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60" r:id="rId9"/>
    <p:sldId id="266" r:id="rId10"/>
    <p:sldId id="267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F2E7-71A6-4B50-9E6C-D1F89F0F96AD}" v="1" dt="2025-02-05T01:07:33.191"/>
    <p1510:client id="{3D83D77B-DAE1-47F9-BF3C-801C71959272}" v="1" dt="2025-02-05T01:41:4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362" autoAdjust="0"/>
  </p:normalViewPr>
  <p:slideViewPr>
    <p:cSldViewPr snapToGrid="0">
      <p:cViewPr varScale="1">
        <p:scale>
          <a:sx n="63" d="100"/>
          <a:sy n="63" d="100"/>
        </p:scale>
        <p:origin x="23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tte Gillis" userId="53d62ceb03da24bf" providerId="LiveId" clId="{3D83D77B-DAE1-47F9-BF3C-801C71959272}"/>
    <pc:docChg chg="delSld">
      <pc:chgData name="Cordette Gillis" userId="53d62ceb03da24bf" providerId="LiveId" clId="{3D83D77B-DAE1-47F9-BF3C-801C71959272}" dt="2025-02-05T01:41:43.819" v="0" actId="47"/>
      <pc:docMkLst>
        <pc:docMk/>
      </pc:docMkLst>
      <pc:sldChg chg="del">
        <pc:chgData name="Cordette Gillis" userId="53d62ceb03da24bf" providerId="LiveId" clId="{3D83D77B-DAE1-47F9-BF3C-801C71959272}" dt="2025-02-05T01:41:43.819" v="0" actId="47"/>
        <pc:sldMkLst>
          <pc:docMk/>
          <pc:sldMk cId="404441334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ti\Downloads\Overdose_Deaths_Chang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Overdose_Deaths_Change_Analysis!$B$1</c:f>
              <c:strCache>
                <c:ptCount val="1"/>
                <c:pt idx="0">
                  <c:v>Pre-COVID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Overdose_Deaths_Change_Analysis!$B$2:$B$53</c:f>
              <c:numCache>
                <c:formatCode>General</c:formatCode>
                <c:ptCount val="52"/>
                <c:pt idx="0">
                  <c:v>17568.583333333299</c:v>
                </c:pt>
                <c:pt idx="1">
                  <c:v>492.62648556876002</c:v>
                </c:pt>
                <c:pt idx="2">
                  <c:v>8011.1982570806103</c:v>
                </c:pt>
                <c:pt idx="3">
                  <c:v>10612.6388888888</c:v>
                </c:pt>
                <c:pt idx="4">
                  <c:v>67021.757201646004</c:v>
                </c:pt>
                <c:pt idx="5">
                  <c:v>7402.7901234567898</c:v>
                </c:pt>
                <c:pt idx="6">
                  <c:v>2951.6541666666599</c:v>
                </c:pt>
                <c:pt idx="7">
                  <c:v>1589.5989304812799</c:v>
                </c:pt>
                <c:pt idx="8">
                  <c:v>636.96433878157495</c:v>
                </c:pt>
                <c:pt idx="9">
                  <c:v>60077.637681159402</c:v>
                </c:pt>
                <c:pt idx="10">
                  <c:v>8002.5159817351596</c:v>
                </c:pt>
                <c:pt idx="11">
                  <c:v>1531.4051724137901</c:v>
                </c:pt>
                <c:pt idx="12">
                  <c:v>4631.1444444444396</c:v>
                </c:pt>
                <c:pt idx="13">
                  <c:v>9795.7207977207909</c:v>
                </c:pt>
                <c:pt idx="14">
                  <c:v>14931.274074073999</c:v>
                </c:pt>
                <c:pt idx="15">
                  <c:v>2655.85078909612</c:v>
                </c:pt>
                <c:pt idx="16">
                  <c:v>7056.96</c:v>
                </c:pt>
                <c:pt idx="17">
                  <c:v>7821.1007751937896</c:v>
                </c:pt>
                <c:pt idx="18">
                  <c:v>15390.655555555501</c:v>
                </c:pt>
                <c:pt idx="19">
                  <c:v>1325.99722222222</c:v>
                </c:pt>
                <c:pt idx="20">
                  <c:v>4811.1291666666602</c:v>
                </c:pt>
                <c:pt idx="21">
                  <c:v>6453.0128824476596</c:v>
                </c:pt>
                <c:pt idx="22">
                  <c:v>21385.021505376299</c:v>
                </c:pt>
                <c:pt idx="23">
                  <c:v>14826.211111111101</c:v>
                </c:pt>
                <c:pt idx="24">
                  <c:v>6961.6642335766401</c:v>
                </c:pt>
                <c:pt idx="25">
                  <c:v>11590.2192982456</c:v>
                </c:pt>
                <c:pt idx="26">
                  <c:v>3405.51111111111</c:v>
                </c:pt>
                <c:pt idx="27">
                  <c:v>5694.1611111111097</c:v>
                </c:pt>
                <c:pt idx="28">
                  <c:v>2287.4805555555499</c:v>
                </c:pt>
                <c:pt idx="29">
                  <c:v>1243.21248142644</c:v>
                </c:pt>
                <c:pt idx="30">
                  <c:v>13374.341880341801</c:v>
                </c:pt>
                <c:pt idx="31">
                  <c:v>1660.575</c:v>
                </c:pt>
                <c:pt idx="32">
                  <c:v>9018.2458333333307</c:v>
                </c:pt>
                <c:pt idx="33">
                  <c:v>5003.6000000000004</c:v>
                </c:pt>
                <c:pt idx="34">
                  <c:v>8391.6916666666602</c:v>
                </c:pt>
                <c:pt idx="35">
                  <c:v>2379.8611111111099</c:v>
                </c:pt>
                <c:pt idx="36">
                  <c:v>11924.992784992701</c:v>
                </c:pt>
                <c:pt idx="37">
                  <c:v>3448.5847222222201</c:v>
                </c:pt>
                <c:pt idx="38">
                  <c:v>3168.4597222222201</c:v>
                </c:pt>
                <c:pt idx="39">
                  <c:v>46384.922222222202</c:v>
                </c:pt>
                <c:pt idx="40">
                  <c:v>1017.93974175035</c:v>
                </c:pt>
                <c:pt idx="41">
                  <c:v>4305.3305555555498</c:v>
                </c:pt>
                <c:pt idx="42">
                  <c:v>1143.1816091953999</c:v>
                </c:pt>
                <c:pt idx="43">
                  <c:v>6847.0678210678198</c:v>
                </c:pt>
                <c:pt idx="44">
                  <c:v>40832.077441077403</c:v>
                </c:pt>
                <c:pt idx="45">
                  <c:v>1770.62916666666</c:v>
                </c:pt>
                <c:pt idx="46">
                  <c:v>606.21621621621603</c:v>
                </c:pt>
                <c:pt idx="47">
                  <c:v>6011.2319444444402</c:v>
                </c:pt>
                <c:pt idx="48">
                  <c:v>4987.9097222222199</c:v>
                </c:pt>
                <c:pt idx="49">
                  <c:v>2195.45138888888</c:v>
                </c:pt>
                <c:pt idx="50">
                  <c:v>5413.9130434782601</c:v>
                </c:pt>
                <c:pt idx="51">
                  <c:v>764.52419354838696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0-4858-ADB1-50C28D0DAE9B}"/>
            </c:ext>
          </c:extLst>
        </c:ser>
        <c:ser>
          <c:idx val="1"/>
          <c:order val="1"/>
          <c:tx>
            <c:strRef>
              <c:f>Overdose_Deaths_Change_Analysis!$C$1</c:f>
              <c:strCache>
                <c:ptCount val="1"/>
                <c:pt idx="0">
                  <c:v>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Overdose_Deaths_Change_Analysis!$C$2:$C$53</c:f>
              <c:numCache>
                <c:formatCode>General</c:formatCode>
                <c:ptCount val="52"/>
                <c:pt idx="0">
                  <c:v>21144.7638888888</c:v>
                </c:pt>
                <c:pt idx="1">
                  <c:v>517.90441176470495</c:v>
                </c:pt>
                <c:pt idx="2">
                  <c:v>7036.6840277777701</c:v>
                </c:pt>
                <c:pt idx="3">
                  <c:v>9168.1515151515105</c:v>
                </c:pt>
                <c:pt idx="4">
                  <c:v>29201.052083333299</c:v>
                </c:pt>
                <c:pt idx="5">
                  <c:v>4283.7916666666597</c:v>
                </c:pt>
                <c:pt idx="6">
                  <c:v>3524.84375</c:v>
                </c:pt>
                <c:pt idx="7">
                  <c:v>1076.7222222222199</c:v>
                </c:pt>
                <c:pt idx="8">
                  <c:v>772.02430555555497</c:v>
                </c:pt>
                <c:pt idx="9">
                  <c:v>23862.622222222199</c:v>
                </c:pt>
                <c:pt idx="10">
                  <c:v>9164.5868055555493</c:v>
                </c:pt>
                <c:pt idx="11">
                  <c:v>1166.8641509433901</c:v>
                </c:pt>
                <c:pt idx="12">
                  <c:v>2391.1764705882301</c:v>
                </c:pt>
                <c:pt idx="13">
                  <c:v>11352.503472222201</c:v>
                </c:pt>
                <c:pt idx="14">
                  <c:v>7113.4756944444398</c:v>
                </c:pt>
                <c:pt idx="15">
                  <c:v>2975.0563380281601</c:v>
                </c:pt>
                <c:pt idx="16">
                  <c:v>2764.36</c:v>
                </c:pt>
                <c:pt idx="17">
                  <c:v>5305.5625</c:v>
                </c:pt>
                <c:pt idx="18">
                  <c:v>18905.958333333299</c:v>
                </c:pt>
                <c:pt idx="19">
                  <c:v>1494.9375</c:v>
                </c:pt>
                <c:pt idx="20">
                  <c:v>5761.1145833333303</c:v>
                </c:pt>
                <c:pt idx="21">
                  <c:v>6334.4236111111104</c:v>
                </c:pt>
                <c:pt idx="22">
                  <c:v>12329.8247863247</c:v>
                </c:pt>
                <c:pt idx="23">
                  <c:v>8214.7647058823495</c:v>
                </c:pt>
                <c:pt idx="24">
                  <c:v>3358.6215277777701</c:v>
                </c:pt>
                <c:pt idx="25">
                  <c:v>6734.4965277777701</c:v>
                </c:pt>
                <c:pt idx="26">
                  <c:v>1375.0801886792401</c:v>
                </c:pt>
                <c:pt idx="27">
                  <c:v>6351.875</c:v>
                </c:pt>
                <c:pt idx="28">
                  <c:v>2855.4444444444398</c:v>
                </c:pt>
                <c:pt idx="29">
                  <c:v>1363.5606060606001</c:v>
                </c:pt>
                <c:pt idx="30">
                  <c:v>8437.1076388888796</c:v>
                </c:pt>
                <c:pt idx="31">
                  <c:v>2141.8368055555502</c:v>
                </c:pt>
                <c:pt idx="32">
                  <c:v>10571.6388888888</c:v>
                </c:pt>
                <c:pt idx="33">
                  <c:v>6850.3090277777701</c:v>
                </c:pt>
                <c:pt idx="34">
                  <c:v>10241.9930555555</c:v>
                </c:pt>
                <c:pt idx="35">
                  <c:v>2802.0694444444398</c:v>
                </c:pt>
                <c:pt idx="36">
                  <c:v>13354.5</c:v>
                </c:pt>
                <c:pt idx="37">
                  <c:v>3990.1979166666601</c:v>
                </c:pt>
                <c:pt idx="38">
                  <c:v>3636.5798611111099</c:v>
                </c:pt>
                <c:pt idx="39">
                  <c:v>52075.611111111102</c:v>
                </c:pt>
                <c:pt idx="40">
                  <c:v>1186.79779411764</c:v>
                </c:pt>
                <c:pt idx="41">
                  <c:v>5559.1215277777701</c:v>
                </c:pt>
                <c:pt idx="42">
                  <c:v>1088.3425925925901</c:v>
                </c:pt>
                <c:pt idx="43">
                  <c:v>8354.7881944444398</c:v>
                </c:pt>
                <c:pt idx="44">
                  <c:v>21875.364583333299</c:v>
                </c:pt>
                <c:pt idx="45">
                  <c:v>2021.96875</c:v>
                </c:pt>
                <c:pt idx="46">
                  <c:v>608.34532374100695</c:v>
                </c:pt>
                <c:pt idx="47">
                  <c:v>7358.7465277777701</c:v>
                </c:pt>
                <c:pt idx="48">
                  <c:v>5793.5347222222199</c:v>
                </c:pt>
                <c:pt idx="49">
                  <c:v>2633.3125</c:v>
                </c:pt>
                <c:pt idx="50">
                  <c:v>5510.65625</c:v>
                </c:pt>
                <c:pt idx="51">
                  <c:v>594.20085470085405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30-4858-ADB1-50C28D0DAE9B}"/>
            </c:ext>
          </c:extLst>
        </c:ser>
        <c:ser>
          <c:idx val="2"/>
          <c:order val="2"/>
          <c:tx>
            <c:strRef>
              <c:f>Overdose_Deaths_Change_Analysis!$D$1</c:f>
              <c:strCache>
                <c:ptCount val="1"/>
                <c:pt idx="0">
                  <c:v>Post-COVID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Overdose_Deaths_Change_Analysis!$D$2:$D$53</c:f>
              <c:numCache>
                <c:formatCode>General</c:formatCode>
                <c:ptCount val="52"/>
                <c:pt idx="0">
                  <c:v>7501.4452926208596</c:v>
                </c:pt>
                <c:pt idx="1">
                  <c:v>600.47544204322196</c:v>
                </c:pt>
                <c:pt idx="2">
                  <c:v>7260.0435606060601</c:v>
                </c:pt>
                <c:pt idx="3">
                  <c:v>4338.4168734491304</c:v>
                </c:pt>
                <c:pt idx="4">
                  <c:v>30134.407196969602</c:v>
                </c:pt>
                <c:pt idx="5">
                  <c:v>4558.5435606060601</c:v>
                </c:pt>
                <c:pt idx="6">
                  <c:v>3439.3522727272698</c:v>
                </c:pt>
                <c:pt idx="7">
                  <c:v>1124.5700757575701</c:v>
                </c:pt>
                <c:pt idx="8">
                  <c:v>778.594696969697</c:v>
                </c:pt>
                <c:pt idx="9">
                  <c:v>23074.9053030303</c:v>
                </c:pt>
                <c:pt idx="10">
                  <c:v>9524.8674242424204</c:v>
                </c:pt>
                <c:pt idx="11">
                  <c:v>1248.4405737704899</c:v>
                </c:pt>
                <c:pt idx="12">
                  <c:v>1857.73529411764</c:v>
                </c:pt>
                <c:pt idx="13">
                  <c:v>11218.422348484801</c:v>
                </c:pt>
                <c:pt idx="14">
                  <c:v>7189.3238636363603</c:v>
                </c:pt>
                <c:pt idx="15">
                  <c:v>3104.86904761904</c:v>
                </c:pt>
                <c:pt idx="16">
                  <c:v>2893.4730538922099</c:v>
                </c:pt>
                <c:pt idx="17">
                  <c:v>5533.4583333333303</c:v>
                </c:pt>
                <c:pt idx="18">
                  <c:v>18658.840909090901</c:v>
                </c:pt>
                <c:pt idx="19">
                  <c:v>1644.11574952561</c:v>
                </c:pt>
                <c:pt idx="20">
                  <c:v>5596.4640151515096</c:v>
                </c:pt>
                <c:pt idx="21">
                  <c:v>6227.7840909090901</c:v>
                </c:pt>
                <c:pt idx="22">
                  <c:v>10174.3693181818</c:v>
                </c:pt>
                <c:pt idx="23">
                  <c:v>4929.1516966067802</c:v>
                </c:pt>
                <c:pt idx="24">
                  <c:v>3559.9336016096499</c:v>
                </c:pt>
                <c:pt idx="25">
                  <c:v>6835.0568181818098</c:v>
                </c:pt>
                <c:pt idx="26">
                  <c:v>1315.9719626168201</c:v>
                </c:pt>
                <c:pt idx="27">
                  <c:v>6470.9318181818098</c:v>
                </c:pt>
                <c:pt idx="28">
                  <c:v>3056.07954545454</c:v>
                </c:pt>
                <c:pt idx="29">
                  <c:v>1460.84518828451</c:v>
                </c:pt>
                <c:pt idx="30">
                  <c:v>7805.7935606060601</c:v>
                </c:pt>
                <c:pt idx="31">
                  <c:v>2266.88446969696</c:v>
                </c:pt>
                <c:pt idx="32">
                  <c:v>10488.8484848484</c:v>
                </c:pt>
                <c:pt idx="33">
                  <c:v>6241.1117424242402</c:v>
                </c:pt>
                <c:pt idx="34">
                  <c:v>13054.2703962703</c:v>
                </c:pt>
                <c:pt idx="35">
                  <c:v>2748.6590909090901</c:v>
                </c:pt>
                <c:pt idx="36">
                  <c:v>13383.9640151515</c:v>
                </c:pt>
                <c:pt idx="37">
                  <c:v>4343.6457925635996</c:v>
                </c:pt>
                <c:pt idx="38">
                  <c:v>4113.6382575757498</c:v>
                </c:pt>
                <c:pt idx="39">
                  <c:v>51364.886363636302</c:v>
                </c:pt>
                <c:pt idx="40">
                  <c:v>1208.34504132231</c:v>
                </c:pt>
                <c:pt idx="41">
                  <c:v>5816.4621212121201</c:v>
                </c:pt>
                <c:pt idx="42">
                  <c:v>1175.0384615384601</c:v>
                </c:pt>
                <c:pt idx="43">
                  <c:v>8753.9621212121201</c:v>
                </c:pt>
                <c:pt idx="44">
                  <c:v>22522.7689393939</c:v>
                </c:pt>
                <c:pt idx="45">
                  <c:v>2132.6382575757498</c:v>
                </c:pt>
                <c:pt idx="46">
                  <c:v>656.44337811900095</c:v>
                </c:pt>
                <c:pt idx="47">
                  <c:v>7680.0246212121201</c:v>
                </c:pt>
                <c:pt idx="48">
                  <c:v>6570.6477272727197</c:v>
                </c:pt>
                <c:pt idx="49">
                  <c:v>2794.5656370656302</c:v>
                </c:pt>
                <c:pt idx="50">
                  <c:v>5645.4981060605996</c:v>
                </c:pt>
                <c:pt idx="51">
                  <c:v>651.74452554744505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30-4858-ADB1-50C28D0DAE9B}"/>
            </c:ext>
          </c:extLst>
        </c:ser>
        <c:ser>
          <c:idx val="3"/>
          <c:order val="3"/>
          <c:tx>
            <c:strRef>
              <c:f>Overdose_Deaths_Change_Analysis!$E$1</c:f>
              <c:strCache>
                <c:ptCount val="1"/>
                <c:pt idx="0">
                  <c:v>Change Pre-COVID to 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Overdose_Deaths_Change_Analysis!$E$2:$E$53</c:f>
              <c:numCache>
                <c:formatCode>General</c:formatCode>
                <c:ptCount val="52"/>
                <c:pt idx="0">
                  <c:v>20.355543117528299</c:v>
                </c:pt>
                <c:pt idx="1">
                  <c:v>5.1312560198140096</c:v>
                </c:pt>
                <c:pt idx="2">
                  <c:v>-12.1644003559831</c:v>
                </c:pt>
                <c:pt idx="3">
                  <c:v>-13.611010313841</c:v>
                </c:pt>
                <c:pt idx="4">
                  <c:v>-56.430488691191499</c:v>
                </c:pt>
                <c:pt idx="5">
                  <c:v>-42.132741909123297</c:v>
                </c:pt>
                <c:pt idx="6">
                  <c:v>19.419266315357</c:v>
                </c:pt>
                <c:pt idx="7">
                  <c:v>-32.264535312928103</c:v>
                </c:pt>
                <c:pt idx="8">
                  <c:v>21.2036936058824</c:v>
                </c:pt>
                <c:pt idx="9">
                  <c:v>-60.280358643819199</c:v>
                </c:pt>
                <c:pt idx="10">
                  <c:v>14.521318376279201</c:v>
                </c:pt>
                <c:pt idx="11">
                  <c:v>-23.804348322515398</c:v>
                </c:pt>
                <c:pt idx="12">
                  <c:v>-48.367482395054402</c:v>
                </c:pt>
                <c:pt idx="13">
                  <c:v>15.8924769973399</c:v>
                </c:pt>
                <c:pt idx="14">
                  <c:v>-52.358548512642102</c:v>
                </c:pt>
                <c:pt idx="15">
                  <c:v>12.0189564203898</c:v>
                </c:pt>
                <c:pt idx="16">
                  <c:v>-60.827891896794</c:v>
                </c:pt>
                <c:pt idx="17">
                  <c:v>-32.163481170992398</c:v>
                </c:pt>
                <c:pt idx="18">
                  <c:v>22.840500621228301</c:v>
                </c:pt>
                <c:pt idx="19">
                  <c:v>12.740620790641801</c:v>
                </c:pt>
                <c:pt idx="20">
                  <c:v>19.745581208846399</c:v>
                </c:pt>
                <c:pt idx="21">
                  <c:v>-1.83773492315688</c:v>
                </c:pt>
                <c:pt idx="22">
                  <c:v>-42.343640930054796</c:v>
                </c:pt>
                <c:pt idx="23">
                  <c:v>-44.592960100736597</c:v>
                </c:pt>
                <c:pt idx="24">
                  <c:v>-51.755479507631399</c:v>
                </c:pt>
                <c:pt idx="25">
                  <c:v>-41.895003412082403</c:v>
                </c:pt>
                <c:pt idx="26">
                  <c:v>-59.6219144846483</c:v>
                </c:pt>
                <c:pt idx="27">
                  <c:v>11.5506722773523</c:v>
                </c:pt>
                <c:pt idx="28">
                  <c:v>24.829233521110599</c:v>
                </c:pt>
                <c:pt idx="29">
                  <c:v>9.6804147667558098</c:v>
                </c:pt>
                <c:pt idx="30">
                  <c:v>-36.915717316228601</c:v>
                </c:pt>
                <c:pt idx="31">
                  <c:v>28.981636213694301</c:v>
                </c:pt>
                <c:pt idx="32">
                  <c:v>17.225002337082898</c:v>
                </c:pt>
                <c:pt idx="33">
                  <c:v>36.907607078459002</c:v>
                </c:pt>
                <c:pt idx="34">
                  <c:v>22.0492060765128</c:v>
                </c:pt>
                <c:pt idx="35">
                  <c:v>17.740881237233701</c:v>
                </c:pt>
                <c:pt idx="36">
                  <c:v>11.987489139668099</c:v>
                </c:pt>
                <c:pt idx="37">
                  <c:v>15.7053759170931</c:v>
                </c:pt>
                <c:pt idx="38">
                  <c:v>14.7743755619077</c:v>
                </c:pt>
                <c:pt idx="39">
                  <c:v>12.268402352009399</c:v>
                </c:pt>
                <c:pt idx="40">
                  <c:v>16.588216909277399</c:v>
                </c:pt>
                <c:pt idx="41">
                  <c:v>29.121828301995102</c:v>
                </c:pt>
                <c:pt idx="42">
                  <c:v>-4.7970520310772402</c:v>
                </c:pt>
                <c:pt idx="43">
                  <c:v>22.019942153011801</c:v>
                </c:pt>
                <c:pt idx="44">
                  <c:v>-46.426030821232402</c:v>
                </c:pt>
                <c:pt idx="45">
                  <c:v>14.1949307096582</c:v>
                </c:pt>
                <c:pt idx="46">
                  <c:v>0.35121256539127998</c:v>
                </c:pt>
                <c:pt idx="47">
                  <c:v>22.416612697480399</c:v>
                </c:pt>
                <c:pt idx="48">
                  <c:v>16.1515553581646</c:v>
                </c:pt>
                <c:pt idx="49">
                  <c:v>19.9440130319948</c:v>
                </c:pt>
                <c:pt idx="50">
                  <c:v>1.7869368374558201</c:v>
                </c:pt>
                <c:pt idx="51">
                  <c:v>-22.278345183166799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30-4858-ADB1-50C28D0DAE9B}"/>
            </c:ext>
          </c:extLst>
        </c:ser>
        <c:ser>
          <c:idx val="4"/>
          <c:order val="4"/>
          <c:tx>
            <c:strRef>
              <c:f>Overdose_Deaths_Change_Analysis!$F$1</c:f>
              <c:strCache>
                <c:ptCount val="1"/>
                <c:pt idx="0">
                  <c:v>Change COVID to Post-COVID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Overdose_Deaths_Change_Analysis!$F$2:$F$53</c:f>
              <c:numCache>
                <c:formatCode>General</c:formatCode>
                <c:ptCount val="52"/>
                <c:pt idx="0">
                  <c:v>-64.523390603747899</c:v>
                </c:pt>
                <c:pt idx="1">
                  <c:v>15.9432954041005</c:v>
                </c:pt>
                <c:pt idx="2">
                  <c:v>3.1742157520013201</c:v>
                </c:pt>
                <c:pt idx="3">
                  <c:v>-52.679481067919099</c:v>
                </c:pt>
                <c:pt idx="4">
                  <c:v>3.1963064583179199</c:v>
                </c:pt>
                <c:pt idx="5">
                  <c:v>6.4137548069228503</c:v>
                </c:pt>
                <c:pt idx="6">
                  <c:v>-2.4253976441573402</c:v>
                </c:pt>
                <c:pt idx="7">
                  <c:v>4.4438437832741498</c:v>
                </c:pt>
                <c:pt idx="8">
                  <c:v>0.85106017606703999</c:v>
                </c:pt>
                <c:pt idx="9">
                  <c:v>-3.3010492805704699</c:v>
                </c:pt>
                <c:pt idx="10">
                  <c:v>3.9312259933908602</c:v>
                </c:pt>
                <c:pt idx="11">
                  <c:v>6.9910814177590304</c:v>
                </c:pt>
                <c:pt idx="12">
                  <c:v>-22.308733087330801</c:v>
                </c:pt>
                <c:pt idx="13">
                  <c:v>-1.1810709775641099</c:v>
                </c:pt>
                <c:pt idx="14">
                  <c:v>1.0662603268772799</c:v>
                </c:pt>
                <c:pt idx="15">
                  <c:v>4.3633697934243703</c:v>
                </c:pt>
                <c:pt idx="16">
                  <c:v>4.6706309558890702</c:v>
                </c:pt>
                <c:pt idx="17">
                  <c:v>4.2954132258989102</c:v>
                </c:pt>
                <c:pt idx="18">
                  <c:v>-1.3070875323295701</c:v>
                </c:pt>
                <c:pt idx="19">
                  <c:v>9.9788954070398592</c:v>
                </c:pt>
                <c:pt idx="20">
                  <c:v>-2.8579637811430598</c:v>
                </c:pt>
                <c:pt idx="21">
                  <c:v>-1.6834920862407301</c:v>
                </c:pt>
                <c:pt idx="22">
                  <c:v>-17.481639078388302</c:v>
                </c:pt>
                <c:pt idx="23">
                  <c:v>-39.996434796517399</c:v>
                </c:pt>
                <c:pt idx="24">
                  <c:v>5.9938898195855304</c:v>
                </c:pt>
                <c:pt idx="25">
                  <c:v>1.49321170467992</c:v>
                </c:pt>
                <c:pt idx="26">
                  <c:v>-4.2985293911619804</c:v>
                </c:pt>
                <c:pt idx="27">
                  <c:v>1.87435707065737</c:v>
                </c:pt>
                <c:pt idx="28">
                  <c:v>7.0264053429740798</c:v>
                </c:pt>
                <c:pt idx="29">
                  <c:v>7.1345990630348801</c:v>
                </c:pt>
                <c:pt idx="30">
                  <c:v>-7.4825888835758301</c:v>
                </c:pt>
                <c:pt idx="31">
                  <c:v>5.83833762764099</c:v>
                </c:pt>
                <c:pt idx="32">
                  <c:v>-0.78313689022635602</c:v>
                </c:pt>
                <c:pt idx="33">
                  <c:v>-8.8929898327690093</c:v>
                </c:pt>
                <c:pt idx="34">
                  <c:v>27.458301577244001</c:v>
                </c:pt>
                <c:pt idx="35">
                  <c:v>-1.90610384911223</c:v>
                </c:pt>
                <c:pt idx="36">
                  <c:v>0.22062986372770099</c:v>
                </c:pt>
                <c:pt idx="37">
                  <c:v>8.8579033741814293</c:v>
                </c:pt>
                <c:pt idx="38">
                  <c:v>13.118325863436</c:v>
                </c:pt>
                <c:pt idx="39">
                  <c:v>-1.3647938685890999</c:v>
                </c:pt>
                <c:pt idx="40">
                  <c:v>1.81557863618096</c:v>
                </c:pt>
                <c:pt idx="41">
                  <c:v>4.6291593401667104</c:v>
                </c:pt>
                <c:pt idx="42">
                  <c:v>7.9658619938181801</c:v>
                </c:pt>
                <c:pt idx="43">
                  <c:v>4.7777863122024904</c:v>
                </c:pt>
                <c:pt idx="44">
                  <c:v>2.95951344533868</c:v>
                </c:pt>
                <c:pt idx="45">
                  <c:v>5.47335400587954</c:v>
                </c:pt>
                <c:pt idx="46">
                  <c:v>7.9063736501197504</c:v>
                </c:pt>
                <c:pt idx="47">
                  <c:v>4.3659350437140798</c:v>
                </c:pt>
                <c:pt idx="48">
                  <c:v>13.4134521032511</c:v>
                </c:pt>
                <c:pt idx="49">
                  <c:v>6.1235852966800097</c:v>
                </c:pt>
                <c:pt idx="50">
                  <c:v>2.44692918489709</c:v>
                </c:pt>
                <c:pt idx="51">
                  <c:v>9.6842120625289905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30-4858-ADB1-50C28D0DA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841776"/>
        <c:axId val="1857842256"/>
      </c:scatterChart>
      <c:valAx>
        <c:axId val="1857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2256"/>
        <c:crosses val="autoZero"/>
        <c:crossBetween val="midCat"/>
      </c:valAx>
      <c:valAx>
        <c:axId val="18578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/>
            <a:t>Healthcare </a:t>
          </a:r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/>
            <a:t>Finance </a:t>
          </a:r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</dgm:pt>
    <dgm:pt modelId="{CF9A156E-E236-44A9-928C-56DCAAD7B2D9}" type="pres">
      <dgm:prSet presAssocID="{A4FD5ABD-08CE-416F-A242-0186FF3FB977}" presName="parTx2" presStyleLbl="node1" presStyleIdx="1" presStyleCnt="3"/>
      <dgm:spPr/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</dgm:pt>
    <dgm:pt modelId="{49066A0D-3156-4754-9EAF-E98628DE55F2}" type="pres">
      <dgm:prSet presAssocID="{C48C80DE-9A06-4E1A-B48C-12A95E79E375}" presName="parTx3" presStyleLbl="node1" presStyleIdx="2" presStyleCnt="3"/>
      <dgm:spPr/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</dgm:pt>
  </dgm:ptLst>
  <dgm:cxnLst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54CC-3BFE-475F-8AB8-DC921817CC94}">
      <dsp:nvSpPr>
        <dsp:cNvPr id="0" name=""/>
        <dsp:cNvSpPr/>
      </dsp:nvSpPr>
      <dsp:spPr>
        <a:xfrm>
          <a:off x="3772282" y="250171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CD47-5AEC-4E06-A3CA-CA37CDE6E843}">
      <dsp:nvSpPr>
        <dsp:cNvPr id="0" name=""/>
        <dsp:cNvSpPr/>
      </dsp:nvSpPr>
      <dsp:spPr>
        <a:xfrm>
          <a:off x="3647794" y="2561640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8941-D325-42D1-AC30-DF0585003694}">
      <dsp:nvSpPr>
        <dsp:cNvPr id="0" name=""/>
        <dsp:cNvSpPr/>
      </dsp:nvSpPr>
      <dsp:spPr>
        <a:xfrm>
          <a:off x="3517362" y="26089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E159-2E01-4574-A49C-EBC92634DE22}">
      <dsp:nvSpPr>
        <dsp:cNvPr id="0" name=""/>
        <dsp:cNvSpPr/>
      </dsp:nvSpPr>
      <dsp:spPr>
        <a:xfrm>
          <a:off x="4369957" y="1807999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F5CB-7938-4F6F-883C-4799B95C5CC6}">
      <dsp:nvSpPr>
        <dsp:cNvPr id="0" name=""/>
        <dsp:cNvSpPr/>
      </dsp:nvSpPr>
      <dsp:spPr>
        <a:xfrm>
          <a:off x="4319766" y="1929953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CBC-CB8D-43AC-8518-FDE35A651EA8}">
      <dsp:nvSpPr>
        <dsp:cNvPr id="0" name=""/>
        <dsp:cNvSpPr/>
      </dsp:nvSpPr>
      <dsp:spPr>
        <a:xfrm>
          <a:off x="428410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44D5-BAAA-4593-80C2-E5A2D76634D0}">
      <dsp:nvSpPr>
        <dsp:cNvPr id="0" name=""/>
        <dsp:cNvSpPr/>
      </dsp:nvSpPr>
      <dsp:spPr>
        <a:xfrm>
          <a:off x="4375901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9EF2-5BFF-447C-AD66-8651ED4A7914}">
      <dsp:nvSpPr>
        <dsp:cNvPr id="0" name=""/>
        <dsp:cNvSpPr/>
      </dsp:nvSpPr>
      <dsp:spPr>
        <a:xfrm>
          <a:off x="4467699" y="7733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83E1-0003-40AB-9C04-892A0C545161}">
      <dsp:nvSpPr>
        <dsp:cNvPr id="0" name=""/>
        <dsp:cNvSpPr/>
      </dsp:nvSpPr>
      <dsp:spPr>
        <a:xfrm>
          <a:off x="4559496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3798-5A9E-4452-9216-83DDAF50BA5D}">
      <dsp:nvSpPr>
        <dsp:cNvPr id="0" name=""/>
        <dsp:cNvSpPr/>
      </dsp:nvSpPr>
      <dsp:spPr>
        <a:xfrm>
          <a:off x="465129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DE09-1281-4129-AA84-0EF7DF678039}">
      <dsp:nvSpPr>
        <dsp:cNvPr id="0" name=""/>
        <dsp:cNvSpPr/>
      </dsp:nvSpPr>
      <dsp:spPr>
        <a:xfrm>
          <a:off x="4467699" y="89626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50F1-42F6-453F-B7C9-6790E4A32606}">
      <dsp:nvSpPr>
        <dsp:cNvPr id="0" name=""/>
        <dsp:cNvSpPr/>
      </dsp:nvSpPr>
      <dsp:spPr>
        <a:xfrm>
          <a:off x="4467699" y="101938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D897-8C21-4C63-A577-0029DA55517D}">
      <dsp:nvSpPr>
        <dsp:cNvPr id="0" name=""/>
        <dsp:cNvSpPr/>
      </dsp:nvSpPr>
      <dsp:spPr>
        <a:xfrm>
          <a:off x="3347463" y="2918021"/>
          <a:ext cx="1424514" cy="335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Surveys</a:t>
          </a:r>
        </a:p>
      </dsp:txBody>
      <dsp:txXfrm>
        <a:off x="3363825" y="2934383"/>
        <a:ext cx="1391790" cy="302460"/>
      </dsp:txXfrm>
    </dsp:sp>
    <dsp:sp modelId="{968B718E-CB0C-452A-BB85-653CA160F0B8}">
      <dsp:nvSpPr>
        <dsp:cNvPr id="0" name=""/>
        <dsp:cNvSpPr/>
      </dsp:nvSpPr>
      <dsp:spPr>
        <a:xfrm>
          <a:off x="2639377" y="2375004"/>
          <a:ext cx="982624" cy="660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156E-E236-44A9-928C-56DCAAD7B2D9}">
      <dsp:nvSpPr>
        <dsp:cNvPr id="0" name=""/>
        <dsp:cNvSpPr/>
      </dsp:nvSpPr>
      <dsp:spPr>
        <a:xfrm>
          <a:off x="4111735" y="2253517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</a:t>
          </a:r>
        </a:p>
      </dsp:txBody>
      <dsp:txXfrm>
        <a:off x="4130380" y="2272162"/>
        <a:ext cx="1387224" cy="344660"/>
      </dsp:txXfrm>
    </dsp:sp>
    <dsp:sp modelId="{129D7FD1-1C40-429A-915F-C198A4042D95}">
      <dsp:nvSpPr>
        <dsp:cNvPr id="0" name=""/>
        <dsp:cNvSpPr/>
      </dsp:nvSpPr>
      <dsp:spPr>
        <a:xfrm>
          <a:off x="3489770" y="1738010"/>
          <a:ext cx="760692" cy="5254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66A0D-3156-4754-9EAF-E98628DE55F2}">
      <dsp:nvSpPr>
        <dsp:cNvPr id="0" name=""/>
        <dsp:cNvSpPr/>
      </dsp:nvSpPr>
      <dsp:spPr>
        <a:xfrm>
          <a:off x="4532419" y="1501276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Finance </a:t>
          </a:r>
        </a:p>
      </dsp:txBody>
      <dsp:txXfrm>
        <a:off x="4551064" y="1519921"/>
        <a:ext cx="1387224" cy="344660"/>
      </dsp:txXfrm>
    </dsp:sp>
    <dsp:sp modelId="{4190FB15-ECF2-47A2-9773-7307007CD107}">
      <dsp:nvSpPr>
        <dsp:cNvPr id="0" name=""/>
        <dsp:cNvSpPr/>
      </dsp:nvSpPr>
      <dsp:spPr>
        <a:xfrm>
          <a:off x="4137491" y="1126787"/>
          <a:ext cx="660414" cy="6603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0CE9A-9623-4E4C-914D-F939C7AF4BB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1A78-D471-47DF-B1AA-EF7E4202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 and restructures overdose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Standardizes column names across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Prepares the dataset for analysis or merging.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Inshirah – will review 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63/lab/tree/OneDrive/Documents/interactive_ma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The Impact of </a:t>
            </a:r>
            <a:r>
              <a:rPr lang="en-US" dirty="0" err="1"/>
              <a:t>Covid</a:t>
            </a:r>
            <a:r>
              <a:rPr lang="en-US" dirty="0"/>
              <a:t>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/>
              <a:t>In regards to 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615-9900-F61E-CE04-AE60F76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9" y="1013404"/>
            <a:ext cx="4495541" cy="591110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A264DC8-63DB-3414-EC3C-85FD9968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776"/>
              </p:ext>
            </p:extLst>
          </p:nvPr>
        </p:nvGraphicFramePr>
        <p:xfrm>
          <a:off x="276045" y="1604514"/>
          <a:ext cx="9851366" cy="42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0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Overdose by Various Drug Types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Substance-Specific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so the synthetic drugs, such as fentanyl, play in post –COVID overdose rates.</a:t>
            </a:r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Pandemic Factors: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overdose death trends correlated with pandemic – related factors such as-.</a:t>
            </a:r>
          </a:p>
          <a:p>
            <a:r>
              <a:rPr lang="en-US" dirty="0"/>
              <a:t>1. Unemployment rates</a:t>
            </a:r>
          </a:p>
          <a:p>
            <a:endParaRPr lang="en-US" dirty="0"/>
          </a:p>
          <a:p>
            <a:r>
              <a:rPr lang="en-US" dirty="0"/>
              <a:t>2. Lockdown policies </a:t>
            </a:r>
          </a:p>
          <a:p>
            <a:endParaRPr lang="en-US" dirty="0"/>
          </a:p>
          <a:p>
            <a:r>
              <a:rPr lang="en-US" dirty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data reflecting in finance, healthcare and surveys.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935-36DF-ABFE-89D0-4C7D20D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of Dataset 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2A582C-7C8B-6AE4-15D7-37E5C20C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933793" y="1930400"/>
            <a:ext cx="525820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5D869-8D11-F542-B7FF-BA00B1FA2349}"/>
              </a:ext>
            </a:extLst>
          </p:cNvPr>
          <p:cNvSpPr txBox="1"/>
          <p:nvPr/>
        </p:nvSpPr>
        <p:spPr>
          <a:xfrm>
            <a:off x="1282890" y="2524835"/>
            <a:ext cx="509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SQL script performs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Tables to store overdose data and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Columns by dropping multiple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 for Consistency this aligns column names for easier </a:t>
            </a:r>
            <a:r>
              <a:rPr lang="en-US"/>
              <a:t>data merging.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8A13-1A28-D248-C183-75FAA17A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Analyzing Temporal, Geographic, and Substance Related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727-7BC3-ED64-D7F2-E1B40913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94" y="2127321"/>
            <a:ext cx="8596668" cy="4121079"/>
          </a:xfrm>
        </p:spPr>
        <p:txBody>
          <a:bodyPr>
            <a:normAutofit fontScale="25000" lnSpcReduction="20000"/>
          </a:bodyPr>
          <a:lstStyle/>
          <a:p>
            <a:pPr marL="45720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Temporal Trends: 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did drug overdose death rates change before and after the COVID-19 pandemic?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there specific time periods during (or immediately following) the pandemic where overdose deaths peaked?</a:t>
            </a:r>
          </a:p>
          <a:p>
            <a:pPr marL="400050"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Geographic Analysis: 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states or regions experienced the highest increases in overdose deaths post-COVID?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there any geographic patterns associated with changes in overdose rates?</a:t>
            </a:r>
          </a:p>
          <a:p>
            <a:pPr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Substance Analysis:	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lvl="1" fontAlgn="base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3" y="578777"/>
            <a:ext cx="9411888" cy="1320800"/>
          </a:xfrm>
        </p:spPr>
        <p:txBody>
          <a:bodyPr/>
          <a:lstStyle/>
          <a:p>
            <a:r>
              <a:rPr lang="en-US" dirty="0"/>
              <a:t>Visual 1: Geographic and Substance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C39B6-8F34-FE4B-ED16-3D9F860D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0" y="1526284"/>
            <a:ext cx="8549086" cy="4093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F7E2-1C6A-6BF8-CEAB-6523FF774BB3}"/>
              </a:ext>
            </a:extLst>
          </p:cNvPr>
          <p:cNvSpPr txBox="1"/>
          <p:nvPr/>
        </p:nvSpPr>
        <p:spPr>
          <a:xfrm>
            <a:off x="4099389" y="6436097"/>
            <a:ext cx="3780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* Only substance not visible in drop down box is Xylazine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E1753-6350-53D5-6AFC-DDD6E8AA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88" y="4666646"/>
            <a:ext cx="4408796" cy="16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6CB8-5720-E27F-EDCD-E1B46553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2B9-295F-0E11-B98E-F05A54F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7" y="599326"/>
            <a:ext cx="9319421" cy="1320800"/>
          </a:xfrm>
        </p:spPr>
        <p:txBody>
          <a:bodyPr/>
          <a:lstStyle/>
          <a:p>
            <a:r>
              <a:rPr lang="en-US" dirty="0"/>
              <a:t>Substance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8378-5E12-6578-0D80-5B9ED1FE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596668" cy="3880773"/>
          </a:xfrm>
        </p:spPr>
        <p:txBody>
          <a:bodyPr>
            <a:normAutofit/>
          </a:bodyPr>
          <a:lstStyle/>
          <a:p>
            <a:pPr indent="-285750" fontAlgn="base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Substance Analysis:	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Yes, cocaine related deaths grew steadily for 6 of the 10 CDC Regions through 2023, then dropped suddenly in 2024, while heroine use actually decreased from 2019-2024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4 of the 7 major substances listed saw consistent increases in death rates through 2023, the other 3 either decreased (Heroin) or only saw a brief increase in mortality rates (Gabapentin and Oxycodone)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Fentanyl, Methamphetamine,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Gapabentin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Xylazine are the only fully synthetic drugs included in this project. These drugs accounted for 57.5% of all reported drug related deaths in 2019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and increased to 74.7% by 2023.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9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/>
              <a:t>Temporal Trend: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the section we will show how drug overdose death rates change before and after the COVID-19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2.Disclosing the specific time period during the pandemic where overdose death peaked.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A8F-C19B-3165-8A1A-D601B34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DE4C-29EB-D2D9-8862-D945C8F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http://localhost:8963/lab/tree/OneDrive/Documents/interactive_map.html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E97B-C707-4276-6FB5-F17F9929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8" y="2643271"/>
            <a:ext cx="6488349" cy="38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2186</TotalTime>
  <Words>643</Words>
  <Application>Microsoft Office PowerPoint</Application>
  <PresentationFormat>Widescreen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Symbol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Importing of Dataset </vt:lpstr>
      <vt:lpstr>Analyzing Temporal, Geographic, and Substance Related Trends</vt:lpstr>
      <vt:lpstr>Visual 1: Geographic and Substance Analysis</vt:lpstr>
      <vt:lpstr>Substance Analysis</vt:lpstr>
      <vt:lpstr>Temporal Trend:</vt:lpstr>
      <vt:lpstr>Geographic Analysis: </vt:lpstr>
      <vt:lpstr>Geographic Analysis Visual</vt:lpstr>
      <vt:lpstr>PowerPoint Presentation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Inshirah Khatib</cp:lastModifiedBy>
  <cp:revision>23</cp:revision>
  <dcterms:created xsi:type="dcterms:W3CDTF">2025-01-28T02:09:58Z</dcterms:created>
  <dcterms:modified xsi:type="dcterms:W3CDTF">2025-02-05T01:56:00Z</dcterms:modified>
</cp:coreProperties>
</file>