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58" r:id="rId4"/>
    <p:sldId id="259" r:id="rId5"/>
    <p:sldId id="266" r:id="rId6"/>
    <p:sldId id="261" r:id="rId7"/>
    <p:sldId id="269" r:id="rId8"/>
    <p:sldId id="270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22D"/>
    <a:srgbClr val="927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5244" autoAdjust="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Linear</a:t>
            </a:r>
            <a:r>
              <a:rPr lang="en-GB" b="1" baseline="0"/>
              <a:t> B Tests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Similarity 4</c:v>
                </c:pt>
                <c:pt idx="1">
                  <c:v>Similarity 3</c:v>
                </c:pt>
                <c:pt idx="2">
                  <c:v>Similarity 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55</c:v>
                </c:pt>
                <c:pt idx="2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1-4F60-A1E8-E5FB3ACB7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Incorrect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Similarity 4</c:v>
                </c:pt>
                <c:pt idx="1">
                  <c:v>Similarity 3</c:v>
                </c:pt>
                <c:pt idx="2">
                  <c:v>Similarity 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61-4F60-A1E8-E5FB3ACB7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Similarity 4</c:v>
                </c:pt>
                <c:pt idx="1">
                  <c:v>Similarity 3</c:v>
                </c:pt>
                <c:pt idx="2">
                  <c:v>Similarity 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12</c:v>
                </c:pt>
                <c:pt idx="1">
                  <c:v>43</c:v>
                </c:pt>
                <c:pt idx="2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61-4F60-A1E8-E5FB3ACB7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Similarity 4</c:v>
                </c:pt>
                <c:pt idx="1">
                  <c:v>Similarity 3</c:v>
                </c:pt>
                <c:pt idx="2">
                  <c:v>Similarity 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7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61-4F60-A1E8-E5FB3ACB7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535829816"/>
        <c:axId val="663020456"/>
      </c:barChart>
      <c:catAx>
        <c:axId val="53582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020456"/>
        <c:crosses val="autoZero"/>
        <c:auto val="1"/>
        <c:lblAlgn val="ctr"/>
        <c:lblOffset val="100"/>
        <c:noMultiLvlLbl val="0"/>
      </c:catAx>
      <c:valAx>
        <c:axId val="66302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82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baseline="0" dirty="0"/>
              <a:t>Inflection Elbow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Similarity 4</c:v>
                </c:pt>
                <c:pt idx="1">
                  <c:v>Similarity 3</c:v>
                </c:pt>
                <c:pt idx="2">
                  <c:v>Similarity 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55</c:v>
                </c:pt>
                <c:pt idx="2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D-4B9A-B721-E73A8BCCB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535829816"/>
        <c:axId val="663020456"/>
      </c:barChart>
      <c:lineChart>
        <c:grouping val="standard"/>
        <c:varyColors val="0"/>
        <c:ser>
          <c:idx val="4"/>
          <c:order val="1"/>
          <c:tx>
            <c:strRef>
              <c:f>Sheet1!$F$1</c:f>
              <c:strCache>
                <c:ptCount val="1"/>
                <c:pt idx="0">
                  <c:v>Elbow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Similarity 4</c:v>
                </c:pt>
                <c:pt idx="1">
                  <c:v>Similarity 3</c:v>
                </c:pt>
                <c:pt idx="2">
                  <c:v>Similarity 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12</c:v>
                </c:pt>
                <c:pt idx="1">
                  <c:v>55</c:v>
                </c:pt>
                <c:pt idx="2">
                  <c:v>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D-4B9A-B721-E73A8BCCB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829816"/>
        <c:axId val="663020456"/>
      </c:lineChart>
      <c:catAx>
        <c:axId val="53582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020456"/>
        <c:crosses val="autoZero"/>
        <c:auto val="1"/>
        <c:lblAlgn val="ctr"/>
        <c:lblOffset val="100"/>
        <c:noMultiLvlLbl val="0"/>
      </c:catAx>
      <c:valAx>
        <c:axId val="66302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82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0102F-1D4D-45F4-8710-997759A7311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B4B66AC-2E61-4E77-8E87-C119F513B2A1}">
      <dgm:prSet phldrT="[Text]" custT="1"/>
      <dgm:spPr/>
      <dgm:t>
        <a:bodyPr/>
        <a:lstStyle/>
        <a:p>
          <a:pPr>
            <a:buNone/>
          </a:pPr>
          <a:r>
            <a:rPr lang="en-GB" sz="1600" dirty="0"/>
            <a:t>4) Begin assigning likely values to the grid</a:t>
          </a:r>
        </a:p>
      </dgm:t>
    </dgm:pt>
    <dgm:pt modelId="{69BF4687-C963-4D16-B9D3-EB09350B265F}" type="parTrans" cxnId="{3AD1CA7D-649F-4C36-B2DC-6573B4EE2AB1}">
      <dgm:prSet/>
      <dgm:spPr/>
      <dgm:t>
        <a:bodyPr/>
        <a:lstStyle/>
        <a:p>
          <a:endParaRPr lang="en-GB" sz="2000"/>
        </a:p>
      </dgm:t>
    </dgm:pt>
    <dgm:pt modelId="{4A888A8E-1AB6-4D4D-A5D8-A5C0F05E322D}" type="sibTrans" cxnId="{3AD1CA7D-649F-4C36-B2DC-6573B4EE2AB1}">
      <dgm:prSet/>
      <dgm:spPr/>
      <dgm:t>
        <a:bodyPr/>
        <a:lstStyle/>
        <a:p>
          <a:endParaRPr lang="en-GB" sz="2000"/>
        </a:p>
      </dgm:t>
    </dgm:pt>
    <dgm:pt modelId="{6CBF1E21-77CC-4397-88A7-34AE394D0BA3}">
      <dgm:prSet phldrT="[Text]" custT="1"/>
      <dgm:spPr/>
      <dgm:t>
        <a:bodyPr/>
        <a:lstStyle/>
        <a:p>
          <a:pPr>
            <a:buNone/>
          </a:pPr>
          <a:r>
            <a:rPr lang="en-GB" sz="1600" dirty="0"/>
            <a:t>3) Create a grid of characters</a:t>
          </a:r>
        </a:p>
      </dgm:t>
    </dgm:pt>
    <dgm:pt modelId="{FCF092F9-74A9-46EF-8667-A1605C102CC0}" type="parTrans" cxnId="{C5B51893-7DF2-402B-8C46-1D1FA3895243}">
      <dgm:prSet/>
      <dgm:spPr/>
      <dgm:t>
        <a:bodyPr/>
        <a:lstStyle/>
        <a:p>
          <a:endParaRPr lang="en-GB" sz="2000"/>
        </a:p>
      </dgm:t>
    </dgm:pt>
    <dgm:pt modelId="{76BEDF1D-25A5-4675-A926-EF52476C466F}" type="sibTrans" cxnId="{C5B51893-7DF2-402B-8C46-1D1FA3895243}">
      <dgm:prSet/>
      <dgm:spPr/>
      <dgm:t>
        <a:bodyPr/>
        <a:lstStyle/>
        <a:p>
          <a:endParaRPr lang="en-GB" sz="2000"/>
        </a:p>
      </dgm:t>
    </dgm:pt>
    <dgm:pt modelId="{2145261C-D890-4A45-9BEE-3A2C719AE388}">
      <dgm:prSet phldrT="[Text]" custT="1"/>
      <dgm:spPr/>
      <dgm:t>
        <a:bodyPr/>
        <a:lstStyle/>
        <a:p>
          <a:pPr>
            <a:buNone/>
          </a:pPr>
          <a:r>
            <a:rPr lang="en-GB" sz="1600" b="0" i="0" dirty="0"/>
            <a:t>1)</a:t>
          </a:r>
          <a:r>
            <a:rPr lang="en-GB" sz="1600" dirty="0"/>
            <a:t> Correctly classify and transcribe tablets</a:t>
          </a:r>
        </a:p>
      </dgm:t>
    </dgm:pt>
    <dgm:pt modelId="{163DE7DB-A80E-44F8-AC03-D3B3692DEA2F}" type="parTrans" cxnId="{D7842E9E-997C-4268-8065-1C7DB71BF13E}">
      <dgm:prSet/>
      <dgm:spPr/>
      <dgm:t>
        <a:bodyPr/>
        <a:lstStyle/>
        <a:p>
          <a:endParaRPr lang="en-GB" sz="2000"/>
        </a:p>
      </dgm:t>
    </dgm:pt>
    <dgm:pt modelId="{FE8083D7-05A4-4822-929D-A1CD85373F20}" type="sibTrans" cxnId="{D7842E9E-997C-4268-8065-1C7DB71BF13E}">
      <dgm:prSet/>
      <dgm:spPr/>
      <dgm:t>
        <a:bodyPr/>
        <a:lstStyle/>
        <a:p>
          <a:endParaRPr lang="en-GB" sz="2000"/>
        </a:p>
      </dgm:t>
    </dgm:pt>
    <dgm:pt modelId="{AA384E42-6BA7-43A0-B5C9-2E3EB4920461}">
      <dgm:prSet phldrT="[Text]" custT="1"/>
      <dgm:spPr/>
      <dgm:t>
        <a:bodyPr/>
        <a:lstStyle/>
        <a:p>
          <a:pPr>
            <a:buFontTx/>
            <a:buNone/>
          </a:pPr>
          <a:r>
            <a:rPr lang="en-GB" sz="1200" b="1" dirty="0"/>
            <a:t>Completed by Michael Ventris</a:t>
          </a:r>
        </a:p>
      </dgm:t>
    </dgm:pt>
    <dgm:pt modelId="{654E40DE-5B71-4B33-BAD8-7DA1782799E5}" type="parTrans" cxnId="{C72C5492-9022-480C-A602-DA7A1FF60E4F}">
      <dgm:prSet/>
      <dgm:spPr/>
      <dgm:t>
        <a:bodyPr/>
        <a:lstStyle/>
        <a:p>
          <a:endParaRPr lang="en-GB" sz="2000"/>
        </a:p>
      </dgm:t>
    </dgm:pt>
    <dgm:pt modelId="{7CE386FF-D4D5-44C5-B8EA-85C005A31955}" type="sibTrans" cxnId="{C72C5492-9022-480C-A602-DA7A1FF60E4F}">
      <dgm:prSet/>
      <dgm:spPr/>
      <dgm:t>
        <a:bodyPr/>
        <a:lstStyle/>
        <a:p>
          <a:endParaRPr lang="en-GB" sz="2000"/>
        </a:p>
      </dgm:t>
    </dgm:pt>
    <dgm:pt modelId="{FD15998B-5B24-426C-9380-4A06797DDAC1}">
      <dgm:prSet phldrT="[Text]" custT="1"/>
      <dgm:spPr/>
      <dgm:t>
        <a:bodyPr/>
        <a:lstStyle/>
        <a:p>
          <a:pPr>
            <a:buFontTx/>
            <a:buNone/>
          </a:pPr>
          <a:r>
            <a:rPr lang="en-GB" sz="1200" b="1" dirty="0"/>
            <a:t>Completed by John Chadwick &amp; Ventris</a:t>
          </a:r>
        </a:p>
      </dgm:t>
    </dgm:pt>
    <dgm:pt modelId="{BD96D51F-2549-4870-9678-86734718DCB8}" type="parTrans" cxnId="{11DC9150-3319-43DB-BDF4-660A372E6A18}">
      <dgm:prSet/>
      <dgm:spPr/>
      <dgm:t>
        <a:bodyPr/>
        <a:lstStyle/>
        <a:p>
          <a:endParaRPr lang="en-GB" sz="2000"/>
        </a:p>
      </dgm:t>
    </dgm:pt>
    <dgm:pt modelId="{61DC7AC1-2F7B-4425-B62A-C2A92B1CB1F2}" type="sibTrans" cxnId="{11DC9150-3319-43DB-BDF4-660A372E6A18}">
      <dgm:prSet/>
      <dgm:spPr/>
      <dgm:t>
        <a:bodyPr/>
        <a:lstStyle/>
        <a:p>
          <a:endParaRPr lang="en-GB" sz="2000"/>
        </a:p>
      </dgm:t>
    </dgm:pt>
    <dgm:pt modelId="{6673982C-F07D-4E41-879E-05100A4428AB}">
      <dgm:prSet phldrT="[Text]" custT="1"/>
      <dgm:spPr/>
      <dgm:t>
        <a:bodyPr/>
        <a:lstStyle/>
        <a:p>
          <a:pPr>
            <a:buNone/>
          </a:pPr>
          <a:r>
            <a:rPr lang="en-GB" sz="1200" b="1" i="0" dirty="0"/>
            <a:t>Completed by Emmett L. Bennett Jr.</a:t>
          </a:r>
          <a:endParaRPr lang="en-GB" sz="1200" b="1" dirty="0"/>
        </a:p>
      </dgm:t>
    </dgm:pt>
    <dgm:pt modelId="{F86DC2F4-F9A0-4951-A61F-C1E23C9E0E67}" type="parTrans" cxnId="{843D94EF-5E7F-478D-9DC1-20F70266D722}">
      <dgm:prSet/>
      <dgm:spPr/>
      <dgm:t>
        <a:bodyPr/>
        <a:lstStyle/>
        <a:p>
          <a:endParaRPr lang="en-GB" sz="2000"/>
        </a:p>
      </dgm:t>
    </dgm:pt>
    <dgm:pt modelId="{67CDE2E2-7CCE-4CB5-A6B0-BD300EF65926}" type="sibTrans" cxnId="{843D94EF-5E7F-478D-9DC1-20F70266D722}">
      <dgm:prSet/>
      <dgm:spPr/>
      <dgm:t>
        <a:bodyPr/>
        <a:lstStyle/>
        <a:p>
          <a:endParaRPr lang="en-GB" sz="2000"/>
        </a:p>
      </dgm:t>
    </dgm:pt>
    <dgm:pt modelId="{6E357DE2-1F29-48D3-B91D-4057EFD9664D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Completed by Alice </a:t>
          </a:r>
          <a:r>
            <a:rPr lang="en-GB" sz="1200" b="1" dirty="0" err="1"/>
            <a:t>Kober</a:t>
          </a:r>
          <a:endParaRPr lang="en-GB" sz="1200" b="1" dirty="0"/>
        </a:p>
      </dgm:t>
    </dgm:pt>
    <dgm:pt modelId="{770BB5EB-A468-4785-8971-733B72393DDF}" type="parTrans" cxnId="{FE0995B5-9D27-47F0-879C-1453E75481AA}">
      <dgm:prSet/>
      <dgm:spPr/>
      <dgm:t>
        <a:bodyPr/>
        <a:lstStyle/>
        <a:p>
          <a:endParaRPr lang="en-GB" sz="2000"/>
        </a:p>
      </dgm:t>
    </dgm:pt>
    <dgm:pt modelId="{9DB299A5-03C6-429A-BDE1-705D1C3B1E78}" type="sibTrans" cxnId="{FE0995B5-9D27-47F0-879C-1453E75481AA}">
      <dgm:prSet/>
      <dgm:spPr/>
      <dgm:t>
        <a:bodyPr/>
        <a:lstStyle/>
        <a:p>
          <a:endParaRPr lang="en-GB" sz="2000"/>
        </a:p>
      </dgm:t>
    </dgm:pt>
    <dgm:pt modelId="{953D67C9-FA00-4AFC-86AA-6490097BF636}">
      <dgm:prSet phldrT="[Text]" custT="1"/>
      <dgm:spPr/>
      <dgm:t>
        <a:bodyPr/>
        <a:lstStyle/>
        <a:p>
          <a:pPr>
            <a:buNone/>
          </a:pPr>
          <a:r>
            <a:rPr lang="en-GB" sz="1600"/>
            <a:t>2) Find evidence of inflection</a:t>
          </a:r>
          <a:endParaRPr lang="en-GB" sz="1600" dirty="0"/>
        </a:p>
      </dgm:t>
    </dgm:pt>
    <dgm:pt modelId="{864CB564-85C6-49A9-BB4A-5B0D7776F8B4}" type="sibTrans" cxnId="{02C7A5DE-EE7F-4CDA-8077-D4B56D050989}">
      <dgm:prSet/>
      <dgm:spPr/>
      <dgm:t>
        <a:bodyPr/>
        <a:lstStyle/>
        <a:p>
          <a:endParaRPr lang="en-GB" sz="2000"/>
        </a:p>
      </dgm:t>
    </dgm:pt>
    <dgm:pt modelId="{917B8E09-11FE-4CCB-9684-E3A3C2CECA9B}" type="parTrans" cxnId="{02C7A5DE-EE7F-4CDA-8077-D4B56D050989}">
      <dgm:prSet/>
      <dgm:spPr/>
      <dgm:t>
        <a:bodyPr/>
        <a:lstStyle/>
        <a:p>
          <a:endParaRPr lang="en-GB" sz="2000"/>
        </a:p>
      </dgm:t>
    </dgm:pt>
    <dgm:pt modelId="{3805CC68-A6E0-4CC8-858F-4E8AF6C8EA2F}" type="pres">
      <dgm:prSet presAssocID="{5410102F-1D4D-45F4-8710-997759A73113}" presName="linearFlow" presStyleCnt="0">
        <dgm:presLayoutVars>
          <dgm:dir/>
          <dgm:resizeHandles val="exact"/>
        </dgm:presLayoutVars>
      </dgm:prSet>
      <dgm:spPr/>
    </dgm:pt>
    <dgm:pt modelId="{60E0ACB6-EADE-4F1B-AD26-52605A26877B}" type="pres">
      <dgm:prSet presAssocID="{2145261C-D890-4A45-9BEE-3A2C719AE388}" presName="composite" presStyleCnt="0"/>
      <dgm:spPr/>
    </dgm:pt>
    <dgm:pt modelId="{E45C751C-E745-4D2A-A79F-C384D7BAFBCE}" type="pres">
      <dgm:prSet presAssocID="{2145261C-D890-4A45-9BEE-3A2C719AE388}" presName="imgShp" presStyleLbl="fgImgPlace1" presStyleIdx="0" presStyleCnt="4"/>
      <dgm:spPr>
        <a:blipFill>
          <a:blip xmlns:r="http://schemas.openxmlformats.org/officeDocument/2006/relationships"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extLst>
        <a:ext uri="{E40237B7-FDA0-4F09-8148-C483321AD2D9}">
          <dgm14:cNvPr xmlns:dgm14="http://schemas.microsoft.com/office/drawing/2010/diagram" id="0" name="" descr="http://2.bp.blogspot.com/-kvkZP1JVxYQ/TwBVrGYjniI/AAAAAAAAO40/N4X4ANJGKEo/s1600/Emmett%2BL.%2BBennett%2BJr.%2B2.jpg">
            <a:extLst>
              <a:ext uri="{FF2B5EF4-FFF2-40B4-BE49-F238E27FC236}">
                <a16:creationId xmlns:a16="http://schemas.microsoft.com/office/drawing/2014/main" id="{254C2484-BE18-4054-80EC-F777DC2B7352}"/>
              </a:ext>
            </a:extLst>
          </dgm14:cNvPr>
        </a:ext>
      </dgm:extLst>
    </dgm:pt>
    <dgm:pt modelId="{60740A5C-78EA-4E7D-9245-1270CFDB4D00}" type="pres">
      <dgm:prSet presAssocID="{2145261C-D890-4A45-9BEE-3A2C719AE388}" presName="txShp" presStyleLbl="node1" presStyleIdx="0" presStyleCnt="4" custScaleY="80554" custLinFactNeighborX="7323">
        <dgm:presLayoutVars>
          <dgm:bulletEnabled val="1"/>
        </dgm:presLayoutVars>
      </dgm:prSet>
      <dgm:spPr/>
    </dgm:pt>
    <dgm:pt modelId="{88F493AD-FD5B-4660-9671-CCFFDBBA02C0}" type="pres">
      <dgm:prSet presAssocID="{FE8083D7-05A4-4822-929D-A1CD85373F20}" presName="spacing" presStyleCnt="0"/>
      <dgm:spPr/>
    </dgm:pt>
    <dgm:pt modelId="{F30F41EA-8B79-4F55-A100-1CA9A44CC1EB}" type="pres">
      <dgm:prSet presAssocID="{953D67C9-FA00-4AFC-86AA-6490097BF636}" presName="composite" presStyleCnt="0"/>
      <dgm:spPr/>
    </dgm:pt>
    <dgm:pt modelId="{E117CC98-3180-4530-90E2-2E06F48DA9A0}" type="pres">
      <dgm:prSet presAssocID="{953D67C9-FA00-4AFC-86AA-6490097BF63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extLst>
        <a:ext uri="{E40237B7-FDA0-4F09-8148-C483321AD2D9}">
          <dgm14:cNvPr xmlns:dgm14="http://schemas.microsoft.com/office/drawing/2010/diagram" id="0" name="" descr="https://static01.nyt.com/images/2013/05/12/sunday-review/12FOX1/12FOX1-blog427.jpg">
            <a:extLst>
              <a:ext uri="{FF2B5EF4-FFF2-40B4-BE49-F238E27FC236}">
                <a16:creationId xmlns:a16="http://schemas.microsoft.com/office/drawing/2014/main" id="{28FD0748-759B-4277-A6FF-A8268B7D5E5E}"/>
              </a:ext>
            </a:extLst>
          </dgm14:cNvPr>
        </a:ext>
      </dgm:extLst>
    </dgm:pt>
    <dgm:pt modelId="{0CFC572F-4548-4215-90EA-7F8C7C640568}" type="pres">
      <dgm:prSet presAssocID="{953D67C9-FA00-4AFC-86AA-6490097BF636}" presName="txShp" presStyleLbl="node1" presStyleIdx="1" presStyleCnt="4" custScaleY="80554" custLinFactNeighborX="7323">
        <dgm:presLayoutVars>
          <dgm:bulletEnabled val="1"/>
        </dgm:presLayoutVars>
      </dgm:prSet>
      <dgm:spPr/>
    </dgm:pt>
    <dgm:pt modelId="{2902BA42-1CD3-4D47-A7AD-C583B5A46AD0}" type="pres">
      <dgm:prSet presAssocID="{864CB564-85C6-49A9-BB4A-5B0D7776F8B4}" presName="spacing" presStyleCnt="0"/>
      <dgm:spPr/>
    </dgm:pt>
    <dgm:pt modelId="{948EE31E-6E53-49F8-8561-E09CE962AA69}" type="pres">
      <dgm:prSet presAssocID="{6CBF1E21-77CC-4397-88A7-34AE394D0BA3}" presName="composite" presStyleCnt="0"/>
      <dgm:spPr/>
    </dgm:pt>
    <dgm:pt modelId="{E2AE43A6-F84F-46B5-9AF8-89F396906EE3}" type="pres">
      <dgm:prSet presAssocID="{6CBF1E21-77CC-4397-88A7-34AE394D0BA3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http://www.civilization.org.uk/wp-content/uploads/2011/12/MichaelVentris.jpg">
            <a:extLst>
              <a:ext uri="{FF2B5EF4-FFF2-40B4-BE49-F238E27FC236}">
                <a16:creationId xmlns:a16="http://schemas.microsoft.com/office/drawing/2014/main" id="{81F6AFCD-12A9-41DD-A2BB-0CE89A26C6D5}"/>
              </a:ext>
            </a:extLst>
          </dgm14:cNvPr>
        </a:ext>
      </dgm:extLst>
    </dgm:pt>
    <dgm:pt modelId="{5ACE253D-E7FD-45C6-A216-9D20D7E843F5}" type="pres">
      <dgm:prSet presAssocID="{6CBF1E21-77CC-4397-88A7-34AE394D0BA3}" presName="txShp" presStyleLbl="node1" presStyleIdx="2" presStyleCnt="4" custScaleY="80554" custLinFactNeighborX="7323">
        <dgm:presLayoutVars>
          <dgm:bulletEnabled val="1"/>
        </dgm:presLayoutVars>
      </dgm:prSet>
      <dgm:spPr/>
    </dgm:pt>
    <dgm:pt modelId="{255AD628-F2FE-49D7-A300-21E46A297B4A}" type="pres">
      <dgm:prSet presAssocID="{76BEDF1D-25A5-4675-A926-EF52476C466F}" presName="spacing" presStyleCnt="0"/>
      <dgm:spPr/>
    </dgm:pt>
    <dgm:pt modelId="{D2E3831F-FDF9-4B05-A335-078B2887CF56}" type="pres">
      <dgm:prSet presAssocID="{3B4B66AC-2E61-4E77-8E87-C119F513B2A1}" presName="composite" presStyleCnt="0"/>
      <dgm:spPr/>
    </dgm:pt>
    <dgm:pt modelId="{6C384D23-AB8F-4BA6-A33F-6111547B0465}" type="pres">
      <dgm:prSet presAssocID="{3B4B66AC-2E61-4E77-8E87-C119F513B2A1}" presName="imgShp" presStyleLbl="fgImgPlace1" presStyleIdx="3" presStyleCnt="4"/>
      <dgm:spPr>
        <a:blipFill>
          <a:blip xmlns:r="http://schemas.openxmlformats.org/officeDocument/2006/relationships"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https://www.classics.cam.ac.uk/images/mycep/chadwick2.jpg">
            <a:extLst>
              <a:ext uri="{FF2B5EF4-FFF2-40B4-BE49-F238E27FC236}">
                <a16:creationId xmlns:a16="http://schemas.microsoft.com/office/drawing/2014/main" id="{82A6F107-B637-49F7-B275-2915A37C2743}"/>
              </a:ext>
            </a:extLst>
          </dgm14:cNvPr>
        </a:ext>
      </dgm:extLst>
    </dgm:pt>
    <dgm:pt modelId="{138AD14D-9A42-4BC5-AF79-888CF3F1254D}" type="pres">
      <dgm:prSet presAssocID="{3B4B66AC-2E61-4E77-8E87-C119F513B2A1}" presName="txShp" presStyleLbl="node1" presStyleIdx="3" presStyleCnt="4" custScaleY="80554" custLinFactNeighborX="7323">
        <dgm:presLayoutVars>
          <dgm:bulletEnabled val="1"/>
        </dgm:presLayoutVars>
      </dgm:prSet>
      <dgm:spPr/>
    </dgm:pt>
  </dgm:ptLst>
  <dgm:cxnLst>
    <dgm:cxn modelId="{57AB7706-F747-4817-9994-3D0ED1C77DCD}" type="presOf" srcId="{2145261C-D890-4A45-9BEE-3A2C719AE388}" destId="{60740A5C-78EA-4E7D-9245-1270CFDB4D00}" srcOrd="0" destOrd="0" presId="urn:microsoft.com/office/officeart/2005/8/layout/vList3"/>
    <dgm:cxn modelId="{2019B51E-C5BC-4F3B-B7DA-408B17C621A2}" type="presOf" srcId="{AA384E42-6BA7-43A0-B5C9-2E3EB4920461}" destId="{5ACE253D-E7FD-45C6-A216-9D20D7E843F5}" srcOrd="0" destOrd="1" presId="urn:microsoft.com/office/officeart/2005/8/layout/vList3"/>
    <dgm:cxn modelId="{DB525634-5357-41F6-A96D-EA2D1E21046E}" type="presOf" srcId="{FD15998B-5B24-426C-9380-4A06797DDAC1}" destId="{138AD14D-9A42-4BC5-AF79-888CF3F1254D}" srcOrd="0" destOrd="1" presId="urn:microsoft.com/office/officeart/2005/8/layout/vList3"/>
    <dgm:cxn modelId="{E3548F63-5C5E-4235-9A79-82B7210DFB52}" type="presOf" srcId="{953D67C9-FA00-4AFC-86AA-6490097BF636}" destId="{0CFC572F-4548-4215-90EA-7F8C7C640568}" srcOrd="0" destOrd="0" presId="urn:microsoft.com/office/officeart/2005/8/layout/vList3"/>
    <dgm:cxn modelId="{11DC9150-3319-43DB-BDF4-660A372E6A18}" srcId="{3B4B66AC-2E61-4E77-8E87-C119F513B2A1}" destId="{FD15998B-5B24-426C-9380-4A06797DDAC1}" srcOrd="0" destOrd="0" parTransId="{BD96D51F-2549-4870-9678-86734718DCB8}" sibTransId="{61DC7AC1-2F7B-4425-B62A-C2A92B1CB1F2}"/>
    <dgm:cxn modelId="{3AD1CA7D-649F-4C36-B2DC-6573B4EE2AB1}" srcId="{5410102F-1D4D-45F4-8710-997759A73113}" destId="{3B4B66AC-2E61-4E77-8E87-C119F513B2A1}" srcOrd="3" destOrd="0" parTransId="{69BF4687-C963-4D16-B9D3-EB09350B265F}" sibTransId="{4A888A8E-1AB6-4D4D-A5D8-A5C0F05E322D}"/>
    <dgm:cxn modelId="{F9D0EB80-D26B-4425-A2E7-8FC2007E4AD3}" type="presOf" srcId="{3B4B66AC-2E61-4E77-8E87-C119F513B2A1}" destId="{138AD14D-9A42-4BC5-AF79-888CF3F1254D}" srcOrd="0" destOrd="0" presId="urn:microsoft.com/office/officeart/2005/8/layout/vList3"/>
    <dgm:cxn modelId="{C72C5492-9022-480C-A602-DA7A1FF60E4F}" srcId="{6CBF1E21-77CC-4397-88A7-34AE394D0BA3}" destId="{AA384E42-6BA7-43A0-B5C9-2E3EB4920461}" srcOrd="0" destOrd="0" parTransId="{654E40DE-5B71-4B33-BAD8-7DA1782799E5}" sibTransId="{7CE386FF-D4D5-44C5-B8EA-85C005A31955}"/>
    <dgm:cxn modelId="{C5B51893-7DF2-402B-8C46-1D1FA3895243}" srcId="{5410102F-1D4D-45F4-8710-997759A73113}" destId="{6CBF1E21-77CC-4397-88A7-34AE394D0BA3}" srcOrd="2" destOrd="0" parTransId="{FCF092F9-74A9-46EF-8667-A1605C102CC0}" sibTransId="{76BEDF1D-25A5-4675-A926-EF52476C466F}"/>
    <dgm:cxn modelId="{E0644B93-99DA-425F-8DC5-7286D1D22479}" type="presOf" srcId="{6673982C-F07D-4E41-879E-05100A4428AB}" destId="{60740A5C-78EA-4E7D-9245-1270CFDB4D00}" srcOrd="0" destOrd="1" presId="urn:microsoft.com/office/officeart/2005/8/layout/vList3"/>
    <dgm:cxn modelId="{A16A0D9D-688A-49F3-8B58-FD1B8BDD1A13}" type="presOf" srcId="{5410102F-1D4D-45F4-8710-997759A73113}" destId="{3805CC68-A6E0-4CC8-858F-4E8AF6C8EA2F}" srcOrd="0" destOrd="0" presId="urn:microsoft.com/office/officeart/2005/8/layout/vList3"/>
    <dgm:cxn modelId="{D7842E9E-997C-4268-8065-1C7DB71BF13E}" srcId="{5410102F-1D4D-45F4-8710-997759A73113}" destId="{2145261C-D890-4A45-9BEE-3A2C719AE388}" srcOrd="0" destOrd="0" parTransId="{163DE7DB-A80E-44F8-AC03-D3B3692DEA2F}" sibTransId="{FE8083D7-05A4-4822-929D-A1CD85373F20}"/>
    <dgm:cxn modelId="{121183AE-9429-470E-8A0B-D6B5D13384A3}" type="presOf" srcId="{6E357DE2-1F29-48D3-B91D-4057EFD9664D}" destId="{0CFC572F-4548-4215-90EA-7F8C7C640568}" srcOrd="0" destOrd="1" presId="urn:microsoft.com/office/officeart/2005/8/layout/vList3"/>
    <dgm:cxn modelId="{FE0995B5-9D27-47F0-879C-1453E75481AA}" srcId="{953D67C9-FA00-4AFC-86AA-6490097BF636}" destId="{6E357DE2-1F29-48D3-B91D-4057EFD9664D}" srcOrd="0" destOrd="0" parTransId="{770BB5EB-A468-4785-8971-733B72393DDF}" sibTransId="{9DB299A5-03C6-429A-BDE1-705D1C3B1E78}"/>
    <dgm:cxn modelId="{A2BD17C9-09FA-4E64-8842-B613092F838F}" type="presOf" srcId="{6CBF1E21-77CC-4397-88A7-34AE394D0BA3}" destId="{5ACE253D-E7FD-45C6-A216-9D20D7E843F5}" srcOrd="0" destOrd="0" presId="urn:microsoft.com/office/officeart/2005/8/layout/vList3"/>
    <dgm:cxn modelId="{02C7A5DE-EE7F-4CDA-8077-D4B56D050989}" srcId="{5410102F-1D4D-45F4-8710-997759A73113}" destId="{953D67C9-FA00-4AFC-86AA-6490097BF636}" srcOrd="1" destOrd="0" parTransId="{917B8E09-11FE-4CCB-9684-E3A3C2CECA9B}" sibTransId="{864CB564-85C6-49A9-BB4A-5B0D7776F8B4}"/>
    <dgm:cxn modelId="{843D94EF-5E7F-478D-9DC1-20F70266D722}" srcId="{2145261C-D890-4A45-9BEE-3A2C719AE388}" destId="{6673982C-F07D-4E41-879E-05100A4428AB}" srcOrd="0" destOrd="0" parTransId="{F86DC2F4-F9A0-4951-A61F-C1E23C9E0E67}" sibTransId="{67CDE2E2-7CCE-4CB5-A6B0-BD300EF65926}"/>
    <dgm:cxn modelId="{AEEA652A-16D4-4B65-8AD8-8C4D6ED874CB}" type="presParOf" srcId="{3805CC68-A6E0-4CC8-858F-4E8AF6C8EA2F}" destId="{60E0ACB6-EADE-4F1B-AD26-52605A26877B}" srcOrd="0" destOrd="0" presId="urn:microsoft.com/office/officeart/2005/8/layout/vList3"/>
    <dgm:cxn modelId="{1AB7AE29-DEE5-4735-B6A7-8296E0A72657}" type="presParOf" srcId="{60E0ACB6-EADE-4F1B-AD26-52605A26877B}" destId="{E45C751C-E745-4D2A-A79F-C384D7BAFBCE}" srcOrd="0" destOrd="0" presId="urn:microsoft.com/office/officeart/2005/8/layout/vList3"/>
    <dgm:cxn modelId="{12CD831E-D0CB-4F40-95DA-7933747AF828}" type="presParOf" srcId="{60E0ACB6-EADE-4F1B-AD26-52605A26877B}" destId="{60740A5C-78EA-4E7D-9245-1270CFDB4D00}" srcOrd="1" destOrd="0" presId="urn:microsoft.com/office/officeart/2005/8/layout/vList3"/>
    <dgm:cxn modelId="{F204F5CE-AA31-4A73-B452-C1FF020C1565}" type="presParOf" srcId="{3805CC68-A6E0-4CC8-858F-4E8AF6C8EA2F}" destId="{88F493AD-FD5B-4660-9671-CCFFDBBA02C0}" srcOrd="1" destOrd="0" presId="urn:microsoft.com/office/officeart/2005/8/layout/vList3"/>
    <dgm:cxn modelId="{B518410A-DBFD-44D9-8EA5-8D87DE224F51}" type="presParOf" srcId="{3805CC68-A6E0-4CC8-858F-4E8AF6C8EA2F}" destId="{F30F41EA-8B79-4F55-A100-1CA9A44CC1EB}" srcOrd="2" destOrd="0" presId="urn:microsoft.com/office/officeart/2005/8/layout/vList3"/>
    <dgm:cxn modelId="{0EA23F60-2DA4-43E5-AA53-92887968A21C}" type="presParOf" srcId="{F30F41EA-8B79-4F55-A100-1CA9A44CC1EB}" destId="{E117CC98-3180-4530-90E2-2E06F48DA9A0}" srcOrd="0" destOrd="0" presId="urn:microsoft.com/office/officeart/2005/8/layout/vList3"/>
    <dgm:cxn modelId="{98705043-2E53-4696-AE3D-8E4B498336BC}" type="presParOf" srcId="{F30F41EA-8B79-4F55-A100-1CA9A44CC1EB}" destId="{0CFC572F-4548-4215-90EA-7F8C7C640568}" srcOrd="1" destOrd="0" presId="urn:microsoft.com/office/officeart/2005/8/layout/vList3"/>
    <dgm:cxn modelId="{6F43974F-4106-4396-844C-C4180CAD1844}" type="presParOf" srcId="{3805CC68-A6E0-4CC8-858F-4E8AF6C8EA2F}" destId="{2902BA42-1CD3-4D47-A7AD-C583B5A46AD0}" srcOrd="3" destOrd="0" presId="urn:microsoft.com/office/officeart/2005/8/layout/vList3"/>
    <dgm:cxn modelId="{B6FB7D91-95CA-4D54-A928-9BAAF38AE343}" type="presParOf" srcId="{3805CC68-A6E0-4CC8-858F-4E8AF6C8EA2F}" destId="{948EE31E-6E53-49F8-8561-E09CE962AA69}" srcOrd="4" destOrd="0" presId="urn:microsoft.com/office/officeart/2005/8/layout/vList3"/>
    <dgm:cxn modelId="{FA56325E-B0FD-4516-AD62-2EF114F926F1}" type="presParOf" srcId="{948EE31E-6E53-49F8-8561-E09CE962AA69}" destId="{E2AE43A6-F84F-46B5-9AF8-89F396906EE3}" srcOrd="0" destOrd="0" presId="urn:microsoft.com/office/officeart/2005/8/layout/vList3"/>
    <dgm:cxn modelId="{12FAF408-66CE-4D5C-A1C0-27120415BCA5}" type="presParOf" srcId="{948EE31E-6E53-49F8-8561-E09CE962AA69}" destId="{5ACE253D-E7FD-45C6-A216-9D20D7E843F5}" srcOrd="1" destOrd="0" presId="urn:microsoft.com/office/officeart/2005/8/layout/vList3"/>
    <dgm:cxn modelId="{45671692-4FDE-42EA-9674-D0EBE05D95EB}" type="presParOf" srcId="{3805CC68-A6E0-4CC8-858F-4E8AF6C8EA2F}" destId="{255AD628-F2FE-49D7-A300-21E46A297B4A}" srcOrd="5" destOrd="0" presId="urn:microsoft.com/office/officeart/2005/8/layout/vList3"/>
    <dgm:cxn modelId="{ED19FAB6-1A1F-4B0C-BEDA-2871E46FE3A2}" type="presParOf" srcId="{3805CC68-A6E0-4CC8-858F-4E8AF6C8EA2F}" destId="{D2E3831F-FDF9-4B05-A335-078B2887CF56}" srcOrd="6" destOrd="0" presId="urn:microsoft.com/office/officeart/2005/8/layout/vList3"/>
    <dgm:cxn modelId="{4CA9CEC7-0119-49A9-8BC2-1690A2325A60}" type="presParOf" srcId="{D2E3831F-FDF9-4B05-A335-078B2887CF56}" destId="{6C384D23-AB8F-4BA6-A33F-6111547B0465}" srcOrd="0" destOrd="0" presId="urn:microsoft.com/office/officeart/2005/8/layout/vList3"/>
    <dgm:cxn modelId="{1580F7C2-A170-415D-A0FD-4CE850213FEA}" type="presParOf" srcId="{D2E3831F-FDF9-4B05-A335-078B2887CF56}" destId="{138AD14D-9A42-4BC5-AF79-888CF3F12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0D40A-2F3B-472D-8972-4C31F5744D8D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3B4820AD-958F-4D42-AE82-80EB1042A5B5}">
      <dgm:prSet phldrT="[Text]" custT="1"/>
      <dgm:spPr/>
      <dgm:t>
        <a:bodyPr/>
        <a:lstStyle/>
        <a:p>
          <a:r>
            <a:rPr lang="en-GB" sz="1400" dirty="0"/>
            <a:t>Every tablet</a:t>
          </a:r>
        </a:p>
      </dgm:t>
    </dgm:pt>
    <dgm:pt modelId="{CCEA0189-6618-47E2-AA71-18605A059450}" type="parTrans" cxnId="{7112CBB8-D1CD-42C0-9A65-B10AE8872F07}">
      <dgm:prSet/>
      <dgm:spPr/>
      <dgm:t>
        <a:bodyPr/>
        <a:lstStyle/>
        <a:p>
          <a:endParaRPr lang="en-GB"/>
        </a:p>
      </dgm:t>
    </dgm:pt>
    <dgm:pt modelId="{6319F0FE-B59A-4CA3-9128-2A6D316AE9E7}" type="sibTrans" cxnId="{7112CBB8-D1CD-42C0-9A65-B10AE8872F07}">
      <dgm:prSet/>
      <dgm:spPr/>
      <dgm:t>
        <a:bodyPr/>
        <a:lstStyle/>
        <a:p>
          <a:endParaRPr lang="en-GB"/>
        </a:p>
      </dgm:t>
    </dgm:pt>
    <dgm:pt modelId="{6DD48B58-2A78-47F3-A0E1-CBD5C75BE7BD}">
      <dgm:prSet phldrT="[Text]" custT="1"/>
      <dgm:spPr/>
      <dgm:t>
        <a:bodyPr/>
        <a:lstStyle/>
        <a:p>
          <a:r>
            <a:rPr lang="en-GB" sz="1400" dirty="0"/>
            <a:t>Find inflection</a:t>
          </a:r>
        </a:p>
      </dgm:t>
    </dgm:pt>
    <dgm:pt modelId="{1B94F118-5FFB-4BBC-B8DF-3FB71E39F634}" type="parTrans" cxnId="{F6C89C64-BFC9-430A-B6AB-2B2DDE215AE1}">
      <dgm:prSet/>
      <dgm:spPr/>
      <dgm:t>
        <a:bodyPr/>
        <a:lstStyle/>
        <a:p>
          <a:endParaRPr lang="en-GB"/>
        </a:p>
      </dgm:t>
    </dgm:pt>
    <dgm:pt modelId="{F5C3FD66-2168-4994-9EA6-B48037B297B3}" type="sibTrans" cxnId="{F6C89C64-BFC9-430A-B6AB-2B2DDE215AE1}">
      <dgm:prSet/>
      <dgm:spPr/>
      <dgm:t>
        <a:bodyPr/>
        <a:lstStyle/>
        <a:p>
          <a:endParaRPr lang="en-GB"/>
        </a:p>
      </dgm:t>
    </dgm:pt>
    <dgm:pt modelId="{D461AA35-A781-42EE-86D6-08A717D8CE03}">
      <dgm:prSet phldrT="[Text]" custT="1"/>
      <dgm:spPr/>
      <dgm:t>
        <a:bodyPr/>
        <a:lstStyle/>
        <a:p>
          <a:r>
            <a:rPr lang="en-GB" sz="1400" dirty="0"/>
            <a:t>A graph showing shared vowels/ consonants</a:t>
          </a:r>
        </a:p>
      </dgm:t>
    </dgm:pt>
    <dgm:pt modelId="{FAC65C13-CE58-4ACE-95EB-8A04BF74D085}" type="parTrans" cxnId="{4E52C274-E5D3-4B00-A173-106D60909648}">
      <dgm:prSet/>
      <dgm:spPr/>
      <dgm:t>
        <a:bodyPr/>
        <a:lstStyle/>
        <a:p>
          <a:endParaRPr lang="en-GB"/>
        </a:p>
      </dgm:t>
    </dgm:pt>
    <dgm:pt modelId="{360ECC7C-C376-410B-9AAA-47220D034603}" type="sibTrans" cxnId="{4E52C274-E5D3-4B00-A173-106D60909648}">
      <dgm:prSet/>
      <dgm:spPr/>
      <dgm:t>
        <a:bodyPr/>
        <a:lstStyle/>
        <a:p>
          <a:endParaRPr lang="en-GB"/>
        </a:p>
      </dgm:t>
    </dgm:pt>
    <dgm:pt modelId="{1B9F82B0-9409-4C99-99F3-6448D06A412D}">
      <dgm:prSet phldrT="[Text]" custT="1"/>
      <dgm:spPr/>
      <dgm:t>
        <a:bodyPr/>
        <a:lstStyle/>
        <a:p>
          <a:r>
            <a:rPr lang="en-GB" sz="1400" dirty="0"/>
            <a:t>Final grid of values</a:t>
          </a:r>
        </a:p>
      </dgm:t>
    </dgm:pt>
    <dgm:pt modelId="{B19C10DB-6CFA-4B3D-A355-B118F0F5D9E2}" type="parTrans" cxnId="{C2C8BB35-F72D-4C81-81F4-22573A710F49}">
      <dgm:prSet/>
      <dgm:spPr/>
      <dgm:t>
        <a:bodyPr/>
        <a:lstStyle/>
        <a:p>
          <a:endParaRPr lang="en-GB"/>
        </a:p>
      </dgm:t>
    </dgm:pt>
    <dgm:pt modelId="{72CEEC38-2E48-4BF2-A0B1-FC996E6BD23A}" type="sibTrans" cxnId="{C2C8BB35-F72D-4C81-81F4-22573A710F49}">
      <dgm:prSet/>
      <dgm:spPr/>
      <dgm:t>
        <a:bodyPr/>
        <a:lstStyle/>
        <a:p>
          <a:endParaRPr lang="en-GB"/>
        </a:p>
      </dgm:t>
    </dgm:pt>
    <dgm:pt modelId="{58D362A3-1487-4F49-87AE-22AA629CF8F0}" type="pres">
      <dgm:prSet presAssocID="{93D0D40A-2F3B-472D-8972-4C31F5744D8D}" presName="Name0" presStyleCnt="0">
        <dgm:presLayoutVars>
          <dgm:dir/>
          <dgm:resizeHandles val="exact"/>
        </dgm:presLayoutVars>
      </dgm:prSet>
      <dgm:spPr/>
    </dgm:pt>
    <dgm:pt modelId="{D45A56D6-BF3F-44A8-8847-F81271C7BE7C}" type="pres">
      <dgm:prSet presAssocID="{3B4820AD-958F-4D42-AE82-80EB1042A5B5}" presName="parTxOnly" presStyleLbl="node1" presStyleIdx="0" presStyleCnt="4" custScaleY="107486">
        <dgm:presLayoutVars>
          <dgm:bulletEnabled val="1"/>
        </dgm:presLayoutVars>
      </dgm:prSet>
      <dgm:spPr/>
    </dgm:pt>
    <dgm:pt modelId="{C7E053F7-1026-4251-86DA-AEFBD0CCA32C}" type="pres">
      <dgm:prSet presAssocID="{6319F0FE-B59A-4CA3-9128-2A6D316AE9E7}" presName="parSpace" presStyleCnt="0"/>
      <dgm:spPr/>
    </dgm:pt>
    <dgm:pt modelId="{90DC6D65-1465-4811-B980-154C60BE3CC0}" type="pres">
      <dgm:prSet presAssocID="{6DD48B58-2A78-47F3-A0E1-CBD5C75BE7BD}" presName="parTxOnly" presStyleLbl="node1" presStyleIdx="1" presStyleCnt="4" custScaleY="107486">
        <dgm:presLayoutVars>
          <dgm:bulletEnabled val="1"/>
        </dgm:presLayoutVars>
      </dgm:prSet>
      <dgm:spPr/>
    </dgm:pt>
    <dgm:pt modelId="{DDB64EA5-6F8A-4418-9AD0-BD5F43A453B0}" type="pres">
      <dgm:prSet presAssocID="{F5C3FD66-2168-4994-9EA6-B48037B297B3}" presName="parSpace" presStyleCnt="0"/>
      <dgm:spPr/>
    </dgm:pt>
    <dgm:pt modelId="{3BEB6253-8788-4096-A4BD-7161DA5A9F66}" type="pres">
      <dgm:prSet presAssocID="{D461AA35-A781-42EE-86D6-08A717D8CE03}" presName="parTxOnly" presStyleLbl="node1" presStyleIdx="2" presStyleCnt="4" custScaleY="107486">
        <dgm:presLayoutVars>
          <dgm:bulletEnabled val="1"/>
        </dgm:presLayoutVars>
      </dgm:prSet>
      <dgm:spPr/>
    </dgm:pt>
    <dgm:pt modelId="{A8AD7A1C-54DC-44F3-B70B-34702A1F52A6}" type="pres">
      <dgm:prSet presAssocID="{360ECC7C-C376-410B-9AAA-47220D034603}" presName="parSpace" presStyleCnt="0"/>
      <dgm:spPr/>
    </dgm:pt>
    <dgm:pt modelId="{C289D899-6C2B-490D-B6DA-9BADBE001FD3}" type="pres">
      <dgm:prSet presAssocID="{1B9F82B0-9409-4C99-99F3-6448D06A412D}" presName="parTxOnly" presStyleLbl="node1" presStyleIdx="3" presStyleCnt="4" custScaleY="107486">
        <dgm:presLayoutVars>
          <dgm:bulletEnabled val="1"/>
        </dgm:presLayoutVars>
      </dgm:prSet>
      <dgm:spPr/>
    </dgm:pt>
  </dgm:ptLst>
  <dgm:cxnLst>
    <dgm:cxn modelId="{C2C8BB35-F72D-4C81-81F4-22573A710F49}" srcId="{93D0D40A-2F3B-472D-8972-4C31F5744D8D}" destId="{1B9F82B0-9409-4C99-99F3-6448D06A412D}" srcOrd="3" destOrd="0" parTransId="{B19C10DB-6CFA-4B3D-A355-B118F0F5D9E2}" sibTransId="{72CEEC38-2E48-4BF2-A0B1-FC996E6BD23A}"/>
    <dgm:cxn modelId="{0825AA41-9FDB-461B-9A46-CBC2BB16E9B5}" type="presOf" srcId="{93D0D40A-2F3B-472D-8972-4C31F5744D8D}" destId="{58D362A3-1487-4F49-87AE-22AA629CF8F0}" srcOrd="0" destOrd="0" presId="urn:microsoft.com/office/officeart/2005/8/layout/hChevron3"/>
    <dgm:cxn modelId="{F6C89C64-BFC9-430A-B6AB-2B2DDE215AE1}" srcId="{93D0D40A-2F3B-472D-8972-4C31F5744D8D}" destId="{6DD48B58-2A78-47F3-A0E1-CBD5C75BE7BD}" srcOrd="1" destOrd="0" parTransId="{1B94F118-5FFB-4BBC-B8DF-3FB71E39F634}" sibTransId="{F5C3FD66-2168-4994-9EA6-B48037B297B3}"/>
    <dgm:cxn modelId="{4E52C274-E5D3-4B00-A173-106D60909648}" srcId="{93D0D40A-2F3B-472D-8972-4C31F5744D8D}" destId="{D461AA35-A781-42EE-86D6-08A717D8CE03}" srcOrd="2" destOrd="0" parTransId="{FAC65C13-CE58-4ACE-95EB-8A04BF74D085}" sibTransId="{360ECC7C-C376-410B-9AAA-47220D034603}"/>
    <dgm:cxn modelId="{63352B56-98CD-4EAF-B948-C0995B050A84}" type="presOf" srcId="{D461AA35-A781-42EE-86D6-08A717D8CE03}" destId="{3BEB6253-8788-4096-A4BD-7161DA5A9F66}" srcOrd="0" destOrd="0" presId="urn:microsoft.com/office/officeart/2005/8/layout/hChevron3"/>
    <dgm:cxn modelId="{7112CBB8-D1CD-42C0-9A65-B10AE8872F07}" srcId="{93D0D40A-2F3B-472D-8972-4C31F5744D8D}" destId="{3B4820AD-958F-4D42-AE82-80EB1042A5B5}" srcOrd="0" destOrd="0" parTransId="{CCEA0189-6618-47E2-AA71-18605A059450}" sibTransId="{6319F0FE-B59A-4CA3-9128-2A6D316AE9E7}"/>
    <dgm:cxn modelId="{29C0E0D5-A9A4-4480-B685-BE06177A0405}" type="presOf" srcId="{3B4820AD-958F-4D42-AE82-80EB1042A5B5}" destId="{D45A56D6-BF3F-44A8-8847-F81271C7BE7C}" srcOrd="0" destOrd="0" presId="urn:microsoft.com/office/officeart/2005/8/layout/hChevron3"/>
    <dgm:cxn modelId="{A33097E7-BDDE-4C4C-92E3-15F1F3D46AA2}" type="presOf" srcId="{1B9F82B0-9409-4C99-99F3-6448D06A412D}" destId="{C289D899-6C2B-490D-B6DA-9BADBE001FD3}" srcOrd="0" destOrd="0" presId="urn:microsoft.com/office/officeart/2005/8/layout/hChevron3"/>
    <dgm:cxn modelId="{FAE37CF3-77FC-4C74-93CF-D285A699F388}" type="presOf" srcId="{6DD48B58-2A78-47F3-A0E1-CBD5C75BE7BD}" destId="{90DC6D65-1465-4811-B980-154C60BE3CC0}" srcOrd="0" destOrd="0" presId="urn:microsoft.com/office/officeart/2005/8/layout/hChevron3"/>
    <dgm:cxn modelId="{E320CAAA-BFE1-4D15-ADFA-E4AC21A81479}" type="presParOf" srcId="{58D362A3-1487-4F49-87AE-22AA629CF8F0}" destId="{D45A56D6-BF3F-44A8-8847-F81271C7BE7C}" srcOrd="0" destOrd="0" presId="urn:microsoft.com/office/officeart/2005/8/layout/hChevron3"/>
    <dgm:cxn modelId="{8C13A973-63EA-47B9-BCBA-D454ED69BC14}" type="presParOf" srcId="{58D362A3-1487-4F49-87AE-22AA629CF8F0}" destId="{C7E053F7-1026-4251-86DA-AEFBD0CCA32C}" srcOrd="1" destOrd="0" presId="urn:microsoft.com/office/officeart/2005/8/layout/hChevron3"/>
    <dgm:cxn modelId="{763C685E-8807-48FC-949F-2CD99E7D4B48}" type="presParOf" srcId="{58D362A3-1487-4F49-87AE-22AA629CF8F0}" destId="{90DC6D65-1465-4811-B980-154C60BE3CC0}" srcOrd="2" destOrd="0" presId="urn:microsoft.com/office/officeart/2005/8/layout/hChevron3"/>
    <dgm:cxn modelId="{733B035F-6D89-4DC0-B908-F4E2844AF7B4}" type="presParOf" srcId="{58D362A3-1487-4F49-87AE-22AA629CF8F0}" destId="{DDB64EA5-6F8A-4418-9AD0-BD5F43A453B0}" srcOrd="3" destOrd="0" presId="urn:microsoft.com/office/officeart/2005/8/layout/hChevron3"/>
    <dgm:cxn modelId="{6BE490FE-9878-4A23-9703-CBC5382A9A30}" type="presParOf" srcId="{58D362A3-1487-4F49-87AE-22AA629CF8F0}" destId="{3BEB6253-8788-4096-A4BD-7161DA5A9F66}" srcOrd="4" destOrd="0" presId="urn:microsoft.com/office/officeart/2005/8/layout/hChevron3"/>
    <dgm:cxn modelId="{2CF0F1EF-FF6F-417E-9611-A117F698C6A5}" type="presParOf" srcId="{58D362A3-1487-4F49-87AE-22AA629CF8F0}" destId="{A8AD7A1C-54DC-44F3-B70B-34702A1F52A6}" srcOrd="5" destOrd="0" presId="urn:microsoft.com/office/officeart/2005/8/layout/hChevron3"/>
    <dgm:cxn modelId="{A09961AE-6906-4786-BBE3-F3E2BC9604D8}" type="presParOf" srcId="{58D362A3-1487-4F49-87AE-22AA629CF8F0}" destId="{C289D899-6C2B-490D-B6DA-9BADBE001FD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40A5C-78EA-4E7D-9245-1270CFDB4D00}">
      <dsp:nvSpPr>
        <dsp:cNvPr id="0" name=""/>
        <dsp:cNvSpPr/>
      </dsp:nvSpPr>
      <dsp:spPr>
        <a:xfrm rot="10800000">
          <a:off x="1675583" y="89254"/>
          <a:ext cx="4466978" cy="7195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21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1)</a:t>
          </a:r>
          <a:r>
            <a:rPr lang="en-GB" sz="1600" kern="1200" dirty="0"/>
            <a:t> Correctly classify and transcribe tablets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200" b="1" i="0" kern="1200" dirty="0"/>
            <a:t>Completed by Emmett L. Bennett Jr.</a:t>
          </a:r>
          <a:endParaRPr lang="en-GB" sz="1200" b="1" kern="1200" dirty="0"/>
        </a:p>
      </dsp:txBody>
      <dsp:txXfrm rot="10800000">
        <a:off x="1855480" y="89254"/>
        <a:ext cx="4287081" cy="719589"/>
      </dsp:txXfrm>
    </dsp:sp>
    <dsp:sp modelId="{E45C751C-E745-4D2A-A79F-C384D7BAFBCE}">
      <dsp:nvSpPr>
        <dsp:cNvPr id="0" name=""/>
        <dsp:cNvSpPr/>
      </dsp:nvSpPr>
      <dsp:spPr>
        <a:xfrm>
          <a:off x="901816" y="2398"/>
          <a:ext cx="893300" cy="893300"/>
        </a:xfrm>
        <a:prstGeom prst="ellipse">
          <a:avLst/>
        </a:prstGeom>
        <a:blipFill>
          <a:blip xmlns:r="http://schemas.openxmlformats.org/officeDocument/2006/relationships"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C572F-4548-4215-90EA-7F8C7C640568}">
      <dsp:nvSpPr>
        <dsp:cNvPr id="0" name=""/>
        <dsp:cNvSpPr/>
      </dsp:nvSpPr>
      <dsp:spPr>
        <a:xfrm rot="10800000">
          <a:off x="1675583" y="1249212"/>
          <a:ext cx="4466978" cy="7195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21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2) Find evidence of inflection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200" b="1" kern="1200" dirty="0"/>
            <a:t>Completed by Alice </a:t>
          </a:r>
          <a:r>
            <a:rPr lang="en-GB" sz="1200" b="1" kern="1200" dirty="0" err="1"/>
            <a:t>Kober</a:t>
          </a:r>
          <a:endParaRPr lang="en-GB" sz="1200" b="1" kern="1200" dirty="0"/>
        </a:p>
      </dsp:txBody>
      <dsp:txXfrm rot="10800000">
        <a:off x="1855480" y="1249212"/>
        <a:ext cx="4287081" cy="719589"/>
      </dsp:txXfrm>
    </dsp:sp>
    <dsp:sp modelId="{E117CC98-3180-4530-90E2-2E06F48DA9A0}">
      <dsp:nvSpPr>
        <dsp:cNvPr id="0" name=""/>
        <dsp:cNvSpPr/>
      </dsp:nvSpPr>
      <dsp:spPr>
        <a:xfrm>
          <a:off x="901816" y="1162356"/>
          <a:ext cx="893300" cy="89330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E253D-E7FD-45C6-A216-9D20D7E843F5}">
      <dsp:nvSpPr>
        <dsp:cNvPr id="0" name=""/>
        <dsp:cNvSpPr/>
      </dsp:nvSpPr>
      <dsp:spPr>
        <a:xfrm rot="10800000">
          <a:off x="1675583" y="2409169"/>
          <a:ext cx="4466978" cy="7195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21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3) Create a grid of characters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1200" b="1" kern="1200" dirty="0"/>
            <a:t>Completed by Michael Ventris</a:t>
          </a:r>
        </a:p>
      </dsp:txBody>
      <dsp:txXfrm rot="10800000">
        <a:off x="1855480" y="2409169"/>
        <a:ext cx="4287081" cy="719589"/>
      </dsp:txXfrm>
    </dsp:sp>
    <dsp:sp modelId="{E2AE43A6-F84F-46B5-9AF8-89F396906EE3}">
      <dsp:nvSpPr>
        <dsp:cNvPr id="0" name=""/>
        <dsp:cNvSpPr/>
      </dsp:nvSpPr>
      <dsp:spPr>
        <a:xfrm>
          <a:off x="901816" y="2322313"/>
          <a:ext cx="893300" cy="8933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AD14D-9A42-4BC5-AF79-888CF3F1254D}">
      <dsp:nvSpPr>
        <dsp:cNvPr id="0" name=""/>
        <dsp:cNvSpPr/>
      </dsp:nvSpPr>
      <dsp:spPr>
        <a:xfrm rot="10800000">
          <a:off x="1675583" y="3569127"/>
          <a:ext cx="4466978" cy="7195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21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4) Begin assigning likely values to the grid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1200" b="1" kern="1200" dirty="0"/>
            <a:t>Completed by John Chadwick &amp; Ventris</a:t>
          </a:r>
        </a:p>
      </dsp:txBody>
      <dsp:txXfrm rot="10800000">
        <a:off x="1855480" y="3569127"/>
        <a:ext cx="4287081" cy="719589"/>
      </dsp:txXfrm>
    </dsp:sp>
    <dsp:sp modelId="{6C384D23-AB8F-4BA6-A33F-6111547B0465}">
      <dsp:nvSpPr>
        <dsp:cNvPr id="0" name=""/>
        <dsp:cNvSpPr/>
      </dsp:nvSpPr>
      <dsp:spPr>
        <a:xfrm>
          <a:off x="901816" y="3482271"/>
          <a:ext cx="893300" cy="893300"/>
        </a:xfrm>
        <a:prstGeom prst="ellipse">
          <a:avLst/>
        </a:prstGeom>
        <a:blipFill>
          <a:blip xmlns:r="http://schemas.openxmlformats.org/officeDocument/2006/relationships"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56D6-BF3F-44A8-8847-F81271C7BE7C}">
      <dsp:nvSpPr>
        <dsp:cNvPr id="0" name=""/>
        <dsp:cNvSpPr/>
      </dsp:nvSpPr>
      <dsp:spPr>
        <a:xfrm>
          <a:off x="3080" y="200188"/>
          <a:ext cx="3091011" cy="132896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Every tablet</a:t>
          </a:r>
        </a:p>
      </dsp:txBody>
      <dsp:txXfrm>
        <a:off x="3080" y="200188"/>
        <a:ext cx="2758771" cy="1328961"/>
      </dsp:txXfrm>
    </dsp:sp>
    <dsp:sp modelId="{90DC6D65-1465-4811-B980-154C60BE3CC0}">
      <dsp:nvSpPr>
        <dsp:cNvPr id="0" name=""/>
        <dsp:cNvSpPr/>
      </dsp:nvSpPr>
      <dsp:spPr>
        <a:xfrm>
          <a:off x="2475889" y="200188"/>
          <a:ext cx="3091011" cy="13289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Find inflection</a:t>
          </a:r>
        </a:p>
      </dsp:txBody>
      <dsp:txXfrm>
        <a:off x="3140370" y="200188"/>
        <a:ext cx="1762050" cy="1328961"/>
      </dsp:txXfrm>
    </dsp:sp>
    <dsp:sp modelId="{3BEB6253-8788-4096-A4BD-7161DA5A9F66}">
      <dsp:nvSpPr>
        <dsp:cNvPr id="0" name=""/>
        <dsp:cNvSpPr/>
      </dsp:nvSpPr>
      <dsp:spPr>
        <a:xfrm>
          <a:off x="4948698" y="200188"/>
          <a:ext cx="3091011" cy="132896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 graph showing shared vowels/ consonants</a:t>
          </a:r>
        </a:p>
      </dsp:txBody>
      <dsp:txXfrm>
        <a:off x="5613179" y="200188"/>
        <a:ext cx="1762050" cy="1328961"/>
      </dsp:txXfrm>
    </dsp:sp>
    <dsp:sp modelId="{C289D899-6C2B-490D-B6DA-9BADBE001FD3}">
      <dsp:nvSpPr>
        <dsp:cNvPr id="0" name=""/>
        <dsp:cNvSpPr/>
      </dsp:nvSpPr>
      <dsp:spPr>
        <a:xfrm>
          <a:off x="7421507" y="200188"/>
          <a:ext cx="3091011" cy="132896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Final grid of values</a:t>
          </a:r>
        </a:p>
      </dsp:txBody>
      <dsp:txXfrm>
        <a:off x="8085988" y="200188"/>
        <a:ext cx="1762050" cy="1328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037537-8001-4890-B5FD-CA8E3B8D17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49B0A-79EA-4E2B-BA2F-4119C08258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CFA0-6022-4273-BA90-BA210AE824A8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3E57-2C7F-4A75-9280-AA991F505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6680F-2A98-44FB-AD77-19FC4FD433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F5EA9-EBCE-47C8-93FE-C42FD8590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569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08A95-DCA5-4A13-B8B6-A8BE41C33D5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5A1D-C32F-4E48-8D7F-CEF256809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5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5A1D-C32F-4E48-8D7F-CEF25680968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0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5A1D-C32F-4E48-8D7F-CEF2568096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4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5A1D-C32F-4E48-8D7F-CEF25680968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10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5A1D-C32F-4E48-8D7F-CEF25680968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6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5A1D-C32F-4E48-8D7F-CEF25680968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4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5A1D-C32F-4E48-8D7F-CEF25680968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00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5A1D-C32F-4E48-8D7F-CEF25680968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9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5A1D-C32F-4E48-8D7F-CEF25680968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6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F782A9-6068-4D2E-BFE2-0592F1B164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3675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8D23B-2AE3-46DE-A1AC-3CC9007C2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1361"/>
            <a:ext cx="9144000" cy="266407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5048D-C8FA-4354-B37C-39F5F4A09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7268"/>
            <a:ext cx="9144000" cy="75613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5AAC-B20E-47D7-A091-A5CBF3F3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DF3E-CB5F-4F6A-AA77-03584C2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77BA-9756-41AB-A5C0-8725E3B5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98DD5-297E-42E3-A5EB-AF8C9852A0B8}"/>
              </a:ext>
            </a:extLst>
          </p:cNvPr>
          <p:cNvSpPr/>
          <p:nvPr userDrawn="1"/>
        </p:nvSpPr>
        <p:spPr>
          <a:xfrm>
            <a:off x="-2" y="5064369"/>
            <a:ext cx="12192001" cy="149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2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CE63-1F2D-4267-81BE-D3ED58AC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D00C3-83B7-431D-936B-60BB6FDC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B55D-AB82-4D51-B0D6-B37B4927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E766-BF96-4EF6-BD6A-7AF000B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1E4C-812B-45B2-B8D3-465FC20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4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6D097-1F77-46B9-8E83-47CC9567D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4E2EF-5851-455F-9580-B7182ACF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CCED-0953-432D-B5F9-EA231AFB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FC23-00D6-43BC-8362-89EDFDD6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D638-B692-40E8-ABAC-4673C46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5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25FB-86FD-4E93-8B39-EC7A8072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4DEE-267B-41DC-BD1D-349CD947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28BA-905D-465F-B699-65E86941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F2C5-25A1-48E6-90B8-0E78EAC2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9B5A-AA0F-4113-A41D-702463EE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0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FA66-F9AC-4ACB-8A57-1779A714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B5EF-B87C-45EB-AB27-91007CEDA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9319-AB10-43CC-AA2C-9AC1DB50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F530-4C01-428B-AAF8-CF0246D4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8AE7-570C-4E2F-BE62-4360634D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051-CFAA-44AF-94F0-9D0DF50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BAD3-19DF-4452-B880-296042B2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FA9D-80F3-44EF-8928-5BF0B269C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F9D1-6132-4026-9CC1-E617CC93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B54AE-E35D-44BE-91BE-D4245084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D7D3B-2E59-4676-8C6F-F470DDF5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7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4AA8-121D-470A-95C2-2D525CAC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4DEE-1E30-4E07-8856-025A8254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3C3D1-0A1A-4DC4-AC1C-EA148BDBA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B578E-1096-4894-ADDB-22FDA61B2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165E9-FA81-449B-8BB6-E5F84F91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3676A-DBEB-494A-9AD7-234CD3B5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A5E19-A74D-4F30-96A7-C85B0673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C0157-8998-4928-B0CA-3D9F3613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6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18AD-6C66-4350-B668-D400CFC6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DA1A7-3B24-40A4-B631-DE74F254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E7FDC-05EC-417D-B217-271C0D9C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2B1F1-372F-439A-A778-FC9AB40E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727A-ED4C-45B5-929B-3A54F418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CFC28-FFDF-4E99-A93F-0AA090E6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62C6-BD13-4CF4-B706-BFBCBA47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0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812E-9F1C-457D-8BF6-841B8A40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354C-9E71-48C1-B6AE-F94CE45E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EEC80-F16B-4749-BAA3-9BE70921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C9E50-83FE-44D8-BFA9-2EB74B5D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E41D-6034-4B92-A3E3-C133E2E9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ABE7C-246C-4082-82BA-F2BF7C7F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6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98D2-4B70-4B62-B737-AE193AA2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6F8D8-E341-4334-8CD9-4A5EB09A9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26D73-91B9-4DB0-AD8B-9A31AAD12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2BE8-B0E0-4256-9AA6-19336D4E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52DD6-44D5-48C0-8424-D656EE1B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CD73-E541-4CFD-BC59-B8EF3C2C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9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EC01F0-9146-47E9-91B9-84D11264AA6B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5D155-379C-458A-831F-C4AB35C8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E58C-1E23-4A8E-BAC5-6E8BE8A9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C600-2CE9-4970-A0C4-FB0F861DA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084D-B9E7-44BE-99B1-8476E0624BF3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A6FC-428B-40B4-ACD0-46B956858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B37A-E3F6-49A4-89B0-B819F5A3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0325-58A1-4D9C-BB52-658DF4D96A1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D4E65C-A7C7-49FB-9FF8-FA9201A65EEC}"/>
              </a:ext>
            </a:extLst>
          </p:cNvPr>
          <p:cNvSpPr/>
          <p:nvPr userDrawn="1"/>
        </p:nvSpPr>
        <p:spPr>
          <a:xfrm>
            <a:off x="-52752" y="1602767"/>
            <a:ext cx="12320958" cy="149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AE1E19E-F42E-471D-87A8-C3CA05E16247}"/>
              </a:ext>
            </a:extLst>
          </p:cNvPr>
          <p:cNvSpPr/>
          <p:nvPr userDrawn="1"/>
        </p:nvSpPr>
        <p:spPr>
          <a:xfrm>
            <a:off x="1" y="5419288"/>
            <a:ext cx="2592198" cy="1479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250095-C028-4EB7-A44A-9B9C047AFF7E}"/>
              </a:ext>
            </a:extLst>
          </p:cNvPr>
          <p:cNvSpPr/>
          <p:nvPr userDrawn="1"/>
        </p:nvSpPr>
        <p:spPr>
          <a:xfrm>
            <a:off x="9599801" y="5378481"/>
            <a:ext cx="2592198" cy="1479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8C024-8207-4F88-ABE5-FE53AB26D0C6}"/>
              </a:ext>
            </a:extLst>
          </p:cNvPr>
          <p:cNvSpPr/>
          <p:nvPr userDrawn="1"/>
        </p:nvSpPr>
        <p:spPr>
          <a:xfrm>
            <a:off x="4684203" y="5378481"/>
            <a:ext cx="2592198" cy="1479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.Paxton-Fear@cranfield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.Paxton-Fear@cranfield.ac.uk" TargetMode="External"/><Relationship Id="rId7" Type="http://schemas.openxmlformats.org/officeDocument/2006/relationships/hyperlink" Target="https://github.com/greenpencil/Java-Inflection-Algorithm" TargetMode="External"/><Relationship Id="rId2" Type="http://schemas.openxmlformats.org/officeDocument/2006/relationships/hyperlink" Target="https://twitter.com/InsiderPhD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InsiderPhD/Linear-B-Dataset" TargetMode="External"/><Relationship Id="rId5" Type="http://schemas.openxmlformats.org/officeDocument/2006/relationships/hyperlink" Target="https://github.com/greenpencil" TargetMode="External"/><Relationship Id="rId4" Type="http://schemas.openxmlformats.org/officeDocument/2006/relationships/hyperlink" Target="mailto:medium.com/@InsiderPh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1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040D-9BCE-4D9D-903B-F23340E54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Lessons of the Past,</a:t>
            </a:r>
            <a:br>
              <a:rPr lang="en-GB" b="1" dirty="0"/>
            </a:br>
            <a:r>
              <a:rPr lang="en-GB" b="1" dirty="0"/>
              <a:t>Tools of the Future</a:t>
            </a:r>
            <a:br>
              <a:rPr lang="en-GB" dirty="0"/>
            </a:br>
            <a:r>
              <a:rPr lang="en-GB" sz="4900" dirty="0"/>
              <a:t>A Computational Decipherment of</a:t>
            </a:r>
            <a:br>
              <a:rPr lang="en-GB" sz="4900" dirty="0"/>
            </a:br>
            <a:r>
              <a:rPr lang="en-GB" sz="4900" dirty="0"/>
              <a:t> Linear B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1ECFC-7768-4225-AADB-095F8FB0C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7268"/>
            <a:ext cx="9144000" cy="127761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Katie Paxton-Fear</a:t>
            </a:r>
          </a:p>
          <a:p>
            <a:r>
              <a:rPr lang="en-GB" dirty="0"/>
              <a:t>PhD student in Defence and Security</a:t>
            </a:r>
          </a:p>
          <a:p>
            <a:r>
              <a:rPr lang="en-GB" dirty="0"/>
              <a:t>Cranfield University</a:t>
            </a:r>
          </a:p>
          <a:p>
            <a:r>
              <a:rPr lang="en-GB" dirty="0">
                <a:hlinkClick r:id="rId3"/>
              </a:rPr>
              <a:t>K.Paxton-Fear@cranfield.ac.uk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94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CEC1-3492-4BD6-AA2B-E8D51969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1BE59-97F2-4AA1-B29B-61796012C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Graph</a:t>
            </a:r>
          </a:p>
          <a:p>
            <a:pPr lvl="1"/>
            <a:r>
              <a:rPr lang="en-GB" dirty="0"/>
              <a:t>Node -&gt; A Linear B character</a:t>
            </a:r>
          </a:p>
          <a:p>
            <a:pPr lvl="1"/>
            <a:r>
              <a:rPr lang="en-GB" dirty="0"/>
              <a:t>Edge -&gt; A shared vowel or consonant</a:t>
            </a:r>
          </a:p>
          <a:p>
            <a:pPr lvl="1"/>
            <a:r>
              <a:rPr lang="en-GB" dirty="0"/>
              <a:t>Weight -&gt; How often it appears</a:t>
            </a:r>
          </a:p>
          <a:p>
            <a:r>
              <a:rPr lang="en-GB" dirty="0"/>
              <a:t>Plot onto a table</a:t>
            </a:r>
          </a:p>
        </p:txBody>
      </p:sp>
      <p:pic>
        <p:nvPicPr>
          <p:cNvPr id="7" name="Content Placeholder 6" descr="http://i.imgur.com/AqF7mwF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18" y="1922607"/>
            <a:ext cx="442818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7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F42C-9FE4-4C35-A670-D4F08DF7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4"/>
            <a:ext cx="10515600" cy="1325563"/>
          </a:xfrm>
        </p:spPr>
        <p:txBody>
          <a:bodyPr/>
          <a:lstStyle/>
          <a:p>
            <a:r>
              <a:rPr lang="en-GB" dirty="0"/>
              <a:t>Final Grid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B28401-AC31-477D-8D47-677B99E4F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95583"/>
              </p:ext>
            </p:extLst>
          </p:nvPr>
        </p:nvGraphicFramePr>
        <p:xfrm>
          <a:off x="838200" y="2270264"/>
          <a:ext cx="6737778" cy="4095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963">
                  <a:extLst>
                    <a:ext uri="{9D8B030D-6E8A-4147-A177-3AD203B41FA5}">
                      <a16:colId xmlns:a16="http://schemas.microsoft.com/office/drawing/2014/main" val="3821519939"/>
                    </a:ext>
                  </a:extLst>
                </a:gridCol>
                <a:gridCol w="1122963">
                  <a:extLst>
                    <a:ext uri="{9D8B030D-6E8A-4147-A177-3AD203B41FA5}">
                      <a16:colId xmlns:a16="http://schemas.microsoft.com/office/drawing/2014/main" val="834589750"/>
                    </a:ext>
                  </a:extLst>
                </a:gridCol>
                <a:gridCol w="1122963">
                  <a:extLst>
                    <a:ext uri="{9D8B030D-6E8A-4147-A177-3AD203B41FA5}">
                      <a16:colId xmlns:a16="http://schemas.microsoft.com/office/drawing/2014/main" val="2949148511"/>
                    </a:ext>
                  </a:extLst>
                </a:gridCol>
                <a:gridCol w="1122963">
                  <a:extLst>
                    <a:ext uri="{9D8B030D-6E8A-4147-A177-3AD203B41FA5}">
                      <a16:colId xmlns:a16="http://schemas.microsoft.com/office/drawing/2014/main" val="2794400012"/>
                    </a:ext>
                  </a:extLst>
                </a:gridCol>
                <a:gridCol w="1122963">
                  <a:extLst>
                    <a:ext uri="{9D8B030D-6E8A-4147-A177-3AD203B41FA5}">
                      <a16:colId xmlns:a16="http://schemas.microsoft.com/office/drawing/2014/main" val="1072260336"/>
                    </a:ext>
                  </a:extLst>
                </a:gridCol>
                <a:gridCol w="1122963">
                  <a:extLst>
                    <a:ext uri="{9D8B030D-6E8A-4147-A177-3AD203B41FA5}">
                      <a16:colId xmlns:a16="http://schemas.microsoft.com/office/drawing/2014/main" val="1228576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U</a:t>
                      </a: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82107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o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u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399170129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mu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3940450821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na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null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nu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3767556373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2644079206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3498310918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ka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ke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ki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ko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ku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1894237278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pe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3633809066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qa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qe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qi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qo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qu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3385129410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493320443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3389414827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2364315127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za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ze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zi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zo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zu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613458879"/>
                  </a:ext>
                </a:extLst>
              </a:tr>
              <a:tr h="278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wa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we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wi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wo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null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620" marR="87620" marT="0" marB="0"/>
                </a:tc>
                <a:extLst>
                  <a:ext uri="{0D108BD9-81ED-4DB2-BD59-A6C34878D82A}">
                    <a16:rowId xmlns:a16="http://schemas.microsoft.com/office/drawing/2014/main" val="16152801"/>
                  </a:ext>
                </a:extLst>
              </a:tr>
            </a:tbl>
          </a:graphicData>
        </a:graphic>
      </p:graphicFrame>
      <p:pic>
        <p:nvPicPr>
          <p:cNvPr id="4" name="Picture 3" descr="http://i.imgur.com/0qT78ph.png">
            <a:extLst>
              <a:ext uri="{FF2B5EF4-FFF2-40B4-BE49-F238E27FC236}">
                <a16:creationId xmlns:a16="http://schemas.microsoft.com/office/drawing/2014/main" id="{22808943-3CE3-4692-AE2A-845F744B17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329" y="2270264"/>
            <a:ext cx="3669194" cy="3491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8D445F6-F079-45E2-994D-A0D8B737D8D3}"/>
              </a:ext>
            </a:extLst>
          </p:cNvPr>
          <p:cNvSpPr/>
          <p:nvPr/>
        </p:nvSpPr>
        <p:spPr>
          <a:xfrm>
            <a:off x="7621616" y="3923072"/>
            <a:ext cx="668594" cy="77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48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DA01-BBCC-4DDC-9E71-B6A79DFE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F392-D440-494F-A315-12F19B81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possible to replicate the decipherment of Linear B computationally</a:t>
            </a:r>
          </a:p>
          <a:p>
            <a:pPr lvl="1"/>
            <a:r>
              <a:rPr lang="en-US" dirty="0"/>
              <a:t>Different approach that typical Machine Learning decipherments</a:t>
            </a:r>
          </a:p>
          <a:p>
            <a:r>
              <a:rPr lang="en-US" dirty="0"/>
              <a:t>Working with limitations can encourage creative solutions</a:t>
            </a:r>
          </a:p>
          <a:p>
            <a:pPr lvl="1"/>
            <a:r>
              <a:rPr lang="en-US" dirty="0"/>
              <a:t>Graph approach - computers are very good at working with them!</a:t>
            </a:r>
          </a:p>
          <a:p>
            <a:r>
              <a:rPr lang="en-US" dirty="0"/>
              <a:t>Interdisciplinary projects are great sources of personal growth</a:t>
            </a:r>
          </a:p>
          <a:p>
            <a:pPr lvl="1"/>
            <a:r>
              <a:rPr lang="en-US" dirty="0"/>
              <a:t>Archaeology and Computer Science</a:t>
            </a:r>
          </a:p>
          <a:p>
            <a:pPr lvl="1"/>
            <a:r>
              <a:rPr lang="en-US" dirty="0"/>
              <a:t>These can join together!</a:t>
            </a:r>
          </a:p>
          <a:p>
            <a:pPr lvl="2"/>
            <a:r>
              <a:rPr lang="en-US" dirty="0"/>
              <a:t>Algorithms from unexpected sources</a:t>
            </a:r>
          </a:p>
          <a:p>
            <a:pPr lvl="2"/>
            <a:r>
              <a:rPr lang="en-US" dirty="0"/>
              <a:t>Spend more time with non-computer scientists</a:t>
            </a:r>
          </a:p>
          <a:p>
            <a:pPr lvl="3"/>
            <a:r>
              <a:rPr lang="en-US" dirty="0"/>
              <a:t>More creative solutions to problems</a:t>
            </a:r>
          </a:p>
          <a:p>
            <a:pPr lvl="2"/>
            <a:r>
              <a:rPr lang="en-US" dirty="0"/>
              <a:t>Changed how I approach problems</a:t>
            </a:r>
          </a:p>
        </p:txBody>
      </p:sp>
    </p:spTree>
    <p:extLst>
      <p:ext uri="{BB962C8B-B14F-4D97-AF65-F5344CB8AC3E}">
        <p14:creationId xmlns:p14="http://schemas.microsoft.com/office/powerpoint/2010/main" val="271944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9C3B-4734-4B0F-BFE1-ADE872F8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0A945-6C59-4CED-ABBA-E9BB67D4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213715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dirty="0"/>
              <a:t>Any Questions?</a:t>
            </a:r>
          </a:p>
          <a:p>
            <a:pPr marL="0" indent="0" algn="ctr">
              <a:buNone/>
            </a:pPr>
            <a:endParaRPr lang="en-GB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2C52D-DA21-4D1E-951C-2DADBB504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0148" y="2757054"/>
            <a:ext cx="5391704" cy="221371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Font Awesome 5 Brands Regular" panose="02000503000000000000" pitchFamily="50" charset="0"/>
              </a:rPr>
              <a:t> </a:t>
            </a:r>
            <a:r>
              <a:rPr lang="en-GB" dirty="0">
                <a:hlinkClick r:id="rId2"/>
              </a:rPr>
              <a:t>@</a:t>
            </a:r>
            <a:r>
              <a:rPr lang="en-GB" dirty="0" err="1">
                <a:hlinkClick r:id="rId2"/>
              </a:rPr>
              <a:t>InsiderPhD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Font Awesome 5 Free Regular" panose="02000503000000000000" pitchFamily="50" charset="0"/>
              </a:rPr>
              <a:t></a:t>
            </a:r>
            <a:r>
              <a:rPr lang="en-GB" dirty="0">
                <a:latin typeface="Font Awesome 5 Free Regular" panose="02000503000000000000" pitchFamily="50" charset="0"/>
              </a:rPr>
              <a:t> </a:t>
            </a:r>
            <a:r>
              <a:rPr lang="en-GB" dirty="0">
                <a:hlinkClick r:id="rId3"/>
              </a:rPr>
              <a:t>K.Paxton-Fear@cranfield.ac.uk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2100" dirty="0">
                <a:latin typeface="Font Awesome 5 Free Solid" panose="02000503000000000000" pitchFamily="50" charset="0"/>
              </a:rPr>
              <a:t></a:t>
            </a:r>
            <a:r>
              <a:rPr lang="en-GB" dirty="0">
                <a:latin typeface="Font Awesome 5 Free Solid" panose="02000503000000000000" pitchFamily="50" charset="0"/>
              </a:rPr>
              <a:t> </a:t>
            </a:r>
            <a:r>
              <a:rPr lang="en-GB" dirty="0">
                <a:hlinkClick r:id="rId4"/>
              </a:rPr>
              <a:t>medium.com/@</a:t>
            </a:r>
            <a:r>
              <a:rPr lang="en-GB" dirty="0" err="1">
                <a:hlinkClick r:id="rId4"/>
              </a:rPr>
              <a:t>InsiderPhD</a:t>
            </a:r>
            <a:r>
              <a:rPr lang="en-GB" dirty="0">
                <a:hlinkClick r:id="rId4"/>
              </a:rPr>
              <a:t>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latin typeface="Font Awesome 5 Brands Regular" panose="02000503000000000000" pitchFamily="50" charset="0"/>
              </a:rPr>
              <a:t> </a:t>
            </a:r>
            <a:r>
              <a:rPr lang="en-GB" dirty="0">
                <a:hlinkClick r:id="rId5"/>
              </a:rPr>
              <a:t>https://github.com/greenpencil</a:t>
            </a:r>
            <a:r>
              <a:rPr lang="en-GB" dirty="0"/>
              <a:t> </a:t>
            </a:r>
            <a:endParaRPr lang="en-GB" dirty="0">
              <a:latin typeface="Font Awesome 5 Free Solid" panose="02000503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990BB-5A15-40DB-BC58-2053126BAD08}"/>
              </a:ext>
            </a:extLst>
          </p:cNvPr>
          <p:cNvSpPr/>
          <p:nvPr/>
        </p:nvSpPr>
        <p:spPr>
          <a:xfrm>
            <a:off x="3335046" y="2757054"/>
            <a:ext cx="65102" cy="202398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41ADC-8EEA-4B5F-863A-B93E3843F763}"/>
              </a:ext>
            </a:extLst>
          </p:cNvPr>
          <p:cNvSpPr txBox="1"/>
          <p:nvPr/>
        </p:nvSpPr>
        <p:spPr>
          <a:xfrm>
            <a:off x="1722134" y="4899420"/>
            <a:ext cx="8569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My Linear B datasets are available and free for use</a:t>
            </a:r>
          </a:p>
          <a:p>
            <a:pPr algn="ctr"/>
            <a:r>
              <a:rPr lang="en-GB" sz="2400" dirty="0">
                <a:hlinkClick r:id="rId6"/>
              </a:rPr>
              <a:t>https://github.com/InsiderPhD/Linear-B-Dataset</a:t>
            </a:r>
            <a:endParaRPr lang="en-GB" sz="2400" dirty="0"/>
          </a:p>
          <a:p>
            <a:pPr algn="ctr"/>
            <a:r>
              <a:rPr lang="en-GB" sz="2400" dirty="0"/>
              <a:t>My inflection algorithm is available and free for use</a:t>
            </a:r>
          </a:p>
          <a:p>
            <a:pPr algn="ctr"/>
            <a:r>
              <a:rPr lang="en-GB" sz="2400" dirty="0">
                <a:hlinkClick r:id="rId7"/>
              </a:rPr>
              <a:t>https://github.com/greenpencil/Java-Inflection-Algorithm</a:t>
            </a:r>
            <a:r>
              <a:rPr lang="en-GB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299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E8CD-E0FE-4AD1-A3CF-02833D4F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Creativity is Limitation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B3AA4B-AA72-4A16-95D9-719823BC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218" y="1804843"/>
            <a:ext cx="5327073" cy="4351338"/>
          </a:xfrm>
        </p:spPr>
        <p:txBody>
          <a:bodyPr/>
          <a:lstStyle/>
          <a:p>
            <a:r>
              <a:rPr lang="en-GB" dirty="0"/>
              <a:t>Limitation: Follow the steps of the original decipherment</a:t>
            </a:r>
          </a:p>
          <a:p>
            <a:pPr lvl="1"/>
            <a:r>
              <a:rPr lang="en-GB" dirty="0"/>
              <a:t>“Standing on the Shoulders of Giants”</a:t>
            </a:r>
          </a:p>
          <a:p>
            <a:r>
              <a:rPr lang="en-GB" dirty="0"/>
              <a:t>A different approach to a interdisciplinary project</a:t>
            </a:r>
          </a:p>
        </p:txBody>
      </p:sp>
      <p:pic>
        <p:nvPicPr>
          <p:cNvPr id="2052" name="Picture 4" descr="Piet Mondriaan abstract painting Composition II in Red, Blue, and Yellow, 1930">
            <a:extLst>
              <a:ext uri="{FF2B5EF4-FFF2-40B4-BE49-F238E27FC236}">
                <a16:creationId xmlns:a16="http://schemas.microsoft.com/office/drawing/2014/main" id="{B5603A24-7E7D-49B6-B658-14CF403A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83" y="1975151"/>
            <a:ext cx="3956874" cy="401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562EF-B071-41B0-BAB3-067D48E6B50E}"/>
              </a:ext>
            </a:extLst>
          </p:cNvPr>
          <p:cNvSpPr txBox="1"/>
          <p:nvPr/>
        </p:nvSpPr>
        <p:spPr>
          <a:xfrm>
            <a:off x="1079383" y="6156181"/>
            <a:ext cx="3956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Composition with Red Blue and Yellow, Piet Mondrian 1930   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200818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6BE-08A7-4F0E-8884-E40D3E34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30011-B207-4A45-8C42-CEF9A1B266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Linear B was found on Crete and at select places on the mainland</a:t>
            </a:r>
          </a:p>
          <a:p>
            <a:r>
              <a:rPr lang="en-GB" dirty="0"/>
              <a:t>It is a syllabic language</a:t>
            </a:r>
          </a:p>
          <a:p>
            <a:r>
              <a:rPr lang="en-GB" dirty="0"/>
              <a:t>The language was used administratively</a:t>
            </a:r>
          </a:p>
          <a:p>
            <a:r>
              <a:rPr lang="en-GB" dirty="0"/>
              <a:t>Related languages</a:t>
            </a:r>
          </a:p>
          <a:p>
            <a:pPr lvl="1"/>
            <a:r>
              <a:rPr lang="en-GB" dirty="0"/>
              <a:t>Linear A, Cypro-Minoan, Cretan Hieroglyphs, Classical Cypriot</a:t>
            </a:r>
          </a:p>
        </p:txBody>
      </p:sp>
      <p:pic>
        <p:nvPicPr>
          <p:cNvPr id="2050" name="Picture 2" descr="http://sirarthurevans.ashmus.ox.ac.uk/images/high/4_4_Image2.jpg">
            <a:extLst>
              <a:ext uri="{FF2B5EF4-FFF2-40B4-BE49-F238E27FC236}">
                <a16:creationId xmlns:a16="http://schemas.microsoft.com/office/drawing/2014/main" id="{190767FA-A0C7-457B-8FE1-38E0B1288F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115" y="1825625"/>
            <a:ext cx="48097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6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4EAE-9DE1-4B21-BE9A-AAD22AE2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Recipe for Decipherment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8620C21-F386-44BA-B657-D21DBA489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130019"/>
              </p:ext>
            </p:extLst>
          </p:nvPr>
        </p:nvGraphicFramePr>
        <p:xfrm>
          <a:off x="-399588" y="1987025"/>
          <a:ext cx="6717261" cy="4377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https://i.imgur.com/biCJyPe.png">
            <a:extLst>
              <a:ext uri="{FF2B5EF4-FFF2-40B4-BE49-F238E27FC236}">
                <a16:creationId xmlns:a16="http://schemas.microsoft.com/office/drawing/2014/main" id="{D8CAAA98-56C4-4EFB-8C24-977963808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2" y="2423443"/>
            <a:ext cx="5390134" cy="331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8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4B6283-875E-4CD5-8525-4F4A6FAA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flow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43D1326-8755-49F6-915A-E7FD287FE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916290"/>
              </p:ext>
            </p:extLst>
          </p:nvPr>
        </p:nvGraphicFramePr>
        <p:xfrm>
          <a:off x="838200" y="1825625"/>
          <a:ext cx="10515600" cy="1729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6CCAB04-EDB3-44F7-B113-EECAA3921C85}"/>
              </a:ext>
            </a:extLst>
          </p:cNvPr>
          <p:cNvSpPr/>
          <p:nvPr/>
        </p:nvSpPr>
        <p:spPr>
          <a:xfrm>
            <a:off x="838200" y="3428999"/>
            <a:ext cx="10515600" cy="309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600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13D79-1CAD-4F4B-874C-C11B19E62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26" y="4454042"/>
            <a:ext cx="8459348" cy="1451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D74BA6-2672-4F2C-889A-829313BD19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4617" y="3989727"/>
            <a:ext cx="3142765" cy="233721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1" r="18548" b="4818"/>
          <a:stretch/>
        </p:blipFill>
        <p:spPr>
          <a:xfrm>
            <a:off x="4050621" y="4046741"/>
            <a:ext cx="4090756" cy="2379232"/>
          </a:xfrm>
          <a:prstGeom prst="rect">
            <a:avLst/>
          </a:prstGeom>
        </p:spPr>
      </p:pic>
      <p:pic>
        <p:nvPicPr>
          <p:cNvPr id="11" name="Picture 2" descr="https://i.imgur.com/fWFovkB.png">
            <a:extLst>
              <a:ext uri="{FF2B5EF4-FFF2-40B4-BE49-F238E27FC236}">
                <a16:creationId xmlns:a16="http://schemas.microsoft.com/office/drawing/2014/main" id="{43A41D9C-AAE4-4E96-A541-5D1502304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63" y="4046741"/>
            <a:ext cx="4538472" cy="217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2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A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A000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8EFD-9051-424C-A569-45A32EE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Inflection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F93B-2CD5-4A0C-B4C9-D6385961C5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Kober originally found evidence that Linear B was inflected</a:t>
            </a:r>
          </a:p>
          <a:p>
            <a:r>
              <a:rPr lang="en-GB" dirty="0"/>
              <a:t>Kober’s algorithm</a:t>
            </a:r>
          </a:p>
          <a:p>
            <a:pPr lvl="1"/>
            <a:r>
              <a:rPr lang="en-GB" dirty="0"/>
              <a:t>Select </a:t>
            </a:r>
            <a:r>
              <a:rPr lang="en-GB" b="1" dirty="0"/>
              <a:t>words which are followed by ideograms and numerals</a:t>
            </a:r>
          </a:p>
          <a:p>
            <a:pPr lvl="1"/>
            <a:r>
              <a:rPr lang="en-GB" dirty="0"/>
              <a:t>Find the same </a:t>
            </a:r>
            <a:r>
              <a:rPr lang="en-GB" b="1" dirty="0"/>
              <a:t>word in different contexts </a:t>
            </a:r>
          </a:p>
          <a:p>
            <a:pPr lvl="1"/>
            <a:r>
              <a:rPr lang="en-GB" dirty="0"/>
              <a:t>Find </a:t>
            </a:r>
            <a:r>
              <a:rPr lang="en-GB" b="1" dirty="0"/>
              <a:t>predictable patterns </a:t>
            </a:r>
            <a:r>
              <a:rPr lang="en-GB" dirty="0"/>
              <a:t>where the word endings change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8819709"/>
              </p:ext>
            </p:extLst>
          </p:nvPr>
        </p:nvGraphicFramePr>
        <p:xfrm>
          <a:off x="6172201" y="2208947"/>
          <a:ext cx="5181600" cy="2172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370">
                  <a:extLst>
                    <a:ext uri="{9D8B030D-6E8A-4147-A177-3AD203B41FA5}">
                      <a16:colId xmlns:a16="http://schemas.microsoft.com/office/drawing/2014/main" val="989384378"/>
                    </a:ext>
                  </a:extLst>
                </a:gridCol>
                <a:gridCol w="940022">
                  <a:extLst>
                    <a:ext uri="{9D8B030D-6E8A-4147-A177-3AD203B41FA5}">
                      <a16:colId xmlns:a16="http://schemas.microsoft.com/office/drawing/2014/main" val="3666057162"/>
                    </a:ext>
                  </a:extLst>
                </a:gridCol>
                <a:gridCol w="926359">
                  <a:extLst>
                    <a:ext uri="{9D8B030D-6E8A-4147-A177-3AD203B41FA5}">
                      <a16:colId xmlns:a16="http://schemas.microsoft.com/office/drawing/2014/main" val="1013721873"/>
                    </a:ext>
                  </a:extLst>
                </a:gridCol>
                <a:gridCol w="926359">
                  <a:extLst>
                    <a:ext uri="{9D8B030D-6E8A-4147-A177-3AD203B41FA5}">
                      <a16:colId xmlns:a16="http://schemas.microsoft.com/office/drawing/2014/main" val="1024617780"/>
                    </a:ext>
                  </a:extLst>
                </a:gridCol>
                <a:gridCol w="1007245">
                  <a:extLst>
                    <a:ext uri="{9D8B030D-6E8A-4147-A177-3AD203B41FA5}">
                      <a16:colId xmlns:a16="http://schemas.microsoft.com/office/drawing/2014/main" val="4179525854"/>
                    </a:ext>
                  </a:extLst>
                </a:gridCol>
                <a:gridCol w="1007245">
                  <a:extLst>
                    <a:ext uri="{9D8B030D-6E8A-4147-A177-3AD203B41FA5}">
                      <a16:colId xmlns:a16="http://schemas.microsoft.com/office/drawing/2014/main" val="2419039658"/>
                    </a:ext>
                  </a:extLst>
                </a:gridCol>
              </a:tblGrid>
              <a:tr h="154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Type A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Type B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35911"/>
                  </a:ext>
                </a:extLst>
              </a:tr>
              <a:tr h="672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Case I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𐀬 𐀑 𐀴 𐀊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𐀞 𐀂 𐀴 𐀊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𐀶 𐀪 𐀯 𐀊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𐀒 𐀜 𐀯 𐀊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𐀦 𐀖 𐀛 𐀊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extLst>
                  <a:ext uri="{0D108BD9-81ED-4DB2-BD59-A6C34878D82A}">
                    <a16:rowId xmlns:a16="http://schemas.microsoft.com/office/drawing/2014/main" val="2271394552"/>
                  </a:ext>
                </a:extLst>
              </a:tr>
              <a:tr h="672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Case II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𐀬 𐀑 𐀴 𐀍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𐀞 𐀂 𐀴 𐀍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𐀶 𐀪 𐀯 𐀍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𐀒 𐀜 𐀯 𐀍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𐀦 𐀖 𐀛 𐀍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extLst>
                  <a:ext uri="{0D108BD9-81ED-4DB2-BD59-A6C34878D82A}">
                    <a16:rowId xmlns:a16="http://schemas.microsoft.com/office/drawing/2014/main" val="3143897226"/>
                  </a:ext>
                </a:extLst>
              </a:tr>
              <a:tr h="672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Case III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𐀬 𐀑 𐀵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𐀞 𐀂 𐀵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𐀶 𐀪 𐀰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𐀒 𐀜 𐀰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𐀦 𐀖 𐀛 𐀰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extLst>
                  <a:ext uri="{0D108BD9-81ED-4DB2-BD59-A6C34878D82A}">
                    <a16:rowId xmlns:a16="http://schemas.microsoft.com/office/drawing/2014/main" val="42635484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24343"/>
              </p:ext>
            </p:extLst>
          </p:nvPr>
        </p:nvGraphicFramePr>
        <p:xfrm>
          <a:off x="6165669" y="4494100"/>
          <a:ext cx="5181600" cy="1079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896">
                  <a:extLst>
                    <a:ext uri="{9D8B030D-6E8A-4147-A177-3AD203B41FA5}">
                      <a16:colId xmlns:a16="http://schemas.microsoft.com/office/drawing/2014/main" val="3694206628"/>
                    </a:ext>
                  </a:extLst>
                </a:gridCol>
                <a:gridCol w="1712826">
                  <a:extLst>
                    <a:ext uri="{9D8B030D-6E8A-4147-A177-3AD203B41FA5}">
                      <a16:colId xmlns:a16="http://schemas.microsoft.com/office/drawing/2014/main" val="432175594"/>
                    </a:ext>
                  </a:extLst>
                </a:gridCol>
                <a:gridCol w="1547439">
                  <a:extLst>
                    <a:ext uri="{9D8B030D-6E8A-4147-A177-3AD203B41FA5}">
                      <a16:colId xmlns:a16="http://schemas.microsoft.com/office/drawing/2014/main" val="1379541190"/>
                    </a:ext>
                  </a:extLst>
                </a:gridCol>
                <a:gridCol w="1547439">
                  <a:extLst>
                    <a:ext uri="{9D8B030D-6E8A-4147-A177-3AD203B41FA5}">
                      <a16:colId xmlns:a16="http://schemas.microsoft.com/office/drawing/2014/main" val="1372293972"/>
                    </a:ext>
                  </a:extLst>
                </a:gridCol>
              </a:tblGrid>
              <a:tr h="154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Type C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Type 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Type 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extLst>
                  <a:ext uri="{0D108BD9-81ED-4DB2-BD59-A6C34878D82A}">
                    <a16:rowId xmlns:a16="http://schemas.microsoft.com/office/drawing/2014/main" val="682857574"/>
                  </a:ext>
                </a:extLst>
              </a:tr>
              <a:tr h="3083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Case I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𐀪 𐀍 𐀛 𐀊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𐀶 𐀖 𐀊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𐀫 𐀹 𐀊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extLst>
                  <a:ext uri="{0D108BD9-81ED-4DB2-BD59-A6C34878D82A}">
                    <a16:rowId xmlns:a16="http://schemas.microsoft.com/office/drawing/2014/main" val="1677355058"/>
                  </a:ext>
                </a:extLst>
              </a:tr>
              <a:tr h="3083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Case II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𐀪 𐀍 𐀛 𐀍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𐀶 𐀖 𐀍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𐀫 𐀹 𐀍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extLst>
                  <a:ext uri="{0D108BD9-81ED-4DB2-BD59-A6C34878D82A}">
                    <a16:rowId xmlns:a16="http://schemas.microsoft.com/office/drawing/2014/main" val="105170041"/>
                  </a:ext>
                </a:extLst>
              </a:tr>
              <a:tr h="3083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Case III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𐀪 𐀍 𐀰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𐀶 𐀗 </a:t>
                      </a:r>
                      <a:endParaRPr lang="en-GB" sz="90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Noto Sans Linear B" panose="020B0502040504020204" pitchFamily="34" charset="0"/>
                          <a:ea typeface="Noto Sans Linear B" panose="020B0502040504020204" pitchFamily="34" charset="0"/>
                        </a:rPr>
                        <a:t>𐀫 𐀺</a:t>
                      </a:r>
                      <a:endParaRPr lang="en-GB" sz="900" dirty="0">
                        <a:effectLst/>
                        <a:latin typeface="Noto Sans Linear B" panose="020B0502040504020204" pitchFamily="34" charset="0"/>
                        <a:ea typeface="Noto Sans Linear B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50" marR="58950" marT="0" marB="0"/>
                </a:tc>
                <a:extLst>
                  <a:ext uri="{0D108BD9-81ED-4DB2-BD59-A6C34878D82A}">
                    <a16:rowId xmlns:a16="http://schemas.microsoft.com/office/drawing/2014/main" val="1033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6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Inflection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89633"/>
            <a:ext cx="5465618" cy="4351337"/>
          </a:xfrm>
        </p:spPr>
        <p:txBody>
          <a:bodyPr>
            <a:normAutofit/>
          </a:bodyPr>
          <a:lstStyle/>
          <a:p>
            <a:r>
              <a:rPr lang="en-GB" dirty="0"/>
              <a:t>A visual representation</a:t>
            </a:r>
          </a:p>
          <a:p>
            <a:r>
              <a:rPr lang="en-GB" dirty="0">
                <a:solidFill>
                  <a:schemeClr val="accent2"/>
                </a:solidFill>
              </a:rPr>
              <a:t>Loop through each word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Loop through each word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If the word is exactly the same – ignore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Else</a:t>
            </a:r>
          </a:p>
          <a:p>
            <a:pPr lvl="3"/>
            <a:r>
              <a:rPr lang="en-GB" dirty="0">
                <a:solidFill>
                  <a:schemeClr val="accent5"/>
                </a:solidFill>
              </a:rPr>
              <a:t>Loop through the characters in word 1</a:t>
            </a:r>
          </a:p>
          <a:p>
            <a:pPr lvl="4"/>
            <a:r>
              <a:rPr lang="en-GB" dirty="0">
                <a:solidFill>
                  <a:schemeClr val="accent5"/>
                </a:solidFill>
              </a:rPr>
              <a:t>Does this character match the character in word 2</a:t>
            </a:r>
          </a:p>
          <a:p>
            <a:pPr lvl="5"/>
            <a:r>
              <a:rPr lang="en-GB" dirty="0">
                <a:solidFill>
                  <a:schemeClr val="accent5"/>
                </a:solidFill>
              </a:rPr>
              <a:t>Increase the similarity</a:t>
            </a:r>
          </a:p>
          <a:p>
            <a:pPr lvl="4"/>
            <a:r>
              <a:rPr lang="en-GB" dirty="0">
                <a:solidFill>
                  <a:schemeClr val="accent5"/>
                </a:solidFill>
              </a:rPr>
              <a:t>Else – stop, these words are dissimilar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6037" y="1813433"/>
            <a:ext cx="1515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walk</a:t>
            </a:r>
          </a:p>
          <a:p>
            <a:r>
              <a:rPr lang="en-GB" dirty="0"/>
              <a:t>talking</a:t>
            </a:r>
          </a:p>
          <a:p>
            <a:r>
              <a:rPr lang="en-GB" dirty="0"/>
              <a:t>walking</a:t>
            </a:r>
          </a:p>
          <a:p>
            <a:r>
              <a:rPr lang="en-GB" dirty="0"/>
              <a:t>wanting</a:t>
            </a:r>
          </a:p>
          <a:p>
            <a:r>
              <a:rPr lang="en-GB" dirty="0"/>
              <a:t>walked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01328" y="1813433"/>
            <a:ext cx="1515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</a:t>
            </a:r>
            <a:r>
              <a:rPr lang="en-GB" dirty="0" err="1"/>
              <a:t>w,a,l,k</a:t>
            </a:r>
            <a:r>
              <a:rPr lang="en-GB" dirty="0"/>
              <a:t>]</a:t>
            </a:r>
          </a:p>
          <a:p>
            <a:r>
              <a:rPr lang="en-GB" dirty="0"/>
              <a:t>[</a:t>
            </a:r>
            <a:r>
              <a:rPr lang="en-GB" dirty="0" err="1"/>
              <a:t>t,a,l,k,i,n,g</a:t>
            </a:r>
            <a:r>
              <a:rPr lang="en-GB" dirty="0"/>
              <a:t>]</a:t>
            </a:r>
          </a:p>
          <a:p>
            <a:r>
              <a:rPr lang="en-GB" dirty="0"/>
              <a:t>[</a:t>
            </a:r>
            <a:r>
              <a:rPr lang="en-GB" dirty="0" err="1"/>
              <a:t>w,a,l,k,i,n,g</a:t>
            </a:r>
            <a:r>
              <a:rPr lang="en-GB" dirty="0"/>
              <a:t>] [</a:t>
            </a:r>
            <a:r>
              <a:rPr lang="en-GB" dirty="0" err="1"/>
              <a:t>w,a,n,t,i,n,g</a:t>
            </a:r>
            <a:r>
              <a:rPr lang="en-GB" dirty="0"/>
              <a:t>]</a:t>
            </a:r>
          </a:p>
          <a:p>
            <a:r>
              <a:rPr lang="en-GB" dirty="0"/>
              <a:t>[</a:t>
            </a:r>
            <a:r>
              <a:rPr lang="en-GB" dirty="0" err="1"/>
              <a:t>w,a,l,k,e,d</a:t>
            </a:r>
            <a:r>
              <a:rPr lang="en-GB" dirty="0"/>
              <a:t>]</a:t>
            </a:r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V="1">
            <a:off x="8549640" y="2552097"/>
            <a:ext cx="551688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81352"/>
              </p:ext>
            </p:extLst>
          </p:nvPr>
        </p:nvGraphicFramePr>
        <p:xfrm>
          <a:off x="6961414" y="3434588"/>
          <a:ext cx="4264588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147">
                  <a:extLst>
                    <a:ext uri="{9D8B030D-6E8A-4147-A177-3AD203B41FA5}">
                      <a16:colId xmlns:a16="http://schemas.microsoft.com/office/drawing/2014/main" val="4280787040"/>
                    </a:ext>
                  </a:extLst>
                </a:gridCol>
                <a:gridCol w="1066147">
                  <a:extLst>
                    <a:ext uri="{9D8B030D-6E8A-4147-A177-3AD203B41FA5}">
                      <a16:colId xmlns:a16="http://schemas.microsoft.com/office/drawing/2014/main" val="3362565011"/>
                    </a:ext>
                  </a:extLst>
                </a:gridCol>
                <a:gridCol w="1066147">
                  <a:extLst>
                    <a:ext uri="{9D8B030D-6E8A-4147-A177-3AD203B41FA5}">
                      <a16:colId xmlns:a16="http://schemas.microsoft.com/office/drawing/2014/main" val="3971342634"/>
                    </a:ext>
                  </a:extLst>
                </a:gridCol>
                <a:gridCol w="1066147">
                  <a:extLst>
                    <a:ext uri="{9D8B030D-6E8A-4147-A177-3AD203B41FA5}">
                      <a16:colId xmlns:a16="http://schemas.microsoft.com/office/drawing/2014/main" val="1474593304"/>
                    </a:ext>
                  </a:extLst>
                </a:gridCol>
              </a:tblGrid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Word</a:t>
                      </a:r>
                      <a:r>
                        <a:rPr lang="en-GB" sz="1600" baseline="0" dirty="0"/>
                        <a:t> 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47465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93151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talking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9277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940464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3689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042365" y="3772916"/>
            <a:ext cx="2104644" cy="3322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44273" y="3954114"/>
            <a:ext cx="329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42365" y="4105148"/>
            <a:ext cx="2104644" cy="3322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53177"/>
              </p:ext>
            </p:extLst>
          </p:nvPr>
        </p:nvGraphicFramePr>
        <p:xfrm>
          <a:off x="6961414" y="5222240"/>
          <a:ext cx="4264588" cy="6705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66147">
                  <a:extLst>
                    <a:ext uri="{9D8B030D-6E8A-4147-A177-3AD203B41FA5}">
                      <a16:colId xmlns:a16="http://schemas.microsoft.com/office/drawing/2014/main" val="4280787040"/>
                    </a:ext>
                  </a:extLst>
                </a:gridCol>
                <a:gridCol w="1066147">
                  <a:extLst>
                    <a:ext uri="{9D8B030D-6E8A-4147-A177-3AD203B41FA5}">
                      <a16:colId xmlns:a16="http://schemas.microsoft.com/office/drawing/2014/main" val="3362565011"/>
                    </a:ext>
                  </a:extLst>
                </a:gridCol>
                <a:gridCol w="1066147">
                  <a:extLst>
                    <a:ext uri="{9D8B030D-6E8A-4147-A177-3AD203B41FA5}">
                      <a16:colId xmlns:a16="http://schemas.microsoft.com/office/drawing/2014/main" val="3971342634"/>
                    </a:ext>
                  </a:extLst>
                </a:gridCol>
                <a:gridCol w="1066147">
                  <a:extLst>
                    <a:ext uri="{9D8B030D-6E8A-4147-A177-3AD203B41FA5}">
                      <a16:colId xmlns:a16="http://schemas.microsoft.com/office/drawing/2014/main" val="1474593304"/>
                    </a:ext>
                  </a:extLst>
                </a:gridCol>
              </a:tblGrid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47465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9315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632230" y="5735162"/>
            <a:ext cx="329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041386" y="4441952"/>
            <a:ext cx="2104644" cy="3322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78728"/>
              </p:ext>
            </p:extLst>
          </p:nvPr>
        </p:nvGraphicFramePr>
        <p:xfrm>
          <a:off x="6969034" y="5222240"/>
          <a:ext cx="4264588" cy="13411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66147">
                  <a:extLst>
                    <a:ext uri="{9D8B030D-6E8A-4147-A177-3AD203B41FA5}">
                      <a16:colId xmlns:a16="http://schemas.microsoft.com/office/drawing/2014/main" val="4280787040"/>
                    </a:ext>
                  </a:extLst>
                </a:gridCol>
                <a:gridCol w="1066147">
                  <a:extLst>
                    <a:ext uri="{9D8B030D-6E8A-4147-A177-3AD203B41FA5}">
                      <a16:colId xmlns:a16="http://schemas.microsoft.com/office/drawing/2014/main" val="3362565011"/>
                    </a:ext>
                  </a:extLst>
                </a:gridCol>
                <a:gridCol w="1066147">
                  <a:extLst>
                    <a:ext uri="{9D8B030D-6E8A-4147-A177-3AD203B41FA5}">
                      <a16:colId xmlns:a16="http://schemas.microsoft.com/office/drawing/2014/main" val="3971342634"/>
                    </a:ext>
                  </a:extLst>
                </a:gridCol>
                <a:gridCol w="1066147">
                  <a:extLst>
                    <a:ext uri="{9D8B030D-6E8A-4147-A177-3AD203B41FA5}">
                      <a16:colId xmlns:a16="http://schemas.microsoft.com/office/drawing/2014/main" val="1474593304"/>
                    </a:ext>
                  </a:extLst>
                </a:gridCol>
              </a:tblGrid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47465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93151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29042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76526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75F5BE3-4F9F-4217-BA92-131B7A997A0C}"/>
              </a:ext>
            </a:extLst>
          </p:cNvPr>
          <p:cNvSpPr/>
          <p:nvPr/>
        </p:nvSpPr>
        <p:spPr>
          <a:xfrm>
            <a:off x="10599571" y="5595228"/>
            <a:ext cx="205352" cy="2632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99FB-EE8E-4232-A27A-9DB85483FF50}"/>
              </a:ext>
            </a:extLst>
          </p:cNvPr>
          <p:cNvSpPr/>
          <p:nvPr/>
        </p:nvSpPr>
        <p:spPr>
          <a:xfrm>
            <a:off x="10599571" y="5928550"/>
            <a:ext cx="205352" cy="2632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85895-F0A2-4C6F-AC96-3ECED7C80621}"/>
              </a:ext>
            </a:extLst>
          </p:cNvPr>
          <p:cNvSpPr/>
          <p:nvPr/>
        </p:nvSpPr>
        <p:spPr>
          <a:xfrm>
            <a:off x="10599571" y="6264465"/>
            <a:ext cx="205352" cy="2632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CB6D4D-5423-4CB2-9917-EE32CFCC045B}"/>
              </a:ext>
            </a:extLst>
          </p:cNvPr>
          <p:cNvCxnSpPr/>
          <p:nvPr/>
        </p:nvCxnSpPr>
        <p:spPr>
          <a:xfrm>
            <a:off x="6640285" y="6070442"/>
            <a:ext cx="329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554190-4305-401F-B120-D5E4BC8D725A}"/>
              </a:ext>
            </a:extLst>
          </p:cNvPr>
          <p:cNvCxnSpPr/>
          <p:nvPr/>
        </p:nvCxnSpPr>
        <p:spPr>
          <a:xfrm>
            <a:off x="6544273" y="4631628"/>
            <a:ext cx="329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6EB4562-700D-4D2E-A754-9DF1BE357D30}"/>
              </a:ext>
            </a:extLst>
          </p:cNvPr>
          <p:cNvSpPr/>
          <p:nvPr/>
        </p:nvSpPr>
        <p:spPr>
          <a:xfrm>
            <a:off x="8041386" y="4776470"/>
            <a:ext cx="2104644" cy="3322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22C6A7DD-6680-4688-8C9F-8AB11E3E8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77105"/>
              </p:ext>
            </p:extLst>
          </p:nvPr>
        </p:nvGraphicFramePr>
        <p:xfrm>
          <a:off x="6969034" y="5229733"/>
          <a:ext cx="4256968" cy="13411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64242">
                  <a:extLst>
                    <a:ext uri="{9D8B030D-6E8A-4147-A177-3AD203B41FA5}">
                      <a16:colId xmlns:a16="http://schemas.microsoft.com/office/drawing/2014/main" val="4280787040"/>
                    </a:ext>
                  </a:extLst>
                </a:gridCol>
                <a:gridCol w="1064242">
                  <a:extLst>
                    <a:ext uri="{9D8B030D-6E8A-4147-A177-3AD203B41FA5}">
                      <a16:colId xmlns:a16="http://schemas.microsoft.com/office/drawing/2014/main" val="3362565011"/>
                    </a:ext>
                  </a:extLst>
                </a:gridCol>
                <a:gridCol w="1064242">
                  <a:extLst>
                    <a:ext uri="{9D8B030D-6E8A-4147-A177-3AD203B41FA5}">
                      <a16:colId xmlns:a16="http://schemas.microsoft.com/office/drawing/2014/main" val="3971342634"/>
                    </a:ext>
                  </a:extLst>
                </a:gridCol>
                <a:gridCol w="1064242">
                  <a:extLst>
                    <a:ext uri="{9D8B030D-6E8A-4147-A177-3AD203B41FA5}">
                      <a16:colId xmlns:a16="http://schemas.microsoft.com/office/drawing/2014/main" val="1474593304"/>
                    </a:ext>
                  </a:extLst>
                </a:gridCol>
              </a:tblGrid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47465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93151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29042"/>
                  </a:ext>
                </a:extLst>
              </a:tr>
              <a:tr h="295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765267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81805C-3027-4135-B7CE-247882651C0F}"/>
              </a:ext>
            </a:extLst>
          </p:cNvPr>
          <p:cNvCxnSpPr/>
          <p:nvPr/>
        </p:nvCxnSpPr>
        <p:spPr>
          <a:xfrm>
            <a:off x="6632230" y="5736401"/>
            <a:ext cx="329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A35A59-A23E-4B0A-BCFB-516F84ECE2DF}"/>
              </a:ext>
            </a:extLst>
          </p:cNvPr>
          <p:cNvCxnSpPr/>
          <p:nvPr/>
        </p:nvCxnSpPr>
        <p:spPr>
          <a:xfrm>
            <a:off x="6640285" y="6071681"/>
            <a:ext cx="329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DB3756E-4956-4B81-A6D4-34EADE7B6BE6}"/>
              </a:ext>
            </a:extLst>
          </p:cNvPr>
          <p:cNvSpPr/>
          <p:nvPr/>
        </p:nvSpPr>
        <p:spPr>
          <a:xfrm>
            <a:off x="10599571" y="5595228"/>
            <a:ext cx="205352" cy="2632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F6E4DE-16DB-4289-AB51-416D2D945BBF}"/>
              </a:ext>
            </a:extLst>
          </p:cNvPr>
          <p:cNvSpPr/>
          <p:nvPr/>
        </p:nvSpPr>
        <p:spPr>
          <a:xfrm>
            <a:off x="10599571" y="5928550"/>
            <a:ext cx="205352" cy="2632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95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-4.16667E-7 0.05208 " pathEditMode="relative" rAng="0" ptsTypes="AA">
                                      <p:cBhvr>
                                        <p:cTn id="39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5208 L -4.16667E-7 0.09769 " pathEditMode="relative" rAng="0" ptsTypes="AA">
                                      <p:cBhvr>
                                        <p:cTn id="79" dur="1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00065 0.04931 " pathEditMode="relative" rAng="0" ptsTypes="AA">
                                      <p:cBhvr>
                                        <p:cTn id="116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1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100"/>
                            </p:stCondLst>
                            <p:childTnLst>
                              <p:par>
                                <p:cTn id="1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00065 0.0493 " pathEditMode="relative" rAng="0" ptsTypes="AA">
                                      <p:cBhvr>
                                        <p:cTn id="139" dur="1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"/>
                            </p:stCondLst>
                            <p:childTnLst>
                              <p:par>
                                <p:cTn id="1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600"/>
                            </p:stCondLst>
                            <p:childTnLst>
                              <p:par>
                                <p:cTn id="1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100"/>
                            </p:stCondLst>
                            <p:childTnLst>
                              <p:par>
                                <p:cTn id="1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4.16667E-7 0.05209 " pathEditMode="relative" rAng="0" ptsTypes="AA">
                                      <p:cBhvr>
                                        <p:cTn id="177" dur="1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1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00"/>
                            </p:stCondLst>
                            <p:childTnLst>
                              <p:par>
                                <p:cTn id="18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00065 0.04931 " pathEditMode="relative" rAng="0" ptsTypes="AA">
                                      <p:cBhvr>
                                        <p:cTn id="216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00"/>
                            </p:stCondLst>
                            <p:childTnLst>
                              <p:par>
                                <p:cTn id="2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00065 0.0493 " pathEditMode="relative" rAng="0" ptsTypes="AA">
                                      <p:cBhvr>
                                        <p:cTn id="239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100"/>
                            </p:stCondLst>
                            <p:childTnLst>
                              <p:par>
                                <p:cTn id="2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 tmFilter="0, 0; .2, .5; .8, .5; 1, 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250" autoRev="1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/>
      <p:bldP spid="8" grpId="0" uiExpand="1"/>
      <p:bldP spid="13" grpId="0" animBg="1"/>
      <p:bldP spid="13" grpId="1" animBg="1"/>
      <p:bldP spid="18" grpId="0" animBg="1"/>
      <p:bldP spid="18" grpId="1" animBg="1"/>
      <p:bldP spid="27" grpId="0" animBg="1"/>
      <p:bldP spid="27" grpId="1" animBg="1"/>
      <p:bldP spid="3" grpId="0" animBg="1"/>
      <p:bldP spid="3" grpId="1" animBg="1"/>
      <p:bldP spid="3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63" grpId="0" animBg="1"/>
      <p:bldP spid="63" grpId="1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Inflection Results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18215450"/>
              </p:ext>
            </p:extLst>
          </p:nvPr>
        </p:nvGraphicFramePr>
        <p:xfrm>
          <a:off x="4718178" y="1971603"/>
          <a:ext cx="6635622" cy="4110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Box 9"/>
          <p:cNvSpPr txBox="1"/>
          <p:nvPr/>
        </p:nvSpPr>
        <p:spPr>
          <a:xfrm>
            <a:off x="671945" y="2463439"/>
            <a:ext cx="3884022" cy="31268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po-ti-ni-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</a:t>
            </a: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Confirmed</a:t>
            </a: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GB" sz="1600" dirty="0">
              <a:solidFill>
                <a:schemeClr val="bg2"/>
              </a:solidFill>
              <a:effectLst/>
              <a:latin typeface="Lucida Sans Typewriter" panose="020B05090305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-po-ti-ni-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</a:t>
            </a: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we-jo</a:t>
            </a:r>
            <a:endParaRPr lang="en-GB" sz="1600" dirty="0">
              <a:solidFill>
                <a:schemeClr val="bg2"/>
              </a:solidFill>
              <a:effectLst/>
              <a:latin typeface="Lucida Sans Typewriter" panose="020B05090305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-po-ti-ni-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</a:t>
            </a: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endParaRPr lang="en-GB" sz="1600" dirty="0">
              <a:solidFill>
                <a:schemeClr val="bg2"/>
              </a:solidFill>
              <a:effectLst/>
              <a:latin typeface="Lucida Sans Typewriter" panose="020B05090305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-po-ti-ni-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</a:t>
            </a: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wi-jo</a:t>
            </a:r>
            <a:endParaRPr lang="en-GB" sz="1600" dirty="0">
              <a:solidFill>
                <a:schemeClr val="bg2"/>
              </a:solidFill>
              <a:effectLst/>
              <a:latin typeface="Lucida Sans Typewriter" panose="020B05090305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-pi-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-jo Confirmed? false</a:t>
            </a: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-u-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-pi-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-jo</a:t>
            </a: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-so-ta Confirmed? false</a:t>
            </a: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-a-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-so-ta</a:t>
            </a:r>
          </a:p>
          <a:p>
            <a:pPr>
              <a:spcAft>
                <a:spcPts val="0"/>
              </a:spcAft>
            </a:pP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-a-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-so-ta-o</a:t>
            </a:r>
          </a:p>
          <a:p>
            <a:pPr>
              <a:spcAft>
                <a:spcPts val="0"/>
              </a:spcAft>
            </a:pP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po-ro-u-te </a:t>
            </a:r>
            <a:r>
              <a:rPr lang="fr-FR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Confirmed</a:t>
            </a: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 false</a:t>
            </a:r>
            <a:endParaRPr lang="en-GB" sz="1600" dirty="0">
              <a:solidFill>
                <a:schemeClr val="bg2"/>
              </a:solidFill>
              <a:effectLst/>
              <a:latin typeface="Lucida Sans Typewriter" panose="020B05090305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-po-ro-u-te-u</a:t>
            </a:r>
            <a:endParaRPr lang="en-GB" sz="1600" dirty="0">
              <a:solidFill>
                <a:schemeClr val="bg2"/>
              </a:solidFill>
              <a:effectLst/>
              <a:latin typeface="Lucida Sans Typewriter" panose="020B05090305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-u-</a:t>
            </a:r>
            <a:r>
              <a:rPr lang="en-GB" sz="1600" dirty="0" err="1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GB" sz="1600" dirty="0">
                <a:solidFill>
                  <a:schemeClr val="bg2"/>
                </a:solidFill>
                <a:effectLst/>
                <a:latin typeface="Lucida Sans Typewriter" panose="020B05090305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-we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68B47-5889-49BF-A903-BAC40984F639}"/>
              </a:ext>
            </a:extLst>
          </p:cNvPr>
          <p:cNvSpPr txBox="1"/>
          <p:nvPr/>
        </p:nvSpPr>
        <p:spPr>
          <a:xfrm>
            <a:off x="7515871" y="6039894"/>
            <a:ext cx="454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use the inflections with a similarity of 3 to build the graph of related characters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B3CF9DE-DADF-433A-B2FD-736607FC3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838452"/>
              </p:ext>
            </p:extLst>
          </p:nvPr>
        </p:nvGraphicFramePr>
        <p:xfrm>
          <a:off x="4717514" y="1973686"/>
          <a:ext cx="6635622" cy="4110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63D826-A652-43EA-BD9B-759AB9AE43D2}"/>
              </a:ext>
            </a:extLst>
          </p:cNvPr>
          <p:cNvSpPr txBox="1"/>
          <p:nvPr/>
        </p:nvSpPr>
        <p:spPr>
          <a:xfrm>
            <a:off x="6161049" y="415953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Finding the sweet spot</a:t>
            </a:r>
          </a:p>
        </p:txBody>
      </p:sp>
    </p:spTree>
    <p:extLst>
      <p:ext uri="{BB962C8B-B14F-4D97-AF65-F5344CB8AC3E}">
        <p14:creationId xmlns:p14="http://schemas.microsoft.com/office/powerpoint/2010/main" val="39252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Graphic spid="8" grpId="0">
        <p:bldAsOne/>
      </p:bldGraphic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88AA-7BE2-4A24-BF93-C09EA785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Connections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48F6F0D0-B0EA-46AC-B8B6-CB82C464E8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Kober</a:t>
            </a:r>
            <a:r>
              <a:rPr lang="en-GB" dirty="0"/>
              <a:t> showed how characters are connected</a:t>
            </a:r>
          </a:p>
          <a:p>
            <a:pPr lvl="1"/>
            <a:r>
              <a:rPr lang="en-GB" dirty="0"/>
              <a:t>Computerise this process</a:t>
            </a:r>
          </a:p>
          <a:p>
            <a:r>
              <a:rPr lang="en-GB" dirty="0"/>
              <a:t>Predictable patterns, evidence of inflection</a:t>
            </a:r>
          </a:p>
          <a:p>
            <a:r>
              <a:rPr lang="en-GB" dirty="0"/>
              <a:t>Then this is plot on a graph</a:t>
            </a:r>
          </a:p>
        </p:txBody>
      </p:sp>
      <p:pic>
        <p:nvPicPr>
          <p:cNvPr id="43" name="Picture 2" descr="https://i.imgur.com/jtqdFp4.png">
            <a:extLst>
              <a:ext uri="{FF2B5EF4-FFF2-40B4-BE49-F238E27FC236}">
                <a16:creationId xmlns:a16="http://schemas.microsoft.com/office/drawing/2014/main" id="{4F88070E-0B83-4B22-A1E4-8F10E4B5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3670771"/>
            <a:ext cx="5297748" cy="14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8468A5E-2542-4C1E-B07D-27C6A2D81ABA}"/>
              </a:ext>
            </a:extLst>
          </p:cNvPr>
          <p:cNvSpPr txBox="1"/>
          <p:nvPr/>
        </p:nvSpPr>
        <p:spPr>
          <a:xfrm>
            <a:off x="6172202" y="1825625"/>
            <a:ext cx="5297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Ser-vu-s(a) -&gt; </a:t>
            </a:r>
            <a:r>
              <a:rPr lang="en-GB" dirty="0" err="1"/>
              <a:t>Servus</a:t>
            </a:r>
            <a:endParaRPr lang="en-GB" dirty="0"/>
          </a:p>
          <a:p>
            <a:r>
              <a:rPr lang="en-GB" dirty="0"/>
              <a:t>Ser-vu-m(a) -&gt; </a:t>
            </a:r>
            <a:r>
              <a:rPr lang="en-GB" dirty="0" err="1"/>
              <a:t>Servum</a:t>
            </a:r>
            <a:endParaRPr lang="en-GB" dirty="0"/>
          </a:p>
          <a:p>
            <a:r>
              <a:rPr lang="en-GB" dirty="0"/>
              <a:t>Ser-vi -&gt; </a:t>
            </a:r>
            <a:r>
              <a:rPr lang="en-GB" dirty="0" err="1"/>
              <a:t>Servi</a:t>
            </a:r>
            <a:endParaRPr lang="en-GB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23FC9A-000D-4DEA-A228-37F0A5BFC166}"/>
              </a:ext>
            </a:extLst>
          </p:cNvPr>
          <p:cNvGrpSpPr/>
          <p:nvPr/>
        </p:nvGrpSpPr>
        <p:grpSpPr>
          <a:xfrm>
            <a:off x="6815667" y="1879576"/>
            <a:ext cx="4502783" cy="2761318"/>
            <a:chOff x="6815667" y="1879576"/>
            <a:chExt cx="4502783" cy="27613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820927-9764-428B-BE66-F7FDC7114ED8}"/>
                </a:ext>
              </a:extLst>
            </p:cNvPr>
            <p:cNvSpPr/>
            <p:nvPr/>
          </p:nvSpPr>
          <p:spPr>
            <a:xfrm>
              <a:off x="7258050" y="3859659"/>
              <a:ext cx="179496" cy="781235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3B9B48-8888-48CB-8547-24D857D55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5396" y="3429000"/>
              <a:ext cx="379730" cy="942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F5D1A45-B4C4-4540-9315-8E098BAC8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5396" y="3429000"/>
              <a:ext cx="379730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5CB2316-ABBE-46EA-8C52-BA5566B202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5667" y="2335505"/>
              <a:ext cx="759458" cy="74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809A0F4-1573-4B6B-A613-74A355F61A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5667" y="2055562"/>
              <a:ext cx="759458" cy="1005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8CA54E-F843-4211-BCD8-E8AF61F8CB22}"/>
                </a:ext>
              </a:extLst>
            </p:cNvPr>
            <p:cNvSpPr/>
            <p:nvPr/>
          </p:nvSpPr>
          <p:spPr>
            <a:xfrm>
              <a:off x="6915150" y="1879576"/>
              <a:ext cx="522396" cy="568349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E05ECC-DAFF-4DC3-8A22-A413FD66942A}"/>
                </a:ext>
              </a:extLst>
            </p:cNvPr>
            <p:cNvSpPr txBox="1"/>
            <p:nvPr/>
          </p:nvSpPr>
          <p:spPr>
            <a:xfrm>
              <a:off x="7575125" y="2948404"/>
              <a:ext cx="3743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Character is the same, the next character likely shares a vowel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0B662F-180D-41F4-B786-A6EA48EB772E}"/>
              </a:ext>
            </a:extLst>
          </p:cNvPr>
          <p:cNvGrpSpPr/>
          <p:nvPr/>
        </p:nvGrpSpPr>
        <p:grpSpPr>
          <a:xfrm>
            <a:off x="6502827" y="2156045"/>
            <a:ext cx="4850973" cy="2955643"/>
            <a:chOff x="6502827" y="2156045"/>
            <a:chExt cx="4850973" cy="29556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E0CF88D-E9DB-4882-90AC-67915F2419D8}"/>
                </a:ext>
              </a:extLst>
            </p:cNvPr>
            <p:cNvSpPr/>
            <p:nvPr/>
          </p:nvSpPr>
          <p:spPr>
            <a:xfrm>
              <a:off x="7042994" y="4302002"/>
              <a:ext cx="223102" cy="809686"/>
            </a:xfrm>
            <a:prstGeom prst="rect">
              <a:avLst/>
            </a:prstGeom>
            <a:solidFill>
              <a:schemeClr val="accent4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A0FF48-CB3C-43CD-A5B1-33FD891D8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5149" y="3545262"/>
              <a:ext cx="737454" cy="79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E29E18D-1E51-4864-8F8F-205E4E962D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5150" y="3545262"/>
              <a:ext cx="737453" cy="119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8C3080-D781-4919-8F6D-5DFFFE51F4BA}"/>
                </a:ext>
              </a:extLst>
            </p:cNvPr>
            <p:cNvSpPr txBox="1"/>
            <p:nvPr/>
          </p:nvSpPr>
          <p:spPr>
            <a:xfrm>
              <a:off x="7610475" y="2877005"/>
              <a:ext cx="3743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First characters are the same, next character likely shares a consonant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94E7B3-9ACB-4BC8-A249-C9265D10AD71}"/>
                </a:ext>
              </a:extLst>
            </p:cNvPr>
            <p:cNvSpPr/>
            <p:nvPr/>
          </p:nvSpPr>
          <p:spPr>
            <a:xfrm>
              <a:off x="6592565" y="2156045"/>
              <a:ext cx="322584" cy="568349"/>
            </a:xfrm>
            <a:prstGeom prst="rect">
              <a:avLst/>
            </a:prstGeom>
            <a:solidFill>
              <a:schemeClr val="accent4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E17F57-D82D-4A87-AE78-8954B011B8C8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 flipV="1">
              <a:off x="6502827" y="2367126"/>
              <a:ext cx="1107648" cy="833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C0548B4-54EB-49C2-BF6A-CE96570319C8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 flipV="1">
              <a:off x="6502827" y="2655994"/>
              <a:ext cx="1107648" cy="544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Right Brace 3"/>
          <p:cNvSpPr/>
          <p:nvPr/>
        </p:nvSpPr>
        <p:spPr>
          <a:xfrm rot="16200000">
            <a:off x="6774796" y="3003756"/>
            <a:ext cx="267007" cy="1039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/>
          <p:cNvSpPr/>
          <p:nvPr/>
        </p:nvSpPr>
        <p:spPr>
          <a:xfrm rot="5400000">
            <a:off x="6774796" y="2315009"/>
            <a:ext cx="267007" cy="1039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261897" y="2924274"/>
            <a:ext cx="13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Same word – different case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90E6E-4BB4-44C5-90C3-64916FAEE7CE}"/>
              </a:ext>
            </a:extLst>
          </p:cNvPr>
          <p:cNvSpPr txBox="1"/>
          <p:nvPr/>
        </p:nvSpPr>
        <p:spPr>
          <a:xfrm>
            <a:off x="1559416" y="5866003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9FB744-7414-46F3-B0DD-FCA37A19D469}"/>
              </a:ext>
            </a:extLst>
          </p:cNvPr>
          <p:cNvSpPr txBox="1"/>
          <p:nvPr/>
        </p:nvSpPr>
        <p:spPr>
          <a:xfrm>
            <a:off x="2884361" y="588599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wi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7E146D-0ADC-4674-B1C3-4FA721669DB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2063269" y="6050669"/>
            <a:ext cx="821092" cy="199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ECD17D-783A-4113-A706-6B053EF36DE0}"/>
              </a:ext>
            </a:extLst>
          </p:cNvPr>
          <p:cNvSpPr txBox="1"/>
          <p:nvPr/>
        </p:nvSpPr>
        <p:spPr>
          <a:xfrm>
            <a:off x="2221888" y="5146230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478DFF-46D0-4CEA-BDE1-B695899300EA}"/>
              </a:ext>
            </a:extLst>
          </p:cNvPr>
          <p:cNvCxnSpPr>
            <a:stCxn id="25" idx="0"/>
            <a:endCxn id="28" idx="1"/>
          </p:cNvCxnSpPr>
          <p:nvPr/>
        </p:nvCxnSpPr>
        <p:spPr>
          <a:xfrm flipV="1">
            <a:off x="1811343" y="5330896"/>
            <a:ext cx="410545" cy="53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81A89D-8605-48D7-AD95-161AEB7531BF}"/>
              </a:ext>
            </a:extLst>
          </p:cNvPr>
          <p:cNvCxnSpPr>
            <a:stCxn id="28" idx="3"/>
            <a:endCxn id="26" idx="0"/>
          </p:cNvCxnSpPr>
          <p:nvPr/>
        </p:nvCxnSpPr>
        <p:spPr>
          <a:xfrm>
            <a:off x="2725741" y="5330896"/>
            <a:ext cx="410547" cy="55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B0E5EC5-CAB9-4C05-A046-AFE48E53348E}"/>
              </a:ext>
            </a:extLst>
          </p:cNvPr>
          <p:cNvSpPr txBox="1"/>
          <p:nvPr/>
        </p:nvSpPr>
        <p:spPr>
          <a:xfrm>
            <a:off x="3585664" y="4742356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mo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593D1-986C-45F8-B473-D14F322E8E42}"/>
              </a:ext>
            </a:extLst>
          </p:cNvPr>
          <p:cNvSpPr txBox="1"/>
          <p:nvPr/>
        </p:nvSpPr>
        <p:spPr>
          <a:xfrm>
            <a:off x="3906062" y="5881143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ni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A3D0AD-AC77-4885-B1D2-149201387647}"/>
              </a:ext>
            </a:extLst>
          </p:cNvPr>
          <p:cNvSpPr txBox="1"/>
          <p:nvPr/>
        </p:nvSpPr>
        <p:spPr>
          <a:xfrm>
            <a:off x="4157988" y="5194479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7FFDF3-8734-49E5-859A-DB15978A2043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2725741" y="5330896"/>
            <a:ext cx="1432247" cy="4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EE375-5B6B-4E27-8F27-C1C8A472013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3388214" y="6065809"/>
            <a:ext cx="517848" cy="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619003-188D-4A15-B631-78B0B4D74D02}"/>
              </a:ext>
            </a:extLst>
          </p:cNvPr>
          <p:cNvCxnSpPr>
            <a:cxnSpLocks/>
            <a:stCxn id="31" idx="1"/>
            <a:endCxn id="28" idx="3"/>
          </p:cNvCxnSpPr>
          <p:nvPr/>
        </p:nvCxnSpPr>
        <p:spPr>
          <a:xfrm flipH="1">
            <a:off x="2725741" y="4927022"/>
            <a:ext cx="859923" cy="40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C01033-FCB2-4734-846C-346FF68EFE56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>
            <a:off x="4089517" y="4927022"/>
            <a:ext cx="320398" cy="267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FBF52C-052C-4CC3-A62A-12D012A815D6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4157989" y="5563811"/>
            <a:ext cx="251926" cy="31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5" grpId="0"/>
      <p:bldP spid="25" grpId="0"/>
      <p:bldP spid="26" grpId="0"/>
      <p:bldP spid="28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2F2F2"/>
      </a:lt1>
      <a:dk2>
        <a:srgbClr val="000000"/>
      </a:dk2>
      <a:lt2>
        <a:srgbClr val="FFFFFF"/>
      </a:lt2>
      <a:accent1>
        <a:srgbClr val="ED7D31"/>
      </a:accent1>
      <a:accent2>
        <a:srgbClr val="ED5A41"/>
      </a:accent2>
      <a:accent3>
        <a:srgbClr val="4472C4"/>
      </a:accent3>
      <a:accent4>
        <a:srgbClr val="D2A000"/>
      </a:accent4>
      <a:accent5>
        <a:srgbClr val="5B9BD5"/>
      </a:accent5>
      <a:accent6>
        <a:srgbClr val="44546A"/>
      </a:accent6>
      <a:hlink>
        <a:srgbClr val="ED5A41"/>
      </a:hlink>
      <a:folHlink>
        <a:srgbClr val="EEA7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9081</TotalTime>
  <Words>898</Words>
  <Application>Microsoft Office PowerPoint</Application>
  <PresentationFormat>Widescreen</PresentationFormat>
  <Paragraphs>306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Font Awesome 5 Brands Regular</vt:lpstr>
      <vt:lpstr>Font Awesome 5 Free Regular</vt:lpstr>
      <vt:lpstr>Font Awesome 5 Free Solid</vt:lpstr>
      <vt:lpstr>Lucida Sans Typewriter</vt:lpstr>
      <vt:lpstr>Noto Sans Linear B</vt:lpstr>
      <vt:lpstr>Times New Roman</vt:lpstr>
      <vt:lpstr>Office Theme</vt:lpstr>
      <vt:lpstr>Lessons of the Past, Tools of the Future A Computational Decipherment of  Linear B</vt:lpstr>
      <vt:lpstr>Creativity is Limitation</vt:lpstr>
      <vt:lpstr>Background</vt:lpstr>
      <vt:lpstr>A Recipe for Decipherment</vt:lpstr>
      <vt:lpstr>System flow</vt:lpstr>
      <vt:lpstr>Finding Inflection</vt:lpstr>
      <vt:lpstr>Inflection Algorithm</vt:lpstr>
      <vt:lpstr>Inflection Results</vt:lpstr>
      <vt:lpstr>Creating the Connections</vt:lpstr>
      <vt:lpstr>Connection Results</vt:lpstr>
      <vt:lpstr>Final Grid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Standing on the shoulders of Giants Replicating the Decipherment of Linear B computationally</dc:title>
  <dc:creator>Katie Paxton-Fear</dc:creator>
  <cp:lastModifiedBy>Katie Paxton-Fear</cp:lastModifiedBy>
  <cp:revision>94</cp:revision>
  <dcterms:created xsi:type="dcterms:W3CDTF">2018-02-12T12:19:44Z</dcterms:created>
  <dcterms:modified xsi:type="dcterms:W3CDTF">2018-03-20T20:00:32Z</dcterms:modified>
</cp:coreProperties>
</file>