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0C0D"/>
    <a:srgbClr val="260600"/>
    <a:srgbClr val="5F1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1518" autoAdjust="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3CEA452-6741-46CA-B6DA-872D55D55A5C}" type="datetimeFigureOut">
              <a:rPr lang="en-GB" smtClean="0"/>
              <a:t>16/11/2015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298897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3CEA452-6741-46CA-B6DA-872D55D55A5C}" type="datetimeFigureOut">
              <a:rPr lang="en-GB" smtClean="0"/>
              <a:t>16/11/2015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264513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3CEA452-6741-46CA-B6DA-872D55D55A5C}" type="datetimeFigureOut">
              <a:rPr lang="en-GB" smtClean="0"/>
              <a:t>16/11/2015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304335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3CEA452-6741-46CA-B6DA-872D55D55A5C}" type="datetimeFigureOut">
              <a:rPr lang="en-GB" smtClean="0"/>
              <a:t>16/11/2015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138488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EA452-6741-46CA-B6DA-872D55D55A5C}" type="datetimeFigureOut">
              <a:rPr lang="en-GB" smtClean="0"/>
              <a:t>16/11/2015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59120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3CEA452-6741-46CA-B6DA-872D55D55A5C}" type="datetimeFigureOut">
              <a:rPr lang="en-GB" smtClean="0"/>
              <a:t>16/11/2015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187278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3CEA452-6741-46CA-B6DA-872D55D55A5C}" type="datetimeFigureOut">
              <a:rPr lang="en-GB" smtClean="0"/>
              <a:t>16/11/2015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266493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3CEA452-6741-46CA-B6DA-872D55D55A5C}" type="datetimeFigureOut">
              <a:rPr lang="en-GB" smtClean="0"/>
              <a:t>16/11/2015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320191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EA452-6741-46CA-B6DA-872D55D55A5C}" type="datetimeFigureOut">
              <a:rPr lang="en-GB" smtClean="0"/>
              <a:t>16/11/2015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214605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EA452-6741-46CA-B6DA-872D55D55A5C}" type="datetimeFigureOut">
              <a:rPr lang="en-GB" smtClean="0"/>
              <a:t>16/11/2015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2495129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EA452-6741-46CA-B6DA-872D55D55A5C}" type="datetimeFigureOut">
              <a:rPr lang="en-GB" smtClean="0"/>
              <a:t>16/11/2015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258262-5DC0-4EC5-8F45-E739BCE3E70F}" type="slidenum">
              <a:rPr lang="en-GB" smtClean="0"/>
              <a:t>‹#›</a:t>
            </a:fld>
            <a:endParaRPr lang="en-GB"/>
          </a:p>
        </p:txBody>
      </p:sp>
    </p:spTree>
    <p:extLst>
      <p:ext uri="{BB962C8B-B14F-4D97-AF65-F5344CB8AC3E}">
        <p14:creationId xmlns:p14="http://schemas.microsoft.com/office/powerpoint/2010/main" val="26150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EA452-6741-46CA-B6DA-872D55D55A5C}" type="datetimeFigureOut">
              <a:rPr lang="en-GB" smtClean="0"/>
              <a:t>16/11/2015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58262-5DC0-4EC5-8F45-E739BCE3E70F}" type="slidenum">
              <a:rPr lang="en-GB" smtClean="0"/>
              <a:t>‹#›</a:t>
            </a:fld>
            <a:endParaRPr lang="en-GB"/>
          </a:p>
        </p:txBody>
      </p:sp>
    </p:spTree>
    <p:extLst>
      <p:ext uri="{BB962C8B-B14F-4D97-AF65-F5344CB8AC3E}">
        <p14:creationId xmlns:p14="http://schemas.microsoft.com/office/powerpoint/2010/main" val="24839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3820247"/>
            <a:ext cx="9144000" cy="1655762"/>
          </a:xfrm>
        </p:spPr>
        <p:txBody>
          <a:bodyPr/>
          <a:lstStyle/>
          <a:p>
            <a:r>
              <a:rPr lang="en-GB" dirty="0" smtClean="0">
                <a:solidFill>
                  <a:schemeClr val="accent4"/>
                </a:solidFill>
              </a:rPr>
              <a:t>Programming Challenge #5</a:t>
            </a:r>
            <a:endParaRPr lang="en-GB" dirty="0">
              <a:solidFill>
                <a:schemeClr val="accent4"/>
              </a:solidFill>
            </a:endParaRPr>
          </a:p>
        </p:txBody>
      </p:sp>
    </p:spTree>
    <p:extLst>
      <p:ext uri="{BB962C8B-B14F-4D97-AF65-F5344CB8AC3E}">
        <p14:creationId xmlns:p14="http://schemas.microsoft.com/office/powerpoint/2010/main" val="408547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457200" y="365125"/>
            <a:ext cx="11284527" cy="6139583"/>
          </a:xfrm>
          <a:prstGeom prst="rect">
            <a:avLst/>
          </a:prstGeom>
          <a:solidFill>
            <a:srgbClr val="1A0C0D">
              <a:alpha val="80000"/>
            </a:srgbClr>
          </a:solidFill>
          <a:ln>
            <a:solidFill>
              <a:srgbClr val="260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1" dirty="0" smtClean="0">
                <a:solidFill>
                  <a:schemeClr val="accent4"/>
                </a:solidFill>
              </a:rPr>
              <a:t>Some Background</a:t>
            </a:r>
            <a:endParaRPr lang="en-GB" b="1" dirty="0">
              <a:solidFill>
                <a:schemeClr val="accent4"/>
              </a:solidFill>
            </a:endParaRPr>
          </a:p>
        </p:txBody>
      </p:sp>
      <p:sp>
        <p:nvSpPr>
          <p:cNvPr id="3" name="Content Placeholder 2"/>
          <p:cNvSpPr>
            <a:spLocks noGrp="1"/>
          </p:cNvSpPr>
          <p:nvPr>
            <p:ph idx="1"/>
          </p:nvPr>
        </p:nvSpPr>
        <p:spPr/>
        <p:txBody>
          <a:bodyPr>
            <a:normAutofit/>
          </a:bodyPr>
          <a:lstStyle/>
          <a:p>
            <a:r>
              <a:rPr lang="en-GB" sz="3200" dirty="0" smtClean="0">
                <a:solidFill>
                  <a:schemeClr val="accent4"/>
                </a:solidFill>
              </a:rPr>
              <a:t>Caesar cipher</a:t>
            </a:r>
          </a:p>
          <a:p>
            <a:pPr lvl="1"/>
            <a:r>
              <a:rPr lang="en-GB" sz="2800" dirty="0" smtClean="0">
                <a:solidFill>
                  <a:schemeClr val="accent4"/>
                </a:solidFill>
              </a:rPr>
              <a:t>One of the simplest types of cipher, it involves shifting the letters n-letters to the right</a:t>
            </a:r>
          </a:p>
          <a:p>
            <a:pPr lvl="2"/>
            <a:r>
              <a:rPr lang="en-GB" sz="2400" dirty="0" smtClean="0">
                <a:solidFill>
                  <a:schemeClr val="accent4"/>
                </a:solidFill>
              </a:rPr>
              <a:t>With a shift (n) of </a:t>
            </a:r>
            <a:r>
              <a:rPr lang="en-GB" sz="2400" dirty="0">
                <a:solidFill>
                  <a:schemeClr val="accent4"/>
                </a:solidFill>
              </a:rPr>
              <a:t>2</a:t>
            </a:r>
            <a:r>
              <a:rPr lang="en-GB" sz="2400" dirty="0" smtClean="0">
                <a:solidFill>
                  <a:schemeClr val="accent4"/>
                </a:solidFill>
              </a:rPr>
              <a:t> a-&gt; c, b -&gt; d, c -&gt; e</a:t>
            </a:r>
          </a:p>
          <a:p>
            <a:pPr lvl="1"/>
            <a:r>
              <a:rPr lang="en-GB" sz="2800" dirty="0" smtClean="0">
                <a:solidFill>
                  <a:schemeClr val="accent4"/>
                </a:solidFill>
              </a:rPr>
              <a:t>If we know the most common letters in English we can guess what the shift is (or we can brute force it)</a:t>
            </a:r>
          </a:p>
          <a:p>
            <a:pPr lvl="2"/>
            <a:r>
              <a:rPr lang="en-GB" sz="2400" dirty="0" smtClean="0">
                <a:solidFill>
                  <a:schemeClr val="accent4"/>
                </a:solidFill>
              </a:rPr>
              <a:t>In order: e, t, a</a:t>
            </a:r>
          </a:p>
          <a:p>
            <a:pPr lvl="2"/>
            <a:r>
              <a:rPr lang="en-GB" sz="2400" dirty="0" smtClean="0">
                <a:solidFill>
                  <a:schemeClr val="accent4"/>
                </a:solidFill>
              </a:rPr>
              <a:t>Or if we look for patterns for example: ‘the’, ‘to’ etc..</a:t>
            </a:r>
          </a:p>
        </p:txBody>
      </p:sp>
    </p:spTree>
    <p:extLst>
      <p:ext uri="{BB962C8B-B14F-4D97-AF65-F5344CB8AC3E}">
        <p14:creationId xmlns:p14="http://schemas.microsoft.com/office/powerpoint/2010/main" val="228378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457200" y="365125"/>
            <a:ext cx="11284527" cy="6139583"/>
          </a:xfrm>
          <a:prstGeom prst="rect">
            <a:avLst/>
          </a:prstGeom>
          <a:solidFill>
            <a:srgbClr val="1A0C0D">
              <a:alpha val="80000"/>
            </a:srgbClr>
          </a:solidFill>
          <a:ln>
            <a:solidFill>
              <a:srgbClr val="260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1" dirty="0" smtClean="0">
                <a:solidFill>
                  <a:schemeClr val="accent4"/>
                </a:solidFill>
              </a:rPr>
              <a:t>The challenge</a:t>
            </a:r>
            <a:endParaRPr lang="en-GB" b="1" dirty="0">
              <a:solidFill>
                <a:schemeClr val="accent4"/>
              </a:solidFill>
            </a:endParaRPr>
          </a:p>
        </p:txBody>
      </p:sp>
      <p:sp>
        <p:nvSpPr>
          <p:cNvPr id="3" name="Content Placeholder 2"/>
          <p:cNvSpPr>
            <a:spLocks noGrp="1"/>
          </p:cNvSpPr>
          <p:nvPr>
            <p:ph idx="1"/>
          </p:nvPr>
        </p:nvSpPr>
        <p:spPr/>
        <p:txBody>
          <a:bodyPr/>
          <a:lstStyle/>
          <a:p>
            <a:r>
              <a:rPr lang="en-GB" dirty="0" smtClean="0">
                <a:solidFill>
                  <a:schemeClr val="accent4"/>
                </a:solidFill>
              </a:rPr>
              <a:t>Get into groups of 2. You and your partner must develop an algorithm to encrypt a phrase on the next slide.</a:t>
            </a:r>
          </a:p>
          <a:p>
            <a:r>
              <a:rPr lang="en-GB" dirty="0" smtClean="0">
                <a:solidFill>
                  <a:schemeClr val="accent4"/>
                </a:solidFill>
              </a:rPr>
              <a:t>Rules:</a:t>
            </a:r>
          </a:p>
          <a:p>
            <a:pPr lvl="1"/>
            <a:r>
              <a:rPr lang="en-GB" dirty="0" smtClean="0">
                <a:solidFill>
                  <a:schemeClr val="accent4"/>
                </a:solidFill>
              </a:rPr>
              <a:t>You must be able to write down the algorithm in a series of steps anyone can follow.</a:t>
            </a:r>
          </a:p>
          <a:p>
            <a:pPr lvl="1"/>
            <a:r>
              <a:rPr lang="en-GB" dirty="0" smtClean="0">
                <a:solidFill>
                  <a:schemeClr val="accent4"/>
                </a:solidFill>
              </a:rPr>
              <a:t>It must be simple within reason</a:t>
            </a:r>
          </a:p>
          <a:p>
            <a:pPr lvl="1"/>
            <a:r>
              <a:rPr lang="en-GB" dirty="0" smtClean="0">
                <a:solidFill>
                  <a:schemeClr val="accent4"/>
                </a:solidFill>
              </a:rPr>
              <a:t>The algorithm must be </a:t>
            </a:r>
            <a:r>
              <a:rPr lang="en-GB" dirty="0" err="1" smtClean="0">
                <a:solidFill>
                  <a:schemeClr val="accent4"/>
                </a:solidFill>
              </a:rPr>
              <a:t>decryptable</a:t>
            </a:r>
            <a:r>
              <a:rPr lang="en-GB" dirty="0" smtClean="0">
                <a:solidFill>
                  <a:schemeClr val="accent4"/>
                </a:solidFill>
              </a:rPr>
              <a:t> by the receiver (using similar steps).</a:t>
            </a:r>
          </a:p>
          <a:p>
            <a:r>
              <a:rPr lang="en-GB" dirty="0" smtClean="0">
                <a:solidFill>
                  <a:schemeClr val="accent4"/>
                </a:solidFill>
              </a:rPr>
              <a:t>Swap partners and try to decrypt each others cipher.</a:t>
            </a:r>
          </a:p>
          <a:p>
            <a:r>
              <a:rPr lang="en-GB" dirty="0" smtClean="0">
                <a:solidFill>
                  <a:schemeClr val="accent4"/>
                </a:solidFill>
              </a:rPr>
              <a:t>Prizes go to the person whose cipher does not get decrypted, but can be.</a:t>
            </a:r>
          </a:p>
        </p:txBody>
      </p:sp>
    </p:spTree>
    <p:extLst>
      <p:ext uri="{BB962C8B-B14F-4D97-AF65-F5344CB8AC3E}">
        <p14:creationId xmlns:p14="http://schemas.microsoft.com/office/powerpoint/2010/main" val="3129025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457200" y="365125"/>
            <a:ext cx="11284527" cy="6139583"/>
          </a:xfrm>
          <a:prstGeom prst="rect">
            <a:avLst/>
          </a:prstGeom>
          <a:solidFill>
            <a:srgbClr val="1A0C0D">
              <a:alpha val="80000"/>
            </a:srgbClr>
          </a:solidFill>
          <a:ln>
            <a:solidFill>
              <a:srgbClr val="260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1" dirty="0" smtClean="0">
                <a:solidFill>
                  <a:schemeClr val="accent4"/>
                </a:solidFill>
              </a:rPr>
              <a:t>The Challenge</a:t>
            </a:r>
            <a:endParaRPr lang="en-GB" b="1" dirty="0">
              <a:solidFill>
                <a:schemeClr val="accent4"/>
              </a:solidFill>
            </a:endParaRPr>
          </a:p>
        </p:txBody>
      </p:sp>
      <p:sp>
        <p:nvSpPr>
          <p:cNvPr id="3" name="Content Placeholder 2"/>
          <p:cNvSpPr>
            <a:spLocks noGrp="1"/>
          </p:cNvSpPr>
          <p:nvPr>
            <p:ph idx="1"/>
          </p:nvPr>
        </p:nvSpPr>
        <p:spPr/>
        <p:txBody>
          <a:bodyPr>
            <a:normAutofit fontScale="92500" lnSpcReduction="20000"/>
          </a:bodyPr>
          <a:lstStyle/>
          <a:p>
            <a:r>
              <a:rPr lang="en-GB" dirty="0" smtClean="0">
                <a:solidFill>
                  <a:schemeClr val="accent4"/>
                </a:solidFill>
              </a:rPr>
              <a:t>You and your partner are now German generals in World War 2</a:t>
            </a:r>
          </a:p>
          <a:p>
            <a:pPr lvl="1"/>
            <a:r>
              <a:rPr lang="en-GB" dirty="0" smtClean="0">
                <a:solidFill>
                  <a:schemeClr val="accent4"/>
                </a:solidFill>
              </a:rPr>
              <a:t>One of you is on the western front against the UK, France, the USA etc..</a:t>
            </a:r>
          </a:p>
          <a:p>
            <a:pPr lvl="1"/>
            <a:r>
              <a:rPr lang="en-GB" dirty="0" smtClean="0">
                <a:solidFill>
                  <a:schemeClr val="accent4"/>
                </a:solidFill>
              </a:rPr>
              <a:t>And the other is on the eastern front against The USSR</a:t>
            </a:r>
          </a:p>
          <a:p>
            <a:r>
              <a:rPr lang="en-GB" dirty="0" smtClean="0">
                <a:solidFill>
                  <a:schemeClr val="accent4"/>
                </a:solidFill>
              </a:rPr>
              <a:t>You need to send messages between the fronts but you both know that the enemies are listening in.</a:t>
            </a:r>
          </a:p>
          <a:p>
            <a:r>
              <a:rPr lang="en-GB" dirty="0" smtClean="0">
                <a:solidFill>
                  <a:schemeClr val="accent4"/>
                </a:solidFill>
              </a:rPr>
              <a:t>You decide to encrypt your messages and meet in Berlin to discuss how to do so.</a:t>
            </a:r>
            <a:endParaRPr lang="en-GB" dirty="0">
              <a:solidFill>
                <a:schemeClr val="accent4"/>
              </a:solidFill>
            </a:endParaRPr>
          </a:p>
          <a:p>
            <a:r>
              <a:rPr lang="en-GB" dirty="0" smtClean="0">
                <a:solidFill>
                  <a:schemeClr val="accent4"/>
                </a:solidFill>
              </a:rPr>
              <a:t>You decide that your encryption must be:</a:t>
            </a:r>
          </a:p>
          <a:p>
            <a:pPr lvl="1"/>
            <a:r>
              <a:rPr lang="en-GB" dirty="0" smtClean="0">
                <a:solidFill>
                  <a:schemeClr val="accent4"/>
                </a:solidFill>
              </a:rPr>
              <a:t>Easy for the other person to solve so if there is a push on either side you know quickly.</a:t>
            </a:r>
          </a:p>
          <a:p>
            <a:pPr lvl="1"/>
            <a:r>
              <a:rPr lang="en-GB" dirty="0" smtClean="0">
                <a:solidFill>
                  <a:schemeClr val="accent4"/>
                </a:solidFill>
              </a:rPr>
              <a:t>A series of simple steps so you can give the method to another general in Northern Africa (who’s a bit thick and needs clear simple steps).</a:t>
            </a:r>
          </a:p>
          <a:p>
            <a:pPr lvl="1"/>
            <a:r>
              <a:rPr lang="en-GB" dirty="0" smtClean="0">
                <a:solidFill>
                  <a:schemeClr val="accent4"/>
                </a:solidFill>
              </a:rPr>
              <a:t>Be difficult to decrypt so the allies cannot easily solve it and listen in.</a:t>
            </a:r>
          </a:p>
        </p:txBody>
      </p:sp>
    </p:spTree>
    <p:extLst>
      <p:ext uri="{BB962C8B-B14F-4D97-AF65-F5344CB8AC3E}">
        <p14:creationId xmlns:p14="http://schemas.microsoft.com/office/powerpoint/2010/main" val="57994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457200" y="365125"/>
            <a:ext cx="11284527" cy="6139583"/>
          </a:xfrm>
          <a:prstGeom prst="rect">
            <a:avLst/>
          </a:prstGeom>
          <a:solidFill>
            <a:srgbClr val="1A0C0D">
              <a:alpha val="80000"/>
            </a:srgbClr>
          </a:solidFill>
          <a:ln>
            <a:solidFill>
              <a:srgbClr val="260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1" dirty="0" smtClean="0">
                <a:solidFill>
                  <a:schemeClr val="accent4"/>
                </a:solidFill>
              </a:rPr>
              <a:t>Phrases to Encrypt</a:t>
            </a:r>
            <a:endParaRPr lang="en-GB" b="1" dirty="0">
              <a:solidFill>
                <a:schemeClr val="accent4"/>
              </a:solidFill>
            </a:endParaRPr>
          </a:p>
        </p:txBody>
      </p:sp>
      <p:sp>
        <p:nvSpPr>
          <p:cNvPr id="3" name="Content Placeholder 2"/>
          <p:cNvSpPr>
            <a:spLocks noGrp="1"/>
          </p:cNvSpPr>
          <p:nvPr>
            <p:ph idx="1"/>
          </p:nvPr>
        </p:nvSpPr>
        <p:spPr/>
        <p:txBody>
          <a:bodyPr>
            <a:normAutofit fontScale="92500"/>
          </a:bodyPr>
          <a:lstStyle/>
          <a:p>
            <a:r>
              <a:rPr lang="en-GB" dirty="0" smtClean="0">
                <a:solidFill>
                  <a:schemeClr val="accent4"/>
                </a:solidFill>
              </a:rPr>
              <a:t>Choose one of these famous phrases to encrypt and then choose another sentence (not on the list) to also send using the same algorithm.</a:t>
            </a:r>
          </a:p>
          <a:p>
            <a:pPr lvl="1"/>
            <a:r>
              <a:rPr lang="en-GB" dirty="0" smtClean="0">
                <a:solidFill>
                  <a:schemeClr val="accent4"/>
                </a:solidFill>
              </a:rPr>
              <a:t>“Never in the field of human conflict, has so much, been owed by so many, to so few!”</a:t>
            </a:r>
          </a:p>
          <a:p>
            <a:pPr lvl="1"/>
            <a:r>
              <a:rPr lang="en-GB" dirty="0" smtClean="0">
                <a:solidFill>
                  <a:schemeClr val="accent4"/>
                </a:solidFill>
              </a:rPr>
              <a:t>“Defend Paris to the last, destroy all bridges over the Seine and devastate the city.”</a:t>
            </a:r>
          </a:p>
          <a:p>
            <a:pPr lvl="1"/>
            <a:r>
              <a:rPr lang="en-GB" dirty="0" smtClean="0">
                <a:solidFill>
                  <a:schemeClr val="accent4"/>
                </a:solidFill>
              </a:rPr>
              <a:t>“The fate of the Empire rests on this enterprise every man must devote himself totally to the task in hand.”</a:t>
            </a:r>
          </a:p>
          <a:p>
            <a:pPr lvl="1"/>
            <a:r>
              <a:rPr lang="en-GB" dirty="0" smtClean="0">
                <a:solidFill>
                  <a:schemeClr val="accent4"/>
                </a:solidFill>
              </a:rPr>
              <a:t>“The Red Army and Navy and the whole Soviet people must fight for every inch of Soviet soil, fight to the last drop of blood for our towns and villages...onward, to victory!”</a:t>
            </a:r>
          </a:p>
          <a:p>
            <a:pPr lvl="1"/>
            <a:r>
              <a:rPr lang="en-GB" dirty="0" smtClean="0">
                <a:solidFill>
                  <a:schemeClr val="accent4"/>
                </a:solidFill>
              </a:rPr>
              <a:t>“On the European Front, the most important development of the past year has been the crushing German offensive against the great armies of Russia”</a:t>
            </a:r>
          </a:p>
          <a:p>
            <a:pPr lvl="1"/>
            <a:endParaRPr lang="en-GB" dirty="0">
              <a:solidFill>
                <a:schemeClr val="accent4"/>
              </a:solidFill>
            </a:endParaRPr>
          </a:p>
        </p:txBody>
      </p:sp>
    </p:spTree>
    <p:extLst>
      <p:ext uri="{BB962C8B-B14F-4D97-AF65-F5344CB8AC3E}">
        <p14:creationId xmlns:p14="http://schemas.microsoft.com/office/powerpoint/2010/main" val="66229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457200" y="365125"/>
            <a:ext cx="11284527" cy="6139583"/>
          </a:xfrm>
          <a:prstGeom prst="rect">
            <a:avLst/>
          </a:prstGeom>
          <a:solidFill>
            <a:srgbClr val="1A0C0D">
              <a:alpha val="80000"/>
            </a:srgbClr>
          </a:solidFill>
          <a:ln>
            <a:solidFill>
              <a:srgbClr val="260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b="1" dirty="0" smtClean="0">
                <a:solidFill>
                  <a:schemeClr val="accent4"/>
                </a:solidFill>
              </a:rPr>
              <a:t>The Challenge - Part 2</a:t>
            </a:r>
            <a:endParaRPr lang="en-GB" b="1" dirty="0">
              <a:solidFill>
                <a:schemeClr val="accent4"/>
              </a:solidFill>
            </a:endParaRPr>
          </a:p>
        </p:txBody>
      </p:sp>
      <p:sp>
        <p:nvSpPr>
          <p:cNvPr id="3" name="Content Placeholder 2"/>
          <p:cNvSpPr>
            <a:spLocks noGrp="1"/>
          </p:cNvSpPr>
          <p:nvPr>
            <p:ph idx="1"/>
          </p:nvPr>
        </p:nvSpPr>
        <p:spPr/>
        <p:txBody>
          <a:bodyPr>
            <a:normAutofit lnSpcReduction="10000"/>
          </a:bodyPr>
          <a:lstStyle/>
          <a:p>
            <a:r>
              <a:rPr lang="en-GB" dirty="0" smtClean="0">
                <a:solidFill>
                  <a:schemeClr val="accent4"/>
                </a:solidFill>
              </a:rPr>
              <a:t>You spend a few months using the cipher and eventually decide to start intercepting messages, you meet your partner in Berlin again and discuss the messages you have intercepted.</a:t>
            </a:r>
          </a:p>
          <a:p>
            <a:r>
              <a:rPr lang="en-GB" dirty="0" smtClean="0">
                <a:solidFill>
                  <a:schemeClr val="accent4"/>
                </a:solidFill>
              </a:rPr>
              <a:t>You read the news and have a good idea of what is going on in the war and so know that the message must be one of the messages on the previous slide.</a:t>
            </a:r>
          </a:p>
          <a:p>
            <a:r>
              <a:rPr lang="en-GB" dirty="0" smtClean="0">
                <a:solidFill>
                  <a:schemeClr val="accent4"/>
                </a:solidFill>
              </a:rPr>
              <a:t>Try and decrypt the intercepted message together and work out the algorithm, test your algorithm by using an unknown </a:t>
            </a:r>
            <a:r>
              <a:rPr lang="en-GB" dirty="0" err="1" smtClean="0">
                <a:solidFill>
                  <a:schemeClr val="accent4"/>
                </a:solidFill>
              </a:rPr>
              <a:t>ciphertext</a:t>
            </a:r>
            <a:r>
              <a:rPr lang="en-GB" dirty="0" smtClean="0">
                <a:solidFill>
                  <a:schemeClr val="accent4"/>
                </a:solidFill>
              </a:rPr>
              <a:t> and see if you can decrypt it.</a:t>
            </a:r>
          </a:p>
          <a:p>
            <a:r>
              <a:rPr lang="en-GB" dirty="0" smtClean="0">
                <a:solidFill>
                  <a:schemeClr val="accent4"/>
                </a:solidFill>
              </a:rPr>
              <a:t>If your cipher is not able to be decrypted, you will be able to earn prizes from the Nazi state.</a:t>
            </a:r>
          </a:p>
        </p:txBody>
      </p:sp>
    </p:spTree>
    <p:extLst>
      <p:ext uri="{BB962C8B-B14F-4D97-AF65-F5344CB8AC3E}">
        <p14:creationId xmlns:p14="http://schemas.microsoft.com/office/powerpoint/2010/main" val="3897740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612</Words>
  <Application>Microsoft Office PowerPoint</Application>
  <PresentationFormat>Widescreen</PresentationFormat>
  <Paragraphs>38</Paragraphs>
  <Slides>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Some Background</vt:lpstr>
      <vt:lpstr>The challenge</vt:lpstr>
      <vt:lpstr>The Challenge</vt:lpstr>
      <vt:lpstr>Phrases to Encrypt</vt:lpstr>
      <vt:lpstr>The Challenge - Part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Enigma</dc:title>
  <dc:creator>Katie Paxton-Fear</dc:creator>
  <cp:lastModifiedBy>Katie Paxton-Fear</cp:lastModifiedBy>
  <cp:revision>17</cp:revision>
  <dcterms:created xsi:type="dcterms:W3CDTF">2015-11-16T14:01:36Z</dcterms:created>
  <dcterms:modified xsi:type="dcterms:W3CDTF">2015-11-16T18:15:05Z</dcterms:modified>
</cp:coreProperties>
</file>