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1575" r:id="rId2"/>
    <p:sldId id="283" r:id="rId3"/>
    <p:sldId id="418" r:id="rId4"/>
    <p:sldId id="1906" r:id="rId5"/>
    <p:sldId id="274" r:id="rId6"/>
    <p:sldId id="1909" r:id="rId7"/>
    <p:sldId id="1913" r:id="rId8"/>
    <p:sldId id="1910" r:id="rId9"/>
    <p:sldId id="1911" r:id="rId10"/>
    <p:sldId id="1916" r:id="rId11"/>
    <p:sldId id="1918" r:id="rId12"/>
    <p:sldId id="158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675" autoAdjust="0"/>
  </p:normalViewPr>
  <p:slideViewPr>
    <p:cSldViewPr snapToGrid="0">
      <p:cViewPr varScale="1">
        <p:scale>
          <a:sx n="78" d="100"/>
          <a:sy n="78" d="100"/>
        </p:scale>
        <p:origin x="18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845731-543B-43C0-84E5-8E3B61E9CA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F625F5-3DB8-4579-8A32-80094F6AC3B9}">
      <dgm:prSet/>
      <dgm:spPr/>
      <dgm:t>
        <a:bodyPr/>
        <a:lstStyle/>
        <a:p>
          <a:pPr>
            <a:lnSpc>
              <a:spcPct val="100000"/>
            </a:lnSpc>
          </a:pPr>
          <a:r>
            <a:rPr lang="en-US" dirty="0"/>
            <a:t>Infrastructure as Code</a:t>
          </a:r>
        </a:p>
      </dgm:t>
    </dgm:pt>
    <dgm:pt modelId="{8EE93E5B-D833-43B3-AD4D-BBBA6C1EB177}" type="parTrans" cxnId="{734C68AF-7CFE-4E72-96C2-22DCA6108529}">
      <dgm:prSet/>
      <dgm:spPr/>
      <dgm:t>
        <a:bodyPr/>
        <a:lstStyle/>
        <a:p>
          <a:endParaRPr lang="en-US"/>
        </a:p>
      </dgm:t>
    </dgm:pt>
    <dgm:pt modelId="{C3B15257-1229-4A07-9B84-DB8A9099FD2F}" type="sibTrans" cxnId="{734C68AF-7CFE-4E72-96C2-22DCA6108529}">
      <dgm:prSet/>
      <dgm:spPr/>
      <dgm:t>
        <a:bodyPr/>
        <a:lstStyle/>
        <a:p>
          <a:endParaRPr lang="en-US"/>
        </a:p>
      </dgm:t>
    </dgm:pt>
    <dgm:pt modelId="{C159ABC3-9341-4E5D-ADD2-383A7A48DB32}">
      <dgm:prSet/>
      <dgm:spPr/>
      <dgm:t>
        <a:bodyPr/>
        <a:lstStyle/>
        <a:p>
          <a:pPr>
            <a:lnSpc>
              <a:spcPct val="100000"/>
            </a:lnSpc>
          </a:pPr>
          <a:r>
            <a:rPr lang="en-US" dirty="0"/>
            <a:t>Azure Fundamentals</a:t>
          </a:r>
        </a:p>
      </dgm:t>
    </dgm:pt>
    <dgm:pt modelId="{9B85753F-1FC8-443B-8ACE-9ABBF1C7E82F}" type="parTrans" cxnId="{C2018DDE-978D-45B6-A08D-12E2EA503DD3}">
      <dgm:prSet/>
      <dgm:spPr/>
      <dgm:t>
        <a:bodyPr/>
        <a:lstStyle/>
        <a:p>
          <a:endParaRPr lang="en-US"/>
        </a:p>
      </dgm:t>
    </dgm:pt>
    <dgm:pt modelId="{0C2D02A7-833F-451D-B31F-900B783E15C6}" type="sibTrans" cxnId="{C2018DDE-978D-45B6-A08D-12E2EA503DD3}">
      <dgm:prSet/>
      <dgm:spPr/>
      <dgm:t>
        <a:bodyPr/>
        <a:lstStyle/>
        <a:p>
          <a:endParaRPr lang="en-US"/>
        </a:p>
      </dgm:t>
    </dgm:pt>
    <dgm:pt modelId="{8D9FF687-8FA7-490C-9606-E774B26E2FC3}">
      <dgm:prSet/>
      <dgm:spPr/>
      <dgm:t>
        <a:bodyPr/>
        <a:lstStyle/>
        <a:p>
          <a:pPr>
            <a:lnSpc>
              <a:spcPct val="100000"/>
            </a:lnSpc>
          </a:pPr>
          <a:r>
            <a:rPr lang="en-US" dirty="0"/>
            <a:t>Azure Web Apps</a:t>
          </a:r>
        </a:p>
      </dgm:t>
    </dgm:pt>
    <dgm:pt modelId="{12235905-42F4-4DD3-B314-D234FD77EC68}" type="parTrans" cxnId="{7453438B-3B09-41E7-A2CC-A5A45AA34309}">
      <dgm:prSet/>
      <dgm:spPr/>
      <dgm:t>
        <a:bodyPr/>
        <a:lstStyle/>
        <a:p>
          <a:endParaRPr lang="nl-NL"/>
        </a:p>
      </dgm:t>
    </dgm:pt>
    <dgm:pt modelId="{B9C93345-3B12-4A86-84EF-691CDCAFD3BE}" type="sibTrans" cxnId="{7453438B-3B09-41E7-A2CC-A5A45AA34309}">
      <dgm:prSet/>
      <dgm:spPr/>
      <dgm:t>
        <a:bodyPr/>
        <a:lstStyle/>
        <a:p>
          <a:endParaRPr lang="nl-NL"/>
        </a:p>
      </dgm:t>
    </dgm:pt>
    <dgm:pt modelId="{FAAC2CB4-86E1-4E34-A471-BA35CD8E8512}" type="pres">
      <dgm:prSet presAssocID="{35845731-543B-43C0-84E5-8E3B61E9CABA}" presName="root" presStyleCnt="0">
        <dgm:presLayoutVars>
          <dgm:dir/>
          <dgm:resizeHandles val="exact"/>
        </dgm:presLayoutVars>
      </dgm:prSet>
      <dgm:spPr/>
    </dgm:pt>
    <dgm:pt modelId="{5F69AAA5-17F8-4794-A0A5-0CA8A62DD556}" type="pres">
      <dgm:prSet presAssocID="{4AF625F5-3DB8-4579-8A32-80094F6AC3B9}" presName="compNode" presStyleCnt="0"/>
      <dgm:spPr/>
    </dgm:pt>
    <dgm:pt modelId="{286D4EA3-C179-476C-A0D7-0EA9C44C7722}" type="pres">
      <dgm:prSet presAssocID="{4AF625F5-3DB8-4579-8A32-80094F6AC3B9}" presName="bgRect" presStyleLbl="bgShp" presStyleIdx="0" presStyleCnt="3"/>
      <dgm:spPr>
        <a:noFill/>
      </dgm:spPr>
    </dgm:pt>
    <dgm:pt modelId="{DB81FD16-78F0-4E10-AAA2-5522E1385E45}" type="pres">
      <dgm:prSet presAssocID="{4AF625F5-3DB8-4579-8A32-80094F6AC3B9}" presName="iconRect" presStyleLbl="node1" presStyleIdx="0"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mark"/>
        </a:ext>
      </dgm:extLst>
    </dgm:pt>
    <dgm:pt modelId="{A9219C48-38EE-4018-9AB1-880828905357}" type="pres">
      <dgm:prSet presAssocID="{4AF625F5-3DB8-4579-8A32-80094F6AC3B9}" presName="spaceRect" presStyleCnt="0"/>
      <dgm:spPr/>
    </dgm:pt>
    <dgm:pt modelId="{72CA8408-CDDC-41E2-9898-C9E3BCBCDDAC}" type="pres">
      <dgm:prSet presAssocID="{4AF625F5-3DB8-4579-8A32-80094F6AC3B9}" presName="parTx" presStyleLbl="revTx" presStyleIdx="0" presStyleCnt="3">
        <dgm:presLayoutVars>
          <dgm:chMax val="0"/>
          <dgm:chPref val="0"/>
        </dgm:presLayoutVars>
      </dgm:prSet>
      <dgm:spPr/>
    </dgm:pt>
    <dgm:pt modelId="{809F9C92-4A40-4556-89D0-95BCF41C501E}" type="pres">
      <dgm:prSet presAssocID="{C3B15257-1229-4A07-9B84-DB8A9099FD2F}" presName="sibTrans" presStyleCnt="0"/>
      <dgm:spPr/>
    </dgm:pt>
    <dgm:pt modelId="{01BDACFC-FF09-4D71-B448-265885C6759A}" type="pres">
      <dgm:prSet presAssocID="{C159ABC3-9341-4E5D-ADD2-383A7A48DB32}" presName="compNode" presStyleCnt="0"/>
      <dgm:spPr/>
    </dgm:pt>
    <dgm:pt modelId="{8BE8610C-2F0F-404A-9AEF-9AC3F5E65755}" type="pres">
      <dgm:prSet presAssocID="{C159ABC3-9341-4E5D-ADD2-383A7A48DB32}" presName="bgRect" presStyleLbl="bgShp" presStyleIdx="1" presStyleCnt="3"/>
      <dgm:spPr>
        <a:noFill/>
      </dgm:spPr>
    </dgm:pt>
    <dgm:pt modelId="{ACC513C6-EC85-41F9-8DAC-2AF70D3BD470}" type="pres">
      <dgm:prSet presAssocID="{C159ABC3-9341-4E5D-ADD2-383A7A48DB3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loud"/>
        </a:ext>
      </dgm:extLst>
    </dgm:pt>
    <dgm:pt modelId="{005817E0-0F5A-4206-80B8-9BCC8AB87977}" type="pres">
      <dgm:prSet presAssocID="{C159ABC3-9341-4E5D-ADD2-383A7A48DB32}" presName="spaceRect" presStyleCnt="0"/>
      <dgm:spPr/>
    </dgm:pt>
    <dgm:pt modelId="{F77160E3-5A75-4F97-B568-973F3EAF8E4E}" type="pres">
      <dgm:prSet presAssocID="{C159ABC3-9341-4E5D-ADD2-383A7A48DB32}" presName="parTx" presStyleLbl="revTx" presStyleIdx="1" presStyleCnt="3">
        <dgm:presLayoutVars>
          <dgm:chMax val="0"/>
          <dgm:chPref val="0"/>
        </dgm:presLayoutVars>
      </dgm:prSet>
      <dgm:spPr/>
    </dgm:pt>
    <dgm:pt modelId="{15DB8C34-0556-47EB-8051-B57623557A22}" type="pres">
      <dgm:prSet presAssocID="{0C2D02A7-833F-451D-B31F-900B783E15C6}" presName="sibTrans" presStyleCnt="0"/>
      <dgm:spPr/>
    </dgm:pt>
    <dgm:pt modelId="{3694C547-A803-4145-B95D-FCBF91822F4F}" type="pres">
      <dgm:prSet presAssocID="{8D9FF687-8FA7-490C-9606-E774B26E2FC3}" presName="compNode" presStyleCnt="0"/>
      <dgm:spPr/>
    </dgm:pt>
    <dgm:pt modelId="{507F0CE3-2FE3-439F-A1AE-7113D4EDC002}" type="pres">
      <dgm:prSet presAssocID="{8D9FF687-8FA7-490C-9606-E774B26E2FC3}" presName="bgRect" presStyleLbl="bgShp" presStyleIdx="2" presStyleCnt="3"/>
      <dgm:spPr>
        <a:noFill/>
      </dgm:spPr>
    </dgm:pt>
    <dgm:pt modelId="{F6995505-203E-43D4-92AF-32B28B05E90A}" type="pres">
      <dgm:prSet presAssocID="{8D9FF687-8FA7-490C-9606-E774B26E2FC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World"/>
        </a:ext>
      </dgm:extLst>
    </dgm:pt>
    <dgm:pt modelId="{A738847C-BA86-48C8-B026-CE3FBE1E5897}" type="pres">
      <dgm:prSet presAssocID="{8D9FF687-8FA7-490C-9606-E774B26E2FC3}" presName="spaceRect" presStyleCnt="0"/>
      <dgm:spPr/>
    </dgm:pt>
    <dgm:pt modelId="{79E8E51F-B47F-46A1-BF07-B17E8A69AF80}" type="pres">
      <dgm:prSet presAssocID="{8D9FF687-8FA7-490C-9606-E774B26E2FC3}" presName="parTx" presStyleLbl="revTx" presStyleIdx="2" presStyleCnt="3">
        <dgm:presLayoutVars>
          <dgm:chMax val="0"/>
          <dgm:chPref val="0"/>
        </dgm:presLayoutVars>
      </dgm:prSet>
      <dgm:spPr/>
    </dgm:pt>
  </dgm:ptLst>
  <dgm:cxnLst>
    <dgm:cxn modelId="{72CC7A05-CAD5-4C05-8ACE-4F4DB65A6DE2}" type="presOf" srcId="{4AF625F5-3DB8-4579-8A32-80094F6AC3B9}" destId="{72CA8408-CDDC-41E2-9898-C9E3BCBCDDAC}" srcOrd="0" destOrd="0" presId="urn:microsoft.com/office/officeart/2018/2/layout/IconVerticalSolidList"/>
    <dgm:cxn modelId="{8CA8AA73-4076-438F-A9DE-0E4EB2A50798}" type="presOf" srcId="{35845731-543B-43C0-84E5-8E3B61E9CABA}" destId="{FAAC2CB4-86E1-4E34-A471-BA35CD8E8512}" srcOrd="0" destOrd="0" presId="urn:microsoft.com/office/officeart/2018/2/layout/IconVerticalSolidList"/>
    <dgm:cxn modelId="{7453438B-3B09-41E7-A2CC-A5A45AA34309}" srcId="{35845731-543B-43C0-84E5-8E3B61E9CABA}" destId="{8D9FF687-8FA7-490C-9606-E774B26E2FC3}" srcOrd="2" destOrd="0" parTransId="{12235905-42F4-4DD3-B314-D234FD77EC68}" sibTransId="{B9C93345-3B12-4A86-84EF-691CDCAFD3BE}"/>
    <dgm:cxn modelId="{734C68AF-7CFE-4E72-96C2-22DCA6108529}" srcId="{35845731-543B-43C0-84E5-8E3B61E9CABA}" destId="{4AF625F5-3DB8-4579-8A32-80094F6AC3B9}" srcOrd="0" destOrd="0" parTransId="{8EE93E5B-D833-43B3-AD4D-BBBA6C1EB177}" sibTransId="{C3B15257-1229-4A07-9B84-DB8A9099FD2F}"/>
    <dgm:cxn modelId="{C2018DDE-978D-45B6-A08D-12E2EA503DD3}" srcId="{35845731-543B-43C0-84E5-8E3B61E9CABA}" destId="{C159ABC3-9341-4E5D-ADD2-383A7A48DB32}" srcOrd="1" destOrd="0" parTransId="{9B85753F-1FC8-443B-8ACE-9ABBF1C7E82F}" sibTransId="{0C2D02A7-833F-451D-B31F-900B783E15C6}"/>
    <dgm:cxn modelId="{B7FE84E9-BF4F-46EC-B1C5-6C3435CD7346}" type="presOf" srcId="{C159ABC3-9341-4E5D-ADD2-383A7A48DB32}" destId="{F77160E3-5A75-4F97-B568-973F3EAF8E4E}" srcOrd="0" destOrd="0" presId="urn:microsoft.com/office/officeart/2018/2/layout/IconVerticalSolidList"/>
    <dgm:cxn modelId="{814280FE-9811-4511-B3E8-B0D201BADD26}" type="presOf" srcId="{8D9FF687-8FA7-490C-9606-E774B26E2FC3}" destId="{79E8E51F-B47F-46A1-BF07-B17E8A69AF80}" srcOrd="0" destOrd="0" presId="urn:microsoft.com/office/officeart/2018/2/layout/IconVerticalSolidList"/>
    <dgm:cxn modelId="{5EDE25E7-381E-45F4-B455-DA1AAD93DDB1}" type="presParOf" srcId="{FAAC2CB4-86E1-4E34-A471-BA35CD8E8512}" destId="{5F69AAA5-17F8-4794-A0A5-0CA8A62DD556}" srcOrd="0" destOrd="0" presId="urn:microsoft.com/office/officeart/2018/2/layout/IconVerticalSolidList"/>
    <dgm:cxn modelId="{E9F5579A-AF9F-4CAA-8142-401F2345DC03}" type="presParOf" srcId="{5F69AAA5-17F8-4794-A0A5-0CA8A62DD556}" destId="{286D4EA3-C179-476C-A0D7-0EA9C44C7722}" srcOrd="0" destOrd="0" presId="urn:microsoft.com/office/officeart/2018/2/layout/IconVerticalSolidList"/>
    <dgm:cxn modelId="{8AC267A8-F55F-458D-ACDA-648AEA04D183}" type="presParOf" srcId="{5F69AAA5-17F8-4794-A0A5-0CA8A62DD556}" destId="{DB81FD16-78F0-4E10-AAA2-5522E1385E45}" srcOrd="1" destOrd="0" presId="urn:microsoft.com/office/officeart/2018/2/layout/IconVerticalSolidList"/>
    <dgm:cxn modelId="{EE9187D0-A302-44A5-B022-C170993446A4}" type="presParOf" srcId="{5F69AAA5-17F8-4794-A0A5-0CA8A62DD556}" destId="{A9219C48-38EE-4018-9AB1-880828905357}" srcOrd="2" destOrd="0" presId="urn:microsoft.com/office/officeart/2018/2/layout/IconVerticalSolidList"/>
    <dgm:cxn modelId="{59D78608-39FC-49DB-8337-E954858E1E87}" type="presParOf" srcId="{5F69AAA5-17F8-4794-A0A5-0CA8A62DD556}" destId="{72CA8408-CDDC-41E2-9898-C9E3BCBCDDAC}" srcOrd="3" destOrd="0" presId="urn:microsoft.com/office/officeart/2018/2/layout/IconVerticalSolidList"/>
    <dgm:cxn modelId="{51940AB4-54E5-4A77-815A-7B420CBD50B1}" type="presParOf" srcId="{FAAC2CB4-86E1-4E34-A471-BA35CD8E8512}" destId="{809F9C92-4A40-4556-89D0-95BCF41C501E}" srcOrd="1" destOrd="0" presId="urn:microsoft.com/office/officeart/2018/2/layout/IconVerticalSolidList"/>
    <dgm:cxn modelId="{FAA7CDCC-2B02-4516-A5FF-BC6C377C8052}" type="presParOf" srcId="{FAAC2CB4-86E1-4E34-A471-BA35CD8E8512}" destId="{01BDACFC-FF09-4D71-B448-265885C6759A}" srcOrd="2" destOrd="0" presId="urn:microsoft.com/office/officeart/2018/2/layout/IconVerticalSolidList"/>
    <dgm:cxn modelId="{AE35F592-FAE5-47B5-AA9B-793F19288F34}" type="presParOf" srcId="{01BDACFC-FF09-4D71-B448-265885C6759A}" destId="{8BE8610C-2F0F-404A-9AEF-9AC3F5E65755}" srcOrd="0" destOrd="0" presId="urn:microsoft.com/office/officeart/2018/2/layout/IconVerticalSolidList"/>
    <dgm:cxn modelId="{B608A73E-44E0-475E-9F36-D250E52839E0}" type="presParOf" srcId="{01BDACFC-FF09-4D71-B448-265885C6759A}" destId="{ACC513C6-EC85-41F9-8DAC-2AF70D3BD470}" srcOrd="1" destOrd="0" presId="urn:microsoft.com/office/officeart/2018/2/layout/IconVerticalSolidList"/>
    <dgm:cxn modelId="{362E131E-E8C8-4954-9B72-AC6866ED5DBF}" type="presParOf" srcId="{01BDACFC-FF09-4D71-B448-265885C6759A}" destId="{005817E0-0F5A-4206-80B8-9BCC8AB87977}" srcOrd="2" destOrd="0" presId="urn:microsoft.com/office/officeart/2018/2/layout/IconVerticalSolidList"/>
    <dgm:cxn modelId="{D1FC8900-DF44-4347-8C50-797BD5E29A26}" type="presParOf" srcId="{01BDACFC-FF09-4D71-B448-265885C6759A}" destId="{F77160E3-5A75-4F97-B568-973F3EAF8E4E}" srcOrd="3" destOrd="0" presId="urn:microsoft.com/office/officeart/2018/2/layout/IconVerticalSolidList"/>
    <dgm:cxn modelId="{B56D8EEF-F7D4-47C1-957A-9D521054F618}" type="presParOf" srcId="{FAAC2CB4-86E1-4E34-A471-BA35CD8E8512}" destId="{15DB8C34-0556-47EB-8051-B57623557A22}" srcOrd="3" destOrd="0" presId="urn:microsoft.com/office/officeart/2018/2/layout/IconVerticalSolidList"/>
    <dgm:cxn modelId="{3714C8BD-C754-4D4A-9BC1-0A7B8E6C724F}" type="presParOf" srcId="{FAAC2CB4-86E1-4E34-A471-BA35CD8E8512}" destId="{3694C547-A803-4145-B95D-FCBF91822F4F}" srcOrd="4" destOrd="0" presId="urn:microsoft.com/office/officeart/2018/2/layout/IconVerticalSolidList"/>
    <dgm:cxn modelId="{64A93C6B-DC23-4DA4-94F6-1D3D77404DDA}" type="presParOf" srcId="{3694C547-A803-4145-B95D-FCBF91822F4F}" destId="{507F0CE3-2FE3-439F-A1AE-7113D4EDC002}" srcOrd="0" destOrd="0" presId="urn:microsoft.com/office/officeart/2018/2/layout/IconVerticalSolidList"/>
    <dgm:cxn modelId="{7927000C-36E4-43F5-891C-C09AEB2D9C16}" type="presParOf" srcId="{3694C547-A803-4145-B95D-FCBF91822F4F}" destId="{F6995505-203E-43D4-92AF-32B28B05E90A}" srcOrd="1" destOrd="0" presId="urn:microsoft.com/office/officeart/2018/2/layout/IconVerticalSolidList"/>
    <dgm:cxn modelId="{3AF5C5FC-4B74-4775-81B0-AAF465B5CE5C}" type="presParOf" srcId="{3694C547-A803-4145-B95D-FCBF91822F4F}" destId="{A738847C-BA86-48C8-B026-CE3FBE1E5897}" srcOrd="2" destOrd="0" presId="urn:microsoft.com/office/officeart/2018/2/layout/IconVerticalSolidList"/>
    <dgm:cxn modelId="{89437EAD-1B9B-4F3F-8585-88219BF34249}" type="presParOf" srcId="{3694C547-A803-4145-B95D-FCBF91822F4F}" destId="{79E8E51F-B47F-46A1-BF07-B17E8A69AF8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D4EA3-C179-476C-A0D7-0EA9C44C7722}">
      <dsp:nvSpPr>
        <dsp:cNvPr id="0" name=""/>
        <dsp:cNvSpPr/>
      </dsp:nvSpPr>
      <dsp:spPr>
        <a:xfrm>
          <a:off x="0" y="507"/>
          <a:ext cx="6513684" cy="11868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DB81FD16-78F0-4E10-AAA2-5522E1385E45}">
      <dsp:nvSpPr>
        <dsp:cNvPr id="0" name=""/>
        <dsp:cNvSpPr/>
      </dsp:nvSpPr>
      <dsp:spPr>
        <a:xfrm>
          <a:off x="359020" y="267547"/>
          <a:ext cx="652765" cy="652765"/>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CA8408-CDDC-41E2-9898-C9E3BCBCDDAC}">
      <dsp:nvSpPr>
        <dsp:cNvPr id="0" name=""/>
        <dsp:cNvSpPr/>
      </dsp:nvSpPr>
      <dsp:spPr>
        <a:xfrm>
          <a:off x="1370806" y="507"/>
          <a:ext cx="5142877" cy="1186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08" tIns="125608" rIns="125608" bIns="125608" numCol="1" spcCol="1270" anchor="ctr" anchorCtr="0">
          <a:noAutofit/>
        </a:bodyPr>
        <a:lstStyle/>
        <a:p>
          <a:pPr marL="0" lvl="0" indent="0" algn="l" defTabSz="1111250">
            <a:lnSpc>
              <a:spcPct val="100000"/>
            </a:lnSpc>
            <a:spcBef>
              <a:spcPct val="0"/>
            </a:spcBef>
            <a:spcAft>
              <a:spcPct val="35000"/>
            </a:spcAft>
            <a:buNone/>
          </a:pPr>
          <a:r>
            <a:rPr lang="en-US" sz="2500" kern="1200" dirty="0"/>
            <a:t>Infrastructure as Code</a:t>
          </a:r>
        </a:p>
      </dsp:txBody>
      <dsp:txXfrm>
        <a:off x="1370806" y="507"/>
        <a:ext cx="5142877" cy="1186845"/>
      </dsp:txXfrm>
    </dsp:sp>
    <dsp:sp modelId="{8BE8610C-2F0F-404A-9AEF-9AC3F5E65755}">
      <dsp:nvSpPr>
        <dsp:cNvPr id="0" name=""/>
        <dsp:cNvSpPr/>
      </dsp:nvSpPr>
      <dsp:spPr>
        <a:xfrm>
          <a:off x="0" y="1484064"/>
          <a:ext cx="6513684" cy="11868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ACC513C6-EC85-41F9-8DAC-2AF70D3BD470}">
      <dsp:nvSpPr>
        <dsp:cNvPr id="0" name=""/>
        <dsp:cNvSpPr/>
      </dsp:nvSpPr>
      <dsp:spPr>
        <a:xfrm>
          <a:off x="359020" y="1751104"/>
          <a:ext cx="652765" cy="6527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7160E3-5A75-4F97-B568-973F3EAF8E4E}">
      <dsp:nvSpPr>
        <dsp:cNvPr id="0" name=""/>
        <dsp:cNvSpPr/>
      </dsp:nvSpPr>
      <dsp:spPr>
        <a:xfrm>
          <a:off x="1370806" y="1484064"/>
          <a:ext cx="5142877" cy="1186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08" tIns="125608" rIns="125608" bIns="125608" numCol="1" spcCol="1270" anchor="ctr" anchorCtr="0">
          <a:noAutofit/>
        </a:bodyPr>
        <a:lstStyle/>
        <a:p>
          <a:pPr marL="0" lvl="0" indent="0" algn="l" defTabSz="1111250">
            <a:lnSpc>
              <a:spcPct val="100000"/>
            </a:lnSpc>
            <a:spcBef>
              <a:spcPct val="0"/>
            </a:spcBef>
            <a:spcAft>
              <a:spcPct val="35000"/>
            </a:spcAft>
            <a:buNone/>
          </a:pPr>
          <a:r>
            <a:rPr lang="en-US" sz="2500" kern="1200" dirty="0"/>
            <a:t>Azure Fundamentals</a:t>
          </a:r>
        </a:p>
      </dsp:txBody>
      <dsp:txXfrm>
        <a:off x="1370806" y="1484064"/>
        <a:ext cx="5142877" cy="1186845"/>
      </dsp:txXfrm>
    </dsp:sp>
    <dsp:sp modelId="{507F0CE3-2FE3-439F-A1AE-7113D4EDC002}">
      <dsp:nvSpPr>
        <dsp:cNvPr id="0" name=""/>
        <dsp:cNvSpPr/>
      </dsp:nvSpPr>
      <dsp:spPr>
        <a:xfrm>
          <a:off x="0" y="2967621"/>
          <a:ext cx="6513684" cy="11868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F6995505-203E-43D4-92AF-32B28B05E90A}">
      <dsp:nvSpPr>
        <dsp:cNvPr id="0" name=""/>
        <dsp:cNvSpPr/>
      </dsp:nvSpPr>
      <dsp:spPr>
        <a:xfrm>
          <a:off x="359020" y="3234662"/>
          <a:ext cx="652765" cy="6527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8E51F-B47F-46A1-BF07-B17E8A69AF80}">
      <dsp:nvSpPr>
        <dsp:cNvPr id="0" name=""/>
        <dsp:cNvSpPr/>
      </dsp:nvSpPr>
      <dsp:spPr>
        <a:xfrm>
          <a:off x="1370806" y="2967621"/>
          <a:ext cx="5142877" cy="1186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08" tIns="125608" rIns="125608" bIns="125608" numCol="1" spcCol="1270" anchor="ctr" anchorCtr="0">
          <a:noAutofit/>
        </a:bodyPr>
        <a:lstStyle/>
        <a:p>
          <a:pPr marL="0" lvl="0" indent="0" algn="l" defTabSz="1111250">
            <a:lnSpc>
              <a:spcPct val="100000"/>
            </a:lnSpc>
            <a:spcBef>
              <a:spcPct val="0"/>
            </a:spcBef>
            <a:spcAft>
              <a:spcPct val="35000"/>
            </a:spcAft>
            <a:buNone/>
          </a:pPr>
          <a:r>
            <a:rPr lang="en-US" sz="2500" kern="1200" dirty="0"/>
            <a:t>Azure Web Apps</a:t>
          </a:r>
        </a:p>
      </dsp:txBody>
      <dsp:txXfrm>
        <a:off x="1370806" y="2967621"/>
        <a:ext cx="5142877" cy="11868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FB42B-CE93-48CE-BF0C-4C85A47FE242}" type="datetimeFigureOut">
              <a:rPr lang="nl-NL" smtClean="0"/>
              <a:t>20-10-2020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5D7AA-2FB8-4B54-A212-B171C50B3033}" type="slidenum">
              <a:rPr lang="nl-NL" smtClean="0"/>
              <a:t>‹#›</a:t>
            </a:fld>
            <a:endParaRPr lang="nl-NL"/>
          </a:p>
        </p:txBody>
      </p:sp>
    </p:spTree>
    <p:extLst>
      <p:ext uri="{BB962C8B-B14F-4D97-AF65-F5344CB8AC3E}">
        <p14:creationId xmlns:p14="http://schemas.microsoft.com/office/powerpoint/2010/main" val="592868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oreilly.com/library/view/infrastructure-as-code/9781491924334/ch01.html#:~:text=Infrastructure%20as%20code%20is%20an%20approach%20to%20infrastructure%20automation%20based,changing%20systems%20and%20their%20configuration.&amp;text=The%20premise%20is%20that%20modern,it%20were%20software%20and%20data."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Hi and welcome to this module on Moving to the cloud. In this module you will learn about Infrastructure as Code, azure fundamentals and </a:t>
            </a:r>
            <a:r>
              <a:rPr lang="en-US"/>
              <a:t>the Kubernetes </a:t>
            </a:r>
            <a:r>
              <a:rPr lang="en-US" dirty="0"/>
              <a:t>Fundamentals</a:t>
            </a:r>
            <a:endParaRPr lang="nl-NL"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A5D7AA-2FB8-4B54-A212-B171C50B3033}"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265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looked at the Azure Fundamentals, lets take a look at Azure Web Apps</a:t>
            </a:r>
            <a:endParaRPr lang="nl-NL"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A5D7AA-2FB8-4B54-A212-B171C50B3033}"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975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noProof="0" dirty="0">
                <a:highlight>
                  <a:srgbClr val="FFFFFF"/>
                </a:highlight>
              </a:rPr>
              <a:t>Azure Web Apps belong to the so-called Computing resources in Azure.</a:t>
            </a:r>
          </a:p>
          <a:p>
            <a:endParaRPr lang="en-US" b="0" noProof="0" dirty="0">
              <a:highlight>
                <a:srgbClr val="FFFFFF"/>
              </a:highlight>
            </a:endParaRPr>
          </a:p>
          <a:p>
            <a:r>
              <a:rPr lang="en-US" b="0" noProof="0" dirty="0">
                <a:highlight>
                  <a:srgbClr val="FFFFFF"/>
                </a:highlight>
              </a:rPr>
              <a:t>They are part of the Azure App Services.</a:t>
            </a:r>
          </a:p>
          <a:p>
            <a:r>
              <a:rPr lang="en-US" b="0" noProof="0" dirty="0">
                <a:highlight>
                  <a:srgbClr val="FFFFFF"/>
                </a:highlight>
              </a:rPr>
              <a:t> * Products like Azure Functions, API Apps, Logic Apps and Web App for Containers are also part of the App Services, and together they make a suite of products that hosted and managed by Azure and provide hosted computing resources. Web Apps makes it possible to host a web application , where you only focus on the application code, and not the management of The servers or webservers.</a:t>
            </a:r>
          </a:p>
          <a:p>
            <a:endParaRPr lang="en-US" b="0" noProof="0" dirty="0">
              <a:highlight>
                <a:srgbClr val="FFFFFF"/>
              </a:highlight>
            </a:endParaRPr>
          </a:p>
          <a:p>
            <a:r>
              <a:rPr lang="en-US" b="0" noProof="0" dirty="0">
                <a:highlight>
                  <a:srgbClr val="FFFFFF"/>
                </a:highlight>
              </a:rPr>
              <a:t>This makes Web Apps a Platform as a Service offering</a:t>
            </a:r>
          </a:p>
          <a:p>
            <a:pPr marL="171450" indent="-171450">
              <a:buFont typeface="Arial" panose="020B0604020202020204" pitchFamily="34" charset="0"/>
              <a:buChar char="•"/>
            </a:pPr>
            <a:r>
              <a:rPr lang="en-US" b="0" noProof="0" dirty="0">
                <a:highlight>
                  <a:srgbClr val="FFFFFF"/>
                </a:highlight>
              </a:rPr>
              <a:t>Web Apps are Fully managed by Azure and support both the Linux and Windows platform. The good thing about Azure Web Apps is that the have built in Load Balancing and Scaling and therefore have the possibly to horizontally and vertically scale on demand. Moreover, there is also the built in functionalities to do blue-green deployments and traffic routing </a:t>
            </a:r>
          </a:p>
          <a:p>
            <a:pPr marL="171450" indent="-171450">
              <a:buFont typeface="Arial" panose="020B0604020202020204" pitchFamily="34" charset="0"/>
              <a:buChar char="•"/>
            </a:pPr>
            <a:endParaRPr lang="en-US" b="0" noProof="0" dirty="0">
              <a:highlight>
                <a:srgbClr val="FFFFFF"/>
              </a:highlight>
            </a:endParaRPr>
          </a:p>
          <a:p>
            <a:pPr marL="0" indent="0">
              <a:buFont typeface="Arial" panose="020B0604020202020204" pitchFamily="34" charset="0"/>
              <a:buNone/>
            </a:pPr>
            <a:r>
              <a:rPr lang="en-US" b="0" noProof="0" dirty="0">
                <a:highlight>
                  <a:srgbClr val="FFFFFF"/>
                </a:highlight>
              </a:rPr>
              <a:t>When using Web Apps you are not bound to 1 language. you can run applications natively in many languages like .NET, .NET Core, PHP, Rube and NodeJS. If you want more, you can also run your application as a container</a:t>
            </a:r>
          </a:p>
          <a:p>
            <a:pPr marL="171450" indent="-171450">
              <a:buFont typeface="Arial" panose="020B0604020202020204" pitchFamily="34" charset="0"/>
              <a:buChar char="•"/>
            </a:pPr>
            <a:endParaRPr lang="en-US" b="0" noProof="0" dirty="0">
              <a:highlight>
                <a:srgbClr val="FFFFFF"/>
              </a:highlight>
            </a:endParaRPr>
          </a:p>
          <a:p>
            <a:pPr marL="0" indent="0">
              <a:buFont typeface="Arial" panose="020B0604020202020204" pitchFamily="34" charset="0"/>
              <a:buNone/>
            </a:pPr>
            <a:r>
              <a:rPr lang="en-US" b="0" noProof="0" dirty="0">
                <a:highlight>
                  <a:srgbClr val="FFFFFF"/>
                </a:highlight>
              </a:rPr>
              <a:t>When you want to run your application within Azure WebApp, you can also choose to run it as a container, or as a composition of multiple containers. This way, you avoid vendor lock in , can support your own runtimes and still have the PaaS features like scaling and auto management</a:t>
            </a:r>
          </a:p>
          <a:p>
            <a:pPr marL="171450" indent="-171450">
              <a:buFont typeface="Arial" panose="020B0604020202020204" pitchFamily="34" charset="0"/>
              <a:buChar char="•"/>
            </a:pPr>
            <a:endParaRPr lang="en-US" b="0" noProof="0" dirty="0">
              <a:highlight>
                <a:srgbClr val="FFFFFF"/>
              </a:highlight>
            </a:endParaRPr>
          </a:p>
          <a:p>
            <a:pPr marL="0" indent="0">
              <a:buFont typeface="Arial" panose="020B0604020202020204" pitchFamily="34" charset="0"/>
              <a:buNone/>
            </a:pPr>
            <a:r>
              <a:rPr lang="en-US" sz="1200" b="0" noProof="0" dirty="0">
                <a:solidFill>
                  <a:schemeClr val="bg1"/>
                </a:solidFill>
              </a:rPr>
              <a:t>Web Apps can also be a good choice for your web site or application when it comes to pricing. </a:t>
            </a:r>
            <a:r>
              <a:rPr lang="en-US" b="0" noProof="0" dirty="0">
                <a:highlight>
                  <a:srgbClr val="FFFFFF"/>
                </a:highlight>
              </a:rPr>
              <a:t>Pricing varies from Free, which is shared computing resource, to small machines and dedicated very powerful machines. This is defined in the App Service Plan that is connected to the Web App</a:t>
            </a:r>
          </a:p>
          <a:p>
            <a:pPr marL="171450" indent="-171450">
              <a:buFont typeface="Arial" panose="020B0604020202020204" pitchFamily="34" charset="0"/>
              <a:buChar char="•"/>
            </a:pPr>
            <a:endParaRPr lang="en-US" b="0" noProof="0" dirty="0">
              <a:highlight>
                <a:srgbClr val="FFFFFF"/>
              </a:highlight>
            </a:endParaRPr>
          </a:p>
          <a:p>
            <a:pPr marL="0" indent="0">
              <a:buFont typeface="Arial" panose="020B0604020202020204" pitchFamily="34" charset="0"/>
              <a:buNone/>
            </a:pPr>
            <a:r>
              <a:rPr lang="en-US" b="0" noProof="0" dirty="0">
                <a:highlight>
                  <a:srgbClr val="FFFFFF"/>
                </a:highlight>
              </a:rPr>
              <a:t>Last but not least, there is great integration with Developer Tools. </a:t>
            </a:r>
            <a:r>
              <a:rPr lang="en-US" b="0" i="0" noProof="0" dirty="0">
                <a:solidFill>
                  <a:srgbClr val="4C4C51"/>
                </a:solidFill>
                <a:effectLst/>
                <a:latin typeface="Segoe UI" panose="020B0502040204020203" pitchFamily="34" charset="0"/>
              </a:rPr>
              <a:t>Web Apps can be connected to IDES for debugging. And you can easily setup Continuous Deployment from GitHub and Azure DevOps. Besides that, </a:t>
            </a:r>
            <a:r>
              <a:rPr lang="en-US" b="0" i="0" noProof="0" dirty="0" err="1">
                <a:solidFill>
                  <a:srgbClr val="4C4C51"/>
                </a:solidFill>
                <a:effectLst/>
                <a:latin typeface="Segoe UI" panose="020B0502040204020203" pitchFamily="34" charset="0"/>
              </a:rPr>
              <a:t>WebApps</a:t>
            </a:r>
            <a:r>
              <a:rPr lang="en-US" b="0" i="0" noProof="0" dirty="0">
                <a:solidFill>
                  <a:srgbClr val="4C4C51"/>
                </a:solidFill>
                <a:effectLst/>
                <a:latin typeface="Segoe UI" panose="020B0502040204020203" pitchFamily="34" charset="0"/>
              </a:rPr>
              <a:t> are automatically connected to Application Insights to see monitoring data</a:t>
            </a:r>
            <a:endParaRPr lang="en-US" b="0" noProof="0" dirty="0">
              <a:highlight>
                <a:srgbClr val="FFFFFF"/>
              </a:highlight>
            </a:endParaRPr>
          </a:p>
          <a:p>
            <a:pPr marL="457200" lvl="1" indent="0">
              <a:buFont typeface="Arial" panose="020B0604020202020204" pitchFamily="34" charset="0"/>
              <a:buNone/>
            </a:pPr>
            <a:endParaRPr lang="en-US" b="0" noProof="0" dirty="0">
              <a:highlight>
                <a:srgbClr val="FFFFFF"/>
              </a:highlight>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11</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512307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a:t>
            </a:r>
          </a:p>
          <a:p>
            <a:endParaRPr lang="en-US" dirty="0"/>
          </a:p>
          <a:p>
            <a:r>
              <a:rPr lang="en-US" dirty="0"/>
              <a:t>In this Module we talked about Infrastructure as code, what it is, and what the principles of </a:t>
            </a:r>
            <a:r>
              <a:rPr lang="en-US" dirty="0" err="1"/>
              <a:t>IaC</a:t>
            </a:r>
            <a:r>
              <a:rPr lang="en-US" dirty="0"/>
              <a:t> are. After that we covered some Azure fundamentals where you learned about resources, resource groups and subscriptions and learned about IaaS, PaaS and SaaS. </a:t>
            </a:r>
          </a:p>
          <a:p>
            <a:endParaRPr lang="en-US" dirty="0"/>
          </a:p>
          <a:p>
            <a:r>
              <a:rPr lang="en-US" dirty="0"/>
              <a:t>After that we covered some aspects of Azure Web Apps in general .</a:t>
            </a:r>
          </a:p>
          <a:p>
            <a:endParaRPr lang="en-US" dirty="0"/>
          </a:p>
          <a:p>
            <a:r>
              <a:rPr lang="en-US" dirty="0"/>
              <a:t>This concludes the module on Moving to the cloud</a:t>
            </a:r>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12</a:t>
            </a:fld>
            <a:endParaRPr lang="nl-NL"/>
          </a:p>
        </p:txBody>
      </p:sp>
    </p:spTree>
    <p:extLst>
      <p:ext uri="{BB962C8B-B14F-4D97-AF65-F5344CB8AC3E}">
        <p14:creationId xmlns:p14="http://schemas.microsoft.com/office/powerpoint/2010/main" val="2404007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Let’s take a look at the definition. Infrastructure as code is the process for managing and provisioning computing infrastructure by configuration an machine processable files. What dies this mean? It means that you should be able to define the end-stare of your infrastructure and let computer handle the management and provisioning of this infrastructure.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Furthermore we see that </a:t>
            </a:r>
            <a:r>
              <a:rPr lang="en-US" sz="1200" b="0" i="0" u="none" strike="noStrike" kern="1200" baseline="0" dirty="0" err="1">
                <a:solidFill>
                  <a:schemeClr val="tx1"/>
                </a:solidFill>
                <a:latin typeface="+mn-lt"/>
                <a:ea typeface="+mn-ea"/>
                <a:cs typeface="+mn-cs"/>
              </a:rPr>
              <a:t>IaC</a:t>
            </a:r>
            <a:r>
              <a:rPr lang="en-US" sz="1200" b="0" i="0" u="none" strike="noStrike" kern="1200" baseline="0" dirty="0">
                <a:solidFill>
                  <a:schemeClr val="tx1"/>
                </a:solidFill>
                <a:latin typeface="+mn-lt"/>
                <a:ea typeface="+mn-ea"/>
                <a:cs typeface="+mn-cs"/>
              </a:rPr>
              <a:t> treats the infra as a software system applying software engineering practices.. This means files checked in to version control, reviews, automated test, build processes. Infrastructure is not only for the Operations people and is not all manual work.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Changes to infra a just as important as changes in software application, so this needs to be done structurally and safe.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Infrastructure as Code has been proven in the most demanding environments. For companies like Amazon, Netflix, Google, Facebook, and Etsy, IT systems are not just business critical, they are the business. There is no tolerance for downtime. Amazon’s systems handle hundreds of millions of dollars in transactions every day. So they cannot afford systems being down or unstable. The software they manage is constantly evolving and so are the underlying systems. This requires infrastructure to not just cope with change, but to enable continuous, rapid change. As a result, just like software systems, the infrastructure should be managed in code as well</a:t>
            </a:r>
          </a:p>
        </p:txBody>
      </p:sp>
      <p:sp>
        <p:nvSpPr>
          <p:cNvPr id="4" name="Slide Number Placeholder 3"/>
          <p:cNvSpPr>
            <a:spLocks noGrp="1"/>
          </p:cNvSpPr>
          <p:nvPr>
            <p:ph type="sldNum" sz="quarter" idx="10"/>
          </p:nvPr>
        </p:nvSpPr>
        <p:spPr/>
        <p:txBody>
          <a:bodyPr/>
          <a:lstStyle/>
          <a:p>
            <a:fld id="{6127A7B6-3C61-41C5-A56C-14130B5859FA}" type="slidenum">
              <a:rPr lang="nl-NL" smtClean="0"/>
              <a:t>2</a:t>
            </a:fld>
            <a:endParaRPr lang="nl-NL"/>
          </a:p>
        </p:txBody>
      </p:sp>
    </p:spTree>
    <p:extLst>
      <p:ext uri="{BB962C8B-B14F-4D97-AF65-F5344CB8AC3E}">
        <p14:creationId xmlns:p14="http://schemas.microsoft.com/office/powerpoint/2010/main" val="428729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none" strike="noStrike" cap="none" dirty="0">
                <a:effectLst/>
                <a:highlight>
                  <a:srgbClr val="FFFFFF"/>
                </a:highlight>
                <a:sym typeface="Calibri"/>
              </a:rPr>
              <a:t>When we talk about </a:t>
            </a:r>
            <a:r>
              <a:rPr lang="en-US" b="1" i="1" u="none" strike="noStrike" cap="none" dirty="0" err="1">
                <a:effectLst/>
                <a:highlight>
                  <a:srgbClr val="FFFFFF"/>
                </a:highlight>
                <a:sym typeface="Calibri"/>
              </a:rPr>
              <a:t>IaC</a:t>
            </a:r>
            <a:r>
              <a:rPr lang="en-US" b="1" i="1" u="none" strike="noStrike" cap="none" dirty="0">
                <a:effectLst/>
                <a:highlight>
                  <a:srgbClr val="FFFFFF"/>
                </a:highlight>
                <a:sym typeface="Calibri"/>
              </a:rPr>
              <a:t> we always need to take all the principles in to consideration</a:t>
            </a:r>
          </a:p>
          <a:p>
            <a:pPr marL="285750" indent="-285750">
              <a:buFont typeface="Wingdings" panose="05000000000000000000" pitchFamily="2" charset="2"/>
              <a:buChar char="v"/>
            </a:pPr>
            <a:r>
              <a:rPr lang="nl-NL" sz="1200" dirty="0" err="1">
                <a:solidFill>
                  <a:schemeClr val="bg1"/>
                </a:solidFill>
              </a:rPr>
              <a:t>Reproducibility</a:t>
            </a:r>
            <a:r>
              <a:rPr lang="nl-NL" sz="1200" dirty="0">
                <a:solidFill>
                  <a:schemeClr val="bg1"/>
                </a:solidFill>
              </a:rPr>
              <a:t> – </a:t>
            </a:r>
            <a:r>
              <a:rPr lang="nl-NL" sz="1200" dirty="0" err="1">
                <a:solidFill>
                  <a:schemeClr val="bg1"/>
                </a:solidFill>
              </a:rPr>
              <a:t>Can</a:t>
            </a:r>
            <a:r>
              <a:rPr lang="nl-NL" sz="1200" dirty="0">
                <a:solidFill>
                  <a:schemeClr val="bg1"/>
                </a:solidFill>
              </a:rPr>
              <a:t> </a:t>
            </a:r>
            <a:r>
              <a:rPr lang="nl-NL" sz="1200" dirty="0" err="1">
                <a:solidFill>
                  <a:schemeClr val="bg1"/>
                </a:solidFill>
              </a:rPr>
              <a:t>you</a:t>
            </a:r>
            <a:r>
              <a:rPr lang="nl-NL" sz="1200" dirty="0">
                <a:solidFill>
                  <a:schemeClr val="bg1"/>
                </a:solidFill>
              </a:rPr>
              <a:t> </a:t>
            </a:r>
            <a:r>
              <a:rPr lang="nl-NL" sz="1200" dirty="0" err="1">
                <a:solidFill>
                  <a:schemeClr val="bg1"/>
                </a:solidFill>
              </a:rPr>
              <a:t>deploy</a:t>
            </a:r>
            <a:r>
              <a:rPr lang="nl-NL" sz="1200" dirty="0">
                <a:solidFill>
                  <a:schemeClr val="bg1"/>
                </a:solidFill>
              </a:rPr>
              <a:t> the </a:t>
            </a:r>
            <a:r>
              <a:rPr lang="nl-NL" sz="1200" dirty="0" err="1">
                <a:solidFill>
                  <a:schemeClr val="bg1"/>
                </a:solidFill>
              </a:rPr>
              <a:t>same</a:t>
            </a:r>
            <a:r>
              <a:rPr lang="nl-NL" sz="1200" dirty="0">
                <a:solidFill>
                  <a:schemeClr val="bg1"/>
                </a:solidFill>
              </a:rPr>
              <a:t> </a:t>
            </a:r>
            <a:r>
              <a:rPr lang="nl-NL" sz="1200" dirty="0" err="1">
                <a:solidFill>
                  <a:schemeClr val="bg1"/>
                </a:solidFill>
              </a:rPr>
              <a:t>infrastructure</a:t>
            </a:r>
            <a:r>
              <a:rPr lang="nl-NL" sz="1200" dirty="0">
                <a:solidFill>
                  <a:schemeClr val="bg1"/>
                </a:solidFill>
              </a:rPr>
              <a:t> over and over </a:t>
            </a:r>
            <a:r>
              <a:rPr lang="nl-NL" sz="1200" dirty="0" err="1">
                <a:solidFill>
                  <a:schemeClr val="bg1"/>
                </a:solidFill>
              </a:rPr>
              <a:t>again</a:t>
            </a:r>
            <a:r>
              <a:rPr lang="nl-NL" sz="1200" dirty="0">
                <a:solidFill>
                  <a:schemeClr val="bg1"/>
                </a:solidFill>
              </a:rPr>
              <a:t> and get the </a:t>
            </a:r>
            <a:r>
              <a:rPr lang="nl-NL" sz="1200" dirty="0" err="1">
                <a:solidFill>
                  <a:schemeClr val="bg1"/>
                </a:solidFill>
              </a:rPr>
              <a:t>same</a:t>
            </a:r>
            <a:r>
              <a:rPr lang="nl-NL" sz="1200" dirty="0">
                <a:solidFill>
                  <a:schemeClr val="bg1"/>
                </a:solidFill>
              </a:rPr>
              <a:t> </a:t>
            </a:r>
            <a:r>
              <a:rPr lang="nl-NL" sz="1200" dirty="0" err="1">
                <a:solidFill>
                  <a:schemeClr val="bg1"/>
                </a:solidFill>
              </a:rPr>
              <a:t>results</a:t>
            </a:r>
            <a:endParaRPr lang="nl-NL" sz="1200" dirty="0">
              <a:solidFill>
                <a:schemeClr val="bg1"/>
              </a:solidFill>
            </a:endParaRPr>
          </a:p>
          <a:p>
            <a:pPr marL="285750" indent="-285750">
              <a:buFont typeface="Wingdings" panose="05000000000000000000" pitchFamily="2" charset="2"/>
              <a:buChar char="v"/>
            </a:pPr>
            <a:r>
              <a:rPr lang="nl-NL" sz="1200" dirty="0" err="1">
                <a:solidFill>
                  <a:schemeClr val="bg1"/>
                </a:solidFill>
              </a:rPr>
              <a:t>Consistency</a:t>
            </a:r>
            <a:r>
              <a:rPr lang="nl-NL" sz="1200" dirty="0">
                <a:solidFill>
                  <a:schemeClr val="bg1"/>
                </a:solidFill>
              </a:rPr>
              <a:t> – Is the </a:t>
            </a:r>
            <a:r>
              <a:rPr lang="nl-NL" sz="1200" dirty="0" err="1">
                <a:solidFill>
                  <a:schemeClr val="bg1"/>
                </a:solidFill>
              </a:rPr>
              <a:t>Infrastructe</a:t>
            </a:r>
            <a:r>
              <a:rPr lang="nl-NL" sz="1200" dirty="0">
                <a:solidFill>
                  <a:schemeClr val="bg1"/>
                </a:solidFill>
              </a:rPr>
              <a:t> </a:t>
            </a:r>
            <a:r>
              <a:rPr lang="nl-NL" sz="1200" dirty="0" err="1">
                <a:solidFill>
                  <a:schemeClr val="bg1"/>
                </a:solidFill>
              </a:rPr>
              <a:t>consisrten</a:t>
            </a:r>
            <a:r>
              <a:rPr lang="nl-NL" sz="1200" dirty="0">
                <a:solidFill>
                  <a:schemeClr val="bg1"/>
                </a:solidFill>
              </a:rPr>
              <a:t> </a:t>
            </a:r>
            <a:r>
              <a:rPr lang="nl-NL" sz="1200" dirty="0" err="1">
                <a:solidFill>
                  <a:schemeClr val="bg1"/>
                </a:solidFill>
              </a:rPr>
              <a:t>throughout</a:t>
            </a:r>
            <a:r>
              <a:rPr lang="nl-NL" sz="1200" dirty="0">
                <a:solidFill>
                  <a:schemeClr val="bg1"/>
                </a:solidFill>
              </a:rPr>
              <a:t> the </a:t>
            </a:r>
            <a:r>
              <a:rPr lang="nl-NL" sz="1200" dirty="0" err="1">
                <a:solidFill>
                  <a:schemeClr val="bg1"/>
                </a:solidFill>
              </a:rPr>
              <a:t>various</a:t>
            </a:r>
            <a:r>
              <a:rPr lang="nl-NL" sz="1200" dirty="0">
                <a:solidFill>
                  <a:schemeClr val="bg1"/>
                </a:solidFill>
              </a:rPr>
              <a:t> </a:t>
            </a:r>
            <a:r>
              <a:rPr lang="nl-NL" sz="1200" dirty="0" err="1">
                <a:solidFill>
                  <a:schemeClr val="bg1"/>
                </a:solidFill>
              </a:rPr>
              <a:t>instances</a:t>
            </a:r>
            <a:r>
              <a:rPr lang="nl-NL" sz="1200" dirty="0">
                <a:solidFill>
                  <a:schemeClr val="bg1"/>
                </a:solidFill>
              </a:rPr>
              <a:t> and stages (</a:t>
            </a:r>
            <a:r>
              <a:rPr lang="nl-NL" sz="1200" dirty="0" err="1">
                <a:solidFill>
                  <a:schemeClr val="bg1"/>
                </a:solidFill>
              </a:rPr>
              <a:t>dev</a:t>
            </a:r>
            <a:r>
              <a:rPr lang="nl-NL" sz="1200" dirty="0">
                <a:solidFill>
                  <a:schemeClr val="bg1"/>
                </a:solidFill>
              </a:rPr>
              <a:t>, Test)</a:t>
            </a:r>
          </a:p>
          <a:p>
            <a:pPr marL="285750" indent="-285750">
              <a:buFont typeface="Wingdings" panose="05000000000000000000" pitchFamily="2" charset="2"/>
              <a:buChar char="v"/>
            </a:pPr>
            <a:r>
              <a:rPr lang="nl-NL" sz="1200" dirty="0" err="1">
                <a:solidFill>
                  <a:schemeClr val="bg1"/>
                </a:solidFill>
              </a:rPr>
              <a:t>Disposability</a:t>
            </a:r>
            <a:r>
              <a:rPr lang="nl-NL" sz="1200" dirty="0">
                <a:solidFill>
                  <a:schemeClr val="bg1"/>
                </a:solidFill>
              </a:rPr>
              <a:t> – Is </a:t>
            </a:r>
            <a:r>
              <a:rPr lang="nl-NL" sz="1200" dirty="0" err="1">
                <a:solidFill>
                  <a:schemeClr val="bg1"/>
                </a:solidFill>
              </a:rPr>
              <a:t>it</a:t>
            </a:r>
            <a:r>
              <a:rPr lang="nl-NL" sz="1200" dirty="0">
                <a:solidFill>
                  <a:schemeClr val="bg1"/>
                </a:solidFill>
              </a:rPr>
              <a:t> </a:t>
            </a:r>
            <a:r>
              <a:rPr lang="nl-NL" sz="1200" dirty="0" err="1">
                <a:solidFill>
                  <a:schemeClr val="bg1"/>
                </a:solidFill>
              </a:rPr>
              <a:t>possible</a:t>
            </a:r>
            <a:r>
              <a:rPr lang="nl-NL" sz="1200" dirty="0">
                <a:solidFill>
                  <a:schemeClr val="bg1"/>
                </a:solidFill>
              </a:rPr>
              <a:t> to delete or change the </a:t>
            </a:r>
            <a:r>
              <a:rPr lang="nl-NL" sz="1200" dirty="0" err="1">
                <a:solidFill>
                  <a:schemeClr val="bg1"/>
                </a:solidFill>
              </a:rPr>
              <a:t>patrts</a:t>
            </a:r>
            <a:r>
              <a:rPr lang="nl-NL" sz="1200" dirty="0">
                <a:solidFill>
                  <a:schemeClr val="bg1"/>
                </a:solidFill>
              </a:rPr>
              <a:t> of the </a:t>
            </a:r>
            <a:r>
              <a:rPr lang="nl-NL" sz="1200" dirty="0" err="1">
                <a:solidFill>
                  <a:schemeClr val="bg1"/>
                </a:solidFill>
              </a:rPr>
              <a:t>infratructure</a:t>
            </a:r>
            <a:r>
              <a:rPr lang="nl-NL" sz="1200" dirty="0">
                <a:solidFill>
                  <a:schemeClr val="bg1"/>
                </a:solidFill>
              </a:rPr>
              <a:t> without </a:t>
            </a:r>
            <a:r>
              <a:rPr lang="nl-NL" sz="1200" dirty="0" err="1">
                <a:solidFill>
                  <a:schemeClr val="bg1"/>
                </a:solidFill>
              </a:rPr>
              <a:t>breaking</a:t>
            </a:r>
            <a:r>
              <a:rPr lang="nl-NL" sz="1200" dirty="0">
                <a:solidFill>
                  <a:schemeClr val="bg1"/>
                </a:solidFill>
              </a:rPr>
              <a:t> the system</a:t>
            </a:r>
          </a:p>
          <a:p>
            <a:pPr marL="285750" indent="-285750">
              <a:buFont typeface="Wingdings" panose="05000000000000000000" pitchFamily="2" charset="2"/>
              <a:buChar char="v"/>
            </a:pPr>
            <a:r>
              <a:rPr lang="nl-NL" sz="1200" dirty="0" err="1">
                <a:solidFill>
                  <a:schemeClr val="bg1"/>
                </a:solidFill>
              </a:rPr>
              <a:t>Self</a:t>
            </a:r>
            <a:r>
              <a:rPr lang="nl-NL" sz="1200" dirty="0">
                <a:solidFill>
                  <a:schemeClr val="bg1"/>
                </a:solidFill>
              </a:rPr>
              <a:t>-testing – </a:t>
            </a:r>
            <a:r>
              <a:rPr lang="nl-NL" sz="1200" dirty="0" err="1">
                <a:solidFill>
                  <a:schemeClr val="bg1"/>
                </a:solidFill>
              </a:rPr>
              <a:t>Togetherwith</a:t>
            </a:r>
            <a:r>
              <a:rPr lang="nl-NL" sz="1200" dirty="0">
                <a:solidFill>
                  <a:schemeClr val="bg1"/>
                </a:solidFill>
              </a:rPr>
              <a:t> the </a:t>
            </a:r>
            <a:r>
              <a:rPr lang="nl-NL" sz="1200" dirty="0" err="1">
                <a:solidFill>
                  <a:schemeClr val="bg1"/>
                </a:solidFill>
              </a:rPr>
              <a:t>IaC</a:t>
            </a:r>
            <a:r>
              <a:rPr lang="nl-NL" sz="1200" dirty="0">
                <a:solidFill>
                  <a:schemeClr val="bg1"/>
                </a:solidFill>
              </a:rPr>
              <a:t> </a:t>
            </a:r>
            <a:r>
              <a:rPr lang="nl-NL" sz="1200" dirty="0" err="1">
                <a:solidFill>
                  <a:schemeClr val="bg1"/>
                </a:solidFill>
              </a:rPr>
              <a:t>scrit</a:t>
            </a:r>
            <a:r>
              <a:rPr lang="nl-NL" sz="1200" dirty="0">
                <a:solidFill>
                  <a:schemeClr val="bg1"/>
                </a:solidFill>
              </a:rPr>
              <a:t> </a:t>
            </a:r>
            <a:r>
              <a:rPr lang="nl-NL" sz="1200" dirty="0" err="1">
                <a:solidFill>
                  <a:schemeClr val="bg1"/>
                </a:solidFill>
              </a:rPr>
              <a:t>there</a:t>
            </a:r>
            <a:r>
              <a:rPr lang="nl-NL" sz="1200" dirty="0">
                <a:solidFill>
                  <a:schemeClr val="bg1"/>
                </a:solidFill>
              </a:rPr>
              <a:t> </a:t>
            </a:r>
            <a:r>
              <a:rPr lang="nl-NL" sz="1200" dirty="0" err="1">
                <a:solidFill>
                  <a:schemeClr val="bg1"/>
                </a:solidFill>
              </a:rPr>
              <a:t>need</a:t>
            </a:r>
            <a:r>
              <a:rPr lang="nl-NL" sz="1200" dirty="0">
                <a:solidFill>
                  <a:schemeClr val="bg1"/>
                </a:solidFill>
              </a:rPr>
              <a:t> </a:t>
            </a:r>
            <a:r>
              <a:rPr lang="nl-NL" sz="1200" dirty="0" err="1">
                <a:solidFill>
                  <a:schemeClr val="bg1"/>
                </a:solidFill>
              </a:rPr>
              <a:t>ot</a:t>
            </a:r>
            <a:r>
              <a:rPr lang="nl-NL" sz="1200" dirty="0">
                <a:solidFill>
                  <a:schemeClr val="bg1"/>
                </a:solidFill>
              </a:rPr>
              <a:t> </a:t>
            </a:r>
            <a:r>
              <a:rPr lang="nl-NL" sz="1200" dirty="0" err="1">
                <a:solidFill>
                  <a:schemeClr val="bg1"/>
                </a:solidFill>
              </a:rPr>
              <a:t>be</a:t>
            </a:r>
            <a:r>
              <a:rPr lang="nl-NL" sz="1200" dirty="0">
                <a:solidFill>
                  <a:schemeClr val="bg1"/>
                </a:solidFill>
              </a:rPr>
              <a:t> </a:t>
            </a:r>
            <a:r>
              <a:rPr lang="nl-NL" sz="1200" dirty="0" err="1">
                <a:solidFill>
                  <a:schemeClr val="bg1"/>
                </a:solidFill>
              </a:rPr>
              <a:t>scrito</a:t>
            </a:r>
            <a:r>
              <a:rPr lang="nl-NL" sz="1200" dirty="0">
                <a:solidFill>
                  <a:schemeClr val="bg1"/>
                </a:solidFill>
              </a:rPr>
              <a:t> </a:t>
            </a:r>
            <a:r>
              <a:rPr lang="nl-NL" sz="1200" dirty="0" err="1">
                <a:solidFill>
                  <a:schemeClr val="bg1"/>
                </a:solidFill>
              </a:rPr>
              <a:t>that</a:t>
            </a:r>
            <a:r>
              <a:rPr lang="nl-NL" sz="1200" dirty="0">
                <a:solidFill>
                  <a:schemeClr val="bg1"/>
                </a:solidFill>
              </a:rPr>
              <a:t> </a:t>
            </a:r>
            <a:r>
              <a:rPr lang="nl-NL" sz="1200" dirty="0" err="1">
                <a:solidFill>
                  <a:schemeClr val="bg1"/>
                </a:solidFill>
              </a:rPr>
              <a:t>continuously</a:t>
            </a:r>
            <a:r>
              <a:rPr lang="nl-NL" sz="1200" dirty="0">
                <a:solidFill>
                  <a:schemeClr val="bg1"/>
                </a:solidFill>
              </a:rPr>
              <a:t> </a:t>
            </a:r>
            <a:r>
              <a:rPr lang="nl-NL" sz="1200" dirty="0" err="1">
                <a:solidFill>
                  <a:schemeClr val="bg1"/>
                </a:solidFill>
              </a:rPr>
              <a:t>validate</a:t>
            </a:r>
            <a:r>
              <a:rPr lang="nl-NL" sz="1200" dirty="0">
                <a:solidFill>
                  <a:schemeClr val="bg1"/>
                </a:solidFill>
              </a:rPr>
              <a:t> and test</a:t>
            </a:r>
          </a:p>
          <a:p>
            <a:pPr marL="285750" indent="-285750">
              <a:buFont typeface="Wingdings" panose="05000000000000000000" pitchFamily="2" charset="2"/>
              <a:buChar char="v"/>
            </a:pPr>
            <a:r>
              <a:rPr lang="nl-NL" sz="1200" dirty="0" err="1">
                <a:solidFill>
                  <a:schemeClr val="bg1"/>
                </a:solidFill>
              </a:rPr>
              <a:t>Self-documenting</a:t>
            </a:r>
            <a:r>
              <a:rPr lang="nl-NL" sz="1200" dirty="0">
                <a:solidFill>
                  <a:schemeClr val="bg1"/>
                </a:solidFill>
              </a:rPr>
              <a:t> – Files </a:t>
            </a:r>
            <a:r>
              <a:rPr lang="nl-NL" sz="1200" dirty="0" err="1">
                <a:solidFill>
                  <a:schemeClr val="bg1"/>
                </a:solidFill>
              </a:rPr>
              <a:t>descirbe</a:t>
            </a:r>
            <a:r>
              <a:rPr lang="nl-NL" sz="1200" dirty="0">
                <a:solidFill>
                  <a:schemeClr val="bg1"/>
                </a:solidFill>
              </a:rPr>
              <a:t> the </a:t>
            </a:r>
            <a:r>
              <a:rPr lang="nl-NL" sz="1200" dirty="0" err="1">
                <a:solidFill>
                  <a:schemeClr val="bg1"/>
                </a:solidFill>
              </a:rPr>
              <a:t>infrastructure</a:t>
            </a:r>
            <a:r>
              <a:rPr lang="nl-NL" sz="1200" dirty="0">
                <a:solidFill>
                  <a:schemeClr val="bg1"/>
                </a:solidFill>
              </a:rPr>
              <a:t> in the end state</a:t>
            </a:r>
          </a:p>
          <a:p>
            <a:pPr marL="285750" indent="-285750">
              <a:buFont typeface="Wingdings" panose="05000000000000000000" pitchFamily="2" charset="2"/>
              <a:buChar char="v"/>
            </a:pPr>
            <a:r>
              <a:rPr lang="nl-NL" sz="1200" dirty="0" err="1">
                <a:solidFill>
                  <a:schemeClr val="bg1"/>
                </a:solidFill>
              </a:rPr>
              <a:t>Versioned</a:t>
            </a:r>
            <a:r>
              <a:rPr lang="nl-NL" sz="1200" dirty="0">
                <a:solidFill>
                  <a:schemeClr val="bg1"/>
                </a:solidFill>
              </a:rPr>
              <a:t> – </a:t>
            </a:r>
            <a:r>
              <a:rPr lang="nl-NL" sz="1200" dirty="0" err="1">
                <a:solidFill>
                  <a:schemeClr val="bg1"/>
                </a:solidFill>
              </a:rPr>
              <a:t>also</a:t>
            </a:r>
            <a:r>
              <a:rPr lang="nl-NL" sz="1200" dirty="0">
                <a:solidFill>
                  <a:schemeClr val="bg1"/>
                </a:solidFill>
              </a:rPr>
              <a:t> in version control to track changes</a:t>
            </a:r>
          </a:p>
          <a:p>
            <a:pPr marL="285750" indent="-285750">
              <a:buFont typeface="Wingdings" panose="05000000000000000000" pitchFamily="2" charset="2"/>
              <a:buChar char="v"/>
            </a:pPr>
            <a:r>
              <a:rPr lang="nl-NL" sz="1200" dirty="0" err="1">
                <a:solidFill>
                  <a:schemeClr val="bg1"/>
                </a:solidFill>
              </a:rPr>
              <a:t>Self-service</a:t>
            </a:r>
            <a:r>
              <a:rPr lang="nl-NL" sz="1200" dirty="0">
                <a:solidFill>
                  <a:schemeClr val="bg1"/>
                </a:solidFill>
              </a:rPr>
              <a:t> – </a:t>
            </a:r>
            <a:r>
              <a:rPr lang="nl-NL" sz="1200" dirty="0" err="1">
                <a:solidFill>
                  <a:schemeClr val="bg1"/>
                </a:solidFill>
              </a:rPr>
              <a:t>Need</a:t>
            </a:r>
            <a:r>
              <a:rPr lang="nl-NL" sz="1200" dirty="0">
                <a:solidFill>
                  <a:schemeClr val="bg1"/>
                </a:solidFill>
              </a:rPr>
              <a:t> to </a:t>
            </a:r>
            <a:r>
              <a:rPr lang="nl-NL" sz="1200" dirty="0" err="1">
                <a:solidFill>
                  <a:schemeClr val="bg1"/>
                </a:solidFill>
              </a:rPr>
              <a:t>be</a:t>
            </a:r>
            <a:r>
              <a:rPr lang="nl-NL" sz="1200" dirty="0">
                <a:solidFill>
                  <a:schemeClr val="bg1"/>
                </a:solidFill>
              </a:rPr>
              <a:t> </a:t>
            </a:r>
            <a:r>
              <a:rPr lang="nl-NL" sz="1200" dirty="0" err="1">
                <a:solidFill>
                  <a:schemeClr val="bg1"/>
                </a:solidFill>
              </a:rPr>
              <a:t>owned</a:t>
            </a:r>
            <a:r>
              <a:rPr lang="nl-NL" sz="1200" dirty="0">
                <a:solidFill>
                  <a:schemeClr val="bg1"/>
                </a:solidFill>
              </a:rPr>
              <a:t> </a:t>
            </a:r>
            <a:r>
              <a:rPr lang="nl-NL" sz="1200" dirty="0" err="1">
                <a:solidFill>
                  <a:schemeClr val="bg1"/>
                </a:solidFill>
              </a:rPr>
              <a:t>by</a:t>
            </a:r>
            <a:r>
              <a:rPr lang="nl-NL" sz="1200" dirty="0">
                <a:solidFill>
                  <a:schemeClr val="bg1"/>
                </a:solidFill>
              </a:rPr>
              <a:t> </a:t>
            </a:r>
            <a:r>
              <a:rPr lang="nl-NL" sz="1200" dirty="0" err="1">
                <a:solidFill>
                  <a:schemeClr val="bg1"/>
                </a:solidFill>
              </a:rPr>
              <a:t>everybody</a:t>
            </a:r>
            <a:r>
              <a:rPr lang="nl-NL" sz="1200" dirty="0">
                <a:solidFill>
                  <a:schemeClr val="bg1"/>
                </a:solidFill>
              </a:rPr>
              <a:t> and </a:t>
            </a:r>
            <a:r>
              <a:rPr lang="nl-NL" sz="1200" dirty="0" err="1">
                <a:solidFill>
                  <a:schemeClr val="bg1"/>
                </a:solidFill>
              </a:rPr>
              <a:t>should</a:t>
            </a:r>
            <a:r>
              <a:rPr lang="nl-NL" sz="1200" dirty="0">
                <a:solidFill>
                  <a:schemeClr val="bg1"/>
                </a:solidFill>
              </a:rPr>
              <a:t> </a:t>
            </a:r>
            <a:r>
              <a:rPr lang="nl-NL" sz="1200" dirty="0" err="1">
                <a:solidFill>
                  <a:schemeClr val="bg1"/>
                </a:solidFill>
              </a:rPr>
              <a:t>be</a:t>
            </a:r>
            <a:r>
              <a:rPr lang="nl-NL" sz="1200" dirty="0">
                <a:solidFill>
                  <a:schemeClr val="bg1"/>
                </a:solidFill>
              </a:rPr>
              <a:t> </a:t>
            </a:r>
            <a:r>
              <a:rPr lang="nl-NL" sz="1200" dirty="0" err="1">
                <a:solidFill>
                  <a:schemeClr val="bg1"/>
                </a:solidFill>
              </a:rPr>
              <a:t>executed</a:t>
            </a:r>
            <a:r>
              <a:rPr lang="nl-NL" sz="1200" dirty="0">
                <a:solidFill>
                  <a:schemeClr val="bg1"/>
                </a:solidFill>
              </a:rPr>
              <a:t> </a:t>
            </a:r>
            <a:r>
              <a:rPr lang="nl-NL" sz="1200" dirty="0" err="1">
                <a:solidFill>
                  <a:schemeClr val="bg1"/>
                </a:solidFill>
              </a:rPr>
              <a:t>by</a:t>
            </a:r>
            <a:r>
              <a:rPr lang="nl-NL" sz="1200" dirty="0">
                <a:solidFill>
                  <a:schemeClr val="bg1"/>
                </a:solidFill>
              </a:rPr>
              <a:t> </a:t>
            </a:r>
            <a:r>
              <a:rPr lang="nl-NL" sz="1200" dirty="0" err="1">
                <a:solidFill>
                  <a:schemeClr val="bg1"/>
                </a:solidFill>
              </a:rPr>
              <a:t>everybody</a:t>
            </a:r>
            <a:endParaRPr lang="nl-NL" sz="1200" dirty="0">
              <a:solidFill>
                <a:schemeClr val="bg1"/>
              </a:solidFill>
            </a:endParaRPr>
          </a:p>
          <a:p>
            <a:endParaRPr lang="en-US" b="1" dirty="0">
              <a:highlight>
                <a:srgbClr val="FFFFFF"/>
              </a:highlight>
            </a:endParaRPr>
          </a:p>
          <a:p>
            <a:r>
              <a:rPr lang="nl-NL" dirty="0">
                <a:hlinkClick r:id="rId3"/>
              </a:rPr>
              <a:t>https://www.oreilly.com/library/view/infrastructure-as-code/9781491924334/ch01.html#:~:text=Infrastructure%20as%20code%20is%20an%20approach%20to%20infrastructure%20automation%20based,changing%20systems%20and%20their%20configuration.&amp;text=The%20premise%20is%20that%20modern,it%20were%20software%20and%20data.</a:t>
            </a:r>
            <a:endParaRPr lang="en-US" b="1" dirty="0">
              <a:highlight>
                <a:srgbClr val="FFFFFF"/>
              </a:highlight>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3</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05945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Inter"/>
              </a:rPr>
              <a:t>Now we will briefly introduce some Azure Fundamentals</a:t>
            </a:r>
            <a:endParaRPr lang="nl-NL"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A5D7AA-2FB8-4B54-A212-B171C50B3033}"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2219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azure we can create so called Resources.</a:t>
            </a:r>
          </a:p>
          <a:p>
            <a:endParaRPr lang="en-US" dirty="0"/>
          </a:p>
          <a:p>
            <a:r>
              <a:rPr lang="en-US" dirty="0"/>
              <a:t>A resource can be from the category Compute, storage and networking. These three categories are more or less the core of Azure.</a:t>
            </a:r>
          </a:p>
          <a:p>
            <a:r>
              <a:rPr lang="en-US" dirty="0"/>
              <a:t>In the compute category you will find things like Azure Web Apps, Azure Virtual Machines, Azure Kubernetes Services, etc.</a:t>
            </a:r>
          </a:p>
          <a:p>
            <a:r>
              <a:rPr lang="en-US" dirty="0"/>
              <a:t>In the storage category you will find resources like table, blob and file storage</a:t>
            </a:r>
          </a:p>
          <a:p>
            <a:r>
              <a:rPr lang="en-US" dirty="0"/>
              <a:t>In the networking category you will find resources like network adapters, network security groups, </a:t>
            </a:r>
            <a:r>
              <a:rPr lang="en-US" dirty="0" err="1"/>
              <a:t>Vnets</a:t>
            </a:r>
            <a:r>
              <a:rPr lang="en-US" dirty="0"/>
              <a:t>, Subnets, DNS and IP </a:t>
            </a:r>
            <a:r>
              <a:rPr lang="en-US" dirty="0" err="1"/>
              <a:t>Adresses</a:t>
            </a:r>
            <a:r>
              <a:rPr lang="en-US" dirty="0"/>
              <a:t>.</a:t>
            </a:r>
          </a:p>
          <a:p>
            <a:endParaRPr lang="en-US" dirty="0"/>
          </a:p>
          <a:p>
            <a:r>
              <a:rPr lang="en-US" dirty="0"/>
              <a:t>We group a set of resources that we create together in a resource group. You can compare a resource group to a namespace, it enables us to manage the group of resources as one unit and then e.g. remove them all at once. We often use multiple resource groups to create logical groups of resources we need to compose our solutions in azure. </a:t>
            </a:r>
          </a:p>
          <a:p>
            <a:endParaRPr lang="en-US" dirty="0"/>
          </a:p>
          <a:p>
            <a:r>
              <a:rPr lang="en-US" dirty="0"/>
              <a:t>We can have multiple resource groups and a resource group is always part of one subscription. </a:t>
            </a:r>
          </a:p>
          <a:p>
            <a:r>
              <a:rPr lang="en-US" dirty="0"/>
              <a:t>A subscription is the container that determines who needs to pay the bill and the maximum capacity of resources we can use.</a:t>
            </a:r>
          </a:p>
          <a:p>
            <a:r>
              <a:rPr lang="en-US" dirty="0"/>
              <a:t>A subscription provides a logical container for which you need to provide information who is going to pay for the resources used and you can transfer a subscription to another owner if you want in the future.</a:t>
            </a:r>
          </a:p>
          <a:p>
            <a:endParaRPr lang="en-US" dirty="0"/>
          </a:p>
          <a:p>
            <a:r>
              <a:rPr lang="en-US" dirty="0"/>
              <a:t>Both the Resource group as well as the subscription, also provide a security boundary. </a:t>
            </a:r>
          </a:p>
          <a:p>
            <a:endParaRPr lang="en-US" dirty="0"/>
          </a:p>
          <a:p>
            <a:r>
              <a:rPr lang="en-US" dirty="0"/>
              <a:t>You might have heard of teams called </a:t>
            </a:r>
            <a:r>
              <a:rPr lang="en-US" dirty="0" err="1"/>
              <a:t>iaas</a:t>
            </a:r>
            <a:r>
              <a:rPr lang="en-US" dirty="0"/>
              <a:t>, pass, and </a:t>
            </a:r>
            <a:r>
              <a:rPr lang="en-US" dirty="0" err="1"/>
              <a:t>saas</a:t>
            </a:r>
            <a:r>
              <a:rPr lang="en-US" dirty="0"/>
              <a:t> These are terms used to indicate the level of management you need to do on the resources you provisioned. Where we have IaaS which is infra structure as a service, and here we need to manage the resources we created ourselves. That means managing patches on the operating system and OS updates. When we move to a PaaS model, then the resources will be managed by Microsoft. That is the reason they call is a platform as a service, Microsoft manages the full platform for you. With SaaS this even goes beyond compute resource, here a full product is managed for you. Most companies strive for a SaaS over PaaS over IaaS strategy, so we spend as less as possible time anymore on managing compute resources so we can focus on what really provides business value.</a:t>
            </a:r>
          </a:p>
          <a:p>
            <a:endParaRPr lang="en-US" dirty="0"/>
          </a:p>
          <a:p>
            <a:endParaRPr lang="en-US" dirty="0"/>
          </a:p>
          <a:p>
            <a:endParaRPr lang="LID4096" dirty="0"/>
          </a:p>
        </p:txBody>
      </p:sp>
      <p:sp>
        <p:nvSpPr>
          <p:cNvPr id="4" name="Slide Number Placeholder 3"/>
          <p:cNvSpPr>
            <a:spLocks noGrp="1"/>
          </p:cNvSpPr>
          <p:nvPr>
            <p:ph type="sldNum" sz="quarter" idx="5"/>
          </p:nvPr>
        </p:nvSpPr>
        <p:spPr/>
        <p:txBody>
          <a:bodyPr/>
          <a:lstStyle/>
          <a:p>
            <a:fld id="{F32BDA87-A8BE-496C-A337-87FB5803C6E0}" type="slidenum">
              <a:rPr lang="LID4096" smtClean="0"/>
              <a:t>5</a:t>
            </a:fld>
            <a:endParaRPr lang="LID4096"/>
          </a:p>
        </p:txBody>
      </p:sp>
    </p:spTree>
    <p:extLst>
      <p:ext uri="{BB962C8B-B14F-4D97-AF65-F5344CB8AC3E}">
        <p14:creationId xmlns:p14="http://schemas.microsoft.com/office/powerpoint/2010/main" val="2321179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group a set of resources that we create together in a resource group. You can compare a resource group to a namespace, it enables us to manage the group of resources as one unit and then e.g. remove them all at once. We often use multiple resource groups to create logical groups of resources we need to compose our solutions in azure. </a:t>
            </a:r>
          </a:p>
          <a:p>
            <a:endParaRPr lang="LID4096" dirty="0"/>
          </a:p>
        </p:txBody>
      </p:sp>
      <p:sp>
        <p:nvSpPr>
          <p:cNvPr id="4" name="Slide Number Placeholder 3"/>
          <p:cNvSpPr>
            <a:spLocks noGrp="1"/>
          </p:cNvSpPr>
          <p:nvPr>
            <p:ph type="sldNum" sz="quarter" idx="5"/>
          </p:nvPr>
        </p:nvSpPr>
        <p:spPr/>
        <p:txBody>
          <a:bodyPr/>
          <a:lstStyle/>
          <a:p>
            <a:fld id="{F32BDA87-A8BE-496C-A337-87FB5803C6E0}" type="slidenum">
              <a:rPr lang="LID4096" smtClean="0"/>
              <a:t>6</a:t>
            </a:fld>
            <a:endParaRPr lang="LID4096"/>
          </a:p>
        </p:txBody>
      </p:sp>
    </p:spTree>
    <p:extLst>
      <p:ext uri="{BB962C8B-B14F-4D97-AF65-F5344CB8AC3E}">
        <p14:creationId xmlns:p14="http://schemas.microsoft.com/office/powerpoint/2010/main" val="2163646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can have multiple resource groups and a resource group is always part of one subscription. </a:t>
            </a:r>
          </a:p>
          <a:p>
            <a:r>
              <a:rPr lang="en-US" dirty="0"/>
              <a:t>A subscription is the container that determines who needs to pay the bill and the maximum capacity of resources we can use.</a:t>
            </a:r>
          </a:p>
          <a:p>
            <a:r>
              <a:rPr lang="en-US" dirty="0"/>
              <a:t>A subscription provides a logical container for which you need to provide information who is going to pay for the resources used and you can transfer a subscription to another owner if you want in the future.</a:t>
            </a:r>
          </a:p>
          <a:p>
            <a:endParaRPr lang="LID4096" dirty="0"/>
          </a:p>
        </p:txBody>
      </p:sp>
      <p:sp>
        <p:nvSpPr>
          <p:cNvPr id="4" name="Slide Number Placeholder 3"/>
          <p:cNvSpPr>
            <a:spLocks noGrp="1"/>
          </p:cNvSpPr>
          <p:nvPr>
            <p:ph type="sldNum" sz="quarter" idx="5"/>
          </p:nvPr>
        </p:nvSpPr>
        <p:spPr/>
        <p:txBody>
          <a:bodyPr/>
          <a:lstStyle/>
          <a:p>
            <a:fld id="{F32BDA87-A8BE-496C-A337-87FB5803C6E0}" type="slidenum">
              <a:rPr lang="LID4096" smtClean="0"/>
              <a:t>7</a:t>
            </a:fld>
            <a:endParaRPr lang="LID4096"/>
          </a:p>
        </p:txBody>
      </p:sp>
    </p:spTree>
    <p:extLst>
      <p:ext uri="{BB962C8B-B14F-4D97-AF65-F5344CB8AC3E}">
        <p14:creationId xmlns:p14="http://schemas.microsoft.com/office/powerpoint/2010/main" val="82888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Both the Resource group as well as the subscription, also provide a security boundary. </a:t>
            </a:r>
          </a:p>
          <a:p>
            <a:endParaRPr lang="en-US" dirty="0"/>
          </a:p>
          <a:p>
            <a:endParaRPr lang="LID4096" dirty="0"/>
          </a:p>
        </p:txBody>
      </p:sp>
      <p:sp>
        <p:nvSpPr>
          <p:cNvPr id="4" name="Slide Number Placeholder 3"/>
          <p:cNvSpPr>
            <a:spLocks noGrp="1"/>
          </p:cNvSpPr>
          <p:nvPr>
            <p:ph type="sldNum" sz="quarter" idx="5"/>
          </p:nvPr>
        </p:nvSpPr>
        <p:spPr/>
        <p:txBody>
          <a:bodyPr/>
          <a:lstStyle/>
          <a:p>
            <a:fld id="{F32BDA87-A8BE-496C-A337-87FB5803C6E0}" type="slidenum">
              <a:rPr lang="LID4096" smtClean="0"/>
              <a:t>8</a:t>
            </a:fld>
            <a:endParaRPr lang="LID4096"/>
          </a:p>
        </p:txBody>
      </p:sp>
    </p:spTree>
    <p:extLst>
      <p:ext uri="{BB962C8B-B14F-4D97-AF65-F5344CB8AC3E}">
        <p14:creationId xmlns:p14="http://schemas.microsoft.com/office/powerpoint/2010/main" val="323807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have heard of teams called IaaS, PaaS, and SaaS These are terms used to indicate the level of management you need to do on the resources you provisioned. Where we have IaaS which is infra structure as a service, and here we need to manage the resources we created ourselves. That means managing patches on the operating system and OS updates. When we move to a PaaS model, then the resources will be managed by Microsoft. That is the reason they call is a platform as a service, Microsoft manages the full platform for you. With SaaS this even goes beyond compute resource, here a full product is managed for you. Most companies strive for a SaaS over PaaS over IaaS strategy, so we spend as less as possible time anymore on managing compute resources so we can focus on what really provides business value.</a:t>
            </a:r>
          </a:p>
          <a:p>
            <a:endParaRPr lang="en-US" dirty="0"/>
          </a:p>
          <a:p>
            <a:endParaRPr lang="en-US" dirty="0"/>
          </a:p>
          <a:p>
            <a:endParaRPr lang="LID4096" dirty="0"/>
          </a:p>
        </p:txBody>
      </p:sp>
      <p:sp>
        <p:nvSpPr>
          <p:cNvPr id="4" name="Slide Number Placeholder 3"/>
          <p:cNvSpPr>
            <a:spLocks noGrp="1"/>
          </p:cNvSpPr>
          <p:nvPr>
            <p:ph type="sldNum" sz="quarter" idx="5"/>
          </p:nvPr>
        </p:nvSpPr>
        <p:spPr/>
        <p:txBody>
          <a:bodyPr/>
          <a:lstStyle/>
          <a:p>
            <a:fld id="{F32BDA87-A8BE-496C-A337-87FB5803C6E0}" type="slidenum">
              <a:rPr lang="LID4096" smtClean="0"/>
              <a:t>9</a:t>
            </a:fld>
            <a:endParaRPr lang="LID4096"/>
          </a:p>
        </p:txBody>
      </p:sp>
    </p:spTree>
    <p:extLst>
      <p:ext uri="{BB962C8B-B14F-4D97-AF65-F5344CB8AC3E}">
        <p14:creationId xmlns:p14="http://schemas.microsoft.com/office/powerpoint/2010/main" val="2951847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048" y="585788"/>
            <a:ext cx="1365889" cy="292608"/>
          </a:xfrm>
          <a:prstGeom prst="rect">
            <a:avLst/>
          </a:prstGeom>
        </p:spPr>
      </p:pic>
      <p:sp>
        <p:nvSpPr>
          <p:cNvPr id="9" name="Title 1"/>
          <p:cNvSpPr>
            <a:spLocks noGrp="1"/>
          </p:cNvSpPr>
          <p:nvPr>
            <p:ph type="title" hasCustomPrompt="1"/>
          </p:nvPr>
        </p:nvSpPr>
        <p:spPr>
          <a:xfrm>
            <a:off x="584048" y="2979778"/>
            <a:ext cx="9141619" cy="553998"/>
          </a:xfrm>
          <a:noFill/>
        </p:spPr>
        <p:txBody>
          <a:bodyPr lIns="0" tIns="0" rIns="0" bIns="0" anchor="b" anchorCtr="0">
            <a:spAutoFit/>
          </a:bodyPr>
          <a:lstStyle>
            <a:lvl1pPr>
              <a:defRPr sz="3599"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048" y="3962401"/>
            <a:ext cx="9141619" cy="307777"/>
          </a:xfrm>
          <a:noFill/>
        </p:spPr>
        <p:txBody>
          <a:bodyPr wrap="square" lIns="0" tIns="0" rIns="0" bIns="0">
            <a:spAutoFit/>
          </a:bodyPr>
          <a:lstStyle>
            <a:lvl1pPr marL="0" indent="0">
              <a:spcBef>
                <a:spcPts val="0"/>
              </a:spcBef>
              <a:buNone/>
              <a:defRPr sz="1999"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566899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5">
          <p15:clr>
            <a:srgbClr val="5ACBF0"/>
          </p15:clr>
        </p15:guide>
        <p15:guide id="2" orient="horz" pos="2447">
          <p15:clr>
            <a:srgbClr val="5ACBF0"/>
          </p15:clr>
        </p15:guide>
        <p15:guide id="3" pos="6012">
          <p15:clr>
            <a:srgbClr val="5ACBF0"/>
          </p15:clr>
        </p15:guide>
        <p15:guide id="4" orient="horz" pos="211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048" y="457200"/>
            <a:ext cx="5506985" cy="372410"/>
          </a:xfrm>
        </p:spPr>
        <p:txBody>
          <a:bodyPr tIns="64008"/>
          <a:lstStyle>
            <a:lvl1pPr>
              <a:defRPr sz="1999"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57825273"/>
      </p:ext>
    </p:extLst>
  </p:cSld>
  <p:clrMapOvr>
    <a:masterClrMapping/>
  </p:clrMapOvr>
  <p:transition>
    <p:fade/>
  </p:transition>
  <p:extLst>
    <p:ext uri="{DCECCB84-F9BA-43D5-87BE-67443E8EF086}">
      <p15:sldGuideLst xmlns:p15="http://schemas.microsoft.com/office/powerpoint/2012/main">
        <p15:guide id="6" pos="763">
          <p15:clr>
            <a:srgbClr val="A4A3A4"/>
          </p15:clr>
        </p15:guide>
        <p15:guide id="7" pos="943">
          <p15:clr>
            <a:srgbClr val="A4A3A4"/>
          </p15:clr>
        </p15:guide>
        <p15:guide id="8" pos="1346">
          <p15:clr>
            <a:srgbClr val="A4A3A4"/>
          </p15:clr>
        </p15:guide>
        <p15:guide id="9" pos="1525">
          <p15:clr>
            <a:srgbClr val="A4A3A4"/>
          </p15:clr>
        </p15:guide>
        <p15:guide id="10" pos="1929">
          <p15:clr>
            <a:srgbClr val="A4A3A4"/>
          </p15:clr>
        </p15:guide>
        <p15:guide id="11" pos="2108">
          <p15:clr>
            <a:srgbClr val="A4A3A4"/>
          </p15:clr>
        </p15:guide>
        <p15:guide id="12" pos="2511">
          <p15:clr>
            <a:srgbClr val="A4A3A4"/>
          </p15:clr>
        </p15:guide>
        <p15:guide id="13" pos="2690">
          <p15:clr>
            <a:srgbClr val="A4A3A4"/>
          </p15:clr>
        </p15:guide>
        <p15:guide id="14" pos="3093">
          <p15:clr>
            <a:srgbClr val="A4A3A4"/>
          </p15:clr>
        </p15:guide>
        <p15:guide id="15" pos="3273">
          <p15:clr>
            <a:srgbClr val="A4A3A4"/>
          </p15:clr>
        </p15:guide>
        <p15:guide id="16" pos="3675">
          <p15:clr>
            <a:srgbClr val="A4A3A4"/>
          </p15:clr>
        </p15:guide>
        <p15:guide id="17" pos="3855">
          <p15:clr>
            <a:srgbClr val="A4A3A4"/>
          </p15:clr>
        </p15:guide>
        <p15:guide id="18" pos="4258">
          <p15:clr>
            <a:srgbClr val="A4A3A4"/>
          </p15:clr>
        </p15:guide>
        <p15:guide id="19" pos="4437">
          <p15:clr>
            <a:srgbClr val="A4A3A4"/>
          </p15:clr>
        </p15:guide>
        <p15:guide id="20" pos="4840">
          <p15:clr>
            <a:srgbClr val="A4A3A4"/>
          </p15:clr>
        </p15:guide>
        <p15:guide id="21" pos="5019">
          <p15:clr>
            <a:srgbClr val="A4A3A4"/>
          </p15:clr>
        </p15:guide>
        <p15:guide id="22" pos="5420">
          <p15:clr>
            <a:srgbClr val="A4A3A4"/>
          </p15:clr>
        </p15:guide>
        <p15:guide id="23" pos="5601">
          <p15:clr>
            <a:srgbClr val="A4A3A4"/>
          </p15:clr>
        </p15:guide>
        <p15:guide id="24" pos="6003">
          <p15:clr>
            <a:srgbClr val="A4A3A4"/>
          </p15:clr>
        </p15:guide>
        <p15:guide id="25" pos="6184">
          <p15:clr>
            <a:srgbClr val="A4A3A4"/>
          </p15:clr>
        </p15:guide>
        <p15:guide id="26" pos="6585">
          <p15:clr>
            <a:srgbClr val="A4A3A4"/>
          </p15:clr>
        </p15:guide>
        <p15:guide id="27" pos="6765">
          <p15:clr>
            <a:srgbClr val="A4A3A4"/>
          </p15:clr>
        </p15:guide>
        <p15:guide id="28" orient="horz" pos="887">
          <p15:clr>
            <a:srgbClr val="5ACBF0"/>
          </p15:clr>
        </p15:guide>
        <p15:guide id="29" orient="horz" pos="1246">
          <p15:clr>
            <a:srgbClr val="5ACBF0"/>
          </p15:clr>
        </p15:guide>
        <p15:guide id="30" orient="horz" pos="28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48" y="2025650"/>
            <a:ext cx="4160897" cy="1107996"/>
          </a:xfrm>
        </p:spPr>
        <p:txBody>
          <a:bodyPr wrap="square" rIns="0" anchor="b">
            <a:spAutoFit/>
          </a:bodyPr>
          <a:lstStyle>
            <a:lvl1pPr>
              <a:lnSpc>
                <a:spcPct val="100000"/>
              </a:lnSpc>
              <a:defRPr sz="3599"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048" y="3535542"/>
            <a:ext cx="4161341" cy="307777"/>
          </a:xfrm>
        </p:spPr>
        <p:txBody>
          <a:bodyPr/>
          <a:lstStyle>
            <a:lvl1pPr marL="0" indent="0">
              <a:buNone/>
              <a:defRPr sz="1999">
                <a:latin typeface="+mn-lt"/>
              </a:defRPr>
            </a:lvl1pPr>
            <a:lvl2pPr marL="228531" indent="0">
              <a:buNone/>
              <a:defRPr/>
            </a:lvl2pPr>
            <a:lvl3pPr marL="457063" indent="0">
              <a:buNone/>
              <a:defRPr/>
            </a:lvl3pPr>
            <a:lvl4pPr marL="661789" indent="0">
              <a:buNone/>
              <a:defRPr/>
            </a:lvl4pPr>
            <a:lvl5pPr marL="855406"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2611" y="0"/>
            <a:ext cx="6856214" cy="68580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95203520"/>
      </p:ext>
    </p:extLst>
  </p:cSld>
  <p:clrMapOvr>
    <a:masterClrMapping/>
  </p:clrMapOvr>
  <p:transition>
    <p:fade/>
  </p:transition>
  <p:extLst>
    <p:ext uri="{DCECCB84-F9BA-43D5-87BE-67443E8EF086}">
      <p15:sldGuideLst xmlns:p15="http://schemas.microsoft.com/office/powerpoint/2012/main">
        <p15:guide id="2" pos="3294">
          <p15:clr>
            <a:srgbClr val="FBAE40"/>
          </p15:clr>
        </p15:guide>
        <p15:guide id="6" orient="horz" pos="886">
          <p15:clr>
            <a:srgbClr val="5ACBF0"/>
          </p15:clr>
        </p15:guide>
        <p15:guide id="7" orient="horz" pos="1251">
          <p15:clr>
            <a:srgbClr val="5ACBF0"/>
          </p15:clr>
        </p15:guide>
        <p15:guide id="8" orient="horz" pos="2183">
          <p15:clr>
            <a:srgbClr val="5ACBF0"/>
          </p15:clr>
        </p15:guide>
        <p15:guide id="10" pos="3656">
          <p15:clr>
            <a:srgbClr val="C35EA4"/>
          </p15:clr>
        </p15:guide>
        <p15:guide id="11" pos="2934">
          <p15:clr>
            <a:srgbClr val="5ACBF0"/>
          </p15:clr>
        </p15:guide>
        <p15:guide id="12" pos="347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3873" y="2875002"/>
            <a:ext cx="4160897" cy="1107996"/>
          </a:xfrm>
        </p:spPr>
        <p:txBody>
          <a:bodyPr wrap="square" rIns="0" anchor="ctr" anchorCtr="0">
            <a:spAutoFit/>
          </a:bodyPr>
          <a:lstStyle>
            <a:lvl1pPr>
              <a:lnSpc>
                <a:spcPct val="100000"/>
              </a:lnSpc>
              <a:defRPr sz="3599"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2611" y="0"/>
            <a:ext cx="6856214" cy="68580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92652634"/>
      </p:ext>
    </p:extLst>
  </p:cSld>
  <p:clrMapOvr>
    <a:masterClrMapping/>
  </p:clrMapOvr>
  <p:transition>
    <p:fade/>
  </p:transition>
  <p:extLst>
    <p:ext uri="{DCECCB84-F9BA-43D5-87BE-67443E8EF086}">
      <p15:sldGuideLst xmlns:p15="http://schemas.microsoft.com/office/powerpoint/2012/main">
        <p15:guide id="2" pos="3294">
          <p15:clr>
            <a:srgbClr val="FBAE40"/>
          </p15:clr>
        </p15:guide>
        <p15:guide id="5" orient="horz" pos="2118">
          <p15:clr>
            <a:srgbClr val="FBAE40"/>
          </p15:clr>
        </p15:guide>
        <p15:guide id="6" pos="2932">
          <p15:clr>
            <a:srgbClr val="5ACBF0"/>
          </p15:clr>
        </p15:guide>
        <p15:guide id="7" pos="3655">
          <p15:clr>
            <a:srgbClr val="C35EA4"/>
          </p15:clr>
        </p15:guide>
        <p15:guide id="8" pos="347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48" y="2981637"/>
            <a:ext cx="4159437" cy="861774"/>
          </a:xfrm>
        </p:spPr>
        <p:txBody>
          <a:bodyPr wrap="square" anchor="t">
            <a:spAutoFit/>
          </a:bodyPr>
          <a:lstStyle>
            <a:lvl1pPr>
              <a:lnSpc>
                <a:spcPct val="100000"/>
              </a:lnSpc>
              <a:defRPr sz="2799"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2611" y="0"/>
            <a:ext cx="6856214" cy="68580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17654160"/>
      </p:ext>
    </p:extLst>
  </p:cSld>
  <p:clrMapOvr>
    <a:masterClrMapping/>
  </p:clrMapOvr>
  <p:transition>
    <p:fade/>
  </p:transition>
  <p:extLst>
    <p:ext uri="{DCECCB84-F9BA-43D5-87BE-67443E8EF086}">
      <p15:sldGuideLst xmlns:p15="http://schemas.microsoft.com/office/powerpoint/2012/main">
        <p15:guide id="2" pos="3294">
          <p15:clr>
            <a:srgbClr val="FBAE40"/>
          </p15:clr>
        </p15:guide>
        <p15:guide id="3" orient="horz" pos="1840">
          <p15:clr>
            <a:srgbClr val="5ACBF0"/>
          </p15:clr>
        </p15:guide>
        <p15:guide id="4" pos="3658">
          <p15:clr>
            <a:srgbClr val="C35EA4"/>
          </p15:clr>
        </p15:guide>
        <p15:guide id="5" pos="2934">
          <p15:clr>
            <a:srgbClr val="5ACBF0"/>
          </p15:clr>
        </p15:guide>
        <p15:guide id="6" pos="347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3033223"/>
            <a:ext cx="9141619"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063" y="3977320"/>
            <a:ext cx="9141619" cy="307777"/>
          </a:xfrm>
          <a:noFill/>
        </p:spPr>
        <p:txBody>
          <a:bodyPr lIns="0" tIns="0" rIns="0" bIns="0">
            <a:spAutoFit/>
          </a:bodyPr>
          <a:lstStyle>
            <a:lvl1pPr marL="0" indent="0">
              <a:spcBef>
                <a:spcPts val="0"/>
              </a:spcBef>
              <a:spcAft>
                <a:spcPts val="0"/>
              </a:spcAft>
              <a:buFont typeface="Arial" panose="020B0604020202020204" pitchFamily="34" charset="0"/>
              <a:buNone/>
              <a:defRPr sz="1999"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277320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5">
          <p15:clr>
            <a:srgbClr val="5ACBF0"/>
          </p15:clr>
        </p15:guide>
        <p15:guide id="3" orient="horz" pos="1873">
          <p15:clr>
            <a:srgbClr val="5ACBF0"/>
          </p15:clr>
        </p15:guide>
        <p15:guide id="4" orient="horz" pos="245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3033223"/>
            <a:ext cx="9141619"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063" y="3977320"/>
            <a:ext cx="9141619" cy="307777"/>
          </a:xfrm>
          <a:noFill/>
        </p:spPr>
        <p:txBody>
          <a:bodyPr lIns="0" tIns="0" rIns="0" bIns="0">
            <a:spAutoFit/>
          </a:bodyPr>
          <a:lstStyle>
            <a:lvl1pPr marL="0" indent="0">
              <a:spcBef>
                <a:spcPts val="0"/>
              </a:spcBef>
              <a:spcAft>
                <a:spcPts val="0"/>
              </a:spcAft>
              <a:buFont typeface="Arial" panose="020B0604020202020204" pitchFamily="34" charset="0"/>
              <a:buNone/>
              <a:defRPr sz="1999"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8824928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5">
          <p15:clr>
            <a:srgbClr val="5ACBF0"/>
          </p15:clr>
        </p15:guide>
        <p15:guide id="3" orient="horz" pos="1873">
          <p15:clr>
            <a:srgbClr val="5ACBF0"/>
          </p15:clr>
        </p15:guide>
        <p15:guide id="4" orient="horz" pos="245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3035808"/>
            <a:ext cx="9141619"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5992660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1">
          <p15:clr>
            <a:srgbClr val="5ACBF0"/>
          </p15:clr>
        </p15:guide>
        <p15:guide id="3" orient="horz" pos="1877">
          <p15:clr>
            <a:srgbClr val="5ACBF0"/>
          </p15:clr>
        </p15:guide>
        <p15:guide id="4" orient="horz" pos="245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3035808"/>
            <a:ext cx="9141619"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116221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1">
          <p15:clr>
            <a:srgbClr val="5ACBF0"/>
          </p15:clr>
        </p15:guide>
        <p15:guide id="3" orient="horz" pos="1877">
          <p15:clr>
            <a:srgbClr val="5ACBF0"/>
          </p15:clr>
        </p15:guide>
        <p15:guide id="4" orient="horz" pos="245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2980408"/>
            <a:ext cx="9141619" cy="553998"/>
          </a:xfrm>
          <a:noFill/>
        </p:spPr>
        <p:txBody>
          <a:bodyPr lIns="0" tIns="0" rIns="0" bIns="0" anchor="t" anchorCtr="0">
            <a:spAutoFit/>
          </a:bodyPr>
          <a:lstStyle>
            <a:lvl1pPr algn="l" defTabSz="932462" rtl="0" eaLnBrk="1" latinLnBrk="0" hangingPunct="1">
              <a:lnSpc>
                <a:spcPct val="90000"/>
              </a:lnSpc>
              <a:spcBef>
                <a:spcPct val="0"/>
              </a:spcBef>
              <a:buNone/>
              <a:defRPr lang="en-US" sz="40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507164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07">
          <p15:clr>
            <a:srgbClr val="5ACBF0"/>
          </p15:clr>
        </p15:guide>
        <p15:guide id="3" orient="horz" pos="1874">
          <p15:clr>
            <a:srgbClr val="5ACBF0"/>
          </p15:clr>
        </p15:guide>
        <p15:guide id="4" orient="horz" pos="2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2980408"/>
            <a:ext cx="9141619" cy="553998"/>
          </a:xfrm>
          <a:noFill/>
        </p:spPr>
        <p:txBody>
          <a:bodyPr lIns="0" tIns="0" rIns="0" bIns="0" anchor="t" anchorCtr="0">
            <a:spAutoFit/>
          </a:bodyPr>
          <a:lstStyle>
            <a:lvl1pPr algn="l" defTabSz="932462" rtl="0" eaLnBrk="1" latinLnBrk="0" hangingPunct="1">
              <a:lnSpc>
                <a:spcPct val="90000"/>
              </a:lnSpc>
              <a:spcBef>
                <a:spcPct val="0"/>
              </a:spcBef>
              <a:buNone/>
              <a:defRPr lang="en-US" sz="40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23820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5">
          <p15:clr>
            <a:srgbClr val="5ACBF0"/>
          </p15:clr>
        </p15:guide>
        <p15:guide id="3" orient="horz" pos="1873">
          <p15:clr>
            <a:srgbClr val="5ACBF0"/>
          </p15:clr>
        </p15:guide>
        <p15:guide id="4" orient="horz" pos="245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4"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a:extLst>
              <a:ext uri="{FF2B5EF4-FFF2-40B4-BE49-F238E27FC236}">
                <a16:creationId xmlns:a16="http://schemas.microsoft.com/office/drawing/2014/main" id="{2D96457C-1416-400D-9400-BB41A4DB324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58222582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313642"/>
      </p:ext>
    </p:extLst>
  </p:cSld>
  <p:clrMapOvr>
    <a:masterClrMapping/>
  </p:clrMapOvr>
  <p:transition>
    <p:fade/>
  </p:transition>
  <p:extLst>
    <p:ext uri="{DCECCB84-F9BA-43D5-87BE-67443E8EF086}">
      <p15:sldGuideLst xmlns:p15="http://schemas.microsoft.com/office/powerpoint/2012/main">
        <p15:guide id="1" orient="horz" pos="1247">
          <p15:clr>
            <a:srgbClr val="5ACBF0"/>
          </p15:clr>
        </p15:guide>
        <p15:guide id="2" orient="horz" pos="886">
          <p15:clr>
            <a:srgbClr val="5ACBF0"/>
          </p15:clr>
        </p15:guide>
        <p15:guide id="3" orient="horz" pos="28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8193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886">
          <p15:clr>
            <a:srgbClr val="5ACBF0"/>
          </p15:clr>
        </p15:guide>
        <p15:guide id="2" orient="horz" pos="1247">
          <p15:clr>
            <a:srgbClr val="5ACBF0"/>
          </p15:clr>
        </p15:guide>
        <p15:guide id="3" orient="horz" pos="28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4" y="1436690"/>
            <a:ext cx="11018520" cy="1908215"/>
          </a:xfrm>
        </p:spPr>
        <p:txBody>
          <a:bodyPr/>
          <a:lstStyle>
            <a:lvl1pPr marL="0" indent="0">
              <a:buNone/>
              <a:defRPr sz="2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065991"/>
      </p:ext>
    </p:extLst>
  </p:cSld>
  <p:clrMapOvr>
    <a:masterClrMapping/>
  </p:clrMapOvr>
  <p:transition>
    <p:fade/>
  </p:transition>
  <p:extLst>
    <p:ext uri="{DCECCB84-F9BA-43D5-87BE-67443E8EF086}">
      <p15:sldGuideLst xmlns:p15="http://schemas.microsoft.com/office/powerpoint/2012/main">
        <p15:guide id="1" orient="horz" pos="1247">
          <p15:clr>
            <a:srgbClr val="5ACBF0"/>
          </p15:clr>
        </p15:guide>
        <p15:guide id="2" orient="horz" pos="887">
          <p15:clr>
            <a:srgbClr val="5ACBF0"/>
          </p15:clr>
        </p15:guide>
        <p15:guide id="3" orient="horz" pos="28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584048" y="6161316"/>
            <a:ext cx="4480957"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01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048" y="585788"/>
            <a:ext cx="1365889" cy="292608"/>
          </a:xfrm>
          <a:prstGeom prst="rect">
            <a:avLst/>
          </a:prstGeom>
        </p:spPr>
      </p:pic>
      <p:sp>
        <p:nvSpPr>
          <p:cNvPr id="4" name="Text Box 3">
            <a:extLst>
              <a:ext uri="{FF2B5EF4-FFF2-40B4-BE49-F238E27FC236}">
                <a16:creationId xmlns:a16="http://schemas.microsoft.com/office/drawing/2014/main" id="{A8DECB36-05DD-E344-92E4-9D72848E34E2}"/>
              </a:ext>
            </a:extLst>
          </p:cNvPr>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white - EMF">
            <a:extLst>
              <a:ext uri="{FF2B5EF4-FFF2-40B4-BE49-F238E27FC236}">
                <a16:creationId xmlns:a16="http://schemas.microsoft.com/office/drawing/2014/main" id="{3598BC2B-9658-274E-AB86-EA0A1EAC13A8}"/>
              </a:ext>
            </a:extLst>
          </p:cNvPr>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488184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1" y="1436690"/>
            <a:ext cx="11018838" cy="2215991"/>
          </a:xfrm>
        </p:spPr>
        <p:txBody>
          <a:bodyPr>
            <a:spAutoFit/>
          </a:bodyPr>
          <a:lstStyle>
            <a:lvl1pPr>
              <a:defRPr sz="3599">
                <a:latin typeface="+mn-lt"/>
              </a:defRPr>
            </a:lvl1pPr>
            <a:lvl2pPr>
              <a:defRPr sz="2799">
                <a:latin typeface="+mn-lt"/>
              </a:defRPr>
            </a:lvl2pPr>
            <a:lvl3pPr>
              <a:defRPr sz="2399">
                <a:latin typeface="+mn-lt"/>
              </a:defRPr>
            </a:lvl3pPr>
            <a:lvl4pPr>
              <a:defRPr sz="1999">
                <a:latin typeface="+mn-lt"/>
              </a:defRPr>
            </a:lvl4pPr>
            <a:lvl5pPr>
              <a:defRPr sz="1799">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40"/>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830605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886">
          <p15:clr>
            <a:srgbClr val="5ACBF0"/>
          </p15:clr>
        </p15:guide>
        <p15:guide id="2" orient="horz" pos="282">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4" y="6238876"/>
            <a:ext cx="12192001" cy="619125"/>
          </a:xfrm>
          <a:prstGeom prst="rect">
            <a:avLst/>
          </a:prstGeom>
          <a:solidFill>
            <a:srgbClr val="FFFF99"/>
          </a:solidFill>
        </p:spPr>
        <p:txBody>
          <a:bodyPr wrap="square" lIns="128019" tIns="64010" rIns="128019" bIns="64010" anchor="b" anchorCtr="0">
            <a:noAutofit/>
          </a:bodyPr>
          <a:lstStyle>
            <a:lvl1pPr algn="r">
              <a:buFont typeface="Arial" pitchFamily="34" charset="0"/>
              <a:buNone/>
              <a:defRPr sz="2941" spc="-4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5" name="Text Placeholder 5"/>
          <p:cNvSpPr>
            <a:spLocks noGrp="1"/>
          </p:cNvSpPr>
          <p:nvPr>
            <p:ph type="body" sz="quarter" idx="12" hasCustomPrompt="1"/>
          </p:nvPr>
        </p:nvSpPr>
        <p:spPr>
          <a:xfrm>
            <a:off x="0" y="1"/>
            <a:ext cx="12192000" cy="1232898"/>
          </a:xfrm>
        </p:spPr>
        <p:txBody>
          <a:bodyPr lIns="393192" tIns="393192" bIns="91440">
            <a:normAutofit/>
          </a:bodyPr>
          <a:lstStyle>
            <a:lvl1pPr marL="0" indent="0">
              <a:buNone/>
              <a:defRPr sz="4400">
                <a:solidFill>
                  <a:schemeClr val="tx1"/>
                </a:solidFill>
                <a:latin typeface="+mj-lt"/>
              </a:defRPr>
            </a:lvl1pPr>
          </a:lstStyle>
          <a:p>
            <a:pPr lvl="0"/>
            <a:r>
              <a:rPr lang="en-US"/>
              <a:t>Click to edit Master title style</a:t>
            </a:r>
          </a:p>
        </p:txBody>
      </p:sp>
      <p:sp>
        <p:nvSpPr>
          <p:cNvPr id="7" name="Text Placeholder 6"/>
          <p:cNvSpPr>
            <a:spLocks noGrp="1"/>
          </p:cNvSpPr>
          <p:nvPr>
            <p:ph type="body" sz="quarter" idx="13"/>
          </p:nvPr>
        </p:nvSpPr>
        <p:spPr>
          <a:xfrm>
            <a:off x="389106" y="1233489"/>
            <a:ext cx="11802894" cy="1569199"/>
          </a:xfrm>
        </p:spPr>
        <p:txBody>
          <a:bodyPr/>
          <a:lstStyle>
            <a:lvl1pPr marL="0" indent="0">
              <a:buNone/>
              <a:defRPr/>
            </a:lvl1pPr>
            <a:lvl2pPr marL="457025" indent="0">
              <a:buNone/>
              <a:defRPr/>
            </a:lvl2pPr>
            <a:lvl3pPr marL="914049" indent="0">
              <a:buNone/>
              <a:defRPr/>
            </a:lvl3pPr>
            <a:lvl4pPr marL="1371074" indent="0">
              <a:buNone/>
              <a:defRPr/>
            </a:lvl4pPr>
            <a:lvl5pPr marL="1828098"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05698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C462-2422-4866-8CE7-2F954C68E6EE}"/>
              </a:ext>
            </a:extLst>
          </p:cNvPr>
          <p:cNvSpPr>
            <a:spLocks noGrp="1"/>
          </p:cNvSpPr>
          <p:nvPr>
            <p:ph type="ctrTitle"/>
          </p:nvPr>
        </p:nvSpPr>
        <p:spPr>
          <a:xfrm>
            <a:off x="1524000" y="2014784"/>
            <a:ext cx="9144000" cy="1846659"/>
          </a:xfrm>
        </p:spPr>
        <p:txBody>
          <a:bodyPr anchor="t"/>
          <a:lstStyle>
            <a:lvl1pPr algn="ct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71C7E218-A1CB-44C4-B44F-43E52156530B}"/>
              </a:ext>
            </a:extLst>
          </p:cNvPr>
          <p:cNvSpPr>
            <a:spLocks noGrp="1"/>
          </p:cNvSpPr>
          <p:nvPr>
            <p:ph type="subTitle" idx="1"/>
          </p:nvPr>
        </p:nvSpPr>
        <p:spPr>
          <a:xfrm>
            <a:off x="1524000" y="4207519"/>
            <a:ext cx="9144000" cy="261610"/>
          </a:xfrm>
        </p:spPr>
        <p:txBody>
          <a:bodyPr/>
          <a:lstStyle>
            <a:lvl1pPr marL="0" indent="0" algn="ctr">
              <a:buNone/>
              <a:defRPr sz="1700" b="1">
                <a:solidFill>
                  <a:srgbClr val="5ACBF0"/>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0CFB2E-8937-42FD-B71F-A93B2AC39025}"/>
              </a:ext>
            </a:extLst>
          </p:cNvPr>
          <p:cNvSpPr>
            <a:spLocks noGrp="1"/>
          </p:cNvSpPr>
          <p:nvPr>
            <p:ph type="dt" sz="half" idx="10"/>
          </p:nvPr>
        </p:nvSpPr>
        <p:spPr/>
        <p:txBody>
          <a:bodyPr/>
          <a:lstStyle/>
          <a:p>
            <a:fld id="{C8B8A3D5-DD22-4C4F-9CBC-AB15A654C776}" type="datetimeFigureOut">
              <a:rPr lang="en-US" smtClean="0"/>
              <a:t>10/20/2020</a:t>
            </a:fld>
            <a:endParaRPr lang="en-US"/>
          </a:p>
        </p:txBody>
      </p:sp>
      <p:sp>
        <p:nvSpPr>
          <p:cNvPr id="5" name="Footer Placeholder 4">
            <a:extLst>
              <a:ext uri="{FF2B5EF4-FFF2-40B4-BE49-F238E27FC236}">
                <a16:creationId xmlns:a16="http://schemas.microsoft.com/office/drawing/2014/main" id="{8D415004-C779-4775-B446-9E11B0090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84F27-0895-4F81-99B9-3B9DCA9BA477}"/>
              </a:ext>
            </a:extLst>
          </p:cNvPr>
          <p:cNvSpPr>
            <a:spLocks noGrp="1"/>
          </p:cNvSpPr>
          <p:nvPr>
            <p:ph type="sldNum" sz="quarter" idx="12"/>
          </p:nvPr>
        </p:nvSpPr>
        <p:spPr/>
        <p:txBody>
          <a:bodyPr/>
          <a:lstStyle/>
          <a:p>
            <a:fld id="{40390520-A2DF-45BA-B0D7-F46E988EBF11}" type="slidenum">
              <a:rPr lang="en-US" smtClean="0"/>
              <a:t>‹#›</a:t>
            </a:fld>
            <a:endParaRPr lang="en-US"/>
          </a:p>
        </p:txBody>
      </p:sp>
    </p:spTree>
    <p:extLst>
      <p:ext uri="{BB962C8B-B14F-4D97-AF65-F5344CB8AC3E}">
        <p14:creationId xmlns:p14="http://schemas.microsoft.com/office/powerpoint/2010/main" val="32537726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184460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237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2044935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Key Poi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765" y="2658193"/>
            <a:ext cx="11306469" cy="603538"/>
          </a:xfrm>
        </p:spPr>
        <p:txBody>
          <a:bodyPr wrap="square" lIns="0" tIns="0" rIns="0" bIns="0">
            <a:spAutoFit/>
          </a:bodyPr>
          <a:lstStyle>
            <a:lvl1pPr>
              <a:lnSpc>
                <a:spcPct val="100000"/>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31209909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048" y="585788"/>
            <a:ext cx="1366084" cy="292608"/>
          </a:xfrm>
          <a:prstGeom prst="rect">
            <a:avLst/>
          </a:prstGeom>
        </p:spPr>
      </p:pic>
      <p:sp>
        <p:nvSpPr>
          <p:cNvPr id="9" name="Title 1"/>
          <p:cNvSpPr>
            <a:spLocks noGrp="1"/>
          </p:cNvSpPr>
          <p:nvPr>
            <p:ph type="title" hasCustomPrompt="1"/>
          </p:nvPr>
        </p:nvSpPr>
        <p:spPr>
          <a:xfrm>
            <a:off x="584048" y="2979778"/>
            <a:ext cx="9141619" cy="553998"/>
          </a:xfrm>
          <a:noFill/>
        </p:spPr>
        <p:txBody>
          <a:bodyPr lIns="0" tIns="0" rIns="0" bIns="0" anchor="b" anchorCtr="0">
            <a:spAutoFit/>
          </a:bodyPr>
          <a:lstStyle>
            <a:lvl1pPr>
              <a:defRPr sz="3599"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048" y="3962401"/>
            <a:ext cx="9141619" cy="307777"/>
          </a:xfrm>
          <a:noFill/>
        </p:spPr>
        <p:txBody>
          <a:bodyPr wrap="square" lIns="0" tIns="0" rIns="0" bIns="0">
            <a:spAutoFit/>
          </a:bodyPr>
          <a:lstStyle>
            <a:lvl1pPr marL="0" indent="0">
              <a:spcBef>
                <a:spcPts val="0"/>
              </a:spcBef>
              <a:buNone/>
              <a:defRPr sz="1999"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8355608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5">
          <p15:clr>
            <a:srgbClr val="5ACBF0"/>
          </p15:clr>
        </p15:guide>
        <p15:guide id="2" orient="horz" pos="2447">
          <p15:clr>
            <a:srgbClr val="5ACBF0"/>
          </p15:clr>
        </p15:guide>
        <p15:guide id="3" pos="6012">
          <p15:clr>
            <a:srgbClr val="5ACBF0"/>
          </p15:clr>
        </p15:guide>
        <p15:guide id="4" orient="horz" pos="211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Split - All white" preserve="1">
  <p:cSld name="Split - All white">
    <p:bg>
      <p:bgPr>
        <a:solidFill>
          <a:srgbClr val="FFFFFF"/>
        </a:solidFill>
        <a:effectLst/>
      </p:bgPr>
    </p:bg>
    <p:spTree>
      <p:nvGrpSpPr>
        <p:cNvPr id="1" name="Shape 125"/>
        <p:cNvGrpSpPr/>
        <p:nvPr/>
      </p:nvGrpSpPr>
      <p:grpSpPr>
        <a:xfrm>
          <a:off x="0" y="0"/>
          <a:ext cx="0" cy="0"/>
          <a:chOff x="0" y="0"/>
          <a:chExt cx="0" cy="0"/>
        </a:xfrm>
      </p:grpSpPr>
      <p:sp>
        <p:nvSpPr>
          <p:cNvPr id="126" name="Google Shape;126;p36"/>
          <p:cNvSpPr txBox="1">
            <a:spLocks noGrp="1"/>
          </p:cNvSpPr>
          <p:nvPr>
            <p:ph type="title"/>
          </p:nvPr>
        </p:nvSpPr>
        <p:spPr>
          <a:xfrm>
            <a:off x="609600" y="304800"/>
            <a:ext cx="5108400" cy="1795200"/>
          </a:xfrm>
          <a:prstGeom prst="rect">
            <a:avLst/>
          </a:prstGeom>
          <a:noFill/>
          <a:ln>
            <a:noFill/>
          </a:ln>
        </p:spPr>
        <p:txBody>
          <a:bodyPr spcFirstLastPara="1" wrap="square" lIns="19050" tIns="19050" rIns="19050" bIns="19050" anchor="ctr" anchorCtr="0">
            <a:noAutofit/>
          </a:bodyPr>
          <a:lstStyle>
            <a:lvl1pPr lvl="0" algn="l" rtl="0">
              <a:lnSpc>
                <a:spcPct val="100000"/>
              </a:lnSpc>
              <a:spcBef>
                <a:spcPts val="0"/>
              </a:spcBef>
              <a:spcAft>
                <a:spcPts val="0"/>
              </a:spcAft>
              <a:buClr>
                <a:srgbClr val="24292E"/>
              </a:buClr>
              <a:buSzPts val="3000"/>
              <a:buNone/>
              <a:defRPr sz="4000" b="1">
                <a:solidFill>
                  <a:srgbClr val="24292E"/>
                </a:solidFill>
              </a:defRPr>
            </a:lvl1pPr>
            <a:lvl2pPr lvl="1" algn="l" rtl="0">
              <a:lnSpc>
                <a:spcPct val="100000"/>
              </a:lnSpc>
              <a:spcBef>
                <a:spcPts val="0"/>
              </a:spcBef>
              <a:spcAft>
                <a:spcPts val="0"/>
              </a:spcAft>
              <a:buClr>
                <a:srgbClr val="24292E"/>
              </a:buClr>
              <a:buSzPts val="3000"/>
              <a:buNone/>
              <a:defRPr sz="4000">
                <a:solidFill>
                  <a:srgbClr val="24292E"/>
                </a:solidFill>
              </a:defRPr>
            </a:lvl2pPr>
            <a:lvl3pPr lvl="2" algn="l" rtl="0">
              <a:lnSpc>
                <a:spcPct val="100000"/>
              </a:lnSpc>
              <a:spcBef>
                <a:spcPts val="0"/>
              </a:spcBef>
              <a:spcAft>
                <a:spcPts val="0"/>
              </a:spcAft>
              <a:buClr>
                <a:srgbClr val="24292E"/>
              </a:buClr>
              <a:buSzPts val="3000"/>
              <a:buNone/>
              <a:defRPr sz="4000">
                <a:solidFill>
                  <a:srgbClr val="24292E"/>
                </a:solidFill>
              </a:defRPr>
            </a:lvl3pPr>
            <a:lvl4pPr lvl="3" algn="l" rtl="0">
              <a:lnSpc>
                <a:spcPct val="100000"/>
              </a:lnSpc>
              <a:spcBef>
                <a:spcPts val="0"/>
              </a:spcBef>
              <a:spcAft>
                <a:spcPts val="0"/>
              </a:spcAft>
              <a:buClr>
                <a:srgbClr val="24292E"/>
              </a:buClr>
              <a:buSzPts val="3000"/>
              <a:buNone/>
              <a:defRPr sz="4000">
                <a:solidFill>
                  <a:srgbClr val="24292E"/>
                </a:solidFill>
              </a:defRPr>
            </a:lvl4pPr>
            <a:lvl5pPr lvl="4" algn="l" rtl="0">
              <a:lnSpc>
                <a:spcPct val="100000"/>
              </a:lnSpc>
              <a:spcBef>
                <a:spcPts val="0"/>
              </a:spcBef>
              <a:spcAft>
                <a:spcPts val="0"/>
              </a:spcAft>
              <a:buClr>
                <a:srgbClr val="24292E"/>
              </a:buClr>
              <a:buSzPts val="3000"/>
              <a:buNone/>
              <a:defRPr sz="4000">
                <a:solidFill>
                  <a:srgbClr val="24292E"/>
                </a:solidFill>
              </a:defRPr>
            </a:lvl5pPr>
            <a:lvl6pPr lvl="5" algn="l" rtl="0">
              <a:lnSpc>
                <a:spcPct val="100000"/>
              </a:lnSpc>
              <a:spcBef>
                <a:spcPts val="0"/>
              </a:spcBef>
              <a:spcAft>
                <a:spcPts val="0"/>
              </a:spcAft>
              <a:buClr>
                <a:srgbClr val="24292E"/>
              </a:buClr>
              <a:buSzPts val="3000"/>
              <a:buNone/>
              <a:defRPr sz="4000">
                <a:solidFill>
                  <a:srgbClr val="24292E"/>
                </a:solidFill>
              </a:defRPr>
            </a:lvl6pPr>
            <a:lvl7pPr lvl="6" algn="l" rtl="0">
              <a:lnSpc>
                <a:spcPct val="100000"/>
              </a:lnSpc>
              <a:spcBef>
                <a:spcPts val="0"/>
              </a:spcBef>
              <a:spcAft>
                <a:spcPts val="0"/>
              </a:spcAft>
              <a:buClr>
                <a:srgbClr val="24292E"/>
              </a:buClr>
              <a:buSzPts val="3000"/>
              <a:buNone/>
              <a:defRPr sz="4000">
                <a:solidFill>
                  <a:srgbClr val="24292E"/>
                </a:solidFill>
              </a:defRPr>
            </a:lvl7pPr>
            <a:lvl8pPr lvl="7" algn="l" rtl="0">
              <a:lnSpc>
                <a:spcPct val="100000"/>
              </a:lnSpc>
              <a:spcBef>
                <a:spcPts val="0"/>
              </a:spcBef>
              <a:spcAft>
                <a:spcPts val="0"/>
              </a:spcAft>
              <a:buClr>
                <a:srgbClr val="24292E"/>
              </a:buClr>
              <a:buSzPts val="3000"/>
              <a:buNone/>
              <a:defRPr sz="4000">
                <a:solidFill>
                  <a:srgbClr val="24292E"/>
                </a:solidFill>
              </a:defRPr>
            </a:lvl8pPr>
            <a:lvl9pPr lvl="8" algn="l" rtl="0">
              <a:lnSpc>
                <a:spcPct val="100000"/>
              </a:lnSpc>
              <a:spcBef>
                <a:spcPts val="0"/>
              </a:spcBef>
              <a:spcAft>
                <a:spcPts val="0"/>
              </a:spcAft>
              <a:buClr>
                <a:srgbClr val="24292E"/>
              </a:buClr>
              <a:buSzPts val="3000"/>
              <a:buNone/>
              <a:defRPr sz="4000">
                <a:solidFill>
                  <a:srgbClr val="24292E"/>
                </a:solidFill>
              </a:defRPr>
            </a:lvl9pPr>
          </a:lstStyle>
          <a:p>
            <a:r>
              <a:rPr lang="en-US"/>
              <a:t>Click to edit Master title style</a:t>
            </a:r>
            <a:endParaRPr/>
          </a:p>
        </p:txBody>
      </p:sp>
      <p:sp>
        <p:nvSpPr>
          <p:cNvPr id="127" name="Google Shape;127;p36"/>
          <p:cNvSpPr txBox="1">
            <a:spLocks noGrp="1"/>
          </p:cNvSpPr>
          <p:nvPr>
            <p:ph type="body" idx="1"/>
          </p:nvPr>
        </p:nvSpPr>
        <p:spPr>
          <a:xfrm>
            <a:off x="609600" y="2438400"/>
            <a:ext cx="5108400" cy="3718400"/>
          </a:xfrm>
          <a:prstGeom prst="rect">
            <a:avLst/>
          </a:prstGeom>
        </p:spPr>
        <p:txBody>
          <a:bodyPr spcFirstLastPara="1" wrap="square" lIns="19050" tIns="19050" rIns="19050" bIns="19050" anchor="t" anchorCtr="0">
            <a:noAutofit/>
          </a:bodyPr>
          <a:lstStyle>
            <a:lvl1pPr marL="609498" lvl="0" indent="-457124" rtl="0">
              <a:spcBef>
                <a:spcPts val="0"/>
              </a:spcBef>
              <a:spcAft>
                <a:spcPts val="0"/>
              </a:spcAft>
              <a:buClr>
                <a:srgbClr val="24292E"/>
              </a:buClr>
              <a:buSzPts val="1800"/>
              <a:buChar char="●"/>
              <a:defRPr sz="2400">
                <a:solidFill>
                  <a:srgbClr val="24292E"/>
                </a:solidFill>
              </a:defRPr>
            </a:lvl1pPr>
            <a:lvl2pPr marL="1218996" lvl="1" indent="-457124" rtl="0">
              <a:spcBef>
                <a:spcPts val="533"/>
              </a:spcBef>
              <a:spcAft>
                <a:spcPts val="0"/>
              </a:spcAft>
              <a:buClr>
                <a:srgbClr val="24292E"/>
              </a:buClr>
              <a:buSzPts val="1800"/>
              <a:buChar char="○"/>
              <a:defRPr sz="2400">
                <a:solidFill>
                  <a:srgbClr val="24292E"/>
                </a:solidFill>
              </a:defRPr>
            </a:lvl2pPr>
            <a:lvl3pPr marL="1828494" lvl="2" indent="-457124" rtl="0">
              <a:spcBef>
                <a:spcPts val="533"/>
              </a:spcBef>
              <a:spcAft>
                <a:spcPts val="0"/>
              </a:spcAft>
              <a:buClr>
                <a:srgbClr val="24292E"/>
              </a:buClr>
              <a:buSzPts val="1800"/>
              <a:buChar char="■"/>
              <a:defRPr sz="2400">
                <a:solidFill>
                  <a:srgbClr val="24292E"/>
                </a:solidFill>
              </a:defRPr>
            </a:lvl3pPr>
            <a:lvl4pPr marL="2437991" lvl="3" indent="-457124" rtl="0">
              <a:spcBef>
                <a:spcPts val="533"/>
              </a:spcBef>
              <a:spcAft>
                <a:spcPts val="0"/>
              </a:spcAft>
              <a:buClr>
                <a:srgbClr val="24292E"/>
              </a:buClr>
              <a:buSzPts val="1800"/>
              <a:buChar char="●"/>
              <a:defRPr sz="2400">
                <a:solidFill>
                  <a:srgbClr val="24292E"/>
                </a:solidFill>
              </a:defRPr>
            </a:lvl4pPr>
            <a:lvl5pPr marL="3047489" lvl="4" indent="-457124" rtl="0">
              <a:spcBef>
                <a:spcPts val="533"/>
              </a:spcBef>
              <a:spcAft>
                <a:spcPts val="0"/>
              </a:spcAft>
              <a:buClr>
                <a:srgbClr val="24292E"/>
              </a:buClr>
              <a:buSzPts val="1800"/>
              <a:buChar char="○"/>
              <a:defRPr sz="2400">
                <a:solidFill>
                  <a:srgbClr val="24292E"/>
                </a:solidFill>
              </a:defRPr>
            </a:lvl5pPr>
            <a:lvl6pPr marL="3656988" lvl="5" indent="-457124" rtl="0">
              <a:spcBef>
                <a:spcPts val="533"/>
              </a:spcBef>
              <a:spcAft>
                <a:spcPts val="0"/>
              </a:spcAft>
              <a:buClr>
                <a:srgbClr val="24292E"/>
              </a:buClr>
              <a:buSzPts val="1800"/>
              <a:buChar char="■"/>
              <a:defRPr sz="2400">
                <a:solidFill>
                  <a:srgbClr val="24292E"/>
                </a:solidFill>
              </a:defRPr>
            </a:lvl6pPr>
            <a:lvl7pPr marL="4266485" lvl="6" indent="-457124" rtl="0">
              <a:spcBef>
                <a:spcPts val="533"/>
              </a:spcBef>
              <a:spcAft>
                <a:spcPts val="0"/>
              </a:spcAft>
              <a:buClr>
                <a:srgbClr val="24292E"/>
              </a:buClr>
              <a:buSzPts val="1800"/>
              <a:buChar char="●"/>
              <a:defRPr sz="2400">
                <a:solidFill>
                  <a:srgbClr val="24292E"/>
                </a:solidFill>
              </a:defRPr>
            </a:lvl7pPr>
            <a:lvl8pPr marL="4875983" lvl="7" indent="-457124" rtl="0">
              <a:spcBef>
                <a:spcPts val="533"/>
              </a:spcBef>
              <a:spcAft>
                <a:spcPts val="0"/>
              </a:spcAft>
              <a:buClr>
                <a:srgbClr val="24292E"/>
              </a:buClr>
              <a:buSzPts val="1800"/>
              <a:buChar char="○"/>
              <a:defRPr sz="2400">
                <a:solidFill>
                  <a:srgbClr val="24292E"/>
                </a:solidFill>
              </a:defRPr>
            </a:lvl8pPr>
            <a:lvl9pPr marL="5485481" lvl="8" indent="-457124" rtl="0">
              <a:spcBef>
                <a:spcPts val="533"/>
              </a:spcBef>
              <a:spcAft>
                <a:spcPts val="533"/>
              </a:spcAft>
              <a:buClr>
                <a:srgbClr val="24292E"/>
              </a:buClr>
              <a:buSzPts val="1800"/>
              <a:buChar char="■"/>
              <a:defRPr sz="2400">
                <a:solidFill>
                  <a:srgbClr val="24292E"/>
                </a:solidFill>
              </a:defRPr>
            </a:lvl9pPr>
          </a:lstStyle>
          <a:p>
            <a:pPr lvl="0"/>
            <a:r>
              <a:rPr lang="en-US"/>
              <a:t>Click to edit Master text styles</a:t>
            </a:r>
          </a:p>
        </p:txBody>
      </p:sp>
    </p:spTree>
    <p:extLst>
      <p:ext uri="{BB962C8B-B14F-4D97-AF65-F5344CB8AC3E}">
        <p14:creationId xmlns:p14="http://schemas.microsoft.com/office/powerpoint/2010/main" val="176177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chemeClr val="tx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4" y="457200"/>
            <a:ext cx="11018520" cy="615553"/>
          </a:xfrm>
        </p:spPr>
        <p:txBody>
          <a:bodyPr anchor="t"/>
          <a:lstStyle>
            <a:lvl1pPr>
              <a:defRPr sz="4000">
                <a:solidFill>
                  <a:schemeClr val="bg1"/>
                </a:solidFill>
              </a:defRPr>
            </a:lvl1pPr>
          </a:lstStyle>
          <a:p>
            <a:r>
              <a:rPr lang="en-US"/>
              <a:t>Click to edit Master title style</a:t>
            </a:r>
          </a:p>
        </p:txBody>
      </p:sp>
      <p:sp>
        <p:nvSpPr>
          <p:cNvPr id="4" name="Text Placeholder 3"/>
          <p:cNvSpPr>
            <a:spLocks noGrp="1"/>
          </p:cNvSpPr>
          <p:nvPr>
            <p:ph type="body" sz="quarter" idx="10"/>
          </p:nvPr>
        </p:nvSpPr>
        <p:spPr>
          <a:xfrm>
            <a:off x="586390" y="1434371"/>
            <a:ext cx="11018520" cy="1612493"/>
          </a:xfrm>
        </p:spPr>
        <p:txBody>
          <a:bodyPr wrap="square">
            <a:spAutoFit/>
          </a:bodyPr>
          <a:lstStyle>
            <a:lvl1pPr marL="0" indent="0">
              <a:buNone/>
              <a:defRPr sz="2400">
                <a:solidFill>
                  <a:schemeClr val="bg1"/>
                </a:solidFill>
                <a:latin typeface="+mn-lt"/>
              </a:defRPr>
            </a:lvl1pPr>
            <a:lvl2pPr marL="228531" indent="0">
              <a:buNone/>
              <a:defRPr>
                <a:solidFill>
                  <a:schemeClr val="bg1"/>
                </a:solidFill>
              </a:defRPr>
            </a:lvl2pPr>
            <a:lvl3pPr marL="457063" indent="0">
              <a:buNone/>
              <a:defRPr>
                <a:solidFill>
                  <a:schemeClr val="bg1"/>
                </a:solidFill>
              </a:defRPr>
            </a:lvl3pPr>
            <a:lvl4pPr marL="685594" indent="0">
              <a:buNone/>
              <a:defRPr>
                <a:solidFill>
                  <a:schemeClr val="bg1"/>
                </a:solidFill>
              </a:defRPr>
            </a:lvl4pPr>
            <a:lvl5pPr marL="914126"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5514628"/>
      </p:ext>
    </p:extLst>
  </p:cSld>
  <p:clrMapOvr>
    <a:masterClrMapping/>
  </p:clrMapOvr>
  <p:transition>
    <p:fade/>
  </p:transition>
  <p:extLst>
    <p:ext uri="{DCECCB84-F9BA-43D5-87BE-67443E8EF086}">
      <p15:sldGuideLst xmlns:p15="http://schemas.microsoft.com/office/powerpoint/2012/main">
        <p15:guide id="1" orient="horz" pos="282">
          <p15:clr>
            <a:srgbClr val="5ACBF0"/>
          </p15:clr>
        </p15:guide>
        <p15:guide id="2" orient="horz" pos="887">
          <p15:clr>
            <a:srgbClr val="5ACBF0"/>
          </p15:clr>
        </p15:guide>
        <p15:guide id="4" orient="horz" pos="1247">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4" y="457200"/>
            <a:ext cx="11018520" cy="615553"/>
          </a:xfrm>
        </p:spPr>
        <p:txBody>
          <a:bodyPr/>
          <a:lstStyle>
            <a:lvl1pPr>
              <a:defRPr sz="4000"/>
            </a:lvl1pPr>
          </a:lstStyle>
          <a:p>
            <a:r>
              <a:rPr lang="en-US"/>
              <a:t>Click to edit Master title style</a:t>
            </a:r>
          </a:p>
        </p:txBody>
      </p:sp>
      <p:sp>
        <p:nvSpPr>
          <p:cNvPr id="3" name="Text Placeholder 2"/>
          <p:cNvSpPr>
            <a:spLocks noGrp="1"/>
          </p:cNvSpPr>
          <p:nvPr>
            <p:ph type="body" sz="quarter" idx="10"/>
          </p:nvPr>
        </p:nvSpPr>
        <p:spPr>
          <a:xfrm>
            <a:off x="584201" y="1435498"/>
            <a:ext cx="11018520" cy="1612493"/>
          </a:xfrm>
        </p:spPr>
        <p:txBody>
          <a:bodyPr/>
          <a:lstStyle>
            <a:lvl1pPr>
              <a:defRPr sz="2400">
                <a:latin typeface="+mn-l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993068"/>
      </p:ext>
    </p:extLst>
  </p:cSld>
  <p:clrMapOvr>
    <a:masterClrMapping/>
  </p:clrMapOvr>
  <p:transition>
    <p:fade/>
  </p:transition>
  <p:extLst>
    <p:ext uri="{DCECCB84-F9BA-43D5-87BE-67443E8EF086}">
      <p15:sldGuideLst xmlns:p15="http://schemas.microsoft.com/office/powerpoint/2012/main">
        <p15:guide id="2" orient="horz" pos="1247">
          <p15:clr>
            <a:srgbClr val="5ACBF0"/>
          </p15:clr>
        </p15:guide>
        <p15:guide id="3" orient="horz" pos="282">
          <p15:clr>
            <a:srgbClr val="5ACBF0"/>
          </p15:clr>
        </p15:guide>
        <p15:guide id="5" orient="horz" pos="88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048" y="1435100"/>
            <a:ext cx="5210723" cy="1649682"/>
          </a:xfrm>
        </p:spPr>
        <p:txBody>
          <a:bodyPr wrap="square">
            <a:spAutoFit/>
          </a:bodyPr>
          <a:lstStyle>
            <a:lvl1pPr marL="0" indent="0">
              <a:spcBef>
                <a:spcPts val="1224"/>
              </a:spcBef>
              <a:buClr>
                <a:schemeClr val="tx1"/>
              </a:buClr>
              <a:buFont typeface="Wingdings" panose="05000000000000000000" pitchFamily="2" charset="2"/>
              <a:buNone/>
              <a:defRPr sz="2799" b="0">
                <a:latin typeface="Segoe UI Semilight" panose="020B0402040204020203" pitchFamily="34" charset="0"/>
                <a:cs typeface="Segoe UI Semilight" panose="020B0402040204020203" pitchFamily="34" charset="0"/>
              </a:defRPr>
            </a:lvl1pPr>
            <a:lvl2pPr marL="255511" indent="0">
              <a:buFont typeface="Wingdings" panose="05000000000000000000" pitchFamily="2" charset="2"/>
              <a:buNone/>
              <a:defRPr sz="1999" b="0"/>
            </a:lvl2pPr>
            <a:lvl3pPr marL="450715" indent="0">
              <a:buFont typeface="Wingdings" panose="05000000000000000000" pitchFamily="2" charset="2"/>
              <a:buNone/>
              <a:tabLst/>
              <a:defRPr sz="1600" b="0"/>
            </a:lvl3pPr>
            <a:lvl4pPr marL="652266" indent="0">
              <a:buFont typeface="Wingdings" panose="05000000000000000000" pitchFamily="2" charset="2"/>
              <a:buNone/>
              <a:defRPr sz="1400" b="0"/>
            </a:lvl4pPr>
            <a:lvl5pPr marL="853819"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5505" y="1435100"/>
            <a:ext cx="5210723" cy="1649682"/>
          </a:xfrm>
        </p:spPr>
        <p:txBody>
          <a:bodyPr wrap="square">
            <a:spAutoFit/>
          </a:bodyPr>
          <a:lstStyle>
            <a:lvl1pPr marL="0" indent="0">
              <a:spcBef>
                <a:spcPts val="1224"/>
              </a:spcBef>
              <a:buClr>
                <a:schemeClr val="tx1"/>
              </a:buClr>
              <a:buFont typeface="Wingdings" panose="05000000000000000000" pitchFamily="2" charset="2"/>
              <a:buNone/>
              <a:defRPr sz="2799" b="0">
                <a:latin typeface="Segoe UI Semilight" panose="020B0402040204020203" pitchFamily="34" charset="0"/>
                <a:cs typeface="Segoe UI Semilight" panose="020B0402040204020203" pitchFamily="34" charset="0"/>
              </a:defRPr>
            </a:lvl1pPr>
            <a:lvl2pPr marL="255511" indent="0">
              <a:buFont typeface="Wingdings" panose="05000000000000000000" pitchFamily="2" charset="2"/>
              <a:buNone/>
              <a:defRPr sz="1999" b="0"/>
            </a:lvl2pPr>
            <a:lvl3pPr marL="450715" indent="0">
              <a:buFont typeface="Wingdings" panose="05000000000000000000" pitchFamily="2" charset="2"/>
              <a:buNone/>
              <a:tabLst/>
              <a:defRPr sz="1600" b="0"/>
            </a:lvl3pPr>
            <a:lvl4pPr marL="652266" indent="0">
              <a:buFont typeface="Wingdings" panose="05000000000000000000" pitchFamily="2" charset="2"/>
              <a:buNone/>
              <a:defRPr sz="1400" b="0"/>
            </a:lvl4pPr>
            <a:lvl5pPr marL="853819"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2054751"/>
      </p:ext>
    </p:extLst>
  </p:cSld>
  <p:clrMapOvr>
    <a:masterClrMapping/>
  </p:clrMapOvr>
  <p:transition>
    <p:fade/>
  </p:transition>
  <p:extLst>
    <p:ext uri="{DCECCB84-F9BA-43D5-87BE-67443E8EF086}">
      <p15:sldGuideLst xmlns:p15="http://schemas.microsoft.com/office/powerpoint/2012/main">
        <p15:guide id="1" orient="horz" pos="282">
          <p15:clr>
            <a:srgbClr val="5ACBF0"/>
          </p15:clr>
        </p15:guide>
        <p15:guide id="2" orient="horz" pos="1247">
          <p15:clr>
            <a:srgbClr val="5ACBF0"/>
          </p15:clr>
        </p15:guide>
        <p15:guide id="3" orient="horz" pos="88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048" y="1437481"/>
            <a:ext cx="5210723" cy="1649682"/>
          </a:xfrm>
        </p:spPr>
        <p:txBody>
          <a:bodyPr wrap="square">
            <a:spAutoFit/>
          </a:bodyPr>
          <a:lstStyle>
            <a:lvl1pPr marL="231705" indent="-231705">
              <a:spcBef>
                <a:spcPts val="1224"/>
              </a:spcBef>
              <a:buClr>
                <a:schemeClr val="tx1"/>
              </a:buClr>
              <a:buFont typeface="Wingdings" panose="05000000000000000000" pitchFamily="2" charset="2"/>
              <a:buChar char=""/>
              <a:defRPr sz="2799" b="0">
                <a:latin typeface="Segoe UI Semilight" panose="020B0402040204020203" pitchFamily="34" charset="0"/>
                <a:cs typeface="Segoe UI Semilight" panose="020B0402040204020203" pitchFamily="34" charset="0"/>
              </a:defRPr>
            </a:lvl1pPr>
            <a:lvl2pPr marL="426910" indent="-171399">
              <a:buFont typeface="Wingdings" panose="05000000000000000000" pitchFamily="2" charset="2"/>
              <a:buChar char=""/>
              <a:defRPr sz="1999" b="0"/>
            </a:lvl2pPr>
            <a:lvl3pPr marL="639571" indent="-188856">
              <a:buFont typeface="Wingdings" panose="05000000000000000000" pitchFamily="2" charset="2"/>
              <a:buChar char=""/>
              <a:tabLst/>
              <a:defRPr sz="1600" b="0"/>
            </a:lvl3pPr>
            <a:lvl4pPr marL="828426" indent="-176160">
              <a:buFont typeface="Wingdings" panose="05000000000000000000" pitchFamily="2" charset="2"/>
              <a:buChar char=""/>
              <a:defRPr sz="1400" b="0"/>
            </a:lvl4pPr>
            <a:lvl5pPr marL="1023631" indent="-169812">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8250" y="1437481"/>
            <a:ext cx="5210723" cy="1649682"/>
          </a:xfrm>
        </p:spPr>
        <p:txBody>
          <a:bodyPr wrap="square">
            <a:spAutoFit/>
          </a:bodyPr>
          <a:lstStyle>
            <a:lvl1pPr marL="231705" indent="-231705">
              <a:spcBef>
                <a:spcPts val="1224"/>
              </a:spcBef>
              <a:buClr>
                <a:schemeClr val="tx1"/>
              </a:buClr>
              <a:buFont typeface="Wingdings" panose="05000000000000000000" pitchFamily="2" charset="2"/>
              <a:buChar char=""/>
              <a:defRPr sz="2799" b="0">
                <a:latin typeface="Segoe UI Semilight" panose="020B0402040204020203" pitchFamily="34" charset="0"/>
                <a:cs typeface="Segoe UI Semilight" panose="020B0402040204020203" pitchFamily="34" charset="0"/>
              </a:defRPr>
            </a:lvl1pPr>
            <a:lvl2pPr marL="426910" indent="-171399">
              <a:buFont typeface="Wingdings" panose="05000000000000000000" pitchFamily="2" charset="2"/>
              <a:buChar char=""/>
              <a:defRPr sz="1999" b="0"/>
            </a:lvl2pPr>
            <a:lvl3pPr marL="639571" indent="-188856">
              <a:buFont typeface="Wingdings" panose="05000000000000000000" pitchFamily="2" charset="2"/>
              <a:buChar char=""/>
              <a:tabLst/>
              <a:defRPr sz="1600" b="0"/>
            </a:lvl3pPr>
            <a:lvl4pPr marL="828426" indent="-176160">
              <a:buFont typeface="Wingdings" panose="05000000000000000000" pitchFamily="2" charset="2"/>
              <a:buChar char=""/>
              <a:defRPr sz="1400" b="0"/>
            </a:lvl4pPr>
            <a:lvl5pPr marL="1023631" indent="-169812">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1148278"/>
      </p:ext>
    </p:extLst>
  </p:cSld>
  <p:clrMapOvr>
    <a:masterClrMapping/>
  </p:clrMapOvr>
  <p:transition>
    <p:fade/>
  </p:transition>
  <p:extLst>
    <p:ext uri="{DCECCB84-F9BA-43D5-87BE-67443E8EF086}">
      <p15:sldGuideLst xmlns:p15="http://schemas.microsoft.com/office/powerpoint/2012/main">
        <p15:guide id="1" orient="horz" pos="282">
          <p15:clr>
            <a:srgbClr val="5ACBF0"/>
          </p15:clr>
        </p15:guide>
        <p15:guide id="2" orient="horz" pos="1251">
          <p15:clr>
            <a:srgbClr val="5ACBF0"/>
          </p15:clr>
        </p15:guide>
        <p15:guide id="3" orient="horz" pos="88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7398719"/>
      </p:ext>
    </p:extLst>
  </p:cSld>
  <p:clrMapOvr>
    <a:masterClrMapping/>
  </p:clrMapOvr>
  <p:transition>
    <p:fade/>
  </p:transition>
  <p:extLst>
    <p:ext uri="{DCECCB84-F9BA-43D5-87BE-67443E8EF086}">
      <p15:sldGuideLst xmlns:p15="http://schemas.microsoft.com/office/powerpoint/2012/main">
        <p15:guide id="3" orient="horz" pos="882">
          <p15:clr>
            <a:srgbClr val="5ACBF0"/>
          </p15:clr>
        </p15:guide>
        <p15:guide id="4" orient="horz" pos="1251">
          <p15:clr>
            <a:srgbClr val="5ACBF0"/>
          </p15:clr>
        </p15:guide>
        <p15:guide id="5" orient="horz" pos="28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7367875"/>
      </p:ext>
    </p:extLst>
  </p:cSld>
  <p:clrMapOvr>
    <a:masterClrMapping/>
  </p:clrMapOvr>
  <p:transition>
    <p:fade/>
  </p:transition>
  <p:extLst>
    <p:ext uri="{DCECCB84-F9BA-43D5-87BE-67443E8EF086}">
      <p15:sldGuideLst xmlns:p15="http://schemas.microsoft.com/office/powerpoint/2012/main">
        <p15:guide id="6" pos="763">
          <p15:clr>
            <a:srgbClr val="A4A3A4"/>
          </p15:clr>
        </p15:guide>
        <p15:guide id="7" pos="943">
          <p15:clr>
            <a:srgbClr val="A4A3A4"/>
          </p15:clr>
        </p15:guide>
        <p15:guide id="8" pos="1346">
          <p15:clr>
            <a:srgbClr val="A4A3A4"/>
          </p15:clr>
        </p15:guide>
        <p15:guide id="9" pos="1525">
          <p15:clr>
            <a:srgbClr val="A4A3A4"/>
          </p15:clr>
        </p15:guide>
        <p15:guide id="10" pos="1929">
          <p15:clr>
            <a:srgbClr val="A4A3A4"/>
          </p15:clr>
        </p15:guide>
        <p15:guide id="11" pos="2108">
          <p15:clr>
            <a:srgbClr val="A4A3A4"/>
          </p15:clr>
        </p15:guide>
        <p15:guide id="12" pos="2511">
          <p15:clr>
            <a:srgbClr val="A4A3A4"/>
          </p15:clr>
        </p15:guide>
        <p15:guide id="13" pos="2690">
          <p15:clr>
            <a:srgbClr val="A4A3A4"/>
          </p15:clr>
        </p15:guide>
        <p15:guide id="14" pos="3093">
          <p15:clr>
            <a:srgbClr val="A4A3A4"/>
          </p15:clr>
        </p15:guide>
        <p15:guide id="15" pos="3273">
          <p15:clr>
            <a:srgbClr val="A4A3A4"/>
          </p15:clr>
        </p15:guide>
        <p15:guide id="16" pos="3675">
          <p15:clr>
            <a:srgbClr val="A4A3A4"/>
          </p15:clr>
        </p15:guide>
        <p15:guide id="17" pos="3855">
          <p15:clr>
            <a:srgbClr val="A4A3A4"/>
          </p15:clr>
        </p15:guide>
        <p15:guide id="18" pos="4258">
          <p15:clr>
            <a:srgbClr val="A4A3A4"/>
          </p15:clr>
        </p15:guide>
        <p15:guide id="19" pos="4437">
          <p15:clr>
            <a:srgbClr val="A4A3A4"/>
          </p15:clr>
        </p15:guide>
        <p15:guide id="20" pos="4840">
          <p15:clr>
            <a:srgbClr val="A4A3A4"/>
          </p15:clr>
        </p15:guide>
        <p15:guide id="21" pos="5019">
          <p15:clr>
            <a:srgbClr val="A4A3A4"/>
          </p15:clr>
        </p15:guide>
        <p15:guide id="22" pos="5420">
          <p15:clr>
            <a:srgbClr val="A4A3A4"/>
          </p15:clr>
        </p15:guide>
        <p15:guide id="23" pos="5601">
          <p15:clr>
            <a:srgbClr val="A4A3A4"/>
          </p15:clr>
        </p15:guide>
        <p15:guide id="24" pos="6003">
          <p15:clr>
            <a:srgbClr val="A4A3A4"/>
          </p15:clr>
        </p15:guide>
        <p15:guide id="25" pos="6184">
          <p15:clr>
            <a:srgbClr val="A4A3A4"/>
          </p15:clr>
        </p15:guide>
        <p15:guide id="26" pos="6585">
          <p15:clr>
            <a:srgbClr val="A4A3A4"/>
          </p15:clr>
        </p15:guide>
        <p15:guide id="27" pos="6765">
          <p15:clr>
            <a:srgbClr val="A4A3A4"/>
          </p15:clr>
        </p15:guide>
        <p15:guide id="28" orient="horz" pos="887">
          <p15:clr>
            <a:srgbClr val="5ACBF0"/>
          </p15:clr>
        </p15:guide>
        <p15:guide id="29" orient="horz" pos="1246">
          <p15:clr>
            <a:srgbClr val="5ACBF0"/>
          </p15:clr>
        </p15:guide>
        <p15:guide id="30" orient="horz" pos="28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4"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1" y="1435505"/>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1"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marL="0" marR="0" lvl="0" indent="0" algn="ctr" defTabSz="932192"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marL="0" marR="0" lvl="0" indent="0" algn="ctr" defTabSz="932192"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064298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Lst>
  <p:transition>
    <p:fade/>
  </p:transition>
  <p:txStyles>
    <p:title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462" rtl="0" eaLnBrk="1" latinLnBrk="0" hangingPunct="1">
        <a:defRPr sz="1799" kern="1200">
          <a:solidFill>
            <a:schemeClr val="tx1"/>
          </a:solidFill>
          <a:latin typeface="+mn-lt"/>
          <a:ea typeface="+mn-ea"/>
          <a:cs typeface="+mn-cs"/>
        </a:defRPr>
      </a:lvl1pPr>
      <a:lvl2pPr marL="466231" algn="l" defTabSz="932462" rtl="0" eaLnBrk="1" latinLnBrk="0" hangingPunct="1">
        <a:defRPr sz="1799" kern="1200">
          <a:solidFill>
            <a:schemeClr val="tx1"/>
          </a:solidFill>
          <a:latin typeface="+mn-lt"/>
          <a:ea typeface="+mn-ea"/>
          <a:cs typeface="+mn-cs"/>
        </a:defRPr>
      </a:lvl2pPr>
      <a:lvl3pPr marL="932462" algn="l" defTabSz="932462" rtl="0" eaLnBrk="1" latinLnBrk="0" hangingPunct="1">
        <a:defRPr sz="1799" kern="1200">
          <a:solidFill>
            <a:schemeClr val="tx1"/>
          </a:solidFill>
          <a:latin typeface="+mn-lt"/>
          <a:ea typeface="+mn-ea"/>
          <a:cs typeface="+mn-cs"/>
        </a:defRPr>
      </a:lvl3pPr>
      <a:lvl4pPr marL="1398693" algn="l" defTabSz="932462" rtl="0" eaLnBrk="1" latinLnBrk="0" hangingPunct="1">
        <a:defRPr sz="1799" kern="1200">
          <a:solidFill>
            <a:schemeClr val="tx1"/>
          </a:solidFill>
          <a:latin typeface="+mn-lt"/>
          <a:ea typeface="+mn-ea"/>
          <a:cs typeface="+mn-cs"/>
        </a:defRPr>
      </a:lvl4pPr>
      <a:lvl5pPr marL="1864924" algn="l" defTabSz="932462" rtl="0" eaLnBrk="1" latinLnBrk="0" hangingPunct="1">
        <a:defRPr sz="1799" kern="1200">
          <a:solidFill>
            <a:schemeClr val="tx1"/>
          </a:solidFill>
          <a:latin typeface="+mn-lt"/>
          <a:ea typeface="+mn-ea"/>
          <a:cs typeface="+mn-cs"/>
        </a:defRPr>
      </a:lvl5pPr>
      <a:lvl6pPr marL="2331156" algn="l" defTabSz="932462" rtl="0" eaLnBrk="1" latinLnBrk="0" hangingPunct="1">
        <a:defRPr sz="1799" kern="1200">
          <a:solidFill>
            <a:schemeClr val="tx1"/>
          </a:solidFill>
          <a:latin typeface="+mn-lt"/>
          <a:ea typeface="+mn-ea"/>
          <a:cs typeface="+mn-cs"/>
        </a:defRPr>
      </a:lvl6pPr>
      <a:lvl7pPr marL="2797387" algn="l" defTabSz="932462" rtl="0" eaLnBrk="1" latinLnBrk="0" hangingPunct="1">
        <a:defRPr sz="1799" kern="1200">
          <a:solidFill>
            <a:schemeClr val="tx1"/>
          </a:solidFill>
          <a:latin typeface="+mn-lt"/>
          <a:ea typeface="+mn-ea"/>
          <a:cs typeface="+mn-cs"/>
        </a:defRPr>
      </a:lvl7pPr>
      <a:lvl8pPr marL="3263618" algn="l" defTabSz="932462" rtl="0" eaLnBrk="1" latinLnBrk="0" hangingPunct="1">
        <a:defRPr sz="1799" kern="1200">
          <a:solidFill>
            <a:schemeClr val="tx1"/>
          </a:solidFill>
          <a:latin typeface="+mn-lt"/>
          <a:ea typeface="+mn-ea"/>
          <a:cs typeface="+mn-cs"/>
        </a:defRPr>
      </a:lvl8pPr>
      <a:lvl9pPr marL="3729850" algn="l" defTabSz="932462"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0">
          <p15:clr>
            <a:srgbClr val="C35EA4"/>
          </p15:clr>
        </p15:guide>
        <p15:guide id="26" orient="horz" pos="3964">
          <p15:clr>
            <a:srgbClr val="C35EA4"/>
          </p15:clr>
        </p15:guide>
        <p15:guide id="27" orient="horz" pos="168">
          <p15:clr>
            <a:srgbClr val="A4A3A4"/>
          </p15:clr>
        </p15:guide>
        <p15:guide id="28" pos="168">
          <p15:clr>
            <a:srgbClr val="A4A3A4"/>
          </p15:clr>
        </p15:guide>
        <p15:guide id="29" orient="horz" pos="4152">
          <p15:clr>
            <a:srgbClr val="A4A3A4"/>
          </p15:clr>
        </p15:guide>
        <p15:guide id="30" pos="7512">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9.jpg"/><Relationship Id="rId7" Type="http://schemas.openxmlformats.org/officeDocument/2006/relationships/diagramColors" Target="../diagrams/colors1.xml"/><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5.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16.sv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5.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16.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222783E-C3B5-4BEE-A9AB-8C8A67DED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6" y="105509"/>
            <a:ext cx="11902340" cy="6623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44F079-954B-4DCE-AB7A-FB91A57E37E4}"/>
              </a:ext>
            </a:extLst>
          </p:cNvPr>
          <p:cNvSpPr>
            <a:spLocks noGrp="1"/>
          </p:cNvSpPr>
          <p:nvPr>
            <p:ph type="ctrTitle"/>
          </p:nvPr>
        </p:nvSpPr>
        <p:spPr>
          <a:xfrm>
            <a:off x="1524000" y="2014784"/>
            <a:ext cx="9144000" cy="923330"/>
          </a:xfrm>
        </p:spPr>
        <p:txBody>
          <a:bodyPr/>
          <a:lstStyle/>
          <a:p>
            <a:r>
              <a:rPr lang="en-US" dirty="0"/>
              <a:t>Moving to the Cloud</a:t>
            </a:r>
            <a:endParaRPr lang="nl-NL" dirty="0"/>
          </a:p>
        </p:txBody>
      </p:sp>
      <p:sp>
        <p:nvSpPr>
          <p:cNvPr id="5" name="Subtitle 4">
            <a:extLst>
              <a:ext uri="{FF2B5EF4-FFF2-40B4-BE49-F238E27FC236}">
                <a16:creationId xmlns:a16="http://schemas.microsoft.com/office/drawing/2014/main" id="{FE08ED5D-1C02-440C-A487-9CBC12407EBA}"/>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57281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CD5C4F0-30B2-45C3-8833-506AB1B8E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04;p1">
            <a:extLst>
              <a:ext uri="{FF2B5EF4-FFF2-40B4-BE49-F238E27FC236}">
                <a16:creationId xmlns:a16="http://schemas.microsoft.com/office/drawing/2014/main" id="{017F93B0-DEC3-456F-B020-2B88F3415DDD}"/>
              </a:ext>
            </a:extLst>
          </p:cNvPr>
          <p:cNvSpPr/>
          <p:nvPr/>
        </p:nvSpPr>
        <p:spPr>
          <a:xfrm>
            <a:off x="4988584" y="-35880"/>
            <a:ext cx="9249930" cy="6954834"/>
          </a:xfrm>
          <a:prstGeom prst="parallelogram">
            <a:avLst>
              <a:gd name="adj" fmla="val 38502"/>
            </a:avLst>
          </a:prstGeom>
          <a:solidFill>
            <a:schemeClr val="accent1">
              <a:alpha val="20000"/>
            </a:schemeClr>
          </a:solidFill>
          <a:ln>
            <a:noFill/>
          </a:ln>
        </p:spPr>
        <p:txBody>
          <a:bodyPr spcFirstLastPara="1" wrap="square" lIns="182875" tIns="146300" rIns="182875" bIns="146300" anchor="t" anchorCtr="0">
            <a:noAutofit/>
          </a:bodyPr>
          <a:lstStyle/>
          <a:p>
            <a:pPr marL="0" marR="0" lvl="0" indent="0" algn="l" defTabSz="457200" rtl="0" eaLnBrk="1" fontAlgn="auto" latinLnBrk="0" hangingPunct="1">
              <a:lnSpc>
                <a:spcPct val="100000"/>
              </a:lnSpc>
              <a:spcBef>
                <a:spcPts val="0"/>
              </a:spcBef>
              <a:spcAft>
                <a:spcPts val="0"/>
              </a:spcAft>
              <a:buClr>
                <a:srgbClr val="000000"/>
              </a:buClr>
              <a:buSzPts val="2000"/>
              <a:buFont typeface="Arial"/>
              <a:buNone/>
              <a:tabLst/>
              <a:defRPr/>
            </a:pPr>
            <a:endParaRPr kumimoji="0" sz="2000" b="0" i="0" u="none" strike="noStrike" kern="120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4" name="Title 3">
            <a:extLst>
              <a:ext uri="{FF2B5EF4-FFF2-40B4-BE49-F238E27FC236}">
                <a16:creationId xmlns:a16="http://schemas.microsoft.com/office/drawing/2014/main" id="{FDE55D6E-C9F4-44C2-BDCF-A6AA8A041063}"/>
              </a:ext>
            </a:extLst>
          </p:cNvPr>
          <p:cNvSpPr>
            <a:spLocks noGrp="1"/>
          </p:cNvSpPr>
          <p:nvPr>
            <p:ph type="ctrTitle"/>
          </p:nvPr>
        </p:nvSpPr>
        <p:spPr/>
        <p:txBody>
          <a:bodyPr vert="horz" lIns="91440" tIns="45720" rIns="91440" bIns="45720" rtlCol="0" anchor="b">
            <a:normAutofit/>
          </a:bodyPr>
          <a:lstStyle/>
          <a:p>
            <a:pPr algn="ctr"/>
            <a:r>
              <a:rPr lang="en-US" dirty="0">
                <a:solidFill>
                  <a:srgbClr val="FFFFFF"/>
                </a:solidFill>
              </a:rPr>
              <a:t>AZURE WEB APPS</a:t>
            </a:r>
          </a:p>
        </p:txBody>
      </p:sp>
      <p:sp>
        <p:nvSpPr>
          <p:cNvPr id="2" name="Subtitle 1">
            <a:extLst>
              <a:ext uri="{FF2B5EF4-FFF2-40B4-BE49-F238E27FC236}">
                <a16:creationId xmlns:a16="http://schemas.microsoft.com/office/drawing/2014/main" id="{DCB0018F-5E6C-4D41-9D3E-3AF494BD7B39}"/>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323366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041DE686-C522-D047-96E2-6047884BF144}"/>
              </a:ext>
            </a:extLst>
          </p:cNvPr>
          <p:cNvSpPr/>
          <p:nvPr/>
        </p:nvSpPr>
        <p:spPr bwMode="auto">
          <a:xfrm>
            <a:off x="-2493587" y="0"/>
            <a:ext cx="11424549" cy="6858000"/>
          </a:xfrm>
          <a:prstGeom prst="parallelogram">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
                <a:srgbClr val="000000"/>
              </a:buClr>
              <a:buSzTx/>
              <a:buFont typeface="Arial"/>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sym typeface="Arial"/>
            </a:endParaRPr>
          </a:p>
        </p:txBody>
      </p:sp>
      <p:sp>
        <p:nvSpPr>
          <p:cNvPr id="9" name="Parallelogram 8">
            <a:extLst>
              <a:ext uri="{FF2B5EF4-FFF2-40B4-BE49-F238E27FC236}">
                <a16:creationId xmlns:a16="http://schemas.microsoft.com/office/drawing/2014/main" id="{910295DB-DF3F-B643-905A-EE25ED92D806}"/>
              </a:ext>
            </a:extLst>
          </p:cNvPr>
          <p:cNvSpPr/>
          <p:nvPr/>
        </p:nvSpPr>
        <p:spPr bwMode="auto">
          <a:xfrm>
            <a:off x="4655126" y="3969915"/>
            <a:ext cx="4811179" cy="2888085"/>
          </a:xfrm>
          <a:prstGeom prst="parallelogram">
            <a:avLst/>
          </a:prstGeom>
          <a:solidFill>
            <a:srgbClr val="5ACBF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
                <a:srgbClr val="000000"/>
              </a:buClr>
              <a:buSzTx/>
              <a:buFont typeface="Arial"/>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sym typeface="Arial"/>
            </a:endParaRPr>
          </a:p>
        </p:txBody>
      </p:sp>
      <p:sp>
        <p:nvSpPr>
          <p:cNvPr id="8" name="Title 7">
            <a:extLst>
              <a:ext uri="{FF2B5EF4-FFF2-40B4-BE49-F238E27FC236}">
                <a16:creationId xmlns:a16="http://schemas.microsoft.com/office/drawing/2014/main" id="{B16A87DE-2A1D-7A48-B6FD-4DF79C890CB4}"/>
              </a:ext>
            </a:extLst>
          </p:cNvPr>
          <p:cNvSpPr>
            <a:spLocks noGrp="1"/>
          </p:cNvSpPr>
          <p:nvPr>
            <p:ph type="title"/>
          </p:nvPr>
        </p:nvSpPr>
        <p:spPr>
          <a:xfrm>
            <a:off x="575880" y="1022170"/>
            <a:ext cx="4637388" cy="461665"/>
          </a:xfrm>
        </p:spPr>
        <p:txBody>
          <a:bodyPr/>
          <a:lstStyle/>
          <a:p>
            <a:r>
              <a:rPr lang="en-US" sz="3000" dirty="0">
                <a:cs typeface="Segoe UI"/>
              </a:rPr>
              <a:t>What are Azure Web Apps</a:t>
            </a:r>
          </a:p>
        </p:txBody>
      </p:sp>
      <p:sp>
        <p:nvSpPr>
          <p:cNvPr id="10" name="Text Placeholder 9">
            <a:extLst>
              <a:ext uri="{FF2B5EF4-FFF2-40B4-BE49-F238E27FC236}">
                <a16:creationId xmlns:a16="http://schemas.microsoft.com/office/drawing/2014/main" id="{6FDA2634-EA55-E443-B20C-5AB812A0D819}"/>
              </a:ext>
            </a:extLst>
          </p:cNvPr>
          <p:cNvSpPr>
            <a:spLocks noGrp="1"/>
          </p:cNvSpPr>
          <p:nvPr>
            <p:ph type="body" sz="quarter" idx="10"/>
          </p:nvPr>
        </p:nvSpPr>
        <p:spPr>
          <a:xfrm>
            <a:off x="586390" y="457200"/>
            <a:ext cx="11018520" cy="307777"/>
          </a:xfrm>
        </p:spPr>
        <p:txBody>
          <a:bodyPr vert="horz" wrap="square" lIns="0" tIns="0" rIns="0" bIns="0" rtlCol="0" anchor="t">
            <a:spAutoFit/>
          </a:bodyPr>
          <a:lstStyle/>
          <a:p>
            <a:r>
              <a:rPr lang="en-US" sz="2000" dirty="0">
                <a:solidFill>
                  <a:srgbClr val="5ACBF0"/>
                </a:solidFill>
                <a:latin typeface="+mj-lt"/>
                <a:cs typeface="Segoe UI Semilight"/>
              </a:rPr>
              <a:t>Azure Web Apps</a:t>
            </a:r>
          </a:p>
        </p:txBody>
      </p:sp>
      <p:pic>
        <p:nvPicPr>
          <p:cNvPr id="3" name="Picture 2">
            <a:extLst>
              <a:ext uri="{FF2B5EF4-FFF2-40B4-BE49-F238E27FC236}">
                <a16:creationId xmlns:a16="http://schemas.microsoft.com/office/drawing/2014/main" id="{BE18B91B-CCBF-B54F-B996-5E838C0F0047}"/>
              </a:ext>
            </a:extLst>
          </p:cNvPr>
          <p:cNvPicPr>
            <a:picLocks noChangeAspect="1"/>
          </p:cNvPicPr>
          <p:nvPr/>
        </p:nvPicPr>
        <p:blipFill rotWithShape="1">
          <a:blip r:embed="rId3">
            <a:extLst>
              <a:ext uri="{28A0092B-C50C-407E-A947-70E740481C1C}">
                <a14:useLocalDpi xmlns:a14="http://schemas.microsoft.com/office/drawing/2010/main" val="0"/>
              </a:ext>
            </a:extLst>
          </a:blip>
          <a:srcRect t="11919" b="11919"/>
          <a:stretch/>
        </p:blipFill>
        <p:spPr>
          <a:xfrm>
            <a:off x="6095650" y="2172665"/>
            <a:ext cx="4792668" cy="3594501"/>
          </a:xfrm>
          <a:prstGeom prst="parallelogram">
            <a:avLst/>
          </a:prstGeom>
        </p:spPr>
      </p:pic>
      <p:sp>
        <p:nvSpPr>
          <p:cNvPr id="11" name="TextBox 10">
            <a:extLst>
              <a:ext uri="{FF2B5EF4-FFF2-40B4-BE49-F238E27FC236}">
                <a16:creationId xmlns:a16="http://schemas.microsoft.com/office/drawing/2014/main" id="{B38C0057-5553-474B-8493-F08B74CCD4C0}"/>
              </a:ext>
            </a:extLst>
          </p:cNvPr>
          <p:cNvSpPr txBox="1"/>
          <p:nvPr/>
        </p:nvSpPr>
        <p:spPr>
          <a:xfrm>
            <a:off x="485003" y="2312198"/>
            <a:ext cx="7346092" cy="2677656"/>
          </a:xfrm>
          <a:prstGeom prst="rect">
            <a:avLst/>
          </a:prstGeom>
          <a:noFill/>
        </p:spPr>
        <p:txBody>
          <a:bodyPr wrap="square">
            <a:spAutoFit/>
          </a:bodyPr>
          <a:lstStyle/>
          <a:p>
            <a:pPr marL="285750" indent="-285750">
              <a:buFont typeface="Wingdings" panose="05000000000000000000" pitchFamily="2" charset="2"/>
              <a:buChar char="v"/>
            </a:pPr>
            <a:r>
              <a:rPr lang="nl-NL" sz="2800" dirty="0">
                <a:solidFill>
                  <a:schemeClr val="bg1"/>
                </a:solidFill>
              </a:rPr>
              <a:t>Part of Azure App Service</a:t>
            </a:r>
          </a:p>
          <a:p>
            <a:pPr marL="285750" indent="-285750">
              <a:buFont typeface="Wingdings" panose="05000000000000000000" pitchFamily="2" charset="2"/>
              <a:buChar char="v"/>
            </a:pPr>
            <a:r>
              <a:rPr lang="nl-NL" sz="2800" dirty="0">
                <a:solidFill>
                  <a:schemeClr val="bg1"/>
                </a:solidFill>
              </a:rPr>
              <a:t>Platform as a Service</a:t>
            </a:r>
          </a:p>
          <a:p>
            <a:pPr marL="285750" indent="-285750">
              <a:buFont typeface="Wingdings" panose="05000000000000000000" pitchFamily="2" charset="2"/>
              <a:buChar char="v"/>
            </a:pPr>
            <a:r>
              <a:rPr lang="nl-NL" sz="2800" dirty="0">
                <a:solidFill>
                  <a:schemeClr val="bg1"/>
                </a:solidFill>
              </a:rPr>
              <a:t>Multi-</a:t>
            </a:r>
            <a:r>
              <a:rPr lang="nl-NL" sz="2800" dirty="0" err="1">
                <a:solidFill>
                  <a:schemeClr val="bg1"/>
                </a:solidFill>
              </a:rPr>
              <a:t>language</a:t>
            </a:r>
            <a:endParaRPr lang="nl-NL" sz="2800" dirty="0">
              <a:solidFill>
                <a:schemeClr val="bg1"/>
              </a:solidFill>
            </a:endParaRPr>
          </a:p>
          <a:p>
            <a:pPr marL="285750" indent="-285750">
              <a:buFont typeface="Wingdings" panose="05000000000000000000" pitchFamily="2" charset="2"/>
              <a:buChar char="v"/>
            </a:pPr>
            <a:r>
              <a:rPr lang="nl-NL" sz="2800" dirty="0">
                <a:solidFill>
                  <a:schemeClr val="bg1"/>
                </a:solidFill>
              </a:rPr>
              <a:t>Container Support</a:t>
            </a:r>
          </a:p>
          <a:p>
            <a:pPr marL="285750" indent="-285750">
              <a:buFont typeface="Wingdings" panose="05000000000000000000" pitchFamily="2" charset="2"/>
              <a:buChar char="v"/>
            </a:pPr>
            <a:r>
              <a:rPr lang="nl-NL" sz="2800" dirty="0">
                <a:solidFill>
                  <a:schemeClr val="bg1"/>
                </a:solidFill>
              </a:rPr>
              <a:t>App Service Plan </a:t>
            </a:r>
            <a:r>
              <a:rPr lang="nl-NL" sz="2800" dirty="0" err="1">
                <a:solidFill>
                  <a:schemeClr val="bg1"/>
                </a:solidFill>
              </a:rPr>
              <a:t>for</a:t>
            </a:r>
            <a:r>
              <a:rPr lang="nl-NL" sz="2800" dirty="0">
                <a:solidFill>
                  <a:schemeClr val="bg1"/>
                </a:solidFill>
              </a:rPr>
              <a:t> pricing</a:t>
            </a:r>
          </a:p>
          <a:p>
            <a:pPr marL="285750" indent="-285750">
              <a:buFont typeface="Wingdings" panose="05000000000000000000" pitchFamily="2" charset="2"/>
              <a:buChar char="v"/>
            </a:pPr>
            <a:r>
              <a:rPr lang="nl-NL" sz="2800" dirty="0">
                <a:solidFill>
                  <a:schemeClr val="bg1"/>
                </a:solidFill>
              </a:rPr>
              <a:t>Developer Tool </a:t>
            </a:r>
            <a:r>
              <a:rPr lang="nl-NL" sz="2800" dirty="0" err="1">
                <a:solidFill>
                  <a:schemeClr val="bg1"/>
                </a:solidFill>
              </a:rPr>
              <a:t>integration</a:t>
            </a:r>
            <a:endParaRPr lang="nl-NL" sz="2800" dirty="0">
              <a:solidFill>
                <a:schemeClr val="bg1"/>
              </a:solidFill>
            </a:endParaRPr>
          </a:p>
        </p:txBody>
      </p:sp>
    </p:spTree>
    <p:extLst>
      <p:ext uri="{BB962C8B-B14F-4D97-AF65-F5344CB8AC3E}">
        <p14:creationId xmlns:p14="http://schemas.microsoft.com/office/powerpoint/2010/main" val="1834506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44BC1-CD71-4991-A2D8-F92E0DBFA473}"/>
              </a:ext>
            </a:extLst>
          </p:cNvPr>
          <p:cNvSpPr/>
          <p:nvPr/>
        </p:nvSpPr>
        <p:spPr bwMode="auto">
          <a:xfrm>
            <a:off x="0" y="0"/>
            <a:ext cx="6982574" cy="6816435"/>
          </a:xfrm>
          <a:prstGeom prst="rect">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 name="Picture 2" descr="A picture containing object, photo, clock, dark&#10;&#10;Description automatically generated">
            <a:extLst>
              <a:ext uri="{FF2B5EF4-FFF2-40B4-BE49-F238E27FC236}">
                <a16:creationId xmlns:a16="http://schemas.microsoft.com/office/drawing/2014/main" id="{5B21E378-D8D8-40B5-B00E-221F131BD076}"/>
              </a:ext>
            </a:extLst>
          </p:cNvPr>
          <p:cNvPicPr>
            <a:picLocks noChangeAspect="1"/>
          </p:cNvPicPr>
          <p:nvPr/>
        </p:nvPicPr>
        <p:blipFill rotWithShape="1">
          <a:blip r:embed="rId3">
            <a:alphaModFix amt="5000"/>
          </a:blip>
          <a:srcRect t="55000"/>
          <a:stretch/>
        </p:blipFill>
        <p:spPr>
          <a:xfrm>
            <a:off x="0" y="0"/>
            <a:ext cx="12192000" cy="6273109"/>
          </a:xfrm>
          <a:prstGeom prst="rect">
            <a:avLst/>
          </a:prstGeom>
        </p:spPr>
      </p:pic>
      <p:graphicFrame>
        <p:nvGraphicFramePr>
          <p:cNvPr id="5" name="Content Placeholder 2">
            <a:extLst>
              <a:ext uri="{FF2B5EF4-FFF2-40B4-BE49-F238E27FC236}">
                <a16:creationId xmlns:a16="http://schemas.microsoft.com/office/drawing/2014/main" id="{2CB63FF9-D2D8-490F-813E-9E6DEC42FEAA}"/>
              </a:ext>
            </a:extLst>
          </p:cNvPr>
          <p:cNvGraphicFramePr>
            <a:graphicFrameLocks noGrp="1"/>
          </p:cNvGraphicFramePr>
          <p:nvPr>
            <p:ph idx="4294967295"/>
            <p:extLst>
              <p:ext uri="{D42A27DB-BD31-4B8C-83A1-F6EECF244321}">
                <p14:modId xmlns:p14="http://schemas.microsoft.com/office/powerpoint/2010/main" val="2528835422"/>
              </p:ext>
            </p:extLst>
          </p:nvPr>
        </p:nvGraphicFramePr>
        <p:xfrm>
          <a:off x="5678316" y="1916507"/>
          <a:ext cx="6513684" cy="4154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 Placeholder 9">
            <a:extLst>
              <a:ext uri="{FF2B5EF4-FFF2-40B4-BE49-F238E27FC236}">
                <a16:creationId xmlns:a16="http://schemas.microsoft.com/office/drawing/2014/main" id="{5C88BAD9-5D3A-4EB3-AD22-F4331E071DE7}"/>
              </a:ext>
            </a:extLst>
          </p:cNvPr>
          <p:cNvSpPr txBox="1">
            <a:spLocks/>
          </p:cNvSpPr>
          <p:nvPr/>
        </p:nvSpPr>
        <p:spPr>
          <a:xfrm>
            <a:off x="6982574" y="804365"/>
            <a:ext cx="4517764" cy="307777"/>
          </a:xfrm>
          <a:prstGeom prst="rect">
            <a:avLst/>
          </a:prstGeom>
        </p:spPr>
        <p:txBody>
          <a:bodyPr/>
          <a:lst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marR="0" lvl="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ACBF0"/>
                </a:solidFill>
                <a:effectLst/>
                <a:uLnTx/>
                <a:uFillTx/>
                <a:latin typeface="Segoe UI Semibold"/>
                <a:ea typeface="+mn-ea"/>
                <a:cs typeface="Segoe UI Semilight" panose="020B0402040204020203" pitchFamily="34" charset="0"/>
              </a:rPr>
              <a:t>Moving to the cloud</a:t>
            </a:r>
          </a:p>
        </p:txBody>
      </p:sp>
      <p:sp>
        <p:nvSpPr>
          <p:cNvPr id="8" name="Title 7">
            <a:extLst>
              <a:ext uri="{FF2B5EF4-FFF2-40B4-BE49-F238E27FC236}">
                <a16:creationId xmlns:a16="http://schemas.microsoft.com/office/drawing/2014/main" id="{30DF3F70-1663-4AF4-ACF7-DB19A797F519}"/>
              </a:ext>
            </a:extLst>
          </p:cNvPr>
          <p:cNvSpPr txBox="1">
            <a:spLocks/>
          </p:cNvSpPr>
          <p:nvPr/>
        </p:nvSpPr>
        <p:spPr>
          <a:xfrm>
            <a:off x="6982574" y="1112142"/>
            <a:ext cx="2745984" cy="923330"/>
          </a:xfrm>
          <a:prstGeom prst="rect">
            <a:avLst/>
          </a:prstGeom>
        </p:spPr>
        <p:txBody>
          <a:bodyPr/>
          <a:lst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462"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rPr>
              <a:t>Summary</a:t>
            </a:r>
          </a:p>
        </p:txBody>
      </p:sp>
    </p:spTree>
    <p:extLst>
      <p:ext uri="{BB962C8B-B14F-4D97-AF65-F5344CB8AC3E}">
        <p14:creationId xmlns:p14="http://schemas.microsoft.com/office/powerpoint/2010/main" val="308529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err="1"/>
              <a:t>Infrastructure</a:t>
            </a:r>
            <a:r>
              <a:rPr lang="nl-NL" dirty="0"/>
              <a:t> as Code</a:t>
            </a:r>
          </a:p>
        </p:txBody>
      </p:sp>
      <p:sp>
        <p:nvSpPr>
          <p:cNvPr id="3" name="Content Placeholder 2"/>
          <p:cNvSpPr>
            <a:spLocks noGrp="1"/>
          </p:cNvSpPr>
          <p:nvPr>
            <p:ph idx="4294967295"/>
          </p:nvPr>
        </p:nvSpPr>
        <p:spPr>
          <a:xfrm>
            <a:off x="6005384" y="1898936"/>
            <a:ext cx="5526949" cy="3670300"/>
          </a:xfrm>
        </p:spPr>
        <p:txBody>
          <a:bodyPr>
            <a:normAutofit fontScale="92500"/>
          </a:bodyPr>
          <a:lstStyle/>
          <a:p>
            <a:pPr marL="0" indent="0">
              <a:buNone/>
            </a:pPr>
            <a:r>
              <a:rPr lang="en-US" i="1" dirty="0"/>
              <a:t>“The process of </a:t>
            </a:r>
            <a:r>
              <a:rPr lang="en-US" b="1" i="1" dirty="0"/>
              <a:t>managing</a:t>
            </a:r>
            <a:r>
              <a:rPr lang="en-US" i="1" dirty="0"/>
              <a:t> and </a:t>
            </a:r>
            <a:r>
              <a:rPr lang="en-US" b="1" i="1" dirty="0"/>
              <a:t>provisioning</a:t>
            </a:r>
            <a:r>
              <a:rPr lang="en-US" i="1" dirty="0"/>
              <a:t> </a:t>
            </a:r>
            <a:r>
              <a:rPr lang="en-US" b="1" i="1" dirty="0"/>
              <a:t>computing</a:t>
            </a:r>
            <a:r>
              <a:rPr lang="en-US" i="1" dirty="0"/>
              <a:t> </a:t>
            </a:r>
            <a:r>
              <a:rPr lang="en-US" b="1" i="1" dirty="0"/>
              <a:t>infrastructure</a:t>
            </a:r>
            <a:r>
              <a:rPr lang="en-US" i="1" dirty="0"/>
              <a:t> and their </a:t>
            </a:r>
            <a:r>
              <a:rPr lang="en-US" b="1" i="1" dirty="0"/>
              <a:t>configuration</a:t>
            </a:r>
            <a:r>
              <a:rPr lang="en-US" i="1" dirty="0"/>
              <a:t> through </a:t>
            </a:r>
            <a:r>
              <a:rPr lang="en-US" b="1" i="1" dirty="0"/>
              <a:t>machine-processable</a:t>
            </a:r>
            <a:r>
              <a:rPr lang="en-US" i="1" dirty="0"/>
              <a:t> definition files. It treats the infrastructure as a </a:t>
            </a:r>
            <a:r>
              <a:rPr lang="en-US" b="1" i="1" dirty="0"/>
              <a:t>software</a:t>
            </a:r>
            <a:r>
              <a:rPr lang="en-US" i="1" dirty="0"/>
              <a:t> </a:t>
            </a:r>
            <a:r>
              <a:rPr lang="en-US" b="1" i="1" dirty="0"/>
              <a:t>system</a:t>
            </a:r>
            <a:r>
              <a:rPr lang="en-US" i="1" dirty="0"/>
              <a:t>, applying </a:t>
            </a:r>
            <a:r>
              <a:rPr lang="en-US" b="1" i="1" dirty="0"/>
              <a:t>software</a:t>
            </a:r>
            <a:r>
              <a:rPr lang="en-US" i="1" dirty="0"/>
              <a:t> </a:t>
            </a:r>
            <a:r>
              <a:rPr lang="en-US" b="1" i="1" dirty="0"/>
              <a:t>engineering</a:t>
            </a:r>
            <a:r>
              <a:rPr lang="en-US" i="1" dirty="0"/>
              <a:t> practices to manage changes to the system in a </a:t>
            </a:r>
            <a:r>
              <a:rPr lang="en-US" b="1" i="1" dirty="0"/>
              <a:t>structured</a:t>
            </a:r>
            <a:r>
              <a:rPr lang="en-US" i="1" dirty="0"/>
              <a:t>, </a:t>
            </a:r>
            <a:r>
              <a:rPr lang="en-US" b="1" i="1" dirty="0"/>
              <a:t>safe</a:t>
            </a:r>
            <a:r>
              <a:rPr lang="en-US" i="1" dirty="0"/>
              <a:t> way</a:t>
            </a:r>
            <a:r>
              <a:rPr lang="en-US" dirty="0"/>
              <a:t>”</a:t>
            </a:r>
          </a:p>
          <a:p>
            <a:endParaRPr lang="nl-NL" dirty="0"/>
          </a:p>
        </p:txBody>
      </p:sp>
      <p:pic>
        <p:nvPicPr>
          <p:cNvPr id="8194" name="Picture 2" descr="http://i0.wp.com/blog.redpoint.net/wp-content/uploads/2015/12/definition-image-a3.jpg?resize=380%2C20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667" y="2558308"/>
            <a:ext cx="4467959" cy="2351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288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041DE686-C522-D047-96E2-6047884BF144}"/>
              </a:ext>
            </a:extLst>
          </p:cNvPr>
          <p:cNvSpPr/>
          <p:nvPr/>
        </p:nvSpPr>
        <p:spPr bwMode="auto">
          <a:xfrm>
            <a:off x="-2493587" y="0"/>
            <a:ext cx="11424549" cy="6858000"/>
          </a:xfrm>
          <a:prstGeom prst="parallelogram">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
                <a:srgbClr val="000000"/>
              </a:buClr>
              <a:buSzTx/>
              <a:buFont typeface="Arial"/>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sym typeface="Arial"/>
            </a:endParaRPr>
          </a:p>
        </p:txBody>
      </p:sp>
      <p:sp>
        <p:nvSpPr>
          <p:cNvPr id="9" name="Parallelogram 8">
            <a:extLst>
              <a:ext uri="{FF2B5EF4-FFF2-40B4-BE49-F238E27FC236}">
                <a16:creationId xmlns:a16="http://schemas.microsoft.com/office/drawing/2014/main" id="{910295DB-DF3F-B643-905A-EE25ED92D806}"/>
              </a:ext>
            </a:extLst>
          </p:cNvPr>
          <p:cNvSpPr/>
          <p:nvPr/>
        </p:nvSpPr>
        <p:spPr bwMode="auto">
          <a:xfrm>
            <a:off x="4655126" y="3969915"/>
            <a:ext cx="4811179" cy="2888085"/>
          </a:xfrm>
          <a:prstGeom prst="parallelogram">
            <a:avLst/>
          </a:prstGeom>
          <a:solidFill>
            <a:srgbClr val="5ACBF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
                <a:srgbClr val="000000"/>
              </a:buClr>
              <a:buSzTx/>
              <a:buFont typeface="Arial"/>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sym typeface="Arial"/>
            </a:endParaRPr>
          </a:p>
        </p:txBody>
      </p:sp>
      <p:sp>
        <p:nvSpPr>
          <p:cNvPr id="8" name="Title 7">
            <a:extLst>
              <a:ext uri="{FF2B5EF4-FFF2-40B4-BE49-F238E27FC236}">
                <a16:creationId xmlns:a16="http://schemas.microsoft.com/office/drawing/2014/main" id="{B16A87DE-2A1D-7A48-B6FD-4DF79C890CB4}"/>
              </a:ext>
            </a:extLst>
          </p:cNvPr>
          <p:cNvSpPr>
            <a:spLocks noGrp="1"/>
          </p:cNvSpPr>
          <p:nvPr>
            <p:ph type="title"/>
          </p:nvPr>
        </p:nvSpPr>
        <p:spPr>
          <a:xfrm>
            <a:off x="575880" y="1022170"/>
            <a:ext cx="4637388" cy="461665"/>
          </a:xfrm>
        </p:spPr>
        <p:txBody>
          <a:bodyPr/>
          <a:lstStyle/>
          <a:p>
            <a:r>
              <a:rPr lang="en-US" sz="3000" dirty="0">
                <a:cs typeface="Segoe UI"/>
              </a:rPr>
              <a:t>Principles</a:t>
            </a:r>
          </a:p>
        </p:txBody>
      </p:sp>
      <p:sp>
        <p:nvSpPr>
          <p:cNvPr id="10" name="Text Placeholder 9">
            <a:extLst>
              <a:ext uri="{FF2B5EF4-FFF2-40B4-BE49-F238E27FC236}">
                <a16:creationId xmlns:a16="http://schemas.microsoft.com/office/drawing/2014/main" id="{6FDA2634-EA55-E443-B20C-5AB812A0D819}"/>
              </a:ext>
            </a:extLst>
          </p:cNvPr>
          <p:cNvSpPr>
            <a:spLocks noGrp="1"/>
          </p:cNvSpPr>
          <p:nvPr>
            <p:ph type="body" sz="quarter" idx="10"/>
          </p:nvPr>
        </p:nvSpPr>
        <p:spPr>
          <a:xfrm>
            <a:off x="586390" y="457200"/>
            <a:ext cx="11018520" cy="307777"/>
          </a:xfrm>
        </p:spPr>
        <p:txBody>
          <a:bodyPr vert="horz" wrap="square" lIns="0" tIns="0" rIns="0" bIns="0" rtlCol="0" anchor="t">
            <a:spAutoFit/>
          </a:bodyPr>
          <a:lstStyle/>
          <a:p>
            <a:r>
              <a:rPr lang="en-US" sz="2000" dirty="0">
                <a:solidFill>
                  <a:srgbClr val="5ACBF0"/>
                </a:solidFill>
                <a:latin typeface="+mj-lt"/>
                <a:cs typeface="Segoe UI Semilight"/>
              </a:rPr>
              <a:t>Infrastructure as Code</a:t>
            </a:r>
          </a:p>
        </p:txBody>
      </p:sp>
      <p:pic>
        <p:nvPicPr>
          <p:cNvPr id="3" name="Picture 2">
            <a:extLst>
              <a:ext uri="{FF2B5EF4-FFF2-40B4-BE49-F238E27FC236}">
                <a16:creationId xmlns:a16="http://schemas.microsoft.com/office/drawing/2014/main" id="{BE18B91B-CCBF-B54F-B996-5E838C0F0047}"/>
              </a:ext>
            </a:extLst>
          </p:cNvPr>
          <p:cNvPicPr>
            <a:picLocks noChangeAspect="1"/>
          </p:cNvPicPr>
          <p:nvPr/>
        </p:nvPicPr>
        <p:blipFill rotWithShape="1">
          <a:blip r:embed="rId3"/>
          <a:srcRect l="5556" r="5556"/>
          <a:stretch/>
        </p:blipFill>
        <p:spPr>
          <a:xfrm>
            <a:off x="6095650" y="2172665"/>
            <a:ext cx="4792668" cy="3594501"/>
          </a:xfrm>
          <a:prstGeom prst="parallelogram">
            <a:avLst/>
          </a:prstGeom>
        </p:spPr>
      </p:pic>
      <p:sp>
        <p:nvSpPr>
          <p:cNvPr id="11" name="TextBox 10">
            <a:extLst>
              <a:ext uri="{FF2B5EF4-FFF2-40B4-BE49-F238E27FC236}">
                <a16:creationId xmlns:a16="http://schemas.microsoft.com/office/drawing/2014/main" id="{B38C0057-5553-474B-8493-F08B74CCD4C0}"/>
              </a:ext>
            </a:extLst>
          </p:cNvPr>
          <p:cNvSpPr txBox="1"/>
          <p:nvPr/>
        </p:nvSpPr>
        <p:spPr>
          <a:xfrm>
            <a:off x="485003" y="2312198"/>
            <a:ext cx="7346092" cy="3108543"/>
          </a:xfrm>
          <a:prstGeom prst="rect">
            <a:avLst/>
          </a:prstGeom>
          <a:noFill/>
        </p:spPr>
        <p:txBody>
          <a:bodyPr wrap="square">
            <a:spAutoFit/>
          </a:bodyPr>
          <a:lstStyle/>
          <a:p>
            <a:pPr marL="285750" indent="-285750">
              <a:buFont typeface="Wingdings" panose="05000000000000000000" pitchFamily="2" charset="2"/>
              <a:buChar char="v"/>
            </a:pPr>
            <a:r>
              <a:rPr lang="nl-NL" sz="2800" dirty="0" err="1">
                <a:solidFill>
                  <a:schemeClr val="bg1"/>
                </a:solidFill>
              </a:rPr>
              <a:t>Reproducibility</a:t>
            </a:r>
            <a:endParaRPr lang="nl-NL" sz="2800" dirty="0">
              <a:solidFill>
                <a:schemeClr val="bg1"/>
              </a:solidFill>
            </a:endParaRPr>
          </a:p>
          <a:p>
            <a:pPr marL="285750" indent="-285750">
              <a:buFont typeface="Wingdings" panose="05000000000000000000" pitchFamily="2" charset="2"/>
              <a:buChar char="v"/>
            </a:pPr>
            <a:r>
              <a:rPr lang="nl-NL" sz="2800" dirty="0" err="1">
                <a:solidFill>
                  <a:schemeClr val="bg1"/>
                </a:solidFill>
              </a:rPr>
              <a:t>Consistency</a:t>
            </a:r>
            <a:endParaRPr lang="nl-NL" sz="2800" dirty="0">
              <a:solidFill>
                <a:schemeClr val="bg1"/>
              </a:solidFill>
            </a:endParaRPr>
          </a:p>
          <a:p>
            <a:pPr marL="285750" indent="-285750">
              <a:buFont typeface="Wingdings" panose="05000000000000000000" pitchFamily="2" charset="2"/>
              <a:buChar char="v"/>
            </a:pPr>
            <a:r>
              <a:rPr lang="nl-NL" sz="2800" dirty="0" err="1">
                <a:solidFill>
                  <a:schemeClr val="bg1"/>
                </a:solidFill>
              </a:rPr>
              <a:t>Disposability</a:t>
            </a:r>
            <a:endParaRPr lang="nl-NL" sz="2800" dirty="0">
              <a:solidFill>
                <a:schemeClr val="bg1"/>
              </a:solidFill>
            </a:endParaRPr>
          </a:p>
          <a:p>
            <a:pPr marL="285750" indent="-285750">
              <a:buFont typeface="Wingdings" panose="05000000000000000000" pitchFamily="2" charset="2"/>
              <a:buChar char="v"/>
            </a:pPr>
            <a:r>
              <a:rPr lang="nl-NL" sz="2800" dirty="0" err="1">
                <a:solidFill>
                  <a:schemeClr val="bg1"/>
                </a:solidFill>
              </a:rPr>
              <a:t>Self</a:t>
            </a:r>
            <a:r>
              <a:rPr lang="nl-NL" sz="2800" dirty="0">
                <a:solidFill>
                  <a:schemeClr val="bg1"/>
                </a:solidFill>
              </a:rPr>
              <a:t>-testing</a:t>
            </a:r>
          </a:p>
          <a:p>
            <a:pPr marL="285750" indent="-285750">
              <a:buFont typeface="Wingdings" panose="05000000000000000000" pitchFamily="2" charset="2"/>
              <a:buChar char="v"/>
            </a:pPr>
            <a:r>
              <a:rPr lang="nl-NL" sz="2800" dirty="0" err="1">
                <a:solidFill>
                  <a:schemeClr val="bg1"/>
                </a:solidFill>
              </a:rPr>
              <a:t>Self-documenting</a:t>
            </a:r>
            <a:endParaRPr lang="nl-NL" sz="2800" dirty="0">
              <a:solidFill>
                <a:schemeClr val="bg1"/>
              </a:solidFill>
            </a:endParaRPr>
          </a:p>
          <a:p>
            <a:pPr marL="285750" indent="-285750">
              <a:buFont typeface="Wingdings" panose="05000000000000000000" pitchFamily="2" charset="2"/>
              <a:buChar char="v"/>
            </a:pPr>
            <a:r>
              <a:rPr lang="nl-NL" sz="2800" dirty="0" err="1">
                <a:solidFill>
                  <a:schemeClr val="bg1"/>
                </a:solidFill>
              </a:rPr>
              <a:t>Versioned</a:t>
            </a:r>
            <a:endParaRPr lang="nl-NL" sz="2800" dirty="0">
              <a:solidFill>
                <a:schemeClr val="bg1"/>
              </a:solidFill>
            </a:endParaRPr>
          </a:p>
          <a:p>
            <a:pPr marL="285750" indent="-285750">
              <a:buFont typeface="Wingdings" panose="05000000000000000000" pitchFamily="2" charset="2"/>
              <a:buChar char="v"/>
            </a:pPr>
            <a:r>
              <a:rPr lang="nl-NL" sz="2800" dirty="0" err="1">
                <a:solidFill>
                  <a:schemeClr val="bg1"/>
                </a:solidFill>
              </a:rPr>
              <a:t>Self-service</a:t>
            </a:r>
            <a:endParaRPr lang="nl-NL" sz="2800" dirty="0">
              <a:solidFill>
                <a:schemeClr val="bg1"/>
              </a:solidFill>
            </a:endParaRPr>
          </a:p>
        </p:txBody>
      </p:sp>
    </p:spTree>
    <p:extLst>
      <p:ext uri="{BB962C8B-B14F-4D97-AF65-F5344CB8AC3E}">
        <p14:creationId xmlns:p14="http://schemas.microsoft.com/office/powerpoint/2010/main" val="3304835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AC89B34-654E-4987-BD14-119B0FD94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54" y="-56096"/>
            <a:ext cx="12349706" cy="691409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04;p1">
            <a:extLst>
              <a:ext uri="{FF2B5EF4-FFF2-40B4-BE49-F238E27FC236}">
                <a16:creationId xmlns:a16="http://schemas.microsoft.com/office/drawing/2014/main" id="{652DBD8F-D1F7-4D09-85ED-156831E94408}"/>
              </a:ext>
            </a:extLst>
          </p:cNvPr>
          <p:cNvSpPr/>
          <p:nvPr/>
        </p:nvSpPr>
        <p:spPr>
          <a:xfrm>
            <a:off x="4988584" y="-35880"/>
            <a:ext cx="9249930" cy="6954834"/>
          </a:xfrm>
          <a:prstGeom prst="parallelogram">
            <a:avLst>
              <a:gd name="adj" fmla="val 38502"/>
            </a:avLst>
          </a:prstGeom>
          <a:solidFill>
            <a:schemeClr val="accent1">
              <a:alpha val="20000"/>
            </a:schemeClr>
          </a:solidFill>
          <a:ln>
            <a:noFill/>
          </a:ln>
        </p:spPr>
        <p:txBody>
          <a:bodyPr spcFirstLastPara="1" wrap="square" lIns="182875" tIns="146300" rIns="182875" bIns="146300" anchor="t" anchorCtr="0">
            <a:noAutofit/>
          </a:bodyPr>
          <a:lstStyle/>
          <a:p>
            <a:pPr marL="0" marR="0" lvl="0" indent="0" algn="l" defTabSz="457200" rtl="0" eaLnBrk="1" fontAlgn="auto" latinLnBrk="0" hangingPunct="1">
              <a:lnSpc>
                <a:spcPct val="100000"/>
              </a:lnSpc>
              <a:spcBef>
                <a:spcPts val="0"/>
              </a:spcBef>
              <a:spcAft>
                <a:spcPts val="0"/>
              </a:spcAft>
              <a:buClr>
                <a:srgbClr val="000000"/>
              </a:buClr>
              <a:buSzPts val="2000"/>
              <a:buFont typeface="Arial"/>
              <a:buNone/>
              <a:tabLst/>
              <a:defRPr/>
            </a:pPr>
            <a:endParaRPr kumimoji="0" sz="2000" b="0" i="0" u="none" strike="noStrike" kern="120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4" name="Title 3">
            <a:extLst>
              <a:ext uri="{FF2B5EF4-FFF2-40B4-BE49-F238E27FC236}">
                <a16:creationId xmlns:a16="http://schemas.microsoft.com/office/drawing/2014/main" id="{FDE55D6E-C9F4-44C2-BDCF-A6AA8A041063}"/>
              </a:ext>
            </a:extLst>
          </p:cNvPr>
          <p:cNvSpPr>
            <a:spLocks noGrp="1"/>
          </p:cNvSpPr>
          <p:nvPr>
            <p:ph type="ctrTitle"/>
          </p:nvPr>
        </p:nvSpPr>
        <p:spPr/>
        <p:txBody>
          <a:bodyPr vert="horz" lIns="91440" tIns="45720" rIns="91440" bIns="45720" rtlCol="0" anchor="b">
            <a:normAutofit/>
          </a:bodyPr>
          <a:lstStyle/>
          <a:p>
            <a:pPr algn="ctr"/>
            <a:r>
              <a:rPr lang="en-US" dirty="0">
                <a:solidFill>
                  <a:srgbClr val="FFFFFF"/>
                </a:solidFill>
              </a:rPr>
              <a:t>AZURE FUNDAMENTALS</a:t>
            </a:r>
          </a:p>
        </p:txBody>
      </p:sp>
      <p:sp>
        <p:nvSpPr>
          <p:cNvPr id="2" name="Subtitle 1">
            <a:extLst>
              <a:ext uri="{FF2B5EF4-FFF2-40B4-BE49-F238E27FC236}">
                <a16:creationId xmlns:a16="http://schemas.microsoft.com/office/drawing/2014/main" id="{8B0BC4B5-712C-4224-9703-7CE0228F3CC9}"/>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66230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293825-CB8F-4179-A01F-ECAB81342C55}"/>
              </a:ext>
            </a:extLst>
          </p:cNvPr>
          <p:cNvSpPr>
            <a:spLocks noGrp="1"/>
          </p:cNvSpPr>
          <p:nvPr>
            <p:ph type="title"/>
          </p:nvPr>
        </p:nvSpPr>
        <p:spPr>
          <a:xfrm>
            <a:off x="588264" y="457200"/>
            <a:ext cx="11018520" cy="1231106"/>
          </a:xfrm>
          <a:noFill/>
        </p:spPr>
        <p:txBody>
          <a:bodyPr/>
          <a:lstStyle/>
          <a:p>
            <a:r>
              <a:rPr lang="en-US" dirty="0">
                <a:solidFill>
                  <a:schemeClr val="tx1"/>
                </a:solidFill>
              </a:rPr>
              <a:t>Azure foundational </a:t>
            </a:r>
            <a:br>
              <a:rPr lang="en-US" dirty="0">
                <a:solidFill>
                  <a:schemeClr val="tx1"/>
                </a:solidFill>
              </a:rPr>
            </a:br>
            <a:r>
              <a:rPr lang="en-US" dirty="0">
                <a:solidFill>
                  <a:schemeClr val="tx1"/>
                </a:solidFill>
              </a:rPr>
              <a:t>concepts</a:t>
            </a:r>
            <a:endParaRPr lang="LID4096" dirty="0">
              <a:solidFill>
                <a:schemeClr val="tx1"/>
              </a:solidFill>
            </a:endParaRPr>
          </a:p>
        </p:txBody>
      </p:sp>
      <p:sp>
        <p:nvSpPr>
          <p:cNvPr id="6" name="Content Placeholder 5">
            <a:extLst>
              <a:ext uri="{FF2B5EF4-FFF2-40B4-BE49-F238E27FC236}">
                <a16:creationId xmlns:a16="http://schemas.microsoft.com/office/drawing/2014/main" id="{656BF947-F1FF-4278-B79C-A3A5DFEDDAE0}"/>
              </a:ext>
            </a:extLst>
          </p:cNvPr>
          <p:cNvSpPr>
            <a:spLocks noGrp="1"/>
          </p:cNvSpPr>
          <p:nvPr>
            <p:ph type="body" sz="quarter" idx="10"/>
          </p:nvPr>
        </p:nvSpPr>
        <p:spPr>
          <a:xfrm>
            <a:off x="584201" y="1854598"/>
            <a:ext cx="5661798" cy="1612493"/>
          </a:xfrm>
        </p:spPr>
        <p:txBody>
          <a:bodyPr>
            <a:noAutofit/>
          </a:bodyPr>
          <a:lstStyle/>
          <a:p>
            <a:pPr>
              <a:buFont typeface="Wingdings" panose="05000000000000000000" pitchFamily="2" charset="2"/>
              <a:buChar char="v"/>
            </a:pPr>
            <a:r>
              <a:rPr lang="en-US" sz="2000" dirty="0"/>
              <a:t>Azure resources</a:t>
            </a:r>
          </a:p>
          <a:p>
            <a:pPr lvl="1">
              <a:buFont typeface="Wingdings" panose="05000000000000000000" pitchFamily="2" charset="2"/>
              <a:buChar char="v"/>
            </a:pPr>
            <a:r>
              <a:rPr lang="en-US" sz="1600" dirty="0"/>
              <a:t>Compute</a:t>
            </a:r>
          </a:p>
          <a:p>
            <a:pPr lvl="1">
              <a:buFont typeface="Wingdings" panose="05000000000000000000" pitchFamily="2" charset="2"/>
              <a:buChar char="v"/>
            </a:pPr>
            <a:r>
              <a:rPr lang="en-US" sz="1600" dirty="0"/>
              <a:t>Storage</a:t>
            </a:r>
          </a:p>
          <a:p>
            <a:pPr lvl="1">
              <a:buFont typeface="Wingdings" panose="05000000000000000000" pitchFamily="2" charset="2"/>
              <a:buChar char="v"/>
            </a:pPr>
            <a:r>
              <a:rPr lang="en-US" sz="1600" dirty="0"/>
              <a:t>Networking</a:t>
            </a:r>
          </a:p>
          <a:p>
            <a:pPr>
              <a:buFont typeface="Wingdings" panose="05000000000000000000" pitchFamily="2" charset="2"/>
              <a:buChar char="v"/>
            </a:pPr>
            <a:endParaRPr lang="en-US" sz="2000" dirty="0"/>
          </a:p>
        </p:txBody>
      </p:sp>
      <p:grpSp>
        <p:nvGrpSpPr>
          <p:cNvPr id="86" name="Group 85">
            <a:extLst>
              <a:ext uri="{FF2B5EF4-FFF2-40B4-BE49-F238E27FC236}">
                <a16:creationId xmlns:a16="http://schemas.microsoft.com/office/drawing/2014/main" id="{D0963254-66EC-43AD-94F9-CC88340FBD8E}"/>
              </a:ext>
            </a:extLst>
          </p:cNvPr>
          <p:cNvGrpSpPr/>
          <p:nvPr/>
        </p:nvGrpSpPr>
        <p:grpSpPr>
          <a:xfrm>
            <a:off x="8180071" y="3953253"/>
            <a:ext cx="3192504" cy="2399709"/>
            <a:chOff x="2312671" y="3737353"/>
            <a:chExt cx="3192504" cy="2399709"/>
          </a:xfrm>
        </p:grpSpPr>
        <p:sp>
          <p:nvSpPr>
            <p:cNvPr id="87" name="Rectangle 86">
              <a:extLst>
                <a:ext uri="{FF2B5EF4-FFF2-40B4-BE49-F238E27FC236}">
                  <a16:creationId xmlns:a16="http://schemas.microsoft.com/office/drawing/2014/main" id="{8BFC74FC-0DA0-40F4-A6E3-A32B58916D8C}"/>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Compute</a:t>
              </a:r>
              <a:endParaRPr lang="LID4096" dirty="0"/>
            </a:p>
          </p:txBody>
        </p:sp>
        <p:pic>
          <p:nvPicPr>
            <p:cNvPr id="88" name="Graphic 87">
              <a:extLst>
                <a:ext uri="{FF2B5EF4-FFF2-40B4-BE49-F238E27FC236}">
                  <a16:creationId xmlns:a16="http://schemas.microsoft.com/office/drawing/2014/main" id="{F3868C71-A6A9-4F16-A7B7-E9646E9B1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3823" y="4407262"/>
              <a:ext cx="476250" cy="476250"/>
            </a:xfrm>
            <a:prstGeom prst="rect">
              <a:avLst/>
            </a:prstGeom>
          </p:spPr>
        </p:pic>
        <p:sp>
          <p:nvSpPr>
            <p:cNvPr id="89" name="Rectangle 88">
              <a:extLst>
                <a:ext uri="{FF2B5EF4-FFF2-40B4-BE49-F238E27FC236}">
                  <a16:creationId xmlns:a16="http://schemas.microsoft.com/office/drawing/2014/main" id="{F058EACA-C9DF-405B-9E93-B2E5CC8322E3}"/>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Storage</a:t>
              </a:r>
              <a:endParaRPr lang="LID4096" dirty="0"/>
            </a:p>
          </p:txBody>
        </p:sp>
        <p:sp>
          <p:nvSpPr>
            <p:cNvPr id="90" name="Rectangle 89">
              <a:extLst>
                <a:ext uri="{FF2B5EF4-FFF2-40B4-BE49-F238E27FC236}">
                  <a16:creationId xmlns:a16="http://schemas.microsoft.com/office/drawing/2014/main" id="{2F29C1DC-01F7-4BCA-81A1-7C3397BAAFFE}"/>
                </a:ext>
              </a:extLst>
            </p:cNvPr>
            <p:cNvSpPr/>
            <p:nvPr/>
          </p:nvSpPr>
          <p:spPr>
            <a:xfrm>
              <a:off x="3183641" y="5615902"/>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Networking</a:t>
              </a:r>
              <a:endParaRPr lang="LID4096" dirty="0"/>
            </a:p>
          </p:txBody>
        </p:sp>
        <p:pic>
          <p:nvPicPr>
            <p:cNvPr id="91" name="Graphic 90">
              <a:extLst>
                <a:ext uri="{FF2B5EF4-FFF2-40B4-BE49-F238E27FC236}">
                  <a16:creationId xmlns:a16="http://schemas.microsoft.com/office/drawing/2014/main" id="{6BA84CA4-74B9-4D49-993C-368863B32C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272" y="5012174"/>
              <a:ext cx="476250" cy="476250"/>
            </a:xfrm>
            <a:prstGeom prst="rect">
              <a:avLst/>
            </a:prstGeom>
          </p:spPr>
        </p:pic>
        <p:pic>
          <p:nvPicPr>
            <p:cNvPr id="92" name="Graphic 91">
              <a:extLst>
                <a:ext uri="{FF2B5EF4-FFF2-40B4-BE49-F238E27FC236}">
                  <a16:creationId xmlns:a16="http://schemas.microsoft.com/office/drawing/2014/main" id="{A26669D6-66EE-4A95-92BC-804F4144230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3823" y="5625141"/>
              <a:ext cx="476250" cy="476250"/>
            </a:xfrm>
            <a:prstGeom prst="rect">
              <a:avLst/>
            </a:prstGeom>
          </p:spPr>
        </p:pic>
        <p:sp>
          <p:nvSpPr>
            <p:cNvPr id="93" name="Rectangle 92">
              <a:extLst>
                <a:ext uri="{FF2B5EF4-FFF2-40B4-BE49-F238E27FC236}">
                  <a16:creationId xmlns:a16="http://schemas.microsoft.com/office/drawing/2014/main" id="{A89E7352-E0D2-4AFF-9075-5C0D122EEEAD}"/>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Resources</a:t>
              </a:r>
              <a:endParaRPr lang="LID4096" dirty="0"/>
            </a:p>
          </p:txBody>
        </p:sp>
        <p:cxnSp>
          <p:nvCxnSpPr>
            <p:cNvPr id="94" name="Straight Connector 93">
              <a:extLst>
                <a:ext uri="{FF2B5EF4-FFF2-40B4-BE49-F238E27FC236}">
                  <a16:creationId xmlns:a16="http://schemas.microsoft.com/office/drawing/2014/main" id="{8195584D-4F3E-4CE3-B30C-59AA1DD88A85}"/>
                </a:ext>
              </a:extLst>
            </p:cNvPr>
            <p:cNvCxnSpPr>
              <a:cxnSpLocks/>
              <a:stCxn id="87" idx="1"/>
            </p:cNvCxnSpPr>
            <p:nvPr/>
          </p:nvCxnSpPr>
          <p:spPr>
            <a:xfrm flipH="1">
              <a:off x="2544211" y="4624116"/>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2CCD88-BBF7-4F53-ADC4-FBA710BBD47A}"/>
                </a:ext>
              </a:extLst>
            </p:cNvPr>
            <p:cNvCxnSpPr/>
            <p:nvPr/>
          </p:nvCxnSpPr>
          <p:spPr>
            <a:xfrm flipH="1">
              <a:off x="2544211" y="5288201"/>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FDB1F5B-5B68-44E0-AC05-67912185FA32}"/>
                </a:ext>
              </a:extLst>
            </p:cNvPr>
            <p:cNvCxnSpPr/>
            <p:nvPr/>
          </p:nvCxnSpPr>
          <p:spPr>
            <a:xfrm flipH="1">
              <a:off x="2567537" y="5876482"/>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8AEA580-BC5E-402E-B7A9-B683D6D68260}"/>
                </a:ext>
              </a:extLst>
            </p:cNvPr>
            <p:cNvCxnSpPr>
              <a:cxnSpLocks/>
            </p:cNvCxnSpPr>
            <p:nvPr/>
          </p:nvCxnSpPr>
          <p:spPr>
            <a:xfrm flipH="1">
              <a:off x="2541036" y="4258513"/>
              <a:ext cx="3175" cy="163208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0695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293825-CB8F-4179-A01F-ECAB81342C55}"/>
              </a:ext>
            </a:extLst>
          </p:cNvPr>
          <p:cNvSpPr>
            <a:spLocks noGrp="1"/>
          </p:cNvSpPr>
          <p:nvPr>
            <p:ph type="title"/>
          </p:nvPr>
        </p:nvSpPr>
        <p:spPr>
          <a:xfrm>
            <a:off x="588264" y="457200"/>
            <a:ext cx="11018520" cy="1231106"/>
          </a:xfrm>
          <a:noFill/>
        </p:spPr>
        <p:txBody>
          <a:bodyPr/>
          <a:lstStyle/>
          <a:p>
            <a:r>
              <a:rPr lang="en-US" dirty="0">
                <a:solidFill>
                  <a:schemeClr val="tx1"/>
                </a:solidFill>
              </a:rPr>
              <a:t>Azure foundational </a:t>
            </a:r>
            <a:br>
              <a:rPr lang="en-US" dirty="0">
                <a:solidFill>
                  <a:schemeClr val="tx1"/>
                </a:solidFill>
              </a:rPr>
            </a:br>
            <a:r>
              <a:rPr lang="en-US" dirty="0">
                <a:solidFill>
                  <a:schemeClr val="tx1"/>
                </a:solidFill>
              </a:rPr>
              <a:t>concepts</a:t>
            </a:r>
            <a:endParaRPr lang="LID4096" dirty="0">
              <a:solidFill>
                <a:schemeClr val="tx1"/>
              </a:solidFill>
            </a:endParaRPr>
          </a:p>
        </p:txBody>
      </p:sp>
      <p:sp>
        <p:nvSpPr>
          <p:cNvPr id="6" name="Content Placeholder 5">
            <a:extLst>
              <a:ext uri="{FF2B5EF4-FFF2-40B4-BE49-F238E27FC236}">
                <a16:creationId xmlns:a16="http://schemas.microsoft.com/office/drawing/2014/main" id="{656BF947-F1FF-4278-B79C-A3A5DFEDDAE0}"/>
              </a:ext>
            </a:extLst>
          </p:cNvPr>
          <p:cNvSpPr>
            <a:spLocks noGrp="1"/>
          </p:cNvSpPr>
          <p:nvPr>
            <p:ph type="body" sz="quarter" idx="10"/>
          </p:nvPr>
        </p:nvSpPr>
        <p:spPr>
          <a:xfrm>
            <a:off x="584201" y="1854598"/>
            <a:ext cx="5661798" cy="1612493"/>
          </a:xfrm>
        </p:spPr>
        <p:txBody>
          <a:bodyPr>
            <a:noAutofit/>
          </a:bodyPr>
          <a:lstStyle/>
          <a:p>
            <a:pPr>
              <a:buFont typeface="Wingdings" panose="05000000000000000000" pitchFamily="2" charset="2"/>
              <a:buChar char="v"/>
            </a:pPr>
            <a:r>
              <a:rPr lang="en-US" sz="2000" dirty="0"/>
              <a:t>Azure resources</a:t>
            </a:r>
          </a:p>
          <a:p>
            <a:pPr lvl="1">
              <a:buFont typeface="Wingdings" panose="05000000000000000000" pitchFamily="2" charset="2"/>
              <a:buChar char="v"/>
            </a:pPr>
            <a:r>
              <a:rPr lang="en-US" sz="1600" dirty="0"/>
              <a:t>Compute</a:t>
            </a:r>
          </a:p>
          <a:p>
            <a:pPr lvl="1">
              <a:buFont typeface="Wingdings" panose="05000000000000000000" pitchFamily="2" charset="2"/>
              <a:buChar char="v"/>
            </a:pPr>
            <a:r>
              <a:rPr lang="en-US" sz="1600" dirty="0"/>
              <a:t>Storage</a:t>
            </a:r>
          </a:p>
          <a:p>
            <a:pPr lvl="1">
              <a:buFont typeface="Wingdings" panose="05000000000000000000" pitchFamily="2" charset="2"/>
              <a:buChar char="v"/>
            </a:pPr>
            <a:r>
              <a:rPr lang="en-US" sz="1600" dirty="0"/>
              <a:t>Networking</a:t>
            </a:r>
          </a:p>
          <a:p>
            <a:pPr>
              <a:buFont typeface="Wingdings" panose="05000000000000000000" pitchFamily="2" charset="2"/>
              <a:buChar char="v"/>
            </a:pPr>
            <a:endParaRPr lang="en-US" sz="2000" dirty="0"/>
          </a:p>
          <a:p>
            <a:pPr>
              <a:buFont typeface="Wingdings" panose="05000000000000000000" pitchFamily="2" charset="2"/>
              <a:buChar char="v"/>
            </a:pPr>
            <a:r>
              <a:rPr lang="en-US" sz="2000" dirty="0"/>
              <a:t>Logical grouping and security boundaries</a:t>
            </a:r>
          </a:p>
          <a:p>
            <a:pPr lvl="1">
              <a:buFont typeface="Wingdings" panose="05000000000000000000" pitchFamily="2" charset="2"/>
              <a:buChar char="v"/>
            </a:pPr>
            <a:r>
              <a:rPr lang="en-US" sz="1600" dirty="0"/>
              <a:t>Azure resource group</a:t>
            </a:r>
          </a:p>
          <a:p>
            <a:pPr lvl="2">
              <a:buFont typeface="Wingdings" panose="05000000000000000000" pitchFamily="2" charset="2"/>
              <a:buChar char="v"/>
            </a:pPr>
            <a:r>
              <a:rPr lang="en-US" sz="1400" dirty="0"/>
              <a:t>Contains one or more resources</a:t>
            </a:r>
          </a:p>
        </p:txBody>
      </p:sp>
      <p:sp>
        <p:nvSpPr>
          <p:cNvPr id="77" name="Rectangle 76">
            <a:extLst>
              <a:ext uri="{FF2B5EF4-FFF2-40B4-BE49-F238E27FC236}">
                <a16:creationId xmlns:a16="http://schemas.microsoft.com/office/drawing/2014/main" id="{548F57D4-AA5E-41F9-BBCA-0CD6BF8E6730}"/>
              </a:ext>
            </a:extLst>
          </p:cNvPr>
          <p:cNvSpPr/>
          <p:nvPr/>
        </p:nvSpPr>
        <p:spPr>
          <a:xfrm>
            <a:off x="6672830" y="3644900"/>
            <a:ext cx="4827667" cy="285335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dirty="0"/>
          </a:p>
        </p:txBody>
      </p:sp>
      <p:sp>
        <p:nvSpPr>
          <p:cNvPr id="78" name="Rectangle 77">
            <a:extLst>
              <a:ext uri="{FF2B5EF4-FFF2-40B4-BE49-F238E27FC236}">
                <a16:creationId xmlns:a16="http://schemas.microsoft.com/office/drawing/2014/main" id="{3F954A2B-8A0C-4D07-94E4-4F1EB70F1CE9}"/>
              </a:ext>
            </a:extLst>
          </p:cNvPr>
          <p:cNvSpPr/>
          <p:nvPr/>
        </p:nvSpPr>
        <p:spPr>
          <a:xfrm>
            <a:off x="6669655" y="3128082"/>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Resource Group</a:t>
            </a:r>
            <a:endParaRPr lang="LID4096" dirty="0"/>
          </a:p>
        </p:txBody>
      </p:sp>
      <p:sp>
        <p:nvSpPr>
          <p:cNvPr id="83" name="Rectangle 82">
            <a:extLst>
              <a:ext uri="{FF2B5EF4-FFF2-40B4-BE49-F238E27FC236}">
                <a16:creationId xmlns:a16="http://schemas.microsoft.com/office/drawing/2014/main" id="{51C3F945-1559-4A15-8499-59E877ADD887}"/>
              </a:ext>
            </a:extLst>
          </p:cNvPr>
          <p:cNvSpPr/>
          <p:nvPr/>
        </p:nvSpPr>
        <p:spPr>
          <a:xfrm>
            <a:off x="6625452" y="1683831"/>
            <a:ext cx="1596647" cy="11113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sz="600" dirty="0"/>
          </a:p>
        </p:txBody>
      </p:sp>
      <p:sp>
        <p:nvSpPr>
          <p:cNvPr id="84" name="Rectangle 83">
            <a:extLst>
              <a:ext uri="{FF2B5EF4-FFF2-40B4-BE49-F238E27FC236}">
                <a16:creationId xmlns:a16="http://schemas.microsoft.com/office/drawing/2014/main" id="{B1615899-CA03-4DC8-AA6C-53FF8742C795}"/>
              </a:ext>
            </a:extLst>
          </p:cNvPr>
          <p:cNvSpPr/>
          <p:nvPr/>
        </p:nvSpPr>
        <p:spPr>
          <a:xfrm>
            <a:off x="6625452" y="1530194"/>
            <a:ext cx="767797" cy="15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600" dirty="0"/>
              <a:t>Resource Group</a:t>
            </a:r>
            <a:endParaRPr lang="LID4096" sz="600" dirty="0"/>
          </a:p>
        </p:txBody>
      </p:sp>
      <p:grpSp>
        <p:nvGrpSpPr>
          <p:cNvPr id="86" name="Group 85">
            <a:extLst>
              <a:ext uri="{FF2B5EF4-FFF2-40B4-BE49-F238E27FC236}">
                <a16:creationId xmlns:a16="http://schemas.microsoft.com/office/drawing/2014/main" id="{D0963254-66EC-43AD-94F9-CC88340FBD8E}"/>
              </a:ext>
            </a:extLst>
          </p:cNvPr>
          <p:cNvGrpSpPr/>
          <p:nvPr/>
        </p:nvGrpSpPr>
        <p:grpSpPr>
          <a:xfrm>
            <a:off x="8180071" y="3953253"/>
            <a:ext cx="3192504" cy="2399709"/>
            <a:chOff x="2312671" y="3737353"/>
            <a:chExt cx="3192504" cy="2399709"/>
          </a:xfrm>
        </p:grpSpPr>
        <p:sp>
          <p:nvSpPr>
            <p:cNvPr id="87" name="Rectangle 86">
              <a:extLst>
                <a:ext uri="{FF2B5EF4-FFF2-40B4-BE49-F238E27FC236}">
                  <a16:creationId xmlns:a16="http://schemas.microsoft.com/office/drawing/2014/main" id="{8BFC74FC-0DA0-40F4-A6E3-A32B58916D8C}"/>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Compute</a:t>
              </a:r>
              <a:endParaRPr lang="LID4096" dirty="0"/>
            </a:p>
          </p:txBody>
        </p:sp>
        <p:pic>
          <p:nvPicPr>
            <p:cNvPr id="88" name="Graphic 87">
              <a:extLst>
                <a:ext uri="{FF2B5EF4-FFF2-40B4-BE49-F238E27FC236}">
                  <a16:creationId xmlns:a16="http://schemas.microsoft.com/office/drawing/2014/main" id="{F3868C71-A6A9-4F16-A7B7-E9646E9B1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3823" y="4407262"/>
              <a:ext cx="476250" cy="476250"/>
            </a:xfrm>
            <a:prstGeom prst="rect">
              <a:avLst/>
            </a:prstGeom>
          </p:spPr>
        </p:pic>
        <p:sp>
          <p:nvSpPr>
            <p:cNvPr id="89" name="Rectangle 88">
              <a:extLst>
                <a:ext uri="{FF2B5EF4-FFF2-40B4-BE49-F238E27FC236}">
                  <a16:creationId xmlns:a16="http://schemas.microsoft.com/office/drawing/2014/main" id="{F058EACA-C9DF-405B-9E93-B2E5CC8322E3}"/>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Storage</a:t>
              </a:r>
              <a:endParaRPr lang="LID4096" dirty="0"/>
            </a:p>
          </p:txBody>
        </p:sp>
        <p:sp>
          <p:nvSpPr>
            <p:cNvPr id="90" name="Rectangle 89">
              <a:extLst>
                <a:ext uri="{FF2B5EF4-FFF2-40B4-BE49-F238E27FC236}">
                  <a16:creationId xmlns:a16="http://schemas.microsoft.com/office/drawing/2014/main" id="{2F29C1DC-01F7-4BCA-81A1-7C3397BAAFFE}"/>
                </a:ext>
              </a:extLst>
            </p:cNvPr>
            <p:cNvSpPr/>
            <p:nvPr/>
          </p:nvSpPr>
          <p:spPr>
            <a:xfrm>
              <a:off x="3183641" y="5615902"/>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Networking</a:t>
              </a:r>
              <a:endParaRPr lang="LID4096" dirty="0"/>
            </a:p>
          </p:txBody>
        </p:sp>
        <p:pic>
          <p:nvPicPr>
            <p:cNvPr id="91" name="Graphic 90">
              <a:extLst>
                <a:ext uri="{FF2B5EF4-FFF2-40B4-BE49-F238E27FC236}">
                  <a16:creationId xmlns:a16="http://schemas.microsoft.com/office/drawing/2014/main" id="{6BA84CA4-74B9-4D49-993C-368863B32C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272" y="5012174"/>
              <a:ext cx="476250" cy="476250"/>
            </a:xfrm>
            <a:prstGeom prst="rect">
              <a:avLst/>
            </a:prstGeom>
          </p:spPr>
        </p:pic>
        <p:pic>
          <p:nvPicPr>
            <p:cNvPr id="92" name="Graphic 91">
              <a:extLst>
                <a:ext uri="{FF2B5EF4-FFF2-40B4-BE49-F238E27FC236}">
                  <a16:creationId xmlns:a16="http://schemas.microsoft.com/office/drawing/2014/main" id="{A26669D6-66EE-4A95-92BC-804F4144230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3823" y="5625141"/>
              <a:ext cx="476250" cy="476250"/>
            </a:xfrm>
            <a:prstGeom prst="rect">
              <a:avLst/>
            </a:prstGeom>
          </p:spPr>
        </p:pic>
        <p:sp>
          <p:nvSpPr>
            <p:cNvPr id="93" name="Rectangle 92">
              <a:extLst>
                <a:ext uri="{FF2B5EF4-FFF2-40B4-BE49-F238E27FC236}">
                  <a16:creationId xmlns:a16="http://schemas.microsoft.com/office/drawing/2014/main" id="{A89E7352-E0D2-4AFF-9075-5C0D122EEEAD}"/>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Resources</a:t>
              </a:r>
              <a:endParaRPr lang="LID4096" dirty="0"/>
            </a:p>
          </p:txBody>
        </p:sp>
        <p:cxnSp>
          <p:nvCxnSpPr>
            <p:cNvPr id="94" name="Straight Connector 93">
              <a:extLst>
                <a:ext uri="{FF2B5EF4-FFF2-40B4-BE49-F238E27FC236}">
                  <a16:creationId xmlns:a16="http://schemas.microsoft.com/office/drawing/2014/main" id="{8195584D-4F3E-4CE3-B30C-59AA1DD88A85}"/>
                </a:ext>
              </a:extLst>
            </p:cNvPr>
            <p:cNvCxnSpPr>
              <a:cxnSpLocks/>
              <a:stCxn id="87" idx="1"/>
            </p:cNvCxnSpPr>
            <p:nvPr/>
          </p:nvCxnSpPr>
          <p:spPr>
            <a:xfrm flipH="1">
              <a:off x="2544211" y="4624116"/>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2CCD88-BBF7-4F53-ADC4-FBA710BBD47A}"/>
                </a:ext>
              </a:extLst>
            </p:cNvPr>
            <p:cNvCxnSpPr/>
            <p:nvPr/>
          </p:nvCxnSpPr>
          <p:spPr>
            <a:xfrm flipH="1">
              <a:off x="2544211" y="5288201"/>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FDB1F5B-5B68-44E0-AC05-67912185FA32}"/>
                </a:ext>
              </a:extLst>
            </p:cNvPr>
            <p:cNvCxnSpPr/>
            <p:nvPr/>
          </p:nvCxnSpPr>
          <p:spPr>
            <a:xfrm flipH="1">
              <a:off x="2567537" y="5876482"/>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8AEA580-BC5E-402E-B7A9-B683D6D68260}"/>
                </a:ext>
              </a:extLst>
            </p:cNvPr>
            <p:cNvCxnSpPr>
              <a:cxnSpLocks/>
            </p:cNvCxnSpPr>
            <p:nvPr/>
          </p:nvCxnSpPr>
          <p:spPr>
            <a:xfrm flipH="1">
              <a:off x="2541036" y="4258513"/>
              <a:ext cx="3175" cy="163208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E55A9714-25B1-4C06-B95E-2D8B6E3B06A0}"/>
              </a:ext>
            </a:extLst>
          </p:cNvPr>
          <p:cNvGrpSpPr/>
          <p:nvPr/>
        </p:nvGrpSpPr>
        <p:grpSpPr>
          <a:xfrm>
            <a:off x="7033635" y="1848084"/>
            <a:ext cx="1091893" cy="871757"/>
            <a:chOff x="2312671" y="3737353"/>
            <a:chExt cx="3192504" cy="2399705"/>
          </a:xfrm>
        </p:grpSpPr>
        <p:sp>
          <p:nvSpPr>
            <p:cNvPr id="99" name="Rectangle 98">
              <a:extLst>
                <a:ext uri="{FF2B5EF4-FFF2-40B4-BE49-F238E27FC236}">
                  <a16:creationId xmlns:a16="http://schemas.microsoft.com/office/drawing/2014/main" id="{2B4155B7-09F5-49BE-B8F3-5B7AD93035D8}"/>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Compute</a:t>
              </a:r>
              <a:endParaRPr lang="LID4096" sz="700" dirty="0"/>
            </a:p>
          </p:txBody>
        </p:sp>
        <p:pic>
          <p:nvPicPr>
            <p:cNvPr id="100" name="Graphic 99">
              <a:extLst>
                <a:ext uri="{FF2B5EF4-FFF2-40B4-BE49-F238E27FC236}">
                  <a16:creationId xmlns:a16="http://schemas.microsoft.com/office/drawing/2014/main" id="{27483D51-1344-4535-B931-8853B7126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3823" y="4407262"/>
              <a:ext cx="476250" cy="476250"/>
            </a:xfrm>
            <a:prstGeom prst="rect">
              <a:avLst/>
            </a:prstGeom>
          </p:spPr>
        </p:pic>
        <p:sp>
          <p:nvSpPr>
            <p:cNvPr id="101" name="Rectangle 100">
              <a:extLst>
                <a:ext uri="{FF2B5EF4-FFF2-40B4-BE49-F238E27FC236}">
                  <a16:creationId xmlns:a16="http://schemas.microsoft.com/office/drawing/2014/main" id="{52085321-9990-4FE0-A4C2-E6D6117CA300}"/>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Storage</a:t>
              </a:r>
              <a:endParaRPr lang="LID4096" sz="700" dirty="0"/>
            </a:p>
          </p:txBody>
        </p:sp>
        <p:sp>
          <p:nvSpPr>
            <p:cNvPr id="102" name="Rectangle 101">
              <a:extLst>
                <a:ext uri="{FF2B5EF4-FFF2-40B4-BE49-F238E27FC236}">
                  <a16:creationId xmlns:a16="http://schemas.microsoft.com/office/drawing/2014/main" id="{F961BA76-FBD9-4EF7-BA60-D9F37B898054}"/>
                </a:ext>
              </a:extLst>
            </p:cNvPr>
            <p:cNvSpPr/>
            <p:nvPr/>
          </p:nvSpPr>
          <p:spPr>
            <a:xfrm>
              <a:off x="3183640" y="5615899"/>
              <a:ext cx="2321535" cy="5211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Networking</a:t>
              </a:r>
              <a:endParaRPr lang="LID4096" sz="700" dirty="0"/>
            </a:p>
          </p:txBody>
        </p:sp>
        <p:pic>
          <p:nvPicPr>
            <p:cNvPr id="103" name="Graphic 102">
              <a:extLst>
                <a:ext uri="{FF2B5EF4-FFF2-40B4-BE49-F238E27FC236}">
                  <a16:creationId xmlns:a16="http://schemas.microsoft.com/office/drawing/2014/main" id="{7FE8902C-1C7E-4D96-9DB0-57AF473D77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272" y="5012174"/>
              <a:ext cx="476250" cy="476250"/>
            </a:xfrm>
            <a:prstGeom prst="rect">
              <a:avLst/>
            </a:prstGeom>
          </p:spPr>
        </p:pic>
        <p:pic>
          <p:nvPicPr>
            <p:cNvPr id="104" name="Graphic 103">
              <a:extLst>
                <a:ext uri="{FF2B5EF4-FFF2-40B4-BE49-F238E27FC236}">
                  <a16:creationId xmlns:a16="http://schemas.microsoft.com/office/drawing/2014/main" id="{A2DF1F54-3B49-42FF-BF03-38E704B9CD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3823" y="5625141"/>
              <a:ext cx="476250" cy="476250"/>
            </a:xfrm>
            <a:prstGeom prst="rect">
              <a:avLst/>
            </a:prstGeom>
          </p:spPr>
        </p:pic>
        <p:sp>
          <p:nvSpPr>
            <p:cNvPr id="105" name="Rectangle 104">
              <a:extLst>
                <a:ext uri="{FF2B5EF4-FFF2-40B4-BE49-F238E27FC236}">
                  <a16:creationId xmlns:a16="http://schemas.microsoft.com/office/drawing/2014/main" id="{5E0A1186-CC98-4628-B08F-9F9A438E98DE}"/>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Resources</a:t>
              </a:r>
              <a:endParaRPr lang="LID4096" sz="700" dirty="0"/>
            </a:p>
          </p:txBody>
        </p:sp>
        <p:cxnSp>
          <p:nvCxnSpPr>
            <p:cNvPr id="106" name="Straight Connector 105">
              <a:extLst>
                <a:ext uri="{FF2B5EF4-FFF2-40B4-BE49-F238E27FC236}">
                  <a16:creationId xmlns:a16="http://schemas.microsoft.com/office/drawing/2014/main" id="{B50C930E-5E75-40D5-8FB1-B5DBB706CE0D}"/>
                </a:ext>
              </a:extLst>
            </p:cNvPr>
            <p:cNvCxnSpPr>
              <a:cxnSpLocks/>
              <a:stCxn id="99" idx="1"/>
            </p:cNvCxnSpPr>
            <p:nvPr/>
          </p:nvCxnSpPr>
          <p:spPr>
            <a:xfrm flipH="1">
              <a:off x="2544211" y="4624116"/>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93892F6-D8BF-4C7F-A8C0-1BABF158B416}"/>
                </a:ext>
              </a:extLst>
            </p:cNvPr>
            <p:cNvCxnSpPr/>
            <p:nvPr/>
          </p:nvCxnSpPr>
          <p:spPr>
            <a:xfrm flipH="1">
              <a:off x="2544211" y="5288201"/>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1A8DECC-EAFC-4E7B-A7E6-25AB1BE0A324}"/>
                </a:ext>
              </a:extLst>
            </p:cNvPr>
            <p:cNvCxnSpPr/>
            <p:nvPr/>
          </p:nvCxnSpPr>
          <p:spPr>
            <a:xfrm flipH="1">
              <a:off x="2567537" y="5876482"/>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342A0B7-97B2-4372-8BBD-4B737BD79E88}"/>
                </a:ext>
              </a:extLst>
            </p:cNvPr>
            <p:cNvCxnSpPr>
              <a:cxnSpLocks/>
            </p:cNvCxnSpPr>
            <p:nvPr/>
          </p:nvCxnSpPr>
          <p:spPr>
            <a:xfrm flipH="1">
              <a:off x="2541036" y="4258513"/>
              <a:ext cx="3175" cy="16320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10" name="Rectangle 109">
            <a:extLst>
              <a:ext uri="{FF2B5EF4-FFF2-40B4-BE49-F238E27FC236}">
                <a16:creationId xmlns:a16="http://schemas.microsoft.com/office/drawing/2014/main" id="{7C1B377A-9F25-4C6E-836F-B3AAB8B952E8}"/>
              </a:ext>
            </a:extLst>
          </p:cNvPr>
          <p:cNvSpPr/>
          <p:nvPr/>
        </p:nvSpPr>
        <p:spPr>
          <a:xfrm>
            <a:off x="8330642" y="1683831"/>
            <a:ext cx="1596647" cy="11113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sz="600" dirty="0"/>
          </a:p>
        </p:txBody>
      </p:sp>
      <p:sp>
        <p:nvSpPr>
          <p:cNvPr id="111" name="Rectangle 110">
            <a:extLst>
              <a:ext uri="{FF2B5EF4-FFF2-40B4-BE49-F238E27FC236}">
                <a16:creationId xmlns:a16="http://schemas.microsoft.com/office/drawing/2014/main" id="{9E0D79FD-4561-4EAB-B7D2-A94EF8CEEDBE}"/>
              </a:ext>
            </a:extLst>
          </p:cNvPr>
          <p:cNvSpPr/>
          <p:nvPr/>
        </p:nvSpPr>
        <p:spPr>
          <a:xfrm>
            <a:off x="8330642" y="1530194"/>
            <a:ext cx="767797" cy="15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600" dirty="0"/>
              <a:t>Resource Group</a:t>
            </a:r>
            <a:endParaRPr lang="LID4096" sz="600" dirty="0"/>
          </a:p>
        </p:txBody>
      </p:sp>
      <p:grpSp>
        <p:nvGrpSpPr>
          <p:cNvPr id="112" name="Group 111">
            <a:extLst>
              <a:ext uri="{FF2B5EF4-FFF2-40B4-BE49-F238E27FC236}">
                <a16:creationId xmlns:a16="http://schemas.microsoft.com/office/drawing/2014/main" id="{DECE673B-A4C3-4FB7-9A82-0D52A63F7DDF}"/>
              </a:ext>
            </a:extLst>
          </p:cNvPr>
          <p:cNvGrpSpPr/>
          <p:nvPr/>
        </p:nvGrpSpPr>
        <p:grpSpPr>
          <a:xfrm>
            <a:off x="8738825" y="1848084"/>
            <a:ext cx="1091893" cy="871757"/>
            <a:chOff x="2312671" y="3737353"/>
            <a:chExt cx="3192504" cy="2399705"/>
          </a:xfrm>
        </p:grpSpPr>
        <p:sp>
          <p:nvSpPr>
            <p:cNvPr id="113" name="Rectangle 112">
              <a:extLst>
                <a:ext uri="{FF2B5EF4-FFF2-40B4-BE49-F238E27FC236}">
                  <a16:creationId xmlns:a16="http://schemas.microsoft.com/office/drawing/2014/main" id="{78C7FFC9-AA49-4276-AB88-2D9B80182B72}"/>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Compute</a:t>
              </a:r>
              <a:endParaRPr lang="LID4096" sz="700" dirty="0"/>
            </a:p>
          </p:txBody>
        </p:sp>
        <p:pic>
          <p:nvPicPr>
            <p:cNvPr id="114" name="Graphic 113">
              <a:extLst>
                <a:ext uri="{FF2B5EF4-FFF2-40B4-BE49-F238E27FC236}">
                  <a16:creationId xmlns:a16="http://schemas.microsoft.com/office/drawing/2014/main" id="{712890E2-ED86-420A-BFB4-D44508E221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3823" y="4407262"/>
              <a:ext cx="476250" cy="476250"/>
            </a:xfrm>
            <a:prstGeom prst="rect">
              <a:avLst/>
            </a:prstGeom>
          </p:spPr>
        </p:pic>
        <p:sp>
          <p:nvSpPr>
            <p:cNvPr id="115" name="Rectangle 114">
              <a:extLst>
                <a:ext uri="{FF2B5EF4-FFF2-40B4-BE49-F238E27FC236}">
                  <a16:creationId xmlns:a16="http://schemas.microsoft.com/office/drawing/2014/main" id="{82176F5E-563F-418E-A4EC-DC9771570EB3}"/>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Storage</a:t>
              </a:r>
              <a:endParaRPr lang="LID4096" sz="700" dirty="0"/>
            </a:p>
          </p:txBody>
        </p:sp>
        <p:sp>
          <p:nvSpPr>
            <p:cNvPr id="116" name="Rectangle 115">
              <a:extLst>
                <a:ext uri="{FF2B5EF4-FFF2-40B4-BE49-F238E27FC236}">
                  <a16:creationId xmlns:a16="http://schemas.microsoft.com/office/drawing/2014/main" id="{8C7971F5-E504-482D-B041-BACD31794014}"/>
                </a:ext>
              </a:extLst>
            </p:cNvPr>
            <p:cNvSpPr/>
            <p:nvPr/>
          </p:nvSpPr>
          <p:spPr>
            <a:xfrm>
              <a:off x="3183640" y="5615899"/>
              <a:ext cx="2321535" cy="5211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Networking</a:t>
              </a:r>
              <a:endParaRPr lang="LID4096" sz="700" dirty="0"/>
            </a:p>
          </p:txBody>
        </p:sp>
        <p:pic>
          <p:nvPicPr>
            <p:cNvPr id="117" name="Graphic 116">
              <a:extLst>
                <a:ext uri="{FF2B5EF4-FFF2-40B4-BE49-F238E27FC236}">
                  <a16:creationId xmlns:a16="http://schemas.microsoft.com/office/drawing/2014/main" id="{D60D015E-4961-43B9-97C9-034A646B75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272" y="5012174"/>
              <a:ext cx="476250" cy="476250"/>
            </a:xfrm>
            <a:prstGeom prst="rect">
              <a:avLst/>
            </a:prstGeom>
          </p:spPr>
        </p:pic>
        <p:pic>
          <p:nvPicPr>
            <p:cNvPr id="118" name="Graphic 117">
              <a:extLst>
                <a:ext uri="{FF2B5EF4-FFF2-40B4-BE49-F238E27FC236}">
                  <a16:creationId xmlns:a16="http://schemas.microsoft.com/office/drawing/2014/main" id="{645B418F-15CF-44D3-863C-C6AA5F6B043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3823" y="5625141"/>
              <a:ext cx="476250" cy="476250"/>
            </a:xfrm>
            <a:prstGeom prst="rect">
              <a:avLst/>
            </a:prstGeom>
          </p:spPr>
        </p:pic>
        <p:sp>
          <p:nvSpPr>
            <p:cNvPr id="119" name="Rectangle 118">
              <a:extLst>
                <a:ext uri="{FF2B5EF4-FFF2-40B4-BE49-F238E27FC236}">
                  <a16:creationId xmlns:a16="http://schemas.microsoft.com/office/drawing/2014/main" id="{E4BF82C3-CA36-43F4-991A-699E84D40771}"/>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Resources</a:t>
              </a:r>
              <a:endParaRPr lang="LID4096" sz="700" dirty="0"/>
            </a:p>
          </p:txBody>
        </p:sp>
        <p:cxnSp>
          <p:nvCxnSpPr>
            <p:cNvPr id="120" name="Straight Connector 119">
              <a:extLst>
                <a:ext uri="{FF2B5EF4-FFF2-40B4-BE49-F238E27FC236}">
                  <a16:creationId xmlns:a16="http://schemas.microsoft.com/office/drawing/2014/main" id="{EE405C80-86F7-41C8-A986-FBA3CF4E3378}"/>
                </a:ext>
              </a:extLst>
            </p:cNvPr>
            <p:cNvCxnSpPr>
              <a:cxnSpLocks/>
              <a:stCxn id="113" idx="1"/>
            </p:cNvCxnSpPr>
            <p:nvPr/>
          </p:nvCxnSpPr>
          <p:spPr>
            <a:xfrm flipH="1">
              <a:off x="2544211" y="4624116"/>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4D9A632-AE41-4EED-9000-37D605E4D8C1}"/>
                </a:ext>
              </a:extLst>
            </p:cNvPr>
            <p:cNvCxnSpPr/>
            <p:nvPr/>
          </p:nvCxnSpPr>
          <p:spPr>
            <a:xfrm flipH="1">
              <a:off x="2544211" y="5288201"/>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04E8466-BA60-477C-9FF8-57A4AA60C69A}"/>
                </a:ext>
              </a:extLst>
            </p:cNvPr>
            <p:cNvCxnSpPr/>
            <p:nvPr/>
          </p:nvCxnSpPr>
          <p:spPr>
            <a:xfrm flipH="1">
              <a:off x="2567537" y="5876482"/>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9D98796-77E8-4C8B-93D6-381E78D8296F}"/>
                </a:ext>
              </a:extLst>
            </p:cNvPr>
            <p:cNvCxnSpPr>
              <a:cxnSpLocks/>
            </p:cNvCxnSpPr>
            <p:nvPr/>
          </p:nvCxnSpPr>
          <p:spPr>
            <a:xfrm flipH="1">
              <a:off x="2541036" y="4258513"/>
              <a:ext cx="3175" cy="16320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25" name="Rectangle 124">
            <a:extLst>
              <a:ext uri="{FF2B5EF4-FFF2-40B4-BE49-F238E27FC236}">
                <a16:creationId xmlns:a16="http://schemas.microsoft.com/office/drawing/2014/main" id="{7222F34F-F387-479E-A95B-BA24FCC6CF41}"/>
              </a:ext>
            </a:extLst>
          </p:cNvPr>
          <p:cNvSpPr/>
          <p:nvPr/>
        </p:nvSpPr>
        <p:spPr>
          <a:xfrm>
            <a:off x="10034624" y="1694816"/>
            <a:ext cx="1596647" cy="11113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sz="600" dirty="0"/>
          </a:p>
        </p:txBody>
      </p:sp>
      <p:sp>
        <p:nvSpPr>
          <p:cNvPr id="126" name="Rectangle 125">
            <a:extLst>
              <a:ext uri="{FF2B5EF4-FFF2-40B4-BE49-F238E27FC236}">
                <a16:creationId xmlns:a16="http://schemas.microsoft.com/office/drawing/2014/main" id="{C58F846D-9E81-450B-97B6-AC2A317FBFA5}"/>
              </a:ext>
            </a:extLst>
          </p:cNvPr>
          <p:cNvSpPr/>
          <p:nvPr/>
        </p:nvSpPr>
        <p:spPr>
          <a:xfrm>
            <a:off x="10034624" y="1541179"/>
            <a:ext cx="767797" cy="15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600" dirty="0"/>
              <a:t>Resource Group</a:t>
            </a:r>
            <a:endParaRPr lang="LID4096" sz="600" dirty="0"/>
          </a:p>
        </p:txBody>
      </p:sp>
      <p:grpSp>
        <p:nvGrpSpPr>
          <p:cNvPr id="128" name="Group 127">
            <a:extLst>
              <a:ext uri="{FF2B5EF4-FFF2-40B4-BE49-F238E27FC236}">
                <a16:creationId xmlns:a16="http://schemas.microsoft.com/office/drawing/2014/main" id="{7EA12EC5-9783-4742-826A-B2545D3CFB54}"/>
              </a:ext>
            </a:extLst>
          </p:cNvPr>
          <p:cNvGrpSpPr/>
          <p:nvPr/>
        </p:nvGrpSpPr>
        <p:grpSpPr>
          <a:xfrm>
            <a:off x="10442807" y="1859069"/>
            <a:ext cx="1091893" cy="871757"/>
            <a:chOff x="2312671" y="3737353"/>
            <a:chExt cx="3192504" cy="2399705"/>
          </a:xfrm>
        </p:grpSpPr>
        <p:sp>
          <p:nvSpPr>
            <p:cNvPr id="129" name="Rectangle 128">
              <a:extLst>
                <a:ext uri="{FF2B5EF4-FFF2-40B4-BE49-F238E27FC236}">
                  <a16:creationId xmlns:a16="http://schemas.microsoft.com/office/drawing/2014/main" id="{6F6C701D-8BF9-4D4D-9CAF-A2BE0D19ADF7}"/>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Compute</a:t>
              </a:r>
              <a:endParaRPr lang="LID4096" sz="700" dirty="0"/>
            </a:p>
          </p:txBody>
        </p:sp>
        <p:pic>
          <p:nvPicPr>
            <p:cNvPr id="130" name="Graphic 129">
              <a:extLst>
                <a:ext uri="{FF2B5EF4-FFF2-40B4-BE49-F238E27FC236}">
                  <a16:creationId xmlns:a16="http://schemas.microsoft.com/office/drawing/2014/main" id="{571F6B68-59AF-4180-9310-38601E1DBA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3823" y="4407262"/>
              <a:ext cx="476250" cy="476250"/>
            </a:xfrm>
            <a:prstGeom prst="rect">
              <a:avLst/>
            </a:prstGeom>
          </p:spPr>
        </p:pic>
        <p:sp>
          <p:nvSpPr>
            <p:cNvPr id="131" name="Rectangle 130">
              <a:extLst>
                <a:ext uri="{FF2B5EF4-FFF2-40B4-BE49-F238E27FC236}">
                  <a16:creationId xmlns:a16="http://schemas.microsoft.com/office/drawing/2014/main" id="{80D6E9B7-71A9-4B20-8FA3-E1E0890A3594}"/>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Storage</a:t>
              </a:r>
              <a:endParaRPr lang="LID4096" sz="700" dirty="0"/>
            </a:p>
          </p:txBody>
        </p:sp>
        <p:sp>
          <p:nvSpPr>
            <p:cNvPr id="132" name="Rectangle 131">
              <a:extLst>
                <a:ext uri="{FF2B5EF4-FFF2-40B4-BE49-F238E27FC236}">
                  <a16:creationId xmlns:a16="http://schemas.microsoft.com/office/drawing/2014/main" id="{E86C0144-728D-417F-A65A-6358BA588F7D}"/>
                </a:ext>
              </a:extLst>
            </p:cNvPr>
            <p:cNvSpPr/>
            <p:nvPr/>
          </p:nvSpPr>
          <p:spPr>
            <a:xfrm>
              <a:off x="3183640" y="5615899"/>
              <a:ext cx="2321535" cy="5211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Networking</a:t>
              </a:r>
              <a:endParaRPr lang="LID4096" sz="700" dirty="0"/>
            </a:p>
          </p:txBody>
        </p:sp>
        <p:pic>
          <p:nvPicPr>
            <p:cNvPr id="133" name="Graphic 132">
              <a:extLst>
                <a:ext uri="{FF2B5EF4-FFF2-40B4-BE49-F238E27FC236}">
                  <a16:creationId xmlns:a16="http://schemas.microsoft.com/office/drawing/2014/main" id="{DAF33A57-7CE0-413D-8CA5-C2C80566C0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272" y="5012174"/>
              <a:ext cx="476250" cy="476250"/>
            </a:xfrm>
            <a:prstGeom prst="rect">
              <a:avLst/>
            </a:prstGeom>
          </p:spPr>
        </p:pic>
        <p:pic>
          <p:nvPicPr>
            <p:cNvPr id="134" name="Graphic 133">
              <a:extLst>
                <a:ext uri="{FF2B5EF4-FFF2-40B4-BE49-F238E27FC236}">
                  <a16:creationId xmlns:a16="http://schemas.microsoft.com/office/drawing/2014/main" id="{610924F5-A000-4526-88D9-FBD44995D74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3823" y="5625141"/>
              <a:ext cx="476250" cy="476250"/>
            </a:xfrm>
            <a:prstGeom prst="rect">
              <a:avLst/>
            </a:prstGeom>
          </p:spPr>
        </p:pic>
        <p:sp>
          <p:nvSpPr>
            <p:cNvPr id="135" name="Rectangle 134">
              <a:extLst>
                <a:ext uri="{FF2B5EF4-FFF2-40B4-BE49-F238E27FC236}">
                  <a16:creationId xmlns:a16="http://schemas.microsoft.com/office/drawing/2014/main" id="{7BE947DA-FA66-441C-BCC1-CDEE12B0BE28}"/>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Resources</a:t>
              </a:r>
              <a:endParaRPr lang="LID4096" sz="700" dirty="0"/>
            </a:p>
          </p:txBody>
        </p:sp>
        <p:cxnSp>
          <p:nvCxnSpPr>
            <p:cNvPr id="136" name="Straight Connector 135">
              <a:extLst>
                <a:ext uri="{FF2B5EF4-FFF2-40B4-BE49-F238E27FC236}">
                  <a16:creationId xmlns:a16="http://schemas.microsoft.com/office/drawing/2014/main" id="{1B33229D-2256-40EE-A715-0BD4DC5D6E33}"/>
                </a:ext>
              </a:extLst>
            </p:cNvPr>
            <p:cNvCxnSpPr>
              <a:cxnSpLocks/>
              <a:stCxn id="129" idx="1"/>
            </p:cNvCxnSpPr>
            <p:nvPr/>
          </p:nvCxnSpPr>
          <p:spPr>
            <a:xfrm flipH="1">
              <a:off x="2544211" y="4624116"/>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722D0D6-7213-43E0-B606-CC5950B81076}"/>
                </a:ext>
              </a:extLst>
            </p:cNvPr>
            <p:cNvCxnSpPr/>
            <p:nvPr/>
          </p:nvCxnSpPr>
          <p:spPr>
            <a:xfrm flipH="1">
              <a:off x="2544211" y="5288201"/>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B1AB598-E5BF-4A98-8A4F-3F3508D19EF4}"/>
                </a:ext>
              </a:extLst>
            </p:cNvPr>
            <p:cNvCxnSpPr/>
            <p:nvPr/>
          </p:nvCxnSpPr>
          <p:spPr>
            <a:xfrm flipH="1">
              <a:off x="2567537" y="5876482"/>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013AF20-E8FF-42EF-B558-8C18863180E4}"/>
                </a:ext>
              </a:extLst>
            </p:cNvPr>
            <p:cNvCxnSpPr>
              <a:cxnSpLocks/>
            </p:cNvCxnSpPr>
            <p:nvPr/>
          </p:nvCxnSpPr>
          <p:spPr>
            <a:xfrm flipH="1">
              <a:off x="2541036" y="4258513"/>
              <a:ext cx="3175" cy="16320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8694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293825-CB8F-4179-A01F-ECAB81342C55}"/>
              </a:ext>
            </a:extLst>
          </p:cNvPr>
          <p:cNvSpPr>
            <a:spLocks noGrp="1"/>
          </p:cNvSpPr>
          <p:nvPr>
            <p:ph type="title"/>
          </p:nvPr>
        </p:nvSpPr>
        <p:spPr>
          <a:xfrm>
            <a:off x="588264" y="457200"/>
            <a:ext cx="11018520" cy="1231106"/>
          </a:xfrm>
          <a:noFill/>
        </p:spPr>
        <p:txBody>
          <a:bodyPr/>
          <a:lstStyle/>
          <a:p>
            <a:r>
              <a:rPr lang="en-US" dirty="0">
                <a:solidFill>
                  <a:schemeClr val="tx1"/>
                </a:solidFill>
              </a:rPr>
              <a:t>Azure foundational </a:t>
            </a:r>
            <a:br>
              <a:rPr lang="en-US" dirty="0">
                <a:solidFill>
                  <a:schemeClr val="tx1"/>
                </a:solidFill>
              </a:rPr>
            </a:br>
            <a:r>
              <a:rPr lang="en-US" dirty="0">
                <a:solidFill>
                  <a:schemeClr val="tx1"/>
                </a:solidFill>
              </a:rPr>
              <a:t>concepts</a:t>
            </a:r>
            <a:endParaRPr lang="LID4096" dirty="0">
              <a:solidFill>
                <a:schemeClr val="tx1"/>
              </a:solidFill>
            </a:endParaRPr>
          </a:p>
        </p:txBody>
      </p:sp>
      <p:sp>
        <p:nvSpPr>
          <p:cNvPr id="6" name="Content Placeholder 5">
            <a:extLst>
              <a:ext uri="{FF2B5EF4-FFF2-40B4-BE49-F238E27FC236}">
                <a16:creationId xmlns:a16="http://schemas.microsoft.com/office/drawing/2014/main" id="{656BF947-F1FF-4278-B79C-A3A5DFEDDAE0}"/>
              </a:ext>
            </a:extLst>
          </p:cNvPr>
          <p:cNvSpPr>
            <a:spLocks noGrp="1"/>
          </p:cNvSpPr>
          <p:nvPr>
            <p:ph type="body" sz="quarter" idx="10"/>
          </p:nvPr>
        </p:nvSpPr>
        <p:spPr>
          <a:xfrm>
            <a:off x="584201" y="1854598"/>
            <a:ext cx="5661798" cy="1612493"/>
          </a:xfrm>
        </p:spPr>
        <p:txBody>
          <a:bodyPr>
            <a:noAutofit/>
          </a:bodyPr>
          <a:lstStyle/>
          <a:p>
            <a:pPr>
              <a:buFont typeface="Wingdings" panose="05000000000000000000" pitchFamily="2" charset="2"/>
              <a:buChar char="v"/>
            </a:pPr>
            <a:r>
              <a:rPr lang="en-US" sz="2000" dirty="0"/>
              <a:t>Azure resources</a:t>
            </a:r>
          </a:p>
          <a:p>
            <a:pPr lvl="1">
              <a:buFont typeface="Wingdings" panose="05000000000000000000" pitchFamily="2" charset="2"/>
              <a:buChar char="v"/>
            </a:pPr>
            <a:r>
              <a:rPr lang="en-US" sz="1600" dirty="0"/>
              <a:t>Compute</a:t>
            </a:r>
          </a:p>
          <a:p>
            <a:pPr lvl="1">
              <a:buFont typeface="Wingdings" panose="05000000000000000000" pitchFamily="2" charset="2"/>
              <a:buChar char="v"/>
            </a:pPr>
            <a:r>
              <a:rPr lang="en-US" sz="1600" dirty="0"/>
              <a:t>Storage</a:t>
            </a:r>
          </a:p>
          <a:p>
            <a:pPr lvl="1">
              <a:buFont typeface="Wingdings" panose="05000000000000000000" pitchFamily="2" charset="2"/>
              <a:buChar char="v"/>
            </a:pPr>
            <a:r>
              <a:rPr lang="en-US" sz="1600" dirty="0"/>
              <a:t>Networking</a:t>
            </a:r>
          </a:p>
          <a:p>
            <a:pPr>
              <a:buFont typeface="Wingdings" panose="05000000000000000000" pitchFamily="2" charset="2"/>
              <a:buChar char="v"/>
            </a:pPr>
            <a:endParaRPr lang="en-US" sz="2000" dirty="0"/>
          </a:p>
          <a:p>
            <a:pPr>
              <a:buFont typeface="Wingdings" panose="05000000000000000000" pitchFamily="2" charset="2"/>
              <a:buChar char="v"/>
            </a:pPr>
            <a:r>
              <a:rPr lang="en-US" sz="2000" dirty="0"/>
              <a:t>Logical grouping and security boundaries</a:t>
            </a:r>
          </a:p>
          <a:p>
            <a:pPr lvl="1">
              <a:buFont typeface="Wingdings" panose="05000000000000000000" pitchFamily="2" charset="2"/>
              <a:buChar char="v"/>
            </a:pPr>
            <a:r>
              <a:rPr lang="en-US" sz="1600" dirty="0"/>
              <a:t>Azure resource group</a:t>
            </a:r>
          </a:p>
          <a:p>
            <a:pPr lvl="2">
              <a:buFont typeface="Wingdings" panose="05000000000000000000" pitchFamily="2" charset="2"/>
              <a:buChar char="v"/>
            </a:pPr>
            <a:r>
              <a:rPr lang="en-US" sz="1400" dirty="0"/>
              <a:t>Contains one or more resources</a:t>
            </a:r>
          </a:p>
          <a:p>
            <a:pPr lvl="1">
              <a:buFont typeface="Wingdings" panose="05000000000000000000" pitchFamily="2" charset="2"/>
              <a:buChar char="v"/>
            </a:pPr>
            <a:r>
              <a:rPr lang="en-US" sz="1600" dirty="0"/>
              <a:t>Azure Subscription</a:t>
            </a:r>
          </a:p>
          <a:p>
            <a:pPr lvl="2">
              <a:buFont typeface="Wingdings" panose="05000000000000000000" pitchFamily="2" charset="2"/>
              <a:buChar char="v"/>
            </a:pPr>
            <a:r>
              <a:rPr lang="en-US" sz="1400" dirty="0"/>
              <a:t>Contains one or more resource groups</a:t>
            </a:r>
          </a:p>
        </p:txBody>
      </p:sp>
      <p:sp>
        <p:nvSpPr>
          <p:cNvPr id="77" name="Rectangle 76">
            <a:extLst>
              <a:ext uri="{FF2B5EF4-FFF2-40B4-BE49-F238E27FC236}">
                <a16:creationId xmlns:a16="http://schemas.microsoft.com/office/drawing/2014/main" id="{548F57D4-AA5E-41F9-BBCA-0CD6BF8E6730}"/>
              </a:ext>
            </a:extLst>
          </p:cNvPr>
          <p:cNvSpPr/>
          <p:nvPr/>
        </p:nvSpPr>
        <p:spPr>
          <a:xfrm>
            <a:off x="6672830" y="3644900"/>
            <a:ext cx="4827667" cy="285335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dirty="0"/>
          </a:p>
        </p:txBody>
      </p:sp>
      <p:sp>
        <p:nvSpPr>
          <p:cNvPr id="78" name="Rectangle 77">
            <a:extLst>
              <a:ext uri="{FF2B5EF4-FFF2-40B4-BE49-F238E27FC236}">
                <a16:creationId xmlns:a16="http://schemas.microsoft.com/office/drawing/2014/main" id="{3F954A2B-8A0C-4D07-94E4-4F1EB70F1CE9}"/>
              </a:ext>
            </a:extLst>
          </p:cNvPr>
          <p:cNvSpPr/>
          <p:nvPr/>
        </p:nvSpPr>
        <p:spPr>
          <a:xfrm>
            <a:off x="6669655" y="3128082"/>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Resource Group</a:t>
            </a:r>
            <a:endParaRPr lang="LID4096" dirty="0"/>
          </a:p>
        </p:txBody>
      </p:sp>
      <p:sp>
        <p:nvSpPr>
          <p:cNvPr id="80" name="Rectangle 79">
            <a:extLst>
              <a:ext uri="{FF2B5EF4-FFF2-40B4-BE49-F238E27FC236}">
                <a16:creationId xmlns:a16="http://schemas.microsoft.com/office/drawing/2014/main" id="{66032C25-8290-429E-BE6F-A713B5E77394}"/>
              </a:ext>
            </a:extLst>
          </p:cNvPr>
          <p:cNvSpPr/>
          <p:nvPr/>
        </p:nvSpPr>
        <p:spPr>
          <a:xfrm>
            <a:off x="6364872" y="936838"/>
            <a:ext cx="5429546" cy="571381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dirty="0"/>
          </a:p>
        </p:txBody>
      </p:sp>
      <p:sp>
        <p:nvSpPr>
          <p:cNvPr id="81" name="Rectangle 80">
            <a:extLst>
              <a:ext uri="{FF2B5EF4-FFF2-40B4-BE49-F238E27FC236}">
                <a16:creationId xmlns:a16="http://schemas.microsoft.com/office/drawing/2014/main" id="{AF0E8FC7-10A7-4380-A02A-F62F0063A6E4}"/>
              </a:ext>
            </a:extLst>
          </p:cNvPr>
          <p:cNvSpPr/>
          <p:nvPr/>
        </p:nvSpPr>
        <p:spPr>
          <a:xfrm>
            <a:off x="6364872" y="401561"/>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Subscription</a:t>
            </a:r>
            <a:endParaRPr lang="LID4096" dirty="0"/>
          </a:p>
        </p:txBody>
      </p:sp>
      <p:sp>
        <p:nvSpPr>
          <p:cNvPr id="83" name="Rectangle 82">
            <a:extLst>
              <a:ext uri="{FF2B5EF4-FFF2-40B4-BE49-F238E27FC236}">
                <a16:creationId xmlns:a16="http://schemas.microsoft.com/office/drawing/2014/main" id="{51C3F945-1559-4A15-8499-59E877ADD887}"/>
              </a:ext>
            </a:extLst>
          </p:cNvPr>
          <p:cNvSpPr/>
          <p:nvPr/>
        </p:nvSpPr>
        <p:spPr>
          <a:xfrm>
            <a:off x="6625452" y="1683831"/>
            <a:ext cx="1596647" cy="11113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sz="600" dirty="0"/>
          </a:p>
        </p:txBody>
      </p:sp>
      <p:sp>
        <p:nvSpPr>
          <p:cNvPr id="84" name="Rectangle 83">
            <a:extLst>
              <a:ext uri="{FF2B5EF4-FFF2-40B4-BE49-F238E27FC236}">
                <a16:creationId xmlns:a16="http://schemas.microsoft.com/office/drawing/2014/main" id="{B1615899-CA03-4DC8-AA6C-53FF8742C795}"/>
              </a:ext>
            </a:extLst>
          </p:cNvPr>
          <p:cNvSpPr/>
          <p:nvPr/>
        </p:nvSpPr>
        <p:spPr>
          <a:xfrm>
            <a:off x="6625452" y="1530194"/>
            <a:ext cx="767797" cy="15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600" dirty="0"/>
              <a:t>Resource Group</a:t>
            </a:r>
            <a:endParaRPr lang="LID4096" sz="600" dirty="0"/>
          </a:p>
        </p:txBody>
      </p:sp>
      <p:grpSp>
        <p:nvGrpSpPr>
          <p:cNvPr id="86" name="Group 85">
            <a:extLst>
              <a:ext uri="{FF2B5EF4-FFF2-40B4-BE49-F238E27FC236}">
                <a16:creationId xmlns:a16="http://schemas.microsoft.com/office/drawing/2014/main" id="{D0963254-66EC-43AD-94F9-CC88340FBD8E}"/>
              </a:ext>
            </a:extLst>
          </p:cNvPr>
          <p:cNvGrpSpPr/>
          <p:nvPr/>
        </p:nvGrpSpPr>
        <p:grpSpPr>
          <a:xfrm>
            <a:off x="8180071" y="3953253"/>
            <a:ext cx="3192504" cy="2399709"/>
            <a:chOff x="2312671" y="3737353"/>
            <a:chExt cx="3192504" cy="2399709"/>
          </a:xfrm>
        </p:grpSpPr>
        <p:sp>
          <p:nvSpPr>
            <p:cNvPr id="87" name="Rectangle 86">
              <a:extLst>
                <a:ext uri="{FF2B5EF4-FFF2-40B4-BE49-F238E27FC236}">
                  <a16:creationId xmlns:a16="http://schemas.microsoft.com/office/drawing/2014/main" id="{8BFC74FC-0DA0-40F4-A6E3-A32B58916D8C}"/>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Compute</a:t>
              </a:r>
              <a:endParaRPr lang="LID4096" dirty="0"/>
            </a:p>
          </p:txBody>
        </p:sp>
        <p:pic>
          <p:nvPicPr>
            <p:cNvPr id="88" name="Graphic 87">
              <a:extLst>
                <a:ext uri="{FF2B5EF4-FFF2-40B4-BE49-F238E27FC236}">
                  <a16:creationId xmlns:a16="http://schemas.microsoft.com/office/drawing/2014/main" id="{F3868C71-A6A9-4F16-A7B7-E9646E9B1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3823" y="4407262"/>
              <a:ext cx="476250" cy="476250"/>
            </a:xfrm>
            <a:prstGeom prst="rect">
              <a:avLst/>
            </a:prstGeom>
          </p:spPr>
        </p:pic>
        <p:sp>
          <p:nvSpPr>
            <p:cNvPr id="89" name="Rectangle 88">
              <a:extLst>
                <a:ext uri="{FF2B5EF4-FFF2-40B4-BE49-F238E27FC236}">
                  <a16:creationId xmlns:a16="http://schemas.microsoft.com/office/drawing/2014/main" id="{F058EACA-C9DF-405B-9E93-B2E5CC8322E3}"/>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Storage</a:t>
              </a:r>
              <a:endParaRPr lang="LID4096" dirty="0"/>
            </a:p>
          </p:txBody>
        </p:sp>
        <p:sp>
          <p:nvSpPr>
            <p:cNvPr id="90" name="Rectangle 89">
              <a:extLst>
                <a:ext uri="{FF2B5EF4-FFF2-40B4-BE49-F238E27FC236}">
                  <a16:creationId xmlns:a16="http://schemas.microsoft.com/office/drawing/2014/main" id="{2F29C1DC-01F7-4BCA-81A1-7C3397BAAFFE}"/>
                </a:ext>
              </a:extLst>
            </p:cNvPr>
            <p:cNvSpPr/>
            <p:nvPr/>
          </p:nvSpPr>
          <p:spPr>
            <a:xfrm>
              <a:off x="3183641" y="5615902"/>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Networking</a:t>
              </a:r>
              <a:endParaRPr lang="LID4096" dirty="0"/>
            </a:p>
          </p:txBody>
        </p:sp>
        <p:pic>
          <p:nvPicPr>
            <p:cNvPr id="91" name="Graphic 90">
              <a:extLst>
                <a:ext uri="{FF2B5EF4-FFF2-40B4-BE49-F238E27FC236}">
                  <a16:creationId xmlns:a16="http://schemas.microsoft.com/office/drawing/2014/main" id="{6BA84CA4-74B9-4D49-993C-368863B32C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272" y="5012174"/>
              <a:ext cx="476250" cy="476250"/>
            </a:xfrm>
            <a:prstGeom prst="rect">
              <a:avLst/>
            </a:prstGeom>
          </p:spPr>
        </p:pic>
        <p:pic>
          <p:nvPicPr>
            <p:cNvPr id="92" name="Graphic 91">
              <a:extLst>
                <a:ext uri="{FF2B5EF4-FFF2-40B4-BE49-F238E27FC236}">
                  <a16:creationId xmlns:a16="http://schemas.microsoft.com/office/drawing/2014/main" id="{A26669D6-66EE-4A95-92BC-804F4144230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3823" y="5625141"/>
              <a:ext cx="476250" cy="476250"/>
            </a:xfrm>
            <a:prstGeom prst="rect">
              <a:avLst/>
            </a:prstGeom>
          </p:spPr>
        </p:pic>
        <p:sp>
          <p:nvSpPr>
            <p:cNvPr id="93" name="Rectangle 92">
              <a:extLst>
                <a:ext uri="{FF2B5EF4-FFF2-40B4-BE49-F238E27FC236}">
                  <a16:creationId xmlns:a16="http://schemas.microsoft.com/office/drawing/2014/main" id="{A89E7352-E0D2-4AFF-9075-5C0D122EEEAD}"/>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Resources</a:t>
              </a:r>
              <a:endParaRPr lang="LID4096" dirty="0"/>
            </a:p>
          </p:txBody>
        </p:sp>
        <p:cxnSp>
          <p:nvCxnSpPr>
            <p:cNvPr id="94" name="Straight Connector 93">
              <a:extLst>
                <a:ext uri="{FF2B5EF4-FFF2-40B4-BE49-F238E27FC236}">
                  <a16:creationId xmlns:a16="http://schemas.microsoft.com/office/drawing/2014/main" id="{8195584D-4F3E-4CE3-B30C-59AA1DD88A85}"/>
                </a:ext>
              </a:extLst>
            </p:cNvPr>
            <p:cNvCxnSpPr>
              <a:cxnSpLocks/>
              <a:stCxn id="87" idx="1"/>
            </p:cNvCxnSpPr>
            <p:nvPr/>
          </p:nvCxnSpPr>
          <p:spPr>
            <a:xfrm flipH="1">
              <a:off x="2544211" y="4624116"/>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2CCD88-BBF7-4F53-ADC4-FBA710BBD47A}"/>
                </a:ext>
              </a:extLst>
            </p:cNvPr>
            <p:cNvCxnSpPr/>
            <p:nvPr/>
          </p:nvCxnSpPr>
          <p:spPr>
            <a:xfrm flipH="1">
              <a:off x="2544211" y="5288201"/>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FDB1F5B-5B68-44E0-AC05-67912185FA32}"/>
                </a:ext>
              </a:extLst>
            </p:cNvPr>
            <p:cNvCxnSpPr/>
            <p:nvPr/>
          </p:nvCxnSpPr>
          <p:spPr>
            <a:xfrm flipH="1">
              <a:off x="2567537" y="5876482"/>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8AEA580-BC5E-402E-B7A9-B683D6D68260}"/>
                </a:ext>
              </a:extLst>
            </p:cNvPr>
            <p:cNvCxnSpPr>
              <a:cxnSpLocks/>
            </p:cNvCxnSpPr>
            <p:nvPr/>
          </p:nvCxnSpPr>
          <p:spPr>
            <a:xfrm flipH="1">
              <a:off x="2541036" y="4258513"/>
              <a:ext cx="3175" cy="163208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E55A9714-25B1-4C06-B95E-2D8B6E3B06A0}"/>
              </a:ext>
            </a:extLst>
          </p:cNvPr>
          <p:cNvGrpSpPr/>
          <p:nvPr/>
        </p:nvGrpSpPr>
        <p:grpSpPr>
          <a:xfrm>
            <a:off x="7033635" y="1848084"/>
            <a:ext cx="1091893" cy="871757"/>
            <a:chOff x="2312671" y="3737353"/>
            <a:chExt cx="3192504" cy="2399705"/>
          </a:xfrm>
        </p:grpSpPr>
        <p:sp>
          <p:nvSpPr>
            <p:cNvPr id="99" name="Rectangle 98">
              <a:extLst>
                <a:ext uri="{FF2B5EF4-FFF2-40B4-BE49-F238E27FC236}">
                  <a16:creationId xmlns:a16="http://schemas.microsoft.com/office/drawing/2014/main" id="{2B4155B7-09F5-49BE-B8F3-5B7AD93035D8}"/>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Compute</a:t>
              </a:r>
              <a:endParaRPr lang="LID4096" sz="700" dirty="0"/>
            </a:p>
          </p:txBody>
        </p:sp>
        <p:pic>
          <p:nvPicPr>
            <p:cNvPr id="100" name="Graphic 99">
              <a:extLst>
                <a:ext uri="{FF2B5EF4-FFF2-40B4-BE49-F238E27FC236}">
                  <a16:creationId xmlns:a16="http://schemas.microsoft.com/office/drawing/2014/main" id="{27483D51-1344-4535-B931-8853B7126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3823" y="4407262"/>
              <a:ext cx="476250" cy="476250"/>
            </a:xfrm>
            <a:prstGeom prst="rect">
              <a:avLst/>
            </a:prstGeom>
          </p:spPr>
        </p:pic>
        <p:sp>
          <p:nvSpPr>
            <p:cNvPr id="101" name="Rectangle 100">
              <a:extLst>
                <a:ext uri="{FF2B5EF4-FFF2-40B4-BE49-F238E27FC236}">
                  <a16:creationId xmlns:a16="http://schemas.microsoft.com/office/drawing/2014/main" id="{52085321-9990-4FE0-A4C2-E6D6117CA300}"/>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Storage</a:t>
              </a:r>
              <a:endParaRPr lang="LID4096" sz="700" dirty="0"/>
            </a:p>
          </p:txBody>
        </p:sp>
        <p:sp>
          <p:nvSpPr>
            <p:cNvPr id="102" name="Rectangle 101">
              <a:extLst>
                <a:ext uri="{FF2B5EF4-FFF2-40B4-BE49-F238E27FC236}">
                  <a16:creationId xmlns:a16="http://schemas.microsoft.com/office/drawing/2014/main" id="{F961BA76-FBD9-4EF7-BA60-D9F37B898054}"/>
                </a:ext>
              </a:extLst>
            </p:cNvPr>
            <p:cNvSpPr/>
            <p:nvPr/>
          </p:nvSpPr>
          <p:spPr>
            <a:xfrm>
              <a:off x="3183640" y="5615899"/>
              <a:ext cx="2321535" cy="5211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Networking</a:t>
              </a:r>
              <a:endParaRPr lang="LID4096" sz="700" dirty="0"/>
            </a:p>
          </p:txBody>
        </p:sp>
        <p:pic>
          <p:nvPicPr>
            <p:cNvPr id="103" name="Graphic 102">
              <a:extLst>
                <a:ext uri="{FF2B5EF4-FFF2-40B4-BE49-F238E27FC236}">
                  <a16:creationId xmlns:a16="http://schemas.microsoft.com/office/drawing/2014/main" id="{7FE8902C-1C7E-4D96-9DB0-57AF473D77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272" y="5012174"/>
              <a:ext cx="476250" cy="476250"/>
            </a:xfrm>
            <a:prstGeom prst="rect">
              <a:avLst/>
            </a:prstGeom>
          </p:spPr>
        </p:pic>
        <p:pic>
          <p:nvPicPr>
            <p:cNvPr id="104" name="Graphic 103">
              <a:extLst>
                <a:ext uri="{FF2B5EF4-FFF2-40B4-BE49-F238E27FC236}">
                  <a16:creationId xmlns:a16="http://schemas.microsoft.com/office/drawing/2014/main" id="{A2DF1F54-3B49-42FF-BF03-38E704B9CD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3823" y="5625141"/>
              <a:ext cx="476250" cy="476250"/>
            </a:xfrm>
            <a:prstGeom prst="rect">
              <a:avLst/>
            </a:prstGeom>
          </p:spPr>
        </p:pic>
        <p:sp>
          <p:nvSpPr>
            <p:cNvPr id="105" name="Rectangle 104">
              <a:extLst>
                <a:ext uri="{FF2B5EF4-FFF2-40B4-BE49-F238E27FC236}">
                  <a16:creationId xmlns:a16="http://schemas.microsoft.com/office/drawing/2014/main" id="{5E0A1186-CC98-4628-B08F-9F9A438E98DE}"/>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Resources</a:t>
              </a:r>
              <a:endParaRPr lang="LID4096" sz="700" dirty="0"/>
            </a:p>
          </p:txBody>
        </p:sp>
        <p:cxnSp>
          <p:nvCxnSpPr>
            <p:cNvPr id="106" name="Straight Connector 105">
              <a:extLst>
                <a:ext uri="{FF2B5EF4-FFF2-40B4-BE49-F238E27FC236}">
                  <a16:creationId xmlns:a16="http://schemas.microsoft.com/office/drawing/2014/main" id="{B50C930E-5E75-40D5-8FB1-B5DBB706CE0D}"/>
                </a:ext>
              </a:extLst>
            </p:cNvPr>
            <p:cNvCxnSpPr>
              <a:cxnSpLocks/>
              <a:stCxn id="99" idx="1"/>
            </p:cNvCxnSpPr>
            <p:nvPr/>
          </p:nvCxnSpPr>
          <p:spPr>
            <a:xfrm flipH="1">
              <a:off x="2544211" y="4624116"/>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93892F6-D8BF-4C7F-A8C0-1BABF158B416}"/>
                </a:ext>
              </a:extLst>
            </p:cNvPr>
            <p:cNvCxnSpPr/>
            <p:nvPr/>
          </p:nvCxnSpPr>
          <p:spPr>
            <a:xfrm flipH="1">
              <a:off x="2544211" y="5288201"/>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1A8DECC-EAFC-4E7B-A7E6-25AB1BE0A324}"/>
                </a:ext>
              </a:extLst>
            </p:cNvPr>
            <p:cNvCxnSpPr/>
            <p:nvPr/>
          </p:nvCxnSpPr>
          <p:spPr>
            <a:xfrm flipH="1">
              <a:off x="2567537" y="5876482"/>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342A0B7-97B2-4372-8BBD-4B737BD79E88}"/>
                </a:ext>
              </a:extLst>
            </p:cNvPr>
            <p:cNvCxnSpPr>
              <a:cxnSpLocks/>
            </p:cNvCxnSpPr>
            <p:nvPr/>
          </p:nvCxnSpPr>
          <p:spPr>
            <a:xfrm flipH="1">
              <a:off x="2541036" y="4258513"/>
              <a:ext cx="3175" cy="16320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10" name="Rectangle 109">
            <a:extLst>
              <a:ext uri="{FF2B5EF4-FFF2-40B4-BE49-F238E27FC236}">
                <a16:creationId xmlns:a16="http://schemas.microsoft.com/office/drawing/2014/main" id="{7C1B377A-9F25-4C6E-836F-B3AAB8B952E8}"/>
              </a:ext>
            </a:extLst>
          </p:cNvPr>
          <p:cNvSpPr/>
          <p:nvPr/>
        </p:nvSpPr>
        <p:spPr>
          <a:xfrm>
            <a:off x="8330642" y="1683831"/>
            <a:ext cx="1596647" cy="11113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sz="600" dirty="0"/>
          </a:p>
        </p:txBody>
      </p:sp>
      <p:sp>
        <p:nvSpPr>
          <p:cNvPr id="111" name="Rectangle 110">
            <a:extLst>
              <a:ext uri="{FF2B5EF4-FFF2-40B4-BE49-F238E27FC236}">
                <a16:creationId xmlns:a16="http://schemas.microsoft.com/office/drawing/2014/main" id="{9E0D79FD-4561-4EAB-B7D2-A94EF8CEEDBE}"/>
              </a:ext>
            </a:extLst>
          </p:cNvPr>
          <p:cNvSpPr/>
          <p:nvPr/>
        </p:nvSpPr>
        <p:spPr>
          <a:xfrm>
            <a:off x="8330642" y="1530194"/>
            <a:ext cx="767797" cy="15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600" dirty="0"/>
              <a:t>Resource Group</a:t>
            </a:r>
            <a:endParaRPr lang="LID4096" sz="600" dirty="0"/>
          </a:p>
        </p:txBody>
      </p:sp>
      <p:grpSp>
        <p:nvGrpSpPr>
          <p:cNvPr id="112" name="Group 111">
            <a:extLst>
              <a:ext uri="{FF2B5EF4-FFF2-40B4-BE49-F238E27FC236}">
                <a16:creationId xmlns:a16="http://schemas.microsoft.com/office/drawing/2014/main" id="{DECE673B-A4C3-4FB7-9A82-0D52A63F7DDF}"/>
              </a:ext>
            </a:extLst>
          </p:cNvPr>
          <p:cNvGrpSpPr/>
          <p:nvPr/>
        </p:nvGrpSpPr>
        <p:grpSpPr>
          <a:xfrm>
            <a:off x="8738825" y="1848084"/>
            <a:ext cx="1091893" cy="871757"/>
            <a:chOff x="2312671" y="3737353"/>
            <a:chExt cx="3192504" cy="2399705"/>
          </a:xfrm>
        </p:grpSpPr>
        <p:sp>
          <p:nvSpPr>
            <p:cNvPr id="113" name="Rectangle 112">
              <a:extLst>
                <a:ext uri="{FF2B5EF4-FFF2-40B4-BE49-F238E27FC236}">
                  <a16:creationId xmlns:a16="http://schemas.microsoft.com/office/drawing/2014/main" id="{78C7FFC9-AA49-4276-AB88-2D9B80182B72}"/>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Compute</a:t>
              </a:r>
              <a:endParaRPr lang="LID4096" sz="700" dirty="0"/>
            </a:p>
          </p:txBody>
        </p:sp>
        <p:pic>
          <p:nvPicPr>
            <p:cNvPr id="114" name="Graphic 113">
              <a:extLst>
                <a:ext uri="{FF2B5EF4-FFF2-40B4-BE49-F238E27FC236}">
                  <a16:creationId xmlns:a16="http://schemas.microsoft.com/office/drawing/2014/main" id="{712890E2-ED86-420A-BFB4-D44508E221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3823" y="4407262"/>
              <a:ext cx="476250" cy="476250"/>
            </a:xfrm>
            <a:prstGeom prst="rect">
              <a:avLst/>
            </a:prstGeom>
          </p:spPr>
        </p:pic>
        <p:sp>
          <p:nvSpPr>
            <p:cNvPr id="115" name="Rectangle 114">
              <a:extLst>
                <a:ext uri="{FF2B5EF4-FFF2-40B4-BE49-F238E27FC236}">
                  <a16:creationId xmlns:a16="http://schemas.microsoft.com/office/drawing/2014/main" id="{82176F5E-563F-418E-A4EC-DC9771570EB3}"/>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Storage</a:t>
              </a:r>
              <a:endParaRPr lang="LID4096" sz="700" dirty="0"/>
            </a:p>
          </p:txBody>
        </p:sp>
        <p:sp>
          <p:nvSpPr>
            <p:cNvPr id="116" name="Rectangle 115">
              <a:extLst>
                <a:ext uri="{FF2B5EF4-FFF2-40B4-BE49-F238E27FC236}">
                  <a16:creationId xmlns:a16="http://schemas.microsoft.com/office/drawing/2014/main" id="{8C7971F5-E504-482D-B041-BACD31794014}"/>
                </a:ext>
              </a:extLst>
            </p:cNvPr>
            <p:cNvSpPr/>
            <p:nvPr/>
          </p:nvSpPr>
          <p:spPr>
            <a:xfrm>
              <a:off x="3183640" y="5615899"/>
              <a:ext cx="2321535" cy="5211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Networking</a:t>
              </a:r>
              <a:endParaRPr lang="LID4096" sz="700" dirty="0"/>
            </a:p>
          </p:txBody>
        </p:sp>
        <p:pic>
          <p:nvPicPr>
            <p:cNvPr id="117" name="Graphic 116">
              <a:extLst>
                <a:ext uri="{FF2B5EF4-FFF2-40B4-BE49-F238E27FC236}">
                  <a16:creationId xmlns:a16="http://schemas.microsoft.com/office/drawing/2014/main" id="{D60D015E-4961-43B9-97C9-034A646B75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272" y="5012174"/>
              <a:ext cx="476250" cy="476250"/>
            </a:xfrm>
            <a:prstGeom prst="rect">
              <a:avLst/>
            </a:prstGeom>
          </p:spPr>
        </p:pic>
        <p:pic>
          <p:nvPicPr>
            <p:cNvPr id="118" name="Graphic 117">
              <a:extLst>
                <a:ext uri="{FF2B5EF4-FFF2-40B4-BE49-F238E27FC236}">
                  <a16:creationId xmlns:a16="http://schemas.microsoft.com/office/drawing/2014/main" id="{645B418F-15CF-44D3-863C-C6AA5F6B043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3823" y="5625141"/>
              <a:ext cx="476250" cy="476250"/>
            </a:xfrm>
            <a:prstGeom prst="rect">
              <a:avLst/>
            </a:prstGeom>
          </p:spPr>
        </p:pic>
        <p:sp>
          <p:nvSpPr>
            <p:cNvPr id="119" name="Rectangle 118">
              <a:extLst>
                <a:ext uri="{FF2B5EF4-FFF2-40B4-BE49-F238E27FC236}">
                  <a16:creationId xmlns:a16="http://schemas.microsoft.com/office/drawing/2014/main" id="{E4BF82C3-CA36-43F4-991A-699E84D40771}"/>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Resources</a:t>
              </a:r>
              <a:endParaRPr lang="LID4096" sz="700" dirty="0"/>
            </a:p>
          </p:txBody>
        </p:sp>
        <p:cxnSp>
          <p:nvCxnSpPr>
            <p:cNvPr id="120" name="Straight Connector 119">
              <a:extLst>
                <a:ext uri="{FF2B5EF4-FFF2-40B4-BE49-F238E27FC236}">
                  <a16:creationId xmlns:a16="http://schemas.microsoft.com/office/drawing/2014/main" id="{EE405C80-86F7-41C8-A986-FBA3CF4E3378}"/>
                </a:ext>
              </a:extLst>
            </p:cNvPr>
            <p:cNvCxnSpPr>
              <a:cxnSpLocks/>
              <a:stCxn id="113" idx="1"/>
            </p:cNvCxnSpPr>
            <p:nvPr/>
          </p:nvCxnSpPr>
          <p:spPr>
            <a:xfrm flipH="1">
              <a:off x="2544211" y="4624116"/>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4D9A632-AE41-4EED-9000-37D605E4D8C1}"/>
                </a:ext>
              </a:extLst>
            </p:cNvPr>
            <p:cNvCxnSpPr/>
            <p:nvPr/>
          </p:nvCxnSpPr>
          <p:spPr>
            <a:xfrm flipH="1">
              <a:off x="2544211" y="5288201"/>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04E8466-BA60-477C-9FF8-57A4AA60C69A}"/>
                </a:ext>
              </a:extLst>
            </p:cNvPr>
            <p:cNvCxnSpPr/>
            <p:nvPr/>
          </p:nvCxnSpPr>
          <p:spPr>
            <a:xfrm flipH="1">
              <a:off x="2567537" y="5876482"/>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9D98796-77E8-4C8B-93D6-381E78D8296F}"/>
                </a:ext>
              </a:extLst>
            </p:cNvPr>
            <p:cNvCxnSpPr>
              <a:cxnSpLocks/>
            </p:cNvCxnSpPr>
            <p:nvPr/>
          </p:nvCxnSpPr>
          <p:spPr>
            <a:xfrm flipH="1">
              <a:off x="2541036" y="4258513"/>
              <a:ext cx="3175" cy="16320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25" name="Rectangle 124">
            <a:extLst>
              <a:ext uri="{FF2B5EF4-FFF2-40B4-BE49-F238E27FC236}">
                <a16:creationId xmlns:a16="http://schemas.microsoft.com/office/drawing/2014/main" id="{7222F34F-F387-479E-A95B-BA24FCC6CF41}"/>
              </a:ext>
            </a:extLst>
          </p:cNvPr>
          <p:cNvSpPr/>
          <p:nvPr/>
        </p:nvSpPr>
        <p:spPr>
          <a:xfrm>
            <a:off x="10034624" y="1694816"/>
            <a:ext cx="1596647" cy="11113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sz="600" dirty="0"/>
          </a:p>
        </p:txBody>
      </p:sp>
      <p:sp>
        <p:nvSpPr>
          <p:cNvPr id="126" name="Rectangle 125">
            <a:extLst>
              <a:ext uri="{FF2B5EF4-FFF2-40B4-BE49-F238E27FC236}">
                <a16:creationId xmlns:a16="http://schemas.microsoft.com/office/drawing/2014/main" id="{C58F846D-9E81-450B-97B6-AC2A317FBFA5}"/>
              </a:ext>
            </a:extLst>
          </p:cNvPr>
          <p:cNvSpPr/>
          <p:nvPr/>
        </p:nvSpPr>
        <p:spPr>
          <a:xfrm>
            <a:off x="10034624" y="1541179"/>
            <a:ext cx="767797" cy="15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600" dirty="0"/>
              <a:t>Resource Group</a:t>
            </a:r>
            <a:endParaRPr lang="LID4096" sz="600" dirty="0"/>
          </a:p>
        </p:txBody>
      </p:sp>
      <p:grpSp>
        <p:nvGrpSpPr>
          <p:cNvPr id="128" name="Group 127">
            <a:extLst>
              <a:ext uri="{FF2B5EF4-FFF2-40B4-BE49-F238E27FC236}">
                <a16:creationId xmlns:a16="http://schemas.microsoft.com/office/drawing/2014/main" id="{7EA12EC5-9783-4742-826A-B2545D3CFB54}"/>
              </a:ext>
            </a:extLst>
          </p:cNvPr>
          <p:cNvGrpSpPr/>
          <p:nvPr/>
        </p:nvGrpSpPr>
        <p:grpSpPr>
          <a:xfrm>
            <a:off x="10442807" y="1859069"/>
            <a:ext cx="1091893" cy="871757"/>
            <a:chOff x="2312671" y="3737353"/>
            <a:chExt cx="3192504" cy="2399705"/>
          </a:xfrm>
        </p:grpSpPr>
        <p:sp>
          <p:nvSpPr>
            <p:cNvPr id="129" name="Rectangle 128">
              <a:extLst>
                <a:ext uri="{FF2B5EF4-FFF2-40B4-BE49-F238E27FC236}">
                  <a16:creationId xmlns:a16="http://schemas.microsoft.com/office/drawing/2014/main" id="{6F6C701D-8BF9-4D4D-9CAF-A2BE0D19ADF7}"/>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Compute</a:t>
              </a:r>
              <a:endParaRPr lang="LID4096" sz="700" dirty="0"/>
            </a:p>
          </p:txBody>
        </p:sp>
        <p:pic>
          <p:nvPicPr>
            <p:cNvPr id="130" name="Graphic 129">
              <a:extLst>
                <a:ext uri="{FF2B5EF4-FFF2-40B4-BE49-F238E27FC236}">
                  <a16:creationId xmlns:a16="http://schemas.microsoft.com/office/drawing/2014/main" id="{571F6B68-59AF-4180-9310-38601E1DBA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3823" y="4407262"/>
              <a:ext cx="476250" cy="476250"/>
            </a:xfrm>
            <a:prstGeom prst="rect">
              <a:avLst/>
            </a:prstGeom>
          </p:spPr>
        </p:pic>
        <p:sp>
          <p:nvSpPr>
            <p:cNvPr id="131" name="Rectangle 130">
              <a:extLst>
                <a:ext uri="{FF2B5EF4-FFF2-40B4-BE49-F238E27FC236}">
                  <a16:creationId xmlns:a16="http://schemas.microsoft.com/office/drawing/2014/main" id="{80D6E9B7-71A9-4B20-8FA3-E1E0890A3594}"/>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Storage</a:t>
              </a:r>
              <a:endParaRPr lang="LID4096" sz="700" dirty="0"/>
            </a:p>
          </p:txBody>
        </p:sp>
        <p:sp>
          <p:nvSpPr>
            <p:cNvPr id="132" name="Rectangle 131">
              <a:extLst>
                <a:ext uri="{FF2B5EF4-FFF2-40B4-BE49-F238E27FC236}">
                  <a16:creationId xmlns:a16="http://schemas.microsoft.com/office/drawing/2014/main" id="{E86C0144-728D-417F-A65A-6358BA588F7D}"/>
                </a:ext>
              </a:extLst>
            </p:cNvPr>
            <p:cNvSpPr/>
            <p:nvPr/>
          </p:nvSpPr>
          <p:spPr>
            <a:xfrm>
              <a:off x="3183640" y="5615899"/>
              <a:ext cx="2321535" cy="5211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Networking</a:t>
              </a:r>
              <a:endParaRPr lang="LID4096" sz="700" dirty="0"/>
            </a:p>
          </p:txBody>
        </p:sp>
        <p:pic>
          <p:nvPicPr>
            <p:cNvPr id="133" name="Graphic 132">
              <a:extLst>
                <a:ext uri="{FF2B5EF4-FFF2-40B4-BE49-F238E27FC236}">
                  <a16:creationId xmlns:a16="http://schemas.microsoft.com/office/drawing/2014/main" id="{DAF33A57-7CE0-413D-8CA5-C2C80566C0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272" y="5012174"/>
              <a:ext cx="476250" cy="476250"/>
            </a:xfrm>
            <a:prstGeom prst="rect">
              <a:avLst/>
            </a:prstGeom>
          </p:spPr>
        </p:pic>
        <p:pic>
          <p:nvPicPr>
            <p:cNvPr id="134" name="Graphic 133">
              <a:extLst>
                <a:ext uri="{FF2B5EF4-FFF2-40B4-BE49-F238E27FC236}">
                  <a16:creationId xmlns:a16="http://schemas.microsoft.com/office/drawing/2014/main" id="{610924F5-A000-4526-88D9-FBD44995D74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3823" y="5625141"/>
              <a:ext cx="476250" cy="476250"/>
            </a:xfrm>
            <a:prstGeom prst="rect">
              <a:avLst/>
            </a:prstGeom>
          </p:spPr>
        </p:pic>
        <p:sp>
          <p:nvSpPr>
            <p:cNvPr id="135" name="Rectangle 134">
              <a:extLst>
                <a:ext uri="{FF2B5EF4-FFF2-40B4-BE49-F238E27FC236}">
                  <a16:creationId xmlns:a16="http://schemas.microsoft.com/office/drawing/2014/main" id="{7BE947DA-FA66-441C-BCC1-CDEE12B0BE28}"/>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Resources</a:t>
              </a:r>
              <a:endParaRPr lang="LID4096" sz="700" dirty="0"/>
            </a:p>
          </p:txBody>
        </p:sp>
        <p:cxnSp>
          <p:nvCxnSpPr>
            <p:cNvPr id="136" name="Straight Connector 135">
              <a:extLst>
                <a:ext uri="{FF2B5EF4-FFF2-40B4-BE49-F238E27FC236}">
                  <a16:creationId xmlns:a16="http://schemas.microsoft.com/office/drawing/2014/main" id="{1B33229D-2256-40EE-A715-0BD4DC5D6E33}"/>
                </a:ext>
              </a:extLst>
            </p:cNvPr>
            <p:cNvCxnSpPr>
              <a:cxnSpLocks/>
              <a:stCxn id="129" idx="1"/>
            </p:cNvCxnSpPr>
            <p:nvPr/>
          </p:nvCxnSpPr>
          <p:spPr>
            <a:xfrm flipH="1">
              <a:off x="2544211" y="4624116"/>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722D0D6-7213-43E0-B606-CC5950B81076}"/>
                </a:ext>
              </a:extLst>
            </p:cNvPr>
            <p:cNvCxnSpPr/>
            <p:nvPr/>
          </p:nvCxnSpPr>
          <p:spPr>
            <a:xfrm flipH="1">
              <a:off x="2544211" y="5288201"/>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B1AB598-E5BF-4A98-8A4F-3F3508D19EF4}"/>
                </a:ext>
              </a:extLst>
            </p:cNvPr>
            <p:cNvCxnSpPr/>
            <p:nvPr/>
          </p:nvCxnSpPr>
          <p:spPr>
            <a:xfrm flipH="1">
              <a:off x="2567537" y="5876482"/>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013AF20-E8FF-42EF-B558-8C18863180E4}"/>
                </a:ext>
              </a:extLst>
            </p:cNvPr>
            <p:cNvCxnSpPr>
              <a:cxnSpLocks/>
            </p:cNvCxnSpPr>
            <p:nvPr/>
          </p:nvCxnSpPr>
          <p:spPr>
            <a:xfrm flipH="1">
              <a:off x="2541036" y="4258513"/>
              <a:ext cx="3175" cy="16320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0960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293825-CB8F-4179-A01F-ECAB81342C55}"/>
              </a:ext>
            </a:extLst>
          </p:cNvPr>
          <p:cNvSpPr>
            <a:spLocks noGrp="1"/>
          </p:cNvSpPr>
          <p:nvPr>
            <p:ph type="title"/>
          </p:nvPr>
        </p:nvSpPr>
        <p:spPr>
          <a:xfrm>
            <a:off x="588264" y="457200"/>
            <a:ext cx="11018520" cy="1231106"/>
          </a:xfrm>
          <a:noFill/>
        </p:spPr>
        <p:txBody>
          <a:bodyPr/>
          <a:lstStyle/>
          <a:p>
            <a:r>
              <a:rPr lang="en-US" dirty="0">
                <a:solidFill>
                  <a:schemeClr val="tx1"/>
                </a:solidFill>
              </a:rPr>
              <a:t>Azure foundational </a:t>
            </a:r>
            <a:br>
              <a:rPr lang="en-US" dirty="0">
                <a:solidFill>
                  <a:schemeClr val="tx1"/>
                </a:solidFill>
              </a:rPr>
            </a:br>
            <a:r>
              <a:rPr lang="en-US" dirty="0">
                <a:solidFill>
                  <a:schemeClr val="tx1"/>
                </a:solidFill>
              </a:rPr>
              <a:t>concepts</a:t>
            </a:r>
            <a:endParaRPr lang="LID4096" dirty="0">
              <a:solidFill>
                <a:schemeClr val="tx1"/>
              </a:solidFill>
            </a:endParaRPr>
          </a:p>
        </p:txBody>
      </p:sp>
      <p:sp>
        <p:nvSpPr>
          <p:cNvPr id="6" name="Content Placeholder 5">
            <a:extLst>
              <a:ext uri="{FF2B5EF4-FFF2-40B4-BE49-F238E27FC236}">
                <a16:creationId xmlns:a16="http://schemas.microsoft.com/office/drawing/2014/main" id="{656BF947-F1FF-4278-B79C-A3A5DFEDDAE0}"/>
              </a:ext>
            </a:extLst>
          </p:cNvPr>
          <p:cNvSpPr>
            <a:spLocks noGrp="1"/>
          </p:cNvSpPr>
          <p:nvPr>
            <p:ph type="body" sz="quarter" idx="10"/>
          </p:nvPr>
        </p:nvSpPr>
        <p:spPr>
          <a:xfrm>
            <a:off x="584201" y="1854598"/>
            <a:ext cx="5661798" cy="1612493"/>
          </a:xfrm>
        </p:spPr>
        <p:txBody>
          <a:bodyPr>
            <a:noAutofit/>
          </a:bodyPr>
          <a:lstStyle/>
          <a:p>
            <a:pPr>
              <a:buFont typeface="Wingdings" panose="05000000000000000000" pitchFamily="2" charset="2"/>
              <a:buChar char="v"/>
            </a:pPr>
            <a:r>
              <a:rPr lang="en-US" sz="2000" dirty="0"/>
              <a:t>Azure resources</a:t>
            </a:r>
          </a:p>
          <a:p>
            <a:pPr lvl="1">
              <a:buFont typeface="Wingdings" panose="05000000000000000000" pitchFamily="2" charset="2"/>
              <a:buChar char="v"/>
            </a:pPr>
            <a:r>
              <a:rPr lang="en-US" sz="1600" dirty="0"/>
              <a:t>Compute</a:t>
            </a:r>
          </a:p>
          <a:p>
            <a:pPr lvl="1">
              <a:buFont typeface="Wingdings" panose="05000000000000000000" pitchFamily="2" charset="2"/>
              <a:buChar char="v"/>
            </a:pPr>
            <a:r>
              <a:rPr lang="en-US" sz="1600" dirty="0"/>
              <a:t>Storage</a:t>
            </a:r>
          </a:p>
          <a:p>
            <a:pPr lvl="1">
              <a:buFont typeface="Wingdings" panose="05000000000000000000" pitchFamily="2" charset="2"/>
              <a:buChar char="v"/>
            </a:pPr>
            <a:r>
              <a:rPr lang="en-US" sz="1600" dirty="0"/>
              <a:t>Networking</a:t>
            </a:r>
          </a:p>
          <a:p>
            <a:pPr>
              <a:buFont typeface="Wingdings" panose="05000000000000000000" pitchFamily="2" charset="2"/>
              <a:buChar char="v"/>
            </a:pPr>
            <a:endParaRPr lang="en-US" sz="2000" dirty="0"/>
          </a:p>
          <a:p>
            <a:pPr>
              <a:buFont typeface="Wingdings" panose="05000000000000000000" pitchFamily="2" charset="2"/>
              <a:buChar char="v"/>
            </a:pPr>
            <a:r>
              <a:rPr lang="en-US" sz="2000" dirty="0"/>
              <a:t>Logical grouping and security boundaries</a:t>
            </a:r>
          </a:p>
          <a:p>
            <a:pPr lvl="1">
              <a:buFont typeface="Wingdings" panose="05000000000000000000" pitchFamily="2" charset="2"/>
              <a:buChar char="v"/>
            </a:pPr>
            <a:r>
              <a:rPr lang="en-US" sz="1600" dirty="0"/>
              <a:t>Azure resource group</a:t>
            </a:r>
          </a:p>
          <a:p>
            <a:pPr lvl="2">
              <a:buFont typeface="Wingdings" panose="05000000000000000000" pitchFamily="2" charset="2"/>
              <a:buChar char="v"/>
            </a:pPr>
            <a:r>
              <a:rPr lang="en-US" sz="1400" dirty="0"/>
              <a:t>Contains one or more resources</a:t>
            </a:r>
          </a:p>
          <a:p>
            <a:pPr lvl="1">
              <a:buFont typeface="Wingdings" panose="05000000000000000000" pitchFamily="2" charset="2"/>
              <a:buChar char="v"/>
            </a:pPr>
            <a:r>
              <a:rPr lang="en-US" sz="1600" dirty="0"/>
              <a:t>Azure Subscription</a:t>
            </a:r>
          </a:p>
          <a:p>
            <a:pPr lvl="2">
              <a:buFont typeface="Wingdings" panose="05000000000000000000" pitchFamily="2" charset="2"/>
              <a:buChar char="v"/>
            </a:pPr>
            <a:r>
              <a:rPr lang="en-US" sz="1400" dirty="0"/>
              <a:t>Contains one or more resource groups</a:t>
            </a:r>
          </a:p>
          <a:p>
            <a:pPr lvl="1">
              <a:buFont typeface="Wingdings" panose="05000000000000000000" pitchFamily="2" charset="2"/>
              <a:buChar char="v"/>
            </a:pPr>
            <a:r>
              <a:rPr lang="en-US" sz="1600" dirty="0"/>
              <a:t>Security boundary</a:t>
            </a:r>
          </a:p>
          <a:p>
            <a:pPr>
              <a:buFont typeface="Wingdings" panose="05000000000000000000" pitchFamily="2" charset="2"/>
              <a:buChar char="v"/>
            </a:pPr>
            <a:endParaRPr lang="en-US" sz="2000" dirty="0"/>
          </a:p>
        </p:txBody>
      </p:sp>
      <p:sp>
        <p:nvSpPr>
          <p:cNvPr id="77" name="Rectangle 76">
            <a:extLst>
              <a:ext uri="{FF2B5EF4-FFF2-40B4-BE49-F238E27FC236}">
                <a16:creationId xmlns:a16="http://schemas.microsoft.com/office/drawing/2014/main" id="{548F57D4-AA5E-41F9-BBCA-0CD6BF8E6730}"/>
              </a:ext>
            </a:extLst>
          </p:cNvPr>
          <p:cNvSpPr/>
          <p:nvPr/>
        </p:nvSpPr>
        <p:spPr>
          <a:xfrm>
            <a:off x="6672830" y="3644900"/>
            <a:ext cx="4827667" cy="285335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dirty="0"/>
          </a:p>
        </p:txBody>
      </p:sp>
      <p:sp>
        <p:nvSpPr>
          <p:cNvPr id="78" name="Rectangle 77">
            <a:extLst>
              <a:ext uri="{FF2B5EF4-FFF2-40B4-BE49-F238E27FC236}">
                <a16:creationId xmlns:a16="http://schemas.microsoft.com/office/drawing/2014/main" id="{3F954A2B-8A0C-4D07-94E4-4F1EB70F1CE9}"/>
              </a:ext>
            </a:extLst>
          </p:cNvPr>
          <p:cNvSpPr/>
          <p:nvPr/>
        </p:nvSpPr>
        <p:spPr>
          <a:xfrm>
            <a:off x="6669655" y="3128082"/>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Resource Group</a:t>
            </a:r>
            <a:endParaRPr lang="LID4096" dirty="0"/>
          </a:p>
        </p:txBody>
      </p:sp>
      <p:pic>
        <p:nvPicPr>
          <p:cNvPr id="79" name="Graphic 78">
            <a:extLst>
              <a:ext uri="{FF2B5EF4-FFF2-40B4-BE49-F238E27FC236}">
                <a16:creationId xmlns:a16="http://schemas.microsoft.com/office/drawing/2014/main" id="{C12E040E-DEF3-4E6A-AB50-02E17F729D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4652" y="2910241"/>
            <a:ext cx="476250" cy="476250"/>
          </a:xfrm>
          <a:prstGeom prst="rect">
            <a:avLst/>
          </a:prstGeom>
        </p:spPr>
      </p:pic>
      <p:sp>
        <p:nvSpPr>
          <p:cNvPr id="80" name="Rectangle 79">
            <a:extLst>
              <a:ext uri="{FF2B5EF4-FFF2-40B4-BE49-F238E27FC236}">
                <a16:creationId xmlns:a16="http://schemas.microsoft.com/office/drawing/2014/main" id="{66032C25-8290-429E-BE6F-A713B5E77394}"/>
              </a:ext>
            </a:extLst>
          </p:cNvPr>
          <p:cNvSpPr/>
          <p:nvPr/>
        </p:nvSpPr>
        <p:spPr>
          <a:xfrm>
            <a:off x="6364872" y="936838"/>
            <a:ext cx="5429546" cy="571381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dirty="0"/>
          </a:p>
        </p:txBody>
      </p:sp>
      <p:sp>
        <p:nvSpPr>
          <p:cNvPr id="81" name="Rectangle 80">
            <a:extLst>
              <a:ext uri="{FF2B5EF4-FFF2-40B4-BE49-F238E27FC236}">
                <a16:creationId xmlns:a16="http://schemas.microsoft.com/office/drawing/2014/main" id="{AF0E8FC7-10A7-4380-A02A-F62F0063A6E4}"/>
              </a:ext>
            </a:extLst>
          </p:cNvPr>
          <p:cNvSpPr/>
          <p:nvPr/>
        </p:nvSpPr>
        <p:spPr>
          <a:xfrm>
            <a:off x="6364872" y="401561"/>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Subscription</a:t>
            </a:r>
            <a:endParaRPr lang="LID4096" dirty="0"/>
          </a:p>
        </p:txBody>
      </p:sp>
      <p:pic>
        <p:nvPicPr>
          <p:cNvPr id="82" name="Graphic 81">
            <a:extLst>
              <a:ext uri="{FF2B5EF4-FFF2-40B4-BE49-F238E27FC236}">
                <a16:creationId xmlns:a16="http://schemas.microsoft.com/office/drawing/2014/main" id="{CC6703E0-A113-4A27-B73A-4D4D000DFE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9869" y="183720"/>
            <a:ext cx="476250" cy="476250"/>
          </a:xfrm>
          <a:prstGeom prst="rect">
            <a:avLst/>
          </a:prstGeom>
        </p:spPr>
      </p:pic>
      <p:sp>
        <p:nvSpPr>
          <p:cNvPr id="83" name="Rectangle 82">
            <a:extLst>
              <a:ext uri="{FF2B5EF4-FFF2-40B4-BE49-F238E27FC236}">
                <a16:creationId xmlns:a16="http://schemas.microsoft.com/office/drawing/2014/main" id="{51C3F945-1559-4A15-8499-59E877ADD887}"/>
              </a:ext>
            </a:extLst>
          </p:cNvPr>
          <p:cNvSpPr/>
          <p:nvPr/>
        </p:nvSpPr>
        <p:spPr>
          <a:xfrm>
            <a:off x="6625452" y="1683831"/>
            <a:ext cx="1596647" cy="11113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sz="600" dirty="0"/>
          </a:p>
        </p:txBody>
      </p:sp>
      <p:sp>
        <p:nvSpPr>
          <p:cNvPr id="84" name="Rectangle 83">
            <a:extLst>
              <a:ext uri="{FF2B5EF4-FFF2-40B4-BE49-F238E27FC236}">
                <a16:creationId xmlns:a16="http://schemas.microsoft.com/office/drawing/2014/main" id="{B1615899-CA03-4DC8-AA6C-53FF8742C795}"/>
              </a:ext>
            </a:extLst>
          </p:cNvPr>
          <p:cNvSpPr/>
          <p:nvPr/>
        </p:nvSpPr>
        <p:spPr>
          <a:xfrm>
            <a:off x="6625452" y="1530194"/>
            <a:ext cx="767797" cy="15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600" dirty="0"/>
              <a:t>Resource Group</a:t>
            </a:r>
            <a:endParaRPr lang="LID4096" sz="600" dirty="0"/>
          </a:p>
        </p:txBody>
      </p:sp>
      <p:pic>
        <p:nvPicPr>
          <p:cNvPr id="85" name="Graphic 84">
            <a:extLst>
              <a:ext uri="{FF2B5EF4-FFF2-40B4-BE49-F238E27FC236}">
                <a16:creationId xmlns:a16="http://schemas.microsoft.com/office/drawing/2014/main" id="{1E4A8EA9-EF74-4054-B7E1-4BEC7BE083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6056" y="1394500"/>
            <a:ext cx="234385" cy="234385"/>
          </a:xfrm>
          <a:prstGeom prst="rect">
            <a:avLst/>
          </a:prstGeom>
        </p:spPr>
      </p:pic>
      <p:grpSp>
        <p:nvGrpSpPr>
          <p:cNvPr id="86" name="Group 85">
            <a:extLst>
              <a:ext uri="{FF2B5EF4-FFF2-40B4-BE49-F238E27FC236}">
                <a16:creationId xmlns:a16="http://schemas.microsoft.com/office/drawing/2014/main" id="{D0963254-66EC-43AD-94F9-CC88340FBD8E}"/>
              </a:ext>
            </a:extLst>
          </p:cNvPr>
          <p:cNvGrpSpPr/>
          <p:nvPr/>
        </p:nvGrpSpPr>
        <p:grpSpPr>
          <a:xfrm>
            <a:off x="8180071" y="3953253"/>
            <a:ext cx="3192504" cy="2399709"/>
            <a:chOff x="2312671" y="3737353"/>
            <a:chExt cx="3192504" cy="2399709"/>
          </a:xfrm>
        </p:grpSpPr>
        <p:sp>
          <p:nvSpPr>
            <p:cNvPr id="87" name="Rectangle 86">
              <a:extLst>
                <a:ext uri="{FF2B5EF4-FFF2-40B4-BE49-F238E27FC236}">
                  <a16:creationId xmlns:a16="http://schemas.microsoft.com/office/drawing/2014/main" id="{8BFC74FC-0DA0-40F4-A6E3-A32B58916D8C}"/>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Compute</a:t>
              </a:r>
              <a:endParaRPr lang="LID4096" dirty="0"/>
            </a:p>
          </p:txBody>
        </p:sp>
        <p:pic>
          <p:nvPicPr>
            <p:cNvPr id="88" name="Graphic 87">
              <a:extLst>
                <a:ext uri="{FF2B5EF4-FFF2-40B4-BE49-F238E27FC236}">
                  <a16:creationId xmlns:a16="http://schemas.microsoft.com/office/drawing/2014/main" id="{F3868C71-A6A9-4F16-A7B7-E9646E9B1C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3823" y="4407262"/>
              <a:ext cx="476250" cy="476250"/>
            </a:xfrm>
            <a:prstGeom prst="rect">
              <a:avLst/>
            </a:prstGeom>
          </p:spPr>
        </p:pic>
        <p:sp>
          <p:nvSpPr>
            <p:cNvPr id="89" name="Rectangle 88">
              <a:extLst>
                <a:ext uri="{FF2B5EF4-FFF2-40B4-BE49-F238E27FC236}">
                  <a16:creationId xmlns:a16="http://schemas.microsoft.com/office/drawing/2014/main" id="{F058EACA-C9DF-405B-9E93-B2E5CC8322E3}"/>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Storage</a:t>
              </a:r>
              <a:endParaRPr lang="LID4096" dirty="0"/>
            </a:p>
          </p:txBody>
        </p:sp>
        <p:sp>
          <p:nvSpPr>
            <p:cNvPr id="90" name="Rectangle 89">
              <a:extLst>
                <a:ext uri="{FF2B5EF4-FFF2-40B4-BE49-F238E27FC236}">
                  <a16:creationId xmlns:a16="http://schemas.microsoft.com/office/drawing/2014/main" id="{2F29C1DC-01F7-4BCA-81A1-7C3397BAAFFE}"/>
                </a:ext>
              </a:extLst>
            </p:cNvPr>
            <p:cNvSpPr/>
            <p:nvPr/>
          </p:nvSpPr>
          <p:spPr>
            <a:xfrm>
              <a:off x="3183641" y="5615902"/>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Networking</a:t>
              </a:r>
              <a:endParaRPr lang="LID4096" dirty="0"/>
            </a:p>
          </p:txBody>
        </p:sp>
        <p:pic>
          <p:nvPicPr>
            <p:cNvPr id="91" name="Graphic 90">
              <a:extLst>
                <a:ext uri="{FF2B5EF4-FFF2-40B4-BE49-F238E27FC236}">
                  <a16:creationId xmlns:a16="http://schemas.microsoft.com/office/drawing/2014/main" id="{6BA84CA4-74B9-4D49-993C-368863B32C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6272" y="5012174"/>
              <a:ext cx="476250" cy="476250"/>
            </a:xfrm>
            <a:prstGeom prst="rect">
              <a:avLst/>
            </a:prstGeom>
          </p:spPr>
        </p:pic>
        <p:pic>
          <p:nvPicPr>
            <p:cNvPr id="92" name="Graphic 91">
              <a:extLst>
                <a:ext uri="{FF2B5EF4-FFF2-40B4-BE49-F238E27FC236}">
                  <a16:creationId xmlns:a16="http://schemas.microsoft.com/office/drawing/2014/main" id="{A26669D6-66EE-4A95-92BC-804F4144230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33823" y="5625141"/>
              <a:ext cx="476250" cy="476250"/>
            </a:xfrm>
            <a:prstGeom prst="rect">
              <a:avLst/>
            </a:prstGeom>
          </p:spPr>
        </p:pic>
        <p:sp>
          <p:nvSpPr>
            <p:cNvPr id="93" name="Rectangle 92">
              <a:extLst>
                <a:ext uri="{FF2B5EF4-FFF2-40B4-BE49-F238E27FC236}">
                  <a16:creationId xmlns:a16="http://schemas.microsoft.com/office/drawing/2014/main" id="{A89E7352-E0D2-4AFF-9075-5C0D122EEEAD}"/>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Resources</a:t>
              </a:r>
              <a:endParaRPr lang="LID4096" dirty="0"/>
            </a:p>
          </p:txBody>
        </p:sp>
        <p:cxnSp>
          <p:nvCxnSpPr>
            <p:cNvPr id="94" name="Straight Connector 93">
              <a:extLst>
                <a:ext uri="{FF2B5EF4-FFF2-40B4-BE49-F238E27FC236}">
                  <a16:creationId xmlns:a16="http://schemas.microsoft.com/office/drawing/2014/main" id="{8195584D-4F3E-4CE3-B30C-59AA1DD88A85}"/>
                </a:ext>
              </a:extLst>
            </p:cNvPr>
            <p:cNvCxnSpPr>
              <a:cxnSpLocks/>
              <a:stCxn id="87" idx="1"/>
            </p:cNvCxnSpPr>
            <p:nvPr/>
          </p:nvCxnSpPr>
          <p:spPr>
            <a:xfrm flipH="1">
              <a:off x="2544211" y="4624116"/>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2CCD88-BBF7-4F53-ADC4-FBA710BBD47A}"/>
                </a:ext>
              </a:extLst>
            </p:cNvPr>
            <p:cNvCxnSpPr/>
            <p:nvPr/>
          </p:nvCxnSpPr>
          <p:spPr>
            <a:xfrm flipH="1">
              <a:off x="2544211" y="5288201"/>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FDB1F5B-5B68-44E0-AC05-67912185FA32}"/>
                </a:ext>
              </a:extLst>
            </p:cNvPr>
            <p:cNvCxnSpPr/>
            <p:nvPr/>
          </p:nvCxnSpPr>
          <p:spPr>
            <a:xfrm flipH="1">
              <a:off x="2567537" y="5876482"/>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8AEA580-BC5E-402E-B7A9-B683D6D68260}"/>
                </a:ext>
              </a:extLst>
            </p:cNvPr>
            <p:cNvCxnSpPr>
              <a:cxnSpLocks/>
            </p:cNvCxnSpPr>
            <p:nvPr/>
          </p:nvCxnSpPr>
          <p:spPr>
            <a:xfrm flipH="1">
              <a:off x="2541036" y="4258513"/>
              <a:ext cx="3175" cy="163208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E55A9714-25B1-4C06-B95E-2D8B6E3B06A0}"/>
              </a:ext>
            </a:extLst>
          </p:cNvPr>
          <p:cNvGrpSpPr/>
          <p:nvPr/>
        </p:nvGrpSpPr>
        <p:grpSpPr>
          <a:xfrm>
            <a:off x="7033635" y="1848084"/>
            <a:ext cx="1091893" cy="871757"/>
            <a:chOff x="2312671" y="3737353"/>
            <a:chExt cx="3192504" cy="2399705"/>
          </a:xfrm>
        </p:grpSpPr>
        <p:sp>
          <p:nvSpPr>
            <p:cNvPr id="99" name="Rectangle 98">
              <a:extLst>
                <a:ext uri="{FF2B5EF4-FFF2-40B4-BE49-F238E27FC236}">
                  <a16:creationId xmlns:a16="http://schemas.microsoft.com/office/drawing/2014/main" id="{2B4155B7-09F5-49BE-B8F3-5B7AD93035D8}"/>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Compute</a:t>
              </a:r>
              <a:endParaRPr lang="LID4096" sz="700" dirty="0"/>
            </a:p>
          </p:txBody>
        </p:sp>
        <p:pic>
          <p:nvPicPr>
            <p:cNvPr id="100" name="Graphic 99">
              <a:extLst>
                <a:ext uri="{FF2B5EF4-FFF2-40B4-BE49-F238E27FC236}">
                  <a16:creationId xmlns:a16="http://schemas.microsoft.com/office/drawing/2014/main" id="{27483D51-1344-4535-B931-8853B71269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3823" y="4407262"/>
              <a:ext cx="476250" cy="476250"/>
            </a:xfrm>
            <a:prstGeom prst="rect">
              <a:avLst/>
            </a:prstGeom>
          </p:spPr>
        </p:pic>
        <p:sp>
          <p:nvSpPr>
            <p:cNvPr id="101" name="Rectangle 100">
              <a:extLst>
                <a:ext uri="{FF2B5EF4-FFF2-40B4-BE49-F238E27FC236}">
                  <a16:creationId xmlns:a16="http://schemas.microsoft.com/office/drawing/2014/main" id="{52085321-9990-4FE0-A4C2-E6D6117CA300}"/>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Storage</a:t>
              </a:r>
              <a:endParaRPr lang="LID4096" sz="700" dirty="0"/>
            </a:p>
          </p:txBody>
        </p:sp>
        <p:sp>
          <p:nvSpPr>
            <p:cNvPr id="102" name="Rectangle 101">
              <a:extLst>
                <a:ext uri="{FF2B5EF4-FFF2-40B4-BE49-F238E27FC236}">
                  <a16:creationId xmlns:a16="http://schemas.microsoft.com/office/drawing/2014/main" id="{F961BA76-FBD9-4EF7-BA60-D9F37B898054}"/>
                </a:ext>
              </a:extLst>
            </p:cNvPr>
            <p:cNvSpPr/>
            <p:nvPr/>
          </p:nvSpPr>
          <p:spPr>
            <a:xfrm>
              <a:off x="3183640" y="5615899"/>
              <a:ext cx="2321535" cy="5211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Networking</a:t>
              </a:r>
              <a:endParaRPr lang="LID4096" sz="700" dirty="0"/>
            </a:p>
          </p:txBody>
        </p:sp>
        <p:pic>
          <p:nvPicPr>
            <p:cNvPr id="103" name="Graphic 102">
              <a:extLst>
                <a:ext uri="{FF2B5EF4-FFF2-40B4-BE49-F238E27FC236}">
                  <a16:creationId xmlns:a16="http://schemas.microsoft.com/office/drawing/2014/main" id="{7FE8902C-1C7E-4D96-9DB0-57AF473D77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6272" y="5012174"/>
              <a:ext cx="476250" cy="476250"/>
            </a:xfrm>
            <a:prstGeom prst="rect">
              <a:avLst/>
            </a:prstGeom>
          </p:spPr>
        </p:pic>
        <p:pic>
          <p:nvPicPr>
            <p:cNvPr id="104" name="Graphic 103">
              <a:extLst>
                <a:ext uri="{FF2B5EF4-FFF2-40B4-BE49-F238E27FC236}">
                  <a16:creationId xmlns:a16="http://schemas.microsoft.com/office/drawing/2014/main" id="{A2DF1F54-3B49-42FF-BF03-38E704B9CDB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33823" y="5625141"/>
              <a:ext cx="476250" cy="476250"/>
            </a:xfrm>
            <a:prstGeom prst="rect">
              <a:avLst/>
            </a:prstGeom>
          </p:spPr>
        </p:pic>
        <p:sp>
          <p:nvSpPr>
            <p:cNvPr id="105" name="Rectangle 104">
              <a:extLst>
                <a:ext uri="{FF2B5EF4-FFF2-40B4-BE49-F238E27FC236}">
                  <a16:creationId xmlns:a16="http://schemas.microsoft.com/office/drawing/2014/main" id="{5E0A1186-CC98-4628-B08F-9F9A438E98DE}"/>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Resources</a:t>
              </a:r>
              <a:endParaRPr lang="LID4096" sz="700" dirty="0"/>
            </a:p>
          </p:txBody>
        </p:sp>
        <p:cxnSp>
          <p:nvCxnSpPr>
            <p:cNvPr id="106" name="Straight Connector 105">
              <a:extLst>
                <a:ext uri="{FF2B5EF4-FFF2-40B4-BE49-F238E27FC236}">
                  <a16:creationId xmlns:a16="http://schemas.microsoft.com/office/drawing/2014/main" id="{B50C930E-5E75-40D5-8FB1-B5DBB706CE0D}"/>
                </a:ext>
              </a:extLst>
            </p:cNvPr>
            <p:cNvCxnSpPr>
              <a:cxnSpLocks/>
              <a:stCxn id="99" idx="1"/>
            </p:cNvCxnSpPr>
            <p:nvPr/>
          </p:nvCxnSpPr>
          <p:spPr>
            <a:xfrm flipH="1">
              <a:off x="2544211" y="4624116"/>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93892F6-D8BF-4C7F-A8C0-1BABF158B416}"/>
                </a:ext>
              </a:extLst>
            </p:cNvPr>
            <p:cNvCxnSpPr/>
            <p:nvPr/>
          </p:nvCxnSpPr>
          <p:spPr>
            <a:xfrm flipH="1">
              <a:off x="2544211" y="5288201"/>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1A8DECC-EAFC-4E7B-A7E6-25AB1BE0A324}"/>
                </a:ext>
              </a:extLst>
            </p:cNvPr>
            <p:cNvCxnSpPr/>
            <p:nvPr/>
          </p:nvCxnSpPr>
          <p:spPr>
            <a:xfrm flipH="1">
              <a:off x="2567537" y="5876482"/>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342A0B7-97B2-4372-8BBD-4B737BD79E88}"/>
                </a:ext>
              </a:extLst>
            </p:cNvPr>
            <p:cNvCxnSpPr>
              <a:cxnSpLocks/>
            </p:cNvCxnSpPr>
            <p:nvPr/>
          </p:nvCxnSpPr>
          <p:spPr>
            <a:xfrm flipH="1">
              <a:off x="2541036" y="4258513"/>
              <a:ext cx="3175" cy="16320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10" name="Rectangle 109">
            <a:extLst>
              <a:ext uri="{FF2B5EF4-FFF2-40B4-BE49-F238E27FC236}">
                <a16:creationId xmlns:a16="http://schemas.microsoft.com/office/drawing/2014/main" id="{7C1B377A-9F25-4C6E-836F-B3AAB8B952E8}"/>
              </a:ext>
            </a:extLst>
          </p:cNvPr>
          <p:cNvSpPr/>
          <p:nvPr/>
        </p:nvSpPr>
        <p:spPr>
          <a:xfrm>
            <a:off x="8330642" y="1683831"/>
            <a:ext cx="1596647" cy="11113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sz="600" dirty="0"/>
          </a:p>
        </p:txBody>
      </p:sp>
      <p:sp>
        <p:nvSpPr>
          <p:cNvPr id="111" name="Rectangle 110">
            <a:extLst>
              <a:ext uri="{FF2B5EF4-FFF2-40B4-BE49-F238E27FC236}">
                <a16:creationId xmlns:a16="http://schemas.microsoft.com/office/drawing/2014/main" id="{9E0D79FD-4561-4EAB-B7D2-A94EF8CEEDBE}"/>
              </a:ext>
            </a:extLst>
          </p:cNvPr>
          <p:cNvSpPr/>
          <p:nvPr/>
        </p:nvSpPr>
        <p:spPr>
          <a:xfrm>
            <a:off x="8330642" y="1530194"/>
            <a:ext cx="767797" cy="15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600" dirty="0"/>
              <a:t>Resource Group</a:t>
            </a:r>
            <a:endParaRPr lang="LID4096" sz="600" dirty="0"/>
          </a:p>
        </p:txBody>
      </p:sp>
      <p:grpSp>
        <p:nvGrpSpPr>
          <p:cNvPr id="112" name="Group 111">
            <a:extLst>
              <a:ext uri="{FF2B5EF4-FFF2-40B4-BE49-F238E27FC236}">
                <a16:creationId xmlns:a16="http://schemas.microsoft.com/office/drawing/2014/main" id="{DECE673B-A4C3-4FB7-9A82-0D52A63F7DDF}"/>
              </a:ext>
            </a:extLst>
          </p:cNvPr>
          <p:cNvGrpSpPr/>
          <p:nvPr/>
        </p:nvGrpSpPr>
        <p:grpSpPr>
          <a:xfrm>
            <a:off x="8738825" y="1848084"/>
            <a:ext cx="1091893" cy="871757"/>
            <a:chOff x="2312671" y="3737353"/>
            <a:chExt cx="3192504" cy="2399705"/>
          </a:xfrm>
        </p:grpSpPr>
        <p:sp>
          <p:nvSpPr>
            <p:cNvPr id="113" name="Rectangle 112">
              <a:extLst>
                <a:ext uri="{FF2B5EF4-FFF2-40B4-BE49-F238E27FC236}">
                  <a16:creationId xmlns:a16="http://schemas.microsoft.com/office/drawing/2014/main" id="{78C7FFC9-AA49-4276-AB88-2D9B80182B72}"/>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Compute</a:t>
              </a:r>
              <a:endParaRPr lang="LID4096" sz="700" dirty="0"/>
            </a:p>
          </p:txBody>
        </p:sp>
        <p:pic>
          <p:nvPicPr>
            <p:cNvPr id="114" name="Graphic 113">
              <a:extLst>
                <a:ext uri="{FF2B5EF4-FFF2-40B4-BE49-F238E27FC236}">
                  <a16:creationId xmlns:a16="http://schemas.microsoft.com/office/drawing/2014/main" id="{712890E2-ED86-420A-BFB4-D44508E221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3823" y="4407262"/>
              <a:ext cx="476250" cy="476250"/>
            </a:xfrm>
            <a:prstGeom prst="rect">
              <a:avLst/>
            </a:prstGeom>
          </p:spPr>
        </p:pic>
        <p:sp>
          <p:nvSpPr>
            <p:cNvPr id="115" name="Rectangle 114">
              <a:extLst>
                <a:ext uri="{FF2B5EF4-FFF2-40B4-BE49-F238E27FC236}">
                  <a16:creationId xmlns:a16="http://schemas.microsoft.com/office/drawing/2014/main" id="{82176F5E-563F-418E-A4EC-DC9771570EB3}"/>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Storage</a:t>
              </a:r>
              <a:endParaRPr lang="LID4096" sz="700" dirty="0"/>
            </a:p>
          </p:txBody>
        </p:sp>
        <p:sp>
          <p:nvSpPr>
            <p:cNvPr id="116" name="Rectangle 115">
              <a:extLst>
                <a:ext uri="{FF2B5EF4-FFF2-40B4-BE49-F238E27FC236}">
                  <a16:creationId xmlns:a16="http://schemas.microsoft.com/office/drawing/2014/main" id="{8C7971F5-E504-482D-B041-BACD31794014}"/>
                </a:ext>
              </a:extLst>
            </p:cNvPr>
            <p:cNvSpPr/>
            <p:nvPr/>
          </p:nvSpPr>
          <p:spPr>
            <a:xfrm>
              <a:off x="3183640" y="5615899"/>
              <a:ext cx="2321535" cy="5211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Networking</a:t>
              </a:r>
              <a:endParaRPr lang="LID4096" sz="700" dirty="0"/>
            </a:p>
          </p:txBody>
        </p:sp>
        <p:pic>
          <p:nvPicPr>
            <p:cNvPr id="117" name="Graphic 116">
              <a:extLst>
                <a:ext uri="{FF2B5EF4-FFF2-40B4-BE49-F238E27FC236}">
                  <a16:creationId xmlns:a16="http://schemas.microsoft.com/office/drawing/2014/main" id="{D60D015E-4961-43B9-97C9-034A646B75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6272" y="5012174"/>
              <a:ext cx="476250" cy="476250"/>
            </a:xfrm>
            <a:prstGeom prst="rect">
              <a:avLst/>
            </a:prstGeom>
          </p:spPr>
        </p:pic>
        <p:pic>
          <p:nvPicPr>
            <p:cNvPr id="118" name="Graphic 117">
              <a:extLst>
                <a:ext uri="{FF2B5EF4-FFF2-40B4-BE49-F238E27FC236}">
                  <a16:creationId xmlns:a16="http://schemas.microsoft.com/office/drawing/2014/main" id="{645B418F-15CF-44D3-863C-C6AA5F6B04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33823" y="5625141"/>
              <a:ext cx="476250" cy="476250"/>
            </a:xfrm>
            <a:prstGeom prst="rect">
              <a:avLst/>
            </a:prstGeom>
          </p:spPr>
        </p:pic>
        <p:sp>
          <p:nvSpPr>
            <p:cNvPr id="119" name="Rectangle 118">
              <a:extLst>
                <a:ext uri="{FF2B5EF4-FFF2-40B4-BE49-F238E27FC236}">
                  <a16:creationId xmlns:a16="http://schemas.microsoft.com/office/drawing/2014/main" id="{E4BF82C3-CA36-43F4-991A-699E84D40771}"/>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Resources</a:t>
              </a:r>
              <a:endParaRPr lang="LID4096" sz="700" dirty="0"/>
            </a:p>
          </p:txBody>
        </p:sp>
        <p:cxnSp>
          <p:nvCxnSpPr>
            <p:cNvPr id="120" name="Straight Connector 119">
              <a:extLst>
                <a:ext uri="{FF2B5EF4-FFF2-40B4-BE49-F238E27FC236}">
                  <a16:creationId xmlns:a16="http://schemas.microsoft.com/office/drawing/2014/main" id="{EE405C80-86F7-41C8-A986-FBA3CF4E3378}"/>
                </a:ext>
              </a:extLst>
            </p:cNvPr>
            <p:cNvCxnSpPr>
              <a:cxnSpLocks/>
              <a:stCxn id="113" idx="1"/>
            </p:cNvCxnSpPr>
            <p:nvPr/>
          </p:nvCxnSpPr>
          <p:spPr>
            <a:xfrm flipH="1">
              <a:off x="2544211" y="4624116"/>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4D9A632-AE41-4EED-9000-37D605E4D8C1}"/>
                </a:ext>
              </a:extLst>
            </p:cNvPr>
            <p:cNvCxnSpPr/>
            <p:nvPr/>
          </p:nvCxnSpPr>
          <p:spPr>
            <a:xfrm flipH="1">
              <a:off x="2544211" y="5288201"/>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04E8466-BA60-477C-9FF8-57A4AA60C69A}"/>
                </a:ext>
              </a:extLst>
            </p:cNvPr>
            <p:cNvCxnSpPr/>
            <p:nvPr/>
          </p:nvCxnSpPr>
          <p:spPr>
            <a:xfrm flipH="1">
              <a:off x="2567537" y="5876482"/>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9D98796-77E8-4C8B-93D6-381E78D8296F}"/>
                </a:ext>
              </a:extLst>
            </p:cNvPr>
            <p:cNvCxnSpPr>
              <a:cxnSpLocks/>
            </p:cNvCxnSpPr>
            <p:nvPr/>
          </p:nvCxnSpPr>
          <p:spPr>
            <a:xfrm flipH="1">
              <a:off x="2541036" y="4258513"/>
              <a:ext cx="3175" cy="16320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124" name="Graphic 123">
            <a:extLst>
              <a:ext uri="{FF2B5EF4-FFF2-40B4-BE49-F238E27FC236}">
                <a16:creationId xmlns:a16="http://schemas.microsoft.com/office/drawing/2014/main" id="{EA7DD34E-4F42-438E-9DD0-A53E3A5FB0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81246" y="1373510"/>
            <a:ext cx="234385" cy="234385"/>
          </a:xfrm>
          <a:prstGeom prst="rect">
            <a:avLst/>
          </a:prstGeom>
        </p:spPr>
      </p:pic>
      <p:sp>
        <p:nvSpPr>
          <p:cNvPr id="125" name="Rectangle 124">
            <a:extLst>
              <a:ext uri="{FF2B5EF4-FFF2-40B4-BE49-F238E27FC236}">
                <a16:creationId xmlns:a16="http://schemas.microsoft.com/office/drawing/2014/main" id="{7222F34F-F387-479E-A95B-BA24FCC6CF41}"/>
              </a:ext>
            </a:extLst>
          </p:cNvPr>
          <p:cNvSpPr/>
          <p:nvPr/>
        </p:nvSpPr>
        <p:spPr>
          <a:xfrm>
            <a:off x="10034624" y="1694816"/>
            <a:ext cx="1596647" cy="11113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sz="600" dirty="0"/>
          </a:p>
        </p:txBody>
      </p:sp>
      <p:sp>
        <p:nvSpPr>
          <p:cNvPr id="126" name="Rectangle 125">
            <a:extLst>
              <a:ext uri="{FF2B5EF4-FFF2-40B4-BE49-F238E27FC236}">
                <a16:creationId xmlns:a16="http://schemas.microsoft.com/office/drawing/2014/main" id="{C58F846D-9E81-450B-97B6-AC2A317FBFA5}"/>
              </a:ext>
            </a:extLst>
          </p:cNvPr>
          <p:cNvSpPr/>
          <p:nvPr/>
        </p:nvSpPr>
        <p:spPr>
          <a:xfrm>
            <a:off x="10034624" y="1541179"/>
            <a:ext cx="767797" cy="15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600" dirty="0"/>
              <a:t>Resource Group</a:t>
            </a:r>
            <a:endParaRPr lang="LID4096" sz="600" dirty="0"/>
          </a:p>
        </p:txBody>
      </p:sp>
      <p:pic>
        <p:nvPicPr>
          <p:cNvPr id="127" name="Graphic 126">
            <a:extLst>
              <a:ext uri="{FF2B5EF4-FFF2-40B4-BE49-F238E27FC236}">
                <a16:creationId xmlns:a16="http://schemas.microsoft.com/office/drawing/2014/main" id="{AF12578A-6F86-476C-A087-5DAAF7D6B5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85228" y="1405485"/>
            <a:ext cx="234385" cy="234385"/>
          </a:xfrm>
          <a:prstGeom prst="rect">
            <a:avLst/>
          </a:prstGeom>
        </p:spPr>
      </p:pic>
      <p:grpSp>
        <p:nvGrpSpPr>
          <p:cNvPr id="128" name="Group 127">
            <a:extLst>
              <a:ext uri="{FF2B5EF4-FFF2-40B4-BE49-F238E27FC236}">
                <a16:creationId xmlns:a16="http://schemas.microsoft.com/office/drawing/2014/main" id="{7EA12EC5-9783-4742-826A-B2545D3CFB54}"/>
              </a:ext>
            </a:extLst>
          </p:cNvPr>
          <p:cNvGrpSpPr/>
          <p:nvPr/>
        </p:nvGrpSpPr>
        <p:grpSpPr>
          <a:xfrm>
            <a:off x="10442807" y="1859069"/>
            <a:ext cx="1091893" cy="871757"/>
            <a:chOff x="2312671" y="3737353"/>
            <a:chExt cx="3192504" cy="2399705"/>
          </a:xfrm>
        </p:grpSpPr>
        <p:sp>
          <p:nvSpPr>
            <p:cNvPr id="129" name="Rectangle 128">
              <a:extLst>
                <a:ext uri="{FF2B5EF4-FFF2-40B4-BE49-F238E27FC236}">
                  <a16:creationId xmlns:a16="http://schemas.microsoft.com/office/drawing/2014/main" id="{6F6C701D-8BF9-4D4D-9CAF-A2BE0D19ADF7}"/>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Compute</a:t>
              </a:r>
              <a:endParaRPr lang="LID4096" sz="700" dirty="0"/>
            </a:p>
          </p:txBody>
        </p:sp>
        <p:pic>
          <p:nvPicPr>
            <p:cNvPr id="130" name="Graphic 129">
              <a:extLst>
                <a:ext uri="{FF2B5EF4-FFF2-40B4-BE49-F238E27FC236}">
                  <a16:creationId xmlns:a16="http://schemas.microsoft.com/office/drawing/2014/main" id="{571F6B68-59AF-4180-9310-38601E1DBA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3823" y="4407262"/>
              <a:ext cx="476250" cy="476250"/>
            </a:xfrm>
            <a:prstGeom prst="rect">
              <a:avLst/>
            </a:prstGeom>
          </p:spPr>
        </p:pic>
        <p:sp>
          <p:nvSpPr>
            <p:cNvPr id="131" name="Rectangle 130">
              <a:extLst>
                <a:ext uri="{FF2B5EF4-FFF2-40B4-BE49-F238E27FC236}">
                  <a16:creationId xmlns:a16="http://schemas.microsoft.com/office/drawing/2014/main" id="{80D6E9B7-71A9-4B20-8FA3-E1E0890A3594}"/>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Storage</a:t>
              </a:r>
              <a:endParaRPr lang="LID4096" sz="700" dirty="0"/>
            </a:p>
          </p:txBody>
        </p:sp>
        <p:sp>
          <p:nvSpPr>
            <p:cNvPr id="132" name="Rectangle 131">
              <a:extLst>
                <a:ext uri="{FF2B5EF4-FFF2-40B4-BE49-F238E27FC236}">
                  <a16:creationId xmlns:a16="http://schemas.microsoft.com/office/drawing/2014/main" id="{E86C0144-728D-417F-A65A-6358BA588F7D}"/>
                </a:ext>
              </a:extLst>
            </p:cNvPr>
            <p:cNvSpPr/>
            <p:nvPr/>
          </p:nvSpPr>
          <p:spPr>
            <a:xfrm>
              <a:off x="3183640" y="5615899"/>
              <a:ext cx="2321535" cy="5211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Networking</a:t>
              </a:r>
              <a:endParaRPr lang="LID4096" sz="700" dirty="0"/>
            </a:p>
          </p:txBody>
        </p:sp>
        <p:pic>
          <p:nvPicPr>
            <p:cNvPr id="133" name="Graphic 132">
              <a:extLst>
                <a:ext uri="{FF2B5EF4-FFF2-40B4-BE49-F238E27FC236}">
                  <a16:creationId xmlns:a16="http://schemas.microsoft.com/office/drawing/2014/main" id="{DAF33A57-7CE0-413D-8CA5-C2C80566C0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6272" y="5012174"/>
              <a:ext cx="476250" cy="476250"/>
            </a:xfrm>
            <a:prstGeom prst="rect">
              <a:avLst/>
            </a:prstGeom>
          </p:spPr>
        </p:pic>
        <p:pic>
          <p:nvPicPr>
            <p:cNvPr id="134" name="Graphic 133">
              <a:extLst>
                <a:ext uri="{FF2B5EF4-FFF2-40B4-BE49-F238E27FC236}">
                  <a16:creationId xmlns:a16="http://schemas.microsoft.com/office/drawing/2014/main" id="{610924F5-A000-4526-88D9-FBD44995D7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33823" y="5625141"/>
              <a:ext cx="476250" cy="476250"/>
            </a:xfrm>
            <a:prstGeom prst="rect">
              <a:avLst/>
            </a:prstGeom>
          </p:spPr>
        </p:pic>
        <p:sp>
          <p:nvSpPr>
            <p:cNvPr id="135" name="Rectangle 134">
              <a:extLst>
                <a:ext uri="{FF2B5EF4-FFF2-40B4-BE49-F238E27FC236}">
                  <a16:creationId xmlns:a16="http://schemas.microsoft.com/office/drawing/2014/main" id="{7BE947DA-FA66-441C-BCC1-CDEE12B0BE28}"/>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Resources</a:t>
              </a:r>
              <a:endParaRPr lang="LID4096" sz="700" dirty="0"/>
            </a:p>
          </p:txBody>
        </p:sp>
        <p:cxnSp>
          <p:nvCxnSpPr>
            <p:cNvPr id="136" name="Straight Connector 135">
              <a:extLst>
                <a:ext uri="{FF2B5EF4-FFF2-40B4-BE49-F238E27FC236}">
                  <a16:creationId xmlns:a16="http://schemas.microsoft.com/office/drawing/2014/main" id="{1B33229D-2256-40EE-A715-0BD4DC5D6E33}"/>
                </a:ext>
              </a:extLst>
            </p:cNvPr>
            <p:cNvCxnSpPr>
              <a:cxnSpLocks/>
              <a:stCxn id="129" idx="1"/>
            </p:cNvCxnSpPr>
            <p:nvPr/>
          </p:nvCxnSpPr>
          <p:spPr>
            <a:xfrm flipH="1">
              <a:off x="2544211" y="4624116"/>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722D0D6-7213-43E0-B606-CC5950B81076}"/>
                </a:ext>
              </a:extLst>
            </p:cNvPr>
            <p:cNvCxnSpPr/>
            <p:nvPr/>
          </p:nvCxnSpPr>
          <p:spPr>
            <a:xfrm flipH="1">
              <a:off x="2544211" y="5288201"/>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B1AB598-E5BF-4A98-8A4F-3F3508D19EF4}"/>
                </a:ext>
              </a:extLst>
            </p:cNvPr>
            <p:cNvCxnSpPr/>
            <p:nvPr/>
          </p:nvCxnSpPr>
          <p:spPr>
            <a:xfrm flipH="1">
              <a:off x="2567537" y="5876482"/>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013AF20-E8FF-42EF-B558-8C18863180E4}"/>
                </a:ext>
              </a:extLst>
            </p:cNvPr>
            <p:cNvCxnSpPr>
              <a:cxnSpLocks/>
            </p:cNvCxnSpPr>
            <p:nvPr/>
          </p:nvCxnSpPr>
          <p:spPr>
            <a:xfrm flipH="1">
              <a:off x="2541036" y="4258513"/>
              <a:ext cx="3175" cy="16320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2056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293825-CB8F-4179-A01F-ECAB81342C55}"/>
              </a:ext>
            </a:extLst>
          </p:cNvPr>
          <p:cNvSpPr>
            <a:spLocks noGrp="1"/>
          </p:cNvSpPr>
          <p:nvPr>
            <p:ph type="title"/>
          </p:nvPr>
        </p:nvSpPr>
        <p:spPr>
          <a:xfrm>
            <a:off x="588264" y="457200"/>
            <a:ext cx="11018520" cy="1231106"/>
          </a:xfrm>
          <a:noFill/>
        </p:spPr>
        <p:txBody>
          <a:bodyPr/>
          <a:lstStyle/>
          <a:p>
            <a:r>
              <a:rPr lang="en-US" dirty="0">
                <a:solidFill>
                  <a:schemeClr val="tx1"/>
                </a:solidFill>
              </a:rPr>
              <a:t>Azure foundational </a:t>
            </a:r>
            <a:br>
              <a:rPr lang="en-US" dirty="0">
                <a:solidFill>
                  <a:schemeClr val="tx1"/>
                </a:solidFill>
              </a:rPr>
            </a:br>
            <a:r>
              <a:rPr lang="en-US" dirty="0">
                <a:solidFill>
                  <a:schemeClr val="tx1"/>
                </a:solidFill>
              </a:rPr>
              <a:t>concepts</a:t>
            </a:r>
            <a:endParaRPr lang="LID4096" dirty="0">
              <a:solidFill>
                <a:schemeClr val="tx1"/>
              </a:solidFill>
            </a:endParaRPr>
          </a:p>
        </p:txBody>
      </p:sp>
      <p:sp>
        <p:nvSpPr>
          <p:cNvPr id="6" name="Content Placeholder 5">
            <a:extLst>
              <a:ext uri="{FF2B5EF4-FFF2-40B4-BE49-F238E27FC236}">
                <a16:creationId xmlns:a16="http://schemas.microsoft.com/office/drawing/2014/main" id="{656BF947-F1FF-4278-B79C-A3A5DFEDDAE0}"/>
              </a:ext>
            </a:extLst>
          </p:cNvPr>
          <p:cNvSpPr>
            <a:spLocks noGrp="1"/>
          </p:cNvSpPr>
          <p:nvPr>
            <p:ph type="body" sz="quarter" idx="10"/>
          </p:nvPr>
        </p:nvSpPr>
        <p:spPr>
          <a:xfrm>
            <a:off x="584201" y="1854598"/>
            <a:ext cx="5661798" cy="1612493"/>
          </a:xfrm>
        </p:spPr>
        <p:txBody>
          <a:bodyPr>
            <a:noAutofit/>
          </a:bodyPr>
          <a:lstStyle/>
          <a:p>
            <a:pPr>
              <a:buFont typeface="Wingdings" panose="05000000000000000000" pitchFamily="2" charset="2"/>
              <a:buChar char="v"/>
            </a:pPr>
            <a:r>
              <a:rPr lang="en-US" sz="2000" dirty="0"/>
              <a:t>Azure resources</a:t>
            </a:r>
          </a:p>
          <a:p>
            <a:pPr lvl="1">
              <a:buFont typeface="Wingdings" panose="05000000000000000000" pitchFamily="2" charset="2"/>
              <a:buChar char="v"/>
            </a:pPr>
            <a:r>
              <a:rPr lang="en-US" sz="1600" dirty="0"/>
              <a:t>Compute</a:t>
            </a:r>
          </a:p>
          <a:p>
            <a:pPr lvl="1">
              <a:buFont typeface="Wingdings" panose="05000000000000000000" pitchFamily="2" charset="2"/>
              <a:buChar char="v"/>
            </a:pPr>
            <a:r>
              <a:rPr lang="en-US" sz="1600" dirty="0"/>
              <a:t>Storage</a:t>
            </a:r>
          </a:p>
          <a:p>
            <a:pPr lvl="1">
              <a:buFont typeface="Wingdings" panose="05000000000000000000" pitchFamily="2" charset="2"/>
              <a:buChar char="v"/>
            </a:pPr>
            <a:r>
              <a:rPr lang="en-US" sz="1600" dirty="0"/>
              <a:t>Networking</a:t>
            </a:r>
          </a:p>
          <a:p>
            <a:pPr>
              <a:buFont typeface="Wingdings" panose="05000000000000000000" pitchFamily="2" charset="2"/>
              <a:buChar char="v"/>
            </a:pPr>
            <a:endParaRPr lang="en-US" sz="2000" dirty="0"/>
          </a:p>
          <a:p>
            <a:pPr>
              <a:buFont typeface="Wingdings" panose="05000000000000000000" pitchFamily="2" charset="2"/>
              <a:buChar char="v"/>
            </a:pPr>
            <a:r>
              <a:rPr lang="en-US" sz="2000" dirty="0"/>
              <a:t>Logical grouping and security boundaries</a:t>
            </a:r>
          </a:p>
          <a:p>
            <a:pPr lvl="1">
              <a:buFont typeface="Wingdings" panose="05000000000000000000" pitchFamily="2" charset="2"/>
              <a:buChar char="v"/>
            </a:pPr>
            <a:r>
              <a:rPr lang="en-US" sz="1600" dirty="0"/>
              <a:t>Azure resource group</a:t>
            </a:r>
          </a:p>
          <a:p>
            <a:pPr lvl="2">
              <a:buFont typeface="Wingdings" panose="05000000000000000000" pitchFamily="2" charset="2"/>
              <a:buChar char="v"/>
            </a:pPr>
            <a:r>
              <a:rPr lang="en-US" sz="1400" dirty="0"/>
              <a:t>Contains one or more resources</a:t>
            </a:r>
          </a:p>
          <a:p>
            <a:pPr lvl="1">
              <a:buFont typeface="Wingdings" panose="05000000000000000000" pitchFamily="2" charset="2"/>
              <a:buChar char="v"/>
            </a:pPr>
            <a:r>
              <a:rPr lang="en-US" sz="1600" dirty="0"/>
              <a:t>Azure Subscription</a:t>
            </a:r>
          </a:p>
          <a:p>
            <a:pPr lvl="2">
              <a:buFont typeface="Wingdings" panose="05000000000000000000" pitchFamily="2" charset="2"/>
              <a:buChar char="v"/>
            </a:pPr>
            <a:r>
              <a:rPr lang="en-US" sz="1400" dirty="0"/>
              <a:t>Contains one or more resource groups</a:t>
            </a:r>
          </a:p>
          <a:p>
            <a:pPr lvl="1">
              <a:buFont typeface="Wingdings" panose="05000000000000000000" pitchFamily="2" charset="2"/>
              <a:buChar char="v"/>
            </a:pPr>
            <a:r>
              <a:rPr lang="en-US" sz="1600" dirty="0"/>
              <a:t>Security boundary</a:t>
            </a:r>
          </a:p>
          <a:p>
            <a:pPr>
              <a:buFont typeface="Wingdings" panose="05000000000000000000" pitchFamily="2" charset="2"/>
              <a:buChar char="v"/>
            </a:pPr>
            <a:endParaRPr lang="en-US" sz="2000" dirty="0"/>
          </a:p>
          <a:p>
            <a:pPr>
              <a:buFont typeface="Wingdings" panose="05000000000000000000" pitchFamily="2" charset="2"/>
              <a:buChar char="v"/>
            </a:pPr>
            <a:r>
              <a:rPr lang="en-US" sz="2000" dirty="0"/>
              <a:t>IaaS, PaaS, SaaS</a:t>
            </a:r>
          </a:p>
        </p:txBody>
      </p:sp>
      <p:sp>
        <p:nvSpPr>
          <p:cNvPr id="77" name="Rectangle 76">
            <a:extLst>
              <a:ext uri="{FF2B5EF4-FFF2-40B4-BE49-F238E27FC236}">
                <a16:creationId xmlns:a16="http://schemas.microsoft.com/office/drawing/2014/main" id="{548F57D4-AA5E-41F9-BBCA-0CD6BF8E6730}"/>
              </a:ext>
            </a:extLst>
          </p:cNvPr>
          <p:cNvSpPr/>
          <p:nvPr/>
        </p:nvSpPr>
        <p:spPr>
          <a:xfrm>
            <a:off x="6672830" y="3644900"/>
            <a:ext cx="4827667" cy="285335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dirty="0"/>
          </a:p>
        </p:txBody>
      </p:sp>
      <p:sp>
        <p:nvSpPr>
          <p:cNvPr id="78" name="Rectangle 77">
            <a:extLst>
              <a:ext uri="{FF2B5EF4-FFF2-40B4-BE49-F238E27FC236}">
                <a16:creationId xmlns:a16="http://schemas.microsoft.com/office/drawing/2014/main" id="{3F954A2B-8A0C-4D07-94E4-4F1EB70F1CE9}"/>
              </a:ext>
            </a:extLst>
          </p:cNvPr>
          <p:cNvSpPr/>
          <p:nvPr/>
        </p:nvSpPr>
        <p:spPr>
          <a:xfrm>
            <a:off x="6669655" y="3128082"/>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Resource Group</a:t>
            </a:r>
            <a:endParaRPr lang="LID4096" dirty="0"/>
          </a:p>
        </p:txBody>
      </p:sp>
      <p:pic>
        <p:nvPicPr>
          <p:cNvPr id="79" name="Graphic 78">
            <a:extLst>
              <a:ext uri="{FF2B5EF4-FFF2-40B4-BE49-F238E27FC236}">
                <a16:creationId xmlns:a16="http://schemas.microsoft.com/office/drawing/2014/main" id="{C12E040E-DEF3-4E6A-AB50-02E17F729D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4652" y="2910241"/>
            <a:ext cx="476250" cy="476250"/>
          </a:xfrm>
          <a:prstGeom prst="rect">
            <a:avLst/>
          </a:prstGeom>
        </p:spPr>
      </p:pic>
      <p:sp>
        <p:nvSpPr>
          <p:cNvPr id="80" name="Rectangle 79">
            <a:extLst>
              <a:ext uri="{FF2B5EF4-FFF2-40B4-BE49-F238E27FC236}">
                <a16:creationId xmlns:a16="http://schemas.microsoft.com/office/drawing/2014/main" id="{66032C25-8290-429E-BE6F-A713B5E77394}"/>
              </a:ext>
            </a:extLst>
          </p:cNvPr>
          <p:cNvSpPr/>
          <p:nvPr/>
        </p:nvSpPr>
        <p:spPr>
          <a:xfrm>
            <a:off x="6364872" y="936838"/>
            <a:ext cx="5429546" cy="571381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dirty="0"/>
          </a:p>
        </p:txBody>
      </p:sp>
      <p:sp>
        <p:nvSpPr>
          <p:cNvPr id="81" name="Rectangle 80">
            <a:extLst>
              <a:ext uri="{FF2B5EF4-FFF2-40B4-BE49-F238E27FC236}">
                <a16:creationId xmlns:a16="http://schemas.microsoft.com/office/drawing/2014/main" id="{AF0E8FC7-10A7-4380-A02A-F62F0063A6E4}"/>
              </a:ext>
            </a:extLst>
          </p:cNvPr>
          <p:cNvSpPr/>
          <p:nvPr/>
        </p:nvSpPr>
        <p:spPr>
          <a:xfrm>
            <a:off x="6364872" y="401561"/>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Subscription</a:t>
            </a:r>
            <a:endParaRPr lang="LID4096" dirty="0"/>
          </a:p>
        </p:txBody>
      </p:sp>
      <p:pic>
        <p:nvPicPr>
          <p:cNvPr id="82" name="Graphic 81">
            <a:extLst>
              <a:ext uri="{FF2B5EF4-FFF2-40B4-BE49-F238E27FC236}">
                <a16:creationId xmlns:a16="http://schemas.microsoft.com/office/drawing/2014/main" id="{CC6703E0-A113-4A27-B73A-4D4D000DFE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9869" y="183720"/>
            <a:ext cx="476250" cy="476250"/>
          </a:xfrm>
          <a:prstGeom prst="rect">
            <a:avLst/>
          </a:prstGeom>
        </p:spPr>
      </p:pic>
      <p:sp>
        <p:nvSpPr>
          <p:cNvPr id="83" name="Rectangle 82">
            <a:extLst>
              <a:ext uri="{FF2B5EF4-FFF2-40B4-BE49-F238E27FC236}">
                <a16:creationId xmlns:a16="http://schemas.microsoft.com/office/drawing/2014/main" id="{51C3F945-1559-4A15-8499-59E877ADD887}"/>
              </a:ext>
            </a:extLst>
          </p:cNvPr>
          <p:cNvSpPr/>
          <p:nvPr/>
        </p:nvSpPr>
        <p:spPr>
          <a:xfrm>
            <a:off x="6625452" y="1683831"/>
            <a:ext cx="1596647" cy="11113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sz="600" dirty="0"/>
          </a:p>
        </p:txBody>
      </p:sp>
      <p:sp>
        <p:nvSpPr>
          <p:cNvPr id="84" name="Rectangle 83">
            <a:extLst>
              <a:ext uri="{FF2B5EF4-FFF2-40B4-BE49-F238E27FC236}">
                <a16:creationId xmlns:a16="http://schemas.microsoft.com/office/drawing/2014/main" id="{B1615899-CA03-4DC8-AA6C-53FF8742C795}"/>
              </a:ext>
            </a:extLst>
          </p:cNvPr>
          <p:cNvSpPr/>
          <p:nvPr/>
        </p:nvSpPr>
        <p:spPr>
          <a:xfrm>
            <a:off x="6625452" y="1530194"/>
            <a:ext cx="767797" cy="15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600" dirty="0"/>
              <a:t>Resource Group</a:t>
            </a:r>
            <a:endParaRPr lang="LID4096" sz="600" dirty="0"/>
          </a:p>
        </p:txBody>
      </p:sp>
      <p:pic>
        <p:nvPicPr>
          <p:cNvPr id="85" name="Graphic 84">
            <a:extLst>
              <a:ext uri="{FF2B5EF4-FFF2-40B4-BE49-F238E27FC236}">
                <a16:creationId xmlns:a16="http://schemas.microsoft.com/office/drawing/2014/main" id="{1E4A8EA9-EF74-4054-B7E1-4BEC7BE083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6056" y="1394500"/>
            <a:ext cx="234385" cy="234385"/>
          </a:xfrm>
          <a:prstGeom prst="rect">
            <a:avLst/>
          </a:prstGeom>
        </p:spPr>
      </p:pic>
      <p:grpSp>
        <p:nvGrpSpPr>
          <p:cNvPr id="86" name="Group 85">
            <a:extLst>
              <a:ext uri="{FF2B5EF4-FFF2-40B4-BE49-F238E27FC236}">
                <a16:creationId xmlns:a16="http://schemas.microsoft.com/office/drawing/2014/main" id="{D0963254-66EC-43AD-94F9-CC88340FBD8E}"/>
              </a:ext>
            </a:extLst>
          </p:cNvPr>
          <p:cNvGrpSpPr/>
          <p:nvPr/>
        </p:nvGrpSpPr>
        <p:grpSpPr>
          <a:xfrm>
            <a:off x="8180071" y="3953253"/>
            <a:ext cx="3192504" cy="2399709"/>
            <a:chOff x="2312671" y="3737353"/>
            <a:chExt cx="3192504" cy="2399709"/>
          </a:xfrm>
        </p:grpSpPr>
        <p:sp>
          <p:nvSpPr>
            <p:cNvPr id="87" name="Rectangle 86">
              <a:extLst>
                <a:ext uri="{FF2B5EF4-FFF2-40B4-BE49-F238E27FC236}">
                  <a16:creationId xmlns:a16="http://schemas.microsoft.com/office/drawing/2014/main" id="{8BFC74FC-0DA0-40F4-A6E3-A32B58916D8C}"/>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Compute</a:t>
              </a:r>
              <a:endParaRPr lang="LID4096" dirty="0"/>
            </a:p>
          </p:txBody>
        </p:sp>
        <p:pic>
          <p:nvPicPr>
            <p:cNvPr id="88" name="Graphic 87">
              <a:extLst>
                <a:ext uri="{FF2B5EF4-FFF2-40B4-BE49-F238E27FC236}">
                  <a16:creationId xmlns:a16="http://schemas.microsoft.com/office/drawing/2014/main" id="{F3868C71-A6A9-4F16-A7B7-E9646E9B1C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3823" y="4407262"/>
              <a:ext cx="476250" cy="476250"/>
            </a:xfrm>
            <a:prstGeom prst="rect">
              <a:avLst/>
            </a:prstGeom>
          </p:spPr>
        </p:pic>
        <p:sp>
          <p:nvSpPr>
            <p:cNvPr id="89" name="Rectangle 88">
              <a:extLst>
                <a:ext uri="{FF2B5EF4-FFF2-40B4-BE49-F238E27FC236}">
                  <a16:creationId xmlns:a16="http://schemas.microsoft.com/office/drawing/2014/main" id="{F058EACA-C9DF-405B-9E93-B2E5CC8322E3}"/>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Storage</a:t>
              </a:r>
              <a:endParaRPr lang="LID4096" dirty="0"/>
            </a:p>
          </p:txBody>
        </p:sp>
        <p:sp>
          <p:nvSpPr>
            <p:cNvPr id="90" name="Rectangle 89">
              <a:extLst>
                <a:ext uri="{FF2B5EF4-FFF2-40B4-BE49-F238E27FC236}">
                  <a16:creationId xmlns:a16="http://schemas.microsoft.com/office/drawing/2014/main" id="{2F29C1DC-01F7-4BCA-81A1-7C3397BAAFFE}"/>
                </a:ext>
              </a:extLst>
            </p:cNvPr>
            <p:cNvSpPr/>
            <p:nvPr/>
          </p:nvSpPr>
          <p:spPr>
            <a:xfrm>
              <a:off x="3183641" y="5615902"/>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Networking</a:t>
              </a:r>
              <a:endParaRPr lang="LID4096" dirty="0"/>
            </a:p>
          </p:txBody>
        </p:sp>
        <p:pic>
          <p:nvPicPr>
            <p:cNvPr id="91" name="Graphic 90">
              <a:extLst>
                <a:ext uri="{FF2B5EF4-FFF2-40B4-BE49-F238E27FC236}">
                  <a16:creationId xmlns:a16="http://schemas.microsoft.com/office/drawing/2014/main" id="{6BA84CA4-74B9-4D49-993C-368863B32C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6272" y="5012174"/>
              <a:ext cx="476250" cy="476250"/>
            </a:xfrm>
            <a:prstGeom prst="rect">
              <a:avLst/>
            </a:prstGeom>
          </p:spPr>
        </p:pic>
        <p:pic>
          <p:nvPicPr>
            <p:cNvPr id="92" name="Graphic 91">
              <a:extLst>
                <a:ext uri="{FF2B5EF4-FFF2-40B4-BE49-F238E27FC236}">
                  <a16:creationId xmlns:a16="http://schemas.microsoft.com/office/drawing/2014/main" id="{A26669D6-66EE-4A95-92BC-804F4144230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33823" y="5625141"/>
              <a:ext cx="476250" cy="476250"/>
            </a:xfrm>
            <a:prstGeom prst="rect">
              <a:avLst/>
            </a:prstGeom>
          </p:spPr>
        </p:pic>
        <p:sp>
          <p:nvSpPr>
            <p:cNvPr id="93" name="Rectangle 92">
              <a:extLst>
                <a:ext uri="{FF2B5EF4-FFF2-40B4-BE49-F238E27FC236}">
                  <a16:creationId xmlns:a16="http://schemas.microsoft.com/office/drawing/2014/main" id="{A89E7352-E0D2-4AFF-9075-5C0D122EEEAD}"/>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dirty="0"/>
                <a:t>Resources</a:t>
              </a:r>
              <a:endParaRPr lang="LID4096" dirty="0"/>
            </a:p>
          </p:txBody>
        </p:sp>
        <p:cxnSp>
          <p:nvCxnSpPr>
            <p:cNvPr id="94" name="Straight Connector 93">
              <a:extLst>
                <a:ext uri="{FF2B5EF4-FFF2-40B4-BE49-F238E27FC236}">
                  <a16:creationId xmlns:a16="http://schemas.microsoft.com/office/drawing/2014/main" id="{8195584D-4F3E-4CE3-B30C-59AA1DD88A85}"/>
                </a:ext>
              </a:extLst>
            </p:cNvPr>
            <p:cNvCxnSpPr>
              <a:cxnSpLocks/>
              <a:stCxn id="87" idx="1"/>
            </p:cNvCxnSpPr>
            <p:nvPr/>
          </p:nvCxnSpPr>
          <p:spPr>
            <a:xfrm flipH="1">
              <a:off x="2544211" y="4624116"/>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2CCD88-BBF7-4F53-ADC4-FBA710BBD47A}"/>
                </a:ext>
              </a:extLst>
            </p:cNvPr>
            <p:cNvCxnSpPr/>
            <p:nvPr/>
          </p:nvCxnSpPr>
          <p:spPr>
            <a:xfrm flipH="1">
              <a:off x="2544211" y="5288201"/>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FDB1F5B-5B68-44E0-AC05-67912185FA32}"/>
                </a:ext>
              </a:extLst>
            </p:cNvPr>
            <p:cNvCxnSpPr/>
            <p:nvPr/>
          </p:nvCxnSpPr>
          <p:spPr>
            <a:xfrm flipH="1">
              <a:off x="2567537" y="5876482"/>
              <a:ext cx="6394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8AEA580-BC5E-402E-B7A9-B683D6D68260}"/>
                </a:ext>
              </a:extLst>
            </p:cNvPr>
            <p:cNvCxnSpPr>
              <a:cxnSpLocks/>
            </p:cNvCxnSpPr>
            <p:nvPr/>
          </p:nvCxnSpPr>
          <p:spPr>
            <a:xfrm flipH="1">
              <a:off x="2541036" y="4258513"/>
              <a:ext cx="3175" cy="163208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E55A9714-25B1-4C06-B95E-2D8B6E3B06A0}"/>
              </a:ext>
            </a:extLst>
          </p:cNvPr>
          <p:cNvGrpSpPr/>
          <p:nvPr/>
        </p:nvGrpSpPr>
        <p:grpSpPr>
          <a:xfrm>
            <a:off x="7033635" y="1848084"/>
            <a:ext cx="1091893" cy="871757"/>
            <a:chOff x="2312671" y="3737353"/>
            <a:chExt cx="3192504" cy="2399705"/>
          </a:xfrm>
        </p:grpSpPr>
        <p:sp>
          <p:nvSpPr>
            <p:cNvPr id="99" name="Rectangle 98">
              <a:extLst>
                <a:ext uri="{FF2B5EF4-FFF2-40B4-BE49-F238E27FC236}">
                  <a16:creationId xmlns:a16="http://schemas.microsoft.com/office/drawing/2014/main" id="{2B4155B7-09F5-49BE-B8F3-5B7AD93035D8}"/>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Compute</a:t>
              </a:r>
              <a:endParaRPr lang="LID4096" sz="700" dirty="0"/>
            </a:p>
          </p:txBody>
        </p:sp>
        <p:pic>
          <p:nvPicPr>
            <p:cNvPr id="100" name="Graphic 99">
              <a:extLst>
                <a:ext uri="{FF2B5EF4-FFF2-40B4-BE49-F238E27FC236}">
                  <a16:creationId xmlns:a16="http://schemas.microsoft.com/office/drawing/2014/main" id="{27483D51-1344-4535-B931-8853B71269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3823" y="4407262"/>
              <a:ext cx="476250" cy="476250"/>
            </a:xfrm>
            <a:prstGeom prst="rect">
              <a:avLst/>
            </a:prstGeom>
          </p:spPr>
        </p:pic>
        <p:sp>
          <p:nvSpPr>
            <p:cNvPr id="101" name="Rectangle 100">
              <a:extLst>
                <a:ext uri="{FF2B5EF4-FFF2-40B4-BE49-F238E27FC236}">
                  <a16:creationId xmlns:a16="http://schemas.microsoft.com/office/drawing/2014/main" id="{52085321-9990-4FE0-A4C2-E6D6117CA300}"/>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Storage</a:t>
              </a:r>
              <a:endParaRPr lang="LID4096" sz="700" dirty="0"/>
            </a:p>
          </p:txBody>
        </p:sp>
        <p:sp>
          <p:nvSpPr>
            <p:cNvPr id="102" name="Rectangle 101">
              <a:extLst>
                <a:ext uri="{FF2B5EF4-FFF2-40B4-BE49-F238E27FC236}">
                  <a16:creationId xmlns:a16="http://schemas.microsoft.com/office/drawing/2014/main" id="{F961BA76-FBD9-4EF7-BA60-D9F37B898054}"/>
                </a:ext>
              </a:extLst>
            </p:cNvPr>
            <p:cNvSpPr/>
            <p:nvPr/>
          </p:nvSpPr>
          <p:spPr>
            <a:xfrm>
              <a:off x="3183640" y="5615899"/>
              <a:ext cx="2321535" cy="5211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Networking</a:t>
              </a:r>
              <a:endParaRPr lang="LID4096" sz="700" dirty="0"/>
            </a:p>
          </p:txBody>
        </p:sp>
        <p:pic>
          <p:nvPicPr>
            <p:cNvPr id="103" name="Graphic 102">
              <a:extLst>
                <a:ext uri="{FF2B5EF4-FFF2-40B4-BE49-F238E27FC236}">
                  <a16:creationId xmlns:a16="http://schemas.microsoft.com/office/drawing/2014/main" id="{7FE8902C-1C7E-4D96-9DB0-57AF473D77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6272" y="5012174"/>
              <a:ext cx="476250" cy="476250"/>
            </a:xfrm>
            <a:prstGeom prst="rect">
              <a:avLst/>
            </a:prstGeom>
          </p:spPr>
        </p:pic>
        <p:pic>
          <p:nvPicPr>
            <p:cNvPr id="104" name="Graphic 103">
              <a:extLst>
                <a:ext uri="{FF2B5EF4-FFF2-40B4-BE49-F238E27FC236}">
                  <a16:creationId xmlns:a16="http://schemas.microsoft.com/office/drawing/2014/main" id="{A2DF1F54-3B49-42FF-BF03-38E704B9CDB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33823" y="5625141"/>
              <a:ext cx="476250" cy="476250"/>
            </a:xfrm>
            <a:prstGeom prst="rect">
              <a:avLst/>
            </a:prstGeom>
          </p:spPr>
        </p:pic>
        <p:sp>
          <p:nvSpPr>
            <p:cNvPr id="105" name="Rectangle 104">
              <a:extLst>
                <a:ext uri="{FF2B5EF4-FFF2-40B4-BE49-F238E27FC236}">
                  <a16:creationId xmlns:a16="http://schemas.microsoft.com/office/drawing/2014/main" id="{5E0A1186-CC98-4628-B08F-9F9A438E98DE}"/>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Resources</a:t>
              </a:r>
              <a:endParaRPr lang="LID4096" sz="700" dirty="0"/>
            </a:p>
          </p:txBody>
        </p:sp>
        <p:cxnSp>
          <p:nvCxnSpPr>
            <p:cNvPr id="106" name="Straight Connector 105">
              <a:extLst>
                <a:ext uri="{FF2B5EF4-FFF2-40B4-BE49-F238E27FC236}">
                  <a16:creationId xmlns:a16="http://schemas.microsoft.com/office/drawing/2014/main" id="{B50C930E-5E75-40D5-8FB1-B5DBB706CE0D}"/>
                </a:ext>
              </a:extLst>
            </p:cNvPr>
            <p:cNvCxnSpPr>
              <a:cxnSpLocks/>
              <a:stCxn id="99" idx="1"/>
            </p:cNvCxnSpPr>
            <p:nvPr/>
          </p:nvCxnSpPr>
          <p:spPr>
            <a:xfrm flipH="1">
              <a:off x="2544211" y="4624116"/>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93892F6-D8BF-4C7F-A8C0-1BABF158B416}"/>
                </a:ext>
              </a:extLst>
            </p:cNvPr>
            <p:cNvCxnSpPr/>
            <p:nvPr/>
          </p:nvCxnSpPr>
          <p:spPr>
            <a:xfrm flipH="1">
              <a:off x="2544211" y="5288201"/>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1A8DECC-EAFC-4E7B-A7E6-25AB1BE0A324}"/>
                </a:ext>
              </a:extLst>
            </p:cNvPr>
            <p:cNvCxnSpPr/>
            <p:nvPr/>
          </p:nvCxnSpPr>
          <p:spPr>
            <a:xfrm flipH="1">
              <a:off x="2567537" y="5876482"/>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342A0B7-97B2-4372-8BBD-4B737BD79E88}"/>
                </a:ext>
              </a:extLst>
            </p:cNvPr>
            <p:cNvCxnSpPr>
              <a:cxnSpLocks/>
            </p:cNvCxnSpPr>
            <p:nvPr/>
          </p:nvCxnSpPr>
          <p:spPr>
            <a:xfrm flipH="1">
              <a:off x="2541036" y="4258513"/>
              <a:ext cx="3175" cy="16320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10" name="Rectangle 109">
            <a:extLst>
              <a:ext uri="{FF2B5EF4-FFF2-40B4-BE49-F238E27FC236}">
                <a16:creationId xmlns:a16="http://schemas.microsoft.com/office/drawing/2014/main" id="{7C1B377A-9F25-4C6E-836F-B3AAB8B952E8}"/>
              </a:ext>
            </a:extLst>
          </p:cNvPr>
          <p:cNvSpPr/>
          <p:nvPr/>
        </p:nvSpPr>
        <p:spPr>
          <a:xfrm>
            <a:off x="8330642" y="1683831"/>
            <a:ext cx="1596647" cy="11113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sz="600" dirty="0"/>
          </a:p>
        </p:txBody>
      </p:sp>
      <p:sp>
        <p:nvSpPr>
          <p:cNvPr id="111" name="Rectangle 110">
            <a:extLst>
              <a:ext uri="{FF2B5EF4-FFF2-40B4-BE49-F238E27FC236}">
                <a16:creationId xmlns:a16="http://schemas.microsoft.com/office/drawing/2014/main" id="{9E0D79FD-4561-4EAB-B7D2-A94EF8CEEDBE}"/>
              </a:ext>
            </a:extLst>
          </p:cNvPr>
          <p:cNvSpPr/>
          <p:nvPr/>
        </p:nvSpPr>
        <p:spPr>
          <a:xfrm>
            <a:off x="8330642" y="1530194"/>
            <a:ext cx="767797" cy="15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600" dirty="0"/>
              <a:t>Resource Group</a:t>
            </a:r>
            <a:endParaRPr lang="LID4096" sz="600" dirty="0"/>
          </a:p>
        </p:txBody>
      </p:sp>
      <p:grpSp>
        <p:nvGrpSpPr>
          <p:cNvPr id="112" name="Group 111">
            <a:extLst>
              <a:ext uri="{FF2B5EF4-FFF2-40B4-BE49-F238E27FC236}">
                <a16:creationId xmlns:a16="http://schemas.microsoft.com/office/drawing/2014/main" id="{DECE673B-A4C3-4FB7-9A82-0D52A63F7DDF}"/>
              </a:ext>
            </a:extLst>
          </p:cNvPr>
          <p:cNvGrpSpPr/>
          <p:nvPr/>
        </p:nvGrpSpPr>
        <p:grpSpPr>
          <a:xfrm>
            <a:off x="8738825" y="1848084"/>
            <a:ext cx="1091893" cy="871757"/>
            <a:chOff x="2312671" y="3737353"/>
            <a:chExt cx="3192504" cy="2399705"/>
          </a:xfrm>
        </p:grpSpPr>
        <p:sp>
          <p:nvSpPr>
            <p:cNvPr id="113" name="Rectangle 112">
              <a:extLst>
                <a:ext uri="{FF2B5EF4-FFF2-40B4-BE49-F238E27FC236}">
                  <a16:creationId xmlns:a16="http://schemas.microsoft.com/office/drawing/2014/main" id="{78C7FFC9-AA49-4276-AB88-2D9B80182B72}"/>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Compute</a:t>
              </a:r>
              <a:endParaRPr lang="LID4096" sz="700" dirty="0"/>
            </a:p>
          </p:txBody>
        </p:sp>
        <p:pic>
          <p:nvPicPr>
            <p:cNvPr id="114" name="Graphic 113">
              <a:extLst>
                <a:ext uri="{FF2B5EF4-FFF2-40B4-BE49-F238E27FC236}">
                  <a16:creationId xmlns:a16="http://schemas.microsoft.com/office/drawing/2014/main" id="{712890E2-ED86-420A-BFB4-D44508E221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3823" y="4407262"/>
              <a:ext cx="476250" cy="476250"/>
            </a:xfrm>
            <a:prstGeom prst="rect">
              <a:avLst/>
            </a:prstGeom>
          </p:spPr>
        </p:pic>
        <p:sp>
          <p:nvSpPr>
            <p:cNvPr id="115" name="Rectangle 114">
              <a:extLst>
                <a:ext uri="{FF2B5EF4-FFF2-40B4-BE49-F238E27FC236}">
                  <a16:creationId xmlns:a16="http://schemas.microsoft.com/office/drawing/2014/main" id="{82176F5E-563F-418E-A4EC-DC9771570EB3}"/>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Storage</a:t>
              </a:r>
              <a:endParaRPr lang="LID4096" sz="700" dirty="0"/>
            </a:p>
          </p:txBody>
        </p:sp>
        <p:sp>
          <p:nvSpPr>
            <p:cNvPr id="116" name="Rectangle 115">
              <a:extLst>
                <a:ext uri="{FF2B5EF4-FFF2-40B4-BE49-F238E27FC236}">
                  <a16:creationId xmlns:a16="http://schemas.microsoft.com/office/drawing/2014/main" id="{8C7971F5-E504-482D-B041-BACD31794014}"/>
                </a:ext>
              </a:extLst>
            </p:cNvPr>
            <p:cNvSpPr/>
            <p:nvPr/>
          </p:nvSpPr>
          <p:spPr>
            <a:xfrm>
              <a:off x="3183640" y="5615899"/>
              <a:ext cx="2321535" cy="5211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Networking</a:t>
              </a:r>
              <a:endParaRPr lang="LID4096" sz="700" dirty="0"/>
            </a:p>
          </p:txBody>
        </p:sp>
        <p:pic>
          <p:nvPicPr>
            <p:cNvPr id="117" name="Graphic 116">
              <a:extLst>
                <a:ext uri="{FF2B5EF4-FFF2-40B4-BE49-F238E27FC236}">
                  <a16:creationId xmlns:a16="http://schemas.microsoft.com/office/drawing/2014/main" id="{D60D015E-4961-43B9-97C9-034A646B75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6272" y="5012174"/>
              <a:ext cx="476250" cy="476250"/>
            </a:xfrm>
            <a:prstGeom prst="rect">
              <a:avLst/>
            </a:prstGeom>
          </p:spPr>
        </p:pic>
        <p:pic>
          <p:nvPicPr>
            <p:cNvPr id="118" name="Graphic 117">
              <a:extLst>
                <a:ext uri="{FF2B5EF4-FFF2-40B4-BE49-F238E27FC236}">
                  <a16:creationId xmlns:a16="http://schemas.microsoft.com/office/drawing/2014/main" id="{645B418F-15CF-44D3-863C-C6AA5F6B04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33823" y="5625141"/>
              <a:ext cx="476250" cy="476250"/>
            </a:xfrm>
            <a:prstGeom prst="rect">
              <a:avLst/>
            </a:prstGeom>
          </p:spPr>
        </p:pic>
        <p:sp>
          <p:nvSpPr>
            <p:cNvPr id="119" name="Rectangle 118">
              <a:extLst>
                <a:ext uri="{FF2B5EF4-FFF2-40B4-BE49-F238E27FC236}">
                  <a16:creationId xmlns:a16="http://schemas.microsoft.com/office/drawing/2014/main" id="{E4BF82C3-CA36-43F4-991A-699E84D40771}"/>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Resources</a:t>
              </a:r>
              <a:endParaRPr lang="LID4096" sz="700" dirty="0"/>
            </a:p>
          </p:txBody>
        </p:sp>
        <p:cxnSp>
          <p:nvCxnSpPr>
            <p:cNvPr id="120" name="Straight Connector 119">
              <a:extLst>
                <a:ext uri="{FF2B5EF4-FFF2-40B4-BE49-F238E27FC236}">
                  <a16:creationId xmlns:a16="http://schemas.microsoft.com/office/drawing/2014/main" id="{EE405C80-86F7-41C8-A986-FBA3CF4E3378}"/>
                </a:ext>
              </a:extLst>
            </p:cNvPr>
            <p:cNvCxnSpPr>
              <a:cxnSpLocks/>
              <a:stCxn id="113" idx="1"/>
            </p:cNvCxnSpPr>
            <p:nvPr/>
          </p:nvCxnSpPr>
          <p:spPr>
            <a:xfrm flipH="1">
              <a:off x="2544211" y="4624116"/>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4D9A632-AE41-4EED-9000-37D605E4D8C1}"/>
                </a:ext>
              </a:extLst>
            </p:cNvPr>
            <p:cNvCxnSpPr/>
            <p:nvPr/>
          </p:nvCxnSpPr>
          <p:spPr>
            <a:xfrm flipH="1">
              <a:off x="2544211" y="5288201"/>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04E8466-BA60-477C-9FF8-57A4AA60C69A}"/>
                </a:ext>
              </a:extLst>
            </p:cNvPr>
            <p:cNvCxnSpPr/>
            <p:nvPr/>
          </p:nvCxnSpPr>
          <p:spPr>
            <a:xfrm flipH="1">
              <a:off x="2567537" y="5876482"/>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9D98796-77E8-4C8B-93D6-381E78D8296F}"/>
                </a:ext>
              </a:extLst>
            </p:cNvPr>
            <p:cNvCxnSpPr>
              <a:cxnSpLocks/>
            </p:cNvCxnSpPr>
            <p:nvPr/>
          </p:nvCxnSpPr>
          <p:spPr>
            <a:xfrm flipH="1">
              <a:off x="2541036" y="4258513"/>
              <a:ext cx="3175" cy="16320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124" name="Graphic 123">
            <a:extLst>
              <a:ext uri="{FF2B5EF4-FFF2-40B4-BE49-F238E27FC236}">
                <a16:creationId xmlns:a16="http://schemas.microsoft.com/office/drawing/2014/main" id="{EA7DD34E-4F42-438E-9DD0-A53E3A5FB0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81246" y="1373510"/>
            <a:ext cx="234385" cy="234385"/>
          </a:xfrm>
          <a:prstGeom prst="rect">
            <a:avLst/>
          </a:prstGeom>
        </p:spPr>
      </p:pic>
      <p:sp>
        <p:nvSpPr>
          <p:cNvPr id="125" name="Rectangle 124">
            <a:extLst>
              <a:ext uri="{FF2B5EF4-FFF2-40B4-BE49-F238E27FC236}">
                <a16:creationId xmlns:a16="http://schemas.microsoft.com/office/drawing/2014/main" id="{7222F34F-F387-479E-A95B-BA24FCC6CF41}"/>
              </a:ext>
            </a:extLst>
          </p:cNvPr>
          <p:cNvSpPr/>
          <p:nvPr/>
        </p:nvSpPr>
        <p:spPr>
          <a:xfrm>
            <a:off x="10034624" y="1694816"/>
            <a:ext cx="1596647" cy="11113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LID4096" sz="600" dirty="0"/>
          </a:p>
        </p:txBody>
      </p:sp>
      <p:sp>
        <p:nvSpPr>
          <p:cNvPr id="126" name="Rectangle 125">
            <a:extLst>
              <a:ext uri="{FF2B5EF4-FFF2-40B4-BE49-F238E27FC236}">
                <a16:creationId xmlns:a16="http://schemas.microsoft.com/office/drawing/2014/main" id="{C58F846D-9E81-450B-97B6-AC2A317FBFA5}"/>
              </a:ext>
            </a:extLst>
          </p:cNvPr>
          <p:cNvSpPr/>
          <p:nvPr/>
        </p:nvSpPr>
        <p:spPr>
          <a:xfrm>
            <a:off x="10034624" y="1541179"/>
            <a:ext cx="767797" cy="15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600" dirty="0"/>
              <a:t>Resource Group</a:t>
            </a:r>
            <a:endParaRPr lang="LID4096" sz="600" dirty="0"/>
          </a:p>
        </p:txBody>
      </p:sp>
      <p:pic>
        <p:nvPicPr>
          <p:cNvPr id="127" name="Graphic 126">
            <a:extLst>
              <a:ext uri="{FF2B5EF4-FFF2-40B4-BE49-F238E27FC236}">
                <a16:creationId xmlns:a16="http://schemas.microsoft.com/office/drawing/2014/main" id="{AF12578A-6F86-476C-A087-5DAAF7D6B5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85228" y="1405485"/>
            <a:ext cx="234385" cy="234385"/>
          </a:xfrm>
          <a:prstGeom prst="rect">
            <a:avLst/>
          </a:prstGeom>
        </p:spPr>
      </p:pic>
      <p:grpSp>
        <p:nvGrpSpPr>
          <p:cNvPr id="128" name="Group 127">
            <a:extLst>
              <a:ext uri="{FF2B5EF4-FFF2-40B4-BE49-F238E27FC236}">
                <a16:creationId xmlns:a16="http://schemas.microsoft.com/office/drawing/2014/main" id="{7EA12EC5-9783-4742-826A-B2545D3CFB54}"/>
              </a:ext>
            </a:extLst>
          </p:cNvPr>
          <p:cNvGrpSpPr/>
          <p:nvPr/>
        </p:nvGrpSpPr>
        <p:grpSpPr>
          <a:xfrm>
            <a:off x="10442807" y="1859069"/>
            <a:ext cx="1091893" cy="871757"/>
            <a:chOff x="2312671" y="3737353"/>
            <a:chExt cx="3192504" cy="2399705"/>
          </a:xfrm>
        </p:grpSpPr>
        <p:sp>
          <p:nvSpPr>
            <p:cNvPr id="129" name="Rectangle 128">
              <a:extLst>
                <a:ext uri="{FF2B5EF4-FFF2-40B4-BE49-F238E27FC236}">
                  <a16:creationId xmlns:a16="http://schemas.microsoft.com/office/drawing/2014/main" id="{6F6C701D-8BF9-4D4D-9CAF-A2BE0D19ADF7}"/>
                </a:ext>
              </a:extLst>
            </p:cNvPr>
            <p:cNvSpPr/>
            <p:nvPr/>
          </p:nvSpPr>
          <p:spPr>
            <a:xfrm>
              <a:off x="3183641" y="4363536"/>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Compute</a:t>
              </a:r>
              <a:endParaRPr lang="LID4096" sz="700" dirty="0"/>
            </a:p>
          </p:txBody>
        </p:sp>
        <p:pic>
          <p:nvPicPr>
            <p:cNvPr id="130" name="Graphic 129">
              <a:extLst>
                <a:ext uri="{FF2B5EF4-FFF2-40B4-BE49-F238E27FC236}">
                  <a16:creationId xmlns:a16="http://schemas.microsoft.com/office/drawing/2014/main" id="{571F6B68-59AF-4180-9310-38601E1DBA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3823" y="4407262"/>
              <a:ext cx="476250" cy="476250"/>
            </a:xfrm>
            <a:prstGeom prst="rect">
              <a:avLst/>
            </a:prstGeom>
          </p:spPr>
        </p:pic>
        <p:sp>
          <p:nvSpPr>
            <p:cNvPr id="131" name="Rectangle 130">
              <a:extLst>
                <a:ext uri="{FF2B5EF4-FFF2-40B4-BE49-F238E27FC236}">
                  <a16:creationId xmlns:a16="http://schemas.microsoft.com/office/drawing/2014/main" id="{80D6E9B7-71A9-4B20-8FA3-E1E0890A3594}"/>
                </a:ext>
              </a:extLst>
            </p:cNvPr>
            <p:cNvSpPr/>
            <p:nvPr/>
          </p:nvSpPr>
          <p:spPr>
            <a:xfrm>
              <a:off x="3183641" y="4989719"/>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Storage</a:t>
              </a:r>
              <a:endParaRPr lang="LID4096" sz="700" dirty="0"/>
            </a:p>
          </p:txBody>
        </p:sp>
        <p:sp>
          <p:nvSpPr>
            <p:cNvPr id="132" name="Rectangle 131">
              <a:extLst>
                <a:ext uri="{FF2B5EF4-FFF2-40B4-BE49-F238E27FC236}">
                  <a16:creationId xmlns:a16="http://schemas.microsoft.com/office/drawing/2014/main" id="{E86C0144-728D-417F-A65A-6358BA588F7D}"/>
                </a:ext>
              </a:extLst>
            </p:cNvPr>
            <p:cNvSpPr/>
            <p:nvPr/>
          </p:nvSpPr>
          <p:spPr>
            <a:xfrm>
              <a:off x="3183640" y="5615899"/>
              <a:ext cx="2321535" cy="5211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Networking</a:t>
              </a:r>
              <a:endParaRPr lang="LID4096" sz="700" dirty="0"/>
            </a:p>
          </p:txBody>
        </p:sp>
        <p:pic>
          <p:nvPicPr>
            <p:cNvPr id="133" name="Graphic 132">
              <a:extLst>
                <a:ext uri="{FF2B5EF4-FFF2-40B4-BE49-F238E27FC236}">
                  <a16:creationId xmlns:a16="http://schemas.microsoft.com/office/drawing/2014/main" id="{DAF33A57-7CE0-413D-8CA5-C2C80566C0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6272" y="5012174"/>
              <a:ext cx="476250" cy="476250"/>
            </a:xfrm>
            <a:prstGeom prst="rect">
              <a:avLst/>
            </a:prstGeom>
          </p:spPr>
        </p:pic>
        <p:pic>
          <p:nvPicPr>
            <p:cNvPr id="134" name="Graphic 133">
              <a:extLst>
                <a:ext uri="{FF2B5EF4-FFF2-40B4-BE49-F238E27FC236}">
                  <a16:creationId xmlns:a16="http://schemas.microsoft.com/office/drawing/2014/main" id="{610924F5-A000-4526-88D9-FBD44995D7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33823" y="5625141"/>
              <a:ext cx="476250" cy="476250"/>
            </a:xfrm>
            <a:prstGeom prst="rect">
              <a:avLst/>
            </a:prstGeom>
          </p:spPr>
        </p:pic>
        <p:sp>
          <p:nvSpPr>
            <p:cNvPr id="135" name="Rectangle 134">
              <a:extLst>
                <a:ext uri="{FF2B5EF4-FFF2-40B4-BE49-F238E27FC236}">
                  <a16:creationId xmlns:a16="http://schemas.microsoft.com/office/drawing/2014/main" id="{7BE947DA-FA66-441C-BCC1-CDEE12B0BE28}"/>
                </a:ext>
              </a:extLst>
            </p:cNvPr>
            <p:cNvSpPr/>
            <p:nvPr/>
          </p:nvSpPr>
          <p:spPr>
            <a:xfrm>
              <a:off x="2312671" y="3737353"/>
              <a:ext cx="2321534" cy="521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
                </a:spcBef>
                <a:spcAft>
                  <a:spcPts val="600"/>
                </a:spcAft>
              </a:pPr>
              <a:r>
                <a:rPr lang="en-US" sz="700" dirty="0"/>
                <a:t>Resources</a:t>
              </a:r>
              <a:endParaRPr lang="LID4096" sz="700" dirty="0"/>
            </a:p>
          </p:txBody>
        </p:sp>
        <p:cxnSp>
          <p:nvCxnSpPr>
            <p:cNvPr id="136" name="Straight Connector 135">
              <a:extLst>
                <a:ext uri="{FF2B5EF4-FFF2-40B4-BE49-F238E27FC236}">
                  <a16:creationId xmlns:a16="http://schemas.microsoft.com/office/drawing/2014/main" id="{1B33229D-2256-40EE-A715-0BD4DC5D6E33}"/>
                </a:ext>
              </a:extLst>
            </p:cNvPr>
            <p:cNvCxnSpPr>
              <a:cxnSpLocks/>
              <a:stCxn id="129" idx="1"/>
            </p:cNvCxnSpPr>
            <p:nvPr/>
          </p:nvCxnSpPr>
          <p:spPr>
            <a:xfrm flipH="1">
              <a:off x="2544211" y="4624116"/>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722D0D6-7213-43E0-B606-CC5950B81076}"/>
                </a:ext>
              </a:extLst>
            </p:cNvPr>
            <p:cNvCxnSpPr/>
            <p:nvPr/>
          </p:nvCxnSpPr>
          <p:spPr>
            <a:xfrm flipH="1">
              <a:off x="2544211" y="5288201"/>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B1AB598-E5BF-4A98-8A4F-3F3508D19EF4}"/>
                </a:ext>
              </a:extLst>
            </p:cNvPr>
            <p:cNvCxnSpPr/>
            <p:nvPr/>
          </p:nvCxnSpPr>
          <p:spPr>
            <a:xfrm flipH="1">
              <a:off x="2567537" y="5876482"/>
              <a:ext cx="6394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013AF20-E8FF-42EF-B558-8C18863180E4}"/>
                </a:ext>
              </a:extLst>
            </p:cNvPr>
            <p:cNvCxnSpPr>
              <a:cxnSpLocks/>
            </p:cNvCxnSpPr>
            <p:nvPr/>
          </p:nvCxnSpPr>
          <p:spPr>
            <a:xfrm flipH="1">
              <a:off x="2541036" y="4258513"/>
              <a:ext cx="3175" cy="16320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47276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Microsoft">
  <a:themeElements>
    <a:clrScheme name="Custom 15">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FFFFFF"/>
      </a:hlink>
      <a:folHlink>
        <a:srgbClr val="00000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631E2D40-9549-4B40-9B0F-6E3699E5DBD9}" vid="{1A407B32-2ACE-284E-9867-6751861851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2042</Words>
  <Application>Microsoft Office PowerPoint</Application>
  <PresentationFormat>Widescreen</PresentationFormat>
  <Paragraphs>246</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Consolas</vt:lpstr>
      <vt:lpstr>Inter</vt:lpstr>
      <vt:lpstr>Quattrocento Sans</vt:lpstr>
      <vt:lpstr>Segoe UI</vt:lpstr>
      <vt:lpstr>Segoe UI Semibold</vt:lpstr>
      <vt:lpstr>Segoe UI Semilight</vt:lpstr>
      <vt:lpstr>Wingdings</vt:lpstr>
      <vt:lpstr>Microsoft</vt:lpstr>
      <vt:lpstr>Moving to the Cloud</vt:lpstr>
      <vt:lpstr>Infrastructure as Code</vt:lpstr>
      <vt:lpstr>Principles</vt:lpstr>
      <vt:lpstr>AZURE FUNDAMENTALS</vt:lpstr>
      <vt:lpstr>Azure foundational  concepts</vt:lpstr>
      <vt:lpstr>Azure foundational  concepts</vt:lpstr>
      <vt:lpstr>Azure foundational  concepts</vt:lpstr>
      <vt:lpstr>Azure foundational  concepts</vt:lpstr>
      <vt:lpstr>Azure foundational  concepts</vt:lpstr>
      <vt:lpstr>AZURE WEB APPS</vt:lpstr>
      <vt:lpstr>What are Azure Web Apps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to the Cloud</dc:title>
  <dc:creator>René van Osnabrugge</dc:creator>
  <cp:lastModifiedBy>René van Osnabrugge</cp:lastModifiedBy>
  <cp:revision>23</cp:revision>
  <dcterms:created xsi:type="dcterms:W3CDTF">2020-09-29T13:41:40Z</dcterms:created>
  <dcterms:modified xsi:type="dcterms:W3CDTF">2020-10-20T13:15:38Z</dcterms:modified>
</cp:coreProperties>
</file>