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6"/>
  </p:notesMasterIdLst>
  <p:sldIdLst>
    <p:sldId id="289" r:id="rId5"/>
    <p:sldId id="257" r:id="rId6"/>
    <p:sldId id="278" r:id="rId7"/>
    <p:sldId id="259" r:id="rId8"/>
    <p:sldId id="260" r:id="rId9"/>
    <p:sldId id="298" r:id="rId10"/>
    <p:sldId id="263" r:id="rId11"/>
    <p:sldId id="262" r:id="rId12"/>
    <p:sldId id="299" r:id="rId13"/>
    <p:sldId id="300" r:id="rId14"/>
    <p:sldId id="286" r:id="rId1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873"/>
    <a:srgbClr val="554741"/>
    <a:srgbClr val="57B5E6"/>
    <a:srgbClr val="0098BA"/>
    <a:srgbClr val="B01C87"/>
    <a:srgbClr val="D40E8C"/>
    <a:srgbClr val="D30C55"/>
    <a:srgbClr val="1F8A47"/>
    <a:srgbClr val="C41189"/>
    <a:srgbClr val="8D1D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75"/>
    <p:restoredTop sz="93130"/>
  </p:normalViewPr>
  <p:slideViewPr>
    <p:cSldViewPr snapToGrid="0">
      <p:cViewPr varScale="1">
        <p:scale>
          <a:sx n="80" d="100"/>
          <a:sy n="80" d="100"/>
        </p:scale>
        <p:origin x="512" y="184"/>
      </p:cViewPr>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6/17/19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8CD4C-E5E2-FD4B-A013-4032F684959D}" type="slidenum">
              <a:rPr lang="en-US" smtClean="0"/>
              <a:t>4</a:t>
            </a:fld>
            <a:endParaRPr lang="en-US"/>
          </a:p>
        </p:txBody>
      </p:sp>
    </p:spTree>
    <p:extLst>
      <p:ext uri="{BB962C8B-B14F-4D97-AF65-F5344CB8AC3E}">
        <p14:creationId xmlns:p14="http://schemas.microsoft.com/office/powerpoint/2010/main" val="151980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fair, I will add a note about Hive… Hive performance has improved steadily since its original version. All phases of the query stack have been speeded up, including far more operations in memory. Hive now claims sub-second queries. </a:t>
            </a:r>
          </a:p>
        </p:txBody>
      </p:sp>
      <p:sp>
        <p:nvSpPr>
          <p:cNvPr id="4" name="Slide Number Placeholder 3"/>
          <p:cNvSpPr>
            <a:spLocks noGrp="1"/>
          </p:cNvSpPr>
          <p:nvPr>
            <p:ph type="sldNum" sz="quarter" idx="5"/>
          </p:nvPr>
        </p:nvSpPr>
        <p:spPr/>
        <p:txBody>
          <a:bodyPr/>
          <a:lstStyle/>
          <a:p>
            <a:fld id="{EF48CD4C-E5E2-FD4B-A013-4032F684959D}" type="slidenum">
              <a:rPr lang="en-US" smtClean="0"/>
              <a:t>9</a:t>
            </a:fld>
            <a:endParaRPr lang="en-US" dirty="0"/>
          </a:p>
        </p:txBody>
      </p:sp>
    </p:spTree>
    <p:extLst>
      <p:ext uri="{BB962C8B-B14F-4D97-AF65-F5344CB8AC3E}">
        <p14:creationId xmlns:p14="http://schemas.microsoft.com/office/powerpoint/2010/main" val="25403986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1176E1F-E3BC-B644-88D4-4F48AFFD9424}"/>
              </a:ext>
            </a:extLst>
          </p:cNvPr>
          <p:cNvSpPr txBox="1"/>
          <p:nvPr userDrawn="1"/>
        </p:nvSpPr>
        <p:spPr>
          <a:xfrm>
            <a:off x="349113" y="4782973"/>
            <a:ext cx="4815243" cy="276999"/>
          </a:xfrm>
          <a:prstGeom prst="rect">
            <a:avLst/>
          </a:prstGeom>
          <a:noFill/>
        </p:spPr>
        <p:txBody>
          <a:bodyPr wrap="square" rtlCol="0">
            <a:spAutoFit/>
          </a:bodyPr>
          <a:lstStyle/>
          <a:p>
            <a:pPr algn="l"/>
            <a:r>
              <a:rPr lang="en-US" sz="1200" dirty="0">
                <a:solidFill>
                  <a:schemeClr val="bg1"/>
                </a:solidFill>
                <a:latin typeface="Verdana"/>
                <a:cs typeface="Verdana"/>
              </a:rPr>
              <a:t>Insight </a:t>
            </a:r>
            <a:r>
              <a:rPr lang="en-US" sz="1200" baseline="0" dirty="0">
                <a:solidFill>
                  <a:schemeClr val="bg1"/>
                </a:solidFill>
                <a:latin typeface="Verdana"/>
                <a:cs typeface="Verdana"/>
              </a:rPr>
              <a:t>Presentation</a:t>
            </a:r>
            <a:endParaRPr lang="en-US" sz="1200" dirty="0">
              <a:solidFill>
                <a:schemeClr val="bg1"/>
              </a:solidFill>
              <a:latin typeface="Verdana"/>
              <a:cs typeface="Verdana"/>
            </a:endParaRPr>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5" name="TextBox 14">
            <a:extLst>
              <a:ext uri="{FF2B5EF4-FFF2-40B4-BE49-F238E27FC236}">
                <a16:creationId xmlns:a16="http://schemas.microsoft.com/office/drawing/2014/main" id="{23A9D05D-7C9A-AD46-804F-775CCDCD22BC}"/>
              </a:ext>
            </a:extLst>
          </p:cNvPr>
          <p:cNvSpPr txBox="1"/>
          <p:nvPr userDrawn="1"/>
        </p:nvSpPr>
        <p:spPr>
          <a:xfrm>
            <a:off x="347910" y="4778983"/>
            <a:ext cx="4815243" cy="276999"/>
          </a:xfrm>
          <a:prstGeom prst="rect">
            <a:avLst/>
          </a:prstGeom>
          <a:noFill/>
        </p:spPr>
        <p:txBody>
          <a:bodyPr wrap="square" rtlCol="0">
            <a:spAutoFit/>
          </a:bodyPr>
          <a:lstStyle/>
          <a:p>
            <a:pPr algn="l"/>
            <a:r>
              <a:rPr lang="en-US" sz="1200" dirty="0">
                <a:solidFill>
                  <a:srgbClr val="706259"/>
                </a:solidFill>
                <a:latin typeface="Verdana"/>
                <a:cs typeface="Verdana"/>
              </a:rPr>
              <a:t>Insight </a:t>
            </a:r>
            <a:r>
              <a:rPr lang="en-US" sz="1200" baseline="0" dirty="0">
                <a:solidFill>
                  <a:srgbClr val="706259"/>
                </a:solidFill>
                <a:latin typeface="Verdana"/>
                <a:cs typeface="Verdana"/>
              </a:rPr>
              <a:t>Presentation</a:t>
            </a:r>
            <a:endParaRPr lang="en-US" sz="1200" dirty="0">
              <a:solidFill>
                <a:srgbClr val="706259"/>
              </a:solidFill>
              <a:latin typeface="Verdana"/>
              <a:cs typeface="Verdana"/>
            </a:endParaRPr>
          </a:p>
        </p:txBody>
      </p:sp>
    </p:spTree>
    <p:extLst>
      <p:ext uri="{BB962C8B-B14F-4D97-AF65-F5344CB8AC3E}">
        <p14:creationId xmlns:p14="http://schemas.microsoft.com/office/powerpoint/2010/main" val="205681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TextBox 17">
            <a:extLst>
              <a:ext uri="{FF2B5EF4-FFF2-40B4-BE49-F238E27FC236}">
                <a16:creationId xmlns:a16="http://schemas.microsoft.com/office/drawing/2014/main" id="{AC8B7C7C-70DC-3F40-BB18-EAC2B120DE4C}"/>
              </a:ext>
            </a:extLst>
          </p:cNvPr>
          <p:cNvSpPr txBox="1"/>
          <p:nvPr userDrawn="1"/>
        </p:nvSpPr>
        <p:spPr>
          <a:xfrm>
            <a:off x="347910" y="4778983"/>
            <a:ext cx="4815243" cy="276999"/>
          </a:xfrm>
          <a:prstGeom prst="rect">
            <a:avLst/>
          </a:prstGeom>
          <a:noFill/>
        </p:spPr>
        <p:txBody>
          <a:bodyPr wrap="square" rtlCol="0">
            <a:spAutoFit/>
          </a:bodyPr>
          <a:lstStyle/>
          <a:p>
            <a:pPr algn="l"/>
            <a:r>
              <a:rPr lang="en-US" sz="1200" dirty="0">
                <a:solidFill>
                  <a:srgbClr val="706259"/>
                </a:solidFill>
                <a:latin typeface="Verdana"/>
                <a:cs typeface="Verdana"/>
              </a:rPr>
              <a:t>Insight </a:t>
            </a:r>
            <a:r>
              <a:rPr lang="en-US" sz="1200" baseline="0" dirty="0">
                <a:solidFill>
                  <a:srgbClr val="706259"/>
                </a:solidFill>
                <a:latin typeface="Verdana"/>
                <a:cs typeface="Verdana"/>
              </a:rPr>
              <a:t>Presentation</a:t>
            </a:r>
            <a:endParaRPr lang="en-US" sz="1200" dirty="0">
              <a:solidFill>
                <a:srgbClr val="706259"/>
              </a:solidFill>
              <a:latin typeface="Verdana"/>
              <a:cs typeface="Verdana"/>
            </a:endParaRPr>
          </a:p>
        </p:txBody>
      </p:sp>
    </p:spTree>
    <p:extLst>
      <p:ext uri="{BB962C8B-B14F-4D97-AF65-F5344CB8AC3E}">
        <p14:creationId xmlns:p14="http://schemas.microsoft.com/office/powerpoint/2010/main" val="104346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6" name="TextBox 15">
            <a:extLst>
              <a:ext uri="{FF2B5EF4-FFF2-40B4-BE49-F238E27FC236}">
                <a16:creationId xmlns:a16="http://schemas.microsoft.com/office/drawing/2014/main" id="{BBD1800A-446E-3140-9DA1-A923B584042D}"/>
              </a:ext>
            </a:extLst>
          </p:cNvPr>
          <p:cNvSpPr txBox="1"/>
          <p:nvPr userDrawn="1"/>
        </p:nvSpPr>
        <p:spPr>
          <a:xfrm>
            <a:off x="347910" y="4778983"/>
            <a:ext cx="4815243" cy="276999"/>
          </a:xfrm>
          <a:prstGeom prst="rect">
            <a:avLst/>
          </a:prstGeom>
          <a:noFill/>
        </p:spPr>
        <p:txBody>
          <a:bodyPr wrap="square" rtlCol="0">
            <a:spAutoFit/>
          </a:bodyPr>
          <a:lstStyle/>
          <a:p>
            <a:pPr algn="l"/>
            <a:r>
              <a:rPr lang="en-US" sz="1200" dirty="0">
                <a:solidFill>
                  <a:srgbClr val="706259"/>
                </a:solidFill>
                <a:latin typeface="Verdana"/>
                <a:cs typeface="Verdana"/>
              </a:rPr>
              <a:t>Insight </a:t>
            </a:r>
            <a:r>
              <a:rPr lang="en-US" sz="1200" baseline="0" dirty="0">
                <a:solidFill>
                  <a:srgbClr val="706259"/>
                </a:solidFill>
                <a:latin typeface="Verdana"/>
                <a:cs typeface="Verdana"/>
              </a:rPr>
              <a:t>Presentation</a:t>
            </a:r>
            <a:endParaRPr lang="en-US" sz="1200" dirty="0">
              <a:solidFill>
                <a:srgbClr val="706259"/>
              </a:solidFill>
              <a:latin typeface="Verdana"/>
              <a:cs typeface="Verdana"/>
            </a:endParaRP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56244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30987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Insight-logo-W.png"/>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4BBAEA6-B3A0-2547-80CE-DB8A65FBE042}"/>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sp>
        <p:nvSpPr>
          <p:cNvPr id="2" name="Rectangle 1"/>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6" r:id="rId3"/>
    <p:sldLayoutId id="2147483698" r:id="rId4"/>
    <p:sldLayoutId id="2147483692" r:id="rId5"/>
    <p:sldLayoutId id="2147483697" r:id="rId6"/>
  </p:sldLayoutIdLst>
  <p:txStyles>
    <p:titleStyle>
      <a:lvl1pPr algn="l" defTabSz="685800" rtl="0" eaLnBrk="1" latinLnBrk="0" hangingPunct="1">
        <a:lnSpc>
          <a:spcPct val="90000"/>
        </a:lnSpc>
        <a:spcBef>
          <a:spcPct val="0"/>
        </a:spcBef>
        <a:buNone/>
        <a:defRPr sz="28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png"/><Relationship Id="rId5" Type="http://schemas.microsoft.com/office/2007/relationships/hdphoto" Target="../media/hdphoto2.wdp"/><Relationship Id="rId4" Type="http://schemas.openxmlformats.org/officeDocument/2006/relationships/image" Target="../media/image11.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6278-178F-1D4D-9069-E3FBBB3947AB}"/>
              </a:ext>
            </a:extLst>
          </p:cNvPr>
          <p:cNvSpPr>
            <a:spLocks noGrp="1"/>
          </p:cNvSpPr>
          <p:nvPr>
            <p:ph type="ctrTitle"/>
          </p:nvPr>
        </p:nvSpPr>
        <p:spPr/>
        <p:txBody>
          <a:bodyPr/>
          <a:lstStyle/>
          <a:p>
            <a:r>
              <a:rPr lang="en-US" dirty="0"/>
              <a:t>Databricks, an Introduction</a:t>
            </a:r>
          </a:p>
        </p:txBody>
      </p:sp>
      <p:sp>
        <p:nvSpPr>
          <p:cNvPr id="3" name="Subtitle 2">
            <a:extLst>
              <a:ext uri="{FF2B5EF4-FFF2-40B4-BE49-F238E27FC236}">
                <a16:creationId xmlns:a16="http://schemas.microsoft.com/office/drawing/2014/main" id="{D32BC755-0C27-D44E-A79A-F9506157C785}"/>
              </a:ext>
            </a:extLst>
          </p:cNvPr>
          <p:cNvSpPr>
            <a:spLocks noGrp="1"/>
          </p:cNvSpPr>
          <p:nvPr>
            <p:ph type="subTitle" idx="1"/>
          </p:nvPr>
        </p:nvSpPr>
        <p:spPr/>
        <p:txBody>
          <a:bodyPr/>
          <a:lstStyle/>
          <a:p>
            <a:r>
              <a:rPr lang="en-US" dirty="0"/>
              <a:t>Chuck Connell, Insight Digital Innovation</a:t>
            </a:r>
          </a:p>
        </p:txBody>
      </p:sp>
    </p:spTree>
    <p:extLst>
      <p:ext uri="{BB962C8B-B14F-4D97-AF65-F5344CB8AC3E}">
        <p14:creationId xmlns:p14="http://schemas.microsoft.com/office/powerpoint/2010/main" val="2529089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C20D-B58B-DE43-82B3-94BF38DE57C4}"/>
              </a:ext>
            </a:extLst>
          </p:cNvPr>
          <p:cNvSpPr>
            <a:spLocks noGrp="1"/>
          </p:cNvSpPr>
          <p:nvPr>
            <p:ph type="title"/>
          </p:nvPr>
        </p:nvSpPr>
        <p:spPr/>
        <p:txBody>
          <a:bodyPr/>
          <a:lstStyle/>
          <a:p>
            <a:r>
              <a:rPr lang="en-US" dirty="0"/>
              <a:t>Databricks</a:t>
            </a:r>
          </a:p>
        </p:txBody>
      </p:sp>
      <p:sp>
        <p:nvSpPr>
          <p:cNvPr id="3" name="Content Placeholder 2">
            <a:extLst>
              <a:ext uri="{FF2B5EF4-FFF2-40B4-BE49-F238E27FC236}">
                <a16:creationId xmlns:a16="http://schemas.microsoft.com/office/drawing/2014/main" id="{22652134-D01E-C84C-94A8-B3520FB095F8}"/>
              </a:ext>
            </a:extLst>
          </p:cNvPr>
          <p:cNvSpPr>
            <a:spLocks noGrp="1"/>
          </p:cNvSpPr>
          <p:nvPr>
            <p:ph idx="4294967295"/>
          </p:nvPr>
        </p:nvSpPr>
        <p:spPr>
          <a:xfrm>
            <a:off x="333828" y="1294976"/>
            <a:ext cx="8258629" cy="3368674"/>
          </a:xfrm>
          <a:prstGeom prst="rect">
            <a:avLst/>
          </a:prstGeom>
        </p:spPr>
        <p:txBody>
          <a:bodyPr>
            <a:normAutofit lnSpcReduction="10000"/>
          </a:bodyPr>
          <a:lstStyle/>
          <a:p>
            <a:r>
              <a:rPr lang="en-US" dirty="0"/>
              <a:t>Databricks is a way to use Spark more conveniently </a:t>
            </a:r>
          </a:p>
          <a:p>
            <a:r>
              <a:rPr lang="en-US" dirty="0"/>
              <a:t>Databricks </a:t>
            </a:r>
            <a:r>
              <a:rPr lang="en-US" i="1" dirty="0"/>
              <a:t>is</a:t>
            </a:r>
            <a:r>
              <a:rPr lang="en-US" dirty="0"/>
              <a:t> Spark, but with a GUI and many automated features</a:t>
            </a:r>
          </a:p>
          <a:p>
            <a:pPr lvl="1"/>
            <a:r>
              <a:rPr lang="en-US" dirty="0"/>
              <a:t>Creation and configuration of server clusters</a:t>
            </a:r>
          </a:p>
          <a:p>
            <a:pPr lvl="1"/>
            <a:r>
              <a:rPr lang="en-US" dirty="0"/>
              <a:t>Auto-scaling and shutdown of clusters</a:t>
            </a:r>
          </a:p>
          <a:p>
            <a:pPr lvl="1"/>
            <a:r>
              <a:rPr lang="en-US" dirty="0"/>
              <a:t>Connections to various file systems and formats</a:t>
            </a:r>
          </a:p>
          <a:p>
            <a:pPr lvl="1"/>
            <a:r>
              <a:rPr lang="en-US" dirty="0"/>
              <a:t>Programming interfaces for Python, Scala, SQL, R</a:t>
            </a:r>
          </a:p>
          <a:p>
            <a:pPr lvl="1"/>
            <a:r>
              <a:rPr lang="en-US" dirty="0"/>
              <a:t>Integration with other Azure services</a:t>
            </a:r>
          </a:p>
          <a:p>
            <a:r>
              <a:rPr lang="en-US" dirty="0"/>
              <a:t>Available only as a cloud service, both Amazon and Azure</a:t>
            </a:r>
            <a:br>
              <a:rPr lang="en-US" dirty="0"/>
            </a:br>
            <a:endParaRPr lang="en-US" dirty="0"/>
          </a:p>
          <a:p>
            <a:r>
              <a:rPr lang="en-US" dirty="0"/>
              <a:t>The remainder of this workshop will dive in…</a:t>
            </a:r>
          </a:p>
          <a:p>
            <a:pPr lvl="1"/>
            <a:endParaRPr lang="en-US" dirty="0"/>
          </a:p>
          <a:p>
            <a:endParaRPr lang="en-US" dirty="0"/>
          </a:p>
          <a:p>
            <a:endParaRPr lang="en-US" dirty="0"/>
          </a:p>
        </p:txBody>
      </p:sp>
    </p:spTree>
    <p:extLst>
      <p:ext uri="{BB962C8B-B14F-4D97-AF65-F5344CB8AC3E}">
        <p14:creationId xmlns:p14="http://schemas.microsoft.com/office/powerpoint/2010/main" val="543356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3740-E6A1-AE40-8132-33D128A30CBC}"/>
              </a:ext>
            </a:extLst>
          </p:cNvPr>
          <p:cNvSpPr>
            <a:spLocks noGrp="1"/>
          </p:cNvSpPr>
          <p:nvPr>
            <p:ph type="title"/>
          </p:nvPr>
        </p:nvSpPr>
        <p:spPr/>
        <p:txBody>
          <a:bodyPr/>
          <a:lstStyle/>
          <a:p>
            <a:r>
              <a:rPr lang="en-US" dirty="0"/>
              <a:t>Questions / Discussion…. ??</a:t>
            </a:r>
          </a:p>
        </p:txBody>
      </p:sp>
    </p:spTree>
    <p:extLst>
      <p:ext uri="{BB962C8B-B14F-4D97-AF65-F5344CB8AC3E}">
        <p14:creationId xmlns:p14="http://schemas.microsoft.com/office/powerpoint/2010/main" val="214493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C7CD-4ED0-F547-8BB3-4B0E32CF0D98}"/>
              </a:ext>
            </a:extLst>
          </p:cNvPr>
          <p:cNvSpPr>
            <a:spLocks noGrp="1"/>
          </p:cNvSpPr>
          <p:nvPr>
            <p:ph type="title"/>
          </p:nvPr>
        </p:nvSpPr>
        <p:spPr/>
        <p:txBody>
          <a:bodyPr/>
          <a:lstStyle/>
          <a:p>
            <a:r>
              <a:rPr lang="en-US" dirty="0"/>
              <a:t>Speaker Bio</a:t>
            </a:r>
          </a:p>
        </p:txBody>
      </p:sp>
      <p:sp>
        <p:nvSpPr>
          <p:cNvPr id="3" name="Content Placeholder 2">
            <a:extLst>
              <a:ext uri="{FF2B5EF4-FFF2-40B4-BE49-F238E27FC236}">
                <a16:creationId xmlns:a16="http://schemas.microsoft.com/office/drawing/2014/main" id="{BC1AB335-54F3-D54E-9F6A-61063EE53B47}"/>
              </a:ext>
            </a:extLst>
          </p:cNvPr>
          <p:cNvSpPr>
            <a:spLocks noGrp="1"/>
          </p:cNvSpPr>
          <p:nvPr>
            <p:ph idx="4294967295"/>
          </p:nvPr>
        </p:nvSpPr>
        <p:spPr>
          <a:xfrm>
            <a:off x="370114" y="1270000"/>
            <a:ext cx="8207828" cy="3432629"/>
          </a:xfrm>
          <a:prstGeom prst="rect">
            <a:avLst/>
          </a:prstGeom>
        </p:spPr>
        <p:txBody>
          <a:bodyPr>
            <a:normAutofit/>
          </a:bodyPr>
          <a:lstStyle/>
          <a:p>
            <a:r>
              <a:rPr lang="en-US" dirty="0"/>
              <a:t>Senior Data Architect at Insight Digital Innovation</a:t>
            </a:r>
          </a:p>
          <a:p>
            <a:r>
              <a:rPr lang="en-US" dirty="0"/>
              <a:t>Focus on Azure big data services – Databricks, HDInsight/Hadoop, Azure SQL, Cosmos DB </a:t>
            </a:r>
          </a:p>
          <a:p>
            <a:r>
              <a:rPr lang="en-US" dirty="0"/>
              <a:t>Related work…</a:t>
            </a:r>
          </a:p>
          <a:p>
            <a:pPr lvl="1"/>
            <a:r>
              <a:rPr lang="en-US" dirty="0"/>
              <a:t>NoSQL and relational data models, transitions</a:t>
            </a:r>
          </a:p>
          <a:p>
            <a:pPr lvl="1"/>
            <a:r>
              <a:rPr lang="en-US" dirty="0"/>
              <a:t>Size/volume estimates</a:t>
            </a:r>
          </a:p>
          <a:p>
            <a:r>
              <a:rPr lang="en-US" dirty="0"/>
              <a:t>Boston office in Watertown </a:t>
            </a:r>
            <a:r>
              <a:rPr lang="en-US" dirty="0" err="1"/>
              <a:t>Sq</a:t>
            </a:r>
            <a:r>
              <a:rPr lang="en-US" dirty="0"/>
              <a:t>, on the river walk</a:t>
            </a:r>
          </a:p>
          <a:p>
            <a:endParaRPr lang="en-US" dirty="0"/>
          </a:p>
          <a:p>
            <a:r>
              <a:rPr lang="en-US" dirty="0"/>
              <a:t>Your backgrounds: FinServ? Databricks experience?</a:t>
            </a:r>
          </a:p>
        </p:txBody>
      </p:sp>
    </p:spTree>
    <p:extLst>
      <p:ext uri="{BB962C8B-B14F-4D97-AF65-F5344CB8AC3E}">
        <p14:creationId xmlns:p14="http://schemas.microsoft.com/office/powerpoint/2010/main" val="304788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D9F488CA-BA9F-5548-9F7D-C65B79298ECC}"/>
              </a:ext>
            </a:extLst>
          </p:cNvPr>
          <p:cNvSpPr/>
          <p:nvPr/>
        </p:nvSpPr>
        <p:spPr>
          <a:xfrm>
            <a:off x="6831896" y="1120347"/>
            <a:ext cx="1956755" cy="3586408"/>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A375971-E25B-A44E-A867-1BD9C2EECBEE}"/>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4824859" y="1309267"/>
            <a:ext cx="1645920" cy="1097280"/>
          </a:xfrm>
          <a:prstGeom prst="rect">
            <a:avLst/>
          </a:prstGeom>
        </p:spPr>
      </p:pic>
      <p:pic>
        <p:nvPicPr>
          <p:cNvPr id="7" name="Picture 6">
            <a:extLst>
              <a:ext uri="{FF2B5EF4-FFF2-40B4-BE49-F238E27FC236}">
                <a16:creationId xmlns:a16="http://schemas.microsoft.com/office/drawing/2014/main" id="{5C5AD805-7058-B846-ABEF-AE3F3AFEE96A}"/>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2691955" y="1309267"/>
            <a:ext cx="1645920" cy="1097280"/>
          </a:xfrm>
          <a:prstGeom prst="rect">
            <a:avLst/>
          </a:prstGeom>
        </p:spPr>
      </p:pic>
      <p:pic>
        <p:nvPicPr>
          <p:cNvPr id="3" name="Picture 2">
            <a:extLst>
              <a:ext uri="{FF2B5EF4-FFF2-40B4-BE49-F238E27FC236}">
                <a16:creationId xmlns:a16="http://schemas.microsoft.com/office/drawing/2014/main" id="{D9F89681-8E70-3147-9EF8-3806130BFC75}"/>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rcRect/>
          <a:stretch/>
        </p:blipFill>
        <p:spPr>
          <a:xfrm>
            <a:off x="559051" y="1309267"/>
            <a:ext cx="1645920" cy="1097280"/>
          </a:xfrm>
          <a:prstGeom prst="rect">
            <a:avLst/>
          </a:prstGeom>
        </p:spPr>
      </p:pic>
      <p:sp>
        <p:nvSpPr>
          <p:cNvPr id="8" name="Title 1">
            <a:extLst>
              <a:ext uri="{FF2B5EF4-FFF2-40B4-BE49-F238E27FC236}">
                <a16:creationId xmlns:a16="http://schemas.microsoft.com/office/drawing/2014/main" id="{BFD0CE70-5751-6941-BB29-C8CD16CB2F66}"/>
              </a:ext>
            </a:extLst>
          </p:cNvPr>
          <p:cNvSpPr>
            <a:spLocks noGrp="1"/>
          </p:cNvSpPr>
          <p:nvPr>
            <p:ph type="title"/>
          </p:nvPr>
        </p:nvSpPr>
        <p:spPr/>
        <p:txBody>
          <a:bodyPr>
            <a:noAutofit/>
          </a:bodyPr>
          <a:lstStyle/>
          <a:p>
            <a:r>
              <a:rPr lang="en-US" dirty="0"/>
              <a:t>Creating meaningful connections </a:t>
            </a:r>
            <a:br>
              <a:rPr lang="en-US" dirty="0"/>
            </a:br>
            <a:r>
              <a:rPr lang="en-US" dirty="0"/>
              <a:t>that help businesses run smarter.</a:t>
            </a:r>
          </a:p>
        </p:txBody>
      </p:sp>
      <p:sp>
        <p:nvSpPr>
          <p:cNvPr id="20" name="Title 1">
            <a:extLst>
              <a:ext uri="{FF2B5EF4-FFF2-40B4-BE49-F238E27FC236}">
                <a16:creationId xmlns:a16="http://schemas.microsoft.com/office/drawing/2014/main" id="{1558F434-297F-A945-961E-0D88A8F16367}"/>
              </a:ext>
            </a:extLst>
          </p:cNvPr>
          <p:cNvSpPr txBox="1">
            <a:spLocks/>
          </p:cNvSpPr>
          <p:nvPr/>
        </p:nvSpPr>
        <p:spPr>
          <a:xfrm>
            <a:off x="443847" y="2348684"/>
            <a:ext cx="1851080" cy="709327"/>
          </a:xfrm>
          <a:prstGeom prst="rect">
            <a:avLst/>
          </a:prstGeom>
        </p:spPr>
        <p:txBody>
          <a:bodyPr anchor="b">
            <a:noAutofit/>
          </a:bodyPr>
          <a:lstStyle>
            <a:lvl1pPr algn="l" defTabSz="685800" rtl="0" eaLnBrk="1" latinLnBrk="0" hangingPunct="1">
              <a:lnSpc>
                <a:spcPct val="90000"/>
              </a:lnSpc>
              <a:spcBef>
                <a:spcPct val="0"/>
              </a:spcBef>
              <a:buNone/>
              <a:defRPr sz="4500" kern="1200">
                <a:solidFill>
                  <a:srgbClr val="706259"/>
                </a:solidFill>
                <a:latin typeface="Verdana" charset="0"/>
                <a:ea typeface="Verdana" charset="0"/>
                <a:cs typeface="Verdana" charset="0"/>
              </a:defRPr>
            </a:lvl1pPr>
          </a:lstStyle>
          <a:p>
            <a:pPr algn="ctr">
              <a:lnSpc>
                <a:spcPts val="1800"/>
              </a:lnSpc>
            </a:pPr>
            <a:r>
              <a:rPr lang="en-US" sz="1600" dirty="0">
                <a:solidFill>
                  <a:srgbClr val="C01D4F"/>
                </a:solidFill>
                <a:latin typeface="Verdana" panose="020B0604030504040204" pitchFamily="34" charset="0"/>
                <a:ea typeface="Verdana" panose="020B0604030504040204" pitchFamily="34" charset="0"/>
                <a:cs typeface="Verdana" panose="020B0604030504040204" pitchFamily="34" charset="0"/>
              </a:rPr>
              <a:t>Supply Chain Optimization</a:t>
            </a:r>
          </a:p>
        </p:txBody>
      </p:sp>
      <p:sp>
        <p:nvSpPr>
          <p:cNvPr id="24" name="Title 1">
            <a:extLst>
              <a:ext uri="{FF2B5EF4-FFF2-40B4-BE49-F238E27FC236}">
                <a16:creationId xmlns:a16="http://schemas.microsoft.com/office/drawing/2014/main" id="{8EE000E4-979F-964E-9910-1C91D8103277}"/>
              </a:ext>
            </a:extLst>
          </p:cNvPr>
          <p:cNvSpPr txBox="1">
            <a:spLocks/>
          </p:cNvSpPr>
          <p:nvPr/>
        </p:nvSpPr>
        <p:spPr>
          <a:xfrm>
            <a:off x="440632" y="3108500"/>
            <a:ext cx="1854295" cy="709327"/>
          </a:xfrm>
          <a:prstGeom prst="rect">
            <a:avLst/>
          </a:prstGeom>
        </p:spPr>
        <p:txBody>
          <a:bodyPr anchor="t">
            <a:noAutofit/>
          </a:bodyPr>
          <a:lstStyle>
            <a:lvl1pPr algn="l" defTabSz="685800" rtl="0" eaLnBrk="1" latinLnBrk="0" hangingPunct="1">
              <a:lnSpc>
                <a:spcPct val="90000"/>
              </a:lnSpc>
              <a:spcBef>
                <a:spcPct val="0"/>
              </a:spcBef>
              <a:buNone/>
              <a:defRPr sz="4500" kern="1200">
                <a:solidFill>
                  <a:srgbClr val="706259"/>
                </a:solidFill>
                <a:latin typeface="Verdana" charset="0"/>
                <a:ea typeface="Verdana" charset="0"/>
                <a:cs typeface="Verdana" charset="0"/>
              </a:defRPr>
            </a:lvl1pPr>
          </a:lstStyle>
          <a:p>
            <a:pPr algn="ctr">
              <a:lnSpc>
                <a:spcPct val="100000"/>
              </a:lnSpc>
            </a:pPr>
            <a:r>
              <a:rPr lang="en-US" sz="1050" dirty="0">
                <a:solidFill>
                  <a:srgbClr val="4A403A"/>
                </a:solidFill>
                <a:latin typeface="Verdana" panose="020B0604030504040204" pitchFamily="34" charset="0"/>
                <a:ea typeface="Verdana" panose="020B0604030504040204" pitchFamily="34" charset="0"/>
                <a:cs typeface="Verdana" panose="020B0604030504040204" pitchFamily="34" charset="0"/>
              </a:rPr>
              <a:t>We help you invest smarter so you can manage today and transform the future.</a:t>
            </a:r>
          </a:p>
        </p:txBody>
      </p:sp>
      <p:sp>
        <p:nvSpPr>
          <p:cNvPr id="40" name="Title 1">
            <a:extLst>
              <a:ext uri="{FF2B5EF4-FFF2-40B4-BE49-F238E27FC236}">
                <a16:creationId xmlns:a16="http://schemas.microsoft.com/office/drawing/2014/main" id="{3D810978-4497-0846-A10F-02B1D5195EC6}"/>
              </a:ext>
            </a:extLst>
          </p:cNvPr>
          <p:cNvSpPr txBox="1">
            <a:spLocks/>
          </p:cNvSpPr>
          <p:nvPr/>
        </p:nvSpPr>
        <p:spPr>
          <a:xfrm>
            <a:off x="2828688" y="2576105"/>
            <a:ext cx="1390362" cy="481906"/>
          </a:xfrm>
          <a:prstGeom prst="rect">
            <a:avLst/>
          </a:prstGeom>
        </p:spPr>
        <p:txBody>
          <a:bodyPr anchor="b">
            <a:noAutofit/>
          </a:bodyPr>
          <a:lstStyle>
            <a:lvl1pPr algn="l" defTabSz="685800" rtl="0" eaLnBrk="1" latinLnBrk="0" hangingPunct="1">
              <a:lnSpc>
                <a:spcPct val="90000"/>
              </a:lnSpc>
              <a:spcBef>
                <a:spcPct val="0"/>
              </a:spcBef>
              <a:buNone/>
              <a:defRPr sz="4500" kern="1200">
                <a:solidFill>
                  <a:srgbClr val="706259"/>
                </a:solidFill>
                <a:latin typeface="Verdana" charset="0"/>
                <a:ea typeface="Verdana" charset="0"/>
                <a:cs typeface="Verdana" charset="0"/>
              </a:defRPr>
            </a:lvl1pPr>
          </a:lstStyle>
          <a:p>
            <a:pPr algn="ctr">
              <a:lnSpc>
                <a:spcPts val="1800"/>
              </a:lnSpc>
            </a:pPr>
            <a:r>
              <a:rPr lang="en-US" sz="1600" dirty="0">
                <a:solidFill>
                  <a:srgbClr val="C0167A"/>
                </a:solidFill>
                <a:latin typeface="Verdana" panose="020B0604030504040204" pitchFamily="34" charset="0"/>
                <a:ea typeface="Verdana" panose="020B0604030504040204" pitchFamily="34" charset="0"/>
                <a:cs typeface="Verdana" panose="020B0604030504040204" pitchFamily="34" charset="0"/>
              </a:rPr>
              <a:t>Connected Workforce</a:t>
            </a:r>
          </a:p>
        </p:txBody>
      </p:sp>
      <p:sp>
        <p:nvSpPr>
          <p:cNvPr id="41" name="Title 1">
            <a:extLst>
              <a:ext uri="{FF2B5EF4-FFF2-40B4-BE49-F238E27FC236}">
                <a16:creationId xmlns:a16="http://schemas.microsoft.com/office/drawing/2014/main" id="{D3FB8B55-6681-7F42-83F1-3444094DC4BE}"/>
              </a:ext>
            </a:extLst>
          </p:cNvPr>
          <p:cNvSpPr txBox="1">
            <a:spLocks/>
          </p:cNvSpPr>
          <p:nvPr/>
        </p:nvSpPr>
        <p:spPr>
          <a:xfrm>
            <a:off x="2717895" y="3108500"/>
            <a:ext cx="1611948" cy="709327"/>
          </a:xfrm>
          <a:prstGeom prst="rect">
            <a:avLst/>
          </a:prstGeom>
        </p:spPr>
        <p:txBody>
          <a:bodyPr anchor="t">
            <a:noAutofit/>
          </a:bodyPr>
          <a:lstStyle>
            <a:lvl1pPr algn="l" defTabSz="685800" rtl="0" eaLnBrk="1" latinLnBrk="0" hangingPunct="1">
              <a:lnSpc>
                <a:spcPct val="90000"/>
              </a:lnSpc>
              <a:spcBef>
                <a:spcPct val="0"/>
              </a:spcBef>
              <a:buNone/>
              <a:defRPr sz="4500" kern="1200">
                <a:solidFill>
                  <a:srgbClr val="706259"/>
                </a:solidFill>
                <a:latin typeface="Verdana" charset="0"/>
                <a:ea typeface="Verdana" charset="0"/>
                <a:cs typeface="Verdana" charset="0"/>
              </a:defRPr>
            </a:lvl1pPr>
          </a:lstStyle>
          <a:p>
            <a:pPr algn="ctr">
              <a:lnSpc>
                <a:spcPct val="100000"/>
              </a:lnSpc>
            </a:pPr>
            <a:r>
              <a:rPr lang="en-US" sz="1050" dirty="0">
                <a:solidFill>
                  <a:srgbClr val="4A403A"/>
                </a:solidFill>
                <a:latin typeface="Verdana" panose="020B0604030504040204" pitchFamily="34" charset="0"/>
                <a:ea typeface="Verdana" panose="020B0604030504040204" pitchFamily="34" charset="0"/>
                <a:cs typeface="Verdana" panose="020B0604030504040204" pitchFamily="34" charset="0"/>
              </a:rPr>
              <a:t>We create a connected workplace so employees can work smarter.</a:t>
            </a:r>
          </a:p>
        </p:txBody>
      </p:sp>
      <p:sp>
        <p:nvSpPr>
          <p:cNvPr id="43" name="Title 1">
            <a:extLst>
              <a:ext uri="{FF2B5EF4-FFF2-40B4-BE49-F238E27FC236}">
                <a16:creationId xmlns:a16="http://schemas.microsoft.com/office/drawing/2014/main" id="{213F5127-D8B8-844D-BE72-F0C66C437F2C}"/>
              </a:ext>
            </a:extLst>
          </p:cNvPr>
          <p:cNvSpPr txBox="1">
            <a:spLocks/>
          </p:cNvSpPr>
          <p:nvPr/>
        </p:nvSpPr>
        <p:spPr>
          <a:xfrm>
            <a:off x="4473833" y="2391891"/>
            <a:ext cx="2288460" cy="709327"/>
          </a:xfrm>
          <a:prstGeom prst="rect">
            <a:avLst/>
          </a:prstGeom>
        </p:spPr>
        <p:txBody>
          <a:bodyPr anchor="b">
            <a:noAutofit/>
          </a:bodyPr>
          <a:lstStyle>
            <a:lvl1pPr algn="l" defTabSz="685800" rtl="0" eaLnBrk="1" latinLnBrk="0" hangingPunct="1">
              <a:lnSpc>
                <a:spcPct val="90000"/>
              </a:lnSpc>
              <a:spcBef>
                <a:spcPct val="0"/>
              </a:spcBef>
              <a:buNone/>
              <a:defRPr sz="4500" kern="1200">
                <a:solidFill>
                  <a:srgbClr val="706259"/>
                </a:solidFill>
                <a:latin typeface="Verdana" charset="0"/>
                <a:ea typeface="Verdana" charset="0"/>
                <a:cs typeface="Verdana" charset="0"/>
              </a:defRPr>
            </a:lvl1pPr>
          </a:lstStyle>
          <a:p>
            <a:pPr algn="ctr">
              <a:lnSpc>
                <a:spcPts val="1800"/>
              </a:lnSpc>
            </a:pPr>
            <a:r>
              <a:rPr lang="en-US" sz="1600" dirty="0">
                <a:solidFill>
                  <a:srgbClr val="A02378"/>
                </a:solidFill>
                <a:latin typeface="Verdana" panose="020B0604030504040204" pitchFamily="34" charset="0"/>
                <a:ea typeface="Verdana" panose="020B0604030504040204" pitchFamily="34" charset="0"/>
                <a:cs typeface="Verdana" panose="020B0604030504040204" pitchFamily="34" charset="0"/>
              </a:rPr>
              <a:t>Cloud &amp; Data Center Transformation</a:t>
            </a:r>
          </a:p>
        </p:txBody>
      </p:sp>
      <p:sp>
        <p:nvSpPr>
          <p:cNvPr id="44" name="Title 1">
            <a:extLst>
              <a:ext uri="{FF2B5EF4-FFF2-40B4-BE49-F238E27FC236}">
                <a16:creationId xmlns:a16="http://schemas.microsoft.com/office/drawing/2014/main" id="{C863E3A7-046C-DB4A-8D72-6A671EE374BA}"/>
              </a:ext>
            </a:extLst>
          </p:cNvPr>
          <p:cNvSpPr txBox="1">
            <a:spLocks/>
          </p:cNvSpPr>
          <p:nvPr/>
        </p:nvSpPr>
        <p:spPr>
          <a:xfrm>
            <a:off x="4580717" y="3144503"/>
            <a:ext cx="2101853" cy="709327"/>
          </a:xfrm>
          <a:prstGeom prst="rect">
            <a:avLst/>
          </a:prstGeom>
        </p:spPr>
        <p:txBody>
          <a:bodyPr anchor="t">
            <a:noAutofit/>
          </a:bodyPr>
          <a:lstStyle>
            <a:lvl1pPr algn="l" defTabSz="685800" rtl="0" eaLnBrk="1" latinLnBrk="0" hangingPunct="1">
              <a:lnSpc>
                <a:spcPct val="90000"/>
              </a:lnSpc>
              <a:spcBef>
                <a:spcPct val="0"/>
              </a:spcBef>
              <a:buNone/>
              <a:defRPr sz="4500" kern="1200">
                <a:solidFill>
                  <a:srgbClr val="706259"/>
                </a:solidFill>
                <a:latin typeface="Verdana" charset="0"/>
                <a:ea typeface="Verdana" charset="0"/>
                <a:cs typeface="Verdana" charset="0"/>
              </a:defRPr>
            </a:lvl1pPr>
          </a:lstStyle>
          <a:p>
            <a:pPr algn="ctr">
              <a:lnSpc>
                <a:spcPct val="100000"/>
              </a:lnSpc>
            </a:pPr>
            <a:r>
              <a:rPr lang="en-US" sz="1050" dirty="0">
                <a:solidFill>
                  <a:srgbClr val="4A403A"/>
                </a:solidFill>
                <a:latin typeface="Verdana" panose="020B0604030504040204" pitchFamily="34" charset="0"/>
                <a:ea typeface="Verdana" panose="020B0604030504040204" pitchFamily="34" charset="0"/>
                <a:cs typeface="Verdana" panose="020B0604030504040204" pitchFamily="34" charset="0"/>
              </a:rPr>
              <a:t>We help you prepare for the future and align workloads to the right platforms.</a:t>
            </a:r>
          </a:p>
        </p:txBody>
      </p:sp>
      <p:pic>
        <p:nvPicPr>
          <p:cNvPr id="10" name="Picture 9">
            <a:extLst>
              <a:ext uri="{FF2B5EF4-FFF2-40B4-BE49-F238E27FC236}">
                <a16:creationId xmlns:a16="http://schemas.microsoft.com/office/drawing/2014/main" id="{A1CB8BFD-A8AC-0645-B9D7-8D5F2B3705CB}"/>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a:stretch/>
        </p:blipFill>
        <p:spPr>
          <a:xfrm>
            <a:off x="6957764" y="1309267"/>
            <a:ext cx="1745474" cy="1097280"/>
          </a:xfrm>
          <a:prstGeom prst="rect">
            <a:avLst/>
          </a:prstGeom>
        </p:spPr>
      </p:pic>
      <p:sp>
        <p:nvSpPr>
          <p:cNvPr id="46" name="Title 1">
            <a:extLst>
              <a:ext uri="{FF2B5EF4-FFF2-40B4-BE49-F238E27FC236}">
                <a16:creationId xmlns:a16="http://schemas.microsoft.com/office/drawing/2014/main" id="{03F73075-C17C-EB49-8127-8BA54A044AB2}"/>
              </a:ext>
            </a:extLst>
          </p:cNvPr>
          <p:cNvSpPr txBox="1">
            <a:spLocks/>
          </p:cNvSpPr>
          <p:nvPr/>
        </p:nvSpPr>
        <p:spPr>
          <a:xfrm>
            <a:off x="6876200" y="2380226"/>
            <a:ext cx="1832373" cy="709327"/>
          </a:xfrm>
          <a:prstGeom prst="rect">
            <a:avLst/>
          </a:prstGeom>
          <a:noFill/>
        </p:spPr>
        <p:txBody>
          <a:bodyPr anchor="b">
            <a:noAutofit/>
          </a:bodyPr>
          <a:lstStyle>
            <a:lvl1pPr algn="l" defTabSz="685800" rtl="0" eaLnBrk="1" latinLnBrk="0" hangingPunct="1">
              <a:lnSpc>
                <a:spcPct val="90000"/>
              </a:lnSpc>
              <a:spcBef>
                <a:spcPct val="0"/>
              </a:spcBef>
              <a:buNone/>
              <a:defRPr sz="4500" kern="1200">
                <a:solidFill>
                  <a:srgbClr val="706259"/>
                </a:solidFill>
                <a:latin typeface="Verdana" charset="0"/>
                <a:ea typeface="Verdana" charset="0"/>
                <a:cs typeface="Verdana" charset="0"/>
              </a:defRPr>
            </a:lvl1pPr>
          </a:lstStyle>
          <a:p>
            <a:pPr algn="ctr">
              <a:lnSpc>
                <a:spcPts val="2230"/>
              </a:lnSpc>
            </a:pPr>
            <a:r>
              <a:rPr lang="en-US" sz="1600" dirty="0">
                <a:solidFill>
                  <a:schemeClr val="bg1"/>
                </a:solidFill>
                <a:latin typeface="Verdana" panose="020B0604030504040204" pitchFamily="34" charset="0"/>
                <a:ea typeface="Verdana" panose="020B0604030504040204" pitchFamily="34" charset="0"/>
                <a:cs typeface="Verdana" panose="020B0604030504040204" pitchFamily="34" charset="0"/>
              </a:rPr>
              <a:t>Digital Innovation</a:t>
            </a:r>
          </a:p>
        </p:txBody>
      </p:sp>
      <p:sp>
        <p:nvSpPr>
          <p:cNvPr id="47" name="Title 1">
            <a:extLst>
              <a:ext uri="{FF2B5EF4-FFF2-40B4-BE49-F238E27FC236}">
                <a16:creationId xmlns:a16="http://schemas.microsoft.com/office/drawing/2014/main" id="{9EC06217-A3D4-4D43-8282-F220C666A7CA}"/>
              </a:ext>
            </a:extLst>
          </p:cNvPr>
          <p:cNvSpPr txBox="1">
            <a:spLocks/>
          </p:cNvSpPr>
          <p:nvPr/>
        </p:nvSpPr>
        <p:spPr>
          <a:xfrm>
            <a:off x="6917307" y="3144503"/>
            <a:ext cx="1785931" cy="1015044"/>
          </a:xfrm>
          <a:prstGeom prst="rect">
            <a:avLst/>
          </a:prstGeom>
          <a:noFill/>
        </p:spPr>
        <p:txBody>
          <a:bodyPr anchor="t">
            <a:noAutofit/>
          </a:bodyPr>
          <a:lstStyle>
            <a:lvl1pPr algn="l" defTabSz="685800" rtl="0" eaLnBrk="1" latinLnBrk="0" hangingPunct="1">
              <a:lnSpc>
                <a:spcPct val="90000"/>
              </a:lnSpc>
              <a:spcBef>
                <a:spcPct val="0"/>
              </a:spcBef>
              <a:buNone/>
              <a:defRPr sz="4500" kern="1200">
                <a:solidFill>
                  <a:srgbClr val="706259"/>
                </a:solidFill>
                <a:latin typeface="Verdana" charset="0"/>
                <a:ea typeface="Verdana" charset="0"/>
                <a:cs typeface="Verdana" charset="0"/>
              </a:defRPr>
            </a:lvl1pPr>
          </a:lstStyle>
          <a:p>
            <a:pPr algn="ctr">
              <a:lnSpc>
                <a:spcPts val="1280"/>
              </a:lnSpc>
            </a:pP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We help you innovate smarter so you can make meaningful connections.</a:t>
            </a:r>
          </a:p>
        </p:txBody>
      </p:sp>
    </p:spTree>
    <p:extLst>
      <p:ext uri="{BB962C8B-B14F-4D97-AF65-F5344CB8AC3E}">
        <p14:creationId xmlns:p14="http://schemas.microsoft.com/office/powerpoint/2010/main" val="310877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ief Concept Art Enter The Slums #26152">
            <a:extLst>
              <a:ext uri="{FF2B5EF4-FFF2-40B4-BE49-F238E27FC236}">
                <a16:creationId xmlns:a16="http://schemas.microsoft.com/office/drawing/2014/main" id="{19C7C556-0BD8-9E48-B472-8BF7AD554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38" y="109835"/>
            <a:ext cx="8726214" cy="4629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5DC20D-B58B-DE43-82B3-94BF38DE57C4}"/>
              </a:ext>
            </a:extLst>
          </p:cNvPr>
          <p:cNvSpPr>
            <a:spLocks noGrp="1"/>
          </p:cNvSpPr>
          <p:nvPr>
            <p:ph type="title"/>
          </p:nvPr>
        </p:nvSpPr>
        <p:spPr/>
        <p:txBody>
          <a:bodyPr/>
          <a:lstStyle/>
          <a:p>
            <a:r>
              <a:rPr lang="en-US" dirty="0">
                <a:solidFill>
                  <a:schemeClr val="bg1"/>
                </a:solidFill>
              </a:rPr>
              <a:t>In the Dark Ages (1960-2005)</a:t>
            </a:r>
          </a:p>
        </p:txBody>
      </p:sp>
      <p:sp>
        <p:nvSpPr>
          <p:cNvPr id="5" name="Content Placeholder 2">
            <a:extLst>
              <a:ext uri="{FF2B5EF4-FFF2-40B4-BE49-F238E27FC236}">
                <a16:creationId xmlns:a16="http://schemas.microsoft.com/office/drawing/2014/main" id="{C8057F92-3D3C-B949-AAEF-1203D9025A96}"/>
              </a:ext>
            </a:extLst>
          </p:cNvPr>
          <p:cNvSpPr txBox="1">
            <a:spLocks/>
          </p:cNvSpPr>
          <p:nvPr/>
        </p:nvSpPr>
        <p:spPr>
          <a:xfrm>
            <a:off x="242236" y="1013088"/>
            <a:ext cx="8360228" cy="3492047"/>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06259"/>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06259"/>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06259"/>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06259"/>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06259"/>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A long, long time ago database systems ran on a single computer with some associated storage</a:t>
            </a:r>
          </a:p>
          <a:p>
            <a:r>
              <a:rPr lang="en-US" dirty="0">
                <a:solidFill>
                  <a:schemeClr val="bg1"/>
                </a:solidFill>
              </a:rPr>
              <a:t>The computers and storage got bigger and faster every year, but the basic architecture remained the same</a:t>
            </a:r>
          </a:p>
          <a:p>
            <a:r>
              <a:rPr lang="en-US" dirty="0">
                <a:solidFill>
                  <a:schemeClr val="bg1"/>
                </a:solidFill>
              </a:rPr>
              <a:t>If you wanted answers faster, you bought a better computer. If you wanted to store more data, you bought a more expensive storage system</a:t>
            </a:r>
          </a:p>
          <a:p>
            <a:r>
              <a:rPr lang="en-US" dirty="0">
                <a:solidFill>
                  <a:schemeClr val="bg1"/>
                </a:solidFill>
              </a:rPr>
              <a:t>If the speed you desired or the amount of data you had exceeded the capacity of the best available hardware, you were out of luck; you simply could not create such a database system.</a:t>
            </a:r>
          </a:p>
          <a:p>
            <a:endParaRPr lang="en-US" dirty="0"/>
          </a:p>
          <a:p>
            <a:endParaRPr lang="en-US" dirty="0"/>
          </a:p>
        </p:txBody>
      </p:sp>
    </p:spTree>
    <p:extLst>
      <p:ext uri="{BB962C8B-B14F-4D97-AF65-F5344CB8AC3E}">
        <p14:creationId xmlns:p14="http://schemas.microsoft.com/office/powerpoint/2010/main" val="118033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C20D-B58B-DE43-82B3-94BF38DE57C4}"/>
              </a:ext>
            </a:extLst>
          </p:cNvPr>
          <p:cNvSpPr>
            <a:spLocks noGrp="1"/>
          </p:cNvSpPr>
          <p:nvPr>
            <p:ph type="title"/>
          </p:nvPr>
        </p:nvSpPr>
        <p:spPr/>
        <p:txBody>
          <a:bodyPr/>
          <a:lstStyle/>
          <a:p>
            <a:r>
              <a:rPr lang="en-US" dirty="0"/>
              <a:t>Hadoop</a:t>
            </a:r>
          </a:p>
        </p:txBody>
      </p:sp>
      <p:sp>
        <p:nvSpPr>
          <p:cNvPr id="3" name="Content Placeholder 2">
            <a:extLst>
              <a:ext uri="{FF2B5EF4-FFF2-40B4-BE49-F238E27FC236}">
                <a16:creationId xmlns:a16="http://schemas.microsoft.com/office/drawing/2014/main" id="{22652134-D01E-C84C-94A8-B3520FB095F8}"/>
              </a:ext>
            </a:extLst>
          </p:cNvPr>
          <p:cNvSpPr>
            <a:spLocks noGrp="1"/>
          </p:cNvSpPr>
          <p:nvPr>
            <p:ph idx="4294967295"/>
          </p:nvPr>
        </p:nvSpPr>
        <p:spPr>
          <a:xfrm>
            <a:off x="311941" y="995325"/>
            <a:ext cx="8360228" cy="3492047"/>
          </a:xfrm>
          <a:prstGeom prst="rect">
            <a:avLst/>
          </a:prstGeom>
        </p:spPr>
        <p:txBody>
          <a:bodyPr>
            <a:normAutofit lnSpcReduction="10000"/>
          </a:bodyPr>
          <a:lstStyle/>
          <a:p>
            <a:r>
              <a:rPr lang="en-US" dirty="0"/>
              <a:t>In 2006, Doug Cutting et al at Yahoo created Hadoop</a:t>
            </a:r>
          </a:p>
          <a:p>
            <a:pPr lvl="1"/>
            <a:r>
              <a:rPr lang="en-US" dirty="0"/>
              <a:t>Unlimited horizontal scaling on cheap computers!</a:t>
            </a:r>
          </a:p>
          <a:p>
            <a:r>
              <a:rPr lang="en-US" dirty="0"/>
              <a:t>Key ideas…</a:t>
            </a:r>
          </a:p>
          <a:p>
            <a:pPr lvl="1"/>
            <a:r>
              <a:rPr lang="en-US" dirty="0"/>
              <a:t>HDFS, all disks became one file system</a:t>
            </a:r>
          </a:p>
          <a:p>
            <a:pPr lvl="1"/>
            <a:r>
              <a:rPr lang="en-US" dirty="0"/>
              <a:t>MapReduce, a way to run parallel code on all the CPUs</a:t>
            </a:r>
          </a:p>
          <a:p>
            <a:r>
              <a:rPr lang="en-US" dirty="0"/>
              <a:t>Soon there were Hadoop clusters with 100s of nodes, then 1000s</a:t>
            </a:r>
          </a:p>
          <a:p>
            <a:r>
              <a:rPr lang="en-US" dirty="0"/>
              <a:t>You could do database things that were simply impossible before!</a:t>
            </a:r>
          </a:p>
          <a:p>
            <a:r>
              <a:rPr lang="en-US" dirty="0"/>
              <a:t>But there is no free lunch</a:t>
            </a:r>
          </a:p>
          <a:p>
            <a:pPr lvl="1"/>
            <a:r>
              <a:rPr lang="en-US" dirty="0"/>
              <a:t>What were the main drawbacks to Hadoop?</a:t>
            </a:r>
          </a:p>
          <a:p>
            <a:endParaRPr lang="en-US" dirty="0"/>
          </a:p>
          <a:p>
            <a:endParaRPr lang="en-US" dirty="0"/>
          </a:p>
        </p:txBody>
      </p:sp>
    </p:spTree>
    <p:extLst>
      <p:ext uri="{BB962C8B-B14F-4D97-AF65-F5344CB8AC3E}">
        <p14:creationId xmlns:p14="http://schemas.microsoft.com/office/powerpoint/2010/main" val="73998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C20D-B58B-DE43-82B3-94BF38DE57C4}"/>
              </a:ext>
            </a:extLst>
          </p:cNvPr>
          <p:cNvSpPr>
            <a:spLocks noGrp="1"/>
          </p:cNvSpPr>
          <p:nvPr>
            <p:ph type="title"/>
          </p:nvPr>
        </p:nvSpPr>
        <p:spPr/>
        <p:txBody>
          <a:bodyPr/>
          <a:lstStyle/>
          <a:p>
            <a:r>
              <a:rPr lang="en-US" dirty="0"/>
              <a:t>Hadoop Drawbacks</a:t>
            </a:r>
          </a:p>
        </p:txBody>
      </p:sp>
      <p:sp>
        <p:nvSpPr>
          <p:cNvPr id="3" name="Content Placeholder 2">
            <a:extLst>
              <a:ext uri="{FF2B5EF4-FFF2-40B4-BE49-F238E27FC236}">
                <a16:creationId xmlns:a16="http://schemas.microsoft.com/office/drawing/2014/main" id="{22652134-D01E-C84C-94A8-B3520FB095F8}"/>
              </a:ext>
            </a:extLst>
          </p:cNvPr>
          <p:cNvSpPr>
            <a:spLocks noGrp="1"/>
          </p:cNvSpPr>
          <p:nvPr>
            <p:ph idx="4294967295"/>
          </p:nvPr>
        </p:nvSpPr>
        <p:spPr>
          <a:xfrm>
            <a:off x="311941" y="995325"/>
            <a:ext cx="8360228" cy="3492047"/>
          </a:xfrm>
          <a:prstGeom prst="rect">
            <a:avLst/>
          </a:prstGeom>
        </p:spPr>
        <p:txBody>
          <a:bodyPr>
            <a:normAutofit fontScale="92500" lnSpcReduction="10000"/>
          </a:bodyPr>
          <a:lstStyle/>
          <a:p>
            <a:r>
              <a:rPr lang="en-US" dirty="0"/>
              <a:t>MapReduce is hard to program</a:t>
            </a:r>
          </a:p>
          <a:p>
            <a:pPr lvl="1"/>
            <a:r>
              <a:rPr lang="en-US" dirty="0"/>
              <a:t>A new way of thinking about coding</a:t>
            </a:r>
          </a:p>
          <a:p>
            <a:pPr lvl="1"/>
            <a:r>
              <a:rPr lang="en-US" dirty="0"/>
              <a:t>Does not magically parallelize algorithms for you</a:t>
            </a:r>
          </a:p>
          <a:p>
            <a:pPr lvl="1"/>
            <a:r>
              <a:rPr lang="en-US" dirty="0"/>
              <a:t>Requires trial/error, tuning, multiple stages of MR</a:t>
            </a:r>
          </a:p>
          <a:p>
            <a:pPr lvl="1"/>
            <a:r>
              <a:rPr lang="en-US" dirty="0"/>
              <a:t>Anyone done this?</a:t>
            </a:r>
            <a:br>
              <a:rPr lang="en-US" dirty="0"/>
            </a:br>
            <a:endParaRPr lang="en-US" dirty="0"/>
          </a:p>
          <a:p>
            <a:r>
              <a:rPr lang="en-US" dirty="0"/>
              <a:t>Hadoop wrote MR intermediate results to disk</a:t>
            </a:r>
          </a:p>
          <a:p>
            <a:pPr lvl="1"/>
            <a:r>
              <a:rPr lang="en-US" dirty="0"/>
              <a:t>Often many times for one job</a:t>
            </a:r>
          </a:p>
          <a:p>
            <a:pPr lvl="1"/>
            <a:r>
              <a:rPr lang="en-US" dirty="0"/>
              <a:t>Much slower than a memory write/read</a:t>
            </a:r>
          </a:p>
          <a:p>
            <a:pPr lvl="1"/>
            <a:endParaRPr lang="en-US" dirty="0"/>
          </a:p>
          <a:p>
            <a:r>
              <a:rPr lang="en-US" dirty="0"/>
              <a:t>Hadoop was a “batch” system, not interactive queries</a:t>
            </a:r>
          </a:p>
          <a:p>
            <a:pPr lvl="1"/>
            <a:r>
              <a:rPr lang="en-US" dirty="0"/>
              <a:t>Simple Hive query on small table = ~15 secs</a:t>
            </a:r>
          </a:p>
          <a:p>
            <a:endParaRPr lang="en-US" dirty="0"/>
          </a:p>
          <a:p>
            <a:endParaRPr lang="en-US" dirty="0"/>
          </a:p>
          <a:p>
            <a:endParaRPr lang="en-US" dirty="0"/>
          </a:p>
        </p:txBody>
      </p:sp>
    </p:spTree>
    <p:extLst>
      <p:ext uri="{BB962C8B-B14F-4D97-AF65-F5344CB8AC3E}">
        <p14:creationId xmlns:p14="http://schemas.microsoft.com/office/powerpoint/2010/main" val="293108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C20D-B58B-DE43-82B3-94BF38DE57C4}"/>
              </a:ext>
            </a:extLst>
          </p:cNvPr>
          <p:cNvSpPr>
            <a:spLocks noGrp="1"/>
          </p:cNvSpPr>
          <p:nvPr>
            <p:ph type="title"/>
          </p:nvPr>
        </p:nvSpPr>
        <p:spPr/>
        <p:txBody>
          <a:bodyPr/>
          <a:lstStyle/>
          <a:p>
            <a:r>
              <a:rPr lang="en-US" dirty="0"/>
              <a:t>Hive</a:t>
            </a:r>
          </a:p>
        </p:txBody>
      </p:sp>
      <p:sp>
        <p:nvSpPr>
          <p:cNvPr id="3" name="Content Placeholder 2">
            <a:extLst>
              <a:ext uri="{FF2B5EF4-FFF2-40B4-BE49-F238E27FC236}">
                <a16:creationId xmlns:a16="http://schemas.microsoft.com/office/drawing/2014/main" id="{22652134-D01E-C84C-94A8-B3520FB095F8}"/>
              </a:ext>
            </a:extLst>
          </p:cNvPr>
          <p:cNvSpPr>
            <a:spLocks noGrp="1"/>
          </p:cNvSpPr>
          <p:nvPr>
            <p:ph idx="4294967295"/>
          </p:nvPr>
        </p:nvSpPr>
        <p:spPr>
          <a:xfrm>
            <a:off x="341085" y="1190172"/>
            <a:ext cx="8345715" cy="3722914"/>
          </a:xfrm>
          <a:prstGeom prst="rect">
            <a:avLst/>
          </a:prstGeom>
        </p:spPr>
        <p:txBody>
          <a:bodyPr>
            <a:normAutofit/>
          </a:bodyPr>
          <a:lstStyle/>
          <a:p>
            <a:r>
              <a:rPr lang="en-US" dirty="0"/>
              <a:t>Introduced in 2009, it solved the "hard to program" problem</a:t>
            </a:r>
          </a:p>
          <a:p>
            <a:r>
              <a:rPr lang="en-US" dirty="0"/>
              <a:t>SQL abstraction on top of HDFS and MapReduce</a:t>
            </a:r>
          </a:p>
          <a:p>
            <a:pPr lvl="1"/>
            <a:r>
              <a:rPr lang="en-US" dirty="0"/>
              <a:t>Data appears as normal relational-like tables</a:t>
            </a:r>
          </a:p>
          <a:p>
            <a:pPr lvl="1"/>
            <a:r>
              <a:rPr lang="en-US" dirty="0"/>
              <a:t>Database jobs can be written in SQL </a:t>
            </a:r>
          </a:p>
          <a:p>
            <a:r>
              <a:rPr lang="en-US" dirty="0"/>
              <a:t>Essentially a compiler that translates SQL into Java MapReduce code</a:t>
            </a:r>
          </a:p>
          <a:p>
            <a:pPr lvl="1"/>
            <a:r>
              <a:rPr lang="en-US" dirty="0"/>
              <a:t>Generated code usually better than human would create</a:t>
            </a:r>
            <a:br>
              <a:rPr lang="en-US" dirty="0"/>
            </a:br>
            <a:endParaRPr lang="en-US" dirty="0"/>
          </a:p>
          <a:p>
            <a:r>
              <a:rPr lang="en-US" dirty="0"/>
              <a:t>But still… lots of disk I/O</a:t>
            </a:r>
          </a:p>
        </p:txBody>
      </p:sp>
    </p:spTree>
    <p:extLst>
      <p:ext uri="{BB962C8B-B14F-4D97-AF65-F5344CB8AC3E}">
        <p14:creationId xmlns:p14="http://schemas.microsoft.com/office/powerpoint/2010/main" val="24422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C20D-B58B-DE43-82B3-94BF38DE57C4}"/>
              </a:ext>
            </a:extLst>
          </p:cNvPr>
          <p:cNvSpPr>
            <a:spLocks noGrp="1"/>
          </p:cNvSpPr>
          <p:nvPr>
            <p:ph type="title"/>
          </p:nvPr>
        </p:nvSpPr>
        <p:spPr/>
        <p:txBody>
          <a:bodyPr/>
          <a:lstStyle/>
          <a:p>
            <a:r>
              <a:rPr lang="en-US" dirty="0"/>
              <a:t>Spark</a:t>
            </a:r>
          </a:p>
        </p:txBody>
      </p:sp>
      <p:sp>
        <p:nvSpPr>
          <p:cNvPr id="3" name="Content Placeholder 2">
            <a:extLst>
              <a:ext uri="{FF2B5EF4-FFF2-40B4-BE49-F238E27FC236}">
                <a16:creationId xmlns:a16="http://schemas.microsoft.com/office/drawing/2014/main" id="{22652134-D01E-C84C-94A8-B3520FB095F8}"/>
              </a:ext>
            </a:extLst>
          </p:cNvPr>
          <p:cNvSpPr>
            <a:spLocks noGrp="1"/>
          </p:cNvSpPr>
          <p:nvPr>
            <p:ph idx="4294967295"/>
          </p:nvPr>
        </p:nvSpPr>
        <p:spPr>
          <a:xfrm>
            <a:off x="311705" y="1169615"/>
            <a:ext cx="8258629" cy="3368674"/>
          </a:xfrm>
          <a:prstGeom prst="rect">
            <a:avLst/>
          </a:prstGeom>
        </p:spPr>
        <p:txBody>
          <a:bodyPr>
            <a:normAutofit/>
          </a:bodyPr>
          <a:lstStyle/>
          <a:p>
            <a:r>
              <a:rPr lang="en-US" dirty="0"/>
              <a:t>In 2011, Spark project to solve Hadoop disk I/O problem</a:t>
            </a:r>
            <a:br>
              <a:rPr lang="en-US" dirty="0"/>
            </a:br>
            <a:endParaRPr lang="en-US" dirty="0"/>
          </a:p>
          <a:p>
            <a:r>
              <a:rPr lang="en-US" dirty="0"/>
              <a:t>Goal: Do as many operations as possible completely within memory</a:t>
            </a:r>
            <a:br>
              <a:rPr lang="en-US" dirty="0"/>
            </a:br>
            <a:endParaRPr lang="en-US" dirty="0"/>
          </a:p>
          <a:p>
            <a:r>
              <a:rPr lang="en-US" dirty="0"/>
              <a:t>Spark delivered 10 – 100x speedup on fewer machines</a:t>
            </a:r>
            <a:br>
              <a:rPr lang="en-US" dirty="0"/>
            </a:br>
            <a:endParaRPr lang="en-US" dirty="0"/>
          </a:p>
          <a:p>
            <a:r>
              <a:rPr lang="en-US" dirty="0"/>
              <a:t>But alas, still no free lunch </a:t>
            </a:r>
          </a:p>
          <a:p>
            <a:pPr lvl="1"/>
            <a:r>
              <a:rPr lang="en-US" dirty="0"/>
              <a:t>What are the key problems with Spark?</a:t>
            </a:r>
          </a:p>
          <a:p>
            <a:endParaRPr lang="en-US" dirty="0"/>
          </a:p>
        </p:txBody>
      </p:sp>
    </p:spTree>
    <p:extLst>
      <p:ext uri="{BB962C8B-B14F-4D97-AF65-F5344CB8AC3E}">
        <p14:creationId xmlns:p14="http://schemas.microsoft.com/office/powerpoint/2010/main" val="37554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C20D-B58B-DE43-82B3-94BF38DE57C4}"/>
              </a:ext>
            </a:extLst>
          </p:cNvPr>
          <p:cNvSpPr>
            <a:spLocks noGrp="1"/>
          </p:cNvSpPr>
          <p:nvPr>
            <p:ph type="title"/>
          </p:nvPr>
        </p:nvSpPr>
        <p:spPr/>
        <p:txBody>
          <a:bodyPr/>
          <a:lstStyle/>
          <a:p>
            <a:r>
              <a:rPr lang="en-US" dirty="0"/>
              <a:t>Spark, Issues</a:t>
            </a:r>
          </a:p>
        </p:txBody>
      </p:sp>
      <p:sp>
        <p:nvSpPr>
          <p:cNvPr id="3" name="Content Placeholder 2">
            <a:extLst>
              <a:ext uri="{FF2B5EF4-FFF2-40B4-BE49-F238E27FC236}">
                <a16:creationId xmlns:a16="http://schemas.microsoft.com/office/drawing/2014/main" id="{22652134-D01E-C84C-94A8-B3520FB095F8}"/>
              </a:ext>
            </a:extLst>
          </p:cNvPr>
          <p:cNvSpPr>
            <a:spLocks noGrp="1"/>
          </p:cNvSpPr>
          <p:nvPr>
            <p:ph idx="4294967295"/>
          </p:nvPr>
        </p:nvSpPr>
        <p:spPr>
          <a:xfrm>
            <a:off x="333828" y="1294976"/>
            <a:ext cx="8258629" cy="3368674"/>
          </a:xfrm>
          <a:prstGeom prst="rect">
            <a:avLst/>
          </a:prstGeom>
        </p:spPr>
        <p:txBody>
          <a:bodyPr>
            <a:normAutofit lnSpcReduction="10000"/>
          </a:bodyPr>
          <a:lstStyle/>
          <a:p>
            <a:r>
              <a:rPr lang="en-US" dirty="0"/>
              <a:t>Complexity</a:t>
            </a:r>
          </a:p>
          <a:p>
            <a:pPr lvl="1"/>
            <a:r>
              <a:rPr lang="en-US" dirty="0"/>
              <a:t>Hardware clusters</a:t>
            </a:r>
          </a:p>
          <a:p>
            <a:pPr lvl="1"/>
            <a:r>
              <a:rPr lang="en-US" dirty="0"/>
              <a:t>Software installs</a:t>
            </a:r>
          </a:p>
          <a:p>
            <a:pPr lvl="1"/>
            <a:r>
              <a:rPr lang="en-US" dirty="0"/>
              <a:t>File system setup</a:t>
            </a:r>
          </a:p>
          <a:p>
            <a:pPr lvl="1"/>
            <a:r>
              <a:rPr lang="en-US" dirty="0"/>
              <a:t>Performance tuning</a:t>
            </a:r>
            <a:br>
              <a:rPr lang="en-US" dirty="0"/>
            </a:br>
            <a:endParaRPr lang="en-US" dirty="0"/>
          </a:p>
          <a:p>
            <a:r>
              <a:rPr lang="en-US" dirty="0"/>
              <a:t>Security</a:t>
            </a:r>
          </a:p>
          <a:p>
            <a:pPr lvl="1"/>
            <a:r>
              <a:rPr lang="en-US" dirty="0"/>
              <a:t>Off by default</a:t>
            </a:r>
          </a:p>
          <a:p>
            <a:pPr lvl="1"/>
            <a:r>
              <a:rPr lang="en-US" dirty="0"/>
              <a:t>Can be configured, but hard to do</a:t>
            </a:r>
            <a:br>
              <a:rPr lang="en-US" dirty="0"/>
            </a:br>
            <a:endParaRPr lang="en-US" dirty="0"/>
          </a:p>
          <a:p>
            <a:r>
              <a:rPr lang="en-US" dirty="0"/>
              <a:t>Enter Databricks (2015)</a:t>
            </a:r>
          </a:p>
          <a:p>
            <a:endParaRPr lang="en-US" dirty="0"/>
          </a:p>
          <a:p>
            <a:endParaRPr lang="en-US" dirty="0"/>
          </a:p>
        </p:txBody>
      </p:sp>
    </p:spTree>
    <p:extLst>
      <p:ext uri="{BB962C8B-B14F-4D97-AF65-F5344CB8AC3E}">
        <p14:creationId xmlns:p14="http://schemas.microsoft.com/office/powerpoint/2010/main" val="286283166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49A83E7D527C747A5A67BB266E15F9D" ma:contentTypeVersion="9" ma:contentTypeDescription="Create a new document." ma:contentTypeScope="" ma:versionID="c4b3ca70962de0581d94ee2a3fd1db14">
  <xsd:schema xmlns:xsd="http://www.w3.org/2001/XMLSchema" xmlns:xs="http://www.w3.org/2001/XMLSchema" xmlns:p="http://schemas.microsoft.com/office/2006/metadata/properties" xmlns:ns2="8fefe95a-3532-4676-9517-59e41a2b388f" xmlns:ns3="c9a972eb-5b9f-4160-ac3d-a9c7eb4900e1" targetNamespace="http://schemas.microsoft.com/office/2006/metadata/properties" ma:root="true" ma:fieldsID="614cccc5b1a4dfd954776fc01e54e338" ns2:_="" ns3:_="">
    <xsd:import namespace="8fefe95a-3532-4676-9517-59e41a2b388f"/>
    <xsd:import namespace="c9a972eb-5b9f-4160-ac3d-a9c7eb4900e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efe95a-3532-4676-9517-59e41a2b3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a972eb-5b9f-4160-ac3d-a9c7eb4900e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734002-4F6D-49CF-AA2C-43521C1FC708}">
  <ds:schemaRefs>
    <ds:schemaRef ds:uri="http://schemas.microsoft.com/sharepoint/v3/contenttype/forms"/>
  </ds:schemaRefs>
</ds:datastoreItem>
</file>

<file path=customXml/itemProps2.xml><?xml version="1.0" encoding="utf-8"?>
<ds:datastoreItem xmlns:ds="http://schemas.openxmlformats.org/officeDocument/2006/customXml" ds:itemID="{E714266F-2521-4BD1-B40E-70FEF353EEC2}">
  <ds:schemaRefs>
    <ds:schemaRef ds:uri="68201248-332f-4b19-a564-5b53df1aa731"/>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2c4b7055-2425-4510-9a7f-db214c51849b"/>
    <ds:schemaRef ds:uri="http://www.w3.org/XML/1998/namespace"/>
  </ds:schemaRefs>
</ds:datastoreItem>
</file>

<file path=customXml/itemProps3.xml><?xml version="1.0" encoding="utf-8"?>
<ds:datastoreItem xmlns:ds="http://schemas.openxmlformats.org/officeDocument/2006/customXml" ds:itemID="{16E89CC4-E691-4C9D-95E1-E58555AE7F18}"/>
</file>

<file path=docProps/app.xml><?xml version="1.0" encoding="utf-8"?>
<Properties xmlns="http://schemas.openxmlformats.org/officeDocument/2006/extended-properties" xmlns:vt="http://schemas.openxmlformats.org/officeDocument/2006/docPropsVTypes">
  <TotalTime>586</TotalTime>
  <Words>557</Words>
  <Application>Microsoft Macintosh PowerPoint</Application>
  <PresentationFormat>On-screen Show (16:9)</PresentationFormat>
  <Paragraphs>87</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Verdana</vt:lpstr>
      <vt:lpstr>1_Office Theme</vt:lpstr>
      <vt:lpstr>Databricks, an Introduction</vt:lpstr>
      <vt:lpstr>Speaker Bio</vt:lpstr>
      <vt:lpstr>Creating meaningful connections  that help businesses run smarter.</vt:lpstr>
      <vt:lpstr>In the Dark Ages (1960-2005)</vt:lpstr>
      <vt:lpstr>Hadoop</vt:lpstr>
      <vt:lpstr>Hadoop Drawbacks</vt:lpstr>
      <vt:lpstr>Hive</vt:lpstr>
      <vt:lpstr>Spark</vt:lpstr>
      <vt:lpstr>Spark, Issues</vt:lpstr>
      <vt:lpstr>Databricks</vt:lpstr>
      <vt:lpstr>Questions / Discussion….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Connell, Chuck</cp:lastModifiedBy>
  <cp:revision>199</cp:revision>
  <dcterms:modified xsi:type="dcterms:W3CDTF">2019-06-17T17:07:54Z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0x010100E49A83E7D527C747A5A67BB266E15F9D</vt:lpwstr>
  </property>
</Properties>
</file>