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6"/>
  </p:notesMasterIdLst>
  <p:sldIdLst>
    <p:sldId id="301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873"/>
    <a:srgbClr val="554741"/>
    <a:srgbClr val="57B5E6"/>
    <a:srgbClr val="0098BA"/>
    <a:srgbClr val="B01C87"/>
    <a:srgbClr val="D40E8C"/>
    <a:srgbClr val="D30C55"/>
    <a:srgbClr val="1F8A47"/>
    <a:srgbClr val="C41189"/>
    <a:srgbClr val="8D1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5"/>
    <p:restoredTop sz="93130"/>
  </p:normalViewPr>
  <p:slideViewPr>
    <p:cSldViewPr snapToGrid="0">
      <p:cViewPr varScale="1">
        <p:scale>
          <a:sx n="80" d="100"/>
          <a:sy n="80" d="100"/>
        </p:scale>
        <p:origin x="51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C5C26-E110-0243-8E14-F778A7F15B4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8CD4C-E5E2-FD4B-A013-4032F684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EECE89-C049-244D-A046-FBC63F193A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0" y="0"/>
            <a:ext cx="9142070" cy="48311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09CABC-4663-A040-9AEA-EBD74040E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42069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26BA26-AB87-0146-AA15-93002C24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67" y="412557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1C377-FD44-8245-8B83-09037BDE8719}"/>
              </a:ext>
            </a:extLst>
          </p:cNvPr>
          <p:cNvSpPr/>
          <p:nvPr userDrawn="1"/>
        </p:nvSpPr>
        <p:spPr>
          <a:xfrm>
            <a:off x="0" y="4721225"/>
            <a:ext cx="9144000" cy="42803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176E1F-E3BC-B644-88D4-4F48AFFD9424}"/>
              </a:ext>
            </a:extLst>
          </p:cNvPr>
          <p:cNvSpPr txBox="1"/>
          <p:nvPr userDrawn="1"/>
        </p:nvSpPr>
        <p:spPr>
          <a:xfrm>
            <a:off x="349113" y="4782973"/>
            <a:ext cx="481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Verdana"/>
                <a:cs typeface="Verdana"/>
              </a:rPr>
              <a:t>Insight </a:t>
            </a:r>
            <a:r>
              <a:rPr lang="en-US" sz="1200" baseline="0" dirty="0">
                <a:solidFill>
                  <a:schemeClr val="bg1"/>
                </a:solidFill>
                <a:latin typeface="Verdana"/>
                <a:cs typeface="Verdana"/>
              </a:rPr>
              <a:t>Presentation</a:t>
            </a:r>
            <a:endParaRPr lang="en-US"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BF5757-B239-AA44-8693-43207D39CC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7" y="-16474"/>
            <a:ext cx="2715805" cy="8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6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1CD189-933A-8847-8D05-5D0DA196B6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CD5DFDA-4BA2-5249-BA5F-29DE04764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52" y="3395279"/>
            <a:ext cx="775839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162A3A5-8533-8945-9FD6-543C9729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057" y="4100157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D45509-1222-C843-B1EE-BF31E3F1DA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52" y="268514"/>
            <a:ext cx="2352220" cy="5478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A9D05D-7C9A-AD46-804F-775CCDCD22BC}"/>
              </a:ext>
            </a:extLst>
          </p:cNvPr>
          <p:cNvSpPr txBox="1"/>
          <p:nvPr userDrawn="1"/>
        </p:nvSpPr>
        <p:spPr>
          <a:xfrm>
            <a:off x="347910" y="4778983"/>
            <a:ext cx="481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706259"/>
                </a:solidFill>
                <a:latin typeface="Verdana"/>
                <a:cs typeface="Verdana"/>
              </a:rPr>
              <a:t>Insight </a:t>
            </a:r>
            <a:r>
              <a:rPr lang="en-US" sz="1200" baseline="0" dirty="0">
                <a:solidFill>
                  <a:srgbClr val="706259"/>
                </a:solidFill>
                <a:latin typeface="Verdana"/>
                <a:cs typeface="Verdana"/>
              </a:rPr>
              <a:t>Presentation</a:t>
            </a:r>
            <a:endParaRPr lang="en-US" sz="1200" dirty="0">
              <a:solidFill>
                <a:srgbClr val="706259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5681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0BFC65-DC03-7D46-AE26-4FF415B34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D2DA2D-1204-474E-92B3-159847244D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52" y="268514"/>
            <a:ext cx="2352220" cy="54785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627165D-581A-4744-95C6-2EE2E28C6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52" y="3395279"/>
            <a:ext cx="775839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0AB829-1444-6749-87F7-2D45499B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057" y="4100157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8B7C7C-70DC-3F40-BB18-EAC2B120DE4C}"/>
              </a:ext>
            </a:extLst>
          </p:cNvPr>
          <p:cNvSpPr txBox="1"/>
          <p:nvPr userDrawn="1"/>
        </p:nvSpPr>
        <p:spPr>
          <a:xfrm>
            <a:off x="347910" y="4778983"/>
            <a:ext cx="481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706259"/>
                </a:solidFill>
                <a:latin typeface="Verdana"/>
                <a:cs typeface="Verdana"/>
              </a:rPr>
              <a:t>Insight </a:t>
            </a:r>
            <a:r>
              <a:rPr lang="en-US" sz="1200" baseline="0" dirty="0">
                <a:solidFill>
                  <a:srgbClr val="706259"/>
                </a:solidFill>
                <a:latin typeface="Verdana"/>
                <a:cs typeface="Verdana"/>
              </a:rPr>
              <a:t>Presentation</a:t>
            </a:r>
            <a:endParaRPr lang="en-US" sz="1200" dirty="0">
              <a:solidFill>
                <a:srgbClr val="706259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4346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69521-5C1A-9449-A4B2-B54C1676D5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630235D-75EC-2B48-AD54-1C7E0E9C2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42069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2F0CB52-4535-8B4B-A39E-89812896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67" y="412557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C0167A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1800A-446E-3140-9DA1-A923B584042D}"/>
              </a:ext>
            </a:extLst>
          </p:cNvPr>
          <p:cNvSpPr txBox="1"/>
          <p:nvPr userDrawn="1"/>
        </p:nvSpPr>
        <p:spPr>
          <a:xfrm>
            <a:off x="347910" y="4778983"/>
            <a:ext cx="481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706259"/>
                </a:solidFill>
                <a:latin typeface="Verdana"/>
                <a:cs typeface="Verdana"/>
              </a:rPr>
              <a:t>Insight </a:t>
            </a:r>
            <a:r>
              <a:rPr lang="en-US" sz="1200" baseline="0" dirty="0">
                <a:solidFill>
                  <a:srgbClr val="706259"/>
                </a:solidFill>
                <a:latin typeface="Verdana"/>
                <a:cs typeface="Verdana"/>
              </a:rPr>
              <a:t>Presentation</a:t>
            </a:r>
            <a:endParaRPr lang="en-US" sz="1200" dirty="0">
              <a:solidFill>
                <a:srgbClr val="706259"/>
              </a:solidFill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D362C-3313-084E-AB6B-2064B6DC74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6" y="-16677"/>
            <a:ext cx="2715805" cy="8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4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72696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71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ED03731-7FC0-244B-B390-4A708677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72696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987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753232"/>
            <a:ext cx="9144000" cy="390268"/>
          </a:xfrm>
          <a:prstGeom prst="rect">
            <a:avLst/>
          </a:prstGeom>
          <a:gradFill flip="none" rotWithShape="1">
            <a:gsLst>
              <a:gs pos="0">
                <a:srgbClr val="B01C87"/>
              </a:gs>
              <a:gs pos="100000">
                <a:srgbClr val="58287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nsight-logo-W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8134" y="148009"/>
            <a:ext cx="1082482" cy="444387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7739BEC-8628-624D-948B-53207FFF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944498-D1C7-2C49-9262-2C9E4970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067" y="994469"/>
            <a:ext cx="8714944" cy="293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BAEA6-B3A0-2547-80CE-DB8A65FBE04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593" y="4693240"/>
            <a:ext cx="1591056" cy="49377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364406" y="-500472"/>
            <a:ext cx="357052" cy="357052"/>
          </a:xfrm>
          <a:prstGeom prst="rect">
            <a:avLst/>
          </a:prstGeom>
          <a:solidFill>
            <a:srgbClr val="D30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87858" y="-500472"/>
            <a:ext cx="357052" cy="357052"/>
          </a:xfrm>
          <a:prstGeom prst="rect">
            <a:avLst/>
          </a:prstGeom>
          <a:solidFill>
            <a:srgbClr val="ED1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411310" y="-500472"/>
            <a:ext cx="357052" cy="357052"/>
          </a:xfrm>
          <a:prstGeom prst="rect">
            <a:avLst/>
          </a:prstGeom>
          <a:solidFill>
            <a:srgbClr val="D40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934762" y="-500472"/>
            <a:ext cx="357052" cy="357052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458214" y="-500472"/>
            <a:ext cx="357052" cy="357052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981666" y="-500472"/>
            <a:ext cx="357052" cy="357052"/>
          </a:xfrm>
          <a:prstGeom prst="rect">
            <a:avLst/>
          </a:prstGeom>
          <a:solidFill>
            <a:srgbClr val="554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505118" y="-500472"/>
            <a:ext cx="357052" cy="357052"/>
          </a:xfrm>
          <a:prstGeom prst="rect">
            <a:avLst/>
          </a:prstGeom>
          <a:solidFill>
            <a:srgbClr val="7D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028570" y="-500472"/>
            <a:ext cx="357052" cy="357052"/>
          </a:xfrm>
          <a:prstGeom prst="rect">
            <a:avLst/>
          </a:prstGeom>
          <a:solidFill>
            <a:srgbClr val="A39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5552022" y="-500472"/>
            <a:ext cx="357052" cy="357052"/>
          </a:xfrm>
          <a:prstGeom prst="rect">
            <a:avLst/>
          </a:prstGeom>
          <a:solidFill>
            <a:srgbClr val="D4D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075474" y="-500472"/>
            <a:ext cx="357052" cy="357052"/>
          </a:xfrm>
          <a:prstGeom prst="rect">
            <a:avLst/>
          </a:prstGeom>
          <a:solidFill>
            <a:srgbClr val="009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598924" y="-500472"/>
            <a:ext cx="357052" cy="357052"/>
          </a:xfrm>
          <a:prstGeom prst="rect">
            <a:avLst/>
          </a:prstGeom>
          <a:solidFill>
            <a:srgbClr val="57B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6" r:id="rId3"/>
    <p:sldLayoutId id="2147483698" r:id="rId4"/>
    <p:sldLayoutId id="2147483692" r:id="rId5"/>
    <p:sldLayoutId id="2147483697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C20D-B58B-DE43-82B3-94BF38DE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 /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2134-D01E-C84C-94A8-B3520FB095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3828" y="1294976"/>
            <a:ext cx="8258629" cy="336867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dirty="0" err="1"/>
              <a:t>DataFrames</a:t>
            </a:r>
            <a:r>
              <a:rPr lang="en-US" dirty="0"/>
              <a:t> and tables, rather than Datasets and RDD</a:t>
            </a:r>
          </a:p>
          <a:p>
            <a:r>
              <a:rPr lang="en-US" dirty="0"/>
              <a:t>Use Delta tables</a:t>
            </a:r>
          </a:p>
          <a:p>
            <a:r>
              <a:rPr lang="en-US" dirty="0"/>
              <a:t>Databricks not the best as standard ODBC/JBDC query engine</a:t>
            </a:r>
          </a:p>
          <a:p>
            <a:pPr lvl="1"/>
            <a:r>
              <a:rPr lang="en-US" dirty="0"/>
              <a:t>Concurrency on a given cluster</a:t>
            </a:r>
          </a:p>
          <a:p>
            <a:r>
              <a:rPr lang="en-US" dirty="0"/>
              <a:t>Databricks is great for </a:t>
            </a:r>
            <a:r>
              <a:rPr lang="en-US" i="1" dirty="0"/>
              <a:t>large</a:t>
            </a:r>
            <a:r>
              <a:rPr lang="en-US" dirty="0"/>
              <a:t> data sets, less so for small ones</a:t>
            </a:r>
          </a:p>
          <a:p>
            <a:pPr lvl="1"/>
            <a:r>
              <a:rPr lang="en-US" dirty="0"/>
              <a:t>Azure SQL fine for queries on 10M rows, cheaper and faster</a:t>
            </a:r>
          </a:p>
          <a:p>
            <a:pPr lvl="1"/>
            <a:r>
              <a:rPr lang="en-US" dirty="0"/>
              <a:t>Key/value (Couchbase/</a:t>
            </a:r>
            <a:r>
              <a:rPr lang="en-US" dirty="0" err="1"/>
              <a:t>Redis</a:t>
            </a:r>
            <a:r>
              <a:rPr lang="en-US" dirty="0"/>
              <a:t>) </a:t>
            </a:r>
            <a:r>
              <a:rPr lang="en-US" i="1" dirty="0"/>
              <a:t>much</a:t>
            </a:r>
            <a:r>
              <a:rPr lang="en-US" dirty="0"/>
              <a:t> faster for </a:t>
            </a:r>
            <a:r>
              <a:rPr lang="en-US"/>
              <a:t>simple lookup, &lt;1ms</a:t>
            </a:r>
            <a:endParaRPr lang="en-US" dirty="0"/>
          </a:p>
          <a:p>
            <a:pPr lvl="1"/>
            <a:r>
              <a:rPr lang="en-US" dirty="0"/>
              <a:t>Benefit curve…?? Think 1M vs 1B rows </a:t>
            </a:r>
          </a:p>
          <a:p>
            <a:r>
              <a:rPr lang="en-US" dirty="0" err="1"/>
              <a:t>IaaC</a:t>
            </a:r>
            <a:endParaRPr lang="en-US" dirty="0"/>
          </a:p>
          <a:p>
            <a:r>
              <a:rPr lang="en-US" dirty="0"/>
              <a:t>Control over resource allocation within Azure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88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C7F4B86-C44D-1C4E-86B8-BC5F011065A2}" vid="{A907E963-A896-8744-9875-CAAEA24585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9A83E7D527C747A5A67BB266E15F9D" ma:contentTypeVersion="9" ma:contentTypeDescription="Create a new document." ma:contentTypeScope="" ma:versionID="c4b3ca70962de0581d94ee2a3fd1db14">
  <xsd:schema xmlns:xsd="http://www.w3.org/2001/XMLSchema" xmlns:xs="http://www.w3.org/2001/XMLSchema" xmlns:p="http://schemas.microsoft.com/office/2006/metadata/properties" xmlns:ns2="8fefe95a-3532-4676-9517-59e41a2b388f" xmlns:ns3="c9a972eb-5b9f-4160-ac3d-a9c7eb4900e1" targetNamespace="http://schemas.microsoft.com/office/2006/metadata/properties" ma:root="true" ma:fieldsID="614cccc5b1a4dfd954776fc01e54e338" ns2:_="" ns3:_="">
    <xsd:import namespace="8fefe95a-3532-4676-9517-59e41a2b388f"/>
    <xsd:import namespace="c9a972eb-5b9f-4160-ac3d-a9c7eb490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efe95a-3532-4676-9517-59e41a2b3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a972eb-5b9f-4160-ac3d-a9c7eb4900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B5DEA7-6FB4-4491-9DCC-E89B6DF63FD8}"/>
</file>

<file path=customXml/itemProps2.xml><?xml version="1.0" encoding="utf-8"?>
<ds:datastoreItem xmlns:ds="http://schemas.openxmlformats.org/officeDocument/2006/customXml" ds:itemID="{3A734002-4F6D-49CF-AA2C-43521C1FC7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14266F-2521-4BD1-B40E-70FEF353EEC2}">
  <ds:schemaRefs>
    <ds:schemaRef ds:uri="68201248-332f-4b19-a564-5b53df1aa731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2c4b7055-2425-4510-9a7f-db214c51849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88</Words>
  <Application>Microsoft Macintosh PowerPoint</Application>
  <PresentationFormat>On-screen Show (16:9)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1_Office Theme</vt:lpstr>
      <vt:lpstr>Wrap-Up / Caveats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Microsoft Office User</dc:creator>
  <cp:lastModifiedBy>Connell, Chuck</cp:lastModifiedBy>
  <cp:revision>199</cp:revision>
  <dcterms:modified xsi:type="dcterms:W3CDTF">2019-06-17T17:08:18Z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0x010100E49A83E7D527C747A5A67BB266E15F9D</vt:lpwstr>
  </property>
</Properties>
</file>