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492" r:id="rId2"/>
    <p:sldId id="498" r:id="rId3"/>
    <p:sldId id="494" r:id="rId4"/>
    <p:sldId id="487" r:id="rId5"/>
    <p:sldId id="488" r:id="rId6"/>
    <p:sldId id="490" r:id="rId7"/>
    <p:sldId id="491" r:id="rId8"/>
    <p:sldId id="486" r:id="rId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92C"/>
    <a:srgbClr val="F09419"/>
    <a:srgbClr val="91A20A"/>
    <a:srgbClr val="D0E810"/>
    <a:srgbClr val="008F15"/>
    <a:srgbClr val="0000FF"/>
    <a:srgbClr val="66FF33"/>
    <a:srgbClr val="0099FF"/>
    <a:srgbClr val="9999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04" autoAdjust="0"/>
    <p:restoredTop sz="81633"/>
  </p:normalViewPr>
  <p:slideViewPr>
    <p:cSldViewPr>
      <p:cViewPr varScale="1">
        <p:scale>
          <a:sx n="138" d="100"/>
          <a:sy n="138" d="100"/>
        </p:scale>
        <p:origin x="808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6CE8355-AFBE-4D8C-B01D-FFAF4EEE9F4F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6B1FE9-E97D-42C4-A1DA-A28A65140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5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B20D7316-F367-479F-B3A3-59DCC056C18A}" type="datetime1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4528C35-0DD3-4309-87E3-26DFF30FF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3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8BC9-821D-46A8-AFD6-230492E8C9AF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DD16-26BB-499A-B2DD-1A21E2267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E9403-D09C-406A-AD25-1CE136FB5501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36964-4DA0-477F-B89E-50F6C2844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5E630-9B2E-41EF-A078-945AE7697E9C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BB79-140E-4E7D-96BE-32C84BD4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6C9E0-4FF1-484C-A494-46CCBBD688D5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02301-CA95-4515-BC2A-2500D749F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8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A545-8EFC-4637-800E-2B076FC7AE67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D5B4A-B9B8-4683-95A2-68228DAD1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2DE65-D62C-494B-B749-34D6AA327F1C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1ABEB-9065-4918-9B62-A7115F294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CA928-6483-4B86-97FE-A8AD55448C01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28DEF-0B2B-4340-AB8D-3E0EF0C91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5E72E-9EC9-47A0-98C8-1DB53765EE72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F6EFB-0ECE-46BE-9404-2DB511FF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6639E-96CF-4485-9FA4-D72DE6DAF6AD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4D1D-F89B-4015-8047-C3254C8EC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97CF-3EAF-4D54-BB68-0AAED231D89E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1FB8C-923A-4D01-8D17-D7A919A6E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F2EB-193C-4279-81B1-A869C5CF4A62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8254-1C6E-44FA-8712-001907CE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7"/>
            <a:ext cx="9144000" cy="5132807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8661045-8FEC-4574-A0F1-33A774C482ED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1EE0A5-14D0-44A7-9371-C0FE29309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1" r:id="rId2"/>
    <p:sldLayoutId id="2147483725" r:id="rId3"/>
    <p:sldLayoutId id="2147483732" r:id="rId4"/>
    <p:sldLayoutId id="2147483733" r:id="rId5"/>
    <p:sldLayoutId id="2147483734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erences.oreilly.com/jupyter/jup-ny/public/schedule/detail/682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InsightSoftwareConsortium/SimpleITK-Notebook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SimpleITK/SimpleITK" TargetMode="External"/><Relationship Id="rId2" Type="http://schemas.openxmlformats.org/officeDocument/2006/relationships/hyperlink" Target="https://discourse.itk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ithub.com/InsightSoftwareConsortium/SimpleITK-Notebook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57300" y="3886203"/>
            <a:ext cx="6819900" cy="1102519"/>
          </a:xfrm>
        </p:spPr>
        <p:txBody>
          <a:bodyPr/>
          <a:lstStyle/>
          <a:p>
            <a:r>
              <a:rPr lang="en-US" sz="1500" dirty="0"/>
              <a:t>Please attribute as </a:t>
            </a:r>
            <a:br>
              <a:rPr lang="en-US" sz="1500" dirty="0"/>
            </a:br>
            <a:r>
              <a:rPr lang="en-US" sz="1500" dirty="0" err="1"/>
              <a:t>SimpleITK</a:t>
            </a:r>
            <a:r>
              <a:rPr lang="en-US" sz="1500" dirty="0"/>
              <a:t> Notebook development and Testing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85900" y="571500"/>
            <a:ext cx="5886450" cy="628650"/>
          </a:xfrm>
        </p:spPr>
        <p:txBody>
          <a:bodyPr/>
          <a:lstStyle/>
          <a:p>
            <a:pPr algn="l"/>
            <a:r>
              <a:rPr lang="en-US" sz="1500" dirty="0">
                <a:solidFill>
                  <a:schemeClr val="tx1"/>
                </a:solidFill>
              </a:rPr>
              <a:t>This work is copyrighted by the Insight Software Consortium </a:t>
            </a:r>
          </a:p>
          <a:p>
            <a:pPr algn="l"/>
            <a:endParaRPr lang="en-US" sz="1500" dirty="0">
              <a:solidFill>
                <a:schemeClr val="tx1"/>
              </a:solidFill>
            </a:endParaRPr>
          </a:p>
          <a:p>
            <a:pPr algn="l"/>
            <a:r>
              <a:rPr lang="en-US" sz="1500" dirty="0">
                <a:solidFill>
                  <a:schemeClr val="tx1"/>
                </a:solidFill>
              </a:rPr>
              <a:t>It is distributed under a Creative Commons Attribution 4.0 International License: https://creativecommons.org/licenses/by/4.0/</a:t>
            </a:r>
          </a:p>
        </p:txBody>
      </p:sp>
      <p:pic>
        <p:nvPicPr>
          <p:cNvPr id="1026" name="Picture 2" descr="ttps://mirrors.creativecommons.org/presskit/icons/cc.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71650"/>
            <a:ext cx="2114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s://mirrors.creativecommons.org/presskit/icons/by.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773936"/>
            <a:ext cx="2112264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27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38150"/>
            <a:ext cx="6858000" cy="902400"/>
          </a:xfrm>
        </p:spPr>
        <p:txBody>
          <a:bodyPr/>
          <a:lstStyle/>
          <a:p>
            <a:pPr eaLnBrk="1" hangingPunct="1"/>
            <a:r>
              <a:rPr lang="en-US" sz="3200" dirty="0"/>
              <a:t>Notebook Development and Testing</a:t>
            </a:r>
            <a:endParaRPr lang="en-US" sz="32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5363" y="1809750"/>
            <a:ext cx="7153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Ziv Yaniv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 , Bradley C. Lowekamp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1,2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, David T. Chen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1,2 </a:t>
            </a: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Bioinformatics and Computational Biosciences Branch, NIAID</a:t>
            </a:r>
            <a:br>
              <a:rPr lang="en-US" sz="8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Medical Science and Computing LLC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13" name="Picture 2" descr="S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300" y="4164827"/>
            <a:ext cx="1628775" cy="7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D5404A-B818-F945-BC01-8B0774EA6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2" y="4159950"/>
            <a:ext cx="3112904" cy="75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2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857250"/>
          </a:xfrm>
        </p:spPr>
        <p:txBody>
          <a:bodyPr/>
          <a:lstStyle/>
          <a:p>
            <a:r>
              <a:rPr lang="en-US" sz="2800" dirty="0" err="1"/>
              <a:t>Jupyter</a:t>
            </a:r>
            <a:r>
              <a:rPr lang="en-US" sz="2800" dirty="0"/>
              <a:t> Notebooks – </a:t>
            </a:r>
            <a:br>
              <a:rPr lang="en-US" sz="2800" dirty="0"/>
            </a:br>
            <a:r>
              <a:rPr lang="en-US" dirty="0"/>
              <a:t>no silver bullet but a respectable experimentation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534400" cy="33146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They aren’t as bad as some claim: Joel Grus’ </a:t>
            </a:r>
            <a:r>
              <a:rPr lang="en-US" sz="2000" dirty="0" err="1"/>
              <a:t>JupyterCon</a:t>
            </a:r>
            <a:r>
              <a:rPr lang="en-US" sz="2000" dirty="0"/>
              <a:t> 2018 talk </a:t>
            </a:r>
            <a:br>
              <a:rPr lang="en-US" sz="2000" dirty="0"/>
            </a:br>
            <a:r>
              <a:rPr lang="en-US" sz="2000" dirty="0"/>
              <a:t>“</a:t>
            </a:r>
            <a:r>
              <a:rPr lang="en-US" sz="2000" dirty="0">
                <a:hlinkClick r:id="rId3"/>
              </a:rPr>
              <a:t>I Don’t Like Notebooks</a:t>
            </a:r>
            <a:r>
              <a:rPr lang="en-US" sz="2000" dirty="0"/>
              <a:t>” </a:t>
            </a:r>
            <a:r>
              <a:rPr lang="en-US" sz="1400" dirty="0"/>
              <a:t>(meme heavy, summary of sorts and comments below)</a:t>
            </a:r>
            <a:r>
              <a:rPr lang="en-US" sz="2000" dirty="0"/>
              <a:t>: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sz="1700" dirty="0"/>
              <a:t>Notebook state is hidden (cells not run in linear order) – interactive vs. batch environment. Results are only valid when the whole notebook is run from scratch.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sz="1700" dirty="0"/>
              <a:t>Encourage bad software practices (hacking) – interactive environments tend to do this, not specific to notebooks.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sz="1700" dirty="0"/>
              <a:t>Require installation of extensions to enable additional functionality – this is the modern plugin mindset.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sz="1700" dirty="0"/>
              <a:t>Developers don’t ship them with a </a:t>
            </a:r>
            <a:r>
              <a:rPr lang="en-US" sz="1700" dirty="0" err="1"/>
              <a:t>requirements.txt</a:t>
            </a:r>
            <a:r>
              <a:rPr lang="en-US" sz="1700" dirty="0"/>
              <a:t> file – this course just did.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sz="1700" dirty="0"/>
              <a:t>No testing or linting built-in – true but is readily addressed (see next slides).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sz="1700" dirty="0"/>
              <a:t>Useless code completion – move to </a:t>
            </a:r>
            <a:r>
              <a:rPr lang="en-US" sz="1700" dirty="0" err="1"/>
              <a:t>jupyter</a:t>
            </a:r>
            <a:r>
              <a:rPr lang="en-US" sz="1700" dirty="0"/>
              <a:t> lab.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sz="1700" dirty="0"/>
              <a:t>… </a:t>
            </a:r>
          </a:p>
          <a:p>
            <a:pPr marL="757238" lvl="1" indent="-457200">
              <a:buFont typeface="+mj-lt"/>
              <a:buAutoNum type="arabicPeriod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7348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Maintaining Your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382000" cy="331469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/>
              <a:t>Notebooks are code and prose.</a:t>
            </a:r>
          </a:p>
          <a:p>
            <a:pPr marL="642938" lvl="1" indent="-342900"/>
            <a:r>
              <a:rPr lang="en-US" sz="1800" dirty="0"/>
              <a:t>Use a version control system (</a:t>
            </a:r>
            <a:r>
              <a:rPr lang="en-US" sz="1800" dirty="0" err="1"/>
              <a:t>git</a:t>
            </a:r>
            <a:r>
              <a:rPr lang="en-US" sz="1800" dirty="0"/>
              <a:t>, hg, </a:t>
            </a:r>
            <a:r>
              <a:rPr lang="en-US" sz="1800" dirty="0" err="1"/>
              <a:t>svn</a:t>
            </a:r>
            <a:r>
              <a:rPr lang="en-US" sz="1800" dirty="0"/>
              <a:t>).</a:t>
            </a:r>
          </a:p>
          <a:p>
            <a:pPr marL="642938" lvl="1" indent="-342900"/>
            <a:r>
              <a:rPr lang="en-US" sz="1800" dirty="0"/>
              <a:t>Test them, at least execution (</a:t>
            </a:r>
            <a:r>
              <a:rPr lang="en-US" sz="1800" dirty="0" err="1"/>
              <a:t>pytest</a:t>
            </a:r>
            <a:r>
              <a:rPr lang="en-US" sz="1800" dirty="0"/>
              <a:t>, nose2, </a:t>
            </a:r>
            <a:r>
              <a:rPr lang="en-US" sz="1800" dirty="0" err="1"/>
              <a:t>unittest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000" dirty="0"/>
              <a:t>Notebooks are not pure code, they may also contain execution results.</a:t>
            </a:r>
          </a:p>
          <a:p>
            <a:pPr marL="642938" lvl="1" indent="-342900"/>
            <a:r>
              <a:rPr lang="en-US" sz="1800" dirty="0"/>
              <a:t>Commit clean notebooks to avoid messy history and an unnecessarily large repository.</a:t>
            </a:r>
          </a:p>
          <a:p>
            <a:pPr marL="642938" lvl="1" indent="-342900"/>
            <a:endParaRPr lang="en-US" sz="1800" dirty="0"/>
          </a:p>
          <a:p>
            <a:pPr marL="385763" indent="-385763">
              <a:buFont typeface="+mj-lt"/>
              <a:buAutoNum type="arabicPeriod" startAt="3"/>
            </a:pPr>
            <a:r>
              <a:rPr lang="en-US" sz="2000" dirty="0"/>
              <a:t>Use a continuous integration service to run your tests (</a:t>
            </a:r>
            <a:r>
              <a:rPr lang="en-US" sz="2000" dirty="0" err="1"/>
              <a:t>CircleCI</a:t>
            </a:r>
            <a:r>
              <a:rPr lang="en-US" sz="2000" dirty="0"/>
              <a:t>, Travis CI, </a:t>
            </a:r>
            <a:r>
              <a:rPr lang="en-US" sz="2000" dirty="0" err="1"/>
              <a:t>Appveyor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1448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979"/>
            <a:ext cx="8610600" cy="857250"/>
          </a:xfrm>
        </p:spPr>
        <p:txBody>
          <a:bodyPr/>
          <a:lstStyle/>
          <a:p>
            <a:r>
              <a:rPr lang="en-US" sz="3200" dirty="0" err="1"/>
              <a:t>SimpleITK</a:t>
            </a:r>
            <a:r>
              <a:rPr lang="en-US" sz="3200" dirty="0"/>
              <a:t> Notebook Development and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3229"/>
            <a:ext cx="8610600" cy="3771900"/>
          </a:xfrm>
        </p:spPr>
        <p:txBody>
          <a:bodyPr/>
          <a:lstStyle/>
          <a:p>
            <a:pPr marL="385763" indent="-342900">
              <a:buFont typeface="+mj-lt"/>
              <a:buAutoNum type="arabicPeriod"/>
            </a:pPr>
            <a:r>
              <a:rPr lang="en-US" sz="2000" dirty="0"/>
              <a:t>One authoritative repository:</a:t>
            </a:r>
            <a:br>
              <a:rPr lang="en-US" sz="2000" dirty="0"/>
            </a:br>
            <a:r>
              <a:rPr lang="en-US" sz="1800" dirty="0"/>
              <a:t>	</a:t>
            </a:r>
            <a:r>
              <a:rPr lang="en-US" sz="1500" dirty="0" err="1">
                <a:hlinkClick r:id="rId2"/>
              </a:rPr>
              <a:t>github.com</a:t>
            </a:r>
            <a:r>
              <a:rPr lang="en-US" sz="1500" dirty="0">
                <a:hlinkClick r:id="rId2"/>
              </a:rPr>
              <a:t>/</a:t>
            </a:r>
            <a:r>
              <a:rPr lang="en-US" sz="1500" dirty="0" err="1">
                <a:hlinkClick r:id="rId2"/>
              </a:rPr>
              <a:t>InsightSoftwareConsortium</a:t>
            </a:r>
            <a:r>
              <a:rPr lang="en-US" sz="1500" dirty="0">
                <a:hlinkClick r:id="rId2"/>
              </a:rPr>
              <a:t>/</a:t>
            </a:r>
            <a:r>
              <a:rPr lang="en-US" sz="1500" dirty="0" err="1">
                <a:hlinkClick r:id="rId2"/>
              </a:rPr>
              <a:t>SimpleITK</a:t>
            </a:r>
            <a:r>
              <a:rPr lang="en-US" sz="1500" dirty="0">
                <a:hlinkClick r:id="rId2"/>
              </a:rPr>
              <a:t>-Notebooks</a:t>
            </a:r>
            <a:endParaRPr lang="en-US" sz="1500" dirty="0"/>
          </a:p>
          <a:p>
            <a:pPr marL="342900" lvl="1" indent="0">
              <a:buNone/>
            </a:pPr>
            <a:r>
              <a:rPr lang="en-US" sz="1500" dirty="0"/>
              <a:t>No direct commits to this repository, only pull requests.</a:t>
            </a:r>
          </a:p>
          <a:p>
            <a:pPr marL="385763" indent="-342900">
              <a:buFont typeface="+mj-lt"/>
              <a:buAutoNum type="arabicPeriod"/>
            </a:pPr>
            <a:endParaRPr lang="en-US" sz="1350" dirty="0"/>
          </a:p>
          <a:p>
            <a:pPr marL="385763" indent="-342900">
              <a:buFont typeface="+mj-lt"/>
              <a:buAutoNum type="arabicPeriod"/>
            </a:pPr>
            <a:r>
              <a:rPr lang="en-US" sz="2000" dirty="0"/>
              <a:t>Code review and test (</a:t>
            </a:r>
            <a:r>
              <a:rPr lang="en-US" sz="2000" dirty="0" err="1"/>
              <a:t>pytest</a:t>
            </a:r>
            <a:r>
              <a:rPr lang="en-US" sz="2000" dirty="0"/>
              <a:t>) pull requests:</a:t>
            </a:r>
          </a:p>
          <a:p>
            <a:pPr lvl="1"/>
            <a:r>
              <a:rPr lang="en-US" sz="1500" dirty="0"/>
              <a:t>Static: (1) ensure notebooks contain no output; (2) spellcheck all markdown/prose cells and comments in code.</a:t>
            </a:r>
          </a:p>
          <a:p>
            <a:pPr lvl="1"/>
            <a:r>
              <a:rPr lang="en-US" sz="1500" dirty="0"/>
              <a:t>Dynamic: (1) Run the notebook using the </a:t>
            </a:r>
            <a:r>
              <a:rPr lang="en-US" sz="1500" dirty="0" err="1"/>
              <a:t>jupyter</a:t>
            </a:r>
            <a:r>
              <a:rPr lang="en-US" sz="1500" dirty="0"/>
              <a:t> </a:t>
            </a:r>
            <a:r>
              <a:rPr lang="en-US" sz="1500" dirty="0" err="1"/>
              <a:t>nbconvert</a:t>
            </a:r>
            <a:r>
              <a:rPr lang="en-US" sz="1500" dirty="0"/>
              <a:t> tool and analyze result (notebook in JSON format). </a:t>
            </a:r>
            <a:br>
              <a:rPr lang="en-US" sz="1500" dirty="0"/>
            </a:br>
            <a:r>
              <a:rPr lang="en-US" sz="1500" dirty="0"/>
              <a:t>Mark code cell meta-data: </a:t>
            </a:r>
            <a:r>
              <a:rPr lang="en-US" sz="1500" dirty="0" err="1"/>
              <a:t>simpleitk_error_allowed</a:t>
            </a:r>
            <a:r>
              <a:rPr lang="en-US" sz="1500" dirty="0"/>
              <a:t> (may or may not happen), </a:t>
            </a:r>
            <a:r>
              <a:rPr lang="en-US" sz="1500" dirty="0" err="1"/>
              <a:t>simpleitk_error_expected</a:t>
            </a:r>
            <a:r>
              <a:rPr lang="en-US" sz="1500" dirty="0"/>
              <a:t>; (2) regression testing </a:t>
            </a:r>
            <a:r>
              <a:rPr lang="en-US" sz="1500"/>
              <a:t>– To Do.</a:t>
            </a:r>
            <a:endParaRPr lang="en-US" sz="1500" dirty="0"/>
          </a:p>
          <a:p>
            <a:pPr lvl="1"/>
            <a:endParaRPr lang="en-US" sz="1350" dirty="0"/>
          </a:p>
          <a:p>
            <a:pPr marL="385763" indent="-342900">
              <a:buFont typeface="+mj-lt"/>
              <a:buAutoNum type="arabicPeriod"/>
            </a:pPr>
            <a:r>
              <a:rPr lang="en-US" sz="2000" dirty="0"/>
              <a:t>Deal with memory constraints on build machines.</a:t>
            </a:r>
          </a:p>
          <a:p>
            <a:pPr marL="385763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33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8322"/>
            <a:ext cx="8458200" cy="3771900"/>
          </a:xfrm>
        </p:spPr>
        <p:txBody>
          <a:bodyPr/>
          <a:lstStyle/>
          <a:p>
            <a:pPr marL="385763" indent="-342900">
              <a:buFont typeface="+mj-lt"/>
              <a:buAutoNum type="arabicPeriod" startAt="4"/>
            </a:pPr>
            <a:r>
              <a:rPr lang="en-US" sz="2000" dirty="0"/>
              <a:t>Data sharing: </a:t>
            </a:r>
          </a:p>
          <a:p>
            <a:pPr lvl="1"/>
            <a:r>
              <a:rPr lang="en-US" sz="1500" dirty="0"/>
              <a:t>Storage: (1) images on Girder data servers or on accessible web pages (raw </a:t>
            </a:r>
            <a:r>
              <a:rPr lang="en-US" sz="1500" dirty="0" err="1"/>
              <a:t>url</a:t>
            </a:r>
            <a:r>
              <a:rPr lang="en-US" sz="1500" dirty="0"/>
              <a:t>); (2) code repository contains data manifest file in JSON format with sha512 to validate download integrity.</a:t>
            </a:r>
          </a:p>
          <a:p>
            <a:pPr lvl="1"/>
            <a:r>
              <a:rPr lang="en-US" sz="1500" dirty="0"/>
              <a:t>Retrieval: Cache images locally.</a:t>
            </a:r>
            <a:br>
              <a:rPr lang="en-US" sz="1500" dirty="0"/>
            </a:br>
            <a:r>
              <a:rPr lang="en-US" sz="1500" dirty="0"/>
              <a:t>(1) without internet access, bulk download script; (2) with internet access, lazy download.</a:t>
            </a:r>
            <a:br>
              <a:rPr lang="en-US" sz="1500" dirty="0"/>
            </a:br>
            <a:r>
              <a:rPr lang="en-US" sz="1500" dirty="0"/>
              <a:t>            </a:t>
            </a:r>
          </a:p>
          <a:p>
            <a:pPr lvl="1"/>
            <a:endParaRPr 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47675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additional details see: “</a:t>
            </a:r>
            <a:r>
              <a:rPr lang="en-US" sz="1600" dirty="0" err="1"/>
              <a:t>SimpleITK</a:t>
            </a:r>
            <a:r>
              <a:rPr lang="en-US" sz="1600" dirty="0"/>
              <a:t> Image-Analysis Notebooks: a Collaborative Environment for Education and Reproducible Research”, 31(3): 290-303, 2018.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5BC254-6507-5B43-B1C1-6458E2C4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5979"/>
            <a:ext cx="8610600" cy="857250"/>
          </a:xfrm>
        </p:spPr>
        <p:txBody>
          <a:bodyPr/>
          <a:lstStyle/>
          <a:p>
            <a:r>
              <a:rPr lang="en-US" sz="3200" dirty="0" err="1"/>
              <a:t>SimpleITK</a:t>
            </a:r>
            <a:r>
              <a:rPr lang="en-US" sz="3200" dirty="0"/>
              <a:t> Notebook Development and Testing </a:t>
            </a:r>
          </a:p>
        </p:txBody>
      </p:sp>
    </p:spTree>
    <p:extLst>
      <p:ext uri="{BB962C8B-B14F-4D97-AF65-F5344CB8AC3E}">
        <p14:creationId xmlns:p14="http://schemas.microsoft.com/office/powerpoint/2010/main" val="156297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Join the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We welcome questions/requests/contributions from the community:</a:t>
            </a:r>
          </a:p>
          <a:p>
            <a:pPr marL="642938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Ask questions (</a:t>
            </a:r>
            <a:r>
              <a:rPr lang="en-US" sz="2000" dirty="0" err="1">
                <a:hlinkClick r:id="rId2"/>
              </a:rPr>
              <a:t>itk</a:t>
            </a:r>
            <a:r>
              <a:rPr lang="en-US" sz="2000" dirty="0">
                <a:hlinkClick r:id="rId2"/>
              </a:rPr>
              <a:t> discourse</a:t>
            </a:r>
            <a:r>
              <a:rPr lang="en-US" sz="2000" dirty="0"/>
              <a:t>)</a:t>
            </a:r>
          </a:p>
          <a:p>
            <a:pPr marL="642938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Request features / examples.</a:t>
            </a:r>
          </a:p>
          <a:p>
            <a:pPr marL="642938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Report bugs.</a:t>
            </a:r>
          </a:p>
          <a:p>
            <a:pPr marL="642938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Contribute code or new notebooks.</a:t>
            </a:r>
          </a:p>
          <a:p>
            <a:pPr marL="642938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500" dirty="0"/>
          </a:p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hlinkClick r:id="rId3"/>
              </a:rPr>
              <a:t>github.com/SimpleITK/SimpleITK</a:t>
            </a:r>
            <a:endParaRPr lang="en-US" sz="1500" dirty="0"/>
          </a:p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and</a:t>
            </a:r>
            <a:endParaRPr lang="en-US" sz="1500" dirty="0">
              <a:hlinkClick r:id="rId4"/>
            </a:endParaRPr>
          </a:p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hlinkClick r:id="rId4"/>
              </a:rPr>
              <a:t>github.com/InsightSoftwareConsortium/SimpleITK-Notebooks</a:t>
            </a:r>
            <a:endParaRPr lang="en-US" sz="1500" dirty="0"/>
          </a:p>
          <a:p>
            <a:pPr marL="642938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52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8" y="1182585"/>
            <a:ext cx="3019425" cy="27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588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9739</TotalTime>
  <Words>291</Words>
  <Application>Microsoft Macintosh PowerPoint</Application>
  <PresentationFormat>On-screen Show (16:9)</PresentationFormat>
  <Paragraphs>52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Custom Design</vt:lpstr>
      <vt:lpstr>Please attribute as  SimpleITK Notebook development and Testing</vt:lpstr>
      <vt:lpstr>Notebook Development and Testing</vt:lpstr>
      <vt:lpstr>Jupyter Notebooks –  no silver bullet but a respectable experimentation environment</vt:lpstr>
      <vt:lpstr>Maintaining Your Notebooks</vt:lpstr>
      <vt:lpstr>SimpleITK Notebook Development and Testing </vt:lpstr>
      <vt:lpstr>SimpleITK Notebook Development and Testing </vt:lpstr>
      <vt:lpstr>Join the Community</vt:lpstr>
      <vt:lpstr>PowerPoint Presentation</vt:lpstr>
    </vt:vector>
  </TitlesOfParts>
  <Company>DBED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Larrym</dc:creator>
  <cp:lastModifiedBy>Yaniv, Ziv Rafael (NIH/NIAID) [C]</cp:lastModifiedBy>
  <cp:revision>842</cp:revision>
  <dcterms:created xsi:type="dcterms:W3CDTF">2010-11-26T16:59:37Z</dcterms:created>
  <dcterms:modified xsi:type="dcterms:W3CDTF">2019-08-29T18:16:43Z</dcterms:modified>
</cp:coreProperties>
</file>