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1" r:id="rId11"/>
    <p:sldId id="269" r:id="rId12"/>
    <p:sldId id="262" r:id="rId13"/>
    <p:sldId id="270" r:id="rId14"/>
    <p:sldId id="27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1F84C-345E-42A4-AC04-F896D2C14BA1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AC3F8B-8C4C-4E14-BF49-B1B4F01ADFE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Main Objective</a:t>
          </a:r>
          <a:endParaRPr lang="en-IN" dirty="0"/>
        </a:p>
      </dgm:t>
    </dgm:pt>
    <dgm:pt modelId="{9A2F2F6D-F423-4B57-ABFA-26D181DCD016}" type="parTrans" cxnId="{61AE24C1-8E14-4344-826B-3531D348F0D4}">
      <dgm:prSet/>
      <dgm:spPr/>
      <dgm:t>
        <a:bodyPr/>
        <a:lstStyle/>
        <a:p>
          <a:endParaRPr lang="en-IN"/>
        </a:p>
      </dgm:t>
    </dgm:pt>
    <dgm:pt modelId="{64FC1930-34A6-452A-8202-A325DBC72283}" type="sibTrans" cxnId="{61AE24C1-8E14-4344-826B-3531D348F0D4}">
      <dgm:prSet/>
      <dgm:spPr/>
      <dgm:t>
        <a:bodyPr/>
        <a:lstStyle/>
        <a:p>
          <a:endParaRPr lang="en-IN"/>
        </a:p>
      </dgm:t>
    </dgm:pt>
    <dgm:pt modelId="{FAD289D8-2BAB-46F4-959A-FD05B7FD317B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Trend Detection</a:t>
          </a:r>
          <a:endParaRPr lang="en-IN" dirty="0"/>
        </a:p>
      </dgm:t>
    </dgm:pt>
    <dgm:pt modelId="{F27CC562-2398-44CD-AF7D-D06D5C6FF9AD}" type="parTrans" cxnId="{BE55B12E-20C7-4C50-8C56-792C272392A2}">
      <dgm:prSet/>
      <dgm:spPr/>
      <dgm:t>
        <a:bodyPr/>
        <a:lstStyle/>
        <a:p>
          <a:endParaRPr lang="en-IN"/>
        </a:p>
      </dgm:t>
    </dgm:pt>
    <dgm:pt modelId="{E3965742-9251-4A0A-9BAA-C91A6D4BE855}" type="sibTrans" cxnId="{BE55B12E-20C7-4C50-8C56-792C272392A2}">
      <dgm:prSet/>
      <dgm:spPr/>
      <dgm:t>
        <a:bodyPr/>
        <a:lstStyle/>
        <a:p>
          <a:endParaRPr lang="en-IN"/>
        </a:p>
      </dgm:t>
    </dgm:pt>
    <dgm:pt modelId="{6D0076CB-5961-4912-9313-A7ECC8E48D58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Segment Influence Analysis</a:t>
          </a:r>
          <a:endParaRPr lang="en-IN" dirty="0"/>
        </a:p>
      </dgm:t>
    </dgm:pt>
    <dgm:pt modelId="{C2453702-AA88-438F-947E-D9CA72B8BC53}" type="parTrans" cxnId="{B390803C-6F32-431F-9CB5-BACB58A64BB7}">
      <dgm:prSet/>
      <dgm:spPr/>
      <dgm:t>
        <a:bodyPr/>
        <a:lstStyle/>
        <a:p>
          <a:endParaRPr lang="en-IN"/>
        </a:p>
      </dgm:t>
    </dgm:pt>
    <dgm:pt modelId="{74184D10-0D7D-41E6-A999-0B98836B1762}" type="sibTrans" cxnId="{B390803C-6F32-431F-9CB5-BACB58A64BB7}">
      <dgm:prSet/>
      <dgm:spPr/>
      <dgm:t>
        <a:bodyPr/>
        <a:lstStyle/>
        <a:p>
          <a:endParaRPr lang="en-IN"/>
        </a:p>
      </dgm:t>
    </dgm:pt>
    <dgm:pt modelId="{BE965F80-0BB3-4D95-A6DC-C281F9F6702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Competitor Impact Assessment</a:t>
          </a:r>
          <a:endParaRPr lang="en-IN" dirty="0"/>
        </a:p>
      </dgm:t>
    </dgm:pt>
    <dgm:pt modelId="{DA2D10EB-D655-49C1-8512-774B077E964D}" type="parTrans" cxnId="{E5240FC9-4868-462B-8518-2C071A99F073}">
      <dgm:prSet/>
      <dgm:spPr/>
      <dgm:t>
        <a:bodyPr/>
        <a:lstStyle/>
        <a:p>
          <a:endParaRPr lang="en-IN"/>
        </a:p>
      </dgm:t>
    </dgm:pt>
    <dgm:pt modelId="{1F1406E4-FA65-4432-A58D-9542C1394B59}" type="sibTrans" cxnId="{E5240FC9-4868-462B-8518-2C071A99F073}">
      <dgm:prSet/>
      <dgm:spPr/>
      <dgm:t>
        <a:bodyPr/>
        <a:lstStyle/>
        <a:p>
          <a:endParaRPr lang="en-IN"/>
        </a:p>
      </dgm:t>
    </dgm:pt>
    <dgm:pt modelId="{3D5E78FD-25DB-47D0-8192-BFE6E33382DB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 Strategic Insights</a:t>
          </a:r>
          <a:endParaRPr lang="en-IN" dirty="0"/>
        </a:p>
      </dgm:t>
    </dgm:pt>
    <dgm:pt modelId="{F7A42052-E8DC-4D86-A73A-7A208312A30F}" type="parTrans" cxnId="{ACADF095-0B81-44F0-82C8-9CB0D3E4D9CE}">
      <dgm:prSet/>
      <dgm:spPr/>
      <dgm:t>
        <a:bodyPr/>
        <a:lstStyle/>
        <a:p>
          <a:endParaRPr lang="en-IN"/>
        </a:p>
      </dgm:t>
    </dgm:pt>
    <dgm:pt modelId="{3BA41157-9513-4BFD-9F7D-271F2CE8378A}" type="sibTrans" cxnId="{ACADF095-0B81-44F0-82C8-9CB0D3E4D9CE}">
      <dgm:prSet/>
      <dgm:spPr/>
      <dgm:t>
        <a:bodyPr/>
        <a:lstStyle/>
        <a:p>
          <a:endParaRPr lang="en-IN"/>
        </a:p>
      </dgm:t>
    </dgm:pt>
    <dgm:pt modelId="{2A981305-7DC4-490E-8766-D47A08426D3B}" type="pres">
      <dgm:prSet presAssocID="{F141F84C-345E-42A4-AC04-F896D2C14BA1}" presName="Name0" presStyleCnt="0">
        <dgm:presLayoutVars>
          <dgm:dir/>
          <dgm:animLvl val="lvl"/>
          <dgm:resizeHandles val="exact"/>
        </dgm:presLayoutVars>
      </dgm:prSet>
      <dgm:spPr/>
    </dgm:pt>
    <dgm:pt modelId="{63A1730F-9469-4D69-BA4B-9CAAC237DFE9}" type="pres">
      <dgm:prSet presAssocID="{7BAC3F8B-8C4C-4E14-BF49-B1B4F01ADFE7}" presName="linNode" presStyleCnt="0"/>
      <dgm:spPr/>
    </dgm:pt>
    <dgm:pt modelId="{6E0A2942-0B4D-4A83-90F2-0313C0389F17}" type="pres">
      <dgm:prSet presAssocID="{7BAC3F8B-8C4C-4E14-BF49-B1B4F01ADFE7}" presName="parTx" presStyleLbl="revTx" presStyleIdx="0" presStyleCnt="1">
        <dgm:presLayoutVars>
          <dgm:chMax val="1"/>
          <dgm:bulletEnabled val="1"/>
        </dgm:presLayoutVars>
      </dgm:prSet>
      <dgm:spPr/>
    </dgm:pt>
    <dgm:pt modelId="{2ED1259E-4786-4B79-9470-27406F62063D}" type="pres">
      <dgm:prSet presAssocID="{7BAC3F8B-8C4C-4E14-BF49-B1B4F01ADFE7}" presName="bracket" presStyleLbl="parChTrans1D1" presStyleIdx="0" presStyleCnt="1"/>
      <dgm:spPr/>
    </dgm:pt>
    <dgm:pt modelId="{02826A22-AAB2-4512-900A-360FD4B61C7B}" type="pres">
      <dgm:prSet presAssocID="{7BAC3F8B-8C4C-4E14-BF49-B1B4F01ADFE7}" presName="spH" presStyleCnt="0"/>
      <dgm:spPr/>
    </dgm:pt>
    <dgm:pt modelId="{AE7596B4-0DF5-4214-B937-EBD1BDFA9D29}" type="pres">
      <dgm:prSet presAssocID="{7BAC3F8B-8C4C-4E14-BF49-B1B4F01ADFE7}" presName="desTx" presStyleLbl="node1" presStyleIdx="0" presStyleCnt="1" custScaleY="99643">
        <dgm:presLayoutVars>
          <dgm:bulletEnabled val="1"/>
        </dgm:presLayoutVars>
      </dgm:prSet>
      <dgm:spPr/>
    </dgm:pt>
  </dgm:ptLst>
  <dgm:cxnLst>
    <dgm:cxn modelId="{BE55B12E-20C7-4C50-8C56-792C272392A2}" srcId="{7BAC3F8B-8C4C-4E14-BF49-B1B4F01ADFE7}" destId="{FAD289D8-2BAB-46F4-959A-FD05B7FD317B}" srcOrd="1" destOrd="0" parTransId="{F27CC562-2398-44CD-AF7D-D06D5C6FF9AD}" sibTransId="{E3965742-9251-4A0A-9BAA-C91A6D4BE855}"/>
    <dgm:cxn modelId="{B390803C-6F32-431F-9CB5-BACB58A64BB7}" srcId="{7BAC3F8B-8C4C-4E14-BF49-B1B4F01ADFE7}" destId="{6D0076CB-5961-4912-9313-A7ECC8E48D58}" srcOrd="0" destOrd="0" parTransId="{C2453702-AA88-438F-947E-D9CA72B8BC53}" sibTransId="{74184D10-0D7D-41E6-A999-0B98836B1762}"/>
    <dgm:cxn modelId="{35FD6665-E46A-4BAF-BD12-2617DFA0D663}" type="presOf" srcId="{6D0076CB-5961-4912-9313-A7ECC8E48D58}" destId="{AE7596B4-0DF5-4214-B937-EBD1BDFA9D29}" srcOrd="0" destOrd="0" presId="urn:diagrams.loki3.com/BracketList"/>
    <dgm:cxn modelId="{1B39E674-B3EF-4DFC-8237-68570E3F2D14}" type="presOf" srcId="{3D5E78FD-25DB-47D0-8192-BFE6E33382DB}" destId="{AE7596B4-0DF5-4214-B937-EBD1BDFA9D29}" srcOrd="0" destOrd="3" presId="urn:diagrams.loki3.com/BracketList"/>
    <dgm:cxn modelId="{C92D5589-7AF7-4DAA-814D-AD5F5A0AC764}" type="presOf" srcId="{FAD289D8-2BAB-46F4-959A-FD05B7FD317B}" destId="{AE7596B4-0DF5-4214-B937-EBD1BDFA9D29}" srcOrd="0" destOrd="1" presId="urn:diagrams.loki3.com/BracketList"/>
    <dgm:cxn modelId="{ACADF095-0B81-44F0-82C8-9CB0D3E4D9CE}" srcId="{7BAC3F8B-8C4C-4E14-BF49-B1B4F01ADFE7}" destId="{3D5E78FD-25DB-47D0-8192-BFE6E33382DB}" srcOrd="3" destOrd="0" parTransId="{F7A42052-E8DC-4D86-A73A-7A208312A30F}" sibTransId="{3BA41157-9513-4BFD-9F7D-271F2CE8378A}"/>
    <dgm:cxn modelId="{93A770A7-6B46-4578-AFBD-AA15B52B6E06}" type="presOf" srcId="{F141F84C-345E-42A4-AC04-F896D2C14BA1}" destId="{2A981305-7DC4-490E-8766-D47A08426D3B}" srcOrd="0" destOrd="0" presId="urn:diagrams.loki3.com/BracketList"/>
    <dgm:cxn modelId="{4C0BBEAA-747B-4C2E-B53A-D9119DF1EBA1}" type="presOf" srcId="{7BAC3F8B-8C4C-4E14-BF49-B1B4F01ADFE7}" destId="{6E0A2942-0B4D-4A83-90F2-0313C0389F17}" srcOrd="0" destOrd="0" presId="urn:diagrams.loki3.com/BracketList"/>
    <dgm:cxn modelId="{61AE24C1-8E14-4344-826B-3531D348F0D4}" srcId="{F141F84C-345E-42A4-AC04-F896D2C14BA1}" destId="{7BAC3F8B-8C4C-4E14-BF49-B1B4F01ADFE7}" srcOrd="0" destOrd="0" parTransId="{9A2F2F6D-F423-4B57-ABFA-26D181DCD016}" sibTransId="{64FC1930-34A6-452A-8202-A325DBC72283}"/>
    <dgm:cxn modelId="{E5240FC9-4868-462B-8518-2C071A99F073}" srcId="{7BAC3F8B-8C4C-4E14-BF49-B1B4F01ADFE7}" destId="{BE965F80-0BB3-4D95-A6DC-C281F9F67027}" srcOrd="2" destOrd="0" parTransId="{DA2D10EB-D655-49C1-8512-774B077E964D}" sibTransId="{1F1406E4-FA65-4432-A58D-9542C1394B59}"/>
    <dgm:cxn modelId="{4156EDDF-AFD7-4B41-BF88-57C0A8686834}" type="presOf" srcId="{BE965F80-0BB3-4D95-A6DC-C281F9F67027}" destId="{AE7596B4-0DF5-4214-B937-EBD1BDFA9D29}" srcOrd="0" destOrd="2" presId="urn:diagrams.loki3.com/BracketList"/>
    <dgm:cxn modelId="{E618EE11-A452-4162-BD85-FFAA62AA84D0}" type="presParOf" srcId="{2A981305-7DC4-490E-8766-D47A08426D3B}" destId="{63A1730F-9469-4D69-BA4B-9CAAC237DFE9}" srcOrd="0" destOrd="0" presId="urn:diagrams.loki3.com/BracketList"/>
    <dgm:cxn modelId="{3F623994-A84F-47C0-88C1-113F39255045}" type="presParOf" srcId="{63A1730F-9469-4D69-BA4B-9CAAC237DFE9}" destId="{6E0A2942-0B4D-4A83-90F2-0313C0389F17}" srcOrd="0" destOrd="0" presId="urn:diagrams.loki3.com/BracketList"/>
    <dgm:cxn modelId="{83238104-ED68-47CD-A062-2B3049362FA9}" type="presParOf" srcId="{63A1730F-9469-4D69-BA4B-9CAAC237DFE9}" destId="{2ED1259E-4786-4B79-9470-27406F62063D}" srcOrd="1" destOrd="0" presId="urn:diagrams.loki3.com/BracketList"/>
    <dgm:cxn modelId="{E6B75B08-FB0C-4620-9737-5E1180653051}" type="presParOf" srcId="{63A1730F-9469-4D69-BA4B-9CAAC237DFE9}" destId="{02826A22-AAB2-4512-900A-360FD4B61C7B}" srcOrd="2" destOrd="0" presId="urn:diagrams.loki3.com/BracketList"/>
    <dgm:cxn modelId="{19E72B9A-58FF-4DAC-B268-D566ED3DC248}" type="presParOf" srcId="{63A1730F-9469-4D69-BA4B-9CAAC237DFE9}" destId="{AE7596B4-0DF5-4214-B937-EBD1BDFA9D2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55680-68E4-4613-8D65-88B70BF51292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BB5980-AD63-4874-A6E3-CA3A701265A0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 Summary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686C9E-764B-4F58-BB10-F10FF48B428C}" type="parTrans" cxnId="{034FDE10-F441-4A8E-8D60-2CFF70424398}">
      <dgm:prSet/>
      <dgm:spPr/>
      <dgm:t>
        <a:bodyPr/>
        <a:lstStyle/>
        <a:p>
          <a:endParaRPr lang="en-IN"/>
        </a:p>
      </dgm:t>
    </dgm:pt>
    <dgm:pt modelId="{F5A5F470-CC45-4BB7-A4BA-634EFEA2619A}" type="sibTrans" cxnId="{034FDE10-F441-4A8E-8D60-2CFF70424398}">
      <dgm:prSet/>
      <dgm:spPr/>
      <dgm:t>
        <a:bodyPr/>
        <a:lstStyle/>
        <a:p>
          <a:endParaRPr lang="en-IN"/>
        </a:p>
      </dgm:t>
    </dgm:pt>
    <dgm:pt modelId="{7FDB38AA-5990-4510-9F74-A937BDF26EE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Dataset covers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10 products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across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3 categories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Home Goods | Clothing |  Electronics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872B8F-EC8C-4EF9-854C-78627195E043}" type="parTrans" cxnId="{5AAA2BB8-2E86-4E25-816B-E2571125C534}">
      <dgm:prSet/>
      <dgm:spPr/>
      <dgm:t>
        <a:bodyPr/>
        <a:lstStyle/>
        <a:p>
          <a:endParaRPr lang="en-IN"/>
        </a:p>
      </dgm:t>
    </dgm:pt>
    <dgm:pt modelId="{89AF07A2-45AD-44EB-80C0-3AFA37742E8B}" type="sibTrans" cxnId="{5AAA2BB8-2E86-4E25-816B-E2571125C534}">
      <dgm:prSet/>
      <dgm:spPr/>
      <dgm:t>
        <a:bodyPr/>
        <a:lstStyle/>
        <a:p>
          <a:endParaRPr lang="en-IN"/>
        </a:p>
      </dgm:t>
    </dgm:pt>
    <dgm:pt modelId="{BA75E914-4C6D-482C-93CF-BE939DD133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Total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1040 rows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(weekly observations)</a:t>
          </a:r>
        </a:p>
      </dgm:t>
    </dgm:pt>
    <dgm:pt modelId="{F228EF2C-F615-4FAC-B226-6CBA9F5B2216}" type="parTrans" cxnId="{9AF5483E-2AA5-4258-8EA1-D51D034F5C33}">
      <dgm:prSet/>
      <dgm:spPr/>
      <dgm:t>
        <a:bodyPr/>
        <a:lstStyle/>
        <a:p>
          <a:endParaRPr lang="en-IN"/>
        </a:p>
      </dgm:t>
    </dgm:pt>
    <dgm:pt modelId="{2F0392DA-2A8B-4463-BE2F-6D91B3A54B7E}" type="sibTrans" cxnId="{9AF5483E-2AA5-4258-8EA1-D51D034F5C33}">
      <dgm:prSet/>
      <dgm:spPr/>
      <dgm:t>
        <a:bodyPr/>
        <a:lstStyle/>
        <a:p>
          <a:endParaRPr lang="en-IN"/>
        </a:p>
      </dgm:t>
    </dgm:pt>
    <dgm:pt modelId="{FE4D83B6-0E84-400C-882B-A7913C83C1E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Time span: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May 2023 – May 2025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( 104 weeks)</a:t>
          </a:r>
        </a:p>
      </dgm:t>
    </dgm:pt>
    <dgm:pt modelId="{2B2B4292-32E1-464C-9E38-F0334A2A075B}" type="parTrans" cxnId="{3C416419-3F38-4D00-BB01-0D239D99570F}">
      <dgm:prSet/>
      <dgm:spPr/>
      <dgm:t>
        <a:bodyPr/>
        <a:lstStyle/>
        <a:p>
          <a:endParaRPr lang="en-IN"/>
        </a:p>
      </dgm:t>
    </dgm:pt>
    <dgm:pt modelId="{3A9A20AA-1463-455C-BC38-03863ABAFCDC}" type="sibTrans" cxnId="{3C416419-3F38-4D00-BB01-0D239D99570F}">
      <dgm:prSet/>
      <dgm:spPr/>
      <dgm:t>
        <a:bodyPr/>
        <a:lstStyle/>
        <a:p>
          <a:endParaRPr lang="en-IN"/>
        </a:p>
      </dgm:t>
    </dgm:pt>
    <dgm:pt modelId="{528A4EA3-EFF3-4D8C-92D7-FC42FE1C94A8}" type="pres">
      <dgm:prSet presAssocID="{90E55680-68E4-4613-8D65-88B70BF51292}" presName="Name0" presStyleCnt="0">
        <dgm:presLayoutVars>
          <dgm:dir/>
          <dgm:animLvl val="lvl"/>
          <dgm:resizeHandles val="exact"/>
        </dgm:presLayoutVars>
      </dgm:prSet>
      <dgm:spPr/>
    </dgm:pt>
    <dgm:pt modelId="{0B3188AE-5134-4AFF-91E5-9E54AC84597E}" type="pres">
      <dgm:prSet presAssocID="{1BBB5980-AD63-4874-A6E3-CA3A701265A0}" presName="linNode" presStyleCnt="0"/>
      <dgm:spPr/>
    </dgm:pt>
    <dgm:pt modelId="{07F004D0-3E0F-4A33-93CC-DF12FFB84254}" type="pres">
      <dgm:prSet presAssocID="{1BBB5980-AD63-4874-A6E3-CA3A701265A0}" presName="parTx" presStyleLbl="revTx" presStyleIdx="0" presStyleCnt="1">
        <dgm:presLayoutVars>
          <dgm:chMax val="1"/>
          <dgm:bulletEnabled val="1"/>
        </dgm:presLayoutVars>
      </dgm:prSet>
      <dgm:spPr/>
    </dgm:pt>
    <dgm:pt modelId="{E1C05032-50FD-4F19-B4D5-17DF46E9591F}" type="pres">
      <dgm:prSet presAssocID="{1BBB5980-AD63-4874-A6E3-CA3A701265A0}" presName="bracket" presStyleLbl="parChTrans1D1" presStyleIdx="0" presStyleCnt="1" custScaleX="64976" custScaleY="42145"/>
      <dgm:spPr/>
    </dgm:pt>
    <dgm:pt modelId="{70137661-C384-4A23-80E2-B62BC4654EFC}" type="pres">
      <dgm:prSet presAssocID="{1BBB5980-AD63-4874-A6E3-CA3A701265A0}" presName="spH" presStyleCnt="0"/>
      <dgm:spPr/>
    </dgm:pt>
    <dgm:pt modelId="{979AC5F4-97E2-4490-A2E0-6D7747DA30D2}" type="pres">
      <dgm:prSet presAssocID="{1BBB5980-AD63-4874-A6E3-CA3A701265A0}" presName="desTx" presStyleLbl="node1" presStyleIdx="0" presStyleCnt="1" custScaleX="103651" custScaleY="42571">
        <dgm:presLayoutVars>
          <dgm:bulletEnabled val="1"/>
        </dgm:presLayoutVars>
      </dgm:prSet>
      <dgm:spPr/>
    </dgm:pt>
  </dgm:ptLst>
  <dgm:cxnLst>
    <dgm:cxn modelId="{034FDE10-F441-4A8E-8D60-2CFF70424398}" srcId="{90E55680-68E4-4613-8D65-88B70BF51292}" destId="{1BBB5980-AD63-4874-A6E3-CA3A701265A0}" srcOrd="0" destOrd="0" parTransId="{1E686C9E-764B-4F58-BB10-F10FF48B428C}" sibTransId="{F5A5F470-CC45-4BB7-A4BA-634EFEA2619A}"/>
    <dgm:cxn modelId="{3C416419-3F38-4D00-BB01-0D239D99570F}" srcId="{1BBB5980-AD63-4874-A6E3-CA3A701265A0}" destId="{FE4D83B6-0E84-400C-882B-A7913C83C1E4}" srcOrd="2" destOrd="0" parTransId="{2B2B4292-32E1-464C-9E38-F0334A2A075B}" sibTransId="{3A9A20AA-1463-455C-BC38-03863ABAFCDC}"/>
    <dgm:cxn modelId="{7C3DB836-693C-471D-8AAE-15D91231EA10}" type="presOf" srcId="{1BBB5980-AD63-4874-A6E3-CA3A701265A0}" destId="{07F004D0-3E0F-4A33-93CC-DF12FFB84254}" srcOrd="0" destOrd="0" presId="urn:diagrams.loki3.com/BracketList"/>
    <dgm:cxn modelId="{9AF5483E-2AA5-4258-8EA1-D51D034F5C33}" srcId="{1BBB5980-AD63-4874-A6E3-CA3A701265A0}" destId="{BA75E914-4C6D-482C-93CF-BE939DD13304}" srcOrd="1" destOrd="0" parTransId="{F228EF2C-F615-4FAC-B226-6CBA9F5B2216}" sibTransId="{2F0392DA-2A8B-4463-BE2F-6D91B3A54B7E}"/>
    <dgm:cxn modelId="{CA78235D-699A-4951-8660-D771BA0B2AD6}" type="presOf" srcId="{BA75E914-4C6D-482C-93CF-BE939DD13304}" destId="{979AC5F4-97E2-4490-A2E0-6D7747DA30D2}" srcOrd="0" destOrd="1" presId="urn:diagrams.loki3.com/BracketList"/>
    <dgm:cxn modelId="{CBE25D63-A3B6-4246-9E99-8360B521AF1E}" type="presOf" srcId="{FE4D83B6-0E84-400C-882B-A7913C83C1E4}" destId="{979AC5F4-97E2-4490-A2E0-6D7747DA30D2}" srcOrd="0" destOrd="2" presId="urn:diagrams.loki3.com/BracketList"/>
    <dgm:cxn modelId="{779F56A4-E899-40F1-B26E-2E36A54514AE}" type="presOf" srcId="{90E55680-68E4-4613-8D65-88B70BF51292}" destId="{528A4EA3-EFF3-4D8C-92D7-FC42FE1C94A8}" srcOrd="0" destOrd="0" presId="urn:diagrams.loki3.com/BracketList"/>
    <dgm:cxn modelId="{5AAA2BB8-2E86-4E25-816B-E2571125C534}" srcId="{1BBB5980-AD63-4874-A6E3-CA3A701265A0}" destId="{7FDB38AA-5990-4510-9F74-A937BDF26EE0}" srcOrd="0" destOrd="0" parTransId="{3E872B8F-EC8C-4EF9-854C-78627195E043}" sibTransId="{89AF07A2-45AD-44EB-80C0-3AFA37742E8B}"/>
    <dgm:cxn modelId="{EACF59CD-9EF0-4FB5-B2BB-9674648FBEBC}" type="presOf" srcId="{7FDB38AA-5990-4510-9F74-A937BDF26EE0}" destId="{979AC5F4-97E2-4490-A2E0-6D7747DA30D2}" srcOrd="0" destOrd="0" presId="urn:diagrams.loki3.com/BracketList"/>
    <dgm:cxn modelId="{C74605C9-90FA-4F35-9269-71CBAFA4BEF8}" type="presParOf" srcId="{528A4EA3-EFF3-4D8C-92D7-FC42FE1C94A8}" destId="{0B3188AE-5134-4AFF-91E5-9E54AC84597E}" srcOrd="0" destOrd="0" presId="urn:diagrams.loki3.com/BracketList"/>
    <dgm:cxn modelId="{0C38B1F0-4024-4938-9ED9-53A2E8AE231D}" type="presParOf" srcId="{0B3188AE-5134-4AFF-91E5-9E54AC84597E}" destId="{07F004D0-3E0F-4A33-93CC-DF12FFB84254}" srcOrd="0" destOrd="0" presId="urn:diagrams.loki3.com/BracketList"/>
    <dgm:cxn modelId="{FA472361-4F84-4913-89DC-6C364538B045}" type="presParOf" srcId="{0B3188AE-5134-4AFF-91E5-9E54AC84597E}" destId="{E1C05032-50FD-4F19-B4D5-17DF46E9591F}" srcOrd="1" destOrd="0" presId="urn:diagrams.loki3.com/BracketList"/>
    <dgm:cxn modelId="{F0E9310A-2CE0-4FA1-9ABF-3AFB713F70F7}" type="presParOf" srcId="{0B3188AE-5134-4AFF-91E5-9E54AC84597E}" destId="{70137661-C384-4A23-80E2-B62BC4654EFC}" srcOrd="2" destOrd="0" presId="urn:diagrams.loki3.com/BracketList"/>
    <dgm:cxn modelId="{69950510-DC74-4D9B-8553-46EBE34899FB}" type="presParOf" srcId="{0B3188AE-5134-4AFF-91E5-9E54AC84597E}" destId="{979AC5F4-97E2-4490-A2E0-6D7747DA30D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A2942-0B4D-4A83-90F2-0313C0389F17}">
      <dsp:nvSpPr>
        <dsp:cNvPr id="0" name=""/>
        <dsp:cNvSpPr/>
      </dsp:nvSpPr>
      <dsp:spPr>
        <a:xfrm>
          <a:off x="3661" y="1341095"/>
          <a:ext cx="1872689" cy="93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Objective</a:t>
          </a:r>
          <a:endParaRPr lang="en-IN" sz="2900" kern="1200" dirty="0"/>
        </a:p>
      </dsp:txBody>
      <dsp:txXfrm>
        <a:off x="3661" y="1341095"/>
        <a:ext cx="1872689" cy="933075"/>
      </dsp:txXfrm>
    </dsp:sp>
    <dsp:sp modelId="{2ED1259E-4786-4B79-9470-27406F62063D}">
      <dsp:nvSpPr>
        <dsp:cNvPr id="0" name=""/>
        <dsp:cNvSpPr/>
      </dsp:nvSpPr>
      <dsp:spPr>
        <a:xfrm>
          <a:off x="1876350" y="582972"/>
          <a:ext cx="374537" cy="2449321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596B4-0DF5-4214-B937-EBD1BDFA9D29}">
      <dsp:nvSpPr>
        <dsp:cNvPr id="0" name=""/>
        <dsp:cNvSpPr/>
      </dsp:nvSpPr>
      <dsp:spPr>
        <a:xfrm>
          <a:off x="2400703" y="587344"/>
          <a:ext cx="5093715" cy="24405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Segment Influence Analysis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Trend Detection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Competitor Impact Assessment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 Strategic Insights</a:t>
          </a:r>
          <a:endParaRPr lang="en-IN" sz="2900" kern="1200" dirty="0"/>
        </a:p>
      </dsp:txBody>
      <dsp:txXfrm>
        <a:off x="2400703" y="587344"/>
        <a:ext cx="5093715" cy="2440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04D0-3E0F-4A33-93CC-DF12FFB84254}">
      <dsp:nvSpPr>
        <dsp:cNvPr id="0" name=""/>
        <dsp:cNvSpPr/>
      </dsp:nvSpPr>
      <dsp:spPr>
        <a:xfrm>
          <a:off x="2092" y="484372"/>
          <a:ext cx="1871216" cy="852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Summary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92" y="484372"/>
        <a:ext cx="1871216" cy="852018"/>
      </dsp:txXfrm>
    </dsp:sp>
    <dsp:sp modelId="{E1C05032-50FD-4F19-B4D5-17DF46E9591F}">
      <dsp:nvSpPr>
        <dsp:cNvPr id="0" name=""/>
        <dsp:cNvSpPr/>
      </dsp:nvSpPr>
      <dsp:spPr>
        <a:xfrm>
          <a:off x="1873308" y="237100"/>
          <a:ext cx="243168" cy="13465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AC5F4-97E2-4490-A2E0-6D7747DA30D2}">
      <dsp:nvSpPr>
        <dsp:cNvPr id="0" name=""/>
        <dsp:cNvSpPr/>
      </dsp:nvSpPr>
      <dsp:spPr>
        <a:xfrm>
          <a:off x="2266174" y="230295"/>
          <a:ext cx="5275532" cy="13601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covers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 products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across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categories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b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 Goods | Clothing |  Electronics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1040 rows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(weekly observations)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 span: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May 2023 – May 2025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( 104 weeks)</a:t>
          </a:r>
        </a:p>
      </dsp:txBody>
      <dsp:txXfrm>
        <a:off x="2266174" y="230295"/>
        <a:ext cx="5275532" cy="1360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6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8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inha.mansi/viz/LognormalSalesInsightsDashboard-Mansi/Dashboard" TargetMode="External"/><Relationship Id="rId2" Type="http://schemas.openxmlformats.org/officeDocument/2006/relationships/hyperlink" Target="https://drive.google.com/drive/folders/1TsZh8spXlJnMpGCKcpl_p9eVa6EK--PF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106" y="741908"/>
            <a:ext cx="7689444" cy="13574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&amp; Segment Analysis for Product Strategy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Business Analytics Case Study for Lognormal Analytics)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826" y="2509431"/>
            <a:ext cx="7543801" cy="311646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Mansi Sinha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Business Analyst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 Price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how competitor pricing affects our weekly sales volume and whether undercutting or premium pricing changes buyer behavior.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a new metric: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Price Diff = Competitor Price – Our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Correlation Between Price Diff v/s Sales Volume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2831-D640-707A-7E17-30BF8EC8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6BCA-D1B4-B724-1B24-1EA37BBC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Correlation coefficient</a:t>
            </a:r>
            <a:r>
              <a:rPr lang="en-US" dirty="0"/>
              <a:t> ≈ </a:t>
            </a:r>
            <a:r>
              <a:rPr lang="en-US" b="1" dirty="0"/>
              <a:t>-0.005</a:t>
            </a:r>
            <a:br>
              <a:rPr lang="en-US" dirty="0"/>
            </a:br>
            <a:r>
              <a:rPr lang="en-US" dirty="0"/>
              <a:t> - Virtually </a:t>
            </a:r>
            <a:r>
              <a:rPr lang="en-US" b="1" dirty="0"/>
              <a:t>no relationship</a:t>
            </a:r>
            <a:r>
              <a:rPr lang="en-US" dirty="0"/>
              <a:t> between price difference and sales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Products with lower prices </a:t>
            </a:r>
            <a:r>
              <a:rPr lang="en-US" b="1" dirty="0"/>
              <a:t>did not necessarily</a:t>
            </a:r>
            <a:r>
              <a:rPr lang="en-US" dirty="0"/>
              <a:t> sell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several categories, </a:t>
            </a:r>
            <a:r>
              <a:rPr lang="en-US" b="1" dirty="0"/>
              <a:t>premium-priced products performed equally well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73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904973"/>
            <a:ext cx="7774285" cy="832388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&amp; Environmental Factor Check 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(Objective 4: Additional Strategic Insights)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hidden operational or external influencers affecting sales volume.</a:t>
            </a: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Analysed</a:t>
            </a:r>
          </a:p>
          <a:p>
            <a:pPr marL="457200" indent="-457200">
              <a:buFont typeface="+mj-lt"/>
              <a:buAutoNum type="alphaU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Stock Level vs Sales Volume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Correlation: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Inventory availability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limiting factor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Index vs Sales Volume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Correlation: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+0.02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 seasonal/weather-based impact detected</a:t>
            </a:r>
          </a:p>
          <a:p>
            <a:pPr marL="457200" indent="-457200">
              <a:buFont typeface="+mj-lt"/>
              <a:buAutoNum type="alphaU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 Effect of Advertising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Correlation of ad spend (1-week lag) with sales: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Implies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strategy isn’t boosting immediate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241-6A11-A46C-F79F-ADE07FEF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824F-36C9-A76A-2EEF-561207B4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989056"/>
            <a:ext cx="3703320" cy="59327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Segment Influence (Objective 1)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8BCD4-AB0B-572F-5DAE-DDEAF0F56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Home Goods Premium Tier- high performance despite price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Clothing, push budget-friendly SKUs - price-sensitive customers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review generation &amp; social media buzz - stronger sales drivers than price or ads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E1BE5-6E5C-42CD-6012-7D63EFF1A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989056"/>
            <a:ext cx="3703320" cy="593278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Trend Detection (Objective 2)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18522-B69C-B6BF-5340-B13FC231CC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major seasonal spikes - Plan steady supply &amp; marketing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shows volatility - Consider redesign or re-positioning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stable trends in Electronics &amp; Home Goods for baseline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39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927B-F59F-2C2F-B93E-DB71C6C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5B5C9-7C77-F021-D63E-559B4508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2007908"/>
            <a:ext cx="3703320" cy="5744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Competitor Pricing (Objective 3)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B7504-08CD-FC1B-2A8F-3B9A2DCC2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difference has minimal impact on volume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aggressive discounting - focus on value, trust &amp; brand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pricing based on customer segment, not competition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C239-7975-A573-ECA6-C61D1DAD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2007908"/>
            <a:ext cx="3703320" cy="57442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 Operational Factors (Objective 4)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EE764-9E58-6C9C-8507-6A6B67DE67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levels &amp; weather have no meaningful influence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 show no short-term lift -  Reassess strategy (creative, timing, audience)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long-term perception-building over reactive tactics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08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Tool Disclosure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Links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ChatGPT for: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Structuring Python code (EDA, plots, correlations)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 framing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Report and PPT organization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final decisions, interpretations, and strategy directions reflect my original thought process and judgment.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Google Drive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Link Consist Google Collab Python Code &amp; Report of the Case Study)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Tableau Dashboard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ED168-5CC6-5CE3-4E52-5F5D61C6854C}"/>
              </a:ext>
            </a:extLst>
          </p:cNvPr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N"/>
          </a:p>
          <a:p>
            <a:pPr lvl="1">
              <a:buChar char="•"/>
            </a:pPr>
            <a:endParaRPr lang="en-IN"/>
          </a:p>
          <a:p>
            <a:pPr lvl="0">
              <a:buChar char="•"/>
            </a:pPr>
            <a:endParaRPr lang="en-IN"/>
          </a:p>
          <a:p>
            <a:pPr lvl="1">
              <a:buChar char="•"/>
            </a:pPr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C8E294-BF86-5F2A-A8E5-C55CA2AA0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211188"/>
              </p:ext>
            </p:extLst>
          </p:nvPr>
        </p:nvGraphicFramePr>
        <p:xfrm>
          <a:off x="822959" y="1845734"/>
          <a:ext cx="7498081" cy="361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23BDA-91FB-616F-64D2-AD7CFC16E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474802"/>
              </p:ext>
            </p:extLst>
          </p:nvPr>
        </p:nvGraphicFramePr>
        <p:xfrm>
          <a:off x="822325" y="1846264"/>
          <a:ext cx="7543800" cy="182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3D82289-C73C-B728-60EE-AC3ED3BF8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690" y="3667028"/>
            <a:ext cx="3527295" cy="2449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062A8-EB96-45B6-319A-DE539AB286DD}"/>
              </a:ext>
            </a:extLst>
          </p:cNvPr>
          <p:cNvSpPr txBox="1"/>
          <p:nvPr/>
        </p:nvSpPr>
        <p:spPr>
          <a:xfrm>
            <a:off x="5081047" y="3667028"/>
            <a:ext cx="3285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Note*: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Sales Volume had some missing values -&gt; Imputed using median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Currency is standardized to EUR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Influence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how different customer “types” (segments) are driving sales volume across categories.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Creation (Proxy Segments Used):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direct customer segments weren’t available, proxy segments were derived using:</a:t>
            </a:r>
          </a:p>
          <a:p>
            <a:pPr marL="514350" indent="-5143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Tier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Budget vs Premium</a:t>
            </a:r>
          </a:p>
          <a:p>
            <a:pPr marL="514350" indent="-5143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 Level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Based on Social Media Mentions</a:t>
            </a:r>
          </a:p>
          <a:p>
            <a:pPr marL="514350" indent="-5143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Sentiment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Based on Review Ratings</a:t>
            </a:r>
          </a:p>
          <a:p>
            <a:pPr marL="514350" indent="-5143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Spend Level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High vs Low Advertising Spend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06CFE-B472-F82A-2A01-D6FF42829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01" y="575035"/>
            <a:ext cx="7322197" cy="49867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16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077F-39B9-70B7-96A9-A5EE8834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5540-21F6-2CA3-A3AF-AEDA70EB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🏠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Goods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tier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Customers perceive value in quality.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👗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saw better performance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segments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price-sensitive behavior.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High-buzz &amp; high-review products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consistently sold more across all categories - Trust &amp; awareness matter.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Ad Spend did not guarantee higher 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In many cases,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low-ad products outperformed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inefficiency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brand-driven pull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51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how sales volume evolves over time to identify growth patterns, consistency, or seasonal trends.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Used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data over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 weeks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(May 2023 – May 2025)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Week column to visualize time-based sales trends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565E1B-85D2-56DF-6C27-205EB9EC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32" y="331855"/>
            <a:ext cx="6826961" cy="28805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993030-BFC0-7561-5AD3-1A802EA51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31" y="3317757"/>
            <a:ext cx="6826961" cy="28807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53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C036-07B3-F3B7-0F6D-AE67241E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Trends Observed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389C1F-CFA6-2DE7-65A5-8F84AFFCB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60" y="1784596"/>
            <a:ext cx="711380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Sales Trend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remained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no strong upward or downward pattern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visible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 or weekly spikes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detected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Trends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Goods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Consistent performance over 2 years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Minor fluctuations but mostly stable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Volatile, lacking clear momentum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762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747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Sales Trend &amp; Segment Analysis for Product Strategy (A Business Analytics Case Study for Lognormal Analytics)</vt:lpstr>
      <vt:lpstr>Objective Overview</vt:lpstr>
      <vt:lpstr>Data Understanding</vt:lpstr>
      <vt:lpstr>Segment Influence Analysis</vt:lpstr>
      <vt:lpstr>PowerPoint Presentation</vt:lpstr>
      <vt:lpstr>Key Insights</vt:lpstr>
      <vt:lpstr>Trend Detection</vt:lpstr>
      <vt:lpstr>PowerPoint Presentation</vt:lpstr>
      <vt:lpstr>Key Trends Observed</vt:lpstr>
      <vt:lpstr>Competitor Price Impact</vt:lpstr>
      <vt:lpstr>Key Findings</vt:lpstr>
      <vt:lpstr>Operational &amp; Environmental Factor Check  (Objective 4: Additional Strategic Insights)</vt:lpstr>
      <vt:lpstr>Recommendations</vt:lpstr>
      <vt:lpstr>Recommendations</vt:lpstr>
      <vt:lpstr>AI Tool Disclosure &amp; Links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mansi sinha</dc:creator>
  <cp:keywords/>
  <dc:description>generated using python-pptx</dc:description>
  <cp:lastModifiedBy>Mansi Sinha</cp:lastModifiedBy>
  <cp:revision>6</cp:revision>
  <dcterms:created xsi:type="dcterms:W3CDTF">2013-01-27T09:14:16Z</dcterms:created>
  <dcterms:modified xsi:type="dcterms:W3CDTF">2025-06-19T21:16:47Z</dcterms:modified>
  <cp:category/>
</cp:coreProperties>
</file>