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257338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98" y="72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958" y="2257498"/>
            <a:ext cx="10323423" cy="5191680"/>
          </a:xfrm>
        </p:spPr>
        <p:txBody>
          <a:bodyPr anchor="b"/>
          <a:lstStyle>
            <a:lvl1pPr>
              <a:defRPr sz="112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958" y="7449174"/>
            <a:ext cx="10323423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9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0" y="7485360"/>
            <a:ext cx="10323421" cy="883691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0958" y="1069340"/>
            <a:ext cx="10323423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959" y="8369051"/>
            <a:ext cx="10323420" cy="769825"/>
          </a:xfrm>
        </p:spPr>
        <p:txBody>
          <a:bodyPr>
            <a:normAutofit/>
          </a:bodyPr>
          <a:lstStyle>
            <a:lvl1pPr marL="0" indent="0">
              <a:buNone/>
              <a:defRPr sz="1871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58" y="2257496"/>
            <a:ext cx="10323423" cy="3089204"/>
          </a:xfrm>
        </p:spPr>
        <p:txBody>
          <a:bodyPr/>
          <a:lstStyle>
            <a:lvl1pPr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958" y="5703147"/>
            <a:ext cx="10323423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7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056" y="2257496"/>
            <a:ext cx="9356844" cy="3622742"/>
          </a:xfrm>
        </p:spPr>
        <p:txBody>
          <a:bodyPr/>
          <a:lstStyle>
            <a:lvl1pPr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258000" y="5880238"/>
            <a:ext cx="8639245" cy="533538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83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958" y="6783802"/>
            <a:ext cx="10323423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50742" y="1514436"/>
            <a:ext cx="938002" cy="301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022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13927" y="4075573"/>
            <a:ext cx="938002" cy="301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02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598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58" y="4871439"/>
            <a:ext cx="10323423" cy="2577736"/>
          </a:xfrm>
        </p:spPr>
        <p:txBody>
          <a:bodyPr anchor="b"/>
          <a:lstStyle>
            <a:lvl1pPr algn="l">
              <a:defRPr sz="62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58" y="7449175"/>
            <a:ext cx="10323423" cy="1341587"/>
          </a:xfrm>
        </p:spPr>
        <p:txBody>
          <a:bodyPr anchor="t"/>
          <a:lstStyle>
            <a:lvl1pPr marL="0" indent="0" algn="l">
              <a:buNone/>
              <a:defRPr sz="3118" cap="none">
                <a:solidFill>
                  <a:schemeClr val="accent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3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62" y="3089204"/>
            <a:ext cx="3446966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3190" y="4158544"/>
            <a:ext cx="3424137" cy="5596709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2740" y="3089204"/>
            <a:ext cx="3434537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30395" y="4158544"/>
            <a:ext cx="3446881" cy="5596709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33802" y="3089204"/>
            <a:ext cx="3429710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33802" y="4158544"/>
            <a:ext cx="3429710" cy="5596709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58489" y="3326836"/>
            <a:ext cx="0" cy="617840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3756" y="3326836"/>
            <a:ext cx="0" cy="618539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0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190" y="6628332"/>
            <a:ext cx="3438993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190" y="3445651"/>
            <a:ext cx="34389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63190" y="7526876"/>
            <a:ext cx="34389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9426" y="6628332"/>
            <a:ext cx="3427851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9424" y="3445651"/>
            <a:ext cx="3427851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47841" y="7526874"/>
            <a:ext cx="3432392" cy="1027847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33802" y="6628332"/>
            <a:ext cx="3429710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333801" y="3445651"/>
            <a:ext cx="3429710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333658" y="7526871"/>
            <a:ext cx="3434252" cy="1027847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58489" y="3326836"/>
            <a:ext cx="0" cy="617840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3756" y="3326836"/>
            <a:ext cx="0" cy="618539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2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6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3486" y="670816"/>
            <a:ext cx="2050027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190" y="1205627"/>
            <a:ext cx="8682900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8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0" y="4462186"/>
            <a:ext cx="10323421" cy="2986990"/>
          </a:xfrm>
        </p:spPr>
        <p:txBody>
          <a:bodyPr anchor="b"/>
          <a:lstStyle>
            <a:lvl1pPr algn="l">
              <a:defRPr sz="62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58" y="7449175"/>
            <a:ext cx="10323423" cy="1341587"/>
          </a:xfrm>
        </p:spPr>
        <p:txBody>
          <a:bodyPr anchor="t"/>
          <a:lstStyle>
            <a:lvl1pPr marL="0" indent="0" algn="l">
              <a:buNone/>
              <a:defRPr sz="3118" cap="all">
                <a:solidFill>
                  <a:schemeClr val="accent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0552" y="3212973"/>
            <a:ext cx="5142423" cy="6542282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4094" y="3205983"/>
            <a:ext cx="5142426" cy="6549271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0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551" y="2970389"/>
            <a:ext cx="5142421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0552" y="3920913"/>
            <a:ext cx="5142423" cy="5834340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4096" y="2970389"/>
            <a:ext cx="5142423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4096" y="3920913"/>
            <a:ext cx="5142423" cy="5834340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5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6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56" y="2257495"/>
            <a:ext cx="3978243" cy="2257496"/>
          </a:xfrm>
        </p:spPr>
        <p:txBody>
          <a:bodyPr anchor="b"/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594" y="2257496"/>
            <a:ext cx="6077787" cy="7128933"/>
          </a:xfrm>
        </p:spPr>
        <p:txBody>
          <a:bodyPr anchor="ctr">
            <a:normAutofit/>
          </a:bodyPr>
          <a:lstStyle>
            <a:lvl1pPr>
              <a:defRPr sz="3118"/>
            </a:lvl1pPr>
            <a:lvl2pPr>
              <a:defRPr sz="2807"/>
            </a:lvl2pPr>
            <a:lvl3pPr>
              <a:defRPr sz="2495"/>
            </a:lvl3pPr>
            <a:lvl4pPr>
              <a:defRPr sz="2183"/>
            </a:lvl4pPr>
            <a:lvl5pPr>
              <a:defRPr sz="2183"/>
            </a:lvl5pPr>
            <a:lvl6pPr>
              <a:defRPr sz="2183"/>
            </a:lvl6pPr>
            <a:lvl7pPr>
              <a:defRPr sz="2183"/>
            </a:lvl7pPr>
            <a:lvl8pPr>
              <a:defRPr sz="2183"/>
            </a:lvl8pPr>
            <a:lvl9pPr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956" y="4879361"/>
            <a:ext cx="3978243" cy="4514990"/>
          </a:xfrm>
        </p:spPr>
        <p:txBody>
          <a:bodyPr/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0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732" y="2891166"/>
            <a:ext cx="5957200" cy="2455534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924" y="1782234"/>
            <a:ext cx="3743526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956" y="5703147"/>
            <a:ext cx="5947929" cy="2138680"/>
          </a:xfrm>
        </p:spPr>
        <p:txBody>
          <a:bodyPr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822083" y="2613942"/>
            <a:ext cx="4396013" cy="43961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871594" y="-712894"/>
            <a:ext cx="2495034" cy="24951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9822083" y="9505245"/>
            <a:ext cx="1544545" cy="154460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40098" y="4158544"/>
            <a:ext cx="6534613" cy="65348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309399" y="4514991"/>
            <a:ext cx="3683146" cy="3683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2077019" y="0"/>
            <a:ext cx="106930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760" y="705905"/>
            <a:ext cx="11000759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551" y="3201043"/>
            <a:ext cx="10464821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686170" y="2851536"/>
            <a:ext cx="1544601" cy="3565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71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18914" y="5088448"/>
            <a:ext cx="6018421" cy="3565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1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09431" y="461130"/>
            <a:ext cx="980446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367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01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712866" rtl="0" eaLnBrk="1" latinLnBrk="0" hangingPunct="1">
        <a:spcBef>
          <a:spcPct val="0"/>
        </a:spcBef>
        <a:buNone/>
        <a:defRPr sz="654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650" indent="-534650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11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58408" indent="-445541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7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82166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95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95032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207898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920764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633631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346497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6059363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321" y="487362"/>
            <a:ext cx="5000624" cy="3571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0020" y="4533899"/>
            <a:ext cx="6978648" cy="25241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60020" y="7134224"/>
            <a:ext cx="6524625" cy="19050"/>
            <a:chOff x="609599" y="7134224"/>
            <a:chExt cx="6524625" cy="19050"/>
          </a:xfrm>
        </p:grpSpPr>
        <p:sp>
          <p:nvSpPr>
            <p:cNvPr id="5" name="object 5"/>
            <p:cNvSpPr/>
            <p:nvPr/>
          </p:nvSpPr>
          <p:spPr>
            <a:xfrm>
              <a:off x="609599" y="7134224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87" y="7134224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713422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60020" y="8839199"/>
            <a:ext cx="6524625" cy="19050"/>
            <a:chOff x="609599" y="8839199"/>
            <a:chExt cx="6524625" cy="19050"/>
          </a:xfrm>
        </p:grpSpPr>
        <p:sp>
          <p:nvSpPr>
            <p:cNvPr id="9" name="object 9"/>
            <p:cNvSpPr/>
            <p:nvPr/>
          </p:nvSpPr>
          <p:spPr>
            <a:xfrm>
              <a:off x="609599" y="8839199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87" y="883919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883919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179095" y="78867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9095" y="83724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9095" y="94488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9095" y="96869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0095" y="100107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2"/>
                </a:lnTo>
                <a:lnTo>
                  <a:pt x="44603" y="35840"/>
                </a:lnTo>
                <a:lnTo>
                  <a:pt x="32925" y="45811"/>
                </a:lnTo>
                <a:lnTo>
                  <a:pt x="30007" y="47019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19"/>
                </a:lnTo>
                <a:lnTo>
                  <a:pt x="14699" y="45810"/>
                </a:lnTo>
                <a:lnTo>
                  <a:pt x="11782" y="44603"/>
                </a:lnTo>
                <a:lnTo>
                  <a:pt x="9207" y="42882"/>
                </a:lnTo>
                <a:lnTo>
                  <a:pt x="6974" y="40649"/>
                </a:lnTo>
                <a:lnTo>
                  <a:pt x="4741" y="38416"/>
                </a:lnTo>
                <a:lnTo>
                  <a:pt x="3020" y="35841"/>
                </a:lnTo>
                <a:lnTo>
                  <a:pt x="1812" y="32923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3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3"/>
                </a:lnTo>
                <a:lnTo>
                  <a:pt x="42883" y="9205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47320" y="7331077"/>
            <a:ext cx="6196965" cy="2827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Engineering</a:t>
            </a:r>
            <a:endParaRPr sz="1500">
              <a:latin typeface="Roboto"/>
              <a:cs typeface="Roboto"/>
            </a:endParaRPr>
          </a:p>
          <a:p>
            <a:pPr marL="393065" marR="5080">
              <a:lnSpc>
                <a:spcPct val="135400"/>
              </a:lnSpc>
              <a:spcBef>
                <a:spcPts val="1365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Definition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process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new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existing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ones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enhance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model performance.</a:t>
            </a:r>
            <a:endParaRPr sz="1200">
              <a:latin typeface="Roboto"/>
              <a:cs typeface="Roboto"/>
            </a:endParaRPr>
          </a:p>
          <a:p>
            <a:pPr marL="393065" marR="527050">
              <a:lnSpc>
                <a:spcPts val="1950"/>
              </a:lnSpc>
              <a:spcBef>
                <a:spcPts val="7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Experimental</a:t>
            </a:r>
            <a:r>
              <a:rPr sz="120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Nature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relies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creativity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programmer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highly experimental.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420"/>
              </a:spcBef>
            </a:pPr>
            <a:endParaRPr sz="1200">
              <a:latin typeface="Roboto"/>
              <a:cs typeface="Roboto"/>
            </a:endParaRPr>
          </a:p>
          <a:p>
            <a:pPr marL="12700"/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 Pre-processing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Definition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Transforming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form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suitable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training.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434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Common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Steps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1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Scaling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numeric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0020" y="676274"/>
            <a:ext cx="6524625" cy="19050"/>
            <a:chOff x="609599" y="676274"/>
            <a:chExt cx="6524625" cy="19050"/>
          </a:xfrm>
        </p:grpSpPr>
        <p:sp>
          <p:nvSpPr>
            <p:cNvPr id="3" name="object 3"/>
            <p:cNvSpPr/>
            <p:nvPr/>
          </p:nvSpPr>
          <p:spPr>
            <a:xfrm>
              <a:off x="609599" y="676274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87" y="676274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67627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60020" y="2476499"/>
            <a:ext cx="6524625" cy="19050"/>
            <a:chOff x="609599" y="2476499"/>
            <a:chExt cx="6524625" cy="19050"/>
          </a:xfrm>
        </p:grpSpPr>
        <p:sp>
          <p:nvSpPr>
            <p:cNvPr id="7" name="object 7"/>
            <p:cNvSpPr/>
            <p:nvPr/>
          </p:nvSpPr>
          <p:spPr>
            <a:xfrm>
              <a:off x="609599" y="2476499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247649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247649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960020" y="6324599"/>
            <a:ext cx="6524625" cy="19050"/>
            <a:chOff x="609599" y="6324599"/>
            <a:chExt cx="6524625" cy="19050"/>
          </a:xfrm>
        </p:grpSpPr>
        <p:sp>
          <p:nvSpPr>
            <p:cNvPr id="11" name="object 11"/>
            <p:cNvSpPr/>
            <p:nvPr/>
          </p:nvSpPr>
          <p:spPr>
            <a:xfrm>
              <a:off x="609599" y="6324599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87" y="632459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632459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60020" y="8572499"/>
            <a:ext cx="6524625" cy="19050"/>
            <a:chOff x="609599" y="8572499"/>
            <a:chExt cx="6524625" cy="19050"/>
          </a:xfrm>
        </p:grpSpPr>
        <p:sp>
          <p:nvSpPr>
            <p:cNvPr id="15" name="object 15"/>
            <p:cNvSpPr/>
            <p:nvPr/>
          </p:nvSpPr>
          <p:spPr>
            <a:xfrm>
              <a:off x="609599" y="8572499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87" y="857249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857249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560095" y="4572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32925" y="45811"/>
                </a:lnTo>
                <a:lnTo>
                  <a:pt x="30007" y="47019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3"/>
                </a:lnTo>
                <a:lnTo>
                  <a:pt x="32925" y="1811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4"/>
                </a:lnTo>
                <a:lnTo>
                  <a:pt x="42883" y="9205"/>
                </a:lnTo>
                <a:lnTo>
                  <a:pt x="44603" y="11780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9095" y="12858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9095" y="15240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9095" y="17716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9095" y="20097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9095" y="22574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79095" y="30861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60095" y="34004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5"/>
                </a:lnTo>
                <a:lnTo>
                  <a:pt x="45812" y="32922"/>
                </a:lnTo>
                <a:lnTo>
                  <a:pt x="44603" y="35839"/>
                </a:lnTo>
                <a:lnTo>
                  <a:pt x="23812" y="47624"/>
                </a:lnTo>
                <a:lnTo>
                  <a:pt x="20654" y="47623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5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0095" y="36480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5"/>
                </a:lnTo>
                <a:lnTo>
                  <a:pt x="45812" y="32922"/>
                </a:lnTo>
                <a:lnTo>
                  <a:pt x="44603" y="35839"/>
                </a:lnTo>
                <a:lnTo>
                  <a:pt x="32925" y="45810"/>
                </a:lnTo>
                <a:lnTo>
                  <a:pt x="30007" y="47019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9"/>
                </a:lnTo>
                <a:lnTo>
                  <a:pt x="14699" y="45810"/>
                </a:lnTo>
                <a:lnTo>
                  <a:pt x="11782" y="44601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3"/>
                </a:lnTo>
                <a:lnTo>
                  <a:pt x="32925" y="1811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9095" y="39433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0095" y="42672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23812" y="47624"/>
                </a:lnTo>
                <a:lnTo>
                  <a:pt x="20654" y="47623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0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0095" y="45148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32925" y="45810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04" y="17616"/>
                </a:lnTo>
                <a:lnTo>
                  <a:pt x="1812" y="14699"/>
                </a:lnTo>
                <a:lnTo>
                  <a:pt x="3020" y="11780"/>
                </a:lnTo>
                <a:lnTo>
                  <a:pt x="4741" y="9205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3"/>
                </a:lnTo>
                <a:lnTo>
                  <a:pt x="32925" y="1811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4"/>
                </a:lnTo>
                <a:lnTo>
                  <a:pt x="42883" y="9205"/>
                </a:lnTo>
                <a:lnTo>
                  <a:pt x="44603" y="11780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0095" y="47529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5"/>
                </a:lnTo>
                <a:lnTo>
                  <a:pt x="45812" y="32922"/>
                </a:lnTo>
                <a:lnTo>
                  <a:pt x="44603" y="35839"/>
                </a:lnTo>
                <a:lnTo>
                  <a:pt x="23812" y="47624"/>
                </a:lnTo>
                <a:lnTo>
                  <a:pt x="20654" y="47623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0" y="11780"/>
                </a:lnTo>
                <a:lnTo>
                  <a:pt x="4741" y="9205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5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0095" y="50006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5"/>
                </a:lnTo>
                <a:lnTo>
                  <a:pt x="45812" y="32922"/>
                </a:lnTo>
                <a:lnTo>
                  <a:pt x="44603" y="35839"/>
                </a:lnTo>
                <a:lnTo>
                  <a:pt x="32925" y="45810"/>
                </a:lnTo>
                <a:lnTo>
                  <a:pt x="30007" y="47019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9"/>
                </a:lnTo>
                <a:lnTo>
                  <a:pt x="14699" y="45810"/>
                </a:lnTo>
                <a:lnTo>
                  <a:pt x="11782" y="44601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79095" y="52959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0095" y="56197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23812" y="47624"/>
                </a:lnTo>
                <a:lnTo>
                  <a:pt x="20654" y="47623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0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0095" y="58674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32925" y="45808"/>
                </a:lnTo>
                <a:lnTo>
                  <a:pt x="30007" y="47016"/>
                </a:lnTo>
                <a:lnTo>
                  <a:pt x="26970" y="47622"/>
                </a:lnTo>
                <a:lnTo>
                  <a:pt x="23812" y="47624"/>
                </a:lnTo>
                <a:lnTo>
                  <a:pt x="20654" y="47622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04" y="17616"/>
                </a:lnTo>
                <a:lnTo>
                  <a:pt x="1812" y="14699"/>
                </a:lnTo>
                <a:lnTo>
                  <a:pt x="3020" y="11780"/>
                </a:lnTo>
                <a:lnTo>
                  <a:pt x="4741" y="9205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3"/>
                </a:lnTo>
                <a:lnTo>
                  <a:pt x="32925" y="1811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4"/>
                </a:lnTo>
                <a:lnTo>
                  <a:pt x="42883" y="9205"/>
                </a:lnTo>
                <a:lnTo>
                  <a:pt x="44603" y="11780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0095" y="61055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5"/>
                </a:lnTo>
                <a:lnTo>
                  <a:pt x="45812" y="32922"/>
                </a:lnTo>
                <a:lnTo>
                  <a:pt x="44603" y="35839"/>
                </a:lnTo>
                <a:lnTo>
                  <a:pt x="23812" y="47624"/>
                </a:lnTo>
                <a:lnTo>
                  <a:pt x="20654" y="47623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2"/>
                </a:lnTo>
                <a:lnTo>
                  <a:pt x="9207" y="4739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3"/>
                </a:lnTo>
                <a:lnTo>
                  <a:pt x="32925" y="1811"/>
                </a:lnTo>
                <a:lnTo>
                  <a:pt x="35842" y="3019"/>
                </a:lnTo>
                <a:lnTo>
                  <a:pt x="38417" y="4739"/>
                </a:lnTo>
                <a:lnTo>
                  <a:pt x="40650" y="6972"/>
                </a:lnTo>
                <a:lnTo>
                  <a:pt x="42883" y="9205"/>
                </a:lnTo>
                <a:lnTo>
                  <a:pt x="44603" y="11779"/>
                </a:lnTo>
                <a:lnTo>
                  <a:pt x="45812" y="14696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79095" y="69342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60095" y="72485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32925" y="45809"/>
                </a:lnTo>
                <a:lnTo>
                  <a:pt x="30007" y="47019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19"/>
                </a:lnTo>
                <a:lnTo>
                  <a:pt x="14699" y="45809"/>
                </a:lnTo>
                <a:lnTo>
                  <a:pt x="11782" y="44601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8"/>
                </a:lnTo>
                <a:lnTo>
                  <a:pt x="14699" y="1810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60095" y="74961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23812" y="47624"/>
                </a:lnTo>
                <a:lnTo>
                  <a:pt x="20654" y="47624"/>
                </a:lnTo>
                <a:lnTo>
                  <a:pt x="1812" y="32923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04" y="17616"/>
                </a:lnTo>
                <a:lnTo>
                  <a:pt x="1812" y="14698"/>
                </a:lnTo>
                <a:lnTo>
                  <a:pt x="3020" y="11780"/>
                </a:lnTo>
                <a:lnTo>
                  <a:pt x="4741" y="9204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3"/>
                </a:lnTo>
                <a:lnTo>
                  <a:pt x="32925" y="1811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80"/>
                </a:lnTo>
                <a:lnTo>
                  <a:pt x="45812" y="14698"/>
                </a:lnTo>
                <a:lnTo>
                  <a:pt x="47020" y="17616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9095" y="77914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60095" y="81153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812" y="32923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3"/>
                </a:lnTo>
                <a:lnTo>
                  <a:pt x="9207" y="4739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3"/>
                </a:lnTo>
                <a:lnTo>
                  <a:pt x="42883" y="9204"/>
                </a:lnTo>
                <a:lnTo>
                  <a:pt x="44603" y="11780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60095" y="83629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18"/>
                </a:lnTo>
                <a:lnTo>
                  <a:pt x="14699" y="45809"/>
                </a:lnTo>
                <a:lnTo>
                  <a:pt x="11782" y="44601"/>
                </a:lnTo>
                <a:lnTo>
                  <a:pt x="1812" y="32923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3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0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3"/>
                </a:lnTo>
                <a:lnTo>
                  <a:pt x="42883" y="9204"/>
                </a:lnTo>
                <a:lnTo>
                  <a:pt x="44603" y="11779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79095" y="91821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0095" y="95059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600"/>
                </a:lnTo>
                <a:lnTo>
                  <a:pt x="1812" y="32923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04" y="17613"/>
                </a:lnTo>
                <a:lnTo>
                  <a:pt x="1812" y="14697"/>
                </a:lnTo>
                <a:lnTo>
                  <a:pt x="3020" y="11779"/>
                </a:lnTo>
                <a:lnTo>
                  <a:pt x="4741" y="9204"/>
                </a:lnTo>
                <a:lnTo>
                  <a:pt x="6974" y="6973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0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3"/>
                </a:lnTo>
                <a:lnTo>
                  <a:pt x="42883" y="9204"/>
                </a:lnTo>
                <a:lnTo>
                  <a:pt x="44603" y="11780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0095" y="97440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3"/>
                </a:lnTo>
                <a:lnTo>
                  <a:pt x="45812" y="32921"/>
                </a:lnTo>
                <a:lnTo>
                  <a:pt x="44603" y="35838"/>
                </a:lnTo>
                <a:lnTo>
                  <a:pt x="32925" y="45808"/>
                </a:lnTo>
                <a:lnTo>
                  <a:pt x="30007" y="47017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7"/>
                </a:lnTo>
                <a:lnTo>
                  <a:pt x="14699" y="45808"/>
                </a:lnTo>
                <a:lnTo>
                  <a:pt x="11782" y="44600"/>
                </a:lnTo>
                <a:lnTo>
                  <a:pt x="0" y="26968"/>
                </a:lnTo>
                <a:lnTo>
                  <a:pt x="0" y="23812"/>
                </a:lnTo>
                <a:lnTo>
                  <a:pt x="0" y="20653"/>
                </a:lnTo>
                <a:lnTo>
                  <a:pt x="604" y="17615"/>
                </a:lnTo>
                <a:lnTo>
                  <a:pt x="1812" y="14698"/>
                </a:lnTo>
                <a:lnTo>
                  <a:pt x="3020" y="11779"/>
                </a:lnTo>
                <a:lnTo>
                  <a:pt x="4741" y="9204"/>
                </a:lnTo>
                <a:lnTo>
                  <a:pt x="6974" y="6973"/>
                </a:lnTo>
                <a:lnTo>
                  <a:pt x="9207" y="4739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3"/>
                </a:lnTo>
                <a:lnTo>
                  <a:pt x="42883" y="9204"/>
                </a:lnTo>
                <a:lnTo>
                  <a:pt x="44603" y="11779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79095" y="100488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7318" y="368300"/>
            <a:ext cx="5814060" cy="9917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065">
              <a:spcBef>
                <a:spcPts val="10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Encoding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categorical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6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spcBef>
                <a:spcPts val="5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Key</a:t>
            </a:r>
            <a:r>
              <a:rPr sz="15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Libraries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Engineering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 Pre-processing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  <a:p>
            <a:pPr marL="393065" marR="4620895">
              <a:lnSpc>
                <a:spcPct val="132800"/>
              </a:lnSpc>
              <a:spcBef>
                <a:spcPts val="800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Pandas Scikit-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learn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Tsfresh</a:t>
            </a:r>
            <a:endParaRPr sz="1200">
              <a:latin typeface="Roboto"/>
              <a:cs typeface="Roboto"/>
            </a:endParaRPr>
          </a:p>
          <a:p>
            <a:pPr marL="393065" marR="4388485">
              <a:lnSpc>
                <a:spcPts val="1950"/>
              </a:lnSpc>
              <a:spcBef>
                <a:spcPts val="7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Engine 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NLTK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420"/>
              </a:spcBef>
            </a:pPr>
            <a:endParaRPr sz="1200">
              <a:latin typeface="Roboto"/>
              <a:cs typeface="Roboto"/>
            </a:endParaRPr>
          </a:p>
          <a:p>
            <a:pPr marL="12700"/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50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50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Questions</a:t>
            </a:r>
            <a:r>
              <a:rPr sz="1200" b="1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Ask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03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genuine?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509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erroneous?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88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Identification</a:t>
            </a:r>
            <a:r>
              <a:rPr sz="1200" b="1" spc="-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Methods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3041015">
              <a:lnSpc>
                <a:spcPct val="135400"/>
              </a:lnSpc>
              <a:spcBef>
                <a:spcPts val="60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Mean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Standard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Deviation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IQR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(Interquartile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Range)</a:t>
            </a:r>
            <a:endParaRPr sz="1200">
              <a:latin typeface="Roboto"/>
              <a:cs typeface="Roboto"/>
            </a:endParaRPr>
          </a:p>
          <a:p>
            <a:pPr marL="774065" marR="2691765">
              <a:lnSpc>
                <a:spcPts val="1950"/>
              </a:lnSpc>
              <a:spcBef>
                <a:spcPts val="7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Percentiles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(5th,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95th,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etc.) Isolation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Forest,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Box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Plot,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KDE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Plot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73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Remedial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Steps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3539490">
              <a:lnSpc>
                <a:spcPct val="135400"/>
              </a:lnSpc>
              <a:spcBef>
                <a:spcPts val="60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Delete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Cap/Floor</a:t>
            </a: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434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Represent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later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imputation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70"/>
              </a:spcBef>
            </a:pPr>
            <a:endParaRPr sz="1200">
              <a:latin typeface="Roboto"/>
              <a:cs typeface="Roboto"/>
            </a:endParaRPr>
          </a:p>
          <a:p>
            <a:pPr marL="12700"/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500" b="1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500" b="1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Questions</a:t>
            </a:r>
            <a:r>
              <a:rPr sz="1200" b="1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Ask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2021839">
              <a:lnSpc>
                <a:spcPct val="135400"/>
              </a:lnSpc>
              <a:spcBef>
                <a:spcPts val="52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because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they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don’t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exist?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Were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they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recorded?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88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Remedial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Steps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11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Delete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509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Impute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Mean,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Median,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Mode,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Constant,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or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algorithms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like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MICE,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KNN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495"/>
              </a:spcBef>
            </a:pPr>
            <a:endParaRPr sz="1200">
              <a:latin typeface="Roboto"/>
              <a:cs typeface="Roboto"/>
            </a:endParaRPr>
          </a:p>
          <a:p>
            <a:pPr marL="12700"/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Mathematical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Operations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Combining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2613025">
              <a:lnSpc>
                <a:spcPct val="130200"/>
              </a:lnSpc>
              <a:spcBef>
                <a:spcPts val="67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Aggregations:</a:t>
            </a:r>
            <a:r>
              <a:rPr sz="1200" spc="-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Sum,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Max,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Min,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Mean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Relativity: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Ratios,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Differences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960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Transformations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0020" y="1476374"/>
            <a:ext cx="6524625" cy="19050"/>
            <a:chOff x="609599" y="1476374"/>
            <a:chExt cx="6524625" cy="19050"/>
          </a:xfrm>
          <a:blipFill>
            <a:blip r:embed="rId2"/>
            <a:tile tx="0" ty="0" sx="100000" sy="100000" flip="none" algn="tl"/>
          </a:blipFill>
        </p:grpSpPr>
        <p:sp>
          <p:nvSpPr>
            <p:cNvPr id="3" name="object 3"/>
            <p:cNvSpPr/>
            <p:nvPr/>
          </p:nvSpPr>
          <p:spPr>
            <a:xfrm>
              <a:off x="609599" y="1476374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87" y="1476374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47637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60020" y="3114674"/>
            <a:ext cx="6524625" cy="19050"/>
            <a:chOff x="609599" y="3114674"/>
            <a:chExt cx="6524625" cy="19050"/>
          </a:xfrm>
          <a:blipFill>
            <a:blip r:embed="rId2"/>
            <a:tile tx="0" ty="0" sx="100000" sy="100000" flip="none" algn="tl"/>
          </a:blipFill>
        </p:grpSpPr>
        <p:sp>
          <p:nvSpPr>
            <p:cNvPr id="7" name="object 7"/>
            <p:cNvSpPr/>
            <p:nvPr/>
          </p:nvSpPr>
          <p:spPr>
            <a:xfrm>
              <a:off x="609599" y="3114674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3114674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11467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960020" y="6419848"/>
            <a:ext cx="6524625" cy="19050"/>
            <a:chOff x="609599" y="6419848"/>
            <a:chExt cx="6524625" cy="19050"/>
          </a:xfrm>
          <a:blipFill>
            <a:blip r:embed="rId2"/>
            <a:tile tx="0" ty="0" sx="100000" sy="100000" flip="none" algn="tl"/>
          </a:blipFill>
        </p:grpSpPr>
        <p:sp>
          <p:nvSpPr>
            <p:cNvPr id="11" name="object 11"/>
            <p:cNvSpPr/>
            <p:nvPr/>
          </p:nvSpPr>
          <p:spPr>
            <a:xfrm>
              <a:off x="609599" y="6419848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87" y="641984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641984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60020" y="8429623"/>
            <a:ext cx="6524625" cy="19050"/>
            <a:chOff x="609599" y="8429623"/>
            <a:chExt cx="6524625" cy="19050"/>
          </a:xfrm>
          <a:blipFill>
            <a:blip r:embed="rId2"/>
            <a:tile tx="0" ty="0" sx="100000" sy="100000" flip="none" algn="tl"/>
          </a:blipFill>
        </p:grpSpPr>
        <p:sp>
          <p:nvSpPr>
            <p:cNvPr id="15" name="object 15"/>
            <p:cNvSpPr/>
            <p:nvPr/>
          </p:nvSpPr>
          <p:spPr>
            <a:xfrm>
              <a:off x="609599" y="8429623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87" y="8429624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842962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60020" y="10191748"/>
            <a:ext cx="6524625" cy="19050"/>
            <a:chOff x="609599" y="10191748"/>
            <a:chExt cx="6524625" cy="19050"/>
          </a:xfrm>
          <a:blipFill>
            <a:blip r:embed="rId2"/>
            <a:tile tx="0" ty="0" sx="100000" sy="100000" flip="none" algn="tl"/>
          </a:blipFill>
        </p:grpSpPr>
        <p:sp>
          <p:nvSpPr>
            <p:cNvPr id="19" name="object 19"/>
            <p:cNvSpPr/>
            <p:nvPr/>
          </p:nvSpPr>
          <p:spPr>
            <a:xfrm>
              <a:off x="609599" y="10191748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87" y="1019174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1019174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560095" y="4572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601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78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0095" y="70485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3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79095" y="9429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60095" y="12668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601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9095" y="20859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0095" y="24098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3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0095" y="26574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3"/>
                </a:lnTo>
                <a:lnTo>
                  <a:pt x="44603" y="35841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599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5"/>
                </a:lnTo>
                <a:lnTo>
                  <a:pt x="1812" y="14698"/>
                </a:lnTo>
                <a:lnTo>
                  <a:pt x="3020" y="11780"/>
                </a:lnTo>
                <a:lnTo>
                  <a:pt x="4741" y="9204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80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0095" y="28956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601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71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1"/>
                </a:lnTo>
                <a:lnTo>
                  <a:pt x="42883" y="9202"/>
                </a:lnTo>
                <a:lnTo>
                  <a:pt x="44603" y="11775"/>
                </a:lnTo>
                <a:lnTo>
                  <a:pt x="45812" y="14694"/>
                </a:lnTo>
                <a:lnTo>
                  <a:pt x="47020" y="17612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79095" y="3724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70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1095" y="43624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41095" y="46101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1095" y="48482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1095" y="50958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1095" y="53340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1095" y="59626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41095" y="62007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79095" y="70294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5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0095" y="73437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2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599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2"/>
                </a:lnTo>
                <a:lnTo>
                  <a:pt x="1812" y="14697"/>
                </a:lnTo>
                <a:lnTo>
                  <a:pt x="3020" y="11778"/>
                </a:lnTo>
                <a:lnTo>
                  <a:pt x="4741" y="920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78"/>
                </a:lnTo>
                <a:lnTo>
                  <a:pt x="45812" y="14697"/>
                </a:lnTo>
                <a:lnTo>
                  <a:pt x="47020" y="17612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60095" y="75914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601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1"/>
                </a:lnTo>
                <a:lnTo>
                  <a:pt x="35842" y="3018"/>
                </a:lnTo>
                <a:lnTo>
                  <a:pt x="38417" y="4739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78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9095" y="7886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60095" y="82105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2"/>
                </a:lnTo>
                <a:lnTo>
                  <a:pt x="45812" y="32919"/>
                </a:lnTo>
                <a:lnTo>
                  <a:pt x="44603" y="35837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601"/>
                </a:lnTo>
                <a:lnTo>
                  <a:pt x="1812" y="32919"/>
                </a:lnTo>
                <a:lnTo>
                  <a:pt x="604" y="30002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1"/>
                </a:lnTo>
                <a:lnTo>
                  <a:pt x="35842" y="3018"/>
                </a:lnTo>
                <a:lnTo>
                  <a:pt x="38417" y="4739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9095" y="90392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0095" y="93535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3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1"/>
                </a:lnTo>
                <a:lnTo>
                  <a:pt x="35842" y="3018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79095" y="9658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60095" y="9972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3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5"/>
                </a:lnTo>
                <a:lnTo>
                  <a:pt x="1812" y="14698"/>
                </a:lnTo>
                <a:lnTo>
                  <a:pt x="3020" y="11778"/>
                </a:lnTo>
                <a:lnTo>
                  <a:pt x="4741" y="9202"/>
                </a:lnTo>
                <a:lnTo>
                  <a:pt x="6974" y="6971"/>
                </a:lnTo>
                <a:lnTo>
                  <a:pt x="9207" y="4736"/>
                </a:lnTo>
                <a:lnTo>
                  <a:pt x="11782" y="3016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1"/>
                </a:lnTo>
                <a:lnTo>
                  <a:pt x="42883" y="9202"/>
                </a:lnTo>
                <a:lnTo>
                  <a:pt x="44603" y="11778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47320" y="303531"/>
            <a:ext cx="5417185" cy="97885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77470" rIns="0" bIns="0" rtlCol="0">
            <a:spAutoFit/>
          </a:bodyPr>
          <a:lstStyle/>
          <a:p>
            <a:pPr marL="774065">
              <a:spcBef>
                <a:spcPts val="61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Log,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Square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Root,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Reciprocal,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Exponential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509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Power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Transformations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(Box-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Cox,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Yeo-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Johnson)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434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Discretization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1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Equal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Width,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Equal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Frequency,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Arbitrary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Intervals,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02020"/>
                </a:solidFill>
                <a:latin typeface="Roboto"/>
                <a:cs typeface="Roboto"/>
              </a:rPr>
              <a:t>K-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Clustering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49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spcBef>
                <a:spcPts val="5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Scaling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Techniques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3568700">
              <a:lnSpc>
                <a:spcPct val="135400"/>
              </a:lnSpc>
              <a:spcBef>
                <a:spcPts val="600"/>
              </a:spcBef>
            </a:pP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Standardization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Normalization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434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IQR</a:t>
            </a:r>
            <a:r>
              <a:rPr sz="12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Scaling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6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spcBef>
                <a:spcPts val="5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500" b="1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Categorical</a:t>
            </a:r>
            <a:r>
              <a:rPr sz="150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Variables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Steps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3430" indent="-162560">
              <a:spcBef>
                <a:spcPts val="1035"/>
              </a:spcBef>
              <a:buFont typeface="Roboto"/>
              <a:buAutoNum type="arabicPeriod"/>
              <a:tabLst>
                <a:tab pos="773430" algn="l"/>
              </a:tabLst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Encoding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1155065" marR="3028315">
              <a:lnSpc>
                <a:spcPct val="135400"/>
              </a:lnSpc>
              <a:spcBef>
                <a:spcPts val="60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Ordinal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Encoding 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One-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Hot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Encoding</a:t>
            </a:r>
            <a:endParaRPr sz="1200">
              <a:latin typeface="Roboto"/>
              <a:cs typeface="Roboto"/>
            </a:endParaRPr>
          </a:p>
          <a:p>
            <a:pPr marL="1155065">
              <a:spcBef>
                <a:spcPts val="434"/>
              </a:spcBef>
            </a:pP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Rare-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label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Encoding</a:t>
            </a:r>
            <a:endParaRPr sz="1200">
              <a:latin typeface="Roboto"/>
              <a:cs typeface="Roboto"/>
            </a:endParaRPr>
          </a:p>
          <a:p>
            <a:pPr marL="1155065" marR="2734945">
              <a:lnSpc>
                <a:spcPct val="130200"/>
              </a:lnSpc>
              <a:spcBef>
                <a:spcPts val="7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Frequency</a:t>
            </a:r>
            <a:r>
              <a:rPr sz="1200" spc="-6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Encoding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Target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Mean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Encoding</a:t>
            </a:r>
            <a:endParaRPr sz="1200">
              <a:latin typeface="Roboto"/>
              <a:cs typeface="Roboto"/>
            </a:endParaRPr>
          </a:p>
          <a:p>
            <a:pPr marL="773430" indent="-162560">
              <a:spcBef>
                <a:spcPts val="960"/>
              </a:spcBef>
              <a:buFont typeface="Roboto"/>
              <a:buAutoNum type="arabicPeriod" startAt="2"/>
              <a:tabLst>
                <a:tab pos="773430" algn="l"/>
              </a:tabLst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Manipulation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1155065">
              <a:spcBef>
                <a:spcPts val="11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Group</a:t>
            </a:r>
            <a:r>
              <a:rPr sz="12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rare</a:t>
            </a:r>
            <a:r>
              <a:rPr sz="12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categories</a:t>
            </a:r>
            <a:endParaRPr sz="1200">
              <a:latin typeface="Roboto"/>
              <a:cs typeface="Roboto"/>
            </a:endParaRPr>
          </a:p>
          <a:p>
            <a:pPr marL="1155065">
              <a:spcBef>
                <a:spcPts val="434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Convert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meaningful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or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binary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categories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6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spcBef>
                <a:spcPts val="5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5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Date</a:t>
            </a:r>
            <a:r>
              <a:rPr sz="15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500" b="1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 Variables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Extraction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2277110">
              <a:lnSpc>
                <a:spcPct val="135400"/>
              </a:lnSpc>
              <a:spcBef>
                <a:spcPts val="525"/>
              </a:spcBef>
            </a:pP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Day,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Year,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Quarter,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Weekday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Hour,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Minute,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88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New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11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lag,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Differences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between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two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dates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6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spcBef>
                <a:spcPts val="5"/>
              </a:spcBef>
            </a:pP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500" b="1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Text</a:t>
            </a:r>
            <a:r>
              <a:rPr sz="15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Variables</a:t>
            </a:r>
            <a:endParaRPr sz="1500">
              <a:latin typeface="Roboto"/>
              <a:cs typeface="Roboto"/>
            </a:endParaRPr>
          </a:p>
          <a:p>
            <a:pPr marL="393065">
              <a:spcBef>
                <a:spcPts val="127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Extraction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03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Frequency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characters,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words,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unique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words</a:t>
            </a:r>
            <a:endParaRPr sz="1200">
              <a:latin typeface="Roboto"/>
              <a:cs typeface="Roboto"/>
            </a:endParaRPr>
          </a:p>
          <a:p>
            <a:pPr marL="393065">
              <a:spcBef>
                <a:spcPts val="960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Ratios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035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Take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ratios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based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extracted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0020" y="4019548"/>
            <a:ext cx="6524625" cy="19050"/>
            <a:chOff x="609599" y="4019548"/>
            <a:chExt cx="6524625" cy="19050"/>
          </a:xfrm>
        </p:grpSpPr>
        <p:sp>
          <p:nvSpPr>
            <p:cNvPr id="3" name="object 3"/>
            <p:cNvSpPr/>
            <p:nvPr/>
          </p:nvSpPr>
          <p:spPr>
            <a:xfrm>
              <a:off x="609599" y="4019548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87" y="401954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01954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60020" y="5543548"/>
            <a:ext cx="6524625" cy="19050"/>
            <a:chOff x="609599" y="5543548"/>
            <a:chExt cx="6524625" cy="19050"/>
          </a:xfrm>
        </p:grpSpPr>
        <p:sp>
          <p:nvSpPr>
            <p:cNvPr id="7" name="object 7"/>
            <p:cNvSpPr/>
            <p:nvPr/>
          </p:nvSpPr>
          <p:spPr>
            <a:xfrm>
              <a:off x="609599" y="5543548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554354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554354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960020" y="7677148"/>
            <a:ext cx="6524625" cy="19050"/>
            <a:chOff x="609599" y="7677148"/>
            <a:chExt cx="6524625" cy="19050"/>
          </a:xfrm>
        </p:grpSpPr>
        <p:sp>
          <p:nvSpPr>
            <p:cNvPr id="11" name="object 11"/>
            <p:cNvSpPr/>
            <p:nvPr/>
          </p:nvSpPr>
          <p:spPr>
            <a:xfrm>
              <a:off x="609599" y="7677148"/>
              <a:ext cx="6524625" cy="9525"/>
            </a:xfrm>
            <a:custGeom>
              <a:avLst/>
              <a:gdLst/>
              <a:ahLst/>
              <a:cxnLst/>
              <a:rect l="l" t="t" r="r" b="b"/>
              <a:pathLst>
                <a:path w="6524625" h="9525">
                  <a:moveTo>
                    <a:pt x="65246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6524624" y="0"/>
                  </a:lnTo>
                  <a:lnTo>
                    <a:pt x="6524624" y="95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87" y="7677149"/>
              <a:ext cx="6524625" cy="19050"/>
            </a:xfrm>
            <a:custGeom>
              <a:avLst/>
              <a:gdLst/>
              <a:ahLst/>
              <a:cxnLst/>
              <a:rect l="l" t="t" r="r" b="b"/>
              <a:pathLst>
                <a:path w="6524625" h="19050">
                  <a:moveTo>
                    <a:pt x="6524625" y="0"/>
                  </a:moveTo>
                  <a:lnTo>
                    <a:pt x="6515100" y="9525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6515100" y="19050"/>
                  </a:lnTo>
                  <a:lnTo>
                    <a:pt x="6524625" y="19050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767714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9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560095" y="11811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3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78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095" y="2038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2"/>
                </a:lnTo>
                <a:lnTo>
                  <a:pt x="45812" y="32919"/>
                </a:lnTo>
                <a:lnTo>
                  <a:pt x="44603" y="35837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599"/>
                </a:lnTo>
                <a:lnTo>
                  <a:pt x="1812" y="32919"/>
                </a:lnTo>
                <a:lnTo>
                  <a:pt x="604" y="30002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2"/>
                </a:lnTo>
                <a:lnTo>
                  <a:pt x="1812" y="14697"/>
                </a:lnTo>
                <a:lnTo>
                  <a:pt x="3020" y="11778"/>
                </a:lnTo>
                <a:lnTo>
                  <a:pt x="4741" y="920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78"/>
                </a:lnTo>
                <a:lnTo>
                  <a:pt x="45812" y="14697"/>
                </a:lnTo>
                <a:lnTo>
                  <a:pt x="47020" y="17612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1095" y="2362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41095" y="26098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1095" y="2847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0095" y="34671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601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69"/>
                </a:lnTo>
                <a:lnTo>
                  <a:pt x="9207" y="4736"/>
                </a:lnTo>
                <a:lnTo>
                  <a:pt x="11782" y="3016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69"/>
                </a:lnTo>
                <a:lnTo>
                  <a:pt x="42883" y="9199"/>
                </a:lnTo>
                <a:lnTo>
                  <a:pt x="44603" y="11775"/>
                </a:lnTo>
                <a:lnTo>
                  <a:pt x="45812" y="14694"/>
                </a:lnTo>
                <a:lnTo>
                  <a:pt x="47020" y="17612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0095" y="49434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2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599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974" y="6969"/>
                </a:lnTo>
                <a:lnTo>
                  <a:pt x="9207" y="4734"/>
                </a:lnTo>
                <a:lnTo>
                  <a:pt x="11782" y="3016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69"/>
                </a:lnTo>
                <a:lnTo>
                  <a:pt x="42883" y="9199"/>
                </a:lnTo>
                <a:lnTo>
                  <a:pt x="44603" y="11775"/>
                </a:lnTo>
                <a:lnTo>
                  <a:pt x="45812" y="14694"/>
                </a:lnTo>
                <a:lnTo>
                  <a:pt x="47020" y="17612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47318" y="377827"/>
            <a:ext cx="6417310" cy="711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Selection</a:t>
            </a:r>
            <a:endParaRPr sz="1500">
              <a:latin typeface="Roboto"/>
              <a:cs typeface="Roboto"/>
            </a:endParaRPr>
          </a:p>
          <a:p>
            <a:pPr marL="392430" indent="-162560">
              <a:spcBef>
                <a:spcPts val="1275"/>
              </a:spcBef>
              <a:buFont typeface="Roboto"/>
              <a:buAutoNum type="arabicPeriod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Filter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Methods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205740">
              <a:lnSpc>
                <a:spcPct val="130200"/>
              </a:lnSpc>
              <a:spcBef>
                <a:spcPts val="675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Ranking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variables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based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statistical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metrics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like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Chi-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square, </a:t>
            </a:r>
            <a:r>
              <a:rPr sz="1200" spc="-50" dirty="0">
                <a:solidFill>
                  <a:srgbClr val="202020"/>
                </a:solidFill>
                <a:latin typeface="Roboto"/>
                <a:cs typeface="Roboto"/>
              </a:rPr>
              <a:t>F-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test,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Correlation, Mutual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Information.</a:t>
            </a:r>
            <a:endParaRPr sz="1200">
              <a:latin typeface="Roboto"/>
              <a:cs typeface="Roboto"/>
            </a:endParaRPr>
          </a:p>
          <a:p>
            <a:pPr marL="392430" indent="-162560">
              <a:spcBef>
                <a:spcPts val="960"/>
              </a:spcBef>
              <a:buFont typeface="Roboto"/>
              <a:buAutoNum type="arabicPeriod" startAt="2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Wrapper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Methods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1155065" marR="19050" indent="-381000">
              <a:lnSpc>
                <a:spcPts val="2550"/>
              </a:lnSpc>
              <a:spcBef>
                <a:spcPts val="19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Generate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subsets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train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models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subset.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Techniques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include: Exhaustive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Search</a:t>
            </a:r>
            <a:endParaRPr sz="1200">
              <a:latin typeface="Roboto"/>
              <a:cs typeface="Roboto"/>
            </a:endParaRPr>
          </a:p>
          <a:p>
            <a:pPr marL="1155065">
              <a:spcBef>
                <a:spcPts val="24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Forward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Elimination</a:t>
            </a:r>
            <a:endParaRPr sz="1200">
              <a:latin typeface="Roboto"/>
              <a:cs typeface="Roboto"/>
            </a:endParaRPr>
          </a:p>
          <a:p>
            <a:pPr marL="1155065">
              <a:spcBef>
                <a:spcPts val="434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Backward</a:t>
            </a:r>
            <a:r>
              <a:rPr sz="1200" spc="-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Elimination</a:t>
            </a:r>
            <a:endParaRPr sz="1200">
              <a:latin typeface="Roboto"/>
              <a:cs typeface="Roboto"/>
            </a:endParaRPr>
          </a:p>
          <a:p>
            <a:pPr marL="392430" indent="-162560">
              <a:spcBef>
                <a:spcPts val="960"/>
              </a:spcBef>
              <a:buFont typeface="Roboto"/>
              <a:buAutoNum type="arabicPeriod" startAt="3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Embedded</a:t>
            </a:r>
            <a:r>
              <a:rPr sz="1200" b="1" spc="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Methods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 marR="161925">
              <a:lnSpc>
                <a:spcPct val="135400"/>
              </a:lnSpc>
              <a:spcBef>
                <a:spcPts val="52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Use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models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like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Linear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Regression,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LASSO,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Decision</a:t>
            </a: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Trees,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Random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Forest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select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based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their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coefficients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or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importance.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1245"/>
              </a:spcBef>
            </a:pPr>
            <a:endParaRPr sz="1200">
              <a:latin typeface="Roboto"/>
              <a:cs typeface="Roboto"/>
            </a:endParaRPr>
          </a:p>
          <a:p>
            <a:pPr marL="12700"/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Key</a:t>
            </a:r>
            <a:r>
              <a:rPr sz="15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Components</a:t>
            </a:r>
            <a:r>
              <a:rPr sz="15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5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Engineering</a:t>
            </a:r>
            <a:endParaRPr sz="1500">
              <a:latin typeface="Roboto"/>
              <a:cs typeface="Roboto"/>
            </a:endParaRPr>
          </a:p>
          <a:p>
            <a:pPr marL="392430" indent="-162560">
              <a:spcBef>
                <a:spcPts val="1275"/>
              </a:spcBef>
              <a:buFont typeface="Roboto"/>
              <a:buAutoNum type="arabicPeriod"/>
              <a:tabLst>
                <a:tab pos="392430" algn="l"/>
              </a:tabLst>
            </a:pPr>
            <a:r>
              <a:rPr sz="1200" b="1" spc="-25" dirty="0">
                <a:solidFill>
                  <a:srgbClr val="202020"/>
                </a:solidFill>
                <a:latin typeface="Roboto"/>
                <a:cs typeface="Roboto"/>
              </a:rPr>
              <a:t>Built-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Transformers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774065">
              <a:spcBef>
                <a:spcPts val="1035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Python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Class,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Python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Function,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Function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Transformer</a:t>
            </a:r>
            <a:endParaRPr sz="1200">
              <a:latin typeface="Roboto"/>
              <a:cs typeface="Roboto"/>
            </a:endParaRPr>
          </a:p>
          <a:p>
            <a:pPr marL="392430" indent="-162560">
              <a:spcBef>
                <a:spcPts val="960"/>
              </a:spcBef>
              <a:buFont typeface="Roboto"/>
              <a:buAutoNum type="arabicPeriod" startAt="2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Pipeline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Union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: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Combine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various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transformations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into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cohesive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process.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1165"/>
              </a:spcBef>
              <a:buClr>
                <a:srgbClr val="202020"/>
              </a:buClr>
              <a:buFont typeface="Roboto"/>
              <a:buAutoNum type="arabicPeriod" startAt="2"/>
            </a:pPr>
            <a:endParaRPr sz="1200">
              <a:latin typeface="Roboto"/>
              <a:cs typeface="Roboto"/>
            </a:endParaRPr>
          </a:p>
          <a:p>
            <a:pPr marL="12700">
              <a:spcBef>
                <a:spcPts val="5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General Sequence of Steps for Data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Preprocessing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  <a:p>
            <a:pPr marL="392430" lvl="1" indent="-162560">
              <a:spcBef>
                <a:spcPts val="1275"/>
              </a:spcBef>
              <a:buFont typeface="Roboto"/>
              <a:buAutoNum type="arabicPeriod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Import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Libraries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Pandas,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Scikit-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learn,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etc.</a:t>
            </a:r>
            <a:endParaRPr sz="1200">
              <a:latin typeface="Roboto"/>
              <a:cs typeface="Roboto"/>
            </a:endParaRPr>
          </a:p>
          <a:p>
            <a:pPr marL="392430" lvl="1" indent="-162560">
              <a:spcBef>
                <a:spcPts val="509"/>
              </a:spcBef>
              <a:buFont typeface="Roboto"/>
              <a:buAutoNum type="arabicPeriod"/>
              <a:tabLst>
                <a:tab pos="392430" algn="l"/>
              </a:tabLst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Display</a:t>
            </a:r>
            <a:r>
              <a:rPr sz="1200" b="1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Settings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Adjust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pandas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display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options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ignore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warnings.</a:t>
            </a:r>
            <a:endParaRPr sz="1200">
              <a:latin typeface="Roboto"/>
              <a:cs typeface="Roboto"/>
            </a:endParaRPr>
          </a:p>
          <a:p>
            <a:pPr marL="392430" lvl="1" indent="-162560">
              <a:spcBef>
                <a:spcPts val="509"/>
              </a:spcBef>
              <a:buFont typeface="Roboto"/>
              <a:buAutoNum type="arabicPeriod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Read</a:t>
            </a:r>
            <a:r>
              <a:rPr sz="1200" b="1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Training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392430" lvl="1" indent="-162560">
              <a:spcBef>
                <a:spcPts val="434"/>
              </a:spcBef>
              <a:buFont typeface="Roboto"/>
              <a:buAutoNum type="arabicPeriod"/>
              <a:tabLst>
                <a:tab pos="392430" algn="l"/>
              </a:tabLst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Transformation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Operations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(e.g.,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specific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like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'Airline',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'Date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Journey',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etc.).</a:t>
            </a:r>
            <a:endParaRPr sz="1200">
              <a:latin typeface="Roboto"/>
              <a:cs typeface="Roboto"/>
            </a:endParaRPr>
          </a:p>
          <a:p>
            <a:pPr marL="392430" lvl="1" indent="-162560">
              <a:spcBef>
                <a:spcPts val="509"/>
              </a:spcBef>
              <a:buFont typeface="Roboto"/>
              <a:buAutoNum type="arabicPeriod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Selection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Based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individual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performance.</a:t>
            </a:r>
            <a:endParaRPr sz="1200">
              <a:latin typeface="Roboto"/>
              <a:cs typeface="Roboto"/>
            </a:endParaRPr>
          </a:p>
          <a:p>
            <a:pPr marL="393065" lvl="1" indent="-163195">
              <a:spcBef>
                <a:spcPts val="434"/>
              </a:spcBef>
              <a:buFont typeface="Roboto"/>
              <a:buAutoNum type="arabicPeriod"/>
              <a:tabLst>
                <a:tab pos="393065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Final</a:t>
            </a:r>
            <a:r>
              <a:rPr sz="120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Preprocessing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b="1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Training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1020" y="8810627"/>
            <a:ext cx="6143625" cy="1524635"/>
          </a:xfrm>
          <a:custGeom>
            <a:avLst/>
            <a:gdLst/>
            <a:ahLst/>
            <a:cxnLst/>
            <a:rect l="l" t="t" r="r" b="b"/>
            <a:pathLst>
              <a:path w="6143625" h="1524634">
                <a:moveTo>
                  <a:pt x="6143623" y="1524595"/>
                </a:moveTo>
                <a:lnTo>
                  <a:pt x="0" y="1524595"/>
                </a:lnTo>
                <a:lnTo>
                  <a:pt x="0" y="13788"/>
                </a:lnTo>
                <a:lnTo>
                  <a:pt x="1859" y="9298"/>
                </a:lnTo>
                <a:lnTo>
                  <a:pt x="9299" y="1859"/>
                </a:lnTo>
                <a:lnTo>
                  <a:pt x="13789" y="0"/>
                </a:lnTo>
                <a:lnTo>
                  <a:pt x="6129834" y="0"/>
                </a:lnTo>
                <a:lnTo>
                  <a:pt x="6134324" y="1859"/>
                </a:lnTo>
                <a:lnTo>
                  <a:pt x="6141764" y="9298"/>
                </a:lnTo>
                <a:lnTo>
                  <a:pt x="6143623" y="13788"/>
                </a:lnTo>
                <a:lnTo>
                  <a:pt x="6143623" y="152459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47318" y="7959725"/>
            <a:ext cx="6516370" cy="2180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Engineering</a:t>
            </a:r>
            <a:r>
              <a:rPr sz="150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5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50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"/>
                <a:cs typeface="Roboto"/>
              </a:rPr>
              <a:t>Preprocessing</a:t>
            </a:r>
            <a:endParaRPr sz="1500">
              <a:latin typeface="Roboto"/>
              <a:cs typeface="Roboto"/>
            </a:endParaRPr>
          </a:p>
          <a:p>
            <a:pPr>
              <a:spcBef>
                <a:spcPts val="70"/>
              </a:spcBef>
            </a:pPr>
            <a:endParaRPr sz="1500">
              <a:latin typeface="Roboto"/>
              <a:cs typeface="Roboto"/>
            </a:endParaRPr>
          </a:p>
          <a:p>
            <a:pPr marL="229870">
              <a:spcBef>
                <a:spcPts val="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1.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Import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Libraries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50"/>
              </a:spcBef>
            </a:pPr>
            <a:endParaRPr sz="1200">
              <a:latin typeface="Roboto"/>
              <a:cs typeface="Roboto"/>
            </a:endParaRPr>
          </a:p>
          <a:p>
            <a:pPr marL="469265" marR="4605020">
              <a:lnSpc>
                <a:spcPct val="1548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pd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sz="1050" spc="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endParaRPr sz="1050">
              <a:latin typeface="Consolas"/>
              <a:cs typeface="Consolas"/>
            </a:endParaRPr>
          </a:p>
          <a:p>
            <a:pPr marL="469265" marR="5080">
              <a:lnSpc>
                <a:spcPct val="148800"/>
              </a:lnSpc>
              <a:spcBef>
                <a:spcPts val="8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sklearn.preprocessing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2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StandardScaler,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OneHotEncoder,</a:t>
            </a:r>
            <a:r>
              <a:rPr sz="1050" spc="2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PowerTransforme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1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sklearn.impute</a:t>
            </a:r>
            <a:r>
              <a:rPr sz="1050" spc="15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SimpleImputer</a:t>
            </a:r>
            <a:endParaRPr sz="1050">
              <a:latin typeface="Consolas"/>
              <a:cs typeface="Consolas"/>
            </a:endParaRPr>
          </a:p>
          <a:p>
            <a:pPr marL="469265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1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sklearn.feature_selection</a:t>
            </a:r>
            <a:r>
              <a:rPr sz="1050" spc="1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SelectKBest,</a:t>
            </a:r>
            <a:r>
              <a:rPr sz="1050" spc="1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chi2,</a:t>
            </a:r>
            <a:r>
              <a:rPr sz="1050" spc="1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mutual_info_classif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1021" y="2981326"/>
            <a:ext cx="161925" cy="161925"/>
            <a:chOff x="990600" y="2981324"/>
            <a:chExt cx="161925" cy="161925"/>
          </a:xfrm>
        </p:grpSpPr>
        <p:sp>
          <p:nvSpPr>
            <p:cNvPr id="3" name="object 3"/>
            <p:cNvSpPr/>
            <p:nvPr/>
          </p:nvSpPr>
          <p:spPr>
            <a:xfrm>
              <a:off x="990600" y="2981324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7749" y="3028949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099" y="66674"/>
                  </a:moveTo>
                  <a:lnTo>
                    <a:pt x="0" y="33337"/>
                  </a:lnTo>
                  <a:lnTo>
                    <a:pt x="38099" y="0"/>
                  </a:lnTo>
                  <a:lnTo>
                    <a:pt x="38099" y="6667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502943" y="2981326"/>
            <a:ext cx="5981700" cy="161925"/>
            <a:chOff x="1152524" y="2981324"/>
            <a:chExt cx="5981700" cy="161925"/>
          </a:xfrm>
        </p:grpSpPr>
        <p:sp>
          <p:nvSpPr>
            <p:cNvPr id="6" name="object 6"/>
            <p:cNvSpPr/>
            <p:nvPr/>
          </p:nvSpPr>
          <p:spPr>
            <a:xfrm>
              <a:off x="6972299" y="2981324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38974" y="3028949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4"/>
                  </a:moveTo>
                  <a:lnTo>
                    <a:pt x="0" y="0"/>
                  </a:lnTo>
                  <a:lnTo>
                    <a:pt x="38099" y="33337"/>
                  </a:lnTo>
                  <a:lnTo>
                    <a:pt x="0" y="6667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2524" y="2981324"/>
              <a:ext cx="5819775" cy="161925"/>
            </a:xfrm>
            <a:custGeom>
              <a:avLst/>
              <a:gdLst/>
              <a:ahLst/>
              <a:cxnLst/>
              <a:rect l="l" t="t" r="r" b="b"/>
              <a:pathLst>
                <a:path w="5819775" h="161925">
                  <a:moveTo>
                    <a:pt x="581977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5819774" y="0"/>
                  </a:lnTo>
                  <a:lnTo>
                    <a:pt x="581977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341020" y="2085975"/>
            <a:ext cx="6143625" cy="714375"/>
          </a:xfrm>
          <a:custGeom>
            <a:avLst/>
            <a:gdLst/>
            <a:ahLst/>
            <a:cxnLst/>
            <a:rect l="l" t="t" r="r" b="b"/>
            <a:pathLst>
              <a:path w="6143625" h="714375">
                <a:moveTo>
                  <a:pt x="6127100" y="714370"/>
                </a:moveTo>
                <a:lnTo>
                  <a:pt x="16523" y="714370"/>
                </a:lnTo>
                <a:lnTo>
                  <a:pt x="14093" y="713886"/>
                </a:lnTo>
                <a:lnTo>
                  <a:pt x="0" y="697850"/>
                </a:lnTo>
                <a:lnTo>
                  <a:pt x="0" y="69532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697850"/>
                </a:lnTo>
                <a:lnTo>
                  <a:pt x="6129529" y="713886"/>
                </a:lnTo>
                <a:lnTo>
                  <a:pt x="6127100" y="71437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1020" y="3352800"/>
            <a:ext cx="6143625" cy="962025"/>
          </a:xfrm>
          <a:custGeom>
            <a:avLst/>
            <a:gdLst/>
            <a:ahLst/>
            <a:cxnLst/>
            <a:rect l="l" t="t" r="r" b="b"/>
            <a:pathLst>
              <a:path w="6143625" h="962025">
                <a:moveTo>
                  <a:pt x="6127100" y="962020"/>
                </a:moveTo>
                <a:lnTo>
                  <a:pt x="16523" y="962020"/>
                </a:lnTo>
                <a:lnTo>
                  <a:pt x="14093" y="961536"/>
                </a:lnTo>
                <a:lnTo>
                  <a:pt x="0" y="945500"/>
                </a:lnTo>
                <a:lnTo>
                  <a:pt x="0" y="942974"/>
                </a:lnTo>
                <a:lnTo>
                  <a:pt x="0" y="16524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4"/>
                </a:lnTo>
                <a:lnTo>
                  <a:pt x="6143624" y="945500"/>
                </a:lnTo>
                <a:lnTo>
                  <a:pt x="6129529" y="961536"/>
                </a:lnTo>
                <a:lnTo>
                  <a:pt x="6127100" y="96202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2020" y="5581648"/>
            <a:ext cx="5762625" cy="2171700"/>
          </a:xfrm>
          <a:custGeom>
            <a:avLst/>
            <a:gdLst/>
            <a:ahLst/>
            <a:cxnLst/>
            <a:rect l="l" t="t" r="r" b="b"/>
            <a:pathLst>
              <a:path w="5762625" h="2171700">
                <a:moveTo>
                  <a:pt x="5746100" y="2171695"/>
                </a:moveTo>
                <a:lnTo>
                  <a:pt x="16523" y="2171695"/>
                </a:lnTo>
                <a:lnTo>
                  <a:pt x="14093" y="2171211"/>
                </a:lnTo>
                <a:lnTo>
                  <a:pt x="0" y="2155174"/>
                </a:lnTo>
                <a:lnTo>
                  <a:pt x="0" y="2152649"/>
                </a:lnTo>
                <a:lnTo>
                  <a:pt x="0" y="16524"/>
                </a:lnTo>
                <a:lnTo>
                  <a:pt x="16523" y="0"/>
                </a:lnTo>
                <a:lnTo>
                  <a:pt x="5746100" y="0"/>
                </a:lnTo>
                <a:lnTo>
                  <a:pt x="5762624" y="16524"/>
                </a:lnTo>
                <a:lnTo>
                  <a:pt x="5762624" y="2155174"/>
                </a:lnTo>
                <a:lnTo>
                  <a:pt x="5748529" y="2171211"/>
                </a:lnTo>
                <a:lnTo>
                  <a:pt x="5746100" y="217169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1020" y="8305797"/>
            <a:ext cx="6143625" cy="228600"/>
          </a:xfrm>
          <a:custGeom>
            <a:avLst/>
            <a:gdLst/>
            <a:ahLst/>
            <a:cxnLst/>
            <a:rect l="l" t="t" r="r" b="b"/>
            <a:pathLst>
              <a:path w="6143625" h="228600">
                <a:moveTo>
                  <a:pt x="6127100" y="228595"/>
                </a:moveTo>
                <a:lnTo>
                  <a:pt x="16523" y="228595"/>
                </a:lnTo>
                <a:lnTo>
                  <a:pt x="14093" y="228111"/>
                </a:lnTo>
                <a:lnTo>
                  <a:pt x="0" y="212070"/>
                </a:lnTo>
                <a:lnTo>
                  <a:pt x="0" y="209549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212070"/>
                </a:lnTo>
                <a:lnTo>
                  <a:pt x="6129529" y="228111"/>
                </a:lnTo>
                <a:lnTo>
                  <a:pt x="6127100" y="22859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722020" y="10115551"/>
            <a:ext cx="161925" cy="161925"/>
            <a:chOff x="1371599" y="10115549"/>
            <a:chExt cx="161925" cy="161925"/>
          </a:xfrm>
        </p:grpSpPr>
        <p:sp>
          <p:nvSpPr>
            <p:cNvPr id="14" name="object 14"/>
            <p:cNvSpPr/>
            <p:nvPr/>
          </p:nvSpPr>
          <p:spPr>
            <a:xfrm>
              <a:off x="1371599" y="1011554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8749" y="10163174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099" y="66674"/>
                  </a:moveTo>
                  <a:lnTo>
                    <a:pt x="0" y="33337"/>
                  </a:lnTo>
                  <a:lnTo>
                    <a:pt x="38099" y="0"/>
                  </a:lnTo>
                  <a:lnTo>
                    <a:pt x="38099" y="6667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722021" y="9401175"/>
            <a:ext cx="5762625" cy="876300"/>
            <a:chOff x="1371600" y="9401175"/>
            <a:chExt cx="5762625" cy="876300"/>
          </a:xfrm>
        </p:grpSpPr>
        <p:sp>
          <p:nvSpPr>
            <p:cNvPr id="17" name="object 17"/>
            <p:cNvSpPr/>
            <p:nvPr/>
          </p:nvSpPr>
          <p:spPr>
            <a:xfrm>
              <a:off x="6972299" y="1011554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8974" y="10163174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4"/>
                  </a:moveTo>
                  <a:lnTo>
                    <a:pt x="0" y="0"/>
                  </a:lnTo>
                  <a:lnTo>
                    <a:pt x="38099" y="33337"/>
                  </a:lnTo>
                  <a:lnTo>
                    <a:pt x="0" y="6667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3524" y="10115549"/>
              <a:ext cx="5438775" cy="161925"/>
            </a:xfrm>
            <a:custGeom>
              <a:avLst/>
              <a:gdLst/>
              <a:ahLst/>
              <a:cxnLst/>
              <a:rect l="l" t="t" r="r" b="b"/>
              <a:pathLst>
                <a:path w="5438775" h="161925">
                  <a:moveTo>
                    <a:pt x="543877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5438774" y="0"/>
                  </a:lnTo>
                  <a:lnTo>
                    <a:pt x="543877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3524" y="10134599"/>
              <a:ext cx="5010150" cy="123825"/>
            </a:xfrm>
            <a:custGeom>
              <a:avLst/>
              <a:gdLst/>
              <a:ahLst/>
              <a:cxnLst/>
              <a:rect l="l" t="t" r="r" b="b"/>
              <a:pathLst>
                <a:path w="5010150" h="123825">
                  <a:moveTo>
                    <a:pt x="5010149" y="123824"/>
                  </a:moveTo>
                  <a:lnTo>
                    <a:pt x="0" y="1238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1238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9401175"/>
              <a:ext cx="5762625" cy="714375"/>
            </a:xfrm>
            <a:custGeom>
              <a:avLst/>
              <a:gdLst/>
              <a:ahLst/>
              <a:cxnLst/>
              <a:rect l="l" t="t" r="r" b="b"/>
              <a:pathLst>
                <a:path w="5762625" h="714375">
                  <a:moveTo>
                    <a:pt x="5762624" y="714374"/>
                  </a:moveTo>
                  <a:lnTo>
                    <a:pt x="0" y="714374"/>
                  </a:lnTo>
                  <a:lnTo>
                    <a:pt x="0" y="13788"/>
                  </a:lnTo>
                  <a:lnTo>
                    <a:pt x="1859" y="9298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5748835" y="0"/>
                  </a:lnTo>
                  <a:lnTo>
                    <a:pt x="5753324" y="1859"/>
                  </a:lnTo>
                  <a:lnTo>
                    <a:pt x="5760764" y="9298"/>
                  </a:lnTo>
                  <a:lnTo>
                    <a:pt x="5762624" y="13788"/>
                  </a:lnTo>
                  <a:lnTo>
                    <a:pt x="5762624" y="71437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41020" y="361950"/>
            <a:ext cx="6143625" cy="945772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38100" rIns="0" bIns="0" rtlCol="0">
            <a:spAutoFit/>
          </a:bodyPr>
          <a:lstStyle/>
          <a:p>
            <a:pPr marL="76200">
              <a:spcBef>
                <a:spcPts val="3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2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sz="1050" spc="204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204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train_test_split</a:t>
            </a:r>
            <a:endParaRPr sz="1050">
              <a:latin typeface="Consolas"/>
              <a:cs typeface="Consolas"/>
            </a:endParaRPr>
          </a:p>
          <a:p>
            <a:pPr marL="76200" marR="2741295">
              <a:lnSpc>
                <a:spcPct val="1488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1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sklearn.ensemble</a:t>
            </a:r>
            <a:r>
              <a:rPr sz="1050" spc="1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IsolationForest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5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sz="1050" spc="1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1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endParaRPr sz="1050">
              <a:latin typeface="Consolas"/>
              <a:cs typeface="Consolas"/>
            </a:endParaRPr>
          </a:p>
          <a:p>
            <a:pPr marL="76200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seaborn</a:t>
            </a:r>
            <a:r>
              <a:rPr sz="1050" spc="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4905" y="1692275"/>
            <a:ext cx="3432810" cy="96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2.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Overview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&amp;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Display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Settings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625"/>
              </a:spcBef>
            </a:pPr>
            <a:endParaRPr sz="1200">
              <a:latin typeface="Roboto"/>
              <a:cs typeface="Roboto"/>
            </a:endParaRPr>
          </a:p>
          <a:p>
            <a:pPr marL="252095" marR="5080">
              <a:lnSpc>
                <a:spcPct val="154800"/>
              </a:lnSpc>
              <a:spcBef>
                <a:spcPts val="5"/>
              </a:spcBef>
            </a:pP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pd.set_option('display.max_columns',</a:t>
            </a:r>
            <a:r>
              <a:rPr sz="1050" spc="2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None)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pd.set_option('display.max_rows', 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None)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4905" y="2959100"/>
            <a:ext cx="1511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3.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1021" y="3000376"/>
            <a:ext cx="263525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5"/>
              </a:lnSpc>
            </a:pPr>
            <a:r>
              <a:rPr sz="1200" b="1" spc="-25" dirty="0">
                <a:solidFill>
                  <a:srgbClr val="202020"/>
                </a:solidFill>
                <a:latin typeface="Roboto"/>
                <a:cs typeface="Roboto"/>
              </a:rPr>
              <a:t>Rea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2943" y="3000376"/>
            <a:ext cx="5715000" cy="142875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125"/>
              </a:lnSpc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ding 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095" y="52768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0"/>
                </a:lnTo>
                <a:lnTo>
                  <a:pt x="0" y="26966"/>
                </a:lnTo>
                <a:lnTo>
                  <a:pt x="0" y="23812"/>
                </a:lnTo>
                <a:lnTo>
                  <a:pt x="0" y="20650"/>
                </a:lnTo>
                <a:lnTo>
                  <a:pt x="604" y="17612"/>
                </a:lnTo>
                <a:lnTo>
                  <a:pt x="1812" y="14697"/>
                </a:lnTo>
                <a:lnTo>
                  <a:pt x="3020" y="11775"/>
                </a:lnTo>
                <a:lnTo>
                  <a:pt x="4741" y="9199"/>
                </a:lnTo>
                <a:lnTo>
                  <a:pt x="6974" y="6971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1"/>
                </a:lnTo>
                <a:lnTo>
                  <a:pt x="42883" y="9199"/>
                </a:lnTo>
                <a:lnTo>
                  <a:pt x="44603" y="11775"/>
                </a:lnTo>
                <a:lnTo>
                  <a:pt x="45812" y="14697"/>
                </a:lnTo>
                <a:lnTo>
                  <a:pt x="47020" y="17612"/>
                </a:lnTo>
                <a:lnTo>
                  <a:pt x="47624" y="20650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47320" y="3415159"/>
            <a:ext cx="5464175" cy="476540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69265">
              <a:spcBef>
                <a:spcPts val="71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Load</a:t>
            </a:r>
            <a:r>
              <a:rPr sz="1050" spc="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your</a:t>
            </a:r>
            <a:r>
              <a:rPr sz="1050" spc="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here</a:t>
            </a:r>
            <a:endParaRPr sz="1050">
              <a:latin typeface="Consolas"/>
              <a:cs typeface="Consolas"/>
            </a:endParaRPr>
          </a:p>
          <a:p>
            <a:pPr marL="469265" marR="2271395">
              <a:lnSpc>
                <a:spcPts val="1950"/>
              </a:lnSpc>
              <a:spcBef>
                <a:spcPts val="10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pd.read_csv('your_dataset.csv') df.head()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75"/>
              </a:spcBef>
            </a:pPr>
            <a:endParaRPr sz="1050">
              <a:latin typeface="Consolas"/>
              <a:cs typeface="Consolas"/>
            </a:endParaRPr>
          </a:p>
          <a:p>
            <a:pPr marL="12700"/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Identifying</a:t>
            </a:r>
            <a:r>
              <a:rPr sz="1500" spc="-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5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5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5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500">
              <a:latin typeface="Roboto"/>
              <a:cs typeface="Roboto"/>
            </a:endParaRPr>
          </a:p>
          <a:p>
            <a:pPr marL="229870">
              <a:spcBef>
                <a:spcPts val="127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4.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Identify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200">
              <a:latin typeface="Roboto"/>
              <a:cs typeface="Roboto"/>
            </a:endParaRPr>
          </a:p>
          <a:p>
            <a:pPr marR="739775" algn="ctr">
              <a:spcBef>
                <a:spcPts val="103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mean,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standard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deviation,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IQR,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plots: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705"/>
              </a:spcBef>
            </a:pPr>
            <a:endParaRPr sz="1200">
              <a:latin typeface="Roboto"/>
              <a:cs typeface="Roboto"/>
            </a:endParaRPr>
          </a:p>
          <a:p>
            <a:pPr marL="1001394" marR="1588135" indent="-151130">
              <a:lnSpc>
                <a:spcPct val="1488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2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identify_extreme_values(df,</a:t>
            </a:r>
            <a:r>
              <a:rPr sz="1050" spc="2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column):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mean</a:t>
            </a:r>
            <a:r>
              <a:rPr sz="1050" spc="5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df[column].mean()</a:t>
            </a:r>
            <a:endParaRPr sz="1050">
              <a:latin typeface="Consolas"/>
              <a:cs typeface="Consolas"/>
            </a:endParaRPr>
          </a:p>
          <a:p>
            <a:pPr marL="1001394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std_dev</a:t>
            </a:r>
            <a:r>
              <a:rPr sz="1050" spc="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df[column].std()</a:t>
            </a:r>
            <a:endParaRPr sz="1050">
              <a:latin typeface="Consolas"/>
              <a:cs typeface="Consolas"/>
            </a:endParaRPr>
          </a:p>
          <a:p>
            <a:pPr marL="1001394" marR="5080">
              <a:lnSpc>
                <a:spcPct val="151800"/>
              </a:lnSpc>
              <a:spcBef>
                <a:spcPts val="3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iqr</a:t>
            </a:r>
            <a:r>
              <a:rPr sz="1050" spc="1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df[column].quantile(0.75)</a:t>
            </a:r>
            <a:r>
              <a:rPr sz="1050" spc="1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1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df[column].quantile(0.25)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lower_bound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df[column].quantile(0.25)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1.5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*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iqr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upper_bound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df[column].quantile(0.75)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+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1.5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*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iqr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print(f'Mean:</a:t>
            </a:r>
            <a:r>
              <a:rPr sz="1050" spc="1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{mean},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Std</a:t>
            </a:r>
            <a:r>
              <a:rPr sz="1050" spc="1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Dev: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{std_dev},</a:t>
            </a:r>
            <a:r>
              <a:rPr sz="1050" spc="1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IQR:</a:t>
            </a:r>
            <a:r>
              <a:rPr sz="1050" spc="1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{iqr}')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lower_bound,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upper_bound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105"/>
              </a:spcBef>
            </a:pPr>
            <a:endParaRPr sz="1050">
              <a:latin typeface="Consolas"/>
              <a:cs typeface="Consolas"/>
            </a:endParaRPr>
          </a:p>
          <a:p>
            <a:pPr marR="753745" algn="ctr"/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lower,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upper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=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identify_extreme_values(df,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'column_name')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60095" y="91058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70"/>
                </a:lnTo>
                <a:lnTo>
                  <a:pt x="47020" y="30007"/>
                </a:lnTo>
                <a:lnTo>
                  <a:pt x="45812" y="32923"/>
                </a:lnTo>
                <a:lnTo>
                  <a:pt x="44603" y="35839"/>
                </a:lnTo>
                <a:lnTo>
                  <a:pt x="32925" y="45806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06"/>
                </a:lnTo>
                <a:lnTo>
                  <a:pt x="11782" y="44601"/>
                </a:lnTo>
                <a:lnTo>
                  <a:pt x="1812" y="32923"/>
                </a:lnTo>
                <a:lnTo>
                  <a:pt x="604" y="30007"/>
                </a:lnTo>
                <a:lnTo>
                  <a:pt x="0" y="26970"/>
                </a:lnTo>
                <a:lnTo>
                  <a:pt x="0" y="23812"/>
                </a:lnTo>
                <a:lnTo>
                  <a:pt x="0" y="20650"/>
                </a:lnTo>
                <a:lnTo>
                  <a:pt x="604" y="17607"/>
                </a:lnTo>
                <a:lnTo>
                  <a:pt x="1812" y="14692"/>
                </a:lnTo>
                <a:lnTo>
                  <a:pt x="3020" y="11775"/>
                </a:lnTo>
                <a:lnTo>
                  <a:pt x="4741" y="9204"/>
                </a:lnTo>
                <a:lnTo>
                  <a:pt x="6974" y="6971"/>
                </a:lnTo>
                <a:lnTo>
                  <a:pt x="9207" y="4734"/>
                </a:lnTo>
                <a:lnTo>
                  <a:pt x="11782" y="3013"/>
                </a:lnTo>
                <a:lnTo>
                  <a:pt x="14699" y="1808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1"/>
                </a:lnTo>
                <a:lnTo>
                  <a:pt x="42883" y="9204"/>
                </a:lnTo>
                <a:lnTo>
                  <a:pt x="44603" y="11775"/>
                </a:lnTo>
                <a:lnTo>
                  <a:pt x="45812" y="14692"/>
                </a:lnTo>
                <a:lnTo>
                  <a:pt x="47020" y="17607"/>
                </a:lnTo>
                <a:lnTo>
                  <a:pt x="47624" y="20650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64905" y="8693152"/>
            <a:ext cx="6303010" cy="128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5.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Remedial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Steps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200">
              <a:latin typeface="Roboto"/>
              <a:cs typeface="Roboto"/>
            </a:endParaRPr>
          </a:p>
          <a:p>
            <a:pPr marL="556895">
              <a:spcBef>
                <a:spcPts val="11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Capping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values: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50"/>
              </a:spcBef>
            </a:pPr>
            <a:endParaRPr sz="1200">
              <a:latin typeface="Roboto"/>
              <a:cs typeface="Roboto"/>
            </a:endParaRPr>
          </a:p>
          <a:p>
            <a:pPr marL="633095" marR="5080">
              <a:lnSpc>
                <a:spcPct val="1548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df['column_name']</a:t>
            </a:r>
            <a:r>
              <a:rPr sz="1050" spc="1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np.where(df['column_name']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&gt;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upper,</a:t>
            </a:r>
            <a:r>
              <a:rPr sz="1050" spc="1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upper,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df['column_n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df['column_name']</a:t>
            </a:r>
            <a:r>
              <a:rPr sz="1050" spc="1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np.where(df['column_name']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lower,</a:t>
            </a:r>
            <a:r>
              <a:rPr sz="1050" spc="1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lower,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df['column_n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1020" y="762000"/>
            <a:ext cx="6143625" cy="714375"/>
          </a:xfrm>
          <a:custGeom>
            <a:avLst/>
            <a:gdLst/>
            <a:ahLst/>
            <a:cxnLst/>
            <a:rect l="l" t="t" r="r" b="b"/>
            <a:pathLst>
              <a:path w="6143625" h="714375">
                <a:moveTo>
                  <a:pt x="6127100" y="714370"/>
                </a:moveTo>
                <a:lnTo>
                  <a:pt x="16523" y="714370"/>
                </a:lnTo>
                <a:lnTo>
                  <a:pt x="14093" y="713886"/>
                </a:lnTo>
                <a:lnTo>
                  <a:pt x="0" y="697850"/>
                </a:lnTo>
                <a:lnTo>
                  <a:pt x="0" y="69532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697850"/>
                </a:lnTo>
                <a:lnTo>
                  <a:pt x="6129529" y="713886"/>
                </a:lnTo>
                <a:lnTo>
                  <a:pt x="6127100" y="71437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1020" y="2419348"/>
            <a:ext cx="6143625" cy="723900"/>
          </a:xfrm>
          <a:custGeom>
            <a:avLst/>
            <a:gdLst/>
            <a:ahLst/>
            <a:cxnLst/>
            <a:rect l="l" t="t" r="r" b="b"/>
            <a:pathLst>
              <a:path w="6143625" h="723900">
                <a:moveTo>
                  <a:pt x="6127100" y="723895"/>
                </a:moveTo>
                <a:lnTo>
                  <a:pt x="16523" y="723895"/>
                </a:lnTo>
                <a:lnTo>
                  <a:pt x="14093" y="723411"/>
                </a:lnTo>
                <a:lnTo>
                  <a:pt x="0" y="707370"/>
                </a:lnTo>
                <a:lnTo>
                  <a:pt x="0" y="704849"/>
                </a:lnTo>
                <a:lnTo>
                  <a:pt x="0" y="16524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4"/>
                </a:lnTo>
                <a:lnTo>
                  <a:pt x="6143624" y="707370"/>
                </a:lnTo>
                <a:lnTo>
                  <a:pt x="6129529" y="723411"/>
                </a:lnTo>
                <a:lnTo>
                  <a:pt x="6127100" y="72389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1020" y="3686173"/>
            <a:ext cx="6143625" cy="476250"/>
          </a:xfrm>
          <a:custGeom>
            <a:avLst/>
            <a:gdLst/>
            <a:ahLst/>
            <a:cxnLst/>
            <a:rect l="l" t="t" r="r" b="b"/>
            <a:pathLst>
              <a:path w="6143625" h="476250">
                <a:moveTo>
                  <a:pt x="6127100" y="476245"/>
                </a:moveTo>
                <a:lnTo>
                  <a:pt x="16523" y="476245"/>
                </a:lnTo>
                <a:lnTo>
                  <a:pt x="14093" y="475756"/>
                </a:lnTo>
                <a:lnTo>
                  <a:pt x="0" y="459720"/>
                </a:lnTo>
                <a:lnTo>
                  <a:pt x="0" y="457199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459720"/>
                </a:lnTo>
                <a:lnTo>
                  <a:pt x="6129529" y="475756"/>
                </a:lnTo>
                <a:lnTo>
                  <a:pt x="6127100" y="47624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41021" y="5829301"/>
            <a:ext cx="161925" cy="161925"/>
            <a:chOff x="990600" y="5829299"/>
            <a:chExt cx="161925" cy="161925"/>
          </a:xfrm>
        </p:grpSpPr>
        <p:sp>
          <p:nvSpPr>
            <p:cNvPr id="6" name="object 6"/>
            <p:cNvSpPr/>
            <p:nvPr/>
          </p:nvSpPr>
          <p:spPr>
            <a:xfrm>
              <a:off x="990600" y="582929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749" y="5876924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099" y="66674"/>
                  </a:moveTo>
                  <a:lnTo>
                    <a:pt x="0" y="33337"/>
                  </a:lnTo>
                  <a:lnTo>
                    <a:pt x="38099" y="0"/>
                  </a:lnTo>
                  <a:lnTo>
                    <a:pt x="38099" y="6667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41020" y="5105402"/>
            <a:ext cx="6143625" cy="885825"/>
            <a:chOff x="990599" y="5105400"/>
            <a:chExt cx="6143625" cy="885825"/>
          </a:xfrm>
        </p:grpSpPr>
        <p:sp>
          <p:nvSpPr>
            <p:cNvPr id="9" name="object 9"/>
            <p:cNvSpPr/>
            <p:nvPr/>
          </p:nvSpPr>
          <p:spPr>
            <a:xfrm>
              <a:off x="6972299" y="582929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8974" y="5876924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4"/>
                  </a:moveTo>
                  <a:lnTo>
                    <a:pt x="0" y="0"/>
                  </a:lnTo>
                  <a:lnTo>
                    <a:pt x="38099" y="33337"/>
                  </a:lnTo>
                  <a:lnTo>
                    <a:pt x="0" y="6667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2524" y="5829299"/>
              <a:ext cx="5819775" cy="161925"/>
            </a:xfrm>
            <a:custGeom>
              <a:avLst/>
              <a:gdLst/>
              <a:ahLst/>
              <a:cxnLst/>
              <a:rect l="l" t="t" r="r" b="b"/>
              <a:pathLst>
                <a:path w="5819775" h="161925">
                  <a:moveTo>
                    <a:pt x="581977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5819774" y="0"/>
                  </a:lnTo>
                  <a:lnTo>
                    <a:pt x="581977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2524" y="5848349"/>
              <a:ext cx="5153025" cy="123825"/>
            </a:xfrm>
            <a:custGeom>
              <a:avLst/>
              <a:gdLst/>
              <a:ahLst/>
              <a:cxnLst/>
              <a:rect l="l" t="t" r="r" b="b"/>
              <a:pathLst>
                <a:path w="5153025" h="123825">
                  <a:moveTo>
                    <a:pt x="5153024" y="123824"/>
                  </a:moveTo>
                  <a:lnTo>
                    <a:pt x="0" y="123824"/>
                  </a:lnTo>
                  <a:lnTo>
                    <a:pt x="0" y="0"/>
                  </a:lnTo>
                  <a:lnTo>
                    <a:pt x="5153024" y="0"/>
                  </a:lnTo>
                  <a:lnTo>
                    <a:pt x="5153024" y="1238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599" y="5105400"/>
              <a:ext cx="6143625" cy="723900"/>
            </a:xfrm>
            <a:custGeom>
              <a:avLst/>
              <a:gdLst/>
              <a:ahLst/>
              <a:cxnLst/>
              <a:rect l="l" t="t" r="r" b="b"/>
              <a:pathLst>
                <a:path w="6143625" h="723900">
                  <a:moveTo>
                    <a:pt x="6143624" y="723899"/>
                  </a:moveTo>
                  <a:lnTo>
                    <a:pt x="0" y="723899"/>
                  </a:lnTo>
                  <a:lnTo>
                    <a:pt x="0" y="13788"/>
                  </a:lnTo>
                  <a:lnTo>
                    <a:pt x="1859" y="9298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6129835" y="0"/>
                  </a:lnTo>
                  <a:lnTo>
                    <a:pt x="6134324" y="1859"/>
                  </a:lnTo>
                  <a:lnTo>
                    <a:pt x="6141764" y="9298"/>
                  </a:lnTo>
                  <a:lnTo>
                    <a:pt x="6143624" y="13788"/>
                  </a:lnTo>
                  <a:lnTo>
                    <a:pt x="6143624" y="72389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341020" y="6534149"/>
            <a:ext cx="6143625" cy="962025"/>
          </a:xfrm>
          <a:custGeom>
            <a:avLst/>
            <a:gdLst/>
            <a:ahLst/>
            <a:cxnLst/>
            <a:rect l="l" t="t" r="r" b="b"/>
            <a:pathLst>
              <a:path w="6143625" h="962025">
                <a:moveTo>
                  <a:pt x="6127100" y="962020"/>
                </a:moveTo>
                <a:lnTo>
                  <a:pt x="16523" y="962020"/>
                </a:lnTo>
                <a:lnTo>
                  <a:pt x="14093" y="961536"/>
                </a:lnTo>
                <a:lnTo>
                  <a:pt x="0" y="945500"/>
                </a:lnTo>
                <a:lnTo>
                  <a:pt x="0" y="94297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945500"/>
                </a:lnTo>
                <a:lnTo>
                  <a:pt x="6129529" y="961536"/>
                </a:lnTo>
                <a:lnTo>
                  <a:pt x="6127100" y="96202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1020" y="8448674"/>
            <a:ext cx="6143625" cy="714375"/>
          </a:xfrm>
          <a:custGeom>
            <a:avLst/>
            <a:gdLst/>
            <a:ahLst/>
            <a:cxnLst/>
            <a:rect l="l" t="t" r="r" b="b"/>
            <a:pathLst>
              <a:path w="6143625" h="714375">
                <a:moveTo>
                  <a:pt x="6127100" y="714370"/>
                </a:moveTo>
                <a:lnTo>
                  <a:pt x="16523" y="714370"/>
                </a:lnTo>
                <a:lnTo>
                  <a:pt x="14093" y="713881"/>
                </a:lnTo>
                <a:lnTo>
                  <a:pt x="0" y="697850"/>
                </a:lnTo>
                <a:lnTo>
                  <a:pt x="0" y="69532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697850"/>
                </a:lnTo>
                <a:lnTo>
                  <a:pt x="6129529" y="713881"/>
                </a:lnTo>
                <a:lnTo>
                  <a:pt x="6127100" y="71437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47318" y="368300"/>
            <a:ext cx="6516370" cy="531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163195">
              <a:spcBef>
                <a:spcPts val="100"/>
              </a:spcBef>
              <a:buFont typeface="Roboto"/>
              <a:buAutoNum type="arabicPeriod" startAt="6"/>
              <a:tabLst>
                <a:tab pos="393065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Visualization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Extreme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Values</a:t>
            </a:r>
            <a:endParaRPr sz="1200" dirty="0">
              <a:latin typeface="Roboto"/>
              <a:cs typeface="Roboto"/>
            </a:endParaRPr>
          </a:p>
          <a:p>
            <a:pPr>
              <a:spcBef>
                <a:spcPts val="700"/>
              </a:spcBef>
              <a:buClr>
                <a:srgbClr val="202020"/>
              </a:buClr>
              <a:buFont typeface="Roboto"/>
              <a:buAutoNum type="arabicPeriod" startAt="6"/>
            </a:pPr>
            <a:endParaRPr sz="1200" dirty="0">
              <a:latin typeface="Roboto"/>
              <a:cs typeface="Roboto"/>
            </a:endParaRPr>
          </a:p>
          <a:p>
            <a:pPr marL="469265" marR="3775710">
              <a:lnSpc>
                <a:spcPct val="148800"/>
              </a:lnSpc>
              <a:spcBef>
                <a:spcPts val="5"/>
              </a:spcBef>
            </a:pP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sns.boxplot(df['column_name']) plt.show()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 dirty="0">
              <a:latin typeface="Consolas"/>
              <a:cs typeface="Consolas"/>
            </a:endParaRPr>
          </a:p>
          <a:p>
            <a:pPr>
              <a:spcBef>
                <a:spcPts val="254"/>
              </a:spcBef>
            </a:pPr>
            <a:endParaRPr sz="1050" dirty="0">
              <a:latin typeface="Consolas"/>
              <a:cs typeface="Consolas"/>
            </a:endParaRPr>
          </a:p>
          <a:p>
            <a:pPr marL="12700"/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5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5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500" dirty="0">
              <a:latin typeface="Roboto"/>
              <a:cs typeface="Roboto"/>
            </a:endParaRPr>
          </a:p>
          <a:p>
            <a:pPr marL="392430" indent="-162560">
              <a:spcBef>
                <a:spcPts val="1275"/>
              </a:spcBef>
              <a:buFont typeface="Roboto"/>
              <a:buAutoNum type="arabicPeriod" startAt="7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Imputation</a:t>
            </a:r>
            <a:r>
              <a:rPr sz="1200" b="1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20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200" dirty="0">
              <a:latin typeface="Roboto"/>
              <a:cs typeface="Roboto"/>
            </a:endParaRPr>
          </a:p>
          <a:p>
            <a:pPr>
              <a:spcBef>
                <a:spcPts val="1245"/>
              </a:spcBef>
              <a:buClr>
                <a:srgbClr val="202020"/>
              </a:buClr>
              <a:buFont typeface="Roboto"/>
              <a:buAutoNum type="arabicPeriod" startAt="7"/>
            </a:pPr>
            <a:endParaRPr sz="1200" dirty="0">
              <a:latin typeface="Roboto"/>
              <a:cs typeface="Roboto"/>
            </a:endParaRPr>
          </a:p>
          <a:p>
            <a:pPr marL="469265"/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imputer</a:t>
            </a:r>
            <a:r>
              <a:rPr sz="1050" spc="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SimpleImputer(strategy='mean')</a:t>
            </a:r>
            <a:endParaRPr sz="1050" dirty="0">
              <a:latin typeface="Consolas"/>
              <a:cs typeface="Consolas"/>
            </a:endParaRPr>
          </a:p>
          <a:p>
            <a:pPr marL="469265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df['numeric_column']</a:t>
            </a:r>
            <a:r>
              <a:rPr sz="1050" spc="3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3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imputer.fit_transform(df[['numeric_column']])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 dirty="0">
              <a:latin typeface="Consolas"/>
              <a:cs typeface="Consolas"/>
            </a:endParaRPr>
          </a:p>
          <a:p>
            <a:pPr>
              <a:spcBef>
                <a:spcPts val="180"/>
              </a:spcBef>
            </a:pPr>
            <a:endParaRPr sz="1050" dirty="0">
              <a:latin typeface="Consolas"/>
              <a:cs typeface="Consolas"/>
            </a:endParaRPr>
          </a:p>
          <a:p>
            <a:pPr marL="393065" indent="-163195">
              <a:buFont typeface="Roboto"/>
              <a:buAutoNum type="arabicPeriod" startAt="8"/>
              <a:tabLst>
                <a:tab pos="393065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Indicator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Values</a:t>
            </a:r>
            <a:endParaRPr sz="1200" dirty="0">
              <a:latin typeface="Roboto"/>
              <a:cs typeface="Roboto"/>
            </a:endParaRPr>
          </a:p>
          <a:p>
            <a:pPr>
              <a:spcBef>
                <a:spcPts val="1245"/>
              </a:spcBef>
              <a:buClr>
                <a:srgbClr val="202020"/>
              </a:buClr>
              <a:buFont typeface="Roboto"/>
              <a:buAutoNum type="arabicPeriod" startAt="8"/>
            </a:pPr>
            <a:endParaRPr sz="1200" dirty="0">
              <a:latin typeface="Roboto"/>
              <a:cs typeface="Roboto"/>
            </a:endParaRPr>
          </a:p>
          <a:p>
            <a:pPr marL="469265"/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df['missing_numeric_column']</a:t>
            </a:r>
            <a:r>
              <a:rPr sz="1050" spc="3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3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df['numeric_column'].isna().astype(int)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 dirty="0">
              <a:latin typeface="Consolas"/>
              <a:cs typeface="Consolas"/>
            </a:endParaRPr>
          </a:p>
          <a:p>
            <a:pPr>
              <a:spcBef>
                <a:spcPts val="254"/>
              </a:spcBef>
            </a:pPr>
            <a:endParaRPr sz="1050" dirty="0">
              <a:latin typeface="Consolas"/>
              <a:cs typeface="Consolas"/>
            </a:endParaRPr>
          </a:p>
          <a:p>
            <a:pPr marL="12700"/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Engineering</a:t>
            </a:r>
            <a:endParaRPr sz="1500" dirty="0">
              <a:latin typeface="Roboto"/>
              <a:cs typeface="Roboto"/>
            </a:endParaRPr>
          </a:p>
          <a:p>
            <a:pPr marL="392430" indent="-162560">
              <a:spcBef>
                <a:spcPts val="1275"/>
              </a:spcBef>
              <a:buFont typeface="Roboto"/>
              <a:buAutoNum type="arabicPeriod" startAt="9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Mathematical</a:t>
            </a:r>
            <a:r>
              <a:rPr sz="1200" b="1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Operations</a:t>
            </a:r>
            <a:r>
              <a:rPr sz="1200" b="1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b="1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endParaRPr sz="1200" dirty="0">
              <a:latin typeface="Roboto"/>
              <a:cs typeface="Roboto"/>
            </a:endParaRPr>
          </a:p>
          <a:p>
            <a:pPr>
              <a:spcBef>
                <a:spcPts val="555"/>
              </a:spcBef>
            </a:pPr>
            <a:endParaRPr sz="1200" dirty="0">
              <a:latin typeface="Roboto"/>
              <a:cs typeface="Roboto"/>
            </a:endParaRPr>
          </a:p>
          <a:p>
            <a:pPr marL="469265" marR="5080">
              <a:lnSpc>
                <a:spcPct val="154800"/>
              </a:lnSpc>
              <a:tabLst>
                <a:tab pos="446659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df['new_feature']</a:t>
            </a:r>
            <a:r>
              <a:rPr sz="1050" spc="15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5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df['feature1']</a:t>
            </a:r>
            <a:r>
              <a:rPr sz="1050" spc="1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+</a:t>
            </a:r>
            <a:r>
              <a:rPr sz="1050" spc="15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df['feature2']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	#</a:t>
            </a:r>
            <a:r>
              <a:rPr sz="1050" spc="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Example: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Sum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df['log_feature']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np.log1p(df['numeric_column'])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	#</a:t>
            </a:r>
            <a:r>
              <a:rPr sz="1050" spc="1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Example:</a:t>
            </a:r>
            <a:r>
              <a:rPr sz="1050" spc="1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Logarithmic</a:t>
            </a:r>
            <a:r>
              <a:rPr sz="1050" spc="1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Tran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7320" y="6149976"/>
            <a:ext cx="5686425" cy="3831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248285">
              <a:spcBef>
                <a:spcPts val="100"/>
              </a:spcBef>
              <a:buFont typeface="Roboto"/>
              <a:buAutoNum type="arabicPeriod" startAt="10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Polynomial</a:t>
            </a:r>
            <a:r>
              <a:rPr sz="1200" b="1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1240"/>
              </a:spcBef>
              <a:buClr>
                <a:srgbClr val="202020"/>
              </a:buClr>
              <a:buFont typeface="Roboto"/>
              <a:buAutoNum type="arabicPeriod" startAt="10"/>
            </a:pPr>
            <a:endParaRPr sz="1200">
              <a:latin typeface="Roboto"/>
              <a:cs typeface="Roboto"/>
            </a:endParaRPr>
          </a:p>
          <a:p>
            <a:pPr marL="469265"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1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sklearn.preprocessing</a:t>
            </a:r>
            <a:r>
              <a:rPr sz="1050" spc="1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PolynomialFeatures</a:t>
            </a:r>
            <a:endParaRPr sz="1050">
              <a:latin typeface="Consolas"/>
              <a:cs typeface="Consolas"/>
            </a:endParaRPr>
          </a:p>
          <a:p>
            <a:pPr marL="469265" marR="381635">
              <a:lnSpc>
                <a:spcPct val="1488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poly</a:t>
            </a:r>
            <a:r>
              <a:rPr sz="1050" spc="2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04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PolynomialFeatures(degree=2,</a:t>
            </a:r>
            <a:r>
              <a:rPr sz="1050" spc="204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interaction_only=True)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poly_features</a:t>
            </a:r>
            <a:r>
              <a:rPr sz="1050" spc="2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poly.fit_transform(df[['feature1',</a:t>
            </a:r>
            <a:r>
              <a:rPr sz="1050" spc="2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'feature2']])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254"/>
              </a:spcBef>
            </a:pPr>
            <a:endParaRPr sz="1050">
              <a:latin typeface="Consolas"/>
              <a:cs typeface="Consolas"/>
            </a:endParaRPr>
          </a:p>
          <a:p>
            <a:pPr marL="12700"/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Scaling</a:t>
            </a:r>
            <a:endParaRPr sz="1500">
              <a:latin typeface="Roboto"/>
              <a:cs typeface="Roboto"/>
            </a:endParaRPr>
          </a:p>
          <a:p>
            <a:pPr marL="392430" indent="-248285">
              <a:spcBef>
                <a:spcPts val="1275"/>
              </a:spcBef>
              <a:buFont typeface="Roboto"/>
              <a:buAutoNum type="arabicPeriod" startAt="11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Scaling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1320"/>
              </a:spcBef>
              <a:buClr>
                <a:srgbClr val="202020"/>
              </a:buClr>
              <a:buFont typeface="Roboto"/>
              <a:buAutoNum type="arabicPeriod" startAt="11"/>
            </a:pPr>
            <a:endParaRPr sz="1200">
              <a:latin typeface="Roboto"/>
              <a:cs typeface="Roboto"/>
            </a:endParaRPr>
          </a:p>
          <a:p>
            <a:pPr marL="469265"/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scaler</a:t>
            </a:r>
            <a:r>
              <a:rPr sz="1050" spc="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7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StandardScaler()</a:t>
            </a:r>
            <a:endParaRPr sz="1050">
              <a:latin typeface="Consolas"/>
              <a:cs typeface="Consolas"/>
            </a:endParaRPr>
          </a:p>
          <a:p>
            <a:pPr marL="469265">
              <a:spcBef>
                <a:spcPts val="6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df[['numeric_column']]</a:t>
            </a:r>
            <a:r>
              <a:rPr sz="1050" spc="3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3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scaler.fit_transform(df[['numeric_column']])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254"/>
              </a:spcBef>
            </a:pPr>
            <a:endParaRPr sz="1050">
              <a:latin typeface="Consolas"/>
              <a:cs typeface="Consolas"/>
            </a:endParaRPr>
          </a:p>
          <a:p>
            <a:pPr marL="12700"/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Encoding</a:t>
            </a:r>
            <a:r>
              <a:rPr sz="1500" spc="-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Categorical</a:t>
            </a:r>
            <a:r>
              <a:rPr sz="1500" spc="-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Variables</a:t>
            </a:r>
            <a:endParaRPr sz="1500">
              <a:latin typeface="Roboto"/>
              <a:cs typeface="Roboto"/>
            </a:endParaRPr>
          </a:p>
          <a:p>
            <a:pPr marL="392430" indent="-248285">
              <a:spcBef>
                <a:spcPts val="1275"/>
              </a:spcBef>
              <a:buFont typeface="Roboto"/>
              <a:buAutoNum type="arabicPeriod" startAt="12"/>
              <a:tabLst>
                <a:tab pos="392430" algn="l"/>
              </a:tabLst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One-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Hot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Encoding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1020" y="361949"/>
            <a:ext cx="6143625" cy="714375"/>
          </a:xfrm>
          <a:custGeom>
            <a:avLst/>
            <a:gdLst/>
            <a:ahLst/>
            <a:cxnLst/>
            <a:rect l="l" t="t" r="r" b="b"/>
            <a:pathLst>
              <a:path w="6143625" h="714375">
                <a:moveTo>
                  <a:pt x="6127100" y="714370"/>
                </a:moveTo>
                <a:lnTo>
                  <a:pt x="16523" y="714370"/>
                </a:lnTo>
                <a:lnTo>
                  <a:pt x="14093" y="713881"/>
                </a:lnTo>
                <a:lnTo>
                  <a:pt x="0" y="697845"/>
                </a:lnTo>
                <a:lnTo>
                  <a:pt x="0" y="69532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697845"/>
                </a:lnTo>
                <a:lnTo>
                  <a:pt x="6129529" y="713881"/>
                </a:lnTo>
                <a:lnTo>
                  <a:pt x="6127100" y="71437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41021" y="2514601"/>
            <a:ext cx="161925" cy="161925"/>
            <a:chOff x="990600" y="2514599"/>
            <a:chExt cx="161925" cy="161925"/>
          </a:xfrm>
        </p:grpSpPr>
        <p:sp>
          <p:nvSpPr>
            <p:cNvPr id="4" name="object 4"/>
            <p:cNvSpPr/>
            <p:nvPr/>
          </p:nvSpPr>
          <p:spPr>
            <a:xfrm>
              <a:off x="990600" y="251459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749" y="2562224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099" y="66674"/>
                  </a:moveTo>
                  <a:lnTo>
                    <a:pt x="0" y="33337"/>
                  </a:lnTo>
                  <a:lnTo>
                    <a:pt x="38099" y="0"/>
                  </a:lnTo>
                  <a:lnTo>
                    <a:pt x="38099" y="6667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41020" y="1552574"/>
            <a:ext cx="6143625" cy="1123950"/>
            <a:chOff x="990599" y="1552574"/>
            <a:chExt cx="6143625" cy="1123950"/>
          </a:xfrm>
        </p:grpSpPr>
        <p:sp>
          <p:nvSpPr>
            <p:cNvPr id="7" name="object 7"/>
            <p:cNvSpPr/>
            <p:nvPr/>
          </p:nvSpPr>
          <p:spPr>
            <a:xfrm>
              <a:off x="6972299" y="251459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38974" y="2562224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4"/>
                  </a:moveTo>
                  <a:lnTo>
                    <a:pt x="0" y="0"/>
                  </a:lnTo>
                  <a:lnTo>
                    <a:pt x="38099" y="33337"/>
                  </a:lnTo>
                  <a:lnTo>
                    <a:pt x="0" y="6667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2524" y="2514599"/>
              <a:ext cx="5819775" cy="161925"/>
            </a:xfrm>
            <a:custGeom>
              <a:avLst/>
              <a:gdLst/>
              <a:ahLst/>
              <a:cxnLst/>
              <a:rect l="l" t="t" r="r" b="b"/>
              <a:pathLst>
                <a:path w="5819775" h="161925">
                  <a:moveTo>
                    <a:pt x="581977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5819774" y="0"/>
                  </a:lnTo>
                  <a:lnTo>
                    <a:pt x="581977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2524" y="2533649"/>
              <a:ext cx="5781675" cy="123825"/>
            </a:xfrm>
            <a:custGeom>
              <a:avLst/>
              <a:gdLst/>
              <a:ahLst/>
              <a:cxnLst/>
              <a:rect l="l" t="t" r="r" b="b"/>
              <a:pathLst>
                <a:path w="5781675" h="123825">
                  <a:moveTo>
                    <a:pt x="5781674" y="123824"/>
                  </a:moveTo>
                  <a:lnTo>
                    <a:pt x="0" y="123824"/>
                  </a:lnTo>
                  <a:lnTo>
                    <a:pt x="0" y="0"/>
                  </a:lnTo>
                  <a:lnTo>
                    <a:pt x="5781674" y="0"/>
                  </a:lnTo>
                  <a:lnTo>
                    <a:pt x="5781674" y="1238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599" y="1552574"/>
              <a:ext cx="6143625" cy="962025"/>
            </a:xfrm>
            <a:custGeom>
              <a:avLst/>
              <a:gdLst/>
              <a:ahLst/>
              <a:cxnLst/>
              <a:rect l="l" t="t" r="r" b="b"/>
              <a:pathLst>
                <a:path w="6143625" h="962025">
                  <a:moveTo>
                    <a:pt x="6143624" y="962024"/>
                  </a:moveTo>
                  <a:lnTo>
                    <a:pt x="0" y="962024"/>
                  </a:lnTo>
                  <a:lnTo>
                    <a:pt x="0" y="13789"/>
                  </a:lnTo>
                  <a:lnTo>
                    <a:pt x="1859" y="9299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6129835" y="0"/>
                  </a:lnTo>
                  <a:lnTo>
                    <a:pt x="6134324" y="1859"/>
                  </a:lnTo>
                  <a:lnTo>
                    <a:pt x="6141764" y="9299"/>
                  </a:lnTo>
                  <a:lnTo>
                    <a:pt x="6143624" y="13789"/>
                  </a:lnTo>
                  <a:lnTo>
                    <a:pt x="6143624" y="96202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341020" y="3619499"/>
            <a:ext cx="6143625" cy="714375"/>
          </a:xfrm>
          <a:custGeom>
            <a:avLst/>
            <a:gdLst/>
            <a:ahLst/>
            <a:cxnLst/>
            <a:rect l="l" t="t" r="r" b="b"/>
            <a:pathLst>
              <a:path w="6143625" h="714375">
                <a:moveTo>
                  <a:pt x="6127100" y="714370"/>
                </a:moveTo>
                <a:lnTo>
                  <a:pt x="16523" y="714370"/>
                </a:lnTo>
                <a:lnTo>
                  <a:pt x="14093" y="713881"/>
                </a:lnTo>
                <a:lnTo>
                  <a:pt x="0" y="697845"/>
                </a:lnTo>
                <a:lnTo>
                  <a:pt x="0" y="69532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697845"/>
                </a:lnTo>
                <a:lnTo>
                  <a:pt x="6129529" y="713881"/>
                </a:lnTo>
                <a:lnTo>
                  <a:pt x="6127100" y="71437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1020" y="5286372"/>
            <a:ext cx="6143625" cy="476250"/>
          </a:xfrm>
          <a:custGeom>
            <a:avLst/>
            <a:gdLst/>
            <a:ahLst/>
            <a:cxnLst/>
            <a:rect l="l" t="t" r="r" b="b"/>
            <a:pathLst>
              <a:path w="6143625" h="476250">
                <a:moveTo>
                  <a:pt x="6127100" y="476245"/>
                </a:moveTo>
                <a:lnTo>
                  <a:pt x="16523" y="476245"/>
                </a:lnTo>
                <a:lnTo>
                  <a:pt x="14093" y="475756"/>
                </a:lnTo>
                <a:lnTo>
                  <a:pt x="0" y="459720"/>
                </a:lnTo>
                <a:lnTo>
                  <a:pt x="0" y="457199"/>
                </a:lnTo>
                <a:lnTo>
                  <a:pt x="0" y="16515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15"/>
                </a:lnTo>
                <a:lnTo>
                  <a:pt x="6143624" y="459720"/>
                </a:lnTo>
                <a:lnTo>
                  <a:pt x="6129529" y="475756"/>
                </a:lnTo>
                <a:lnTo>
                  <a:pt x="6127100" y="47624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1020" y="6705598"/>
            <a:ext cx="6143625" cy="1209675"/>
          </a:xfrm>
          <a:custGeom>
            <a:avLst/>
            <a:gdLst/>
            <a:ahLst/>
            <a:cxnLst/>
            <a:rect l="l" t="t" r="r" b="b"/>
            <a:pathLst>
              <a:path w="6143625" h="1209675">
                <a:moveTo>
                  <a:pt x="6127100" y="1209670"/>
                </a:moveTo>
                <a:lnTo>
                  <a:pt x="16523" y="1209670"/>
                </a:lnTo>
                <a:lnTo>
                  <a:pt x="14093" y="1209186"/>
                </a:lnTo>
                <a:lnTo>
                  <a:pt x="0" y="1193145"/>
                </a:lnTo>
                <a:lnTo>
                  <a:pt x="0" y="119062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1193145"/>
                </a:lnTo>
                <a:lnTo>
                  <a:pt x="6129529" y="1209186"/>
                </a:lnTo>
                <a:lnTo>
                  <a:pt x="6127100" y="120967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1020" y="8458196"/>
            <a:ext cx="6143625" cy="1695450"/>
          </a:xfrm>
          <a:custGeom>
            <a:avLst/>
            <a:gdLst/>
            <a:ahLst/>
            <a:cxnLst/>
            <a:rect l="l" t="t" r="r" b="b"/>
            <a:pathLst>
              <a:path w="6143625" h="1695450">
                <a:moveTo>
                  <a:pt x="6127100" y="1695445"/>
                </a:moveTo>
                <a:lnTo>
                  <a:pt x="16523" y="1695445"/>
                </a:lnTo>
                <a:lnTo>
                  <a:pt x="14093" y="1694961"/>
                </a:lnTo>
                <a:lnTo>
                  <a:pt x="0" y="1678920"/>
                </a:lnTo>
                <a:lnTo>
                  <a:pt x="0" y="1676399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1678920"/>
                </a:lnTo>
                <a:lnTo>
                  <a:pt x="6129529" y="1694961"/>
                </a:lnTo>
                <a:lnTo>
                  <a:pt x="6127100" y="169544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79329" y="414781"/>
            <a:ext cx="6384290" cy="19494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7820">
              <a:spcBef>
                <a:spcPts val="78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ohe</a:t>
            </a:r>
            <a:r>
              <a:rPr sz="1050" spc="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OneHotEncoder()</a:t>
            </a:r>
            <a:endParaRPr sz="1050">
              <a:latin typeface="Consolas"/>
              <a:cs typeface="Consolas"/>
            </a:endParaRPr>
          </a:p>
          <a:p>
            <a:pPr marL="337820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encoded_cols</a:t>
            </a:r>
            <a:r>
              <a:rPr sz="1050" spc="4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4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ohe.fit_transform(df[['categorical_column']]).toarray()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730"/>
              </a:spcBef>
            </a:pPr>
            <a:endParaRPr sz="1050">
              <a:latin typeface="Consolas"/>
              <a:cs typeface="Consolas"/>
            </a:endParaRPr>
          </a:p>
          <a:p>
            <a:pPr marL="12700">
              <a:spcBef>
                <a:spcPts val="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13.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Rare-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Label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Encoding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700"/>
              </a:spcBef>
            </a:pPr>
            <a:endParaRPr sz="1200">
              <a:latin typeface="Roboto"/>
              <a:cs typeface="Roboto"/>
            </a:endParaRPr>
          </a:p>
          <a:p>
            <a:pPr marL="337820" marR="1814830">
              <a:lnSpc>
                <a:spcPct val="1488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freq_counts</a:t>
            </a:r>
            <a:r>
              <a:rPr sz="1050" spc="114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df['categorical_column'].value_counts()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rare_labels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freq_counts[freq_counts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</a:t>
            </a:r>
            <a:r>
              <a:rPr sz="1050" spc="17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threshold].index</a:t>
            </a:r>
            <a:endParaRPr sz="1050">
              <a:latin typeface="Consolas"/>
              <a:cs typeface="Consolas"/>
            </a:endParaRPr>
          </a:p>
          <a:p>
            <a:pPr marL="337820">
              <a:spcBef>
                <a:spcPts val="690"/>
              </a:spcBef>
            </a:pP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df['categorical_column']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df['categorical_column'].replace(rare_labels,</a:t>
            </a:r>
            <a:r>
              <a:rPr sz="1050" spc="1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'Rare')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7320" y="2844802"/>
            <a:ext cx="5988685" cy="727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Date</a:t>
            </a:r>
            <a:r>
              <a:rPr sz="15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500" spc="-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5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spc="-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Engineering</a:t>
            </a:r>
            <a:endParaRPr sz="1500">
              <a:latin typeface="Roboto"/>
              <a:cs typeface="Roboto"/>
            </a:endParaRPr>
          </a:p>
          <a:p>
            <a:pPr marL="392430" indent="-248285">
              <a:spcBef>
                <a:spcPts val="1275"/>
              </a:spcBef>
              <a:buFont typeface="Roboto"/>
              <a:buAutoNum type="arabicPeriod" startAt="14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Extracting</a:t>
            </a:r>
            <a:r>
              <a:rPr sz="12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Date</a:t>
            </a:r>
            <a:r>
              <a:rPr sz="12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50"/>
              </a:spcBef>
              <a:buClr>
                <a:srgbClr val="202020"/>
              </a:buClr>
              <a:buFont typeface="Roboto"/>
              <a:buAutoNum type="arabicPeriod" startAt="14"/>
            </a:pPr>
            <a:endParaRPr sz="1200">
              <a:latin typeface="Roboto"/>
              <a:cs typeface="Roboto"/>
            </a:endParaRPr>
          </a:p>
          <a:p>
            <a:pPr marL="469265" marR="1287145">
              <a:lnSpc>
                <a:spcPct val="1548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df['day']</a:t>
            </a:r>
            <a:r>
              <a:rPr sz="1050" spc="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pd.to_datetime(df['date_column']).dt.day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df['month']</a:t>
            </a:r>
            <a:r>
              <a:rPr sz="1050" spc="229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29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pd.to_datetime(df['date_column']).dt.month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180"/>
              </a:spcBef>
            </a:pPr>
            <a:endParaRPr sz="1050">
              <a:latin typeface="Consolas"/>
              <a:cs typeface="Consolas"/>
            </a:endParaRPr>
          </a:p>
          <a:p>
            <a:pPr marL="12700"/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Text</a:t>
            </a:r>
            <a:r>
              <a:rPr sz="15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Engineering</a:t>
            </a:r>
            <a:endParaRPr sz="1500">
              <a:latin typeface="Roboto"/>
              <a:cs typeface="Roboto"/>
            </a:endParaRPr>
          </a:p>
          <a:p>
            <a:pPr marL="392430" indent="-248285">
              <a:spcBef>
                <a:spcPts val="1275"/>
              </a:spcBef>
              <a:buFont typeface="Roboto"/>
              <a:buAutoNum type="arabicPeriod" startAt="15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Text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Frequency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1320"/>
              </a:spcBef>
              <a:buClr>
                <a:srgbClr val="202020"/>
              </a:buClr>
              <a:buFont typeface="Roboto"/>
              <a:buAutoNum type="arabicPeriod" startAt="15"/>
            </a:pPr>
            <a:endParaRPr sz="1200">
              <a:latin typeface="Roboto"/>
              <a:cs typeface="Roboto"/>
            </a:endParaRPr>
          </a:p>
          <a:p>
            <a:pPr marL="469265"/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df['word_count']</a:t>
            </a:r>
            <a:r>
              <a:rPr sz="1050" spc="2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df['text_column'].apply(lambda</a:t>
            </a:r>
            <a:r>
              <a:rPr sz="1050" spc="2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x:</a:t>
            </a:r>
            <a:r>
              <a:rPr sz="1050" spc="229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len(str(x).split()))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254"/>
              </a:spcBef>
            </a:pPr>
            <a:endParaRPr sz="1050">
              <a:latin typeface="Consolas"/>
              <a:cs typeface="Consolas"/>
            </a:endParaRPr>
          </a:p>
          <a:p>
            <a:pPr marL="12700"/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5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Selection</a:t>
            </a:r>
            <a:endParaRPr sz="1500">
              <a:latin typeface="Roboto"/>
              <a:cs typeface="Roboto"/>
            </a:endParaRPr>
          </a:p>
          <a:p>
            <a:pPr marL="392430" indent="-248285">
              <a:spcBef>
                <a:spcPts val="1275"/>
              </a:spcBef>
              <a:buFont typeface="Roboto"/>
              <a:buAutoNum type="arabicPeriod" startAt="16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Filter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Method: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Chi-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Square</a:t>
            </a:r>
            <a:r>
              <a:rPr sz="1200" b="1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Test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555"/>
              </a:spcBef>
              <a:buClr>
                <a:srgbClr val="202020"/>
              </a:buClr>
              <a:buFont typeface="Roboto"/>
              <a:buAutoNum type="arabicPeriod" startAt="16"/>
            </a:pPr>
            <a:endParaRPr sz="1200">
              <a:latin typeface="Roboto"/>
              <a:cs typeface="Roboto"/>
            </a:endParaRPr>
          </a:p>
          <a:p>
            <a:pPr marL="469265" marR="3097530">
              <a:lnSpc>
                <a:spcPct val="1548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1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14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df[['feature1',</a:t>
            </a:r>
            <a:r>
              <a:rPr sz="1050" spc="1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'feature2']]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df['target']</a:t>
            </a:r>
            <a:endParaRPr sz="1050">
              <a:latin typeface="Consolas"/>
              <a:cs typeface="Consolas"/>
            </a:endParaRPr>
          </a:p>
          <a:p>
            <a:pPr marL="469265" marR="2418715">
              <a:lnSpc>
                <a:spcPts val="1950"/>
              </a:lnSpc>
              <a:spcBef>
                <a:spcPts val="10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chi2_selector</a:t>
            </a:r>
            <a:r>
              <a:rPr sz="1050" spc="1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SelectKBest(chi2,</a:t>
            </a:r>
            <a:r>
              <a:rPr sz="1050" spc="1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k=5)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X_new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chi2_selector.fit_transform(X,</a:t>
            </a:r>
            <a:r>
              <a:rPr sz="1050" spc="2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392430" indent="-248285">
              <a:buFont typeface="Roboto"/>
              <a:buAutoNum type="arabicPeriod" startAt="17"/>
              <a:tabLst>
                <a:tab pos="392430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Wrapper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Method: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Recursive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Elimination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1245"/>
              </a:spcBef>
            </a:pPr>
            <a:endParaRPr sz="1200">
              <a:latin typeface="Roboto"/>
              <a:cs typeface="Roboto"/>
            </a:endParaRPr>
          </a:p>
          <a:p>
            <a:pPr marL="469265"/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2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sklearn.feature_selection</a:t>
            </a:r>
            <a:r>
              <a:rPr sz="1050" spc="2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2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RFE</a:t>
            </a:r>
            <a:endParaRPr sz="1050">
              <a:latin typeface="Consolas"/>
              <a:cs typeface="Consolas"/>
            </a:endParaRPr>
          </a:p>
          <a:p>
            <a:pPr marL="469265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1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sklearn.linear_model</a:t>
            </a:r>
            <a:r>
              <a:rPr sz="1050" spc="1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LogisticRegression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720"/>
              </a:spcBef>
            </a:pPr>
            <a:endParaRPr sz="1050">
              <a:latin typeface="Consolas"/>
              <a:cs typeface="Consolas"/>
            </a:endParaRPr>
          </a:p>
          <a:p>
            <a:pPr marL="469265" marR="3399154">
              <a:lnSpc>
                <a:spcPct val="1488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LogisticRegression()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rfe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RFE(model,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5)</a:t>
            </a:r>
            <a:endParaRPr sz="1050">
              <a:latin typeface="Consolas"/>
              <a:cs typeface="Consolas"/>
            </a:endParaRPr>
          </a:p>
          <a:p>
            <a:pPr marL="469265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fit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rfe.fit(X,</a:t>
            </a:r>
            <a:r>
              <a:rPr sz="1050" spc="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y)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1020" y="1162049"/>
            <a:ext cx="6143625" cy="5591175"/>
          </a:xfrm>
          <a:custGeom>
            <a:avLst/>
            <a:gdLst/>
            <a:ahLst/>
            <a:cxnLst/>
            <a:rect l="l" t="t" r="r" b="b"/>
            <a:pathLst>
              <a:path w="6143625" h="5591175">
                <a:moveTo>
                  <a:pt x="6127100" y="5591169"/>
                </a:moveTo>
                <a:lnTo>
                  <a:pt x="16523" y="5591169"/>
                </a:lnTo>
                <a:lnTo>
                  <a:pt x="14093" y="5590685"/>
                </a:lnTo>
                <a:lnTo>
                  <a:pt x="0" y="5574641"/>
                </a:lnTo>
                <a:lnTo>
                  <a:pt x="0" y="5572124"/>
                </a:lnTo>
                <a:lnTo>
                  <a:pt x="0" y="16520"/>
                </a:lnTo>
                <a:lnTo>
                  <a:pt x="16523" y="0"/>
                </a:lnTo>
                <a:lnTo>
                  <a:pt x="6127100" y="0"/>
                </a:lnTo>
                <a:lnTo>
                  <a:pt x="6143624" y="16520"/>
                </a:lnTo>
                <a:lnTo>
                  <a:pt x="6143624" y="5574641"/>
                </a:lnTo>
                <a:lnTo>
                  <a:pt x="6129529" y="5590685"/>
                </a:lnTo>
                <a:lnTo>
                  <a:pt x="6127100" y="559116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47318" y="377827"/>
            <a:ext cx="6286500" cy="7318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Putting</a:t>
            </a:r>
            <a:r>
              <a:rPr sz="15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5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500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Together</a:t>
            </a:r>
            <a:endParaRPr sz="1500">
              <a:latin typeface="Roboto"/>
              <a:cs typeface="Roboto"/>
            </a:endParaRPr>
          </a:p>
          <a:p>
            <a:pPr marL="144145">
              <a:spcBef>
                <a:spcPts val="127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18.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Preprocessing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Pipeline</a:t>
            </a:r>
            <a:endParaRPr sz="1200">
              <a:latin typeface="Roboto"/>
              <a:cs typeface="Roboto"/>
            </a:endParaRPr>
          </a:p>
          <a:p>
            <a:pPr>
              <a:spcBef>
                <a:spcPts val="700"/>
              </a:spcBef>
            </a:pPr>
            <a:endParaRPr sz="1200">
              <a:latin typeface="Roboto"/>
              <a:cs typeface="Roboto"/>
            </a:endParaRPr>
          </a:p>
          <a:p>
            <a:pPr marL="469265" marR="2414270">
              <a:lnSpc>
                <a:spcPct val="1488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15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sklearn.compose</a:t>
            </a:r>
            <a:r>
              <a:rPr sz="1050" spc="1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ColumnTransformer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1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sklearn.pipeline</a:t>
            </a:r>
            <a:r>
              <a:rPr sz="1050" spc="1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Pipeline</a:t>
            </a:r>
            <a:endParaRPr sz="1050">
              <a:latin typeface="Consolas"/>
              <a:cs typeface="Consolas"/>
            </a:endParaRPr>
          </a:p>
          <a:p>
            <a:pPr marL="469265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2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sklearn.preprocessing</a:t>
            </a:r>
            <a:r>
              <a:rPr sz="1050" spc="2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2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StandardScaler,</a:t>
            </a:r>
            <a:r>
              <a:rPr sz="1050" spc="2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OneHotEncoder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645"/>
              </a:spcBef>
            </a:pPr>
            <a:endParaRPr sz="1050">
              <a:latin typeface="Consolas"/>
              <a:cs typeface="Consolas"/>
            </a:endParaRPr>
          </a:p>
          <a:p>
            <a:pPr marL="469265" marR="2112645">
              <a:lnSpc>
                <a:spcPct val="1548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numeric_features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['feature1',</a:t>
            </a:r>
            <a:r>
              <a:rPr sz="1050" spc="1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'feature2']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categorical_features</a:t>
            </a:r>
            <a:r>
              <a:rPr sz="1050" spc="2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['category1',</a:t>
            </a:r>
            <a:r>
              <a:rPr sz="1050" spc="2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'category2']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720"/>
              </a:spcBef>
            </a:pPr>
            <a:endParaRPr sz="1050">
              <a:latin typeface="Consolas"/>
              <a:cs typeface="Consolas"/>
            </a:endParaRPr>
          </a:p>
          <a:p>
            <a:pPr marL="771525" marR="2942590" indent="-302260">
              <a:lnSpc>
                <a:spcPct val="1488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numeric_transformer</a:t>
            </a:r>
            <a:r>
              <a:rPr sz="1050" spc="1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Pipeline(steps=[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('scaler',</a:t>
            </a:r>
            <a:r>
              <a:rPr sz="1050" spc="1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StandardScaler())])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180"/>
              </a:spcBef>
            </a:pPr>
            <a:endParaRPr sz="1050">
              <a:latin typeface="Consolas"/>
              <a:cs typeface="Consolas"/>
            </a:endParaRPr>
          </a:p>
          <a:p>
            <a:pPr marL="469265"/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categorical_transformer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Pipeline(steps=[</a:t>
            </a:r>
            <a:endParaRPr sz="1050">
              <a:latin typeface="Consolas"/>
              <a:cs typeface="Consolas"/>
            </a:endParaRPr>
          </a:p>
          <a:p>
            <a:pPr marL="771525">
              <a:spcBef>
                <a:spcPts val="6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('onehot',</a:t>
            </a:r>
            <a:r>
              <a:rPr sz="1050" spc="3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OneHotEncoder(handle_unknown='ignore'))])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645"/>
              </a:spcBef>
            </a:pPr>
            <a:endParaRPr sz="1050">
              <a:latin typeface="Consolas"/>
              <a:cs typeface="Consolas"/>
            </a:endParaRPr>
          </a:p>
          <a:p>
            <a:pPr marL="771525" marR="3319779" indent="-302260">
              <a:lnSpc>
                <a:spcPct val="1548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preprocessor</a:t>
            </a:r>
            <a:r>
              <a:rPr sz="1050" spc="1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1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ColumnTransformer( transformers=[</a:t>
            </a:r>
            <a:endParaRPr sz="1050">
              <a:latin typeface="Consolas"/>
              <a:cs typeface="Consolas"/>
            </a:endParaRPr>
          </a:p>
          <a:p>
            <a:pPr marL="1073150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('num',</a:t>
            </a:r>
            <a:r>
              <a:rPr sz="1050" spc="2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numeric_transformer,</a:t>
            </a:r>
            <a:r>
              <a:rPr sz="1050" spc="2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numeric_features),</a:t>
            </a:r>
            <a:endParaRPr sz="1050">
              <a:latin typeface="Consolas"/>
              <a:cs typeface="Consolas"/>
            </a:endParaRPr>
          </a:p>
          <a:p>
            <a:pPr marL="1073150">
              <a:spcBef>
                <a:spcPts val="6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('cat',</a:t>
            </a:r>
            <a:r>
              <a:rPr sz="1050" spc="2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categorical_transformer,</a:t>
            </a:r>
            <a:r>
              <a:rPr sz="1050" spc="28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categorical_features)])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105"/>
              </a:spcBef>
            </a:pPr>
            <a:endParaRPr sz="1050">
              <a:latin typeface="Consolas"/>
              <a:cs typeface="Consolas"/>
            </a:endParaRPr>
          </a:p>
          <a:p>
            <a:pPr marL="469265"/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clf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2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Pipeline(steps=[('preprocessor',</a:t>
            </a:r>
            <a:r>
              <a:rPr sz="1050" spc="2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preprocessor),</a:t>
            </a:r>
            <a:endParaRPr sz="1050">
              <a:latin typeface="Consolas"/>
              <a:cs typeface="Consolas"/>
            </a:endParaRPr>
          </a:p>
          <a:p>
            <a:pPr marL="2128520">
              <a:spcBef>
                <a:spcPts val="6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('classifier',</a:t>
            </a:r>
            <a:r>
              <a:rPr sz="1050" spc="254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LogisticRegression())])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>
              <a:spcBef>
                <a:spcPts val="105"/>
              </a:spcBef>
            </a:pPr>
            <a:endParaRPr sz="1050">
              <a:latin typeface="Consolas"/>
              <a:cs typeface="Consolas"/>
            </a:endParaRPr>
          </a:p>
          <a:p>
            <a:pPr marL="469265"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clf.fit(X_train,</a:t>
            </a:r>
            <a:r>
              <a:rPr sz="1050" spc="29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y_train)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969"/>
              </a:spcBef>
            </a:pP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30200"/>
              </a:lnSpc>
              <a:spcBef>
                <a:spcPts val="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notebook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structure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guide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entire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preprocessing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engineering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workflow.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You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adjust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functions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techniques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based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your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dataset's</a:t>
            </a:r>
            <a:endParaRPr sz="1200">
              <a:latin typeface="Roboto"/>
              <a:cs typeface="Roboto"/>
            </a:endParaRPr>
          </a:p>
          <a:p>
            <a:pPr marL="12700">
              <a:spcBef>
                <a:spcPts val="509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requirements.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1451</Words>
  <Application>Microsoft Office PowerPoint</Application>
  <PresentationFormat>Custom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Consolas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Engineering.ipynb - Colab</dc:title>
  <dc:creator>Santosh Kumar_TSI</dc:creator>
  <cp:lastModifiedBy>Office365-022</cp:lastModifiedBy>
  <cp:revision>1</cp:revision>
  <dcterms:created xsi:type="dcterms:W3CDTF">2024-09-06T21:21:31Z</dcterms:created>
  <dcterms:modified xsi:type="dcterms:W3CDTF">2024-09-06T21:25:33Z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Mozilla/5.0 (Windows NT 10.0; Win64; x64) AppleWebKit/537.36 (KHTML, like Gecko) Chrome/128.0.0.0 Safari/537.36</vt:lpwstr>
  </property>
  <property fmtid="{D5CDD505-2E9C-101B-9397-08002B2CF9AE}" pid="4" name="LastSaved">
    <vt:filetime>2024-09-06T00:00:00Z</vt:filetime>
  </property>
  <property fmtid="{D5CDD505-2E9C-101B-9397-08002B2CF9AE}" pid="5" name="Producer">
    <vt:lpwstr>Skia/PDF m128</vt:lpwstr>
  </property>
</Properties>
</file>