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76" r:id="rId9"/>
    <p:sldId id="264" r:id="rId10"/>
    <p:sldId id="266" r:id="rId11"/>
    <p:sldId id="265" r:id="rId12"/>
    <p:sldId id="270" r:id="rId13"/>
    <p:sldId id="267" r:id="rId14"/>
    <p:sldId id="268" r:id="rId15"/>
    <p:sldId id="269" r:id="rId16"/>
    <p:sldId id="271" r:id="rId17"/>
    <p:sldId id="272" r:id="rId18"/>
    <p:sldId id="273" r:id="rId19"/>
    <p:sldId id="274"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86160" autoAdjust="0"/>
  </p:normalViewPr>
  <p:slideViewPr>
    <p:cSldViewPr snapToGrid="0">
      <p:cViewPr varScale="1">
        <p:scale>
          <a:sx n="59" d="100"/>
          <a:sy n="59" d="100"/>
        </p:scale>
        <p:origin x="1194"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7/16/2025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7/16/2025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7/16/2025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7/16/2025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4.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69C-4CF4-1E42-8BCC-958DDA192DDF}"/>
              </a:ext>
            </a:extLst>
          </p:cNvPr>
          <p:cNvSpPr>
            <a:spLocks noGrp="1"/>
          </p:cNvSpPr>
          <p:nvPr>
            <p:ph type="ctrTitle"/>
          </p:nvPr>
        </p:nvSpPr>
        <p:spPr/>
        <p:txBody>
          <a:bodyPr/>
          <a:lstStyle/>
          <a:p>
            <a:r>
              <a:rPr lang="en-GB" dirty="0"/>
              <a:t>BALAJI FAST FOOD RESTURANT </a:t>
            </a:r>
            <a:endParaRPr lang="en-ZA" dirty="0"/>
          </a:p>
        </p:txBody>
      </p:sp>
      <p:sp>
        <p:nvSpPr>
          <p:cNvPr id="3" name="Subtitle 2">
            <a:extLst>
              <a:ext uri="{FF2B5EF4-FFF2-40B4-BE49-F238E27FC236}">
                <a16:creationId xmlns:a16="http://schemas.microsoft.com/office/drawing/2014/main" id="{9CE475E5-AF20-0206-9C0F-B39783C5A264}"/>
              </a:ext>
            </a:extLst>
          </p:cNvPr>
          <p:cNvSpPr>
            <a:spLocks noGrp="1"/>
          </p:cNvSpPr>
          <p:nvPr>
            <p:ph type="subTitle" idx="1"/>
          </p:nvPr>
        </p:nvSpPr>
        <p:spPr/>
        <p:txBody>
          <a:bodyPr/>
          <a:lstStyle/>
          <a:p>
            <a:r>
              <a:rPr lang="en-GB" dirty="0"/>
              <a:t>SALES REPORT AND DATA ANALYSIS</a:t>
            </a:r>
            <a:endParaRPr lang="en-ZA" dirty="0"/>
          </a:p>
        </p:txBody>
      </p:sp>
    </p:spTree>
    <p:extLst>
      <p:ext uri="{BB962C8B-B14F-4D97-AF65-F5344CB8AC3E}">
        <p14:creationId xmlns:p14="http://schemas.microsoft.com/office/powerpoint/2010/main" val="74481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A3D0-C1B1-6A67-A2AE-E52C0041504D}"/>
              </a:ext>
            </a:extLst>
          </p:cNvPr>
          <p:cNvSpPr>
            <a:spLocks noGrp="1"/>
          </p:cNvSpPr>
          <p:nvPr>
            <p:ph type="title"/>
          </p:nvPr>
        </p:nvSpPr>
        <p:spPr/>
        <p:txBody>
          <a:bodyPr/>
          <a:lstStyle/>
          <a:p>
            <a:r>
              <a:rPr lang="en-GB" sz="2800" u="sng" dirty="0"/>
              <a:t>Creating a restaurant sales dashboard in Power BI and Compiling business insights:</a:t>
            </a:r>
            <a:br>
              <a:rPr lang="en-GB" sz="2800" u="sng" dirty="0"/>
            </a:br>
            <a:r>
              <a:rPr lang="en-GB" sz="2800" dirty="0"/>
              <a:t>Analysing overall sales</a:t>
            </a:r>
            <a:endParaRPr lang="en-ZA" sz="2800" dirty="0"/>
          </a:p>
        </p:txBody>
      </p:sp>
      <p:sp>
        <p:nvSpPr>
          <p:cNvPr id="3" name="Content Placeholder 2">
            <a:extLst>
              <a:ext uri="{FF2B5EF4-FFF2-40B4-BE49-F238E27FC236}">
                <a16:creationId xmlns:a16="http://schemas.microsoft.com/office/drawing/2014/main" id="{60975E7A-C8B9-1414-60F6-360902CD2DF5}"/>
              </a:ext>
            </a:extLst>
          </p:cNvPr>
          <p:cNvSpPr>
            <a:spLocks noGrp="1"/>
          </p:cNvSpPr>
          <p:nvPr>
            <p:ph idx="1"/>
          </p:nvPr>
        </p:nvSpPr>
        <p:spPr>
          <a:xfrm>
            <a:off x="1103312" y="2052919"/>
            <a:ext cx="8946541" cy="1400530"/>
          </a:xfrm>
        </p:spPr>
        <p:txBody>
          <a:bodyPr>
            <a:normAutofit lnSpcReduction="10000"/>
          </a:bodyPr>
          <a:lstStyle/>
          <a:p>
            <a:pPr marL="342900" lvl="0" indent="-342900">
              <a:lnSpc>
                <a:spcPct val="107000"/>
              </a:lnSpc>
              <a:spcAft>
                <a:spcPts val="800"/>
              </a:spcAft>
              <a:buFont typeface="Symbol" panose="05050102010706020507" pitchFamily="18" charset="2"/>
              <a:buChar char=""/>
            </a:pPr>
            <a:r>
              <a:rPr lang="en-ZA" sz="2000" dirty="0">
                <a:effectLst/>
                <a:latin typeface="Calibri" panose="020F0502020204030204" pitchFamily="34" charset="0"/>
                <a:ea typeface="Calibri" panose="020F0502020204030204" pitchFamily="34" charset="0"/>
                <a:cs typeface="Times New Roman" panose="02020603050405020304" pitchFamily="18" charset="0"/>
              </a:rPr>
              <a:t>May also had the </a:t>
            </a:r>
            <a:r>
              <a:rPr lang="en-ZA"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highest number of meals sold </a:t>
            </a:r>
            <a:r>
              <a:rPr lang="en-ZA" sz="2000" dirty="0">
                <a:effectLst/>
                <a:latin typeface="Calibri" panose="020F0502020204030204" pitchFamily="34" charset="0"/>
                <a:ea typeface="Calibri" panose="020F0502020204030204" pitchFamily="34" charset="0"/>
                <a:cs typeface="Times New Roman" panose="02020603050405020304" pitchFamily="18" charset="0"/>
              </a:rPr>
              <a:t>for the entire month with 589 meals and also relatively high number of beverages making up 237 beverages sold for the month. This was a huge bump with the highest increase </a:t>
            </a:r>
            <a:r>
              <a:rPr lang="en-ZA" dirty="0">
                <a:latin typeface="Calibri" panose="020F0502020204030204" pitchFamily="34" charset="0"/>
                <a:ea typeface="Calibri" panose="020F0502020204030204" pitchFamily="34" charset="0"/>
                <a:cs typeface="Times New Roman" panose="02020603050405020304" pitchFamily="18" charset="0"/>
              </a:rPr>
              <a:t>than the</a:t>
            </a:r>
            <a:r>
              <a:rPr lang="en-ZA" sz="2000" dirty="0">
                <a:effectLst/>
                <a:latin typeface="Calibri" panose="020F0502020204030204" pitchFamily="34" charset="0"/>
                <a:ea typeface="Calibri" panose="020F0502020204030204" pitchFamily="34" charset="0"/>
                <a:cs typeface="Times New Roman" panose="02020603050405020304" pitchFamily="18" charset="0"/>
              </a:rPr>
              <a:t> other months in items sold</a:t>
            </a:r>
          </a:p>
          <a:p>
            <a:endParaRPr lang="en-ZA" dirty="0"/>
          </a:p>
        </p:txBody>
      </p:sp>
      <p:pic>
        <p:nvPicPr>
          <p:cNvPr id="4" name="Picture 3">
            <a:extLst>
              <a:ext uri="{FF2B5EF4-FFF2-40B4-BE49-F238E27FC236}">
                <a16:creationId xmlns:a16="http://schemas.microsoft.com/office/drawing/2014/main" id="{4C28967C-6A8C-0494-587D-A27851817D4C}"/>
              </a:ext>
            </a:extLst>
          </p:cNvPr>
          <p:cNvPicPr>
            <a:picLocks noChangeAspect="1"/>
          </p:cNvPicPr>
          <p:nvPr/>
        </p:nvPicPr>
        <p:blipFill>
          <a:blip r:embed="rId2"/>
          <a:stretch>
            <a:fillRect/>
          </a:stretch>
        </p:blipFill>
        <p:spPr>
          <a:xfrm>
            <a:off x="2990850" y="3429000"/>
            <a:ext cx="5867400" cy="2976282"/>
          </a:xfrm>
          <a:prstGeom prst="rect">
            <a:avLst/>
          </a:prstGeom>
        </p:spPr>
      </p:pic>
    </p:spTree>
    <p:extLst>
      <p:ext uri="{BB962C8B-B14F-4D97-AF65-F5344CB8AC3E}">
        <p14:creationId xmlns:p14="http://schemas.microsoft.com/office/powerpoint/2010/main" val="84353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04E7-5E70-8AC6-37D3-DFB76CB074AA}"/>
              </a:ext>
            </a:extLst>
          </p:cNvPr>
          <p:cNvSpPr>
            <a:spLocks noGrp="1"/>
          </p:cNvSpPr>
          <p:nvPr>
            <p:ph type="title"/>
          </p:nvPr>
        </p:nvSpPr>
        <p:spPr/>
        <p:txBody>
          <a:bodyPr/>
          <a:lstStyle/>
          <a:p>
            <a:r>
              <a:rPr lang="en-GB" sz="3200" u="sng" dirty="0"/>
              <a:t>Creating a restaurant sales dashboard in Power BI and Compiling business insights:</a:t>
            </a:r>
            <a:br>
              <a:rPr lang="en-GB" sz="3200" u="sng" dirty="0"/>
            </a:br>
            <a:r>
              <a:rPr lang="en-GB" sz="3200" dirty="0"/>
              <a:t>Analysing overall sales</a:t>
            </a:r>
            <a:endParaRPr lang="en-ZA" sz="3200" dirty="0"/>
          </a:p>
        </p:txBody>
      </p:sp>
      <p:sp>
        <p:nvSpPr>
          <p:cNvPr id="3" name="Content Placeholder 2">
            <a:extLst>
              <a:ext uri="{FF2B5EF4-FFF2-40B4-BE49-F238E27FC236}">
                <a16:creationId xmlns:a16="http://schemas.microsoft.com/office/drawing/2014/main" id="{70B6B5EA-8852-16FD-032E-C85CA96771BD}"/>
              </a:ext>
            </a:extLst>
          </p:cNvPr>
          <p:cNvSpPr>
            <a:spLocks noGrp="1"/>
          </p:cNvSpPr>
          <p:nvPr>
            <p:ph idx="1"/>
          </p:nvPr>
        </p:nvSpPr>
        <p:spPr>
          <a:xfrm>
            <a:off x="1103312" y="2052919"/>
            <a:ext cx="9404723" cy="1642782"/>
          </a:xfrm>
        </p:spPr>
        <p:txBody>
          <a:bodyPr/>
          <a:lstStyle/>
          <a:p>
            <a:pPr>
              <a:buFont typeface="Arial" panose="020B0604020202020204" pitchFamily="34" charset="0"/>
              <a:buChar char="•"/>
            </a:pPr>
            <a:r>
              <a:rPr lang="en-ZA" sz="2000" dirty="0">
                <a:effectLst/>
                <a:latin typeface="Arial" panose="020B0604020202020204" pitchFamily="34" charset="0"/>
                <a:ea typeface="Calibri" panose="020F0502020204030204" pitchFamily="34" charset="0"/>
              </a:rPr>
              <a:t>Analysing </a:t>
            </a:r>
            <a:r>
              <a:rPr lang="en-ZA" sz="2000" dirty="0">
                <a:solidFill>
                  <a:schemeClr val="bg2">
                    <a:lumMod val="60000"/>
                    <a:lumOff val="40000"/>
                  </a:schemeClr>
                </a:solidFill>
                <a:effectLst/>
                <a:latin typeface="Arial" panose="020B0604020202020204" pitchFamily="34" charset="0"/>
                <a:ea typeface="Calibri" panose="020F0502020204030204" pitchFamily="34" charset="0"/>
              </a:rPr>
              <a:t>sales and the days of the week ,Sundays </a:t>
            </a:r>
            <a:r>
              <a:rPr lang="en-ZA" sz="2000" dirty="0">
                <a:effectLst/>
                <a:latin typeface="Arial" panose="020B0604020202020204" pitchFamily="34" charset="0"/>
                <a:ea typeface="Calibri" panose="020F0502020204030204" pitchFamily="34" charset="0"/>
              </a:rPr>
              <a:t>surprisingly made the </a:t>
            </a:r>
            <a:r>
              <a:rPr lang="en-ZA" sz="2000" dirty="0">
                <a:solidFill>
                  <a:srgbClr val="00B050"/>
                </a:solidFill>
                <a:effectLst/>
                <a:latin typeface="Arial" panose="020B0604020202020204" pitchFamily="34" charset="0"/>
                <a:ea typeface="Calibri" panose="020F0502020204030204" pitchFamily="34" charset="0"/>
              </a:rPr>
              <a:t>most amount of sales  generating ₹ 43970 with 158 orders</a:t>
            </a:r>
            <a:r>
              <a:rPr lang="en-ZA" sz="2000" dirty="0">
                <a:effectLst/>
                <a:latin typeface="Arial" panose="020B0604020202020204" pitchFamily="34" charset="0"/>
                <a:ea typeface="Calibri" panose="020F0502020204030204" pitchFamily="34" charset="0"/>
              </a:rPr>
              <a:t> made in total. This was interesting as generally most people generally prefer home cooked food and being around families on this day</a:t>
            </a:r>
            <a:endParaRPr lang="en-ZA" dirty="0"/>
          </a:p>
        </p:txBody>
      </p:sp>
      <p:sp>
        <p:nvSpPr>
          <p:cNvPr id="4" name="TextBox 3">
            <a:extLst>
              <a:ext uri="{FF2B5EF4-FFF2-40B4-BE49-F238E27FC236}">
                <a16:creationId xmlns:a16="http://schemas.microsoft.com/office/drawing/2014/main" id="{C6C9011D-7DDC-A47E-EA6E-500C635924C4}"/>
              </a:ext>
            </a:extLst>
          </p:cNvPr>
          <p:cNvSpPr txBox="1"/>
          <p:nvPr/>
        </p:nvSpPr>
        <p:spPr>
          <a:xfrm>
            <a:off x="1103312" y="3554551"/>
            <a:ext cx="4992688" cy="3170099"/>
          </a:xfrm>
          <a:prstGeom prst="rect">
            <a:avLst/>
          </a:prstGeom>
          <a:noFill/>
        </p:spPr>
        <p:txBody>
          <a:bodyPr wrap="square" rtlCol="0">
            <a:spAutoFit/>
          </a:bodyPr>
          <a:lstStyle/>
          <a:p>
            <a:pPr marL="285750" indent="-285750">
              <a:buClr>
                <a:srgbClr val="00B0F0"/>
              </a:buClr>
              <a:buSzPct val="106000"/>
              <a:buFont typeface="Arial" panose="020B0604020202020204" pitchFamily="34" charset="0"/>
              <a:buChar char="•"/>
            </a:pPr>
            <a:r>
              <a:rPr lang="en-ZA" sz="2000" dirty="0">
                <a:effectLst/>
                <a:latin typeface="Arial" panose="020B0604020202020204" pitchFamily="34" charset="0"/>
                <a:ea typeface="Calibri" panose="020F0502020204030204" pitchFamily="34" charset="0"/>
              </a:rPr>
              <a:t>As an incentive and a business solution possibly to </a:t>
            </a:r>
            <a:r>
              <a:rPr lang="en-ZA" sz="2000" dirty="0">
                <a:solidFill>
                  <a:schemeClr val="bg2">
                    <a:lumMod val="60000"/>
                    <a:lumOff val="40000"/>
                  </a:schemeClr>
                </a:solidFill>
                <a:effectLst/>
                <a:latin typeface="Arial" panose="020B0604020202020204" pitchFamily="34" charset="0"/>
                <a:ea typeface="Calibri" panose="020F0502020204030204" pitchFamily="34" charset="0"/>
              </a:rPr>
              <a:t>maximize sales </a:t>
            </a:r>
            <a:r>
              <a:rPr lang="en-ZA" sz="2000" dirty="0">
                <a:effectLst/>
                <a:latin typeface="Arial" panose="020B0604020202020204" pitchFamily="34" charset="0"/>
                <a:ea typeface="Calibri" panose="020F0502020204030204" pitchFamily="34" charset="0"/>
              </a:rPr>
              <a:t>the restaurant should</a:t>
            </a:r>
            <a:r>
              <a:rPr lang="en-ZA" sz="2000" dirty="0">
                <a:solidFill>
                  <a:schemeClr val="bg2">
                    <a:lumMod val="60000"/>
                    <a:lumOff val="40000"/>
                  </a:schemeClr>
                </a:solidFill>
                <a:effectLst/>
                <a:latin typeface="Arial" panose="020B0604020202020204" pitchFamily="34" charset="0"/>
                <a:ea typeface="Calibri" panose="020F0502020204030204" pitchFamily="34" charset="0"/>
              </a:rPr>
              <a:t> create a more family friendly environment from </a:t>
            </a:r>
            <a:r>
              <a:rPr lang="en-ZA" sz="2000" dirty="0">
                <a:effectLst/>
                <a:latin typeface="Arial" panose="020B0604020202020204" pitchFamily="34" charset="0"/>
                <a:ea typeface="Calibri" panose="020F0502020204030204" pitchFamily="34" charset="0"/>
              </a:rPr>
              <a:t>the menu items being sold to the restaurant setup, introduce </a:t>
            </a:r>
            <a:r>
              <a:rPr lang="en-ZA" sz="2000" dirty="0">
                <a:solidFill>
                  <a:schemeClr val="bg2">
                    <a:lumMod val="60000"/>
                    <a:lumOff val="40000"/>
                  </a:schemeClr>
                </a:solidFill>
                <a:effectLst/>
                <a:latin typeface="Arial" panose="020B0604020202020204" pitchFamily="34" charset="0"/>
                <a:ea typeface="Calibri" panose="020F0502020204030204" pitchFamily="34" charset="0"/>
              </a:rPr>
              <a:t>family meals combinations and offer promotions</a:t>
            </a:r>
            <a:r>
              <a:rPr lang="en-ZA" sz="2000" dirty="0">
                <a:effectLst/>
                <a:latin typeface="Arial" panose="020B0604020202020204" pitchFamily="34" charset="0"/>
                <a:ea typeface="Calibri" panose="020F0502020204030204" pitchFamily="34" charset="0"/>
              </a:rPr>
              <a:t> and discounts like 4 of these meals for certain prices to encourage customers to bring also their families.</a:t>
            </a:r>
            <a:endParaRPr lang="en-ZA" sz="2000" dirty="0"/>
          </a:p>
        </p:txBody>
      </p:sp>
      <p:pic>
        <p:nvPicPr>
          <p:cNvPr id="5" name="Picture 4">
            <a:extLst>
              <a:ext uri="{FF2B5EF4-FFF2-40B4-BE49-F238E27FC236}">
                <a16:creationId xmlns:a16="http://schemas.microsoft.com/office/drawing/2014/main" id="{BBC5E08E-31FF-2C03-7009-E6182FF95078}"/>
              </a:ext>
            </a:extLst>
          </p:cNvPr>
          <p:cNvPicPr>
            <a:picLocks noChangeAspect="1"/>
          </p:cNvPicPr>
          <p:nvPr/>
        </p:nvPicPr>
        <p:blipFill>
          <a:blip r:embed="rId2"/>
          <a:stretch>
            <a:fillRect/>
          </a:stretch>
        </p:blipFill>
        <p:spPr>
          <a:xfrm>
            <a:off x="6096000" y="3162300"/>
            <a:ext cx="3325813" cy="3562350"/>
          </a:xfrm>
          <a:prstGeom prst="rect">
            <a:avLst/>
          </a:prstGeom>
        </p:spPr>
      </p:pic>
      <p:pic>
        <p:nvPicPr>
          <p:cNvPr id="6" name="Picture 5">
            <a:extLst>
              <a:ext uri="{FF2B5EF4-FFF2-40B4-BE49-F238E27FC236}">
                <a16:creationId xmlns:a16="http://schemas.microsoft.com/office/drawing/2014/main" id="{EF0A2FD7-A507-406A-2A89-7070893C28E0}"/>
              </a:ext>
            </a:extLst>
          </p:cNvPr>
          <p:cNvPicPr>
            <a:picLocks noChangeAspect="1"/>
          </p:cNvPicPr>
          <p:nvPr/>
        </p:nvPicPr>
        <p:blipFill>
          <a:blip r:embed="rId3"/>
          <a:stretch>
            <a:fillRect/>
          </a:stretch>
        </p:blipFill>
        <p:spPr>
          <a:xfrm>
            <a:off x="9421813" y="3162301"/>
            <a:ext cx="3151187" cy="3562349"/>
          </a:xfrm>
          <a:prstGeom prst="rect">
            <a:avLst/>
          </a:prstGeom>
        </p:spPr>
      </p:pic>
    </p:spTree>
    <p:extLst>
      <p:ext uri="{BB962C8B-B14F-4D97-AF65-F5344CB8AC3E}">
        <p14:creationId xmlns:p14="http://schemas.microsoft.com/office/powerpoint/2010/main" val="224742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0C66-5BE5-B001-1D07-546D8DBBD5A5}"/>
              </a:ext>
            </a:extLst>
          </p:cNvPr>
          <p:cNvSpPr>
            <a:spLocks noGrp="1"/>
          </p:cNvSpPr>
          <p:nvPr>
            <p:ph type="title"/>
          </p:nvPr>
        </p:nvSpPr>
        <p:spPr>
          <a:xfrm>
            <a:off x="646111" y="452718"/>
            <a:ext cx="926015" cy="1400530"/>
          </a:xfrm>
        </p:spPr>
        <p:txBody>
          <a:bodyPr/>
          <a:lstStyle/>
          <a:p>
            <a:r>
              <a:rPr lang="en-GB" dirty="0"/>
              <a:t>-</a:t>
            </a:r>
            <a:endParaRPr lang="en-ZA" dirty="0"/>
          </a:p>
        </p:txBody>
      </p:sp>
      <p:sp>
        <p:nvSpPr>
          <p:cNvPr id="3" name="Content Placeholder 2">
            <a:extLst>
              <a:ext uri="{FF2B5EF4-FFF2-40B4-BE49-F238E27FC236}">
                <a16:creationId xmlns:a16="http://schemas.microsoft.com/office/drawing/2014/main" id="{0947AEDE-49ED-7962-36E4-2DDA37B9D290}"/>
              </a:ext>
            </a:extLst>
          </p:cNvPr>
          <p:cNvSpPr>
            <a:spLocks noGrp="1"/>
          </p:cNvSpPr>
          <p:nvPr>
            <p:ph idx="1"/>
          </p:nvPr>
        </p:nvSpPr>
        <p:spPr>
          <a:xfrm>
            <a:off x="1104293" y="2823411"/>
            <a:ext cx="8946541" cy="1812757"/>
          </a:xfrm>
        </p:spPr>
        <p:txBody>
          <a:bodyPr>
            <a:normAutofit/>
          </a:bodyPr>
          <a:lstStyle/>
          <a:p>
            <a:pPr marL="0" indent="0" algn="ctr">
              <a:buNone/>
            </a:pPr>
            <a:r>
              <a:rPr lang="en-GB" sz="4800" b="1" dirty="0"/>
              <a:t>BUSINEES QUESTIONS</a:t>
            </a:r>
            <a:endParaRPr lang="en-ZA" sz="4800" b="1" dirty="0"/>
          </a:p>
        </p:txBody>
      </p:sp>
    </p:spTree>
    <p:extLst>
      <p:ext uri="{BB962C8B-B14F-4D97-AF65-F5344CB8AC3E}">
        <p14:creationId xmlns:p14="http://schemas.microsoft.com/office/powerpoint/2010/main" val="400535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B561-9EF1-D690-1D31-0C3AA76043C3}"/>
              </a:ext>
            </a:extLst>
          </p:cNvPr>
          <p:cNvSpPr>
            <a:spLocks noGrp="1"/>
          </p:cNvSpPr>
          <p:nvPr>
            <p:ph type="title"/>
          </p:nvPr>
        </p:nvSpPr>
        <p:spPr/>
        <p:txBody>
          <a:bodyPr/>
          <a:lstStyle/>
          <a:p>
            <a:r>
              <a:rPr lang="en-GB" sz="3200" u="sng" dirty="0"/>
              <a:t>Creating a restaurant sales dashboard in Power BI and Compiling business insights:</a:t>
            </a:r>
            <a:br>
              <a:rPr lang="en-GB" sz="3200" u="sng" dirty="0"/>
            </a:br>
            <a:r>
              <a:rPr lang="en-GB" sz="3200" dirty="0"/>
              <a:t>Answering Business Questions</a:t>
            </a:r>
            <a:endParaRPr lang="en-ZA" sz="3200" dirty="0"/>
          </a:p>
        </p:txBody>
      </p:sp>
      <p:sp>
        <p:nvSpPr>
          <p:cNvPr id="3" name="Content Placeholder 2">
            <a:extLst>
              <a:ext uri="{FF2B5EF4-FFF2-40B4-BE49-F238E27FC236}">
                <a16:creationId xmlns:a16="http://schemas.microsoft.com/office/drawing/2014/main" id="{1C901225-6E39-CAEA-0450-31CF86177041}"/>
              </a:ext>
            </a:extLst>
          </p:cNvPr>
          <p:cNvSpPr>
            <a:spLocks noGrp="1"/>
          </p:cNvSpPr>
          <p:nvPr>
            <p:ph idx="1"/>
          </p:nvPr>
        </p:nvSpPr>
        <p:spPr>
          <a:xfrm>
            <a:off x="1103312" y="2052919"/>
            <a:ext cx="10179731" cy="2012896"/>
          </a:xfrm>
        </p:spPr>
        <p:txBody>
          <a:bodyPr/>
          <a:lstStyle/>
          <a:p>
            <a:pPr>
              <a:lnSpc>
                <a:spcPct val="107000"/>
              </a:lnSpc>
              <a:spcAft>
                <a:spcPts val="800"/>
              </a:spcAft>
              <a:buNone/>
            </a:pPr>
            <a:r>
              <a:rPr lang="en-GB" sz="2000" dirty="0">
                <a:effectLst/>
                <a:latin typeface="Arial" panose="020B0604020202020204" pitchFamily="34" charset="0"/>
                <a:ea typeface="Calibri" panose="020F0502020204030204" pitchFamily="34" charset="0"/>
                <a:cs typeface="Times New Roman" panose="02020603050405020304" pitchFamily="18" charset="0"/>
              </a:rPr>
              <a:t>1</a:t>
            </a:r>
            <a:r>
              <a:rPr lang="en-GB" sz="2000" u="sng" dirty="0">
                <a:effectLst/>
                <a:latin typeface="Arial" panose="020B0604020202020204" pitchFamily="34" charset="0"/>
                <a:ea typeface="Calibri" panose="020F0502020204030204" pitchFamily="34" charset="0"/>
                <a:cs typeface="Times New Roman" panose="02020603050405020304" pitchFamily="18" charset="0"/>
              </a:rPr>
              <a:t>.Does the type of food (item name) affect the customer’s buying decision?</a:t>
            </a: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lvl="1">
              <a:lnSpc>
                <a:spcPct val="107000"/>
              </a:lnSpc>
              <a:spcAft>
                <a:spcPts val="800"/>
              </a:spcAft>
              <a:buFont typeface="Arial" panose="020B0604020202020204" pitchFamily="34" charset="0"/>
              <a:buChar char="•"/>
            </a:pPr>
            <a:r>
              <a:rPr lang="en-GB" dirty="0">
                <a:effectLst/>
                <a:latin typeface="Arial" panose="020B0604020202020204" pitchFamily="34" charset="0"/>
                <a:ea typeface="Calibri" panose="020F0502020204030204" pitchFamily="34" charset="0"/>
                <a:cs typeface="Times New Roman" panose="02020603050405020304" pitchFamily="18" charset="0"/>
              </a:rPr>
              <a:t>Yes, as it did seem that customers seemed more inclined to order some menu items than other ones. With Sandwiches generating the most amount of revenue with ₹ 65820 with over 1097 orders made. And Vadapav lowest in sales making ₹20120 with 1006 orders made.</a:t>
            </a:r>
            <a:endParaRPr lang="en-ZA"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pic>
        <p:nvPicPr>
          <p:cNvPr id="4" name="Picture 3">
            <a:extLst>
              <a:ext uri="{FF2B5EF4-FFF2-40B4-BE49-F238E27FC236}">
                <a16:creationId xmlns:a16="http://schemas.microsoft.com/office/drawing/2014/main" id="{7CCC1DA0-5771-AB82-F227-FFD7869584AC}"/>
              </a:ext>
            </a:extLst>
          </p:cNvPr>
          <p:cNvPicPr>
            <a:picLocks noChangeAspect="1"/>
          </p:cNvPicPr>
          <p:nvPr/>
        </p:nvPicPr>
        <p:blipFill>
          <a:blip r:embed="rId2"/>
          <a:stretch>
            <a:fillRect/>
          </a:stretch>
        </p:blipFill>
        <p:spPr>
          <a:xfrm>
            <a:off x="1839366" y="3816437"/>
            <a:ext cx="3467420" cy="2829291"/>
          </a:xfrm>
          <a:prstGeom prst="rect">
            <a:avLst/>
          </a:prstGeom>
        </p:spPr>
      </p:pic>
      <p:pic>
        <p:nvPicPr>
          <p:cNvPr id="5" name="Picture 4">
            <a:extLst>
              <a:ext uri="{FF2B5EF4-FFF2-40B4-BE49-F238E27FC236}">
                <a16:creationId xmlns:a16="http://schemas.microsoft.com/office/drawing/2014/main" id="{08D7E97A-D822-5DA2-0232-444FD933D2DB}"/>
              </a:ext>
            </a:extLst>
          </p:cNvPr>
          <p:cNvPicPr>
            <a:picLocks noChangeAspect="1"/>
          </p:cNvPicPr>
          <p:nvPr/>
        </p:nvPicPr>
        <p:blipFill>
          <a:blip r:embed="rId3"/>
          <a:stretch>
            <a:fillRect/>
          </a:stretch>
        </p:blipFill>
        <p:spPr>
          <a:xfrm>
            <a:off x="5435557" y="3575957"/>
            <a:ext cx="2989985" cy="3069771"/>
          </a:xfrm>
          <a:prstGeom prst="rect">
            <a:avLst/>
          </a:prstGeom>
        </p:spPr>
      </p:pic>
      <p:sp>
        <p:nvSpPr>
          <p:cNvPr id="6" name="TextBox 5">
            <a:extLst>
              <a:ext uri="{FF2B5EF4-FFF2-40B4-BE49-F238E27FC236}">
                <a16:creationId xmlns:a16="http://schemas.microsoft.com/office/drawing/2014/main" id="{3615497B-FDBC-935D-BE67-54F23D906835}"/>
              </a:ext>
            </a:extLst>
          </p:cNvPr>
          <p:cNvSpPr txBox="1"/>
          <p:nvPr/>
        </p:nvSpPr>
        <p:spPr>
          <a:xfrm>
            <a:off x="8425542" y="3816436"/>
            <a:ext cx="3216729" cy="2588845"/>
          </a:xfrm>
          <a:prstGeom prst="rect">
            <a:avLst/>
          </a:prstGeom>
          <a:noFill/>
        </p:spPr>
        <p:txBody>
          <a:bodyPr wrap="square" rtlCol="0">
            <a:spAutoFit/>
          </a:bodyPr>
          <a:lstStyle/>
          <a:p>
            <a:endParaRPr lang="en-ZA" dirty="0"/>
          </a:p>
        </p:txBody>
      </p:sp>
    </p:spTree>
    <p:extLst>
      <p:ext uri="{BB962C8B-B14F-4D97-AF65-F5344CB8AC3E}">
        <p14:creationId xmlns:p14="http://schemas.microsoft.com/office/powerpoint/2010/main" val="361971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903F-344D-E146-6E75-5704062DB03F}"/>
              </a:ext>
            </a:extLst>
          </p:cNvPr>
          <p:cNvSpPr>
            <a:spLocks noGrp="1"/>
          </p:cNvSpPr>
          <p:nvPr>
            <p:ph type="title"/>
          </p:nvPr>
        </p:nvSpPr>
        <p:spPr/>
        <p:txBody>
          <a:bodyPr/>
          <a:lstStyle/>
          <a:p>
            <a:r>
              <a:rPr lang="en-GB" sz="3200" u="sng" dirty="0"/>
              <a:t>Creating a restaurant sales dashboard in Power BI and Compiling business insights:</a:t>
            </a:r>
            <a:br>
              <a:rPr lang="en-GB" sz="3200" u="sng" dirty="0"/>
            </a:br>
            <a:r>
              <a:rPr lang="en-GB" sz="3200" dirty="0"/>
              <a:t>Answering Business Questions</a:t>
            </a:r>
            <a:endParaRPr lang="en-ZA" sz="3200" dirty="0"/>
          </a:p>
        </p:txBody>
      </p:sp>
      <p:sp>
        <p:nvSpPr>
          <p:cNvPr id="3" name="Content Placeholder 2">
            <a:extLst>
              <a:ext uri="{FF2B5EF4-FFF2-40B4-BE49-F238E27FC236}">
                <a16:creationId xmlns:a16="http://schemas.microsoft.com/office/drawing/2014/main" id="{F4CC7300-680A-FC49-1CFA-46DB5FCEA9CB}"/>
              </a:ext>
            </a:extLst>
          </p:cNvPr>
          <p:cNvSpPr>
            <a:spLocks noGrp="1"/>
          </p:cNvSpPr>
          <p:nvPr>
            <p:ph idx="1"/>
          </p:nvPr>
        </p:nvSpPr>
        <p:spPr>
          <a:xfrm>
            <a:off x="1103312" y="4355047"/>
            <a:ext cx="10711699" cy="1853248"/>
          </a:xfrm>
        </p:spPr>
        <p:txBody>
          <a:bodyPr>
            <a:normAutofit fontScale="92500" lnSpcReduction="10000"/>
          </a:bodyPr>
          <a:lstStyle/>
          <a:p>
            <a:pPr lvl="0"/>
            <a:r>
              <a:rPr lang="en-GB" dirty="0"/>
              <a:t>Although some items generated low revenue to an extent but it was not detrimental to the business as they still do generate revenue they should be kept as a menu item.</a:t>
            </a:r>
            <a:endParaRPr lang="en-ZA" dirty="0"/>
          </a:p>
          <a:p>
            <a:pPr lvl="0"/>
            <a:r>
              <a:rPr lang="en-GB" dirty="0"/>
              <a:t>The restaurant should introduce more items, make a test run or offer free samples to see how people would like them and slowly add these items to the menu. From items that do not require much resources to the ones that do, maintaining a balance between expenses and income while also increasing sales. </a:t>
            </a:r>
            <a:endParaRPr lang="en-ZA" dirty="0"/>
          </a:p>
          <a:p>
            <a:endParaRPr lang="en-ZA" dirty="0"/>
          </a:p>
        </p:txBody>
      </p:sp>
      <p:pic>
        <p:nvPicPr>
          <p:cNvPr id="4" name="Picture 3">
            <a:extLst>
              <a:ext uri="{FF2B5EF4-FFF2-40B4-BE49-F238E27FC236}">
                <a16:creationId xmlns:a16="http://schemas.microsoft.com/office/drawing/2014/main" id="{829F303E-BE7A-8B2D-A4F9-42CF371EF9A0}"/>
              </a:ext>
            </a:extLst>
          </p:cNvPr>
          <p:cNvPicPr>
            <a:picLocks noChangeAspect="1"/>
          </p:cNvPicPr>
          <p:nvPr/>
        </p:nvPicPr>
        <p:blipFill>
          <a:blip r:embed="rId2"/>
          <a:stretch>
            <a:fillRect/>
          </a:stretch>
        </p:blipFill>
        <p:spPr>
          <a:xfrm>
            <a:off x="1879547" y="2213811"/>
            <a:ext cx="3783316" cy="2141236"/>
          </a:xfrm>
          <a:prstGeom prst="rect">
            <a:avLst/>
          </a:prstGeom>
        </p:spPr>
      </p:pic>
      <p:pic>
        <p:nvPicPr>
          <p:cNvPr id="5" name="Picture 4">
            <a:extLst>
              <a:ext uri="{FF2B5EF4-FFF2-40B4-BE49-F238E27FC236}">
                <a16:creationId xmlns:a16="http://schemas.microsoft.com/office/drawing/2014/main" id="{11B0D7E2-F330-DCBA-4EA6-FC972FB1E874}"/>
              </a:ext>
            </a:extLst>
          </p:cNvPr>
          <p:cNvPicPr>
            <a:picLocks noChangeAspect="1"/>
          </p:cNvPicPr>
          <p:nvPr/>
        </p:nvPicPr>
        <p:blipFill>
          <a:blip r:embed="rId3"/>
          <a:stretch>
            <a:fillRect/>
          </a:stretch>
        </p:blipFill>
        <p:spPr>
          <a:xfrm>
            <a:off x="6529139" y="1642675"/>
            <a:ext cx="3304672" cy="2648204"/>
          </a:xfrm>
          <a:prstGeom prst="rect">
            <a:avLst/>
          </a:prstGeom>
        </p:spPr>
      </p:pic>
    </p:spTree>
    <p:extLst>
      <p:ext uri="{BB962C8B-B14F-4D97-AF65-F5344CB8AC3E}">
        <p14:creationId xmlns:p14="http://schemas.microsoft.com/office/powerpoint/2010/main" val="56442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B925-4004-BD83-CCB8-5BCAEB8A80C6}"/>
              </a:ext>
            </a:extLst>
          </p:cNvPr>
          <p:cNvSpPr>
            <a:spLocks noGrp="1"/>
          </p:cNvSpPr>
          <p:nvPr>
            <p:ph type="title"/>
          </p:nvPr>
        </p:nvSpPr>
        <p:spPr/>
        <p:txBody>
          <a:bodyPr/>
          <a:lstStyle/>
          <a:p>
            <a:r>
              <a:rPr lang="en-GB" sz="3200" u="sng" dirty="0"/>
              <a:t>Creating a restaurant sales dashboard in Power BI and Compiling business insights:</a:t>
            </a:r>
            <a:br>
              <a:rPr lang="en-GB" sz="3200" u="sng" dirty="0"/>
            </a:br>
            <a:r>
              <a:rPr lang="en-GB" sz="3200" dirty="0"/>
              <a:t>Answering Business Questions</a:t>
            </a:r>
            <a:endParaRPr lang="en-ZA" sz="3200" dirty="0"/>
          </a:p>
        </p:txBody>
      </p:sp>
      <p:sp>
        <p:nvSpPr>
          <p:cNvPr id="3" name="Content Placeholder 2">
            <a:extLst>
              <a:ext uri="{FF2B5EF4-FFF2-40B4-BE49-F238E27FC236}">
                <a16:creationId xmlns:a16="http://schemas.microsoft.com/office/drawing/2014/main" id="{28DB9712-BCF3-E12B-C5FA-A01ED578C38F}"/>
              </a:ext>
            </a:extLst>
          </p:cNvPr>
          <p:cNvSpPr>
            <a:spLocks noGrp="1"/>
          </p:cNvSpPr>
          <p:nvPr>
            <p:ph idx="1"/>
          </p:nvPr>
        </p:nvSpPr>
        <p:spPr>
          <a:xfrm>
            <a:off x="1103312" y="2052918"/>
            <a:ext cx="4126414" cy="4352363"/>
          </a:xfrm>
        </p:spPr>
        <p:txBody>
          <a:bodyPr>
            <a:normAutofit fontScale="92500" lnSpcReduction="20000"/>
          </a:bodyPr>
          <a:lstStyle/>
          <a:p>
            <a:pPr marL="0" indent="0">
              <a:buNone/>
            </a:pPr>
            <a:r>
              <a:rPr lang="en-GB" dirty="0"/>
              <a:t>2.</a:t>
            </a:r>
            <a:r>
              <a:rPr lang="en-GB" u="sng" dirty="0"/>
              <a:t>Does the price affect the quantity of the items a customer buys or is it irrelevant based on customer preferences?</a:t>
            </a:r>
            <a:endParaRPr lang="en-ZA" dirty="0"/>
          </a:p>
          <a:p>
            <a:pPr marL="342900" lvl="0" indent="-342900">
              <a:lnSpc>
                <a:spcPct val="107000"/>
              </a:lnSpc>
              <a:spcAft>
                <a:spcPts val="800"/>
              </a:spcAft>
              <a:buFont typeface="Symbol" panose="05050102010706020507" pitchFamily="18" charset="2"/>
              <a:buChar char=""/>
            </a:pPr>
            <a:r>
              <a:rPr lang="en-GB" sz="1800" dirty="0">
                <a:solidFill>
                  <a:schemeClr val="bg2">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Customer buying decision </a:t>
            </a:r>
            <a:r>
              <a:rPr lang="en-GB" sz="1800" dirty="0">
                <a:effectLst/>
                <a:latin typeface="Arial" panose="020B0604020202020204" pitchFamily="34" charset="0"/>
                <a:ea typeface="Calibri" panose="020F0502020204030204" pitchFamily="34" charset="0"/>
                <a:cs typeface="Times New Roman" panose="02020603050405020304" pitchFamily="18" charset="0"/>
              </a:rPr>
              <a:t>seems to be mostly </a:t>
            </a:r>
            <a:r>
              <a:rPr lang="en-GB" sz="1800" dirty="0">
                <a:solidFill>
                  <a:schemeClr val="bg2">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based on preference </a:t>
            </a:r>
            <a:r>
              <a:rPr lang="en-GB" sz="1800" dirty="0">
                <a:effectLst/>
                <a:latin typeface="Arial" panose="020B0604020202020204" pitchFamily="34" charset="0"/>
                <a:ea typeface="Calibri" panose="020F0502020204030204" pitchFamily="34" charset="0"/>
                <a:cs typeface="Times New Roman" panose="02020603050405020304" pitchFamily="18" charset="0"/>
              </a:rPr>
              <a:t>and what is generally liked, as a </a:t>
            </a:r>
            <a:r>
              <a:rPr lang="en-GB" sz="1800" dirty="0">
                <a:solidFill>
                  <a:schemeClr val="bg2">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relatively low-priced menu item </a:t>
            </a:r>
            <a:r>
              <a:rPr lang="en-GB" sz="1800" dirty="0">
                <a:effectLst/>
                <a:latin typeface="Arial" panose="020B0604020202020204" pitchFamily="34" charset="0"/>
                <a:ea typeface="Calibri" panose="020F0502020204030204" pitchFamily="34" charset="0"/>
                <a:cs typeface="Times New Roman" panose="02020603050405020304" pitchFamily="18" charset="0"/>
              </a:rPr>
              <a:t>which was sugarcane juice priced at ₹25 was the </a:t>
            </a:r>
            <a:r>
              <a:rPr lang="en-GB" sz="1800" dirty="0">
                <a:solidFill>
                  <a:schemeClr val="bg2">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second most bought item</a:t>
            </a:r>
            <a:r>
              <a:rPr lang="en-GB" sz="1800" dirty="0">
                <a:effectLst/>
                <a:latin typeface="Arial" panose="020B0604020202020204" pitchFamily="34" charset="0"/>
                <a:ea typeface="Calibri" panose="020F0502020204030204" pitchFamily="34" charset="0"/>
                <a:cs typeface="Times New Roman" panose="02020603050405020304" pitchFamily="18" charset="0"/>
              </a:rPr>
              <a:t>, with cold coffee being the </a:t>
            </a:r>
            <a:r>
              <a:rPr lang="en-GB" sz="1800" dirty="0">
                <a:solidFill>
                  <a:schemeClr val="bg2">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most bought item </a:t>
            </a:r>
            <a:r>
              <a:rPr lang="en-GB" sz="1800" dirty="0">
                <a:effectLst/>
                <a:latin typeface="Arial" panose="020B0604020202020204" pitchFamily="34" charset="0"/>
                <a:ea typeface="Calibri" panose="020F0502020204030204" pitchFamily="34" charset="0"/>
                <a:cs typeface="Times New Roman" panose="02020603050405020304" pitchFamily="18" charset="0"/>
              </a:rPr>
              <a:t>priced at ₹40 which is </a:t>
            </a:r>
            <a:r>
              <a:rPr lang="en-GB" sz="1800" dirty="0">
                <a:solidFill>
                  <a:schemeClr val="bg2">
                    <a:lumMod val="60000"/>
                    <a:lumOff val="40000"/>
                  </a:schemeClr>
                </a:solidFill>
                <a:effectLst/>
                <a:latin typeface="Arial" panose="020B0604020202020204" pitchFamily="34" charset="0"/>
                <a:ea typeface="Calibri" panose="020F0502020204030204" pitchFamily="34" charset="0"/>
                <a:cs typeface="Times New Roman" panose="02020603050405020304" pitchFamily="18" charset="0"/>
              </a:rPr>
              <a:t>not the most expensive item on the menu. </a:t>
            </a:r>
            <a:r>
              <a:rPr lang="en-GB" sz="1800" dirty="0">
                <a:effectLst/>
                <a:latin typeface="Arial" panose="020B0604020202020204" pitchFamily="34" charset="0"/>
                <a:ea typeface="Calibri" panose="020F0502020204030204" pitchFamily="34" charset="0"/>
                <a:cs typeface="Times New Roman" panose="02020603050405020304" pitchFamily="18" charset="0"/>
              </a:rPr>
              <a:t>Customer preference and what is liked seems to play a big role in the buying decision of customers.</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pic>
        <p:nvPicPr>
          <p:cNvPr id="4" name="Picture 3">
            <a:extLst>
              <a:ext uri="{FF2B5EF4-FFF2-40B4-BE49-F238E27FC236}">
                <a16:creationId xmlns:a16="http://schemas.microsoft.com/office/drawing/2014/main" id="{E221B5FC-05D6-9B30-62FF-8FF8627EC7B3}"/>
              </a:ext>
            </a:extLst>
          </p:cNvPr>
          <p:cNvPicPr>
            <a:picLocks noChangeAspect="1"/>
          </p:cNvPicPr>
          <p:nvPr/>
        </p:nvPicPr>
        <p:blipFill>
          <a:blip r:embed="rId2"/>
          <a:stretch>
            <a:fillRect/>
          </a:stretch>
        </p:blipFill>
        <p:spPr>
          <a:xfrm>
            <a:off x="5348472" y="2052919"/>
            <a:ext cx="5961287" cy="4352362"/>
          </a:xfrm>
          <a:prstGeom prst="rect">
            <a:avLst/>
          </a:prstGeom>
        </p:spPr>
      </p:pic>
    </p:spTree>
    <p:extLst>
      <p:ext uri="{BB962C8B-B14F-4D97-AF65-F5344CB8AC3E}">
        <p14:creationId xmlns:p14="http://schemas.microsoft.com/office/powerpoint/2010/main" val="556319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D2257-7753-58BB-F137-6B8635CDD8AD}"/>
              </a:ext>
            </a:extLst>
          </p:cNvPr>
          <p:cNvSpPr>
            <a:spLocks noGrp="1"/>
          </p:cNvSpPr>
          <p:nvPr>
            <p:ph idx="1"/>
          </p:nvPr>
        </p:nvSpPr>
        <p:spPr>
          <a:xfrm>
            <a:off x="1103311" y="522515"/>
            <a:ext cx="9412289" cy="2003885"/>
          </a:xfrm>
        </p:spPr>
        <p:txBody>
          <a:bodyPr>
            <a:normAutofit/>
          </a:bodyPr>
          <a:lstStyle/>
          <a:p>
            <a:pPr marL="0" indent="0">
              <a:buNone/>
            </a:pPr>
            <a:r>
              <a:rPr lang="en-GB" sz="1600" dirty="0"/>
              <a:t>3. </a:t>
            </a:r>
            <a:r>
              <a:rPr lang="en-GB" sz="1600" u="sng" dirty="0"/>
              <a:t>To what extent that does the price play in sales and revenue? Do the cheap food items/meals and beverages get purchased more often than expensive ones? </a:t>
            </a:r>
            <a:endParaRPr lang="en-ZA" sz="1600" dirty="0"/>
          </a:p>
          <a:p>
            <a:pPr>
              <a:buFont typeface="Arial" panose="020B0604020202020204" pitchFamily="34" charset="0"/>
              <a:buChar char="•"/>
            </a:pPr>
            <a:r>
              <a:rPr lang="en-GB" sz="1600" dirty="0"/>
              <a:t>Price definitely played a role in how and what people bought, however contrary to what I thought, more expensive menu items generated more sales than cheaper food items. It showed something about customer behaviour and how customers seemed to value quality over affordability. There was a strong positive correlation between price of items and sales. </a:t>
            </a:r>
            <a:endParaRPr lang="en-ZA" sz="1600" dirty="0"/>
          </a:p>
          <a:p>
            <a:pPr marL="0" indent="0">
              <a:buNone/>
            </a:pPr>
            <a:endParaRPr lang="en-ZA" dirty="0"/>
          </a:p>
        </p:txBody>
      </p:sp>
      <p:pic>
        <p:nvPicPr>
          <p:cNvPr id="4" name="Picture 3">
            <a:extLst>
              <a:ext uri="{FF2B5EF4-FFF2-40B4-BE49-F238E27FC236}">
                <a16:creationId xmlns:a16="http://schemas.microsoft.com/office/drawing/2014/main" id="{E9A9662B-BEB9-15F8-E7C1-27C275028A4B}"/>
              </a:ext>
            </a:extLst>
          </p:cNvPr>
          <p:cNvPicPr>
            <a:picLocks noChangeAspect="1"/>
          </p:cNvPicPr>
          <p:nvPr/>
        </p:nvPicPr>
        <p:blipFill>
          <a:blip r:embed="rId2"/>
          <a:stretch>
            <a:fillRect/>
          </a:stretch>
        </p:blipFill>
        <p:spPr>
          <a:xfrm>
            <a:off x="5388429" y="2367642"/>
            <a:ext cx="6253844" cy="4200926"/>
          </a:xfrm>
          <a:prstGeom prst="rect">
            <a:avLst/>
          </a:prstGeom>
        </p:spPr>
      </p:pic>
      <p:pic>
        <p:nvPicPr>
          <p:cNvPr id="5" name="Picture 4">
            <a:extLst>
              <a:ext uri="{FF2B5EF4-FFF2-40B4-BE49-F238E27FC236}">
                <a16:creationId xmlns:a16="http://schemas.microsoft.com/office/drawing/2014/main" id="{0E339545-061A-C860-3C1C-DE733CD06D14}"/>
              </a:ext>
            </a:extLst>
          </p:cNvPr>
          <p:cNvPicPr>
            <a:picLocks noChangeAspect="1"/>
          </p:cNvPicPr>
          <p:nvPr/>
        </p:nvPicPr>
        <p:blipFill>
          <a:blip r:embed="rId3"/>
          <a:stretch>
            <a:fillRect/>
          </a:stretch>
        </p:blipFill>
        <p:spPr>
          <a:xfrm>
            <a:off x="172582" y="2526400"/>
            <a:ext cx="4905603" cy="4042168"/>
          </a:xfrm>
          <a:prstGeom prst="rect">
            <a:avLst/>
          </a:prstGeom>
        </p:spPr>
      </p:pic>
    </p:spTree>
    <p:extLst>
      <p:ext uri="{BB962C8B-B14F-4D97-AF65-F5344CB8AC3E}">
        <p14:creationId xmlns:p14="http://schemas.microsoft.com/office/powerpoint/2010/main" val="35983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0FF6-D2EB-363C-79A5-391EE992FDDF}"/>
              </a:ext>
            </a:extLst>
          </p:cNvPr>
          <p:cNvSpPr>
            <a:spLocks noGrp="1"/>
          </p:cNvSpPr>
          <p:nvPr>
            <p:ph type="title"/>
          </p:nvPr>
        </p:nvSpPr>
        <p:spPr/>
        <p:txBody>
          <a:bodyPr/>
          <a:lstStyle/>
          <a:p>
            <a:r>
              <a:rPr lang="en-GB" sz="3200" u="sng" dirty="0"/>
              <a:t>Creating a restaurant sales dashboard in Power BI and Compiling business insights:</a:t>
            </a:r>
            <a:br>
              <a:rPr lang="en-GB" sz="3200" u="sng" dirty="0"/>
            </a:br>
            <a:r>
              <a:rPr lang="en-GB" sz="3200" dirty="0"/>
              <a:t>Answering Business Questions</a:t>
            </a:r>
            <a:endParaRPr lang="en-ZA" sz="3200" dirty="0"/>
          </a:p>
        </p:txBody>
      </p:sp>
      <p:sp>
        <p:nvSpPr>
          <p:cNvPr id="3" name="Content Placeholder 2">
            <a:extLst>
              <a:ext uri="{FF2B5EF4-FFF2-40B4-BE49-F238E27FC236}">
                <a16:creationId xmlns:a16="http://schemas.microsoft.com/office/drawing/2014/main" id="{256CF732-D5ED-A4F2-C67A-AB701F63B0B3}"/>
              </a:ext>
            </a:extLst>
          </p:cNvPr>
          <p:cNvSpPr>
            <a:spLocks noGrp="1"/>
          </p:cNvSpPr>
          <p:nvPr>
            <p:ph idx="1"/>
          </p:nvPr>
        </p:nvSpPr>
        <p:spPr>
          <a:xfrm>
            <a:off x="1103312" y="2052919"/>
            <a:ext cx="8946541" cy="2502752"/>
          </a:xfrm>
        </p:spPr>
        <p:txBody>
          <a:bodyPr>
            <a:normAutofit lnSpcReduction="10000"/>
          </a:bodyPr>
          <a:lstStyle/>
          <a:p>
            <a:pPr marL="0" indent="0">
              <a:buNone/>
            </a:pPr>
            <a:r>
              <a:rPr lang="en-GB" u="sng" dirty="0"/>
              <a:t>4. Do customers using cards/online payments spend more than customers using cash? How can this information help the business? Can Self-buying services like kiosks help maximize sales?</a:t>
            </a:r>
            <a:endParaRPr lang="en-ZA" dirty="0"/>
          </a:p>
          <a:p>
            <a:pPr>
              <a:buFont typeface="Arial" panose="020B0604020202020204" pitchFamily="34" charset="0"/>
              <a:buChar char="•"/>
            </a:pPr>
            <a:r>
              <a:rPr lang="en-GB" dirty="0"/>
              <a:t>There was not a great disparity between transaction types and their effect on sales with cash payments making 59.82% of sales and card payments making 40.1% of sales generated, what I could infer was that most users preferred a cash-based system rather that an electronic or card based. </a:t>
            </a:r>
            <a:endParaRPr lang="en-ZA" dirty="0"/>
          </a:p>
          <a:p>
            <a:endParaRPr lang="en-ZA" dirty="0"/>
          </a:p>
        </p:txBody>
      </p:sp>
      <p:pic>
        <p:nvPicPr>
          <p:cNvPr id="4" name="Picture 3">
            <a:extLst>
              <a:ext uri="{FF2B5EF4-FFF2-40B4-BE49-F238E27FC236}">
                <a16:creationId xmlns:a16="http://schemas.microsoft.com/office/drawing/2014/main" id="{490F7E87-7C8E-DACE-DF84-08BD220FF509}"/>
              </a:ext>
            </a:extLst>
          </p:cNvPr>
          <p:cNvPicPr>
            <a:picLocks noChangeAspect="1"/>
          </p:cNvPicPr>
          <p:nvPr/>
        </p:nvPicPr>
        <p:blipFill>
          <a:blip r:embed="rId2"/>
          <a:stretch>
            <a:fillRect/>
          </a:stretch>
        </p:blipFill>
        <p:spPr>
          <a:xfrm>
            <a:off x="5348472" y="4245428"/>
            <a:ext cx="3566928" cy="2502752"/>
          </a:xfrm>
          <a:prstGeom prst="rect">
            <a:avLst/>
          </a:prstGeom>
        </p:spPr>
      </p:pic>
    </p:spTree>
    <p:extLst>
      <p:ext uri="{BB962C8B-B14F-4D97-AF65-F5344CB8AC3E}">
        <p14:creationId xmlns:p14="http://schemas.microsoft.com/office/powerpoint/2010/main" val="2631262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AA56-AD03-0C02-9514-26D44626B2AE}"/>
              </a:ext>
            </a:extLst>
          </p:cNvPr>
          <p:cNvSpPr>
            <a:spLocks noGrp="1"/>
          </p:cNvSpPr>
          <p:nvPr>
            <p:ph type="title"/>
          </p:nvPr>
        </p:nvSpPr>
        <p:spPr/>
        <p:txBody>
          <a:bodyPr/>
          <a:lstStyle/>
          <a:p>
            <a:r>
              <a:rPr lang="en-GB" sz="3200" u="sng" dirty="0"/>
              <a:t>Creating a restaurant sales dashboard in Power BI and Compiling business insights:</a:t>
            </a:r>
            <a:br>
              <a:rPr lang="en-GB" sz="3200" u="sng" dirty="0"/>
            </a:br>
            <a:r>
              <a:rPr lang="en-GB" sz="3200" dirty="0"/>
              <a:t>Answering Business Questions</a:t>
            </a:r>
            <a:endParaRPr lang="en-ZA" sz="3200" dirty="0"/>
          </a:p>
        </p:txBody>
      </p:sp>
      <p:sp>
        <p:nvSpPr>
          <p:cNvPr id="3" name="Content Placeholder 2">
            <a:extLst>
              <a:ext uri="{FF2B5EF4-FFF2-40B4-BE49-F238E27FC236}">
                <a16:creationId xmlns:a16="http://schemas.microsoft.com/office/drawing/2014/main" id="{C9982939-84D1-A275-9CB1-EEAAC0058FF3}"/>
              </a:ext>
            </a:extLst>
          </p:cNvPr>
          <p:cNvSpPr>
            <a:spLocks noGrp="1"/>
          </p:cNvSpPr>
          <p:nvPr>
            <p:ph idx="1"/>
          </p:nvPr>
        </p:nvSpPr>
        <p:spPr>
          <a:xfrm>
            <a:off x="1103313" y="2052918"/>
            <a:ext cx="6195558" cy="4352364"/>
          </a:xfrm>
        </p:spPr>
        <p:txBody>
          <a:bodyPr>
            <a:normAutofit fontScale="92500" lnSpcReduction="20000"/>
          </a:bodyPr>
          <a:lstStyle/>
          <a:p>
            <a:pPr marL="0" indent="0">
              <a:buNone/>
            </a:pPr>
            <a:r>
              <a:rPr lang="en-GB" u="sng" dirty="0"/>
              <a:t>5.Does demographic (gender) play a role in sales and purchasing decisions? Which gender spends more in the restaurant? What initiatives can be put in place to make sure the other gender which spends less also spends more in order to maximize sales?</a:t>
            </a:r>
            <a:endParaRPr lang="en-ZA" dirty="0"/>
          </a:p>
          <a:p>
            <a:pPr lvl="0">
              <a:buFont typeface="Arial" panose="020B0604020202020204" pitchFamily="34" charset="0"/>
              <a:buChar char="•"/>
            </a:pPr>
            <a:r>
              <a:rPr lang="en-GB" dirty="0"/>
              <a:t>Both men and women seemed to have the same buying power, both genders were spending and were adding almost equally to the sales generated through out the year. However, using the filter feature it was apparent that by gender, males were more inclined to certain menu items and females were inclined to certain menu items, this was evident on the sales generated on certain items based on gender.</a:t>
            </a:r>
            <a:endParaRPr lang="en-ZA" dirty="0"/>
          </a:p>
          <a:p>
            <a:endParaRPr lang="en-ZA" dirty="0"/>
          </a:p>
        </p:txBody>
      </p:sp>
      <p:pic>
        <p:nvPicPr>
          <p:cNvPr id="4" name="Picture 3">
            <a:extLst>
              <a:ext uri="{FF2B5EF4-FFF2-40B4-BE49-F238E27FC236}">
                <a16:creationId xmlns:a16="http://schemas.microsoft.com/office/drawing/2014/main" id="{14EF1282-8EE5-95BB-9EDE-BC60B21B81F8}"/>
              </a:ext>
            </a:extLst>
          </p:cNvPr>
          <p:cNvPicPr>
            <a:picLocks noChangeAspect="1"/>
          </p:cNvPicPr>
          <p:nvPr/>
        </p:nvPicPr>
        <p:blipFill>
          <a:blip r:embed="rId2"/>
          <a:stretch>
            <a:fillRect/>
          </a:stretch>
        </p:blipFill>
        <p:spPr>
          <a:xfrm>
            <a:off x="7484195" y="2052917"/>
            <a:ext cx="4190734" cy="3384497"/>
          </a:xfrm>
          <a:prstGeom prst="rect">
            <a:avLst/>
          </a:prstGeom>
        </p:spPr>
      </p:pic>
    </p:spTree>
    <p:extLst>
      <p:ext uri="{BB962C8B-B14F-4D97-AF65-F5344CB8AC3E}">
        <p14:creationId xmlns:p14="http://schemas.microsoft.com/office/powerpoint/2010/main" val="3642531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926349-4201-7958-DCCA-95195E6E2573}"/>
              </a:ext>
            </a:extLst>
          </p:cNvPr>
          <p:cNvSpPr>
            <a:spLocks noGrp="1"/>
          </p:cNvSpPr>
          <p:nvPr>
            <p:ph idx="1"/>
          </p:nvPr>
        </p:nvSpPr>
        <p:spPr>
          <a:xfrm>
            <a:off x="1103312" y="522515"/>
            <a:ext cx="8946541" cy="914400"/>
          </a:xfrm>
        </p:spPr>
        <p:txBody>
          <a:bodyPr/>
          <a:lstStyle/>
          <a:p>
            <a:pPr>
              <a:buFont typeface="Wingdings" panose="05000000000000000000" pitchFamily="2" charset="2"/>
              <a:buChar char="Ø"/>
            </a:pPr>
            <a:r>
              <a:rPr lang="en-GB" u="sng" dirty="0"/>
              <a:t>Sales generation and menu items based on males</a:t>
            </a:r>
            <a:endParaRPr lang="en-ZA" dirty="0"/>
          </a:p>
        </p:txBody>
      </p:sp>
      <p:sp>
        <p:nvSpPr>
          <p:cNvPr id="5" name="TextBox 4">
            <a:extLst>
              <a:ext uri="{FF2B5EF4-FFF2-40B4-BE49-F238E27FC236}">
                <a16:creationId xmlns:a16="http://schemas.microsoft.com/office/drawing/2014/main" id="{050F0177-0DB0-34C2-9368-58EB9F818AD6}"/>
              </a:ext>
            </a:extLst>
          </p:cNvPr>
          <p:cNvSpPr txBox="1"/>
          <p:nvPr/>
        </p:nvSpPr>
        <p:spPr>
          <a:xfrm>
            <a:off x="1103312" y="3673929"/>
            <a:ext cx="6162902" cy="707886"/>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en-GB" sz="2000" u="sng" dirty="0"/>
              <a:t>Sales generation and menu items based on females</a:t>
            </a:r>
            <a:endParaRPr lang="en-ZA" sz="2000" dirty="0"/>
          </a:p>
        </p:txBody>
      </p:sp>
      <p:pic>
        <p:nvPicPr>
          <p:cNvPr id="8" name="Picture 7">
            <a:extLst>
              <a:ext uri="{FF2B5EF4-FFF2-40B4-BE49-F238E27FC236}">
                <a16:creationId xmlns:a16="http://schemas.microsoft.com/office/drawing/2014/main" id="{E505B96F-1CBD-3CDE-54CA-76D7CD65B613}"/>
              </a:ext>
            </a:extLst>
          </p:cNvPr>
          <p:cNvPicPr>
            <a:picLocks noChangeAspect="1"/>
          </p:cNvPicPr>
          <p:nvPr/>
        </p:nvPicPr>
        <p:blipFill>
          <a:blip r:embed="rId2"/>
          <a:stretch>
            <a:fillRect/>
          </a:stretch>
        </p:blipFill>
        <p:spPr>
          <a:xfrm>
            <a:off x="1720522" y="1077686"/>
            <a:ext cx="4223077" cy="2596242"/>
          </a:xfrm>
          <a:prstGeom prst="rect">
            <a:avLst/>
          </a:prstGeom>
        </p:spPr>
      </p:pic>
      <p:pic>
        <p:nvPicPr>
          <p:cNvPr id="9" name="Picture 8">
            <a:extLst>
              <a:ext uri="{FF2B5EF4-FFF2-40B4-BE49-F238E27FC236}">
                <a16:creationId xmlns:a16="http://schemas.microsoft.com/office/drawing/2014/main" id="{F4D288AB-7680-ED79-1534-0E6457460DF4}"/>
              </a:ext>
            </a:extLst>
          </p:cNvPr>
          <p:cNvPicPr>
            <a:picLocks noChangeAspect="1"/>
          </p:cNvPicPr>
          <p:nvPr/>
        </p:nvPicPr>
        <p:blipFill>
          <a:blip r:embed="rId3"/>
          <a:stretch>
            <a:fillRect/>
          </a:stretch>
        </p:blipFill>
        <p:spPr>
          <a:xfrm>
            <a:off x="1720521" y="4381816"/>
            <a:ext cx="4223077" cy="2237013"/>
          </a:xfrm>
          <a:prstGeom prst="rect">
            <a:avLst/>
          </a:prstGeom>
        </p:spPr>
      </p:pic>
      <p:pic>
        <p:nvPicPr>
          <p:cNvPr id="10" name="Picture 9">
            <a:extLst>
              <a:ext uri="{FF2B5EF4-FFF2-40B4-BE49-F238E27FC236}">
                <a16:creationId xmlns:a16="http://schemas.microsoft.com/office/drawing/2014/main" id="{C8E9CFB2-45EA-69E7-C9F4-B8653FA24523}"/>
              </a:ext>
            </a:extLst>
          </p:cNvPr>
          <p:cNvPicPr>
            <a:picLocks noChangeAspect="1"/>
          </p:cNvPicPr>
          <p:nvPr/>
        </p:nvPicPr>
        <p:blipFill>
          <a:blip r:embed="rId4"/>
          <a:stretch>
            <a:fillRect/>
          </a:stretch>
        </p:blipFill>
        <p:spPr>
          <a:xfrm>
            <a:off x="6085113" y="1077686"/>
            <a:ext cx="3964739" cy="2596242"/>
          </a:xfrm>
          <a:prstGeom prst="rect">
            <a:avLst/>
          </a:prstGeom>
        </p:spPr>
      </p:pic>
      <p:pic>
        <p:nvPicPr>
          <p:cNvPr id="11" name="Picture 10">
            <a:extLst>
              <a:ext uri="{FF2B5EF4-FFF2-40B4-BE49-F238E27FC236}">
                <a16:creationId xmlns:a16="http://schemas.microsoft.com/office/drawing/2014/main" id="{8715C002-14A1-14CB-BFBD-DFDDD218AB27}"/>
              </a:ext>
            </a:extLst>
          </p:cNvPr>
          <p:cNvPicPr>
            <a:picLocks noChangeAspect="1"/>
          </p:cNvPicPr>
          <p:nvPr/>
        </p:nvPicPr>
        <p:blipFill>
          <a:blip r:embed="rId5"/>
          <a:stretch>
            <a:fillRect/>
          </a:stretch>
        </p:blipFill>
        <p:spPr>
          <a:xfrm>
            <a:off x="6085112" y="4027872"/>
            <a:ext cx="3964739" cy="2596242"/>
          </a:xfrm>
          <a:prstGeom prst="rect">
            <a:avLst/>
          </a:prstGeom>
        </p:spPr>
      </p:pic>
    </p:spTree>
    <p:extLst>
      <p:ext uri="{BB962C8B-B14F-4D97-AF65-F5344CB8AC3E}">
        <p14:creationId xmlns:p14="http://schemas.microsoft.com/office/powerpoint/2010/main" val="122593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D96B-6EFE-46CB-2E5C-73CABB2D21F1}"/>
              </a:ext>
            </a:extLst>
          </p:cNvPr>
          <p:cNvSpPr>
            <a:spLocks noGrp="1"/>
          </p:cNvSpPr>
          <p:nvPr>
            <p:ph type="title"/>
          </p:nvPr>
        </p:nvSpPr>
        <p:spPr/>
        <p:txBody>
          <a:bodyPr/>
          <a:lstStyle/>
          <a:p>
            <a:r>
              <a:rPr lang="en-GB" dirty="0"/>
              <a:t>CONTENT</a:t>
            </a:r>
            <a:endParaRPr lang="en-ZA" dirty="0"/>
          </a:p>
        </p:txBody>
      </p:sp>
      <p:sp>
        <p:nvSpPr>
          <p:cNvPr id="3" name="Content Placeholder 2">
            <a:extLst>
              <a:ext uri="{FF2B5EF4-FFF2-40B4-BE49-F238E27FC236}">
                <a16:creationId xmlns:a16="http://schemas.microsoft.com/office/drawing/2014/main" id="{EE18C7F9-7ED6-601F-2C69-6B5ABF1FE19C}"/>
              </a:ext>
            </a:extLst>
          </p:cNvPr>
          <p:cNvSpPr>
            <a:spLocks noGrp="1"/>
          </p:cNvSpPr>
          <p:nvPr>
            <p:ph idx="1"/>
          </p:nvPr>
        </p:nvSpPr>
        <p:spPr/>
        <p:txBody>
          <a:bodyPr>
            <a:normAutofit lnSpcReduction="10000"/>
          </a:bodyPr>
          <a:lstStyle/>
          <a:p>
            <a:pPr marL="457200" indent="-457200">
              <a:buClr>
                <a:srgbClr val="00B0F0"/>
              </a:buClr>
              <a:buFont typeface="+mj-lt"/>
              <a:buAutoNum type="arabicPeriod"/>
            </a:pPr>
            <a:r>
              <a:rPr lang="en-GB" dirty="0">
                <a:solidFill>
                  <a:schemeClr val="bg2">
                    <a:lumMod val="60000"/>
                    <a:lumOff val="40000"/>
                  </a:schemeClr>
                </a:solidFill>
                <a:hlinkClick r:id="rId2" action="ppaction://hlinksldjump"/>
              </a:rPr>
              <a:t>INTRODUCTION</a:t>
            </a:r>
            <a:endParaRPr lang="en-GB" dirty="0">
              <a:solidFill>
                <a:schemeClr val="bg2">
                  <a:lumMod val="60000"/>
                  <a:lumOff val="40000"/>
                </a:schemeClr>
              </a:solidFill>
            </a:endParaRPr>
          </a:p>
          <a:p>
            <a:pPr marL="457200" indent="-457200">
              <a:buClr>
                <a:srgbClr val="00B0F0"/>
              </a:buClr>
              <a:buFont typeface="+mj-lt"/>
              <a:buAutoNum type="arabicPeriod"/>
            </a:pPr>
            <a:r>
              <a:rPr lang="en-GB" dirty="0">
                <a:solidFill>
                  <a:schemeClr val="bg2">
                    <a:lumMod val="60000"/>
                    <a:lumOff val="40000"/>
                  </a:schemeClr>
                </a:solidFill>
                <a:hlinkClick r:id="rId3" action="ppaction://hlinksldjump"/>
              </a:rPr>
              <a:t>STEPS TAKEN IN THE DATA ANALYSIS PROCESS(METHODOLOGY)</a:t>
            </a:r>
            <a:endParaRPr lang="en-GB" dirty="0">
              <a:solidFill>
                <a:schemeClr val="bg2">
                  <a:lumMod val="60000"/>
                  <a:lumOff val="40000"/>
                </a:schemeClr>
              </a:solidFill>
            </a:endParaRPr>
          </a:p>
          <a:p>
            <a:pPr marL="457200" indent="-457200">
              <a:buClr>
                <a:srgbClr val="00B0F0"/>
              </a:buClr>
              <a:buFont typeface="+mj-lt"/>
              <a:buAutoNum type="arabicPeriod"/>
            </a:pPr>
            <a:r>
              <a:rPr lang="en-GB" dirty="0">
                <a:solidFill>
                  <a:schemeClr val="bg2">
                    <a:lumMod val="60000"/>
                    <a:lumOff val="40000"/>
                  </a:schemeClr>
                </a:solidFill>
                <a:hlinkClick r:id="rId4" action="ppaction://hlinksldjump"/>
              </a:rPr>
              <a:t>Business Questions</a:t>
            </a:r>
            <a:endParaRPr lang="en-GB" dirty="0">
              <a:solidFill>
                <a:schemeClr val="bg2">
                  <a:lumMod val="60000"/>
                  <a:lumOff val="40000"/>
                </a:schemeClr>
              </a:solidFill>
            </a:endParaRPr>
          </a:p>
          <a:p>
            <a:pPr marL="457200" indent="-457200">
              <a:buClr>
                <a:srgbClr val="00B0F0"/>
              </a:buClr>
              <a:buFont typeface="+mj-lt"/>
              <a:buAutoNum type="arabicPeriod"/>
            </a:pPr>
            <a:r>
              <a:rPr lang="en-GB" dirty="0">
                <a:solidFill>
                  <a:schemeClr val="bg2">
                    <a:lumMod val="60000"/>
                    <a:lumOff val="40000"/>
                  </a:schemeClr>
                </a:solidFill>
                <a:hlinkClick r:id="rId5" action="ppaction://hlinksldjump"/>
              </a:rPr>
              <a:t>Data Extraction and Data Cleaning</a:t>
            </a:r>
            <a:endParaRPr lang="en-GB" dirty="0">
              <a:solidFill>
                <a:schemeClr val="bg2">
                  <a:lumMod val="60000"/>
                  <a:lumOff val="40000"/>
                </a:schemeClr>
              </a:solidFill>
            </a:endParaRPr>
          </a:p>
          <a:p>
            <a:pPr marL="457200" indent="-457200">
              <a:buClr>
                <a:srgbClr val="00B0F0"/>
              </a:buClr>
              <a:buFont typeface="+mj-lt"/>
              <a:buAutoNum type="arabicPeriod"/>
            </a:pPr>
            <a:r>
              <a:rPr lang="en-GB" dirty="0">
                <a:solidFill>
                  <a:schemeClr val="bg2">
                    <a:lumMod val="60000"/>
                    <a:lumOff val="40000"/>
                  </a:schemeClr>
                </a:solidFill>
                <a:hlinkClick r:id="rId6" action="ppaction://hlinksldjump"/>
              </a:rPr>
              <a:t>Using SQL server and T-SQL for Exploratory Data Analysis and calculating KPIs</a:t>
            </a:r>
            <a:endParaRPr lang="en-GB" dirty="0">
              <a:solidFill>
                <a:schemeClr val="bg2">
                  <a:lumMod val="60000"/>
                  <a:lumOff val="40000"/>
                </a:schemeClr>
              </a:solidFill>
            </a:endParaRPr>
          </a:p>
          <a:p>
            <a:pPr marL="457200" indent="-457200">
              <a:buClr>
                <a:srgbClr val="00B0F0"/>
              </a:buClr>
              <a:buFont typeface="+mj-lt"/>
              <a:buAutoNum type="arabicPeriod"/>
            </a:pPr>
            <a:r>
              <a:rPr lang="en-GB" dirty="0">
                <a:solidFill>
                  <a:schemeClr val="bg2">
                    <a:lumMod val="60000"/>
                    <a:lumOff val="40000"/>
                  </a:schemeClr>
                </a:solidFill>
                <a:hlinkClick r:id="rId7" action="ppaction://hlinksldjump"/>
              </a:rPr>
              <a:t>Creating a restaurant sales dashboard in Power BI and Compiling business insights:</a:t>
            </a:r>
            <a:br>
              <a:rPr lang="en-GB" dirty="0">
                <a:solidFill>
                  <a:schemeClr val="bg2">
                    <a:lumMod val="60000"/>
                    <a:lumOff val="40000"/>
                  </a:schemeClr>
                </a:solidFill>
                <a:hlinkClick r:id="rId7" action="ppaction://hlinksldjump"/>
              </a:rPr>
            </a:br>
            <a:r>
              <a:rPr lang="en-GB" dirty="0">
                <a:solidFill>
                  <a:schemeClr val="bg2">
                    <a:lumMod val="60000"/>
                    <a:lumOff val="40000"/>
                  </a:schemeClr>
                </a:solidFill>
                <a:hlinkClick r:id="rId7" action="ppaction://hlinksldjump"/>
              </a:rPr>
              <a:t>Analysing overall sales</a:t>
            </a:r>
            <a:endParaRPr lang="en-GB" dirty="0">
              <a:solidFill>
                <a:schemeClr val="bg2">
                  <a:lumMod val="60000"/>
                  <a:lumOff val="40000"/>
                </a:schemeClr>
              </a:solidFill>
            </a:endParaRPr>
          </a:p>
          <a:p>
            <a:pPr marL="457200" indent="-457200">
              <a:buClr>
                <a:srgbClr val="00B0F0"/>
              </a:buClr>
              <a:buFont typeface="+mj-lt"/>
              <a:buAutoNum type="arabicPeriod"/>
            </a:pPr>
            <a:r>
              <a:rPr lang="en-GB" dirty="0">
                <a:solidFill>
                  <a:schemeClr val="bg2">
                    <a:lumMod val="60000"/>
                    <a:lumOff val="40000"/>
                  </a:schemeClr>
                </a:solidFill>
                <a:hlinkClick r:id="rId8" action="ppaction://hlinksldjump"/>
              </a:rPr>
              <a:t>BUSINEES QUESTIONS</a:t>
            </a:r>
            <a:endParaRPr lang="en-GB" dirty="0">
              <a:solidFill>
                <a:schemeClr val="bg2">
                  <a:lumMod val="60000"/>
                  <a:lumOff val="40000"/>
                </a:schemeClr>
              </a:solidFill>
            </a:endParaRPr>
          </a:p>
          <a:p>
            <a:pPr marL="457200" indent="-457200">
              <a:buClr>
                <a:srgbClr val="00B0F0"/>
              </a:buClr>
              <a:buFont typeface="+mj-lt"/>
              <a:buAutoNum type="arabicPeriod"/>
            </a:pPr>
            <a:r>
              <a:rPr lang="en-GB" dirty="0">
                <a:solidFill>
                  <a:schemeClr val="bg2">
                    <a:lumMod val="60000"/>
                    <a:lumOff val="40000"/>
                  </a:schemeClr>
                </a:solidFill>
                <a:hlinkClick r:id="rId9" action="ppaction://hlinksldjump"/>
              </a:rPr>
              <a:t>CONCLUSION</a:t>
            </a:r>
            <a:endParaRPr lang="en-ZA" dirty="0">
              <a:solidFill>
                <a:schemeClr val="bg2">
                  <a:lumMod val="60000"/>
                  <a:lumOff val="40000"/>
                </a:schemeClr>
              </a:solidFill>
            </a:endParaRPr>
          </a:p>
          <a:p>
            <a:pPr marL="457200" indent="-457200">
              <a:buClr>
                <a:srgbClr val="00B0F0"/>
              </a:buClr>
              <a:buFont typeface="+mj-lt"/>
              <a:buAutoNum type="arabicPeriod"/>
            </a:pPr>
            <a:endParaRPr lang="en-ZA" dirty="0"/>
          </a:p>
        </p:txBody>
      </p:sp>
    </p:spTree>
    <p:extLst>
      <p:ext uri="{BB962C8B-B14F-4D97-AF65-F5344CB8AC3E}">
        <p14:creationId xmlns:p14="http://schemas.microsoft.com/office/powerpoint/2010/main" val="497681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957D-48D4-F900-C724-85E832CF3DB3}"/>
              </a:ext>
            </a:extLst>
          </p:cNvPr>
          <p:cNvSpPr>
            <a:spLocks noGrp="1"/>
          </p:cNvSpPr>
          <p:nvPr>
            <p:ph type="title"/>
          </p:nvPr>
        </p:nvSpPr>
        <p:spPr/>
        <p:txBody>
          <a:bodyPr/>
          <a:lstStyle/>
          <a:p>
            <a:r>
              <a:rPr lang="en-GB" sz="3200" u="sng" dirty="0"/>
              <a:t>Creating a restaurant sales dashboard in Power BI and Compiling business insights:</a:t>
            </a:r>
            <a:br>
              <a:rPr lang="en-GB" sz="3200" u="sng" dirty="0"/>
            </a:br>
            <a:r>
              <a:rPr lang="en-GB" sz="3200" dirty="0"/>
              <a:t>Answering Business Questions</a:t>
            </a:r>
            <a:endParaRPr lang="en-ZA" sz="3200" dirty="0"/>
          </a:p>
        </p:txBody>
      </p:sp>
      <p:sp>
        <p:nvSpPr>
          <p:cNvPr id="3" name="Content Placeholder 2">
            <a:extLst>
              <a:ext uri="{FF2B5EF4-FFF2-40B4-BE49-F238E27FC236}">
                <a16:creationId xmlns:a16="http://schemas.microsoft.com/office/drawing/2014/main" id="{7BD106C9-2440-8DD4-CB59-7FB566D1D687}"/>
              </a:ext>
            </a:extLst>
          </p:cNvPr>
          <p:cNvSpPr>
            <a:spLocks noGrp="1"/>
          </p:cNvSpPr>
          <p:nvPr>
            <p:ph idx="1"/>
          </p:nvPr>
        </p:nvSpPr>
        <p:spPr>
          <a:xfrm>
            <a:off x="1103312" y="2052918"/>
            <a:ext cx="5901645" cy="4195481"/>
          </a:xfrm>
        </p:spPr>
        <p:txBody>
          <a:bodyPr/>
          <a:lstStyle/>
          <a:p>
            <a:pPr marL="0" indent="0">
              <a:buNone/>
            </a:pPr>
            <a:r>
              <a:rPr lang="en-GB" dirty="0"/>
              <a:t>6</a:t>
            </a:r>
            <a:r>
              <a:rPr lang="en-GB" u="sng" dirty="0"/>
              <a:t>.Does time and day effect sales and customer buying decisions? Are the times of the day where sales are the highest? How can this be utilized by the restaurant to maximize sales? Same for the day of the month.</a:t>
            </a:r>
            <a:endParaRPr lang="en-ZA" dirty="0"/>
          </a:p>
          <a:p>
            <a:r>
              <a:rPr lang="en-ZA" dirty="0"/>
              <a:t>Looking at the time of the day where most sales and orders were made the results were obvious as the time between afternoon ,night and evening would make the most amount of sales making up about 61% of the sales made, as this the time were most consumers are not working.</a:t>
            </a:r>
          </a:p>
          <a:p>
            <a:endParaRPr lang="en-ZA" dirty="0"/>
          </a:p>
        </p:txBody>
      </p:sp>
      <p:pic>
        <p:nvPicPr>
          <p:cNvPr id="4" name="Picture 3">
            <a:extLst>
              <a:ext uri="{FF2B5EF4-FFF2-40B4-BE49-F238E27FC236}">
                <a16:creationId xmlns:a16="http://schemas.microsoft.com/office/drawing/2014/main" id="{80F22A15-1DF3-C82B-D615-1BE5CC42318F}"/>
              </a:ext>
            </a:extLst>
          </p:cNvPr>
          <p:cNvPicPr>
            <a:picLocks noChangeAspect="1"/>
          </p:cNvPicPr>
          <p:nvPr/>
        </p:nvPicPr>
        <p:blipFill>
          <a:blip r:embed="rId2"/>
          <a:stretch>
            <a:fillRect/>
          </a:stretch>
        </p:blipFill>
        <p:spPr>
          <a:xfrm>
            <a:off x="7182284" y="1853248"/>
            <a:ext cx="3906404" cy="4395151"/>
          </a:xfrm>
          <a:prstGeom prst="rect">
            <a:avLst/>
          </a:prstGeom>
        </p:spPr>
      </p:pic>
    </p:spTree>
    <p:extLst>
      <p:ext uri="{BB962C8B-B14F-4D97-AF65-F5344CB8AC3E}">
        <p14:creationId xmlns:p14="http://schemas.microsoft.com/office/powerpoint/2010/main" val="1656344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6922-7628-2931-6FC2-1179892BD5BB}"/>
              </a:ext>
            </a:extLst>
          </p:cNvPr>
          <p:cNvSpPr>
            <a:spLocks noGrp="1"/>
          </p:cNvSpPr>
          <p:nvPr>
            <p:ph type="title"/>
          </p:nvPr>
        </p:nvSpPr>
        <p:spPr/>
        <p:txBody>
          <a:bodyPr/>
          <a:lstStyle/>
          <a:p>
            <a:r>
              <a:rPr lang="en-GB" dirty="0"/>
              <a:t>CONCLUSION</a:t>
            </a:r>
            <a:endParaRPr lang="en-ZA" dirty="0"/>
          </a:p>
        </p:txBody>
      </p:sp>
      <p:sp>
        <p:nvSpPr>
          <p:cNvPr id="3" name="Content Placeholder 2">
            <a:extLst>
              <a:ext uri="{FF2B5EF4-FFF2-40B4-BE49-F238E27FC236}">
                <a16:creationId xmlns:a16="http://schemas.microsoft.com/office/drawing/2014/main" id="{64712D2E-16EF-005F-F31A-2648AC4F30BA}"/>
              </a:ext>
            </a:extLst>
          </p:cNvPr>
          <p:cNvSpPr>
            <a:spLocks noGrp="1"/>
          </p:cNvSpPr>
          <p:nvPr>
            <p:ph idx="1"/>
          </p:nvPr>
        </p:nvSpPr>
        <p:spPr>
          <a:xfrm>
            <a:off x="1103312" y="1240971"/>
            <a:ext cx="10783888" cy="5502729"/>
          </a:xfrm>
        </p:spPr>
        <p:txBody>
          <a:bodyPr>
            <a:normAutofit fontScale="70000" lnSpcReduction="20000"/>
          </a:bodyPr>
          <a:lstStyle/>
          <a:p>
            <a:r>
              <a:rPr lang="en-GB" sz="2300" dirty="0"/>
              <a:t>In conclusion </a:t>
            </a:r>
            <a:r>
              <a:rPr lang="en-GB" sz="2300" dirty="0">
                <a:solidFill>
                  <a:schemeClr val="bg2">
                    <a:lumMod val="60000"/>
                    <a:lumOff val="40000"/>
                  </a:schemeClr>
                </a:solidFill>
              </a:rPr>
              <a:t>customer buying decision</a:t>
            </a:r>
            <a:r>
              <a:rPr lang="en-GB" sz="2300" dirty="0"/>
              <a:t> seemed to be based primarily on </a:t>
            </a:r>
            <a:r>
              <a:rPr lang="en-GB" sz="2300" dirty="0">
                <a:solidFill>
                  <a:schemeClr val="bg2">
                    <a:lumMod val="60000"/>
                    <a:lumOff val="40000"/>
                  </a:schemeClr>
                </a:solidFill>
              </a:rPr>
              <a:t>quality and preference</a:t>
            </a:r>
            <a:r>
              <a:rPr lang="en-GB" sz="2300" dirty="0"/>
              <a:t> with the </a:t>
            </a:r>
            <a:r>
              <a:rPr lang="en-GB" sz="2300" dirty="0">
                <a:solidFill>
                  <a:schemeClr val="bg2">
                    <a:lumMod val="60000"/>
                    <a:lumOff val="40000"/>
                  </a:schemeClr>
                </a:solidFill>
              </a:rPr>
              <a:t>cheapest menu items </a:t>
            </a:r>
            <a:r>
              <a:rPr lang="en-GB" sz="2300" dirty="0"/>
              <a:t>making the </a:t>
            </a:r>
            <a:r>
              <a:rPr lang="en-GB" sz="2300" dirty="0">
                <a:solidFill>
                  <a:schemeClr val="bg2">
                    <a:lumMod val="60000"/>
                    <a:lumOff val="40000"/>
                  </a:schemeClr>
                </a:solidFill>
              </a:rPr>
              <a:t>least number of sales and orders</a:t>
            </a:r>
            <a:r>
              <a:rPr lang="en-GB" sz="2300" dirty="0"/>
              <a:t>. As a </a:t>
            </a:r>
            <a:r>
              <a:rPr lang="en-GB" sz="2300" dirty="0">
                <a:solidFill>
                  <a:schemeClr val="bg2">
                    <a:lumMod val="60000"/>
                    <a:lumOff val="40000"/>
                  </a:schemeClr>
                </a:solidFill>
              </a:rPr>
              <a:t>business solution </a:t>
            </a:r>
            <a:r>
              <a:rPr lang="en-GB" sz="2300" dirty="0"/>
              <a:t>and an incentive geared towards this insight, the business/restaurant Balaji as a way to </a:t>
            </a:r>
            <a:r>
              <a:rPr lang="en-GB" sz="2300" dirty="0">
                <a:solidFill>
                  <a:schemeClr val="bg2">
                    <a:lumMod val="60000"/>
                    <a:lumOff val="40000"/>
                  </a:schemeClr>
                </a:solidFill>
              </a:rPr>
              <a:t>maximize sales </a:t>
            </a:r>
            <a:r>
              <a:rPr lang="en-GB" sz="2300" dirty="0"/>
              <a:t>:</a:t>
            </a:r>
            <a:endParaRPr lang="en-ZA" sz="2300" dirty="0"/>
          </a:p>
          <a:p>
            <a:r>
              <a:rPr lang="en-GB" sz="2300" dirty="0"/>
              <a:t>1. They should </a:t>
            </a:r>
            <a:r>
              <a:rPr lang="en-GB" sz="2300" dirty="0">
                <a:solidFill>
                  <a:schemeClr val="bg2">
                    <a:lumMod val="60000"/>
                    <a:lumOff val="40000"/>
                  </a:schemeClr>
                </a:solidFill>
              </a:rPr>
              <a:t>aggressively promote</a:t>
            </a:r>
            <a:r>
              <a:rPr lang="en-GB" sz="2300" dirty="0"/>
              <a:t> the bestselling menu items like the Sandwich, the Frankie and the Cold coffee beverage e.g. </a:t>
            </a:r>
            <a:r>
              <a:rPr lang="en-GB" sz="2300" dirty="0">
                <a:solidFill>
                  <a:schemeClr val="bg2">
                    <a:lumMod val="60000"/>
                    <a:lumOff val="40000"/>
                  </a:schemeClr>
                </a:solidFill>
              </a:rPr>
              <a:t>Highlighting the items </a:t>
            </a:r>
            <a:r>
              <a:rPr lang="en-GB" sz="2300" dirty="0"/>
              <a:t>on the </a:t>
            </a:r>
            <a:r>
              <a:rPr lang="en-GB" sz="2300" dirty="0">
                <a:solidFill>
                  <a:schemeClr val="bg2">
                    <a:lumMod val="60000"/>
                    <a:lumOff val="40000"/>
                  </a:schemeClr>
                </a:solidFill>
              </a:rPr>
              <a:t>menu as “Trending”,” Most Popular”,” People’s favourites”</a:t>
            </a:r>
            <a:r>
              <a:rPr lang="en-GB" sz="2300" dirty="0"/>
              <a:t> as way to draw more people in.</a:t>
            </a:r>
            <a:endParaRPr lang="en-ZA" sz="2300" dirty="0"/>
          </a:p>
          <a:p>
            <a:r>
              <a:rPr lang="en-GB" sz="2300" dirty="0"/>
              <a:t> 2. Use </a:t>
            </a:r>
            <a:r>
              <a:rPr lang="en-GB" sz="2300" dirty="0">
                <a:solidFill>
                  <a:schemeClr val="bg2">
                    <a:lumMod val="60000"/>
                    <a:lumOff val="40000"/>
                  </a:schemeClr>
                </a:solidFill>
              </a:rPr>
              <a:t>Upselling methods </a:t>
            </a:r>
            <a:r>
              <a:rPr lang="en-GB" sz="2300" dirty="0"/>
              <a:t>as a way again to draw more people towards these items e.g. offer additional items at lower prices for buying the popular items, like a person can get </a:t>
            </a:r>
            <a:r>
              <a:rPr lang="en-GB" sz="2300" dirty="0">
                <a:solidFill>
                  <a:schemeClr val="bg2">
                    <a:lumMod val="60000"/>
                    <a:lumOff val="40000"/>
                  </a:schemeClr>
                </a:solidFill>
              </a:rPr>
              <a:t>sugarcane juice priced at ₹20 for ₹15 if they buy with a Sandwich or another item</a:t>
            </a:r>
            <a:r>
              <a:rPr lang="en-GB" sz="2300" dirty="0"/>
              <a:t>.</a:t>
            </a:r>
            <a:endParaRPr lang="en-ZA" sz="2300" dirty="0"/>
          </a:p>
          <a:p>
            <a:r>
              <a:rPr lang="en-GB" sz="2300" dirty="0"/>
              <a:t>3.Add </a:t>
            </a:r>
            <a:r>
              <a:rPr lang="en-GB" sz="2300" dirty="0">
                <a:solidFill>
                  <a:schemeClr val="bg2">
                    <a:lumMod val="60000"/>
                    <a:lumOff val="40000"/>
                  </a:schemeClr>
                </a:solidFill>
              </a:rPr>
              <a:t>varieties of the popular items</a:t>
            </a:r>
            <a:r>
              <a:rPr lang="en-GB" sz="2300" dirty="0"/>
              <a:t> to the menu e.g. to the popular items like the Sandwich, introduce and offer different variations to the traditional popular Sandwich adding different ingredients and selling it.</a:t>
            </a:r>
            <a:endParaRPr lang="en-ZA" sz="2300" dirty="0"/>
          </a:p>
          <a:p>
            <a:r>
              <a:rPr lang="en-GB" sz="2300" dirty="0"/>
              <a:t>Further insight also suggested that most users were using cash with almost 60 % using cash and 40% using card payments, to improve customer experience and boost positive reviews, in place there should be procedures to increase service time, for cash users having change and training stuff members in handling cash quicker to avoid delays in order time, for card users making sure all card machines are reliable and process fast, buy more card machines. As we are a digitally evolving society it might be better to encourage card payments, offer discounts for card payments e.g. “Spend more than R 250 on card payment and get 15% off” </a:t>
            </a:r>
            <a:endParaRPr lang="en-ZA" sz="2300" dirty="0"/>
          </a:p>
          <a:p>
            <a:r>
              <a:rPr lang="en-GB" sz="2300" dirty="0"/>
              <a:t>Implementing these business strategies, will </a:t>
            </a:r>
            <a:r>
              <a:rPr lang="en-GB" sz="2300" dirty="0">
                <a:solidFill>
                  <a:schemeClr val="bg2">
                    <a:lumMod val="60000"/>
                    <a:lumOff val="40000"/>
                  </a:schemeClr>
                </a:solidFill>
              </a:rPr>
              <a:t>improve customer satisfaction, reviews and rating while also increasing and growing sales.</a:t>
            </a:r>
            <a:endParaRPr lang="en-ZA" sz="2300" dirty="0">
              <a:solidFill>
                <a:schemeClr val="bg2">
                  <a:lumMod val="60000"/>
                  <a:lumOff val="40000"/>
                </a:schemeClr>
              </a:solidFill>
            </a:endParaRPr>
          </a:p>
          <a:p>
            <a:endParaRPr lang="en-ZA" dirty="0"/>
          </a:p>
        </p:txBody>
      </p:sp>
    </p:spTree>
    <p:extLst>
      <p:ext uri="{BB962C8B-B14F-4D97-AF65-F5344CB8AC3E}">
        <p14:creationId xmlns:p14="http://schemas.microsoft.com/office/powerpoint/2010/main" val="157185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48BC-3447-AB68-95CF-5950EC8A258E}"/>
              </a:ext>
            </a:extLst>
          </p:cNvPr>
          <p:cNvSpPr>
            <a:spLocks noGrp="1"/>
          </p:cNvSpPr>
          <p:nvPr>
            <p:ph type="title"/>
          </p:nvPr>
        </p:nvSpPr>
        <p:spPr/>
        <p:txBody>
          <a:bodyPr/>
          <a:lstStyle/>
          <a:p>
            <a:r>
              <a:rPr lang="en-GB" dirty="0"/>
              <a:t>INRODUCTION</a:t>
            </a:r>
            <a:endParaRPr lang="en-ZA" dirty="0"/>
          </a:p>
        </p:txBody>
      </p:sp>
      <p:sp>
        <p:nvSpPr>
          <p:cNvPr id="3" name="Content Placeholder 2">
            <a:extLst>
              <a:ext uri="{FF2B5EF4-FFF2-40B4-BE49-F238E27FC236}">
                <a16:creationId xmlns:a16="http://schemas.microsoft.com/office/drawing/2014/main" id="{025FA9FE-88A6-F034-C9F9-FCAA0F00D1F3}"/>
              </a:ext>
            </a:extLst>
          </p:cNvPr>
          <p:cNvSpPr>
            <a:spLocks noGrp="1"/>
          </p:cNvSpPr>
          <p:nvPr>
            <p:ph idx="1"/>
          </p:nvPr>
        </p:nvSpPr>
        <p:spPr/>
        <p:txBody>
          <a:bodyPr>
            <a:normAutofit lnSpcReduction="10000"/>
          </a:bodyPr>
          <a:lstStyle/>
          <a:p>
            <a:r>
              <a:rPr lang="en-GB" dirty="0"/>
              <a:t>Balaji is a </a:t>
            </a:r>
            <a:r>
              <a:rPr lang="en-GB" dirty="0">
                <a:solidFill>
                  <a:schemeClr val="bg2">
                    <a:lumMod val="60000"/>
                    <a:lumOff val="40000"/>
                  </a:schemeClr>
                </a:solidFill>
              </a:rPr>
              <a:t>fast-food restaurant </a:t>
            </a:r>
            <a:r>
              <a:rPr lang="en-GB" dirty="0"/>
              <a:t>selling a variety of menu items ranging from sweet nice drinks to delicious Indian food.</a:t>
            </a:r>
          </a:p>
          <a:p>
            <a:r>
              <a:rPr lang="en-GB" dirty="0"/>
              <a:t> Using the </a:t>
            </a:r>
            <a:r>
              <a:rPr lang="en-GB" dirty="0">
                <a:solidFill>
                  <a:schemeClr val="bg2">
                    <a:lumMod val="60000"/>
                    <a:lumOff val="40000"/>
                  </a:schemeClr>
                </a:solidFill>
              </a:rPr>
              <a:t>company’s sales data</a:t>
            </a:r>
            <a:r>
              <a:rPr lang="en-GB" dirty="0"/>
              <a:t>, I took the initiative to investigate what drives the business’s ability to thrive and generate the revenue it does, </a:t>
            </a:r>
            <a:r>
              <a:rPr lang="en-GB" dirty="0">
                <a:solidFill>
                  <a:schemeClr val="bg2">
                    <a:lumMod val="60000"/>
                    <a:lumOff val="40000"/>
                  </a:schemeClr>
                </a:solidFill>
              </a:rPr>
              <a:t>looking at of customers</a:t>
            </a:r>
            <a:r>
              <a:rPr lang="en-GB" dirty="0"/>
              <a:t>,  which </a:t>
            </a:r>
            <a:r>
              <a:rPr lang="en-GB" dirty="0">
                <a:solidFill>
                  <a:schemeClr val="bg2">
                    <a:lumMod val="60000"/>
                    <a:lumOff val="40000"/>
                  </a:schemeClr>
                </a:solidFill>
              </a:rPr>
              <a:t>demographic/gender </a:t>
            </a:r>
            <a:r>
              <a:rPr lang="en-GB" dirty="0"/>
              <a:t>are regular in the business and data such as </a:t>
            </a:r>
            <a:r>
              <a:rPr lang="en-GB" dirty="0">
                <a:solidFill>
                  <a:schemeClr val="bg2">
                    <a:lumMod val="60000"/>
                    <a:lumOff val="40000"/>
                  </a:schemeClr>
                </a:solidFill>
              </a:rPr>
              <a:t>the items that customers mostly buy</a:t>
            </a:r>
            <a:r>
              <a:rPr lang="en-GB" dirty="0"/>
              <a:t>, the </a:t>
            </a:r>
            <a:r>
              <a:rPr lang="en-GB" dirty="0">
                <a:solidFill>
                  <a:schemeClr val="bg2">
                    <a:lumMod val="60000"/>
                    <a:lumOff val="40000"/>
                  </a:schemeClr>
                </a:solidFill>
              </a:rPr>
              <a:t>purchasing power</a:t>
            </a:r>
            <a:r>
              <a:rPr lang="en-GB" dirty="0"/>
              <a:t>  and what initiatives the restaurant can put in place to get other demographics into purchasing in order to </a:t>
            </a:r>
            <a:r>
              <a:rPr lang="en-GB" dirty="0">
                <a:solidFill>
                  <a:schemeClr val="bg2">
                    <a:lumMod val="60000"/>
                    <a:lumOff val="40000"/>
                  </a:schemeClr>
                </a:solidFill>
              </a:rPr>
              <a:t>maximize sales.</a:t>
            </a:r>
          </a:p>
          <a:p>
            <a:r>
              <a:rPr lang="en-GB" dirty="0"/>
              <a:t> I also dive deeper and look at </a:t>
            </a:r>
            <a:r>
              <a:rPr lang="en-GB" dirty="0">
                <a:solidFill>
                  <a:schemeClr val="bg2">
                    <a:lumMod val="60000"/>
                    <a:lumOff val="40000"/>
                  </a:schemeClr>
                </a:solidFill>
              </a:rPr>
              <a:t>factors</a:t>
            </a:r>
            <a:r>
              <a:rPr lang="en-GB" dirty="0"/>
              <a:t> such as </a:t>
            </a:r>
            <a:r>
              <a:rPr lang="en-GB" dirty="0">
                <a:solidFill>
                  <a:schemeClr val="bg2">
                    <a:lumMod val="60000"/>
                    <a:lumOff val="40000"/>
                  </a:schemeClr>
                </a:solidFill>
              </a:rPr>
              <a:t>time of day </a:t>
            </a:r>
            <a:r>
              <a:rPr lang="en-GB" dirty="0"/>
              <a:t>and </a:t>
            </a:r>
            <a:r>
              <a:rPr lang="en-GB" dirty="0">
                <a:solidFill>
                  <a:schemeClr val="bg2">
                    <a:lumMod val="60000"/>
                    <a:lumOff val="40000"/>
                  </a:schemeClr>
                </a:solidFill>
              </a:rPr>
              <a:t>date</a:t>
            </a:r>
            <a:r>
              <a:rPr lang="en-GB" dirty="0"/>
              <a:t>, when do people usually buy- </a:t>
            </a:r>
            <a:r>
              <a:rPr lang="en-GB" dirty="0">
                <a:solidFill>
                  <a:schemeClr val="bg2">
                    <a:lumMod val="60000"/>
                    <a:lumOff val="40000"/>
                  </a:schemeClr>
                </a:solidFill>
              </a:rPr>
              <a:t>hour of the day</a:t>
            </a:r>
            <a:r>
              <a:rPr lang="en-GB" dirty="0"/>
              <a:t>, the day of the month- and to what extent does this </a:t>
            </a:r>
            <a:r>
              <a:rPr lang="en-GB" dirty="0">
                <a:solidFill>
                  <a:schemeClr val="bg2">
                    <a:lumMod val="60000"/>
                    <a:lumOff val="40000"/>
                  </a:schemeClr>
                </a:solidFill>
              </a:rPr>
              <a:t>affect the buying power of customers</a:t>
            </a:r>
            <a:r>
              <a:rPr lang="en-GB" dirty="0"/>
              <a:t> and how can the business take advantage of this.</a:t>
            </a:r>
            <a:endParaRPr lang="en-ZA" dirty="0"/>
          </a:p>
          <a:p>
            <a:endParaRPr lang="en-ZA" dirty="0"/>
          </a:p>
        </p:txBody>
      </p:sp>
    </p:spTree>
    <p:extLst>
      <p:ext uri="{BB962C8B-B14F-4D97-AF65-F5344CB8AC3E}">
        <p14:creationId xmlns:p14="http://schemas.microsoft.com/office/powerpoint/2010/main" val="9394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9CFB-9CCC-65F9-15C2-7A605135CD87}"/>
              </a:ext>
            </a:extLst>
          </p:cNvPr>
          <p:cNvSpPr>
            <a:spLocks noGrp="1"/>
          </p:cNvSpPr>
          <p:nvPr>
            <p:ph type="title"/>
          </p:nvPr>
        </p:nvSpPr>
        <p:spPr/>
        <p:txBody>
          <a:bodyPr/>
          <a:lstStyle/>
          <a:p>
            <a:r>
              <a:rPr lang="en-GB" u="sng" dirty="0"/>
              <a:t>STEPS TAKEN IN THE DATA ANALYSIS PROCESS(METHODOLOGY)</a:t>
            </a:r>
            <a:endParaRPr lang="en-ZA" dirty="0"/>
          </a:p>
        </p:txBody>
      </p:sp>
      <p:sp>
        <p:nvSpPr>
          <p:cNvPr id="3" name="Content Placeholder 2">
            <a:extLst>
              <a:ext uri="{FF2B5EF4-FFF2-40B4-BE49-F238E27FC236}">
                <a16:creationId xmlns:a16="http://schemas.microsoft.com/office/drawing/2014/main" id="{5845F07E-900D-30D6-E1E2-A4F35EDE69BE}"/>
              </a:ext>
            </a:extLst>
          </p:cNvPr>
          <p:cNvSpPr>
            <a:spLocks noGrp="1"/>
          </p:cNvSpPr>
          <p:nvPr>
            <p:ph idx="1"/>
          </p:nvPr>
        </p:nvSpPr>
        <p:spPr/>
        <p:txBody>
          <a:bodyPr/>
          <a:lstStyle/>
          <a:p>
            <a:pPr marL="457200" lvl="0" indent="-457200">
              <a:buFont typeface="+mj-lt"/>
              <a:buAutoNum type="arabicPeriod"/>
            </a:pPr>
            <a:r>
              <a:rPr lang="en-GB" dirty="0"/>
              <a:t>Business Questions: deriving business questions and looking at how these questions can be answered through the data.</a:t>
            </a:r>
            <a:endParaRPr lang="en-ZA" dirty="0"/>
          </a:p>
          <a:p>
            <a:pPr marL="457200" lvl="0" indent="-457200">
              <a:buFont typeface="+mj-lt"/>
              <a:buAutoNum type="arabicPeriod"/>
            </a:pPr>
            <a:r>
              <a:rPr lang="en-GB" dirty="0"/>
              <a:t>Data Extraction and Data Cleaning</a:t>
            </a:r>
            <a:endParaRPr lang="en-ZA" dirty="0"/>
          </a:p>
          <a:p>
            <a:pPr marL="457200" lvl="0" indent="-457200">
              <a:buFont typeface="+mj-lt"/>
              <a:buAutoNum type="arabicPeriod"/>
            </a:pPr>
            <a:r>
              <a:rPr lang="en-GB" dirty="0"/>
              <a:t>Using SQL server and T-SQL for Exploratory Data Analysis and calculating KPIs</a:t>
            </a:r>
            <a:endParaRPr lang="en-ZA" dirty="0"/>
          </a:p>
          <a:p>
            <a:pPr marL="457200" lvl="0" indent="-457200">
              <a:buFont typeface="+mj-lt"/>
              <a:buAutoNum type="arabicPeriod"/>
            </a:pPr>
            <a:r>
              <a:rPr lang="en-GB" dirty="0"/>
              <a:t>Visualizing the data through Power query in Power BI and connecting to SQL Server</a:t>
            </a:r>
            <a:endParaRPr lang="en-ZA" dirty="0"/>
          </a:p>
          <a:p>
            <a:pPr marL="457200" lvl="0" indent="-457200">
              <a:buFont typeface="+mj-lt"/>
              <a:buAutoNum type="arabicPeriod"/>
            </a:pPr>
            <a:r>
              <a:rPr lang="en-GB" dirty="0"/>
              <a:t>Creating a restaurant sales dashboard in Power BI and Compiling business insights </a:t>
            </a:r>
            <a:endParaRPr lang="en-ZA" dirty="0"/>
          </a:p>
          <a:p>
            <a:pPr marL="457200" lvl="0" indent="-457200">
              <a:buFont typeface="+mj-lt"/>
              <a:buAutoNum type="arabicPeriod"/>
            </a:pPr>
            <a:r>
              <a:rPr lang="en-GB" dirty="0"/>
              <a:t>conclusions.</a:t>
            </a:r>
            <a:endParaRPr lang="en-ZA" dirty="0"/>
          </a:p>
          <a:p>
            <a:pPr marL="457200" indent="-457200">
              <a:buFont typeface="+mj-lt"/>
              <a:buAutoNum type="arabicPeriod"/>
            </a:pPr>
            <a:endParaRPr lang="en-ZA" dirty="0"/>
          </a:p>
        </p:txBody>
      </p:sp>
    </p:spTree>
    <p:extLst>
      <p:ext uri="{BB962C8B-B14F-4D97-AF65-F5344CB8AC3E}">
        <p14:creationId xmlns:p14="http://schemas.microsoft.com/office/powerpoint/2010/main" val="340954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21FC-2B3C-C682-C251-36959F775C2E}"/>
              </a:ext>
            </a:extLst>
          </p:cNvPr>
          <p:cNvSpPr>
            <a:spLocks noGrp="1"/>
          </p:cNvSpPr>
          <p:nvPr>
            <p:ph type="title"/>
          </p:nvPr>
        </p:nvSpPr>
        <p:spPr/>
        <p:txBody>
          <a:bodyPr/>
          <a:lstStyle/>
          <a:p>
            <a:r>
              <a:rPr lang="en-GB" u="sng" dirty="0"/>
              <a:t>Business Questions</a:t>
            </a:r>
            <a:endParaRPr lang="en-ZA" b="1" dirty="0"/>
          </a:p>
        </p:txBody>
      </p:sp>
      <p:sp>
        <p:nvSpPr>
          <p:cNvPr id="3" name="Content Placeholder 2">
            <a:extLst>
              <a:ext uri="{FF2B5EF4-FFF2-40B4-BE49-F238E27FC236}">
                <a16:creationId xmlns:a16="http://schemas.microsoft.com/office/drawing/2014/main" id="{D9467CE9-A7F2-4349-6B81-1F0B45DB90CC}"/>
              </a:ext>
            </a:extLst>
          </p:cNvPr>
          <p:cNvSpPr>
            <a:spLocks noGrp="1"/>
          </p:cNvSpPr>
          <p:nvPr>
            <p:ph idx="1"/>
          </p:nvPr>
        </p:nvSpPr>
        <p:spPr/>
        <p:txBody>
          <a:bodyPr>
            <a:normAutofit fontScale="85000" lnSpcReduction="20000"/>
          </a:bodyPr>
          <a:lstStyle/>
          <a:p>
            <a:r>
              <a:rPr lang="en-GB" dirty="0"/>
              <a:t>Does the type of food (item name) affect the customer’s buying decision?</a:t>
            </a:r>
            <a:endParaRPr lang="en-ZA" dirty="0"/>
          </a:p>
          <a:p>
            <a:r>
              <a:rPr lang="en-GB" dirty="0"/>
              <a:t>Does the price affect the quantity of the items a customer buys or is it irrelevant based on customer preferences?</a:t>
            </a:r>
            <a:endParaRPr lang="en-ZA" dirty="0"/>
          </a:p>
          <a:p>
            <a:r>
              <a:rPr lang="en-GB" dirty="0"/>
              <a:t>To what extent that does the price play in sales and revenue? Do the cheap food items/meals and beverages get purchased more often than expensive ones? </a:t>
            </a:r>
            <a:endParaRPr lang="en-ZA" dirty="0"/>
          </a:p>
          <a:p>
            <a:r>
              <a:rPr lang="en-GB" dirty="0"/>
              <a:t>Do customers using cards/online payments spend more than customers using cash? How can this information help the business? Can Self-buying services like kiosks help maximize sales?</a:t>
            </a:r>
            <a:endParaRPr lang="en-ZA" dirty="0"/>
          </a:p>
          <a:p>
            <a:r>
              <a:rPr lang="en-GB" dirty="0"/>
              <a:t>Does demographic (gender) play a role in sales and purchasing decisions? Which gender spends more in the restaurant? What initiatives can be put in place to make sure the other gender which spends less also spends more in order to maximize sales?</a:t>
            </a:r>
            <a:endParaRPr lang="en-ZA" dirty="0"/>
          </a:p>
          <a:p>
            <a:r>
              <a:rPr lang="en-GB" dirty="0"/>
              <a:t>Does time and day effect sales and customer buying decisions? Are the times of the day where sales are the highest? How can this be utilized by the restaurant to maximize sales? Same for the day of the month. </a:t>
            </a:r>
            <a:endParaRPr lang="en-ZA" dirty="0"/>
          </a:p>
          <a:p>
            <a:endParaRPr lang="en-ZA" dirty="0"/>
          </a:p>
        </p:txBody>
      </p:sp>
    </p:spTree>
    <p:extLst>
      <p:ext uri="{BB962C8B-B14F-4D97-AF65-F5344CB8AC3E}">
        <p14:creationId xmlns:p14="http://schemas.microsoft.com/office/powerpoint/2010/main" val="54881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C2D3-496A-2733-EDB7-11AC30B7578D}"/>
              </a:ext>
            </a:extLst>
          </p:cNvPr>
          <p:cNvSpPr>
            <a:spLocks noGrp="1"/>
          </p:cNvSpPr>
          <p:nvPr>
            <p:ph type="title"/>
          </p:nvPr>
        </p:nvSpPr>
        <p:spPr/>
        <p:txBody>
          <a:bodyPr/>
          <a:lstStyle/>
          <a:p>
            <a:r>
              <a:rPr lang="en-GB" dirty="0"/>
              <a:t>Data Extraction and Data Cleaning</a:t>
            </a:r>
            <a:br>
              <a:rPr lang="en-ZA" dirty="0"/>
            </a:br>
            <a:endParaRPr lang="en-ZA" dirty="0"/>
          </a:p>
        </p:txBody>
      </p:sp>
      <p:sp>
        <p:nvSpPr>
          <p:cNvPr id="3" name="Content Placeholder 2">
            <a:extLst>
              <a:ext uri="{FF2B5EF4-FFF2-40B4-BE49-F238E27FC236}">
                <a16:creationId xmlns:a16="http://schemas.microsoft.com/office/drawing/2014/main" id="{ADA74B2A-7A05-6B54-E01B-AECAEBFA1660}"/>
              </a:ext>
            </a:extLst>
          </p:cNvPr>
          <p:cNvSpPr>
            <a:spLocks noGrp="1"/>
          </p:cNvSpPr>
          <p:nvPr>
            <p:ph idx="1"/>
          </p:nvPr>
        </p:nvSpPr>
        <p:spPr/>
        <p:txBody>
          <a:bodyPr>
            <a:normAutofit/>
          </a:bodyPr>
          <a:lstStyle/>
          <a:p>
            <a:r>
              <a:rPr lang="en-GB" dirty="0"/>
              <a:t>I proceeded to fetch and download the sales data from Kaggle</a:t>
            </a:r>
          </a:p>
          <a:p>
            <a:r>
              <a:rPr lang="en-GB" dirty="0"/>
              <a:t>Then I loaded the data in SQL server</a:t>
            </a:r>
          </a:p>
          <a:p>
            <a:r>
              <a:rPr lang="en-GB" dirty="0"/>
              <a:t>Used CTEs to check duplicated values from 1000 rows, Standardized text using string functions, used date functions to standardize and extract date column fields such as the day of the week and month names to use during time series analysis </a:t>
            </a:r>
          </a:p>
          <a:p>
            <a:r>
              <a:rPr lang="en-GB" dirty="0"/>
              <a:t> Used Drop functionality in SQL server to remove unnecessary columns which would not be of any use during the analysis process. </a:t>
            </a:r>
          </a:p>
          <a:p>
            <a:r>
              <a:rPr lang="en-GB" dirty="0"/>
              <a:t>Finally used Select statements to check for any null values in the data set.</a:t>
            </a:r>
          </a:p>
          <a:p>
            <a:r>
              <a:rPr lang="en-GB" dirty="0"/>
              <a:t>Compiled the entire process on a word document</a:t>
            </a:r>
          </a:p>
          <a:p>
            <a:endParaRPr lang="en-GB" dirty="0"/>
          </a:p>
        </p:txBody>
      </p:sp>
    </p:spTree>
    <p:extLst>
      <p:ext uri="{BB962C8B-B14F-4D97-AF65-F5344CB8AC3E}">
        <p14:creationId xmlns:p14="http://schemas.microsoft.com/office/powerpoint/2010/main" val="157125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C1C329-2F40-D777-32B1-09CC252D15DA}"/>
              </a:ext>
            </a:extLst>
          </p:cNvPr>
          <p:cNvSpPr>
            <a:spLocks noGrp="1"/>
          </p:cNvSpPr>
          <p:nvPr>
            <p:ph type="title"/>
          </p:nvPr>
        </p:nvSpPr>
        <p:spPr>
          <a:xfrm>
            <a:off x="646111" y="452718"/>
            <a:ext cx="9404723" cy="869896"/>
          </a:xfrm>
        </p:spPr>
        <p:txBody>
          <a:bodyPr/>
          <a:lstStyle/>
          <a:p>
            <a:r>
              <a:rPr lang="en-GB" sz="2400" u="sng" dirty="0"/>
              <a:t>Using SQL server and T-SQL for Exploratory Data Analysis and calculating KPIs</a:t>
            </a:r>
            <a:br>
              <a:rPr lang="en-ZA" sz="2400" dirty="0"/>
            </a:br>
            <a:endParaRPr lang="en-ZA" sz="2400" dirty="0"/>
          </a:p>
        </p:txBody>
      </p:sp>
      <p:sp>
        <p:nvSpPr>
          <p:cNvPr id="5" name="Text Placeholder 4">
            <a:extLst>
              <a:ext uri="{FF2B5EF4-FFF2-40B4-BE49-F238E27FC236}">
                <a16:creationId xmlns:a16="http://schemas.microsoft.com/office/drawing/2014/main" id="{AB8B29DC-1312-1E39-5B3F-8F1F409CEF23}"/>
              </a:ext>
            </a:extLst>
          </p:cNvPr>
          <p:cNvSpPr>
            <a:spLocks noGrp="1"/>
          </p:cNvSpPr>
          <p:nvPr>
            <p:ph type="body" idx="1"/>
          </p:nvPr>
        </p:nvSpPr>
        <p:spPr/>
        <p:txBody>
          <a:bodyPr/>
          <a:lstStyle/>
          <a:p>
            <a:r>
              <a:rPr lang="en-GB" sz="1800" dirty="0"/>
              <a:t>I. Total Revenue For the Year</a:t>
            </a:r>
            <a:endParaRPr lang="en-ZA" sz="1800" dirty="0"/>
          </a:p>
        </p:txBody>
      </p:sp>
      <p:sp>
        <p:nvSpPr>
          <p:cNvPr id="8" name="Text Placeholder 7">
            <a:extLst>
              <a:ext uri="{FF2B5EF4-FFF2-40B4-BE49-F238E27FC236}">
                <a16:creationId xmlns:a16="http://schemas.microsoft.com/office/drawing/2014/main" id="{BA1023FD-BC26-E246-4894-3B8A4BB0B7C3}"/>
              </a:ext>
            </a:extLst>
          </p:cNvPr>
          <p:cNvSpPr>
            <a:spLocks noGrp="1"/>
          </p:cNvSpPr>
          <p:nvPr>
            <p:ph type="body" sz="half" idx="15"/>
          </p:nvPr>
        </p:nvSpPr>
        <p:spPr>
          <a:xfrm>
            <a:off x="652463" y="2667000"/>
            <a:ext cx="2927350" cy="1006929"/>
          </a:xfrm>
        </p:spPr>
        <p:txBody>
          <a:bodyPr/>
          <a:lstStyle/>
          <a:p>
            <a:r>
              <a:rPr lang="en-GB" dirty="0"/>
              <a:t>Code: </a:t>
            </a:r>
            <a:r>
              <a:rPr lang="en-ZA" sz="1200" dirty="0">
                <a:effectLst/>
                <a:latin typeface="Arial" panose="020B0604020202020204" pitchFamily="34" charset="0"/>
                <a:ea typeface="Calibri" panose="020F0502020204030204" pitchFamily="34" charset="0"/>
                <a:cs typeface="Arial" panose="020B0604020202020204" pitchFamily="34" charset="0"/>
              </a:rPr>
              <a:t>SELECT</a:t>
            </a:r>
            <a:r>
              <a:rPr lang="en-ZA" sz="1200" dirty="0">
                <a:latin typeface="Arial" panose="020B0604020202020204" pitchFamily="34" charset="0"/>
                <a:ea typeface="Calibri" panose="020F0502020204030204" pitchFamily="34" charset="0"/>
                <a:cs typeface="Arial" panose="020B0604020202020204" pitchFamily="34" charset="0"/>
              </a:rPr>
              <a:t> </a:t>
            </a:r>
            <a:r>
              <a:rPr lang="en-ZA" sz="1200" dirty="0">
                <a:effectLst/>
                <a:latin typeface="Arial" panose="020B0604020202020204" pitchFamily="34" charset="0"/>
                <a:ea typeface="Calibri" panose="020F0502020204030204" pitchFamily="34" charset="0"/>
                <a:cs typeface="Arial" panose="020B0604020202020204" pitchFamily="34" charset="0"/>
              </a:rPr>
              <a:t>Round(SUM(transaction_amount),2) as [Total Revenue] FROM </a:t>
            </a:r>
            <a:r>
              <a:rPr lang="en-ZA" sz="1200" dirty="0" err="1">
                <a:effectLst/>
                <a:latin typeface="Arial" panose="020B0604020202020204" pitchFamily="34" charset="0"/>
                <a:ea typeface="Calibri" panose="020F0502020204030204" pitchFamily="34" charset="0"/>
                <a:cs typeface="Arial" panose="020B0604020202020204" pitchFamily="34" charset="0"/>
              </a:rPr>
              <a:t>balaji_sales</a:t>
            </a:r>
            <a:endParaRPr lang="en-ZA" sz="1200" dirty="0">
              <a:effectLst/>
              <a:latin typeface="Arial" panose="020B0604020202020204" pitchFamily="34" charset="0"/>
              <a:ea typeface="Calibri" panose="020F0502020204030204" pitchFamily="34" charset="0"/>
              <a:cs typeface="Arial" panose="020B0604020202020204" pitchFamily="34" charset="0"/>
            </a:endParaRPr>
          </a:p>
          <a:p>
            <a:endParaRPr lang="en-ZA" dirty="0"/>
          </a:p>
        </p:txBody>
      </p:sp>
      <p:sp>
        <p:nvSpPr>
          <p:cNvPr id="6" name="Text Placeholder 5">
            <a:extLst>
              <a:ext uri="{FF2B5EF4-FFF2-40B4-BE49-F238E27FC236}">
                <a16:creationId xmlns:a16="http://schemas.microsoft.com/office/drawing/2014/main" id="{DADF7ECF-93FC-8F03-E905-1C66966C9429}"/>
              </a:ext>
            </a:extLst>
          </p:cNvPr>
          <p:cNvSpPr>
            <a:spLocks noGrp="1"/>
          </p:cNvSpPr>
          <p:nvPr>
            <p:ph type="body" sz="quarter" idx="3"/>
          </p:nvPr>
        </p:nvSpPr>
        <p:spPr>
          <a:xfrm>
            <a:off x="613432" y="3410632"/>
            <a:ext cx="2946866" cy="576262"/>
          </a:xfrm>
        </p:spPr>
        <p:txBody>
          <a:bodyPr/>
          <a:lstStyle/>
          <a:p>
            <a:r>
              <a:rPr lang="en-GB" sz="1600" dirty="0"/>
              <a:t>II. Total revenue on each item type</a:t>
            </a:r>
            <a:endParaRPr lang="en-ZA" sz="1600" dirty="0"/>
          </a:p>
        </p:txBody>
      </p:sp>
      <p:sp>
        <p:nvSpPr>
          <p:cNvPr id="9" name="Text Placeholder 8">
            <a:extLst>
              <a:ext uri="{FF2B5EF4-FFF2-40B4-BE49-F238E27FC236}">
                <a16:creationId xmlns:a16="http://schemas.microsoft.com/office/drawing/2014/main" id="{D3B23303-9995-0795-5D65-A26151C39027}"/>
              </a:ext>
            </a:extLst>
          </p:cNvPr>
          <p:cNvSpPr>
            <a:spLocks noGrp="1"/>
          </p:cNvSpPr>
          <p:nvPr>
            <p:ph type="body" sz="half" idx="16"/>
          </p:nvPr>
        </p:nvSpPr>
        <p:spPr>
          <a:xfrm>
            <a:off x="613432" y="3986895"/>
            <a:ext cx="2966382" cy="853170"/>
          </a:xfrm>
        </p:spPr>
        <p:txBody>
          <a:bodyPr>
            <a:normAutofit lnSpcReduction="10000"/>
          </a:bodyPr>
          <a:lstStyle/>
          <a:p>
            <a:r>
              <a:rPr lang="en-GB" dirty="0"/>
              <a:t>Code: </a:t>
            </a:r>
            <a:r>
              <a:rPr lang="en-GB" sz="1200" dirty="0">
                <a:latin typeface="Arial" panose="020B0604020202020204" pitchFamily="34" charset="0"/>
                <a:cs typeface="Arial" panose="020B0604020202020204" pitchFamily="34" charset="0"/>
              </a:rPr>
              <a:t>SELECT Round(SUM(</a:t>
            </a:r>
            <a:r>
              <a:rPr lang="en-GB" sz="1200" dirty="0" err="1">
                <a:latin typeface="Arial" panose="020B0604020202020204" pitchFamily="34" charset="0"/>
                <a:cs typeface="Arial" panose="020B0604020202020204" pitchFamily="34" charset="0"/>
              </a:rPr>
              <a:t>transaction_amount</a:t>
            </a:r>
            <a:r>
              <a:rPr lang="en-GB" sz="1200" dirty="0">
                <a:latin typeface="Arial" panose="020B0604020202020204" pitchFamily="34" charset="0"/>
                <a:cs typeface="Arial" panose="020B0604020202020204" pitchFamily="34" charset="0"/>
              </a:rPr>
              <a:t>),2) as [Total Revenue],</a:t>
            </a:r>
            <a:r>
              <a:rPr lang="en-GB" sz="1200" dirty="0" err="1">
                <a:latin typeface="Arial" panose="020B0604020202020204" pitchFamily="34" charset="0"/>
                <a:cs typeface="Arial" panose="020B0604020202020204" pitchFamily="34" charset="0"/>
              </a:rPr>
              <a:t>item_type</a:t>
            </a:r>
            <a:r>
              <a:rPr lang="en-GB" sz="1200" dirty="0">
                <a:latin typeface="Arial" panose="020B0604020202020204" pitchFamily="34" charset="0"/>
                <a:cs typeface="Arial" panose="020B0604020202020204" pitchFamily="34" charset="0"/>
              </a:rPr>
              <a:t> FROM </a:t>
            </a:r>
            <a:r>
              <a:rPr lang="en-GB" sz="1200" dirty="0" err="1">
                <a:latin typeface="Arial" panose="020B0604020202020204" pitchFamily="34" charset="0"/>
                <a:cs typeface="Arial" panose="020B0604020202020204" pitchFamily="34" charset="0"/>
              </a:rPr>
              <a:t>balaji_sales</a:t>
            </a:r>
            <a:r>
              <a:rPr lang="en-GB" sz="1200" dirty="0">
                <a:latin typeface="Arial" panose="020B0604020202020204" pitchFamily="34" charset="0"/>
                <a:cs typeface="Arial" panose="020B0604020202020204" pitchFamily="34" charset="0"/>
              </a:rPr>
              <a:t> GROUP BY </a:t>
            </a:r>
            <a:r>
              <a:rPr lang="en-GB" sz="1200" dirty="0" err="1">
                <a:latin typeface="Arial" panose="020B0604020202020204" pitchFamily="34" charset="0"/>
                <a:cs typeface="Arial" panose="020B0604020202020204" pitchFamily="34" charset="0"/>
              </a:rPr>
              <a:t>item_type</a:t>
            </a:r>
            <a:endParaRPr lang="en-ZA" sz="120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505C99EB-CDE0-F14B-BC63-67C3A59EF019}"/>
              </a:ext>
            </a:extLst>
          </p:cNvPr>
          <p:cNvSpPr>
            <a:spLocks noGrp="1"/>
          </p:cNvSpPr>
          <p:nvPr>
            <p:ph type="body" sz="quarter" idx="13"/>
          </p:nvPr>
        </p:nvSpPr>
        <p:spPr>
          <a:xfrm>
            <a:off x="632948" y="5153031"/>
            <a:ext cx="2927350" cy="474102"/>
          </a:xfrm>
        </p:spPr>
        <p:txBody>
          <a:bodyPr/>
          <a:lstStyle/>
          <a:p>
            <a:r>
              <a:rPr lang="en-GB" sz="1400" dirty="0"/>
              <a:t>III. Total number of orders made </a:t>
            </a:r>
            <a:endParaRPr lang="en-ZA" sz="1400" dirty="0"/>
          </a:p>
        </p:txBody>
      </p:sp>
      <p:sp>
        <p:nvSpPr>
          <p:cNvPr id="10" name="Text Placeholder 9">
            <a:extLst>
              <a:ext uri="{FF2B5EF4-FFF2-40B4-BE49-F238E27FC236}">
                <a16:creationId xmlns:a16="http://schemas.microsoft.com/office/drawing/2014/main" id="{4201F79C-BA9D-AF33-DA57-CB6F797000EB}"/>
              </a:ext>
            </a:extLst>
          </p:cNvPr>
          <p:cNvSpPr>
            <a:spLocks noGrp="1"/>
          </p:cNvSpPr>
          <p:nvPr>
            <p:ph type="body" sz="half" idx="17"/>
          </p:nvPr>
        </p:nvSpPr>
        <p:spPr>
          <a:xfrm>
            <a:off x="632947" y="5627133"/>
            <a:ext cx="2803777" cy="1113040"/>
          </a:xfrm>
        </p:spPr>
        <p:txBody>
          <a:bodyPr/>
          <a:lstStyle/>
          <a:p>
            <a:r>
              <a:rPr lang="en-GB" dirty="0"/>
              <a:t>Code: </a:t>
            </a:r>
            <a:r>
              <a:rPr lang="en-GB" sz="1200" dirty="0">
                <a:latin typeface="Arial" panose="020B0604020202020204" pitchFamily="34" charset="0"/>
                <a:cs typeface="Arial" panose="020B0604020202020204" pitchFamily="34" charset="0"/>
              </a:rPr>
              <a:t>SELECT COUNT(</a:t>
            </a:r>
            <a:r>
              <a:rPr lang="en-GB" sz="1200" dirty="0" err="1">
                <a:latin typeface="Arial" panose="020B0604020202020204" pitchFamily="34" charset="0"/>
                <a:cs typeface="Arial" panose="020B0604020202020204" pitchFamily="34" charset="0"/>
              </a:rPr>
              <a:t>order_id</a:t>
            </a:r>
            <a:r>
              <a:rPr lang="en-GB" sz="1200" dirty="0">
                <a:latin typeface="Arial" panose="020B0604020202020204" pitchFamily="34" charset="0"/>
                <a:cs typeface="Arial" panose="020B0604020202020204" pitchFamily="34" charset="0"/>
              </a:rPr>
              <a:t>) as [Total Orders] FROM </a:t>
            </a:r>
            <a:r>
              <a:rPr lang="en-GB" sz="1200" dirty="0" err="1">
                <a:latin typeface="Arial" panose="020B0604020202020204" pitchFamily="34" charset="0"/>
                <a:cs typeface="Arial" panose="020B0604020202020204" pitchFamily="34" charset="0"/>
              </a:rPr>
              <a:t>balaji_sales</a:t>
            </a:r>
            <a:endParaRPr lang="en-ZA" sz="1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4703012-DEA1-D0F8-1B79-DC99C1E79E9D}"/>
              </a:ext>
            </a:extLst>
          </p:cNvPr>
          <p:cNvSpPr txBox="1"/>
          <p:nvPr/>
        </p:nvSpPr>
        <p:spPr>
          <a:xfrm>
            <a:off x="767442" y="1282575"/>
            <a:ext cx="6716903" cy="369332"/>
          </a:xfrm>
          <a:prstGeom prst="rect">
            <a:avLst/>
          </a:prstGeom>
          <a:noFill/>
        </p:spPr>
        <p:txBody>
          <a:bodyPr wrap="none" rtlCol="0">
            <a:spAutoFit/>
          </a:bodyPr>
          <a:lstStyle/>
          <a:p>
            <a:pPr marL="285750" indent="-285750">
              <a:buFont typeface="Arial" panose="020B0604020202020204" pitchFamily="34" charset="0"/>
              <a:buChar char="•"/>
            </a:pPr>
            <a:r>
              <a:rPr lang="en-GB" dirty="0"/>
              <a:t>Used SQL functions to calculate KPIs from the sales data</a:t>
            </a:r>
            <a:endParaRPr lang="en-ZA" dirty="0"/>
          </a:p>
        </p:txBody>
      </p:sp>
      <p:pic>
        <p:nvPicPr>
          <p:cNvPr id="12" name="Picture 11">
            <a:extLst>
              <a:ext uri="{FF2B5EF4-FFF2-40B4-BE49-F238E27FC236}">
                <a16:creationId xmlns:a16="http://schemas.microsoft.com/office/drawing/2014/main" id="{CFB3BAC7-5DA0-CF1B-594C-C3FDB0C277C5}"/>
              </a:ext>
            </a:extLst>
          </p:cNvPr>
          <p:cNvPicPr>
            <a:picLocks noChangeAspect="1"/>
          </p:cNvPicPr>
          <p:nvPr/>
        </p:nvPicPr>
        <p:blipFill>
          <a:blip r:embed="rId2"/>
          <a:stretch>
            <a:fillRect/>
          </a:stretch>
        </p:blipFill>
        <p:spPr>
          <a:xfrm>
            <a:off x="3722904" y="1651907"/>
            <a:ext cx="7816633" cy="1692729"/>
          </a:xfrm>
          <a:prstGeom prst="rect">
            <a:avLst/>
          </a:prstGeom>
        </p:spPr>
      </p:pic>
      <p:pic>
        <p:nvPicPr>
          <p:cNvPr id="13" name="Picture 12">
            <a:extLst>
              <a:ext uri="{FF2B5EF4-FFF2-40B4-BE49-F238E27FC236}">
                <a16:creationId xmlns:a16="http://schemas.microsoft.com/office/drawing/2014/main" id="{59813F0D-8C0F-F3E9-9C7B-675B37CBDC74}"/>
              </a:ext>
            </a:extLst>
          </p:cNvPr>
          <p:cNvPicPr>
            <a:picLocks noChangeAspect="1"/>
          </p:cNvPicPr>
          <p:nvPr/>
        </p:nvPicPr>
        <p:blipFill>
          <a:blip r:embed="rId3"/>
          <a:stretch>
            <a:fillRect/>
          </a:stretch>
        </p:blipFill>
        <p:spPr>
          <a:xfrm>
            <a:off x="3722904" y="3517118"/>
            <a:ext cx="7855664" cy="1688975"/>
          </a:xfrm>
          <a:prstGeom prst="rect">
            <a:avLst/>
          </a:prstGeom>
        </p:spPr>
      </p:pic>
      <p:pic>
        <p:nvPicPr>
          <p:cNvPr id="14" name="Picture 13">
            <a:extLst>
              <a:ext uri="{FF2B5EF4-FFF2-40B4-BE49-F238E27FC236}">
                <a16:creationId xmlns:a16="http://schemas.microsoft.com/office/drawing/2014/main" id="{C1232F8E-E32B-65B1-2A00-75725089748F}"/>
              </a:ext>
            </a:extLst>
          </p:cNvPr>
          <p:cNvPicPr>
            <a:picLocks noChangeAspect="1"/>
          </p:cNvPicPr>
          <p:nvPr/>
        </p:nvPicPr>
        <p:blipFill>
          <a:blip r:embed="rId4"/>
          <a:stretch>
            <a:fillRect/>
          </a:stretch>
        </p:blipFill>
        <p:spPr>
          <a:xfrm>
            <a:off x="3722904" y="5378575"/>
            <a:ext cx="7816633" cy="1448261"/>
          </a:xfrm>
          <a:prstGeom prst="rect">
            <a:avLst/>
          </a:prstGeom>
        </p:spPr>
      </p:pic>
    </p:spTree>
    <p:extLst>
      <p:ext uri="{BB962C8B-B14F-4D97-AF65-F5344CB8AC3E}">
        <p14:creationId xmlns:p14="http://schemas.microsoft.com/office/powerpoint/2010/main" val="275825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0F48041-E75B-B725-12FD-8F79CA5CB5DB}"/>
              </a:ext>
            </a:extLst>
          </p:cNvPr>
          <p:cNvSpPr txBox="1"/>
          <p:nvPr/>
        </p:nvSpPr>
        <p:spPr>
          <a:xfrm>
            <a:off x="1012371" y="244929"/>
            <a:ext cx="2857500" cy="523220"/>
          </a:xfrm>
          <a:prstGeom prst="rect">
            <a:avLst/>
          </a:prstGeom>
          <a:noFill/>
        </p:spPr>
        <p:txBody>
          <a:bodyPr wrap="square" rtlCol="0">
            <a:spAutoFit/>
          </a:bodyPr>
          <a:lstStyle/>
          <a:p>
            <a:pPr lvl="0"/>
            <a:r>
              <a:rPr lang="en-ZA" sz="1400" u="sng" dirty="0">
                <a:solidFill>
                  <a:schemeClr val="bg2">
                    <a:lumMod val="60000"/>
                    <a:lumOff val="40000"/>
                  </a:schemeClr>
                </a:solidFill>
              </a:rPr>
              <a:t>IV. Total number of orders on each item type</a:t>
            </a:r>
            <a:endParaRPr lang="en-ZA" sz="1400" dirty="0">
              <a:solidFill>
                <a:schemeClr val="bg2">
                  <a:lumMod val="60000"/>
                  <a:lumOff val="40000"/>
                </a:schemeClr>
              </a:solidFill>
            </a:endParaRPr>
          </a:p>
        </p:txBody>
      </p:sp>
      <p:sp>
        <p:nvSpPr>
          <p:cNvPr id="10" name="TextBox 9">
            <a:extLst>
              <a:ext uri="{FF2B5EF4-FFF2-40B4-BE49-F238E27FC236}">
                <a16:creationId xmlns:a16="http://schemas.microsoft.com/office/drawing/2014/main" id="{05418837-BF64-8D95-3466-CB81B3817EB6}"/>
              </a:ext>
            </a:extLst>
          </p:cNvPr>
          <p:cNvSpPr txBox="1"/>
          <p:nvPr/>
        </p:nvSpPr>
        <p:spPr>
          <a:xfrm>
            <a:off x="1012371" y="1110344"/>
            <a:ext cx="2988129" cy="1169551"/>
          </a:xfrm>
          <a:prstGeom prst="rect">
            <a:avLst/>
          </a:prstGeom>
          <a:noFill/>
        </p:spPr>
        <p:txBody>
          <a:bodyPr wrap="square" rtlCol="0">
            <a:spAutoFit/>
          </a:bodyPr>
          <a:lstStyle/>
          <a:p>
            <a:r>
              <a:rPr lang="en-GB" sz="1400" dirty="0"/>
              <a:t>Code: </a:t>
            </a:r>
            <a:r>
              <a:rPr lang="en-GB" sz="1400" dirty="0">
                <a:latin typeface="Arial" panose="020B0604020202020204" pitchFamily="34" charset="0"/>
                <a:cs typeface="Arial" panose="020B0604020202020204" pitchFamily="34" charset="0"/>
              </a:rPr>
              <a:t>SELECT COUNT(</a:t>
            </a:r>
            <a:r>
              <a:rPr lang="en-GB" sz="1400" dirty="0" err="1">
                <a:latin typeface="Arial" panose="020B0604020202020204" pitchFamily="34" charset="0"/>
                <a:cs typeface="Arial" panose="020B0604020202020204" pitchFamily="34" charset="0"/>
              </a:rPr>
              <a:t>order_id</a:t>
            </a:r>
            <a:r>
              <a:rPr lang="en-GB" sz="1400" dirty="0">
                <a:latin typeface="Arial" panose="020B0604020202020204" pitchFamily="34" charset="0"/>
                <a:cs typeface="Arial" panose="020B0604020202020204" pitchFamily="34" charset="0"/>
              </a:rPr>
              <a:t>) as [Total Orders],</a:t>
            </a:r>
            <a:r>
              <a:rPr lang="en-GB" sz="1400" dirty="0" err="1">
                <a:latin typeface="Arial" panose="020B0604020202020204" pitchFamily="34" charset="0"/>
                <a:cs typeface="Arial" panose="020B0604020202020204" pitchFamily="34" charset="0"/>
              </a:rPr>
              <a:t>item_type</a:t>
            </a:r>
            <a:r>
              <a:rPr lang="en-GB" sz="1400" dirty="0">
                <a:latin typeface="Arial" panose="020B0604020202020204" pitchFamily="34" charset="0"/>
                <a:cs typeface="Arial" panose="020B0604020202020204" pitchFamily="34" charset="0"/>
              </a:rPr>
              <a:t> </a:t>
            </a:r>
          </a:p>
          <a:p>
            <a:r>
              <a:rPr lang="en-GB" sz="1400" dirty="0">
                <a:latin typeface="Arial" panose="020B0604020202020204" pitchFamily="34" charset="0"/>
                <a:cs typeface="Arial" panose="020B0604020202020204" pitchFamily="34" charset="0"/>
              </a:rPr>
              <a:t>FROM </a:t>
            </a:r>
            <a:r>
              <a:rPr lang="en-GB" sz="1400" dirty="0" err="1">
                <a:latin typeface="Arial" panose="020B0604020202020204" pitchFamily="34" charset="0"/>
                <a:cs typeface="Arial" panose="020B0604020202020204" pitchFamily="34" charset="0"/>
              </a:rPr>
              <a:t>balaji_sales</a:t>
            </a:r>
            <a:r>
              <a:rPr lang="en-GB" sz="1400" dirty="0">
                <a:latin typeface="Arial" panose="020B0604020202020204" pitchFamily="34" charset="0"/>
                <a:cs typeface="Arial" panose="020B0604020202020204" pitchFamily="34" charset="0"/>
              </a:rPr>
              <a:t> GROUP BY </a:t>
            </a:r>
            <a:r>
              <a:rPr lang="en-GB" sz="1400" dirty="0" err="1">
                <a:latin typeface="Arial" panose="020B0604020202020204" pitchFamily="34" charset="0"/>
                <a:cs typeface="Arial" panose="020B0604020202020204" pitchFamily="34" charset="0"/>
              </a:rPr>
              <a:t>item_type</a:t>
            </a:r>
            <a:endParaRPr lang="en-GB" sz="1400" dirty="0">
              <a:latin typeface="Arial" panose="020B0604020202020204" pitchFamily="34" charset="0"/>
              <a:cs typeface="Arial" panose="020B0604020202020204" pitchFamily="34" charset="0"/>
            </a:endParaRPr>
          </a:p>
          <a:p>
            <a:endParaRPr lang="en-ZA" sz="1400" dirty="0"/>
          </a:p>
        </p:txBody>
      </p:sp>
      <p:pic>
        <p:nvPicPr>
          <p:cNvPr id="11" name="Picture 10">
            <a:extLst>
              <a:ext uri="{FF2B5EF4-FFF2-40B4-BE49-F238E27FC236}">
                <a16:creationId xmlns:a16="http://schemas.microsoft.com/office/drawing/2014/main" id="{C94CC9B6-1B32-FE22-2EBF-DE01DD360F25}"/>
              </a:ext>
            </a:extLst>
          </p:cNvPr>
          <p:cNvPicPr>
            <a:picLocks noChangeAspect="1"/>
          </p:cNvPicPr>
          <p:nvPr/>
        </p:nvPicPr>
        <p:blipFill>
          <a:blip r:embed="rId2"/>
          <a:stretch>
            <a:fillRect/>
          </a:stretch>
        </p:blipFill>
        <p:spPr>
          <a:xfrm>
            <a:off x="3869870" y="244930"/>
            <a:ext cx="7609116" cy="2034965"/>
          </a:xfrm>
          <a:prstGeom prst="rect">
            <a:avLst/>
          </a:prstGeom>
        </p:spPr>
      </p:pic>
      <p:sp>
        <p:nvSpPr>
          <p:cNvPr id="12" name="TextBox 11">
            <a:extLst>
              <a:ext uri="{FF2B5EF4-FFF2-40B4-BE49-F238E27FC236}">
                <a16:creationId xmlns:a16="http://schemas.microsoft.com/office/drawing/2014/main" id="{9262F91D-CF67-93D7-C1C0-5F2E9CEE49BF}"/>
              </a:ext>
            </a:extLst>
          </p:cNvPr>
          <p:cNvSpPr txBox="1"/>
          <p:nvPr/>
        </p:nvSpPr>
        <p:spPr>
          <a:xfrm>
            <a:off x="1012371" y="2488048"/>
            <a:ext cx="2857499" cy="338554"/>
          </a:xfrm>
          <a:prstGeom prst="rect">
            <a:avLst/>
          </a:prstGeom>
          <a:noFill/>
        </p:spPr>
        <p:txBody>
          <a:bodyPr wrap="square" rtlCol="0">
            <a:spAutoFit/>
          </a:bodyPr>
          <a:lstStyle/>
          <a:p>
            <a:pPr lvl="0"/>
            <a:r>
              <a:rPr lang="en-GB" sz="1600" u="sng" dirty="0">
                <a:solidFill>
                  <a:schemeClr val="bg2">
                    <a:lumMod val="60000"/>
                    <a:lumOff val="40000"/>
                  </a:schemeClr>
                </a:solidFill>
              </a:rPr>
              <a:t>V. Average order value</a:t>
            </a:r>
            <a:endParaRPr lang="en-ZA" sz="1600" dirty="0">
              <a:solidFill>
                <a:schemeClr val="bg2">
                  <a:lumMod val="60000"/>
                  <a:lumOff val="40000"/>
                </a:schemeClr>
              </a:solidFill>
            </a:endParaRPr>
          </a:p>
        </p:txBody>
      </p:sp>
      <p:sp>
        <p:nvSpPr>
          <p:cNvPr id="13" name="TextBox 12">
            <a:extLst>
              <a:ext uri="{FF2B5EF4-FFF2-40B4-BE49-F238E27FC236}">
                <a16:creationId xmlns:a16="http://schemas.microsoft.com/office/drawing/2014/main" id="{794EED0F-3E28-CC74-A9B4-634FA005C3EA}"/>
              </a:ext>
            </a:extLst>
          </p:cNvPr>
          <p:cNvSpPr txBox="1"/>
          <p:nvPr/>
        </p:nvSpPr>
        <p:spPr>
          <a:xfrm>
            <a:off x="1012371" y="2826603"/>
            <a:ext cx="2988129" cy="1169551"/>
          </a:xfrm>
          <a:prstGeom prst="rect">
            <a:avLst/>
          </a:prstGeom>
          <a:noFill/>
        </p:spPr>
        <p:txBody>
          <a:bodyPr wrap="square" rtlCol="0">
            <a:spAutoFit/>
          </a:bodyPr>
          <a:lstStyle/>
          <a:p>
            <a:r>
              <a:rPr lang="en-GB" sz="1400" dirty="0"/>
              <a:t>CODE: SELECT  SUM(transaction_amount)/COUNT(</a:t>
            </a:r>
            <a:r>
              <a:rPr lang="en-GB" sz="1400" dirty="0" err="1"/>
              <a:t>order_id</a:t>
            </a:r>
            <a:r>
              <a:rPr lang="en-GB" sz="1400" dirty="0"/>
              <a:t>) as [</a:t>
            </a:r>
            <a:r>
              <a:rPr lang="en-GB" sz="1400" dirty="0" err="1"/>
              <a:t>Avg</a:t>
            </a:r>
            <a:r>
              <a:rPr lang="en-GB" sz="1400" dirty="0"/>
              <a:t> Order Value]</a:t>
            </a:r>
          </a:p>
          <a:p>
            <a:r>
              <a:rPr lang="en-GB" sz="1400" dirty="0"/>
              <a:t>FROM </a:t>
            </a:r>
            <a:r>
              <a:rPr lang="en-GB" sz="1400" dirty="0" err="1"/>
              <a:t>balaji_sales</a:t>
            </a:r>
            <a:endParaRPr lang="en-GB" sz="1400" dirty="0"/>
          </a:p>
        </p:txBody>
      </p:sp>
      <p:pic>
        <p:nvPicPr>
          <p:cNvPr id="14" name="Picture 13">
            <a:extLst>
              <a:ext uri="{FF2B5EF4-FFF2-40B4-BE49-F238E27FC236}">
                <a16:creationId xmlns:a16="http://schemas.microsoft.com/office/drawing/2014/main" id="{F677FC77-1144-B7D2-9C05-6D93EED11CA1}"/>
              </a:ext>
            </a:extLst>
          </p:cNvPr>
          <p:cNvPicPr>
            <a:picLocks noChangeAspect="1"/>
          </p:cNvPicPr>
          <p:nvPr/>
        </p:nvPicPr>
        <p:blipFill>
          <a:blip r:embed="rId3"/>
          <a:stretch>
            <a:fillRect/>
          </a:stretch>
        </p:blipFill>
        <p:spPr>
          <a:xfrm>
            <a:off x="3869869" y="2622090"/>
            <a:ext cx="7609115" cy="1753967"/>
          </a:xfrm>
          <a:prstGeom prst="rect">
            <a:avLst/>
          </a:prstGeom>
        </p:spPr>
      </p:pic>
      <p:sp>
        <p:nvSpPr>
          <p:cNvPr id="15" name="TextBox 14">
            <a:extLst>
              <a:ext uri="{FF2B5EF4-FFF2-40B4-BE49-F238E27FC236}">
                <a16:creationId xmlns:a16="http://schemas.microsoft.com/office/drawing/2014/main" id="{4B1CD015-E225-858F-74BD-AC1F61D2DA84}"/>
              </a:ext>
            </a:extLst>
          </p:cNvPr>
          <p:cNvSpPr txBox="1"/>
          <p:nvPr/>
        </p:nvSpPr>
        <p:spPr>
          <a:xfrm>
            <a:off x="1012371" y="4200667"/>
            <a:ext cx="2726872" cy="830997"/>
          </a:xfrm>
          <a:prstGeom prst="rect">
            <a:avLst/>
          </a:prstGeom>
          <a:noFill/>
        </p:spPr>
        <p:txBody>
          <a:bodyPr wrap="square" rtlCol="0">
            <a:spAutoFit/>
          </a:bodyPr>
          <a:lstStyle/>
          <a:p>
            <a:r>
              <a:rPr lang="en-ZA" sz="1600" u="sng" dirty="0">
                <a:solidFill>
                  <a:schemeClr val="bg2">
                    <a:lumMod val="60000"/>
                    <a:lumOff val="40000"/>
                  </a:schemeClr>
                </a:solidFill>
              </a:rPr>
              <a:t>VI. Average order value of each item type for the year</a:t>
            </a:r>
            <a:endParaRPr lang="en-ZA" sz="1600" dirty="0">
              <a:solidFill>
                <a:schemeClr val="bg2">
                  <a:lumMod val="60000"/>
                  <a:lumOff val="40000"/>
                </a:schemeClr>
              </a:solidFill>
            </a:endParaRPr>
          </a:p>
        </p:txBody>
      </p:sp>
      <p:sp>
        <p:nvSpPr>
          <p:cNvPr id="16" name="TextBox 15">
            <a:extLst>
              <a:ext uri="{FF2B5EF4-FFF2-40B4-BE49-F238E27FC236}">
                <a16:creationId xmlns:a16="http://schemas.microsoft.com/office/drawing/2014/main" id="{E6E441B2-B177-5154-8010-03990E5468AD}"/>
              </a:ext>
            </a:extLst>
          </p:cNvPr>
          <p:cNvSpPr txBox="1"/>
          <p:nvPr/>
        </p:nvSpPr>
        <p:spPr>
          <a:xfrm>
            <a:off x="1012371" y="5241471"/>
            <a:ext cx="2449286" cy="1661993"/>
          </a:xfrm>
          <a:prstGeom prst="rect">
            <a:avLst/>
          </a:prstGeom>
          <a:noFill/>
        </p:spPr>
        <p:txBody>
          <a:bodyPr wrap="square" rtlCol="0">
            <a:spAutoFit/>
          </a:bodyPr>
          <a:lstStyle/>
          <a:p>
            <a:r>
              <a:rPr lang="en-GB" sz="1400" dirty="0"/>
              <a:t>Code: </a:t>
            </a:r>
            <a:r>
              <a:rPr lang="en-ZA" sz="1400" dirty="0"/>
              <a:t>SELECT  SUM(transaction_amount)/COUNT(</a:t>
            </a:r>
            <a:r>
              <a:rPr lang="en-ZA" sz="1400" dirty="0" err="1"/>
              <a:t>order_id</a:t>
            </a:r>
            <a:r>
              <a:rPr lang="en-ZA" sz="1400" dirty="0"/>
              <a:t>) as [</a:t>
            </a:r>
            <a:r>
              <a:rPr lang="en-ZA" sz="1400" dirty="0" err="1"/>
              <a:t>Avg</a:t>
            </a:r>
            <a:r>
              <a:rPr lang="en-ZA" sz="1400" dirty="0"/>
              <a:t> Order Value],</a:t>
            </a:r>
            <a:r>
              <a:rPr lang="en-ZA" sz="1400" dirty="0" err="1"/>
              <a:t>item_type</a:t>
            </a:r>
            <a:r>
              <a:rPr lang="en-ZA" sz="1400" dirty="0"/>
              <a:t> FROM balaji_sales  GROUP BY </a:t>
            </a:r>
            <a:r>
              <a:rPr lang="en-ZA" sz="1400" dirty="0" err="1"/>
              <a:t>item_type</a:t>
            </a:r>
            <a:endParaRPr lang="en-ZA" sz="1400" dirty="0"/>
          </a:p>
          <a:p>
            <a:endParaRPr lang="en-ZA" dirty="0"/>
          </a:p>
        </p:txBody>
      </p:sp>
      <p:pic>
        <p:nvPicPr>
          <p:cNvPr id="17" name="Picture 16">
            <a:extLst>
              <a:ext uri="{FF2B5EF4-FFF2-40B4-BE49-F238E27FC236}">
                <a16:creationId xmlns:a16="http://schemas.microsoft.com/office/drawing/2014/main" id="{D53BBAAD-748E-E353-C2B4-CB73C112D87E}"/>
              </a:ext>
            </a:extLst>
          </p:cNvPr>
          <p:cNvPicPr>
            <a:picLocks noChangeAspect="1"/>
          </p:cNvPicPr>
          <p:nvPr/>
        </p:nvPicPr>
        <p:blipFill>
          <a:blip r:embed="rId4"/>
          <a:stretch>
            <a:fillRect/>
          </a:stretch>
        </p:blipFill>
        <p:spPr>
          <a:xfrm>
            <a:off x="3739243" y="4637749"/>
            <a:ext cx="7609115" cy="1975321"/>
          </a:xfrm>
          <a:prstGeom prst="rect">
            <a:avLst/>
          </a:prstGeom>
        </p:spPr>
      </p:pic>
    </p:spTree>
    <p:extLst>
      <p:ext uri="{BB962C8B-B14F-4D97-AF65-F5344CB8AC3E}">
        <p14:creationId xmlns:p14="http://schemas.microsoft.com/office/powerpoint/2010/main" val="329399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11F4-0E12-3DE4-5797-F5BF2763CFE9}"/>
              </a:ext>
            </a:extLst>
          </p:cNvPr>
          <p:cNvSpPr>
            <a:spLocks noGrp="1"/>
          </p:cNvSpPr>
          <p:nvPr>
            <p:ph type="title"/>
          </p:nvPr>
        </p:nvSpPr>
        <p:spPr/>
        <p:txBody>
          <a:bodyPr/>
          <a:lstStyle/>
          <a:p>
            <a:r>
              <a:rPr lang="en-GB" sz="2800" u="sng" dirty="0"/>
              <a:t>Creating a restaurant sales dashboard in Power BI and Compiling business insights:</a:t>
            </a:r>
            <a:br>
              <a:rPr lang="en-GB" sz="2800" u="sng" dirty="0"/>
            </a:br>
            <a:r>
              <a:rPr lang="en-GB" sz="2800" dirty="0"/>
              <a:t>Analysing overall sales</a:t>
            </a:r>
            <a:br>
              <a:rPr lang="en-GB" sz="2800" u="sng" dirty="0"/>
            </a:br>
            <a:r>
              <a:rPr lang="en-GB" sz="2800" u="sng" dirty="0"/>
              <a:t> </a:t>
            </a:r>
            <a:endParaRPr lang="en-ZA" sz="2800" u="sng" dirty="0"/>
          </a:p>
        </p:txBody>
      </p:sp>
      <p:sp>
        <p:nvSpPr>
          <p:cNvPr id="3" name="Content Placeholder 2">
            <a:extLst>
              <a:ext uri="{FF2B5EF4-FFF2-40B4-BE49-F238E27FC236}">
                <a16:creationId xmlns:a16="http://schemas.microsoft.com/office/drawing/2014/main" id="{C310E4C6-21BE-3DAF-EDA3-74F33ED5DFDE}"/>
              </a:ext>
            </a:extLst>
          </p:cNvPr>
          <p:cNvSpPr>
            <a:spLocks noGrp="1"/>
          </p:cNvSpPr>
          <p:nvPr>
            <p:ph idx="1"/>
          </p:nvPr>
        </p:nvSpPr>
        <p:spPr>
          <a:xfrm>
            <a:off x="1103313" y="2052918"/>
            <a:ext cx="5221287" cy="4352364"/>
          </a:xfrm>
        </p:spPr>
        <p:txBody>
          <a:bodyPr>
            <a:normAutofit fontScale="77500" lnSpcReduction="20000"/>
          </a:bodyPr>
          <a:lstStyle/>
          <a:p>
            <a:pPr marL="342900" lvl="0" indent="-342900">
              <a:lnSpc>
                <a:spcPct val="107000"/>
              </a:lnSpc>
              <a:spcAft>
                <a:spcPts val="800"/>
              </a:spcAft>
              <a:buFont typeface="Symbol" panose="05050102010706020507" pitchFamily="18" charset="2"/>
              <a:buChar char=""/>
            </a:pPr>
            <a:r>
              <a:rPr lang="en-GB" sz="2100" dirty="0">
                <a:solidFill>
                  <a:schemeClr val="bg2">
                    <a:lumMod val="40000"/>
                    <a:lumOff val="60000"/>
                  </a:schemeClr>
                </a:solidFill>
                <a:effectLst/>
                <a:latin typeface="Arial" panose="020B0604020202020204" pitchFamily="34" charset="0"/>
                <a:ea typeface="Calibri" panose="020F0502020204030204" pitchFamily="34" charset="0"/>
                <a:cs typeface="Times New Roman" panose="02020603050405020304" pitchFamily="18" charset="0"/>
              </a:rPr>
              <a:t>Sales</a:t>
            </a:r>
            <a:r>
              <a:rPr lang="en-GB" sz="2100" dirty="0">
                <a:effectLst/>
                <a:latin typeface="Arial" panose="020B0604020202020204" pitchFamily="34" charset="0"/>
                <a:ea typeface="Calibri" panose="020F0502020204030204" pitchFamily="34" charset="0"/>
                <a:cs typeface="Times New Roman" panose="02020603050405020304" pitchFamily="18" charset="0"/>
              </a:rPr>
              <a:t> were the </a:t>
            </a:r>
            <a:r>
              <a:rPr lang="en-GB" sz="2100" dirty="0">
                <a:solidFill>
                  <a:schemeClr val="bg2">
                    <a:lumMod val="40000"/>
                    <a:lumOff val="60000"/>
                  </a:schemeClr>
                </a:solidFill>
                <a:effectLst/>
                <a:latin typeface="Arial" panose="020B0604020202020204" pitchFamily="34" charset="0"/>
                <a:ea typeface="Calibri" panose="020F0502020204030204" pitchFamily="34" charset="0"/>
                <a:cs typeface="Times New Roman" panose="02020603050405020304" pitchFamily="18" charset="0"/>
              </a:rPr>
              <a:t>highest during 3 months</a:t>
            </a:r>
            <a:r>
              <a:rPr lang="en-GB" sz="2100" dirty="0">
                <a:effectLst/>
                <a:latin typeface="Arial" panose="020B0604020202020204" pitchFamily="34" charset="0"/>
                <a:ea typeface="Calibri" panose="020F0502020204030204" pitchFamily="34" charset="0"/>
                <a:cs typeface="Times New Roman" panose="02020603050405020304" pitchFamily="18" charset="0"/>
              </a:rPr>
              <a:t>, May, October and January. With </a:t>
            </a:r>
            <a:r>
              <a:rPr lang="en-GB" sz="2100" dirty="0">
                <a:solidFill>
                  <a:schemeClr val="bg2">
                    <a:lumMod val="40000"/>
                    <a:lumOff val="60000"/>
                  </a:schemeClr>
                </a:solidFill>
                <a:effectLst/>
                <a:latin typeface="Arial" panose="020B0604020202020204" pitchFamily="34" charset="0"/>
                <a:ea typeface="Calibri" panose="020F0502020204030204" pitchFamily="34" charset="0"/>
                <a:cs typeface="Times New Roman" panose="02020603050405020304" pitchFamily="18" charset="0"/>
              </a:rPr>
              <a:t>May generating ₹26570, October making ₹27205 and January with ₹28670</a:t>
            </a:r>
            <a:r>
              <a:rPr lang="en-GB" sz="2100" dirty="0">
                <a:effectLst/>
                <a:latin typeface="Arial" panose="020B0604020202020204" pitchFamily="34" charset="0"/>
                <a:ea typeface="Calibri" panose="020F0502020204030204" pitchFamily="34" charset="0"/>
                <a:cs typeface="Times New Roman" panose="02020603050405020304" pitchFamily="18" charset="0"/>
              </a:rPr>
              <a:t>. With general </a:t>
            </a:r>
            <a:r>
              <a:rPr lang="en-GB" sz="2100" dirty="0">
                <a:solidFill>
                  <a:srgbClr val="538135"/>
                </a:solidFill>
                <a:effectLst/>
                <a:latin typeface="Arial" panose="020B0604020202020204" pitchFamily="34" charset="0"/>
                <a:ea typeface="Calibri" panose="020F0502020204030204" pitchFamily="34" charset="0"/>
                <a:cs typeface="Times New Roman" panose="02020603050405020304" pitchFamily="18" charset="0"/>
              </a:rPr>
              <a:t>higher highs and high lows, </a:t>
            </a:r>
            <a:r>
              <a:rPr lang="en-GB" sz="2100" dirty="0">
                <a:effectLst/>
                <a:latin typeface="Arial" panose="020B0604020202020204" pitchFamily="34" charset="0"/>
                <a:ea typeface="Calibri" panose="020F0502020204030204" pitchFamily="34" charset="0"/>
                <a:cs typeface="Times New Roman" panose="02020603050405020304" pitchFamily="18" charset="0"/>
              </a:rPr>
              <a:t>which generally showed a trend and showed how the business was growing as the year progressed.</a:t>
            </a:r>
          </a:p>
          <a:p>
            <a:pPr>
              <a:lnSpc>
                <a:spcPct val="107000"/>
              </a:lnSpc>
              <a:spcAft>
                <a:spcPts val="800"/>
              </a:spcAft>
              <a:buFont typeface="Symbol" panose="05050102010706020507" pitchFamily="18" charset="2"/>
              <a:buChar char=""/>
            </a:pPr>
            <a:r>
              <a:rPr lang="en-GB" sz="2100" dirty="0"/>
              <a:t>The interesting month was </a:t>
            </a:r>
            <a:r>
              <a:rPr lang="en-GB" sz="2100" dirty="0">
                <a:solidFill>
                  <a:srgbClr val="FFFF00"/>
                </a:solidFill>
              </a:rPr>
              <a:t>May</a:t>
            </a:r>
            <a:r>
              <a:rPr lang="en-GB" sz="2100" dirty="0"/>
              <a:t>, having the </a:t>
            </a:r>
            <a:r>
              <a:rPr lang="en-GB" sz="2100" dirty="0">
                <a:solidFill>
                  <a:srgbClr val="FFFF00"/>
                </a:solidFill>
              </a:rPr>
              <a:t>highest number of orders</a:t>
            </a:r>
            <a:r>
              <a:rPr lang="en-GB" sz="2100" dirty="0"/>
              <a:t> and the </a:t>
            </a:r>
            <a:r>
              <a:rPr lang="en-GB" sz="2100" dirty="0">
                <a:solidFill>
                  <a:srgbClr val="FFFF00"/>
                </a:solidFill>
              </a:rPr>
              <a:t>highest percentage increase in sales of 33.6%</a:t>
            </a:r>
            <a:r>
              <a:rPr lang="en-GB" sz="2100" dirty="0"/>
              <a:t> from the second lowest month April which was also at the beginning of the financial month ,assuming that this is when the business was starting(due to limited information on which the sales data is from) , this would be evident that good marketing strategies especially a good word of mouth and positive reviews help in sales revenues and profit.</a:t>
            </a:r>
            <a:endParaRPr lang="en-ZA" sz="2100" dirty="0"/>
          </a:p>
          <a:p>
            <a:pPr marL="342900" lvl="0" indent="-342900">
              <a:lnSpc>
                <a:spcPct val="107000"/>
              </a:lnSpc>
              <a:spcAft>
                <a:spcPts val="800"/>
              </a:spcAft>
              <a:buFont typeface="Symbol" panose="05050102010706020507" pitchFamily="18" charset="2"/>
              <a:buChar char=""/>
            </a:pPr>
            <a:endParaRPr lang="en-ZA"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pic>
        <p:nvPicPr>
          <p:cNvPr id="15" name="Picture 14">
            <a:extLst>
              <a:ext uri="{FF2B5EF4-FFF2-40B4-BE49-F238E27FC236}">
                <a16:creationId xmlns:a16="http://schemas.microsoft.com/office/drawing/2014/main" id="{C6BC2D2C-F92C-405A-9FF7-6526138F81F1}"/>
              </a:ext>
            </a:extLst>
          </p:cNvPr>
          <p:cNvPicPr>
            <a:picLocks noChangeAspect="1"/>
          </p:cNvPicPr>
          <p:nvPr/>
        </p:nvPicPr>
        <p:blipFill>
          <a:blip r:embed="rId2"/>
          <a:stretch>
            <a:fillRect/>
          </a:stretch>
        </p:blipFill>
        <p:spPr>
          <a:xfrm>
            <a:off x="7077336" y="1257301"/>
            <a:ext cx="4714614" cy="2745074"/>
          </a:xfrm>
          <a:prstGeom prst="rect">
            <a:avLst/>
          </a:prstGeom>
        </p:spPr>
      </p:pic>
      <p:pic>
        <p:nvPicPr>
          <p:cNvPr id="16" name="Picture 15">
            <a:extLst>
              <a:ext uri="{FF2B5EF4-FFF2-40B4-BE49-F238E27FC236}">
                <a16:creationId xmlns:a16="http://schemas.microsoft.com/office/drawing/2014/main" id="{5908A3B8-24EC-7D7C-97C1-FABF2C3CFAD0}"/>
              </a:ext>
            </a:extLst>
          </p:cNvPr>
          <p:cNvPicPr>
            <a:picLocks noChangeAspect="1"/>
          </p:cNvPicPr>
          <p:nvPr/>
        </p:nvPicPr>
        <p:blipFill>
          <a:blip r:embed="rId3"/>
          <a:stretch>
            <a:fillRect/>
          </a:stretch>
        </p:blipFill>
        <p:spPr>
          <a:xfrm>
            <a:off x="7077336" y="4002375"/>
            <a:ext cx="4714614" cy="2703225"/>
          </a:xfrm>
          <a:prstGeom prst="rect">
            <a:avLst/>
          </a:prstGeom>
        </p:spPr>
      </p:pic>
    </p:spTree>
    <p:extLst>
      <p:ext uri="{BB962C8B-B14F-4D97-AF65-F5344CB8AC3E}">
        <p14:creationId xmlns:p14="http://schemas.microsoft.com/office/powerpoint/2010/main" val="1224012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310</TotalTime>
  <Words>2279</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Symbol</vt:lpstr>
      <vt:lpstr>Wingdings</vt:lpstr>
      <vt:lpstr>Wingdings 3</vt:lpstr>
      <vt:lpstr>Ion</vt:lpstr>
      <vt:lpstr>BALAJI FAST FOOD RESTURANT </vt:lpstr>
      <vt:lpstr>CONTENT</vt:lpstr>
      <vt:lpstr>INRODUCTION</vt:lpstr>
      <vt:lpstr>STEPS TAKEN IN THE DATA ANALYSIS PROCESS(METHODOLOGY)</vt:lpstr>
      <vt:lpstr>Business Questions</vt:lpstr>
      <vt:lpstr>Data Extraction and Data Cleaning </vt:lpstr>
      <vt:lpstr>Using SQL server and T-SQL for Exploratory Data Analysis and calculating KPIs </vt:lpstr>
      <vt:lpstr>PowerPoint Presentation</vt:lpstr>
      <vt:lpstr>Creating a restaurant sales dashboard in Power BI and Compiling business insights: Analysing overall sales  </vt:lpstr>
      <vt:lpstr>Creating a restaurant sales dashboard in Power BI and Compiling business insights: Analysing overall sales</vt:lpstr>
      <vt:lpstr>Creating a restaurant sales dashboard in Power BI and Compiling business insights: Analysing overall sales</vt:lpstr>
      <vt:lpstr>-</vt:lpstr>
      <vt:lpstr>Creating a restaurant sales dashboard in Power BI and Compiling business insights: Answering Business Questions</vt:lpstr>
      <vt:lpstr>Creating a restaurant sales dashboard in Power BI and Compiling business insights: Answering Business Questions</vt:lpstr>
      <vt:lpstr>Creating a restaurant sales dashboard in Power BI and Compiling business insights: Answering Business Questions</vt:lpstr>
      <vt:lpstr>PowerPoint Presentation</vt:lpstr>
      <vt:lpstr>Creating a restaurant sales dashboard in Power BI and Compiling business insights: Answering Business Questions</vt:lpstr>
      <vt:lpstr>Creating a restaurant sales dashboard in Power BI and Compiling business insights: Answering Business Questions</vt:lpstr>
      <vt:lpstr>PowerPoint Presentation</vt:lpstr>
      <vt:lpstr>Creating a restaurant sales dashboard in Power BI and Compiling business insights: Answering Business Questions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kwanele buthelezi</dc:creator>
  <cp:lastModifiedBy>kwanele buthelezi</cp:lastModifiedBy>
  <cp:revision>14</cp:revision>
  <dcterms:created xsi:type="dcterms:W3CDTF">2025-07-15T18:41:30Z</dcterms:created>
  <dcterms:modified xsi:type="dcterms:W3CDTF">2025-07-16T16:32:54Z</dcterms:modified>
</cp:coreProperties>
</file>