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1439" y="3600553"/>
            <a:ext cx="2086389" cy="199665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33229" y="2078760"/>
            <a:ext cx="6603157" cy="5309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18807" y="1669721"/>
            <a:ext cx="6568440" cy="967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FD000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FD000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FD000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FD000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3206" y="1164950"/>
            <a:ext cx="2156851" cy="732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FD000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8245" y="1938932"/>
            <a:ext cx="4731385" cy="3667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648" y="1435643"/>
            <a:ext cx="407556" cy="2392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0386" y="2422752"/>
            <a:ext cx="171996" cy="1271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0386" y="3637944"/>
            <a:ext cx="171996" cy="127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0386" y="4124020"/>
            <a:ext cx="171996" cy="12712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0386" y="4838179"/>
            <a:ext cx="171996" cy="12712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0386" y="5541120"/>
            <a:ext cx="171996" cy="12712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0386" y="2935003"/>
            <a:ext cx="171996" cy="12712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43206" y="1221036"/>
            <a:ext cx="1795780" cy="6127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6510">
              <a:lnSpc>
                <a:spcPts val="2215"/>
              </a:lnSpc>
              <a:spcBef>
                <a:spcPts val="110"/>
              </a:spcBef>
            </a:pPr>
            <a:r>
              <a:rPr sz="2050" u="heavy" spc="265" dirty="0">
                <a:solidFill>
                  <a:srgbClr val="F70500"/>
                </a:solidFill>
                <a:uFill>
                  <a:solidFill>
                    <a:srgbClr val="DF0C0C"/>
                  </a:solidFill>
                </a:uFill>
              </a:rPr>
              <a:t>BUSINESS</a:t>
            </a:r>
            <a:endParaRPr sz="2050"/>
          </a:p>
          <a:p>
            <a:pPr marL="12700">
              <a:lnSpc>
                <a:spcPts val="2395"/>
              </a:lnSpc>
            </a:pPr>
            <a:r>
              <a:rPr sz="2200" u="heavy" spc="155" dirty="0">
                <a:solidFill>
                  <a:srgbClr val="EF0507"/>
                </a:solidFill>
                <a:uFill>
                  <a:solidFill>
                    <a:srgbClr val="DF0C0C"/>
                  </a:solidFill>
                </a:uFill>
              </a:rPr>
              <a:t>CONCLUSION</a:t>
            </a:r>
            <a:endParaRPr sz="2200"/>
          </a:p>
        </p:txBody>
      </p:sp>
      <p:sp>
        <p:nvSpPr>
          <p:cNvPr id="10" name="object 10"/>
          <p:cNvSpPr txBox="1"/>
          <p:nvPr/>
        </p:nvSpPr>
        <p:spPr>
          <a:xfrm>
            <a:off x="641984" y="1871630"/>
            <a:ext cx="9106535" cy="427672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60985" marR="49530" indent="-248920">
              <a:lnSpc>
                <a:spcPts val="1680"/>
              </a:lnSpc>
              <a:spcBef>
                <a:spcPts val="225"/>
              </a:spcBef>
            </a:pPr>
            <a:r>
              <a:rPr sz="1450" spc="185" dirty="0">
                <a:solidFill>
                  <a:srgbClr val="00B8F4"/>
                </a:solidFill>
                <a:latin typeface="Calibri"/>
                <a:cs typeface="Calibri"/>
              </a:rPr>
              <a:t>M</a:t>
            </a:r>
            <a:r>
              <a:rPr sz="1450" spc="40" dirty="0">
                <a:solidFill>
                  <a:srgbClr val="00B8F4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latin typeface="Calibri"/>
                <a:cs typeface="Calibri"/>
              </a:rPr>
              <a:t>Manhattan</a:t>
            </a:r>
            <a:r>
              <a:rPr sz="1450" spc="20" dirty="0">
                <a:latin typeface="Calibri"/>
                <a:cs typeface="Calibri"/>
              </a:rPr>
              <a:t> </a:t>
            </a:r>
            <a:r>
              <a:rPr sz="1450" spc="-40" dirty="0">
                <a:latin typeface="Calibri"/>
                <a:cs typeface="Calibri"/>
              </a:rPr>
              <a:t>and</a:t>
            </a:r>
            <a:r>
              <a:rPr sz="1450" spc="-45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Brooklyn</a:t>
            </a:r>
            <a:r>
              <a:rPr sz="1450" spc="10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have</a:t>
            </a:r>
            <a:r>
              <a:rPr sz="1450" spc="-35" dirty="0">
                <a:latin typeface="Calibri"/>
                <a:cs typeface="Calibri"/>
              </a:rPr>
              <a:t> the</a:t>
            </a:r>
            <a:r>
              <a:rPr sz="1450" spc="-45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highest</a:t>
            </a:r>
            <a:r>
              <a:rPr sz="1450" spc="20" dirty="0">
                <a:latin typeface="Calibri"/>
                <a:cs typeface="Calibri"/>
              </a:rPr>
              <a:t> </a:t>
            </a:r>
            <a:r>
              <a:rPr sz="1450" spc="-45" dirty="0">
                <a:latin typeface="Calibri"/>
                <a:cs typeface="Calibri"/>
              </a:rPr>
              <a:t>demand</a:t>
            </a:r>
            <a:r>
              <a:rPr sz="1450" spc="40" dirty="0">
                <a:latin typeface="Calibri"/>
                <a:cs typeface="Calibri"/>
              </a:rPr>
              <a:t> </a:t>
            </a:r>
            <a:r>
              <a:rPr sz="1450" spc="-40" dirty="0">
                <a:latin typeface="Calibri"/>
                <a:cs typeface="Calibri"/>
              </a:rPr>
              <a:t>for </a:t>
            </a:r>
            <a:r>
              <a:rPr sz="1450" spc="-25" dirty="0">
                <a:latin typeface="Calibri"/>
                <a:cs typeface="Calibri"/>
              </a:rPr>
              <a:t>Airbnb</a:t>
            </a:r>
            <a:r>
              <a:rPr sz="1450" spc="-20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rentals,</a:t>
            </a:r>
            <a:r>
              <a:rPr sz="1450" spc="1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as</a:t>
            </a:r>
            <a:r>
              <a:rPr sz="1450" spc="-40" dirty="0">
                <a:latin typeface="Calibri"/>
                <a:cs typeface="Calibri"/>
              </a:rPr>
              <a:t> evidenced</a:t>
            </a:r>
            <a:r>
              <a:rPr sz="1450" spc="5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by</a:t>
            </a:r>
            <a:r>
              <a:rPr sz="1450" spc="-45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the</a:t>
            </a:r>
            <a:r>
              <a:rPr sz="1450" spc="-50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large</a:t>
            </a:r>
            <a:r>
              <a:rPr sz="1450" spc="-40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number</a:t>
            </a:r>
            <a:r>
              <a:rPr sz="1450" spc="10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of</a:t>
            </a:r>
            <a:r>
              <a:rPr sz="1450" spc="-45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listings</a:t>
            </a:r>
            <a:r>
              <a:rPr sz="1450" spc="-1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in</a:t>
            </a:r>
            <a:r>
              <a:rPr sz="1450" spc="-70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these </a:t>
            </a:r>
            <a:r>
              <a:rPr sz="1450" spc="-30" dirty="0">
                <a:latin typeface="Calibri"/>
                <a:cs typeface="Calibri"/>
              </a:rPr>
              <a:t>neighborhoods.</a:t>
            </a:r>
            <a:r>
              <a:rPr sz="1450" spc="-45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This</a:t>
            </a:r>
            <a:r>
              <a:rPr sz="1450" spc="-45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could </a:t>
            </a:r>
            <a:r>
              <a:rPr sz="1450" spc="-50" dirty="0">
                <a:latin typeface="Calibri"/>
                <a:cs typeface="Calibri"/>
              </a:rPr>
              <a:t>make</a:t>
            </a:r>
            <a:r>
              <a:rPr sz="1450" spc="-25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them</a:t>
            </a:r>
            <a:r>
              <a:rPr sz="1450" spc="-45" dirty="0">
                <a:latin typeface="Calibri"/>
                <a:cs typeface="Calibri"/>
              </a:rPr>
              <a:t> attractive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areas</a:t>
            </a:r>
            <a:r>
              <a:rPr sz="1450" spc="-25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for</a:t>
            </a:r>
            <a:r>
              <a:rPr sz="1450" spc="-35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hosts</a:t>
            </a:r>
            <a:r>
              <a:rPr sz="1450" spc="-5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to</a:t>
            </a:r>
            <a:r>
              <a:rPr sz="1450" spc="-60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invest</a:t>
            </a:r>
            <a:r>
              <a:rPr sz="1450" spc="-2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in</a:t>
            </a:r>
            <a:r>
              <a:rPr sz="1450" spc="-60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property.</a:t>
            </a:r>
            <a:endParaRPr sz="1450">
              <a:latin typeface="Calibri"/>
              <a:cs typeface="Calibri"/>
            </a:endParaRPr>
          </a:p>
          <a:p>
            <a:pPr marL="263525" marR="365760" indent="-1270">
              <a:lnSpc>
                <a:spcPct val="101499"/>
              </a:lnSpc>
              <a:spcBef>
                <a:spcPts val="250"/>
              </a:spcBef>
            </a:pPr>
            <a:r>
              <a:rPr sz="1450" spc="-10" dirty="0">
                <a:latin typeface="Calibri"/>
                <a:cs typeface="Calibri"/>
              </a:rPr>
              <a:t>Manhattan</a:t>
            </a:r>
            <a:r>
              <a:rPr sz="1450" spc="4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is</a:t>
            </a:r>
            <a:r>
              <a:rPr sz="1450" spc="-80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world-</a:t>
            </a:r>
            <a:r>
              <a:rPr sz="1450" dirty="0">
                <a:latin typeface="Calibri"/>
                <a:cs typeface="Calibri"/>
              </a:rPr>
              <a:t>famous</a:t>
            </a:r>
            <a:r>
              <a:rPr sz="1450" spc="7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for</a:t>
            </a:r>
            <a:r>
              <a:rPr sz="1450" spc="-2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its</a:t>
            </a:r>
            <a:r>
              <a:rPr sz="1450" spc="-5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parks,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museums,</a:t>
            </a:r>
            <a:r>
              <a:rPr sz="1450" spc="6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buildings,</a:t>
            </a:r>
            <a:r>
              <a:rPr sz="1450" spc="4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town,</a:t>
            </a:r>
            <a:r>
              <a:rPr sz="1450" spc="20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liberty,</a:t>
            </a:r>
            <a:r>
              <a:rPr sz="1450" spc="7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gardens,</a:t>
            </a:r>
            <a:r>
              <a:rPr sz="1450" spc="3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markets,</a:t>
            </a:r>
            <a:r>
              <a:rPr sz="1450" spc="3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island</a:t>
            </a:r>
            <a:r>
              <a:rPr sz="1450" spc="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and</a:t>
            </a:r>
            <a:r>
              <a:rPr sz="1450" spc="-2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also</a:t>
            </a:r>
            <a:r>
              <a:rPr sz="1450" spc="-40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its </a:t>
            </a:r>
            <a:r>
              <a:rPr sz="1450" spc="-10" dirty="0">
                <a:latin typeface="Calibri"/>
                <a:cs typeface="Calibri"/>
              </a:rPr>
              <a:t>substantial</a:t>
            </a:r>
            <a:r>
              <a:rPr sz="1450" spc="4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number</a:t>
            </a:r>
            <a:r>
              <a:rPr sz="1450" spc="7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of</a:t>
            </a:r>
            <a:r>
              <a:rPr sz="1450" spc="1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tourists</a:t>
            </a:r>
            <a:r>
              <a:rPr sz="1450" spc="35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throughout</a:t>
            </a:r>
            <a:r>
              <a:rPr sz="1450" spc="10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the</a:t>
            </a:r>
            <a:r>
              <a:rPr sz="1450" spc="-3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year</a:t>
            </a:r>
            <a:r>
              <a:rPr sz="1450" spc="6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,it</a:t>
            </a:r>
            <a:r>
              <a:rPr sz="1450" spc="-1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makes</a:t>
            </a:r>
            <a:r>
              <a:rPr sz="1450" spc="-1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sense</a:t>
            </a:r>
            <a:r>
              <a:rPr sz="1450" spc="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that</a:t>
            </a:r>
            <a:r>
              <a:rPr sz="1450" spc="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demand</a:t>
            </a:r>
            <a:r>
              <a:rPr sz="1450" spc="3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and</a:t>
            </a:r>
            <a:r>
              <a:rPr sz="1450" spc="-5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price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both</a:t>
            </a:r>
            <a:r>
              <a:rPr sz="1450" spc="-45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high.</a:t>
            </a:r>
            <a:endParaRPr sz="1450">
              <a:latin typeface="Calibri"/>
              <a:cs typeface="Calibri"/>
            </a:endParaRPr>
          </a:p>
          <a:p>
            <a:pPr marL="260985" marR="5080" indent="-1905">
              <a:lnSpc>
                <a:spcPts val="1680"/>
              </a:lnSpc>
              <a:spcBef>
                <a:spcPts val="600"/>
              </a:spcBef>
            </a:pPr>
            <a:r>
              <a:rPr sz="1450" spc="-35" dirty="0">
                <a:latin typeface="Calibri"/>
                <a:cs typeface="Calibri"/>
              </a:rPr>
              <a:t>Brooklyn</a:t>
            </a:r>
            <a:r>
              <a:rPr sz="1450" spc="-45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comes</a:t>
            </a:r>
            <a:r>
              <a:rPr sz="1450" spc="-40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in</a:t>
            </a:r>
            <a:r>
              <a:rPr sz="1450" spc="-70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second</a:t>
            </a:r>
            <a:r>
              <a:rPr sz="1450" spc="-4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with</a:t>
            </a:r>
            <a:r>
              <a:rPr sz="1450" spc="-30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significant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number</a:t>
            </a:r>
            <a:r>
              <a:rPr sz="1450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of</a:t>
            </a:r>
            <a:r>
              <a:rPr sz="1450" spc="-60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listings</a:t>
            </a:r>
            <a:r>
              <a:rPr sz="1450" spc="-15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and</a:t>
            </a:r>
            <a:r>
              <a:rPr sz="1450" spc="-30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cheaper</a:t>
            </a:r>
            <a:r>
              <a:rPr sz="1450" spc="-10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prices</a:t>
            </a:r>
            <a:r>
              <a:rPr sz="1450" spc="-4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as</a:t>
            </a:r>
            <a:r>
              <a:rPr sz="1450" spc="-80" dirty="0">
                <a:latin typeface="Calibri"/>
                <a:cs typeface="Calibri"/>
              </a:rPr>
              <a:t> </a:t>
            </a:r>
            <a:r>
              <a:rPr sz="1450" spc="-45" dirty="0">
                <a:latin typeface="Calibri"/>
                <a:cs typeface="Calibri"/>
              </a:rPr>
              <a:t>compared</a:t>
            </a:r>
            <a:r>
              <a:rPr sz="1450" spc="45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to</a:t>
            </a:r>
            <a:r>
              <a:rPr sz="1450" spc="-75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the</a:t>
            </a:r>
            <a:r>
              <a:rPr sz="1450" spc="-60" dirty="0">
                <a:latin typeface="Calibri"/>
                <a:cs typeface="Calibri"/>
              </a:rPr>
              <a:t> </a:t>
            </a:r>
            <a:r>
              <a:rPr sz="1450" spc="-50" dirty="0">
                <a:latin typeface="Calibri"/>
                <a:cs typeface="Calibri"/>
              </a:rPr>
              <a:t>Manhattan:</a:t>
            </a:r>
            <a:r>
              <a:rPr sz="1450" spc="55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With</a:t>
            </a:r>
            <a:r>
              <a:rPr sz="1450" spc="-55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most </a:t>
            </a:r>
            <a:r>
              <a:rPr sz="1450" spc="-25" dirty="0">
                <a:latin typeface="Calibri"/>
                <a:cs typeface="Calibri"/>
              </a:rPr>
              <a:t>listings</a:t>
            </a:r>
            <a:r>
              <a:rPr sz="1450" spc="-60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located</a:t>
            </a:r>
            <a:r>
              <a:rPr sz="1450" spc="-10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in</a:t>
            </a:r>
            <a:r>
              <a:rPr sz="1450" spc="-60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Williamsburg</a:t>
            </a:r>
            <a:r>
              <a:rPr sz="1450" spc="60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and</a:t>
            </a:r>
            <a:r>
              <a:rPr sz="1450" spc="-40" dirty="0">
                <a:latin typeface="Calibri"/>
                <a:cs typeface="Calibri"/>
              </a:rPr>
              <a:t> Bedford</a:t>
            </a:r>
            <a:r>
              <a:rPr sz="1450" spc="10" dirty="0">
                <a:latin typeface="Calibri"/>
                <a:cs typeface="Calibri"/>
              </a:rPr>
              <a:t> </a:t>
            </a:r>
            <a:r>
              <a:rPr sz="1450" spc="-40" dirty="0">
                <a:latin typeface="Calibri"/>
                <a:cs typeface="Calibri"/>
              </a:rPr>
              <a:t>Stuyvesant</a:t>
            </a:r>
            <a:r>
              <a:rPr sz="1450" spc="95" dirty="0">
                <a:latin typeface="Calibri"/>
                <a:cs typeface="Calibri"/>
              </a:rPr>
              <a:t> </a:t>
            </a:r>
            <a:r>
              <a:rPr sz="1450" spc="-45" dirty="0">
                <a:latin typeface="Calibri"/>
                <a:cs typeface="Calibri"/>
              </a:rPr>
              <a:t>two</a:t>
            </a:r>
            <a:r>
              <a:rPr sz="1450" spc="-35" dirty="0">
                <a:latin typeface="Calibri"/>
                <a:cs typeface="Calibri"/>
              </a:rPr>
              <a:t> </a:t>
            </a:r>
            <a:r>
              <a:rPr sz="1450" spc="-40" dirty="0">
                <a:latin typeface="Calibri"/>
                <a:cs typeface="Calibri"/>
              </a:rPr>
              <a:t>neighborhoods</a:t>
            </a:r>
            <a:r>
              <a:rPr sz="1450" spc="85" dirty="0">
                <a:latin typeface="Calibri"/>
                <a:cs typeface="Calibri"/>
              </a:rPr>
              <a:t> </a:t>
            </a:r>
            <a:r>
              <a:rPr sz="1450" spc="-45" dirty="0">
                <a:latin typeface="Calibri"/>
                <a:cs typeface="Calibri"/>
              </a:rPr>
              <a:t>strategically</a:t>
            </a:r>
            <a:r>
              <a:rPr sz="1450" spc="30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close</a:t>
            </a:r>
            <a:r>
              <a:rPr sz="1450" spc="-30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to</a:t>
            </a:r>
            <a:r>
              <a:rPr sz="1450" spc="-65" dirty="0">
                <a:latin typeface="Calibri"/>
                <a:cs typeface="Calibri"/>
              </a:rPr>
              <a:t> </a:t>
            </a:r>
            <a:r>
              <a:rPr sz="1450" spc="-45" dirty="0">
                <a:latin typeface="Calibri"/>
                <a:cs typeface="Calibri"/>
              </a:rPr>
              <a:t>Manhattan</a:t>
            </a:r>
            <a:r>
              <a:rPr sz="1450" spc="35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tourists</a:t>
            </a:r>
            <a:r>
              <a:rPr sz="1450" spc="-35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get</a:t>
            </a:r>
            <a:r>
              <a:rPr sz="1450" spc="500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the</a:t>
            </a:r>
            <a:r>
              <a:rPr sz="1450" spc="-65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chance</a:t>
            </a:r>
            <a:r>
              <a:rPr sz="1450" spc="-40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to</a:t>
            </a:r>
            <a:r>
              <a:rPr sz="1450" spc="-50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enjoy</a:t>
            </a:r>
            <a:r>
              <a:rPr sz="1450" spc="-35" dirty="0">
                <a:latin typeface="Calibri"/>
                <a:cs typeface="Calibri"/>
              </a:rPr>
              <a:t> both</a:t>
            </a:r>
            <a:r>
              <a:rPr sz="1450" spc="-40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boroughs</a:t>
            </a:r>
            <a:r>
              <a:rPr sz="1450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equally</a:t>
            </a:r>
            <a:r>
              <a:rPr sz="1450" spc="-30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while</a:t>
            </a:r>
            <a:r>
              <a:rPr sz="1450" spc="-40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spending</a:t>
            </a:r>
            <a:r>
              <a:rPr sz="1450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less.</a:t>
            </a:r>
            <a:endParaRPr sz="1450">
              <a:latin typeface="Calibri"/>
              <a:cs typeface="Calibri"/>
            </a:endParaRPr>
          </a:p>
          <a:p>
            <a:pPr marL="260985" marR="321945" indent="-3175">
              <a:lnSpc>
                <a:spcPts val="1680"/>
              </a:lnSpc>
              <a:spcBef>
                <a:spcPts val="645"/>
              </a:spcBef>
            </a:pPr>
            <a:r>
              <a:rPr sz="1450" spc="-35" dirty="0">
                <a:latin typeface="Calibri"/>
                <a:cs typeface="Calibri"/>
              </a:rPr>
              <a:t>Williamsburg,</a:t>
            </a:r>
            <a:r>
              <a:rPr sz="1450" spc="10" dirty="0">
                <a:latin typeface="Calibri"/>
                <a:cs typeface="Calibri"/>
              </a:rPr>
              <a:t> </a:t>
            </a:r>
            <a:r>
              <a:rPr sz="1450" spc="-40" dirty="0">
                <a:latin typeface="Calibri"/>
                <a:cs typeface="Calibri"/>
              </a:rPr>
              <a:t>Bedford-</a:t>
            </a:r>
            <a:r>
              <a:rPr sz="1450" spc="-35" dirty="0">
                <a:latin typeface="Calibri"/>
                <a:cs typeface="Calibri"/>
              </a:rPr>
              <a:t>Stuyvesant,</a:t>
            </a:r>
            <a:r>
              <a:rPr sz="1450" spc="-120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Harlem,</a:t>
            </a:r>
            <a:r>
              <a:rPr sz="1450" spc="-40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Bush</a:t>
            </a:r>
            <a:r>
              <a:rPr sz="1450" spc="-35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wick,</a:t>
            </a:r>
            <a:r>
              <a:rPr sz="1450" spc="-35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and</a:t>
            </a:r>
            <a:r>
              <a:rPr sz="1450" dirty="0">
                <a:latin typeface="Calibri"/>
                <a:cs typeface="Calibri"/>
              </a:rPr>
              <a:t> </a:t>
            </a:r>
            <a:r>
              <a:rPr sz="1450" spc="-40" dirty="0">
                <a:latin typeface="Calibri"/>
                <a:cs typeface="Calibri"/>
              </a:rPr>
              <a:t>the </a:t>
            </a:r>
            <a:r>
              <a:rPr sz="1450" spc="-30" dirty="0">
                <a:latin typeface="Calibri"/>
                <a:cs typeface="Calibri"/>
              </a:rPr>
              <a:t>Upper</a:t>
            </a:r>
            <a:r>
              <a:rPr sz="1450" spc="-5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West</a:t>
            </a:r>
            <a:r>
              <a:rPr sz="1450" spc="-10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Side</a:t>
            </a:r>
            <a:r>
              <a:rPr sz="1450" spc="-45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are</a:t>
            </a:r>
            <a:r>
              <a:rPr sz="1450" spc="-45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the</a:t>
            </a:r>
            <a:r>
              <a:rPr sz="1450" spc="-45" dirty="0">
                <a:latin typeface="Calibri"/>
                <a:cs typeface="Calibri"/>
              </a:rPr>
              <a:t> </a:t>
            </a:r>
            <a:r>
              <a:rPr sz="1450" spc="-40" dirty="0">
                <a:latin typeface="Calibri"/>
                <a:cs typeface="Calibri"/>
              </a:rPr>
              <a:t>top</a:t>
            </a:r>
            <a:r>
              <a:rPr sz="1450" spc="-45" dirty="0">
                <a:latin typeface="Calibri"/>
                <a:cs typeface="Calibri"/>
              </a:rPr>
              <a:t> </a:t>
            </a:r>
            <a:r>
              <a:rPr sz="1450" spc="-40" dirty="0">
                <a:latin typeface="Calibri"/>
                <a:cs typeface="Calibri"/>
              </a:rPr>
              <a:t>neighborhoods</a:t>
            </a:r>
            <a:r>
              <a:rPr sz="1450" spc="9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in</a:t>
            </a:r>
            <a:r>
              <a:rPr sz="1450" spc="-40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terms</a:t>
            </a:r>
            <a:r>
              <a:rPr sz="1450" spc="15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of </a:t>
            </a:r>
            <a:r>
              <a:rPr sz="1450" spc="-30" dirty="0">
                <a:latin typeface="Calibri"/>
                <a:cs typeface="Calibri"/>
              </a:rPr>
              <a:t>listing</a:t>
            </a:r>
            <a:r>
              <a:rPr sz="1450" spc="-40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counts, </a:t>
            </a:r>
            <a:r>
              <a:rPr sz="1450" spc="-40" dirty="0">
                <a:latin typeface="Calibri"/>
                <a:cs typeface="Calibri"/>
              </a:rPr>
              <a:t>indicating</a:t>
            </a:r>
            <a:r>
              <a:rPr sz="1450" spc="40" dirty="0">
                <a:latin typeface="Calibri"/>
                <a:cs typeface="Calibri"/>
              </a:rPr>
              <a:t> </a:t>
            </a:r>
            <a:r>
              <a:rPr sz="1450" spc="-40" dirty="0">
                <a:latin typeface="Calibri"/>
                <a:cs typeface="Calibri"/>
              </a:rPr>
              <a:t>strong</a:t>
            </a:r>
            <a:r>
              <a:rPr sz="1450" spc="-15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demand</a:t>
            </a:r>
            <a:r>
              <a:rPr sz="1450" spc="15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for</a:t>
            </a:r>
            <a:r>
              <a:rPr sz="1450" spc="-35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Airbnb</a:t>
            </a:r>
            <a:r>
              <a:rPr sz="1450" spc="-25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rentals</a:t>
            </a:r>
            <a:r>
              <a:rPr sz="1450" spc="-1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in</a:t>
            </a:r>
            <a:r>
              <a:rPr sz="1450" spc="-60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these</a:t>
            </a:r>
            <a:r>
              <a:rPr sz="1450" spc="-45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areas.</a:t>
            </a:r>
            <a:endParaRPr sz="1450">
              <a:latin typeface="Calibri"/>
              <a:cs typeface="Calibri"/>
            </a:endParaRPr>
          </a:p>
          <a:p>
            <a:pPr marL="260985" marR="610870" indent="5080">
              <a:lnSpc>
                <a:spcPts val="1680"/>
              </a:lnSpc>
              <a:spcBef>
                <a:spcPts val="434"/>
              </a:spcBef>
            </a:pPr>
            <a:r>
              <a:rPr sz="1450" spc="-50" dirty="0">
                <a:latin typeface="Calibri"/>
                <a:cs typeface="Calibri"/>
              </a:rPr>
              <a:t>The</a:t>
            </a:r>
            <a:r>
              <a:rPr sz="1450" spc="-35" dirty="0">
                <a:latin typeface="Calibri"/>
                <a:cs typeface="Calibri"/>
              </a:rPr>
              <a:t> </a:t>
            </a:r>
            <a:r>
              <a:rPr sz="1450" spc="-40" dirty="0">
                <a:latin typeface="Calibri"/>
                <a:cs typeface="Calibri"/>
              </a:rPr>
              <a:t>average </a:t>
            </a:r>
            <a:r>
              <a:rPr sz="1450" spc="-25" dirty="0">
                <a:latin typeface="Calibri"/>
                <a:cs typeface="Calibri"/>
              </a:rPr>
              <a:t>price</a:t>
            </a:r>
            <a:r>
              <a:rPr sz="1450" spc="-5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of</a:t>
            </a:r>
            <a:r>
              <a:rPr sz="1450" spc="-8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a</a:t>
            </a:r>
            <a:r>
              <a:rPr sz="1450" spc="-85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listing</a:t>
            </a:r>
            <a:r>
              <a:rPr sz="1450" spc="-50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in</a:t>
            </a:r>
            <a:r>
              <a:rPr sz="1450" spc="-60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New</a:t>
            </a:r>
            <a:r>
              <a:rPr sz="1450" spc="-50" dirty="0">
                <a:latin typeface="Calibri"/>
                <a:cs typeface="Calibri"/>
              </a:rPr>
              <a:t> </a:t>
            </a:r>
            <a:r>
              <a:rPr sz="1450" spc="-55" dirty="0">
                <a:latin typeface="Calibri"/>
                <a:cs typeface="Calibri"/>
              </a:rPr>
              <a:t>York</a:t>
            </a:r>
            <a:r>
              <a:rPr sz="1450" spc="-25" dirty="0">
                <a:latin typeface="Calibri"/>
                <a:cs typeface="Calibri"/>
              </a:rPr>
              <a:t> City</a:t>
            </a:r>
            <a:r>
              <a:rPr sz="1450" spc="-5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is</a:t>
            </a:r>
            <a:r>
              <a:rPr sz="1450" spc="-65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higher</a:t>
            </a:r>
            <a:r>
              <a:rPr sz="1450" spc="3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in</a:t>
            </a:r>
            <a:r>
              <a:rPr sz="1450" spc="-75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the</a:t>
            </a:r>
            <a:r>
              <a:rPr sz="1450" spc="-60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center</a:t>
            </a:r>
            <a:r>
              <a:rPr sz="1450" spc="15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of</a:t>
            </a:r>
            <a:r>
              <a:rPr sz="1450" spc="-25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the</a:t>
            </a:r>
            <a:r>
              <a:rPr sz="1450" spc="-40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city</a:t>
            </a:r>
            <a:r>
              <a:rPr sz="1450" spc="-55" dirty="0">
                <a:latin typeface="Calibri"/>
                <a:cs typeface="Calibri"/>
              </a:rPr>
              <a:t> </a:t>
            </a:r>
            <a:r>
              <a:rPr sz="1450" spc="-50" dirty="0">
                <a:latin typeface="Calibri"/>
                <a:cs typeface="Calibri"/>
              </a:rPr>
              <a:t>(Manhattan)</a:t>
            </a:r>
            <a:r>
              <a:rPr sz="1450" spc="80" dirty="0">
                <a:latin typeface="Calibri"/>
                <a:cs typeface="Calibri"/>
              </a:rPr>
              <a:t> </a:t>
            </a:r>
            <a:r>
              <a:rPr sz="1450" spc="-45" dirty="0">
                <a:latin typeface="Calibri"/>
                <a:cs typeface="Calibri"/>
              </a:rPr>
              <a:t>compared</a:t>
            </a:r>
            <a:r>
              <a:rPr sz="1450" spc="50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to</a:t>
            </a:r>
            <a:r>
              <a:rPr sz="1450" spc="-35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the</a:t>
            </a:r>
            <a:r>
              <a:rPr sz="1450" spc="-60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outer </a:t>
            </a:r>
            <a:r>
              <a:rPr sz="1450" spc="-35" dirty="0">
                <a:latin typeface="Calibri"/>
                <a:cs typeface="Calibri"/>
              </a:rPr>
              <a:t>boroughs.</a:t>
            </a:r>
            <a:r>
              <a:rPr sz="1450" spc="-5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This</a:t>
            </a:r>
            <a:r>
              <a:rPr sz="1450" spc="-45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could</a:t>
            </a:r>
            <a:r>
              <a:rPr sz="1450" spc="-25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indicate</a:t>
            </a:r>
            <a:r>
              <a:rPr sz="1450" spc="15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that</a:t>
            </a:r>
            <a:r>
              <a:rPr sz="1450" spc="-15" dirty="0">
                <a:latin typeface="Calibri"/>
                <a:cs typeface="Calibri"/>
              </a:rPr>
              <a:t> </a:t>
            </a:r>
            <a:r>
              <a:rPr sz="1450" spc="-40" dirty="0">
                <a:latin typeface="Calibri"/>
                <a:cs typeface="Calibri"/>
              </a:rPr>
              <a:t>investing</a:t>
            </a:r>
            <a:r>
              <a:rPr sz="1450" dirty="0">
                <a:latin typeface="Calibri"/>
                <a:cs typeface="Calibri"/>
              </a:rPr>
              <a:t> in</a:t>
            </a:r>
            <a:r>
              <a:rPr sz="1450" spc="-85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property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in</a:t>
            </a:r>
            <a:r>
              <a:rPr sz="1450" spc="-75" dirty="0">
                <a:latin typeface="Calibri"/>
                <a:cs typeface="Calibri"/>
              </a:rPr>
              <a:t> </a:t>
            </a:r>
            <a:r>
              <a:rPr sz="1450" spc="-50" dirty="0">
                <a:latin typeface="Calibri"/>
                <a:cs typeface="Calibri"/>
              </a:rPr>
              <a:t>Manhattan</a:t>
            </a:r>
            <a:r>
              <a:rPr sz="1450" spc="20" dirty="0">
                <a:latin typeface="Calibri"/>
                <a:cs typeface="Calibri"/>
              </a:rPr>
              <a:t> </a:t>
            </a:r>
            <a:r>
              <a:rPr sz="1450" spc="-65" dirty="0">
                <a:latin typeface="Calibri"/>
                <a:cs typeface="Calibri"/>
              </a:rPr>
              <a:t>may</a:t>
            </a:r>
            <a:r>
              <a:rPr sz="1450" spc="-1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be</a:t>
            </a:r>
            <a:r>
              <a:rPr sz="1450" spc="-60" dirty="0">
                <a:latin typeface="Calibri"/>
                <a:cs typeface="Calibri"/>
              </a:rPr>
              <a:t> </a:t>
            </a:r>
            <a:r>
              <a:rPr sz="1450" spc="-40" dirty="0">
                <a:latin typeface="Calibri"/>
                <a:cs typeface="Calibri"/>
              </a:rPr>
              <a:t>more</a:t>
            </a:r>
            <a:r>
              <a:rPr sz="1450" spc="-30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lucrative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for</a:t>
            </a:r>
            <a:r>
              <a:rPr sz="1450" spc="-20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Airbnb</a:t>
            </a:r>
            <a:r>
              <a:rPr sz="1450" spc="-35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rentals.</a:t>
            </a:r>
            <a:endParaRPr sz="1450">
              <a:latin typeface="Calibri"/>
              <a:cs typeface="Calibri"/>
            </a:endParaRPr>
          </a:p>
          <a:p>
            <a:pPr marL="259079">
              <a:lnSpc>
                <a:spcPts val="1630"/>
              </a:lnSpc>
            </a:pPr>
            <a:r>
              <a:rPr sz="1450" spc="-10" dirty="0">
                <a:latin typeface="Calibri"/>
                <a:cs typeface="Calibri"/>
              </a:rPr>
              <a:t>But</a:t>
            </a:r>
            <a:r>
              <a:rPr sz="1450" spc="-75" dirty="0">
                <a:latin typeface="Calibri"/>
                <a:cs typeface="Calibri"/>
              </a:rPr>
              <a:t> </a:t>
            </a:r>
            <a:r>
              <a:rPr sz="1450" spc="-45" dirty="0">
                <a:latin typeface="Calibri"/>
                <a:cs typeface="Calibri"/>
              </a:rPr>
              <a:t>Manhattan</a:t>
            </a:r>
            <a:r>
              <a:rPr sz="1450" spc="-30" dirty="0">
                <a:latin typeface="Calibri"/>
                <a:cs typeface="Calibri"/>
              </a:rPr>
              <a:t> </a:t>
            </a:r>
            <a:r>
              <a:rPr sz="1450" spc="-40" dirty="0">
                <a:latin typeface="Calibri"/>
                <a:cs typeface="Calibri"/>
              </a:rPr>
              <a:t>and </a:t>
            </a:r>
            <a:r>
              <a:rPr sz="1450" spc="-35" dirty="0">
                <a:latin typeface="Calibri"/>
                <a:cs typeface="Calibri"/>
              </a:rPr>
              <a:t>Brooklyn</a:t>
            </a:r>
            <a:r>
              <a:rPr sz="1450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have</a:t>
            </a:r>
            <a:r>
              <a:rPr sz="1450" spc="-35" dirty="0">
                <a:latin typeface="Calibri"/>
                <a:cs typeface="Calibri"/>
              </a:rPr>
              <a:t> the</a:t>
            </a:r>
            <a:r>
              <a:rPr sz="1450" spc="-45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largest</a:t>
            </a:r>
            <a:r>
              <a:rPr sz="1450" spc="-35" dirty="0">
                <a:latin typeface="Calibri"/>
                <a:cs typeface="Calibri"/>
              </a:rPr>
              <a:t> number</a:t>
            </a:r>
            <a:r>
              <a:rPr sz="1450" spc="30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of</a:t>
            </a:r>
            <a:r>
              <a:rPr sz="1450" spc="-55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hosts,</a:t>
            </a:r>
            <a:r>
              <a:rPr sz="1450" spc="-40" dirty="0">
                <a:latin typeface="Calibri"/>
                <a:cs typeface="Calibri"/>
              </a:rPr>
              <a:t> indicating</a:t>
            </a:r>
            <a:r>
              <a:rPr sz="1450" spc="4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a</a:t>
            </a:r>
            <a:r>
              <a:rPr sz="1450" spc="-80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high</a:t>
            </a:r>
            <a:r>
              <a:rPr sz="1450" spc="-50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level</a:t>
            </a:r>
            <a:r>
              <a:rPr sz="1450" spc="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of</a:t>
            </a:r>
            <a:r>
              <a:rPr sz="1450" spc="-45" dirty="0">
                <a:latin typeface="Calibri"/>
                <a:cs typeface="Calibri"/>
              </a:rPr>
              <a:t> competition</a:t>
            </a:r>
            <a:r>
              <a:rPr sz="1450" spc="6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in</a:t>
            </a:r>
            <a:r>
              <a:rPr sz="1450" spc="-75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these </a:t>
            </a:r>
            <a:r>
              <a:rPr sz="1450" spc="-10" dirty="0">
                <a:latin typeface="Calibri"/>
                <a:cs typeface="Calibri"/>
              </a:rPr>
              <a:t>boroughs.</a:t>
            </a:r>
            <a:endParaRPr sz="1450">
              <a:latin typeface="Calibri"/>
              <a:cs typeface="Calibri"/>
            </a:endParaRPr>
          </a:p>
          <a:p>
            <a:pPr marL="260985" marR="80645" indent="5080">
              <a:lnSpc>
                <a:spcPct val="95600"/>
              </a:lnSpc>
              <a:spcBef>
                <a:spcPts val="635"/>
              </a:spcBef>
            </a:pPr>
            <a:r>
              <a:rPr sz="1450" spc="-50" dirty="0">
                <a:latin typeface="Calibri"/>
                <a:cs typeface="Calibri"/>
              </a:rPr>
              <a:t>The</a:t>
            </a:r>
            <a:r>
              <a:rPr sz="1450" spc="-35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data</a:t>
            </a:r>
            <a:r>
              <a:rPr sz="1450" spc="-50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suggests</a:t>
            </a:r>
            <a:r>
              <a:rPr sz="1450" spc="-50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that</a:t>
            </a:r>
            <a:r>
              <a:rPr sz="1450" spc="-45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Airbnb</a:t>
            </a:r>
            <a:r>
              <a:rPr sz="1450" spc="-55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rentals</a:t>
            </a:r>
            <a:r>
              <a:rPr sz="1450" spc="5" dirty="0">
                <a:latin typeface="Calibri"/>
                <a:cs typeface="Calibri"/>
              </a:rPr>
              <a:t> </a:t>
            </a:r>
            <a:r>
              <a:rPr sz="1450" spc="-45" dirty="0">
                <a:latin typeface="Calibri"/>
                <a:cs typeface="Calibri"/>
              </a:rPr>
              <a:t>are</a:t>
            </a:r>
            <a:r>
              <a:rPr sz="1450" spc="-40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primarily</a:t>
            </a:r>
            <a:r>
              <a:rPr sz="1450" spc="-5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used</a:t>
            </a:r>
            <a:r>
              <a:rPr sz="1450" spc="-20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for</a:t>
            </a:r>
            <a:r>
              <a:rPr sz="1450" spc="-30" dirty="0">
                <a:latin typeface="Calibri"/>
                <a:cs typeface="Calibri"/>
              </a:rPr>
              <a:t> </a:t>
            </a:r>
            <a:r>
              <a:rPr sz="1450" spc="-55" dirty="0">
                <a:latin typeface="Calibri"/>
                <a:cs typeface="Calibri"/>
              </a:rPr>
              <a:t>short-</a:t>
            </a:r>
            <a:r>
              <a:rPr sz="1450" spc="-25" dirty="0">
                <a:latin typeface="Calibri"/>
                <a:cs typeface="Calibri"/>
              </a:rPr>
              <a:t>term</a:t>
            </a:r>
            <a:r>
              <a:rPr sz="1450" spc="45" dirty="0">
                <a:latin typeface="Calibri"/>
                <a:cs typeface="Calibri"/>
              </a:rPr>
              <a:t> </a:t>
            </a:r>
            <a:r>
              <a:rPr sz="1450" spc="-50" dirty="0">
                <a:latin typeface="Calibri"/>
                <a:cs typeface="Calibri"/>
              </a:rPr>
              <a:t>stays,</a:t>
            </a:r>
            <a:r>
              <a:rPr sz="1450" spc="-25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with</a:t>
            </a:r>
            <a:r>
              <a:rPr sz="1450" spc="-40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relatively</a:t>
            </a:r>
            <a:r>
              <a:rPr sz="1450" spc="5" dirty="0">
                <a:latin typeface="Calibri"/>
                <a:cs typeface="Calibri"/>
              </a:rPr>
              <a:t> </a:t>
            </a:r>
            <a:r>
              <a:rPr sz="1450" spc="-55" dirty="0">
                <a:latin typeface="Calibri"/>
                <a:cs typeface="Calibri"/>
              </a:rPr>
              <a:t>few</a:t>
            </a:r>
            <a:r>
              <a:rPr sz="1450" spc="-25" dirty="0">
                <a:latin typeface="Calibri"/>
                <a:cs typeface="Calibri"/>
              </a:rPr>
              <a:t> listings</a:t>
            </a:r>
            <a:r>
              <a:rPr sz="1450" spc="-15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requiring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spc="-50" dirty="0">
                <a:latin typeface="Calibri"/>
                <a:cs typeface="Calibri"/>
              </a:rPr>
              <a:t>a </a:t>
            </a:r>
            <a:r>
              <a:rPr sz="1450" spc="-40" dirty="0">
                <a:latin typeface="Calibri"/>
                <a:cs typeface="Calibri"/>
              </a:rPr>
              <a:t>minimum</a:t>
            </a:r>
            <a:r>
              <a:rPr sz="1450" spc="-45" dirty="0">
                <a:latin typeface="Calibri"/>
                <a:cs typeface="Calibri"/>
              </a:rPr>
              <a:t> </a:t>
            </a:r>
            <a:r>
              <a:rPr sz="1450" spc="-50" dirty="0">
                <a:latin typeface="Calibri"/>
                <a:cs typeface="Calibri"/>
              </a:rPr>
              <a:t>stay</a:t>
            </a:r>
            <a:r>
              <a:rPr sz="1450" spc="-30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of</a:t>
            </a:r>
            <a:r>
              <a:rPr sz="1450" spc="-7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30</a:t>
            </a:r>
            <a:r>
              <a:rPr sz="1450" spc="-80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nights</a:t>
            </a:r>
            <a:r>
              <a:rPr sz="1450" spc="-60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or</a:t>
            </a:r>
            <a:r>
              <a:rPr sz="1450" spc="-60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more.</a:t>
            </a:r>
            <a:r>
              <a:rPr sz="1450" spc="-45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Hosts</a:t>
            </a:r>
            <a:r>
              <a:rPr sz="1450" spc="-50" dirty="0">
                <a:latin typeface="Calibri"/>
                <a:cs typeface="Calibri"/>
              </a:rPr>
              <a:t> </a:t>
            </a:r>
            <a:r>
              <a:rPr sz="1450" spc="-65" dirty="0">
                <a:latin typeface="Calibri"/>
                <a:cs typeface="Calibri"/>
              </a:rPr>
              <a:t>may</a:t>
            </a:r>
            <a:r>
              <a:rPr sz="1450" spc="-20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want</a:t>
            </a:r>
            <a:r>
              <a:rPr sz="1450" spc="-5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to</a:t>
            </a:r>
            <a:r>
              <a:rPr sz="1450" spc="-40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consider</a:t>
            </a:r>
            <a:r>
              <a:rPr sz="1450" spc="10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investing</a:t>
            </a:r>
            <a:r>
              <a:rPr sz="1450" spc="15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in</a:t>
            </a:r>
            <a:r>
              <a:rPr sz="1450" spc="-50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property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that</a:t>
            </a:r>
            <a:r>
              <a:rPr sz="1450" spc="-15" dirty="0">
                <a:latin typeface="Calibri"/>
                <a:cs typeface="Calibri"/>
              </a:rPr>
              <a:t> </a:t>
            </a:r>
            <a:r>
              <a:rPr sz="1450" spc="-40" dirty="0">
                <a:latin typeface="Calibri"/>
                <a:cs typeface="Calibri"/>
              </a:rPr>
              <a:t>can</a:t>
            </a:r>
            <a:r>
              <a:rPr sz="1450" spc="-45" dirty="0">
                <a:latin typeface="Calibri"/>
                <a:cs typeface="Calibri"/>
              </a:rPr>
              <a:t> accommodate</a:t>
            </a:r>
            <a:r>
              <a:rPr sz="1450" spc="40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shorter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stays </a:t>
            </a:r>
            <a:r>
              <a:rPr sz="1450" dirty="0">
                <a:latin typeface="Calibri"/>
                <a:cs typeface="Calibri"/>
              </a:rPr>
              <a:t>in</a:t>
            </a:r>
            <a:r>
              <a:rPr sz="1450" spc="-85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order</a:t>
            </a:r>
            <a:r>
              <a:rPr sz="1450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to</a:t>
            </a:r>
            <a:r>
              <a:rPr sz="1450" spc="-45" dirty="0">
                <a:latin typeface="Calibri"/>
                <a:cs typeface="Calibri"/>
              </a:rPr>
              <a:t> maximize</a:t>
            </a:r>
            <a:r>
              <a:rPr sz="1450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their </a:t>
            </a:r>
            <a:r>
              <a:rPr sz="1450" spc="-40" dirty="0">
                <a:latin typeface="Calibri"/>
                <a:cs typeface="Calibri"/>
              </a:rPr>
              <a:t>occupancy</a:t>
            </a:r>
            <a:r>
              <a:rPr sz="1450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rate.</a:t>
            </a:r>
            <a:endParaRPr sz="1450">
              <a:latin typeface="Calibri"/>
              <a:cs typeface="Calibri"/>
            </a:endParaRPr>
          </a:p>
          <a:p>
            <a:pPr marL="262890" marR="128270" indent="3175" algn="just">
              <a:lnSpc>
                <a:spcPts val="1680"/>
              </a:lnSpc>
              <a:spcBef>
                <a:spcPts val="515"/>
              </a:spcBef>
            </a:pPr>
            <a:r>
              <a:rPr sz="1450" spc="-60" dirty="0">
                <a:latin typeface="Calibri"/>
                <a:cs typeface="Calibri"/>
              </a:rPr>
              <a:t>The</a:t>
            </a:r>
            <a:r>
              <a:rPr sz="1450" spc="-25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majority</a:t>
            </a:r>
            <a:r>
              <a:rPr sz="1450" spc="-50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of</a:t>
            </a:r>
            <a:r>
              <a:rPr sz="1450" spc="-70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listings</a:t>
            </a:r>
            <a:r>
              <a:rPr sz="1450" spc="-15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on</a:t>
            </a:r>
            <a:r>
              <a:rPr sz="1450" spc="-65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Airbnb</a:t>
            </a:r>
            <a:r>
              <a:rPr sz="1450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are</a:t>
            </a:r>
            <a:r>
              <a:rPr sz="1450" spc="-65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for </a:t>
            </a:r>
            <a:r>
              <a:rPr sz="1450" spc="-30" dirty="0">
                <a:latin typeface="Calibri"/>
                <a:cs typeface="Calibri"/>
              </a:rPr>
              <a:t>entire</a:t>
            </a:r>
            <a:r>
              <a:rPr sz="1450" spc="-50" dirty="0">
                <a:latin typeface="Calibri"/>
                <a:cs typeface="Calibri"/>
              </a:rPr>
              <a:t> </a:t>
            </a:r>
            <a:r>
              <a:rPr sz="1450" spc="-40" dirty="0">
                <a:latin typeface="Calibri"/>
                <a:cs typeface="Calibri"/>
              </a:rPr>
              <a:t>homes</a:t>
            </a:r>
            <a:r>
              <a:rPr sz="1450" spc="-1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or</a:t>
            </a:r>
            <a:r>
              <a:rPr sz="1450" spc="-10" dirty="0">
                <a:latin typeface="Calibri"/>
                <a:cs typeface="Calibri"/>
              </a:rPr>
              <a:t> </a:t>
            </a:r>
            <a:r>
              <a:rPr sz="1450" spc="-40" dirty="0">
                <a:latin typeface="Calibri"/>
                <a:cs typeface="Calibri"/>
              </a:rPr>
              <a:t>apartments</a:t>
            </a:r>
            <a:r>
              <a:rPr sz="1450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and</a:t>
            </a:r>
            <a:r>
              <a:rPr sz="1450" spc="-40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also</a:t>
            </a:r>
            <a:r>
              <a:rPr sz="1450" spc="-60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Private </a:t>
            </a:r>
            <a:r>
              <a:rPr sz="1450" spc="-45" dirty="0">
                <a:latin typeface="Calibri"/>
                <a:cs typeface="Calibri"/>
              </a:rPr>
              <a:t>Rooms</a:t>
            </a:r>
            <a:r>
              <a:rPr sz="1450" spc="-40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with</a:t>
            </a:r>
            <a:r>
              <a:rPr sz="1450" spc="-40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relatively</a:t>
            </a:r>
            <a:r>
              <a:rPr sz="1450" spc="5" dirty="0">
                <a:latin typeface="Calibri"/>
                <a:cs typeface="Calibri"/>
              </a:rPr>
              <a:t> </a:t>
            </a:r>
            <a:r>
              <a:rPr sz="1450" spc="-50" dirty="0">
                <a:latin typeface="Calibri"/>
                <a:cs typeface="Calibri"/>
              </a:rPr>
              <a:t>fewer</a:t>
            </a:r>
            <a:r>
              <a:rPr sz="1450" spc="5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listings for</a:t>
            </a:r>
            <a:r>
              <a:rPr sz="1450" spc="-75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shared</a:t>
            </a:r>
            <a:r>
              <a:rPr sz="1450" spc="-45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rooms.</a:t>
            </a:r>
            <a:r>
              <a:rPr sz="1450" spc="-40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This</a:t>
            </a:r>
            <a:r>
              <a:rPr sz="1450" spc="-45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suggests</a:t>
            </a:r>
            <a:r>
              <a:rPr sz="1450" spc="20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that</a:t>
            </a:r>
            <a:r>
              <a:rPr sz="1450" spc="-45" dirty="0">
                <a:latin typeface="Calibri"/>
                <a:cs typeface="Calibri"/>
              </a:rPr>
              <a:t> </a:t>
            </a:r>
            <a:r>
              <a:rPr sz="1450" spc="-40" dirty="0">
                <a:latin typeface="Calibri"/>
                <a:cs typeface="Calibri"/>
              </a:rPr>
              <a:t>travelers </a:t>
            </a:r>
            <a:r>
              <a:rPr sz="1450" spc="-20" dirty="0">
                <a:latin typeface="Calibri"/>
                <a:cs typeface="Calibri"/>
              </a:rPr>
              <a:t>using</a:t>
            </a:r>
            <a:r>
              <a:rPr sz="1450" spc="-50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Airbnb</a:t>
            </a:r>
            <a:r>
              <a:rPr sz="1450" spc="-35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have</a:t>
            </a:r>
            <a:r>
              <a:rPr sz="1450" spc="-5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a</a:t>
            </a:r>
            <a:r>
              <a:rPr sz="1450" spc="-80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wide</a:t>
            </a:r>
            <a:r>
              <a:rPr sz="1450" spc="-50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range</a:t>
            </a:r>
            <a:r>
              <a:rPr sz="1450" spc="-5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of</a:t>
            </a:r>
            <a:r>
              <a:rPr sz="1450" spc="-50" dirty="0">
                <a:latin typeface="Calibri"/>
                <a:cs typeface="Calibri"/>
              </a:rPr>
              <a:t> </a:t>
            </a:r>
            <a:r>
              <a:rPr sz="1450" spc="-40" dirty="0">
                <a:latin typeface="Calibri"/>
                <a:cs typeface="Calibri"/>
              </a:rPr>
              <a:t>accommodation</a:t>
            </a:r>
            <a:r>
              <a:rPr sz="1450" spc="20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options</a:t>
            </a:r>
            <a:r>
              <a:rPr sz="1450" spc="5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to</a:t>
            </a:r>
            <a:r>
              <a:rPr sz="1450" spc="-60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choose</a:t>
            </a:r>
            <a:r>
              <a:rPr sz="1450" spc="-35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from, </a:t>
            </a:r>
            <a:r>
              <a:rPr sz="1450" spc="-35" dirty="0">
                <a:latin typeface="Calibri"/>
                <a:cs typeface="Calibri"/>
              </a:rPr>
              <a:t>and</a:t>
            </a:r>
            <a:r>
              <a:rPr sz="1450" spc="-50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hosts</a:t>
            </a:r>
            <a:r>
              <a:rPr sz="1450" spc="-55" dirty="0">
                <a:latin typeface="Calibri"/>
                <a:cs typeface="Calibri"/>
              </a:rPr>
              <a:t> </a:t>
            </a:r>
            <a:r>
              <a:rPr sz="1450" spc="-80" dirty="0">
                <a:latin typeface="Calibri"/>
                <a:cs typeface="Calibri"/>
              </a:rPr>
              <a:t>may</a:t>
            </a:r>
            <a:r>
              <a:rPr sz="1450" spc="-10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want </a:t>
            </a:r>
            <a:r>
              <a:rPr sz="1450" spc="-20" dirty="0">
                <a:latin typeface="Calibri"/>
                <a:cs typeface="Calibri"/>
              </a:rPr>
              <a:t>to</a:t>
            </a:r>
            <a:r>
              <a:rPr sz="1450" spc="-40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consider</a:t>
            </a:r>
            <a:r>
              <a:rPr sz="1450" spc="50" dirty="0">
                <a:latin typeface="Calibri"/>
                <a:cs typeface="Calibri"/>
              </a:rPr>
              <a:t> </a:t>
            </a:r>
            <a:r>
              <a:rPr sz="1450" spc="-40" dirty="0">
                <a:latin typeface="Calibri"/>
                <a:cs typeface="Calibri"/>
              </a:rPr>
              <a:t>investing</a:t>
            </a:r>
            <a:r>
              <a:rPr sz="1450" spc="-1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in</a:t>
            </a:r>
            <a:r>
              <a:rPr sz="1450" spc="-70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property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that </a:t>
            </a:r>
            <a:r>
              <a:rPr sz="1450" spc="-40" dirty="0">
                <a:latin typeface="Calibri"/>
                <a:cs typeface="Calibri"/>
              </a:rPr>
              <a:t>can </a:t>
            </a:r>
            <a:r>
              <a:rPr sz="1450" spc="-45" dirty="0">
                <a:latin typeface="Calibri"/>
                <a:cs typeface="Calibri"/>
              </a:rPr>
              <a:t>accommodate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multiple </a:t>
            </a:r>
            <a:r>
              <a:rPr sz="1450" spc="-10" dirty="0">
                <a:latin typeface="Calibri"/>
                <a:cs typeface="Calibri"/>
              </a:rPr>
              <a:t>guests.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1741" y="1873113"/>
            <a:ext cx="3496009" cy="400452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907" y="4153932"/>
            <a:ext cx="168257" cy="1271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58666" y="2101195"/>
            <a:ext cx="1521792" cy="26921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6646" y="3207954"/>
            <a:ext cx="168257" cy="12338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4604" marR="5080" indent="1270">
              <a:lnSpc>
                <a:spcPts val="2560"/>
              </a:lnSpc>
              <a:spcBef>
                <a:spcPts val="555"/>
              </a:spcBef>
            </a:pPr>
            <a:r>
              <a:rPr spc="285" dirty="0">
                <a:solidFill>
                  <a:srgbClr val="F70107"/>
                </a:solidFill>
              </a:rPr>
              <a:t>BUSINESS </a:t>
            </a:r>
            <a:r>
              <a:rPr spc="260" dirty="0"/>
              <a:t>CONCLUSION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9079" marR="5080" indent="-247015">
              <a:lnSpc>
                <a:spcPct val="96000"/>
              </a:lnSpc>
              <a:spcBef>
                <a:spcPts val="190"/>
              </a:spcBef>
            </a:pPr>
            <a:r>
              <a:rPr spc="280" dirty="0">
                <a:solidFill>
                  <a:srgbClr val="08AAF9"/>
                </a:solidFill>
              </a:rPr>
              <a:t>M</a:t>
            </a:r>
            <a:r>
              <a:rPr spc="15" dirty="0">
                <a:solidFill>
                  <a:srgbClr val="08AAF9"/>
                </a:solidFill>
              </a:rPr>
              <a:t> </a:t>
            </a:r>
            <a:r>
              <a:rPr spc="-40" dirty="0"/>
              <a:t>The</a:t>
            </a:r>
            <a:r>
              <a:rPr spc="-35" dirty="0"/>
              <a:t> </a:t>
            </a:r>
            <a:r>
              <a:rPr spc="-40" dirty="0"/>
              <a:t>data</a:t>
            </a:r>
            <a:r>
              <a:rPr spc="-25" dirty="0"/>
              <a:t> </a:t>
            </a:r>
            <a:r>
              <a:rPr spc="-30" dirty="0"/>
              <a:t>indicates</a:t>
            </a:r>
            <a:r>
              <a:rPr spc="5" dirty="0"/>
              <a:t> </a:t>
            </a:r>
            <a:r>
              <a:rPr spc="-20" dirty="0"/>
              <a:t>that</a:t>
            </a:r>
            <a:r>
              <a:rPr spc="-10" dirty="0"/>
              <a:t> </a:t>
            </a:r>
            <a:r>
              <a:rPr spc="-35" dirty="0"/>
              <a:t>there</a:t>
            </a:r>
            <a:r>
              <a:rPr spc="-25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spc="-20" dirty="0"/>
              <a:t>high</a:t>
            </a:r>
            <a:r>
              <a:rPr spc="-40" dirty="0"/>
              <a:t> </a:t>
            </a:r>
            <a:r>
              <a:rPr spc="-25" dirty="0"/>
              <a:t>level</a:t>
            </a:r>
            <a:r>
              <a:rPr spc="-3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competition </a:t>
            </a:r>
            <a:r>
              <a:rPr spc="-35" dirty="0"/>
              <a:t>among</a:t>
            </a:r>
            <a:r>
              <a:rPr spc="-30" dirty="0"/>
              <a:t> Airbnb</a:t>
            </a:r>
            <a:r>
              <a:rPr spc="-15" dirty="0"/>
              <a:t> </a:t>
            </a:r>
            <a:r>
              <a:rPr spc="-30" dirty="0"/>
              <a:t>hosts,</a:t>
            </a:r>
            <a:r>
              <a:rPr spc="-40" dirty="0"/>
              <a:t> </a:t>
            </a:r>
            <a:r>
              <a:rPr spc="-20" dirty="0"/>
              <a:t>with</a:t>
            </a:r>
            <a:r>
              <a:rPr spc="-60" dirty="0"/>
              <a:t> </a:t>
            </a:r>
            <a:r>
              <a:rPr dirty="0"/>
              <a:t>a</a:t>
            </a:r>
            <a:r>
              <a:rPr spc="-70" dirty="0"/>
              <a:t> </a:t>
            </a:r>
            <a:r>
              <a:rPr spc="-40" dirty="0"/>
              <a:t>small</a:t>
            </a:r>
            <a:r>
              <a:rPr spc="-5" dirty="0"/>
              <a:t> </a:t>
            </a:r>
            <a:r>
              <a:rPr spc="-35" dirty="0"/>
              <a:t>number</a:t>
            </a:r>
            <a:r>
              <a:rPr spc="5" dirty="0"/>
              <a:t> </a:t>
            </a:r>
            <a:r>
              <a:rPr spc="-20" dirty="0"/>
              <a:t>of</a:t>
            </a:r>
            <a:r>
              <a:rPr spc="-65" dirty="0"/>
              <a:t> </a:t>
            </a:r>
            <a:r>
              <a:rPr spc="-20" dirty="0"/>
              <a:t>hosts</a:t>
            </a:r>
            <a:r>
              <a:rPr spc="-5" dirty="0"/>
              <a:t> </a:t>
            </a:r>
            <a:r>
              <a:rPr spc="-20" dirty="0"/>
              <a:t>dominating </a:t>
            </a:r>
            <a:r>
              <a:rPr dirty="0"/>
              <a:t>a</a:t>
            </a:r>
            <a:r>
              <a:rPr spc="-85" dirty="0"/>
              <a:t> </a:t>
            </a:r>
            <a:r>
              <a:rPr spc="-35" dirty="0"/>
              <a:t>large</a:t>
            </a:r>
            <a:r>
              <a:rPr spc="-45" dirty="0"/>
              <a:t> </a:t>
            </a:r>
            <a:r>
              <a:rPr spc="-30" dirty="0"/>
              <a:t>portion</a:t>
            </a:r>
            <a:r>
              <a:rPr spc="-5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35" dirty="0"/>
              <a:t>the</a:t>
            </a:r>
            <a:r>
              <a:rPr spc="-45" dirty="0"/>
              <a:t> </a:t>
            </a:r>
            <a:r>
              <a:rPr spc="-40" dirty="0"/>
              <a:t>market.</a:t>
            </a:r>
            <a:r>
              <a:rPr spc="-5" dirty="0"/>
              <a:t> </a:t>
            </a:r>
            <a:r>
              <a:rPr spc="-30" dirty="0"/>
              <a:t>Hosts</a:t>
            </a:r>
            <a:r>
              <a:rPr spc="-25" dirty="0"/>
              <a:t> </a:t>
            </a:r>
            <a:r>
              <a:rPr spc="-65" dirty="0"/>
              <a:t>may</a:t>
            </a:r>
            <a:r>
              <a:rPr spc="-20" dirty="0"/>
              <a:t> </a:t>
            </a:r>
            <a:r>
              <a:rPr spc="-30" dirty="0"/>
              <a:t>want</a:t>
            </a:r>
            <a:r>
              <a:rPr spc="25" dirty="0"/>
              <a:t> </a:t>
            </a:r>
            <a:r>
              <a:rPr spc="-50" dirty="0"/>
              <a:t>to</a:t>
            </a:r>
            <a:r>
              <a:rPr spc="-30" dirty="0"/>
              <a:t> </a:t>
            </a:r>
            <a:r>
              <a:rPr spc="-10" dirty="0"/>
              <a:t>consider </a:t>
            </a:r>
            <a:r>
              <a:rPr spc="-35" dirty="0"/>
              <a:t>investing</a:t>
            </a:r>
            <a:r>
              <a:rPr spc="-20" dirty="0"/>
              <a:t> </a:t>
            </a:r>
            <a:r>
              <a:rPr dirty="0"/>
              <a:t>in</a:t>
            </a:r>
            <a:r>
              <a:rPr spc="-75" dirty="0"/>
              <a:t> </a:t>
            </a:r>
            <a:r>
              <a:rPr spc="-35" dirty="0"/>
              <a:t>property</a:t>
            </a:r>
            <a:r>
              <a:rPr spc="-15" dirty="0"/>
              <a:t> </a:t>
            </a:r>
            <a:r>
              <a:rPr dirty="0"/>
              <a:t>in</a:t>
            </a:r>
            <a:r>
              <a:rPr spc="-65" dirty="0"/>
              <a:t> </a:t>
            </a:r>
            <a:r>
              <a:rPr spc="-35" dirty="0"/>
              <a:t>areas</a:t>
            </a:r>
            <a:r>
              <a:rPr spc="-45" dirty="0"/>
              <a:t> </a:t>
            </a:r>
            <a:r>
              <a:rPr spc="-10" dirty="0"/>
              <a:t>with</a:t>
            </a:r>
            <a:r>
              <a:rPr spc="-45" dirty="0"/>
              <a:t> </a:t>
            </a:r>
            <a:r>
              <a:rPr spc="-35" dirty="0"/>
              <a:t>relatively</a:t>
            </a:r>
            <a:r>
              <a:rPr dirty="0"/>
              <a:t> </a:t>
            </a:r>
            <a:r>
              <a:rPr spc="-45" dirty="0"/>
              <a:t>fewer</a:t>
            </a:r>
            <a:r>
              <a:rPr dirty="0"/>
              <a:t> </a:t>
            </a:r>
            <a:r>
              <a:rPr spc="-30" dirty="0"/>
              <a:t>listings</a:t>
            </a:r>
            <a:r>
              <a:rPr spc="-35" dirty="0"/>
              <a:t> </a:t>
            </a:r>
            <a:r>
              <a:rPr spc="-25" dirty="0"/>
              <a:t>in </a:t>
            </a:r>
            <a:r>
              <a:rPr spc="-30" dirty="0"/>
              <a:t>order</a:t>
            </a:r>
            <a:r>
              <a:rPr spc="-5" dirty="0"/>
              <a:t> </a:t>
            </a:r>
            <a:r>
              <a:rPr spc="-30" dirty="0"/>
              <a:t>to</a:t>
            </a:r>
            <a:r>
              <a:rPr spc="-50" dirty="0"/>
              <a:t> </a:t>
            </a:r>
            <a:r>
              <a:rPr spc="-45" dirty="0"/>
              <a:t>differentiate</a:t>
            </a:r>
            <a:r>
              <a:rPr spc="75" dirty="0"/>
              <a:t> </a:t>
            </a:r>
            <a:r>
              <a:rPr spc="-35" dirty="0"/>
              <a:t>themselves</a:t>
            </a:r>
            <a:r>
              <a:rPr spc="45" dirty="0"/>
              <a:t> </a:t>
            </a:r>
            <a:r>
              <a:rPr spc="-45" dirty="0"/>
              <a:t>from</a:t>
            </a:r>
            <a:r>
              <a:rPr spc="-30" dirty="0"/>
              <a:t> </a:t>
            </a:r>
            <a:r>
              <a:rPr spc="-20" dirty="0"/>
              <a:t>the</a:t>
            </a:r>
            <a:r>
              <a:rPr spc="-60" dirty="0"/>
              <a:t> </a:t>
            </a:r>
            <a:r>
              <a:rPr spc="-10" dirty="0"/>
              <a:t>competition.</a:t>
            </a:r>
          </a:p>
          <a:p>
            <a:pPr marL="257175" marR="29209" indent="5080">
              <a:lnSpc>
                <a:spcPct val="95900"/>
              </a:lnSpc>
              <a:spcBef>
                <a:spcPts val="980"/>
              </a:spcBef>
            </a:pPr>
            <a:r>
              <a:rPr spc="-40" dirty="0"/>
              <a:t>The</a:t>
            </a:r>
            <a:r>
              <a:rPr spc="-45" dirty="0"/>
              <a:t> </a:t>
            </a:r>
            <a:r>
              <a:rPr spc="-40" dirty="0"/>
              <a:t>data </a:t>
            </a:r>
            <a:r>
              <a:rPr spc="-30" dirty="0"/>
              <a:t>indicates</a:t>
            </a:r>
            <a:r>
              <a:rPr spc="-15" dirty="0"/>
              <a:t> </a:t>
            </a:r>
            <a:r>
              <a:rPr spc="-20" dirty="0"/>
              <a:t>that</a:t>
            </a:r>
            <a:r>
              <a:rPr spc="-15" dirty="0"/>
              <a:t> </a:t>
            </a:r>
            <a:r>
              <a:rPr spc="-30" dirty="0"/>
              <a:t>the</a:t>
            </a:r>
            <a:r>
              <a:rPr spc="-50" dirty="0"/>
              <a:t> </a:t>
            </a:r>
            <a:r>
              <a:rPr spc="-35" dirty="0"/>
              <a:t>availability</a:t>
            </a:r>
            <a:r>
              <a:rPr spc="15" dirty="0"/>
              <a:t> </a:t>
            </a:r>
            <a:r>
              <a:rPr spc="-50" dirty="0"/>
              <a:t>of</a:t>
            </a:r>
            <a:r>
              <a:rPr spc="-30" dirty="0"/>
              <a:t> </a:t>
            </a:r>
            <a:r>
              <a:rPr spc="-25" dirty="0"/>
              <a:t>Airbnb</a:t>
            </a:r>
            <a:r>
              <a:rPr spc="-20" dirty="0"/>
              <a:t> </a:t>
            </a:r>
            <a:r>
              <a:rPr spc="-35" dirty="0"/>
              <a:t>rentals</a:t>
            </a:r>
            <a:r>
              <a:rPr spc="-15" dirty="0"/>
              <a:t> </a:t>
            </a:r>
            <a:r>
              <a:rPr spc="-10" dirty="0"/>
              <a:t>varies </a:t>
            </a:r>
            <a:r>
              <a:rPr spc="-35" dirty="0"/>
              <a:t>significantly</a:t>
            </a:r>
            <a:r>
              <a:rPr spc="55" dirty="0"/>
              <a:t> </a:t>
            </a:r>
            <a:r>
              <a:rPr spc="-35" dirty="0"/>
              <a:t>across</a:t>
            </a:r>
            <a:r>
              <a:rPr spc="15" dirty="0"/>
              <a:t> </a:t>
            </a:r>
            <a:r>
              <a:rPr spc="-35" dirty="0"/>
              <a:t>neighborhoods,</a:t>
            </a:r>
            <a:r>
              <a:rPr spc="-45" dirty="0"/>
              <a:t> </a:t>
            </a:r>
            <a:r>
              <a:rPr spc="-10" dirty="0"/>
              <a:t>with</a:t>
            </a:r>
            <a:r>
              <a:rPr spc="-15" dirty="0"/>
              <a:t> </a:t>
            </a:r>
            <a:r>
              <a:rPr spc="-40" dirty="0"/>
              <a:t>some</a:t>
            </a:r>
            <a:r>
              <a:rPr spc="-25" dirty="0"/>
              <a:t> </a:t>
            </a:r>
            <a:r>
              <a:rPr spc="-10" dirty="0"/>
              <a:t>neighborhoods </a:t>
            </a:r>
            <a:r>
              <a:rPr spc="-30" dirty="0"/>
              <a:t>having</a:t>
            </a:r>
            <a:r>
              <a:rPr spc="-35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spc="-20" dirty="0"/>
              <a:t>high</a:t>
            </a:r>
            <a:r>
              <a:rPr spc="-30" dirty="0"/>
              <a:t> </a:t>
            </a:r>
            <a:r>
              <a:rPr spc="-45" dirty="0"/>
              <a:t>concentration</a:t>
            </a:r>
            <a:r>
              <a:rPr spc="55" dirty="0"/>
              <a:t> </a:t>
            </a:r>
            <a:r>
              <a:rPr spc="-10" dirty="0"/>
              <a:t>of</a:t>
            </a:r>
            <a:r>
              <a:rPr spc="-50" dirty="0"/>
              <a:t> </a:t>
            </a:r>
            <a:r>
              <a:rPr spc="-25" dirty="0"/>
              <a:t>listings</a:t>
            </a:r>
            <a:r>
              <a:rPr spc="-10" dirty="0"/>
              <a:t> </a:t>
            </a:r>
            <a:r>
              <a:rPr spc="-20" dirty="0"/>
              <a:t>and </a:t>
            </a:r>
            <a:r>
              <a:rPr spc="-35" dirty="0"/>
              <a:t>others</a:t>
            </a:r>
            <a:r>
              <a:rPr spc="-45" dirty="0"/>
              <a:t> </a:t>
            </a:r>
            <a:r>
              <a:rPr spc="-10" dirty="0"/>
              <a:t>having </a:t>
            </a:r>
            <a:r>
              <a:rPr spc="-35" dirty="0"/>
              <a:t>relatively</a:t>
            </a:r>
            <a:r>
              <a:rPr spc="-5" dirty="0"/>
              <a:t> </a:t>
            </a:r>
            <a:r>
              <a:rPr spc="-20" dirty="0"/>
              <a:t>few.</a:t>
            </a:r>
          </a:p>
          <a:p>
            <a:pPr marL="245745" marR="55244" indent="5080">
              <a:lnSpc>
                <a:spcPct val="95900"/>
              </a:lnSpc>
              <a:spcBef>
                <a:spcPts val="894"/>
              </a:spcBef>
            </a:pPr>
            <a:r>
              <a:rPr spc="-60" dirty="0"/>
              <a:t>The</a:t>
            </a:r>
            <a:r>
              <a:rPr spc="-25" dirty="0"/>
              <a:t> </a:t>
            </a:r>
            <a:r>
              <a:rPr spc="-40" dirty="0"/>
              <a:t>neighborhoods</a:t>
            </a:r>
            <a:r>
              <a:rPr spc="25" dirty="0"/>
              <a:t> </a:t>
            </a:r>
            <a:r>
              <a:rPr spc="-25" dirty="0"/>
              <a:t>near</a:t>
            </a:r>
            <a:r>
              <a:rPr spc="15" dirty="0"/>
              <a:t> </a:t>
            </a:r>
            <a:r>
              <a:rPr spc="-10" dirty="0"/>
              <a:t>the</a:t>
            </a:r>
            <a:r>
              <a:rPr spc="-40" dirty="0"/>
              <a:t> </a:t>
            </a:r>
            <a:r>
              <a:rPr spc="-30" dirty="0"/>
              <a:t>airport</a:t>
            </a:r>
            <a:r>
              <a:rPr spc="35" dirty="0"/>
              <a:t> </a:t>
            </a:r>
            <a:r>
              <a:rPr spc="-20" dirty="0"/>
              <a:t>in</a:t>
            </a:r>
            <a:r>
              <a:rPr spc="-60" dirty="0"/>
              <a:t> </a:t>
            </a:r>
            <a:r>
              <a:rPr spc="-35" dirty="0"/>
              <a:t>Queens</a:t>
            </a:r>
            <a:r>
              <a:rPr spc="5" dirty="0"/>
              <a:t> </a:t>
            </a:r>
            <a:r>
              <a:rPr spc="-40" dirty="0"/>
              <a:t>would</a:t>
            </a:r>
            <a:r>
              <a:rPr spc="-25" dirty="0"/>
              <a:t> have</a:t>
            </a:r>
            <a:r>
              <a:rPr spc="-40" dirty="0"/>
              <a:t> </a:t>
            </a:r>
            <a:r>
              <a:rPr spc="-50" dirty="0"/>
              <a:t>a </a:t>
            </a:r>
            <a:r>
              <a:rPr spc="-25" dirty="0"/>
              <a:t>higher</a:t>
            </a:r>
            <a:r>
              <a:rPr spc="-20" dirty="0"/>
              <a:t> </a:t>
            </a:r>
            <a:r>
              <a:rPr spc="-50" dirty="0"/>
              <a:t>average</a:t>
            </a:r>
            <a:r>
              <a:rPr spc="-25" dirty="0"/>
              <a:t> </a:t>
            </a:r>
            <a:r>
              <a:rPr spc="-35" dirty="0"/>
              <a:t>number</a:t>
            </a:r>
            <a:r>
              <a:rPr spc="35" dirty="0"/>
              <a:t> </a:t>
            </a:r>
            <a:r>
              <a:rPr spc="-10" dirty="0"/>
              <a:t>of</a:t>
            </a:r>
            <a:r>
              <a:rPr spc="-50" dirty="0"/>
              <a:t> </a:t>
            </a:r>
            <a:r>
              <a:rPr spc="-35" dirty="0"/>
              <a:t>reviews,</a:t>
            </a:r>
            <a:r>
              <a:rPr spc="-25" dirty="0"/>
              <a:t> </a:t>
            </a:r>
            <a:r>
              <a:rPr dirty="0"/>
              <a:t>as</a:t>
            </a:r>
            <a:r>
              <a:rPr spc="-30" dirty="0"/>
              <a:t> </a:t>
            </a:r>
            <a:r>
              <a:rPr spc="-45" dirty="0"/>
              <a:t>they</a:t>
            </a:r>
            <a:r>
              <a:rPr spc="-35" dirty="0"/>
              <a:t> are</a:t>
            </a:r>
            <a:r>
              <a:rPr spc="-45" dirty="0"/>
              <a:t> </a:t>
            </a:r>
            <a:r>
              <a:rPr spc="-30" dirty="0"/>
              <a:t>likely</a:t>
            </a:r>
            <a:r>
              <a:rPr spc="-20" dirty="0"/>
              <a:t> to</a:t>
            </a:r>
            <a:r>
              <a:rPr spc="-60" dirty="0"/>
              <a:t> </a:t>
            </a:r>
            <a:r>
              <a:rPr spc="-10" dirty="0"/>
              <a:t>attract </a:t>
            </a:r>
            <a:r>
              <a:rPr dirty="0"/>
              <a:t>a</a:t>
            </a:r>
            <a:r>
              <a:rPr spc="-85" dirty="0"/>
              <a:t> </a:t>
            </a:r>
            <a:r>
              <a:rPr dirty="0"/>
              <a:t>lot</a:t>
            </a:r>
            <a:r>
              <a:rPr spc="-7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30" dirty="0"/>
              <a:t>tourists</a:t>
            </a:r>
            <a:r>
              <a:rPr spc="-35" dirty="0"/>
              <a:t> </a:t>
            </a:r>
            <a:r>
              <a:rPr spc="-20" dirty="0"/>
              <a:t>or</a:t>
            </a:r>
            <a:r>
              <a:rPr spc="-50" dirty="0"/>
              <a:t> </a:t>
            </a:r>
            <a:r>
              <a:rPr spc="-30" dirty="0"/>
              <a:t>visitors</a:t>
            </a:r>
            <a:r>
              <a:rPr spc="-50" dirty="0"/>
              <a:t> </a:t>
            </a:r>
            <a:r>
              <a:rPr spc="-10" dirty="0"/>
              <a:t>who</a:t>
            </a:r>
            <a:r>
              <a:rPr spc="-40" dirty="0"/>
              <a:t> </a:t>
            </a:r>
            <a:r>
              <a:rPr spc="-35" dirty="0"/>
              <a:t>are</a:t>
            </a:r>
            <a:r>
              <a:rPr spc="-45" dirty="0"/>
              <a:t> </a:t>
            </a:r>
            <a:r>
              <a:rPr spc="-30" dirty="0"/>
              <a:t>passing</a:t>
            </a:r>
            <a:r>
              <a:rPr spc="10" dirty="0"/>
              <a:t> </a:t>
            </a:r>
            <a:r>
              <a:rPr spc="-35" dirty="0"/>
              <a:t>through</a:t>
            </a:r>
            <a:r>
              <a:rPr dirty="0"/>
              <a:t> </a:t>
            </a:r>
            <a:r>
              <a:rPr spc="-30" dirty="0"/>
              <a:t>the</a:t>
            </a:r>
            <a:r>
              <a:rPr spc="-50" dirty="0"/>
              <a:t> </a:t>
            </a:r>
            <a:r>
              <a:rPr spc="-10" dirty="0"/>
              <a:t>area. </a:t>
            </a:r>
            <a:r>
              <a:rPr spc="-60" dirty="0"/>
              <a:t>The</a:t>
            </a:r>
            <a:r>
              <a:rPr spc="-25" dirty="0"/>
              <a:t> </a:t>
            </a:r>
            <a:r>
              <a:rPr spc="-35" dirty="0"/>
              <a:t>proximity</a:t>
            </a:r>
            <a:r>
              <a:rPr spc="-45" dirty="0"/>
              <a:t> </a:t>
            </a:r>
            <a:r>
              <a:rPr spc="-10" dirty="0"/>
              <a:t>to</a:t>
            </a:r>
            <a:r>
              <a:rPr spc="-50" dirty="0"/>
              <a:t> </a:t>
            </a:r>
            <a:r>
              <a:rPr spc="-30" dirty="0"/>
              <a:t>the</a:t>
            </a:r>
            <a:r>
              <a:rPr spc="-50" dirty="0"/>
              <a:t> </a:t>
            </a:r>
            <a:r>
              <a:rPr spc="-25" dirty="0"/>
              <a:t>airport</a:t>
            </a:r>
            <a:r>
              <a:rPr spc="-5" dirty="0"/>
              <a:t> </a:t>
            </a:r>
            <a:r>
              <a:rPr spc="-25" dirty="0"/>
              <a:t>could</a:t>
            </a:r>
            <a:r>
              <a:rPr spc="-20" dirty="0"/>
              <a:t> </a:t>
            </a:r>
            <a:r>
              <a:rPr spc="-55" dirty="0"/>
              <a:t>make</a:t>
            </a:r>
            <a:r>
              <a:rPr spc="-25" dirty="0"/>
              <a:t> these</a:t>
            </a:r>
            <a:r>
              <a:rPr spc="-20" dirty="0"/>
              <a:t> </a:t>
            </a:r>
            <a:r>
              <a:rPr spc="-10" dirty="0"/>
              <a:t>neighborhoods </a:t>
            </a:r>
            <a:r>
              <a:rPr dirty="0"/>
              <a:t>a</a:t>
            </a:r>
            <a:r>
              <a:rPr spc="-85" dirty="0"/>
              <a:t> </a:t>
            </a:r>
            <a:r>
              <a:rPr spc="-40" dirty="0"/>
              <a:t>convenient</a:t>
            </a:r>
            <a:r>
              <a:rPr spc="25" dirty="0"/>
              <a:t> </a:t>
            </a:r>
            <a:r>
              <a:rPr spc="-30" dirty="0"/>
              <a:t>and</a:t>
            </a:r>
            <a:r>
              <a:rPr spc="-45" dirty="0"/>
              <a:t> </a:t>
            </a:r>
            <a:r>
              <a:rPr spc="-40" dirty="0"/>
              <a:t>appealing</a:t>
            </a:r>
            <a:r>
              <a:rPr spc="20" dirty="0"/>
              <a:t> </a:t>
            </a:r>
            <a:r>
              <a:rPr spc="-20" dirty="0"/>
              <a:t>place</a:t>
            </a:r>
            <a:r>
              <a:rPr spc="-25" dirty="0"/>
              <a:t> </a:t>
            </a:r>
            <a:r>
              <a:rPr spc="-20" dirty="0"/>
              <a:t>to</a:t>
            </a:r>
            <a:r>
              <a:rPr spc="-40" dirty="0"/>
              <a:t> </a:t>
            </a:r>
            <a:r>
              <a:rPr spc="-45" dirty="0"/>
              <a:t>stay</a:t>
            </a:r>
            <a:r>
              <a:rPr spc="-25" dirty="0"/>
              <a:t> </a:t>
            </a:r>
            <a:r>
              <a:rPr spc="-30" dirty="0"/>
              <a:t>for </a:t>
            </a:r>
            <a:r>
              <a:rPr spc="-35" dirty="0"/>
              <a:t>travelers</a:t>
            </a:r>
            <a:r>
              <a:rPr spc="-15" dirty="0"/>
              <a:t> </a:t>
            </a:r>
            <a:r>
              <a:rPr spc="-25" dirty="0"/>
              <a:t>for </a:t>
            </a:r>
            <a:r>
              <a:rPr spc="-55" dirty="0"/>
              <a:t>short-</a:t>
            </a:r>
            <a:r>
              <a:rPr spc="-25" dirty="0"/>
              <a:t>term</a:t>
            </a:r>
            <a:r>
              <a:rPr spc="-15" dirty="0"/>
              <a:t> </a:t>
            </a:r>
            <a:r>
              <a:rPr spc="-55" dirty="0"/>
              <a:t>stay</a:t>
            </a:r>
            <a:r>
              <a:rPr spc="-25" dirty="0"/>
              <a:t> </a:t>
            </a:r>
            <a:r>
              <a:rPr spc="-10" dirty="0"/>
              <a:t>with</a:t>
            </a:r>
            <a:r>
              <a:rPr spc="-15" dirty="0"/>
              <a:t> </a:t>
            </a:r>
            <a:r>
              <a:rPr spc="-35" dirty="0"/>
              <a:t>spending</a:t>
            </a:r>
            <a:r>
              <a:rPr spc="20" dirty="0"/>
              <a:t> </a:t>
            </a:r>
            <a:r>
              <a:rPr spc="-10" dirty="0"/>
              <a:t>less</a:t>
            </a:r>
            <a:r>
              <a:rPr spc="-30" dirty="0"/>
              <a:t> </a:t>
            </a:r>
            <a:r>
              <a:rPr spc="-50" dirty="0"/>
              <a:t>money</a:t>
            </a:r>
            <a:r>
              <a:rPr spc="-30" dirty="0"/>
              <a:t> </a:t>
            </a:r>
            <a:r>
              <a:rPr spc="-25" dirty="0"/>
              <a:t>because</a:t>
            </a:r>
            <a:r>
              <a:rPr spc="10" dirty="0"/>
              <a:t> </a:t>
            </a:r>
            <a:r>
              <a:rPr spc="-60" dirty="0"/>
              <a:t>The</a:t>
            </a:r>
            <a:r>
              <a:rPr spc="-20" dirty="0"/>
              <a:t> </a:t>
            </a:r>
            <a:r>
              <a:rPr spc="-10" dirty="0"/>
              <a:t>price </a:t>
            </a:r>
            <a:r>
              <a:rPr spc="-35" dirty="0"/>
              <a:t>distribution</a:t>
            </a:r>
            <a:r>
              <a:rPr spc="25" dirty="0"/>
              <a:t> </a:t>
            </a:r>
            <a:r>
              <a:rPr dirty="0"/>
              <a:t>is</a:t>
            </a:r>
            <a:r>
              <a:rPr spc="-50" dirty="0"/>
              <a:t> </a:t>
            </a:r>
            <a:r>
              <a:rPr spc="-25" dirty="0"/>
              <a:t>high</a:t>
            </a:r>
            <a:r>
              <a:rPr spc="-5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45" dirty="0"/>
              <a:t>Manhattan</a:t>
            </a:r>
            <a:r>
              <a:rPr spc="25" dirty="0"/>
              <a:t> </a:t>
            </a:r>
            <a:r>
              <a:rPr spc="-40" dirty="0"/>
              <a:t>and</a:t>
            </a:r>
            <a:r>
              <a:rPr spc="-35" dirty="0"/>
              <a:t> </a:t>
            </a:r>
            <a:r>
              <a:rPr spc="-10" dirty="0"/>
              <a:t>Brooklyn.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705731" y="2334026"/>
            <a:ext cx="141478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50" b="1" spc="-15" baseline="-4901" dirty="0">
                <a:solidFill>
                  <a:srgbClr val="0C0C0C"/>
                </a:solidFill>
                <a:latin typeface="Calibri"/>
                <a:cs typeface="Calibri"/>
              </a:rPr>
              <a:t>P</a:t>
            </a:r>
            <a:r>
              <a:rPr sz="2550" b="1" spc="-15" baseline="-3267" dirty="0">
                <a:solidFill>
                  <a:srgbClr val="0C0C0C"/>
                </a:solidFill>
                <a:latin typeface="Calibri"/>
                <a:cs typeface="Calibri"/>
              </a:rPr>
              <a:t>RES</a:t>
            </a:r>
            <a:r>
              <a:rPr sz="1700" b="1" spc="-10" dirty="0">
                <a:solidFill>
                  <a:srgbClr val="0C0C0C"/>
                </a:solidFill>
                <a:latin typeface="Calibri"/>
                <a:cs typeface="Calibri"/>
              </a:rPr>
              <a:t>ENTA</a:t>
            </a:r>
            <a:r>
              <a:rPr sz="2550" b="1" spc="-15" baseline="3267" dirty="0">
                <a:solidFill>
                  <a:srgbClr val="0C0C0C"/>
                </a:solidFill>
                <a:latin typeface="Calibri"/>
                <a:cs typeface="Calibri"/>
              </a:rPr>
              <a:t>TIO</a:t>
            </a:r>
            <a:r>
              <a:rPr sz="2550" b="1" spc="-15" baseline="4901" dirty="0">
                <a:solidFill>
                  <a:srgbClr val="0C0C0C"/>
                </a:solidFill>
                <a:latin typeface="Calibri"/>
                <a:cs typeface="Calibri"/>
              </a:rPr>
              <a:t>N</a:t>
            </a:r>
            <a:endParaRPr sz="2550" baseline="490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485</Words>
  <Application>Microsoft Office PowerPoint</Application>
  <PresentationFormat>Custom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Calibri</vt:lpstr>
      <vt:lpstr>Office Theme</vt:lpstr>
      <vt:lpstr>BUSINESS CONCLUSION</vt:lpstr>
      <vt:lpstr>BUSINESS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cp:lastModifiedBy>Inshiya Fakhri</cp:lastModifiedBy>
  <cp:revision>1</cp:revision>
  <dcterms:created xsi:type="dcterms:W3CDTF">2025-06-20T09:47:12Z</dcterms:created>
  <dcterms:modified xsi:type="dcterms:W3CDTF">2025-06-20T10:02:01Z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2023-01-21T00:00:00Z</vt:filetime>
  </property>
  <property fmtid="{D5CDD505-2E9C-101B-9397-08002B2CF9AE}" pid="3" name="Producer">
    <vt:lpwstr>FPDF 1.84</vt:lpwstr>
  </property>
  <property fmtid="{D5CDD505-2E9C-101B-9397-08002B2CF9AE}" pid="4" name="LastSaved">
    <vt:filetime>2023-01-21T00:00:00Z</vt:filetime>
  </property>
</Properties>
</file>