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72" r:id="rId1"/>
  </p:sldMasterIdLst>
  <p:notesMasterIdLst>
    <p:notesMasterId r:id="rId34"/>
  </p:notesMasterIdLst>
  <p:sldIdLst>
    <p:sldId id="285" r:id="rId2"/>
    <p:sldId id="257" r:id="rId3"/>
    <p:sldId id="258" r:id="rId4"/>
    <p:sldId id="286" r:id="rId5"/>
    <p:sldId id="259" r:id="rId6"/>
    <p:sldId id="260" r:id="rId7"/>
    <p:sldId id="261" r:id="rId8"/>
    <p:sldId id="262" r:id="rId9"/>
    <p:sldId id="288" r:id="rId10"/>
    <p:sldId id="289" r:id="rId11"/>
    <p:sldId id="264" r:id="rId12"/>
    <p:sldId id="265" r:id="rId13"/>
    <p:sldId id="263" r:id="rId14"/>
    <p:sldId id="267" r:id="rId15"/>
    <p:sldId id="268" r:id="rId16"/>
    <p:sldId id="270" r:id="rId17"/>
    <p:sldId id="271" r:id="rId18"/>
    <p:sldId id="272" r:id="rId19"/>
    <p:sldId id="273" r:id="rId20"/>
    <p:sldId id="275" r:id="rId21"/>
    <p:sldId id="276" r:id="rId22"/>
    <p:sldId id="277" r:id="rId23"/>
    <p:sldId id="290" r:id="rId24"/>
    <p:sldId id="278" r:id="rId25"/>
    <p:sldId id="279" r:id="rId26"/>
    <p:sldId id="280" r:id="rId27"/>
    <p:sldId id="281" r:id="rId28"/>
    <p:sldId id="291" r:id="rId29"/>
    <p:sldId id="295" r:id="rId30"/>
    <p:sldId id="283" r:id="rId31"/>
    <p:sldId id="292" r:id="rId32"/>
    <p:sldId id="294" r:id="rId33"/>
  </p:sldIdLst>
  <p:sldSz cx="16459200" cy="7772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12FBA66-13F6-46C8-BEAE-81E4C01B3C3F}">
          <p14:sldIdLst>
            <p14:sldId id="285"/>
            <p14:sldId id="257"/>
            <p14:sldId id="258"/>
            <p14:sldId id="286"/>
            <p14:sldId id="259"/>
            <p14:sldId id="260"/>
            <p14:sldId id="261"/>
            <p14:sldId id="262"/>
            <p14:sldId id="288"/>
            <p14:sldId id="289"/>
            <p14:sldId id="264"/>
            <p14:sldId id="265"/>
            <p14:sldId id="263"/>
            <p14:sldId id="267"/>
            <p14:sldId id="268"/>
            <p14:sldId id="270"/>
            <p14:sldId id="271"/>
            <p14:sldId id="272"/>
            <p14:sldId id="273"/>
            <p14:sldId id="275"/>
            <p14:sldId id="276"/>
            <p14:sldId id="277"/>
            <p14:sldId id="290"/>
            <p14:sldId id="278"/>
            <p14:sldId id="279"/>
            <p14:sldId id="280"/>
            <p14:sldId id="281"/>
            <p14:sldId id="291"/>
            <p14:sldId id="295"/>
            <p14:sldId id="283"/>
            <p14:sldId id="292"/>
            <p14:sldId id="29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52" d="100"/>
          <a:sy n="52" d="100"/>
        </p:scale>
        <p:origin x="108"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286D09-0D4E-453B-B80B-35DC8A7AC9D7}" type="doc">
      <dgm:prSet loTypeId="urn:microsoft.com/office/officeart/2005/8/layout/cycle7" loCatId="cycle" qsTypeId="urn:microsoft.com/office/officeart/2005/8/quickstyle/simple1" qsCatId="simple" csTypeId="urn:microsoft.com/office/officeart/2005/8/colors/accent1_2" csCatId="accent1" phldr="1"/>
      <dgm:spPr/>
      <dgm:t>
        <a:bodyPr/>
        <a:lstStyle/>
        <a:p>
          <a:endParaRPr lang="en-US"/>
        </a:p>
      </dgm:t>
    </dgm:pt>
    <dgm:pt modelId="{D5CE5CA6-AB47-4592-8FDA-4A99A09FDCAA}">
      <dgm:prSet phldrT="[Text]"/>
      <dgm:spPr>
        <a:solidFill>
          <a:schemeClr val="accent6">
            <a:lumMod val="75000"/>
          </a:schemeClr>
        </a:solidFill>
      </dgm:spPr>
      <dgm:t>
        <a:bodyPr/>
        <a:lstStyle/>
        <a:p>
          <a:r>
            <a:rPr lang="en-US" dirty="0"/>
            <a:t>Train &amp;Test split</a:t>
          </a:r>
        </a:p>
      </dgm:t>
    </dgm:pt>
    <dgm:pt modelId="{25DA32D4-28BC-4AFC-A80F-4019BA9AE371}" type="parTrans" cxnId="{4B468B0D-D7BF-4699-886E-EE0C71BDA2D2}">
      <dgm:prSet/>
      <dgm:spPr/>
      <dgm:t>
        <a:bodyPr/>
        <a:lstStyle/>
        <a:p>
          <a:endParaRPr lang="en-US"/>
        </a:p>
      </dgm:t>
    </dgm:pt>
    <dgm:pt modelId="{394A466C-6C68-44EA-A372-DF563B3A4CAF}" type="sibTrans" cxnId="{4B468B0D-D7BF-4699-886E-EE0C71BDA2D2}">
      <dgm:prSet/>
      <dgm:spPr>
        <a:solidFill>
          <a:schemeClr val="accent6">
            <a:lumMod val="20000"/>
            <a:lumOff val="80000"/>
          </a:schemeClr>
        </a:solidFill>
        <a:ln>
          <a:solidFill>
            <a:schemeClr val="tx1"/>
          </a:solidFill>
        </a:ln>
      </dgm:spPr>
      <dgm:t>
        <a:bodyPr/>
        <a:lstStyle/>
        <a:p>
          <a:endParaRPr lang="en-US" dirty="0"/>
        </a:p>
      </dgm:t>
    </dgm:pt>
    <dgm:pt modelId="{5FCED287-27FE-413C-BD8B-1303C8E4C2D6}">
      <dgm:prSet phldrT="[Text]"/>
      <dgm:spPr>
        <a:solidFill>
          <a:schemeClr val="accent6">
            <a:lumMod val="60000"/>
            <a:lumOff val="40000"/>
          </a:schemeClr>
        </a:solidFill>
        <a:ln>
          <a:solidFill>
            <a:schemeClr val="tx1"/>
          </a:solidFill>
        </a:ln>
      </dgm:spPr>
      <dgm:t>
        <a:bodyPr/>
        <a:lstStyle/>
        <a:p>
          <a:r>
            <a:rPr lang="en-US" dirty="0"/>
            <a:t>Test</a:t>
          </a:r>
        </a:p>
        <a:p>
          <a:r>
            <a:rPr lang="en-US" dirty="0"/>
            <a:t>20%</a:t>
          </a:r>
        </a:p>
      </dgm:t>
    </dgm:pt>
    <dgm:pt modelId="{26303192-231D-44DC-90C5-22FA7E756CA7}" type="parTrans" cxnId="{FE2F1B1D-6016-4552-BEF9-892B2747D01B}">
      <dgm:prSet/>
      <dgm:spPr/>
      <dgm:t>
        <a:bodyPr/>
        <a:lstStyle/>
        <a:p>
          <a:endParaRPr lang="en-US"/>
        </a:p>
      </dgm:t>
    </dgm:pt>
    <dgm:pt modelId="{2D4226FD-770A-4518-A89B-0AFBBCF6E145}" type="sibTrans" cxnId="{FE2F1B1D-6016-4552-BEF9-892B2747D01B}">
      <dgm:prSet/>
      <dgm:spPr>
        <a:solidFill>
          <a:schemeClr val="accent6">
            <a:lumMod val="20000"/>
            <a:lumOff val="80000"/>
          </a:schemeClr>
        </a:solidFill>
        <a:ln>
          <a:solidFill>
            <a:schemeClr val="tx1"/>
          </a:solidFill>
        </a:ln>
      </dgm:spPr>
      <dgm:t>
        <a:bodyPr/>
        <a:lstStyle/>
        <a:p>
          <a:endParaRPr lang="en-US"/>
        </a:p>
      </dgm:t>
    </dgm:pt>
    <dgm:pt modelId="{F97FD833-B8E8-4709-B844-DE9F75D1CDBB}">
      <dgm:prSet phldrT="[Text]"/>
      <dgm:spPr>
        <a:solidFill>
          <a:schemeClr val="accent6">
            <a:lumMod val="60000"/>
            <a:lumOff val="40000"/>
          </a:schemeClr>
        </a:solidFill>
        <a:ln>
          <a:solidFill>
            <a:schemeClr val="tx1"/>
          </a:solidFill>
        </a:ln>
      </dgm:spPr>
      <dgm:t>
        <a:bodyPr/>
        <a:lstStyle/>
        <a:p>
          <a:r>
            <a:rPr lang="en-US" dirty="0"/>
            <a:t>Train </a:t>
          </a:r>
        </a:p>
        <a:p>
          <a:r>
            <a:rPr lang="en-US" dirty="0"/>
            <a:t>80%</a:t>
          </a:r>
        </a:p>
      </dgm:t>
    </dgm:pt>
    <dgm:pt modelId="{A243544A-E085-4EFA-8B3F-E8557423AEDC}" type="parTrans" cxnId="{C9B1F6B2-6C22-4A2C-B315-56BD38BECB30}">
      <dgm:prSet/>
      <dgm:spPr/>
      <dgm:t>
        <a:bodyPr/>
        <a:lstStyle/>
        <a:p>
          <a:endParaRPr lang="en-US"/>
        </a:p>
      </dgm:t>
    </dgm:pt>
    <dgm:pt modelId="{B5810453-0B18-4CC2-BE42-2A263BFCA2F7}" type="sibTrans" cxnId="{C9B1F6B2-6C22-4A2C-B315-56BD38BECB30}">
      <dgm:prSet/>
      <dgm:spPr>
        <a:solidFill>
          <a:schemeClr val="accent6">
            <a:lumMod val="20000"/>
            <a:lumOff val="80000"/>
          </a:schemeClr>
        </a:solidFill>
        <a:ln>
          <a:solidFill>
            <a:schemeClr val="tx1"/>
          </a:solidFill>
        </a:ln>
      </dgm:spPr>
      <dgm:t>
        <a:bodyPr/>
        <a:lstStyle/>
        <a:p>
          <a:endParaRPr lang="en-US"/>
        </a:p>
      </dgm:t>
    </dgm:pt>
    <dgm:pt modelId="{3B9CEADD-FBBB-4DC9-92A1-C873C253C54B}" type="pres">
      <dgm:prSet presAssocID="{34286D09-0D4E-453B-B80B-35DC8A7AC9D7}" presName="Name0" presStyleCnt="0">
        <dgm:presLayoutVars>
          <dgm:dir/>
          <dgm:resizeHandles val="exact"/>
        </dgm:presLayoutVars>
      </dgm:prSet>
      <dgm:spPr/>
    </dgm:pt>
    <dgm:pt modelId="{EB8AF77C-DEE2-4F0F-AEF9-302AFAF6F4A3}" type="pres">
      <dgm:prSet presAssocID="{D5CE5CA6-AB47-4592-8FDA-4A99A09FDCAA}" presName="node" presStyleLbl="node1" presStyleIdx="0" presStyleCnt="3" custScaleX="190780">
        <dgm:presLayoutVars>
          <dgm:bulletEnabled val="1"/>
        </dgm:presLayoutVars>
      </dgm:prSet>
      <dgm:spPr/>
    </dgm:pt>
    <dgm:pt modelId="{8A1FB172-9F9B-49FD-9500-72424F9D4ECC}" type="pres">
      <dgm:prSet presAssocID="{394A466C-6C68-44EA-A372-DF563B3A4CAF}" presName="sibTrans" presStyleLbl="sibTrans2D1" presStyleIdx="0" presStyleCnt="3"/>
      <dgm:spPr/>
    </dgm:pt>
    <dgm:pt modelId="{75118334-324E-423D-9296-F0BA64FEC116}" type="pres">
      <dgm:prSet presAssocID="{394A466C-6C68-44EA-A372-DF563B3A4CAF}" presName="connectorText" presStyleLbl="sibTrans2D1" presStyleIdx="0" presStyleCnt="3"/>
      <dgm:spPr/>
    </dgm:pt>
    <dgm:pt modelId="{0D9BE284-C7E5-4F3D-833F-3772F1B622B0}" type="pres">
      <dgm:prSet presAssocID="{5FCED287-27FE-413C-BD8B-1303C8E4C2D6}" presName="node" presStyleLbl="node1" presStyleIdx="1" presStyleCnt="3">
        <dgm:presLayoutVars>
          <dgm:bulletEnabled val="1"/>
        </dgm:presLayoutVars>
      </dgm:prSet>
      <dgm:spPr/>
    </dgm:pt>
    <dgm:pt modelId="{D30B720C-5B92-42D0-904F-84A1B12B8676}" type="pres">
      <dgm:prSet presAssocID="{2D4226FD-770A-4518-A89B-0AFBBCF6E145}" presName="sibTrans" presStyleLbl="sibTrans2D1" presStyleIdx="1" presStyleCnt="3"/>
      <dgm:spPr/>
    </dgm:pt>
    <dgm:pt modelId="{361A2675-8A3B-4ECC-9379-E8DF95E69BFA}" type="pres">
      <dgm:prSet presAssocID="{2D4226FD-770A-4518-A89B-0AFBBCF6E145}" presName="connectorText" presStyleLbl="sibTrans2D1" presStyleIdx="1" presStyleCnt="3"/>
      <dgm:spPr/>
    </dgm:pt>
    <dgm:pt modelId="{77DBAB7F-E82C-49B6-84DE-C043FA5D871A}" type="pres">
      <dgm:prSet presAssocID="{F97FD833-B8E8-4709-B844-DE9F75D1CDBB}" presName="node" presStyleLbl="node1" presStyleIdx="2" presStyleCnt="3" custScaleX="135742">
        <dgm:presLayoutVars>
          <dgm:bulletEnabled val="1"/>
        </dgm:presLayoutVars>
      </dgm:prSet>
      <dgm:spPr/>
    </dgm:pt>
    <dgm:pt modelId="{A9E721CA-D4B9-4D8B-988B-4D9D4CA49362}" type="pres">
      <dgm:prSet presAssocID="{B5810453-0B18-4CC2-BE42-2A263BFCA2F7}" presName="sibTrans" presStyleLbl="sibTrans2D1" presStyleIdx="2" presStyleCnt="3"/>
      <dgm:spPr/>
    </dgm:pt>
    <dgm:pt modelId="{0833EEE5-DEDF-41C0-892A-D48D53748042}" type="pres">
      <dgm:prSet presAssocID="{B5810453-0B18-4CC2-BE42-2A263BFCA2F7}" presName="connectorText" presStyleLbl="sibTrans2D1" presStyleIdx="2" presStyleCnt="3"/>
      <dgm:spPr/>
    </dgm:pt>
  </dgm:ptLst>
  <dgm:cxnLst>
    <dgm:cxn modelId="{4B468B0D-D7BF-4699-886E-EE0C71BDA2D2}" srcId="{34286D09-0D4E-453B-B80B-35DC8A7AC9D7}" destId="{D5CE5CA6-AB47-4592-8FDA-4A99A09FDCAA}" srcOrd="0" destOrd="0" parTransId="{25DA32D4-28BC-4AFC-A80F-4019BA9AE371}" sibTransId="{394A466C-6C68-44EA-A372-DF563B3A4CAF}"/>
    <dgm:cxn modelId="{EFFF9417-E6FA-4036-BA85-2BD6D466F799}" type="presOf" srcId="{B5810453-0B18-4CC2-BE42-2A263BFCA2F7}" destId="{0833EEE5-DEDF-41C0-892A-D48D53748042}" srcOrd="1" destOrd="0" presId="urn:microsoft.com/office/officeart/2005/8/layout/cycle7"/>
    <dgm:cxn modelId="{FE2F1B1D-6016-4552-BEF9-892B2747D01B}" srcId="{34286D09-0D4E-453B-B80B-35DC8A7AC9D7}" destId="{5FCED287-27FE-413C-BD8B-1303C8E4C2D6}" srcOrd="1" destOrd="0" parTransId="{26303192-231D-44DC-90C5-22FA7E756CA7}" sibTransId="{2D4226FD-770A-4518-A89B-0AFBBCF6E145}"/>
    <dgm:cxn modelId="{0805F422-0849-42AF-92F0-FBABB00DBDF9}" type="presOf" srcId="{394A466C-6C68-44EA-A372-DF563B3A4CAF}" destId="{75118334-324E-423D-9296-F0BA64FEC116}" srcOrd="1" destOrd="0" presId="urn:microsoft.com/office/officeart/2005/8/layout/cycle7"/>
    <dgm:cxn modelId="{817C1926-A0B7-4823-B3DC-84E9FD03258F}" type="presOf" srcId="{394A466C-6C68-44EA-A372-DF563B3A4CAF}" destId="{8A1FB172-9F9B-49FD-9500-72424F9D4ECC}" srcOrd="0" destOrd="0" presId="urn:microsoft.com/office/officeart/2005/8/layout/cycle7"/>
    <dgm:cxn modelId="{270A922E-5CCC-4F9C-9AE7-D7D96ED6FF8C}" type="presOf" srcId="{D5CE5CA6-AB47-4592-8FDA-4A99A09FDCAA}" destId="{EB8AF77C-DEE2-4F0F-AEF9-302AFAF6F4A3}" srcOrd="0" destOrd="0" presId="urn:microsoft.com/office/officeart/2005/8/layout/cycle7"/>
    <dgm:cxn modelId="{C19A4B31-D038-4C5C-B89D-972A07052141}" type="presOf" srcId="{B5810453-0B18-4CC2-BE42-2A263BFCA2F7}" destId="{A9E721CA-D4B9-4D8B-988B-4D9D4CA49362}" srcOrd="0" destOrd="0" presId="urn:microsoft.com/office/officeart/2005/8/layout/cycle7"/>
    <dgm:cxn modelId="{9A2CF666-2453-4014-AF4E-20D89D09D55E}" type="presOf" srcId="{F97FD833-B8E8-4709-B844-DE9F75D1CDBB}" destId="{77DBAB7F-E82C-49B6-84DE-C043FA5D871A}" srcOrd="0" destOrd="0" presId="urn:microsoft.com/office/officeart/2005/8/layout/cycle7"/>
    <dgm:cxn modelId="{4E7A318D-2248-4CE1-AC3E-FFE498937044}" type="presOf" srcId="{2D4226FD-770A-4518-A89B-0AFBBCF6E145}" destId="{361A2675-8A3B-4ECC-9379-E8DF95E69BFA}" srcOrd="1" destOrd="0" presId="urn:microsoft.com/office/officeart/2005/8/layout/cycle7"/>
    <dgm:cxn modelId="{72174693-B55F-4CE1-A727-FD088376993E}" type="presOf" srcId="{5FCED287-27FE-413C-BD8B-1303C8E4C2D6}" destId="{0D9BE284-C7E5-4F3D-833F-3772F1B622B0}" srcOrd="0" destOrd="0" presId="urn:microsoft.com/office/officeart/2005/8/layout/cycle7"/>
    <dgm:cxn modelId="{C9B1F6B2-6C22-4A2C-B315-56BD38BECB30}" srcId="{34286D09-0D4E-453B-B80B-35DC8A7AC9D7}" destId="{F97FD833-B8E8-4709-B844-DE9F75D1CDBB}" srcOrd="2" destOrd="0" parTransId="{A243544A-E085-4EFA-8B3F-E8557423AEDC}" sibTransId="{B5810453-0B18-4CC2-BE42-2A263BFCA2F7}"/>
    <dgm:cxn modelId="{06B041EF-BB6C-4660-866F-ED8F7CFAF4E8}" type="presOf" srcId="{34286D09-0D4E-453B-B80B-35DC8A7AC9D7}" destId="{3B9CEADD-FBBB-4DC9-92A1-C873C253C54B}" srcOrd="0" destOrd="0" presId="urn:microsoft.com/office/officeart/2005/8/layout/cycle7"/>
    <dgm:cxn modelId="{621AC6EF-7E64-4944-9C60-566635AD56A1}" type="presOf" srcId="{2D4226FD-770A-4518-A89B-0AFBBCF6E145}" destId="{D30B720C-5B92-42D0-904F-84A1B12B8676}" srcOrd="0" destOrd="0" presId="urn:microsoft.com/office/officeart/2005/8/layout/cycle7"/>
    <dgm:cxn modelId="{1AC6C890-D928-4C18-9196-92FD26611C51}" type="presParOf" srcId="{3B9CEADD-FBBB-4DC9-92A1-C873C253C54B}" destId="{EB8AF77C-DEE2-4F0F-AEF9-302AFAF6F4A3}" srcOrd="0" destOrd="0" presId="urn:microsoft.com/office/officeart/2005/8/layout/cycle7"/>
    <dgm:cxn modelId="{1547248D-6070-41F9-A2BA-0BD7CBF6478F}" type="presParOf" srcId="{3B9CEADD-FBBB-4DC9-92A1-C873C253C54B}" destId="{8A1FB172-9F9B-49FD-9500-72424F9D4ECC}" srcOrd="1" destOrd="0" presId="urn:microsoft.com/office/officeart/2005/8/layout/cycle7"/>
    <dgm:cxn modelId="{D0D5EC45-7FB3-43A9-864F-7473FBC459B8}" type="presParOf" srcId="{8A1FB172-9F9B-49FD-9500-72424F9D4ECC}" destId="{75118334-324E-423D-9296-F0BA64FEC116}" srcOrd="0" destOrd="0" presId="urn:microsoft.com/office/officeart/2005/8/layout/cycle7"/>
    <dgm:cxn modelId="{1EBBF861-FF5C-4C03-B6D5-D0E17607368C}" type="presParOf" srcId="{3B9CEADD-FBBB-4DC9-92A1-C873C253C54B}" destId="{0D9BE284-C7E5-4F3D-833F-3772F1B622B0}" srcOrd="2" destOrd="0" presId="urn:microsoft.com/office/officeart/2005/8/layout/cycle7"/>
    <dgm:cxn modelId="{6D323FCA-1568-46F5-BDBC-008B4594E6CB}" type="presParOf" srcId="{3B9CEADD-FBBB-4DC9-92A1-C873C253C54B}" destId="{D30B720C-5B92-42D0-904F-84A1B12B8676}" srcOrd="3" destOrd="0" presId="urn:microsoft.com/office/officeart/2005/8/layout/cycle7"/>
    <dgm:cxn modelId="{005AF4C8-BCFB-41A4-8813-BA4938C426BB}" type="presParOf" srcId="{D30B720C-5B92-42D0-904F-84A1B12B8676}" destId="{361A2675-8A3B-4ECC-9379-E8DF95E69BFA}" srcOrd="0" destOrd="0" presId="urn:microsoft.com/office/officeart/2005/8/layout/cycle7"/>
    <dgm:cxn modelId="{4B5DC48A-4139-466C-AC07-F538809AED92}" type="presParOf" srcId="{3B9CEADD-FBBB-4DC9-92A1-C873C253C54B}" destId="{77DBAB7F-E82C-49B6-84DE-C043FA5D871A}" srcOrd="4" destOrd="0" presId="urn:microsoft.com/office/officeart/2005/8/layout/cycle7"/>
    <dgm:cxn modelId="{D3803670-2C8C-40E0-8165-1A9D8D971C4C}" type="presParOf" srcId="{3B9CEADD-FBBB-4DC9-92A1-C873C253C54B}" destId="{A9E721CA-D4B9-4D8B-988B-4D9D4CA49362}" srcOrd="5" destOrd="0" presId="urn:microsoft.com/office/officeart/2005/8/layout/cycle7"/>
    <dgm:cxn modelId="{BD686F8D-2B35-47CD-908E-0D4FFC507324}" type="presParOf" srcId="{A9E721CA-D4B9-4D8B-988B-4D9D4CA49362}" destId="{0833EEE5-DEDF-41C0-892A-D48D53748042}" srcOrd="0" destOrd="0" presId="urn:microsoft.com/office/officeart/2005/8/layout/cycle7"/>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09A80E-BEBD-4DEC-ADE8-A1141E4CF061}" type="doc">
      <dgm:prSet loTypeId="urn:microsoft.com/office/officeart/2005/8/layout/pyramid4" loCatId="pyramid" qsTypeId="urn:microsoft.com/office/officeart/2005/8/quickstyle/simple1" qsCatId="simple" csTypeId="urn:microsoft.com/office/officeart/2005/8/colors/accent1_2" csCatId="accent1" phldr="1"/>
      <dgm:spPr/>
      <dgm:t>
        <a:bodyPr/>
        <a:lstStyle/>
        <a:p>
          <a:endParaRPr lang="en-US"/>
        </a:p>
      </dgm:t>
    </dgm:pt>
    <dgm:pt modelId="{4CBF65E6-4841-4CF7-A37A-F47B7C46EF4C}">
      <dgm:prSet phldrT="[Text]" custT="1"/>
      <dgm:spPr>
        <a:solidFill>
          <a:schemeClr val="tx2">
            <a:lumMod val="60000"/>
            <a:lumOff val="40000"/>
          </a:schemeClr>
        </a:solidFill>
      </dgm:spPr>
      <dgm:t>
        <a:bodyPr/>
        <a:lstStyle/>
        <a:p>
          <a:r>
            <a:rPr lang="en-US" sz="1800" b="1" dirty="0"/>
            <a:t>Linear Regression</a:t>
          </a:r>
        </a:p>
      </dgm:t>
    </dgm:pt>
    <dgm:pt modelId="{A90D0BD2-16DE-47EF-B23E-908DBFEF8101}" type="parTrans" cxnId="{65ED4566-2332-413E-994A-72D4D2D59271}">
      <dgm:prSet/>
      <dgm:spPr/>
      <dgm:t>
        <a:bodyPr/>
        <a:lstStyle/>
        <a:p>
          <a:endParaRPr lang="en-US"/>
        </a:p>
      </dgm:t>
    </dgm:pt>
    <dgm:pt modelId="{696E9006-41A2-403C-934B-AD0EF85AF66D}" type="sibTrans" cxnId="{65ED4566-2332-413E-994A-72D4D2D59271}">
      <dgm:prSet/>
      <dgm:spPr/>
      <dgm:t>
        <a:bodyPr/>
        <a:lstStyle/>
        <a:p>
          <a:endParaRPr lang="en-US"/>
        </a:p>
      </dgm:t>
    </dgm:pt>
    <dgm:pt modelId="{54EBF305-16BE-4C9C-A69F-BE586D349E60}">
      <dgm:prSet phldrT="[Text]" custT="1"/>
      <dgm:spPr>
        <a:solidFill>
          <a:schemeClr val="accent2">
            <a:lumMod val="75000"/>
          </a:schemeClr>
        </a:solidFill>
      </dgm:spPr>
      <dgm:t>
        <a:bodyPr/>
        <a:lstStyle/>
        <a:p>
          <a:r>
            <a:rPr lang="en-US" sz="1800" b="1" dirty="0"/>
            <a:t>LGBM REGRESSOR</a:t>
          </a:r>
        </a:p>
      </dgm:t>
    </dgm:pt>
    <dgm:pt modelId="{0058AB55-A691-41D3-9DA0-CEF0A835D21F}" type="parTrans" cxnId="{102235B4-2DC7-472D-97B1-ABB4C690B212}">
      <dgm:prSet/>
      <dgm:spPr/>
      <dgm:t>
        <a:bodyPr/>
        <a:lstStyle/>
        <a:p>
          <a:endParaRPr lang="en-US"/>
        </a:p>
      </dgm:t>
    </dgm:pt>
    <dgm:pt modelId="{21EF7051-B004-4E7B-B017-D5C82299696E}" type="sibTrans" cxnId="{102235B4-2DC7-472D-97B1-ABB4C690B212}">
      <dgm:prSet/>
      <dgm:spPr/>
      <dgm:t>
        <a:bodyPr/>
        <a:lstStyle/>
        <a:p>
          <a:endParaRPr lang="en-US"/>
        </a:p>
      </dgm:t>
    </dgm:pt>
    <dgm:pt modelId="{D5199724-6EF0-4425-80AD-AAB48364AE99}">
      <dgm:prSet phldrT="[Text]" custT="1"/>
      <dgm:spPr>
        <a:solidFill>
          <a:srgbClr val="002060"/>
        </a:solidFill>
      </dgm:spPr>
      <dgm:t>
        <a:bodyPr/>
        <a:lstStyle/>
        <a:p>
          <a:r>
            <a:rPr lang="en-US" sz="1800" dirty="0"/>
            <a:t>Random Forest</a:t>
          </a:r>
        </a:p>
      </dgm:t>
    </dgm:pt>
    <dgm:pt modelId="{1573EE8E-4DE5-4DFA-964A-4F019A17B6A7}" type="parTrans" cxnId="{5B402CF5-25E0-4D78-AE50-E5306B90C037}">
      <dgm:prSet/>
      <dgm:spPr/>
      <dgm:t>
        <a:bodyPr/>
        <a:lstStyle/>
        <a:p>
          <a:endParaRPr lang="en-US"/>
        </a:p>
      </dgm:t>
    </dgm:pt>
    <dgm:pt modelId="{9F1A5780-C986-4DC2-960B-AB4561F1D40E}" type="sibTrans" cxnId="{5B402CF5-25E0-4D78-AE50-E5306B90C037}">
      <dgm:prSet/>
      <dgm:spPr/>
      <dgm:t>
        <a:bodyPr/>
        <a:lstStyle/>
        <a:p>
          <a:endParaRPr lang="en-US"/>
        </a:p>
      </dgm:t>
    </dgm:pt>
    <dgm:pt modelId="{8FEC5F3F-730A-4B50-9EE1-549A7CCFE253}">
      <dgm:prSet phldrT="[Text]" custT="1"/>
      <dgm:spPr>
        <a:solidFill>
          <a:srgbClr val="7030A0"/>
        </a:solidFill>
      </dgm:spPr>
      <dgm:t>
        <a:bodyPr/>
        <a:lstStyle/>
        <a:p>
          <a:r>
            <a:rPr lang="en-US" sz="1800" b="1" dirty="0"/>
            <a:t>XG Boost classifier</a:t>
          </a:r>
        </a:p>
      </dgm:t>
    </dgm:pt>
    <dgm:pt modelId="{8D6D28B2-4956-47B9-8973-012B71D0A782}" type="parTrans" cxnId="{26D5F112-0B1F-48F1-A79F-C18C2EF0D981}">
      <dgm:prSet/>
      <dgm:spPr/>
      <dgm:t>
        <a:bodyPr/>
        <a:lstStyle/>
        <a:p>
          <a:endParaRPr lang="en-US"/>
        </a:p>
      </dgm:t>
    </dgm:pt>
    <dgm:pt modelId="{D699A4D9-FB94-4E20-8871-0762C4FAEBB8}" type="sibTrans" cxnId="{26D5F112-0B1F-48F1-A79F-C18C2EF0D981}">
      <dgm:prSet/>
      <dgm:spPr/>
      <dgm:t>
        <a:bodyPr/>
        <a:lstStyle/>
        <a:p>
          <a:endParaRPr lang="en-US"/>
        </a:p>
      </dgm:t>
    </dgm:pt>
    <dgm:pt modelId="{675E8BC9-876E-440F-A10A-D8C42E6B5E71}" type="pres">
      <dgm:prSet presAssocID="{4809A80E-BEBD-4DEC-ADE8-A1141E4CF061}" presName="compositeShape" presStyleCnt="0">
        <dgm:presLayoutVars>
          <dgm:chMax val="9"/>
          <dgm:dir/>
          <dgm:resizeHandles val="exact"/>
        </dgm:presLayoutVars>
      </dgm:prSet>
      <dgm:spPr/>
    </dgm:pt>
    <dgm:pt modelId="{7E92AF49-763A-4DE0-88D6-BDA07C204C5E}" type="pres">
      <dgm:prSet presAssocID="{4809A80E-BEBD-4DEC-ADE8-A1141E4CF061}" presName="triangle1" presStyleLbl="node1" presStyleIdx="0" presStyleCnt="4" custScaleX="94765">
        <dgm:presLayoutVars>
          <dgm:bulletEnabled val="1"/>
        </dgm:presLayoutVars>
      </dgm:prSet>
      <dgm:spPr/>
    </dgm:pt>
    <dgm:pt modelId="{56F0AD29-9836-41FE-9CE1-51A13228DC02}" type="pres">
      <dgm:prSet presAssocID="{4809A80E-BEBD-4DEC-ADE8-A1141E4CF061}" presName="triangle2" presStyleLbl="node1" presStyleIdx="1" presStyleCnt="4" custScaleX="96206">
        <dgm:presLayoutVars>
          <dgm:bulletEnabled val="1"/>
        </dgm:presLayoutVars>
      </dgm:prSet>
      <dgm:spPr/>
    </dgm:pt>
    <dgm:pt modelId="{3818C080-086D-4731-9662-C41D95790539}" type="pres">
      <dgm:prSet presAssocID="{4809A80E-BEBD-4DEC-ADE8-A1141E4CF061}" presName="triangle3" presStyleLbl="node1" presStyleIdx="2" presStyleCnt="4" custScaleX="108765" custLinFactNeighborX="768">
        <dgm:presLayoutVars>
          <dgm:bulletEnabled val="1"/>
        </dgm:presLayoutVars>
      </dgm:prSet>
      <dgm:spPr/>
    </dgm:pt>
    <dgm:pt modelId="{B43589F7-EFE8-4175-AE19-79325F649F09}" type="pres">
      <dgm:prSet presAssocID="{4809A80E-BEBD-4DEC-ADE8-A1141E4CF061}" presName="triangle4" presStyleLbl="node1" presStyleIdx="3" presStyleCnt="4">
        <dgm:presLayoutVars>
          <dgm:bulletEnabled val="1"/>
        </dgm:presLayoutVars>
      </dgm:prSet>
      <dgm:spPr/>
    </dgm:pt>
  </dgm:ptLst>
  <dgm:cxnLst>
    <dgm:cxn modelId="{7BEC400A-B393-4A4B-B5C0-D41C3D5706DD}" type="presOf" srcId="{8FEC5F3F-730A-4B50-9EE1-549A7CCFE253}" destId="{B43589F7-EFE8-4175-AE19-79325F649F09}" srcOrd="0" destOrd="0" presId="urn:microsoft.com/office/officeart/2005/8/layout/pyramid4"/>
    <dgm:cxn modelId="{26D5F112-0B1F-48F1-A79F-C18C2EF0D981}" srcId="{4809A80E-BEBD-4DEC-ADE8-A1141E4CF061}" destId="{8FEC5F3F-730A-4B50-9EE1-549A7CCFE253}" srcOrd="3" destOrd="0" parTransId="{8D6D28B2-4956-47B9-8973-012B71D0A782}" sibTransId="{D699A4D9-FB94-4E20-8871-0762C4FAEBB8}"/>
    <dgm:cxn modelId="{77180816-A6CF-4970-8B8F-760981D2ED56}" type="presOf" srcId="{4809A80E-BEBD-4DEC-ADE8-A1141E4CF061}" destId="{675E8BC9-876E-440F-A10A-D8C42E6B5E71}" srcOrd="0" destOrd="0" presId="urn:microsoft.com/office/officeart/2005/8/layout/pyramid4"/>
    <dgm:cxn modelId="{DE21AC61-B108-4F41-9E11-84F90E5BA727}" type="presOf" srcId="{54EBF305-16BE-4C9C-A69F-BE586D349E60}" destId="{56F0AD29-9836-41FE-9CE1-51A13228DC02}" srcOrd="0" destOrd="0" presId="urn:microsoft.com/office/officeart/2005/8/layout/pyramid4"/>
    <dgm:cxn modelId="{34A5D043-EFB4-40F8-99F5-27B34C252144}" type="presOf" srcId="{D5199724-6EF0-4425-80AD-AAB48364AE99}" destId="{3818C080-086D-4731-9662-C41D95790539}" srcOrd="0" destOrd="0" presId="urn:microsoft.com/office/officeart/2005/8/layout/pyramid4"/>
    <dgm:cxn modelId="{6AFC1E44-88DC-4BA7-89C5-647AF1DE2F0F}" type="presOf" srcId="{4CBF65E6-4841-4CF7-A37A-F47B7C46EF4C}" destId="{7E92AF49-763A-4DE0-88D6-BDA07C204C5E}" srcOrd="0" destOrd="0" presId="urn:microsoft.com/office/officeart/2005/8/layout/pyramid4"/>
    <dgm:cxn modelId="{65ED4566-2332-413E-994A-72D4D2D59271}" srcId="{4809A80E-BEBD-4DEC-ADE8-A1141E4CF061}" destId="{4CBF65E6-4841-4CF7-A37A-F47B7C46EF4C}" srcOrd="0" destOrd="0" parTransId="{A90D0BD2-16DE-47EF-B23E-908DBFEF8101}" sibTransId="{696E9006-41A2-403C-934B-AD0EF85AF66D}"/>
    <dgm:cxn modelId="{102235B4-2DC7-472D-97B1-ABB4C690B212}" srcId="{4809A80E-BEBD-4DEC-ADE8-A1141E4CF061}" destId="{54EBF305-16BE-4C9C-A69F-BE586D349E60}" srcOrd="1" destOrd="0" parTransId="{0058AB55-A691-41D3-9DA0-CEF0A835D21F}" sibTransId="{21EF7051-B004-4E7B-B017-D5C82299696E}"/>
    <dgm:cxn modelId="{5B402CF5-25E0-4D78-AE50-E5306B90C037}" srcId="{4809A80E-BEBD-4DEC-ADE8-A1141E4CF061}" destId="{D5199724-6EF0-4425-80AD-AAB48364AE99}" srcOrd="2" destOrd="0" parTransId="{1573EE8E-4DE5-4DFA-964A-4F019A17B6A7}" sibTransId="{9F1A5780-C986-4DC2-960B-AB4561F1D40E}"/>
    <dgm:cxn modelId="{0D15CB22-6BED-46F1-9906-BC86DFE5278D}" type="presParOf" srcId="{675E8BC9-876E-440F-A10A-D8C42E6B5E71}" destId="{7E92AF49-763A-4DE0-88D6-BDA07C204C5E}" srcOrd="0" destOrd="0" presId="urn:microsoft.com/office/officeart/2005/8/layout/pyramid4"/>
    <dgm:cxn modelId="{B6D3E7ED-1EF9-4879-ADBE-B06EF83015BA}" type="presParOf" srcId="{675E8BC9-876E-440F-A10A-D8C42E6B5E71}" destId="{56F0AD29-9836-41FE-9CE1-51A13228DC02}" srcOrd="1" destOrd="0" presId="urn:microsoft.com/office/officeart/2005/8/layout/pyramid4"/>
    <dgm:cxn modelId="{7BA67C06-FB14-42BF-B0D2-A80CF5F0A078}" type="presParOf" srcId="{675E8BC9-876E-440F-A10A-D8C42E6B5E71}" destId="{3818C080-086D-4731-9662-C41D95790539}" srcOrd="2" destOrd="0" presId="urn:microsoft.com/office/officeart/2005/8/layout/pyramid4"/>
    <dgm:cxn modelId="{98C07B16-2ECF-4B2A-81CA-BB861B28A604}" type="presParOf" srcId="{675E8BC9-876E-440F-A10A-D8C42E6B5E71}" destId="{B43589F7-EFE8-4175-AE19-79325F649F09}" srcOrd="3" destOrd="0" presId="urn:microsoft.com/office/officeart/2005/8/layout/pyramid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8AF77C-DEE2-4F0F-AEF9-302AFAF6F4A3}">
      <dsp:nvSpPr>
        <dsp:cNvPr id="0" name=""/>
        <dsp:cNvSpPr/>
      </dsp:nvSpPr>
      <dsp:spPr>
        <a:xfrm>
          <a:off x="1142700" y="1416"/>
          <a:ext cx="4321719" cy="1132644"/>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Train &amp;Test split</a:t>
          </a:r>
        </a:p>
      </dsp:txBody>
      <dsp:txXfrm>
        <a:off x="1175874" y="34590"/>
        <a:ext cx="4255371" cy="1066296"/>
      </dsp:txXfrm>
    </dsp:sp>
    <dsp:sp modelId="{8A1FB172-9F9B-49FD-9500-72424F9D4ECC}">
      <dsp:nvSpPr>
        <dsp:cNvPr id="0" name=""/>
        <dsp:cNvSpPr/>
      </dsp:nvSpPr>
      <dsp:spPr>
        <a:xfrm rot="3600000">
          <a:off x="3810323" y="1989815"/>
          <a:ext cx="857422" cy="396425"/>
        </a:xfrm>
        <a:prstGeom prst="leftRightArrow">
          <a:avLst>
            <a:gd name="adj1" fmla="val 60000"/>
            <a:gd name="adj2" fmla="val 50000"/>
          </a:avLst>
        </a:prstGeom>
        <a:solidFill>
          <a:schemeClr val="accent6">
            <a:lumMod val="20000"/>
            <a:lumOff val="80000"/>
          </a:schemeClr>
        </a:solidFill>
        <a:ln>
          <a:solidFill>
            <a:schemeClr val="tx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dirty="0"/>
        </a:p>
      </dsp:txBody>
      <dsp:txXfrm>
        <a:off x="3929251" y="2069100"/>
        <a:ext cx="619567" cy="237855"/>
      </dsp:txXfrm>
    </dsp:sp>
    <dsp:sp modelId="{0D9BE284-C7E5-4F3D-833F-3772F1B622B0}">
      <dsp:nvSpPr>
        <dsp:cNvPr id="0" name=""/>
        <dsp:cNvSpPr/>
      </dsp:nvSpPr>
      <dsp:spPr>
        <a:xfrm>
          <a:off x="4041864" y="3241994"/>
          <a:ext cx="2265289" cy="1132644"/>
        </a:xfrm>
        <a:prstGeom prst="roundRect">
          <a:avLst>
            <a:gd name="adj" fmla="val 10000"/>
          </a:avLst>
        </a:prstGeom>
        <a:solidFill>
          <a:schemeClr val="accent6">
            <a:lumMod val="60000"/>
            <a:lumOff val="4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Test</a:t>
          </a:r>
        </a:p>
        <a:p>
          <a:pPr marL="0" lvl="0" indent="0" algn="ctr" defTabSz="1155700">
            <a:lnSpc>
              <a:spcPct val="90000"/>
            </a:lnSpc>
            <a:spcBef>
              <a:spcPct val="0"/>
            </a:spcBef>
            <a:spcAft>
              <a:spcPct val="35000"/>
            </a:spcAft>
            <a:buNone/>
          </a:pPr>
          <a:r>
            <a:rPr lang="en-US" sz="2600" kern="1200" dirty="0"/>
            <a:t>20%</a:t>
          </a:r>
        </a:p>
      </dsp:txBody>
      <dsp:txXfrm>
        <a:off x="4075038" y="3275168"/>
        <a:ext cx="2198941" cy="1066296"/>
      </dsp:txXfrm>
    </dsp:sp>
    <dsp:sp modelId="{D30B720C-5B92-42D0-904F-84A1B12B8676}">
      <dsp:nvSpPr>
        <dsp:cNvPr id="0" name=""/>
        <dsp:cNvSpPr/>
      </dsp:nvSpPr>
      <dsp:spPr>
        <a:xfrm rot="10800000">
          <a:off x="3077263" y="3610104"/>
          <a:ext cx="857422" cy="396425"/>
        </a:xfrm>
        <a:prstGeom prst="leftRightArrow">
          <a:avLst>
            <a:gd name="adj1" fmla="val 60000"/>
            <a:gd name="adj2" fmla="val 50000"/>
          </a:avLst>
        </a:prstGeom>
        <a:solidFill>
          <a:schemeClr val="accent6">
            <a:lumMod val="20000"/>
            <a:lumOff val="80000"/>
          </a:schemeClr>
        </a:solidFill>
        <a:ln>
          <a:solidFill>
            <a:schemeClr val="tx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10800000">
        <a:off x="3196190" y="3689389"/>
        <a:ext cx="619567" cy="237855"/>
      </dsp:txXfrm>
    </dsp:sp>
    <dsp:sp modelId="{77DBAB7F-E82C-49B6-84DE-C043FA5D871A}">
      <dsp:nvSpPr>
        <dsp:cNvPr id="0" name=""/>
        <dsp:cNvSpPr/>
      </dsp:nvSpPr>
      <dsp:spPr>
        <a:xfrm>
          <a:off x="-104863" y="3241994"/>
          <a:ext cx="3074949" cy="1132644"/>
        </a:xfrm>
        <a:prstGeom prst="roundRect">
          <a:avLst>
            <a:gd name="adj" fmla="val 10000"/>
          </a:avLst>
        </a:prstGeom>
        <a:solidFill>
          <a:schemeClr val="accent6">
            <a:lumMod val="60000"/>
            <a:lumOff val="4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Train </a:t>
          </a:r>
        </a:p>
        <a:p>
          <a:pPr marL="0" lvl="0" indent="0" algn="ctr" defTabSz="1155700">
            <a:lnSpc>
              <a:spcPct val="90000"/>
            </a:lnSpc>
            <a:spcBef>
              <a:spcPct val="0"/>
            </a:spcBef>
            <a:spcAft>
              <a:spcPct val="35000"/>
            </a:spcAft>
            <a:buNone/>
          </a:pPr>
          <a:r>
            <a:rPr lang="en-US" sz="2600" kern="1200" dirty="0"/>
            <a:t>80%</a:t>
          </a:r>
        </a:p>
      </dsp:txBody>
      <dsp:txXfrm>
        <a:off x="-71689" y="3275168"/>
        <a:ext cx="3008601" cy="1066296"/>
      </dsp:txXfrm>
    </dsp:sp>
    <dsp:sp modelId="{A9E721CA-D4B9-4D8B-988B-4D9D4CA49362}">
      <dsp:nvSpPr>
        <dsp:cNvPr id="0" name=""/>
        <dsp:cNvSpPr/>
      </dsp:nvSpPr>
      <dsp:spPr>
        <a:xfrm rot="18000000">
          <a:off x="1939374" y="1989815"/>
          <a:ext cx="857422" cy="396425"/>
        </a:xfrm>
        <a:prstGeom prst="leftRightArrow">
          <a:avLst>
            <a:gd name="adj1" fmla="val 60000"/>
            <a:gd name="adj2" fmla="val 50000"/>
          </a:avLst>
        </a:prstGeom>
        <a:solidFill>
          <a:schemeClr val="accent6">
            <a:lumMod val="20000"/>
            <a:lumOff val="80000"/>
          </a:schemeClr>
        </a:solidFill>
        <a:ln>
          <a:solidFill>
            <a:schemeClr val="tx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2058302" y="2069100"/>
        <a:ext cx="619567" cy="2378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92AF49-763A-4DE0-88D6-BDA07C204C5E}">
      <dsp:nvSpPr>
        <dsp:cNvPr id="0" name=""/>
        <dsp:cNvSpPr/>
      </dsp:nvSpPr>
      <dsp:spPr>
        <a:xfrm>
          <a:off x="3043819" y="0"/>
          <a:ext cx="2301170" cy="2428291"/>
        </a:xfrm>
        <a:prstGeom prst="triangle">
          <a:avLst/>
        </a:prstGeom>
        <a:solidFill>
          <a:schemeClr val="tx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Linear Regression</a:t>
          </a:r>
        </a:p>
      </dsp:txBody>
      <dsp:txXfrm>
        <a:off x="3619112" y="1214146"/>
        <a:ext cx="1150585" cy="1214145"/>
      </dsp:txXfrm>
    </dsp:sp>
    <dsp:sp modelId="{56F0AD29-9836-41FE-9CE1-51A13228DC02}">
      <dsp:nvSpPr>
        <dsp:cNvPr id="0" name=""/>
        <dsp:cNvSpPr/>
      </dsp:nvSpPr>
      <dsp:spPr>
        <a:xfrm>
          <a:off x="1812177" y="2428291"/>
          <a:ext cx="2336162" cy="2428291"/>
        </a:xfrm>
        <a:prstGeom prst="triangle">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LGBM REGRESSOR</a:t>
          </a:r>
        </a:p>
      </dsp:txBody>
      <dsp:txXfrm>
        <a:off x="2396218" y="3642437"/>
        <a:ext cx="1168081" cy="1214145"/>
      </dsp:txXfrm>
    </dsp:sp>
    <dsp:sp modelId="{3818C080-086D-4731-9662-C41D95790539}">
      <dsp:nvSpPr>
        <dsp:cNvPr id="0" name=""/>
        <dsp:cNvSpPr/>
      </dsp:nvSpPr>
      <dsp:spPr>
        <a:xfrm rot="10800000">
          <a:off x="2892488" y="2428291"/>
          <a:ext cx="2641131" cy="2428291"/>
        </a:xfrm>
        <a:prstGeom prst="triangle">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Random Forest</a:t>
          </a:r>
        </a:p>
      </dsp:txBody>
      <dsp:txXfrm rot="10800000">
        <a:off x="3552771" y="2428291"/>
        <a:ext cx="1320565" cy="1214145"/>
      </dsp:txXfrm>
    </dsp:sp>
    <dsp:sp modelId="{B43589F7-EFE8-4175-AE19-79325F649F09}">
      <dsp:nvSpPr>
        <dsp:cNvPr id="0" name=""/>
        <dsp:cNvSpPr/>
      </dsp:nvSpPr>
      <dsp:spPr>
        <a:xfrm>
          <a:off x="4194404" y="2428291"/>
          <a:ext cx="2428291" cy="2428291"/>
        </a:xfrm>
        <a:prstGeom prst="triangle">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XG Boost classifier</a:t>
          </a:r>
        </a:p>
      </dsp:txBody>
      <dsp:txXfrm>
        <a:off x="4801477" y="3642437"/>
        <a:ext cx="1214145" cy="1214145"/>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EC3B38-2115-4E60-929F-3B6AFF8135F7}" type="datetimeFigureOut">
              <a:rPr lang="en-US" smtClean="0"/>
              <a:t>4/8/2025</a:t>
            </a:fld>
            <a:endParaRPr lang="en-US"/>
          </a:p>
        </p:txBody>
      </p:sp>
      <p:sp>
        <p:nvSpPr>
          <p:cNvPr id="4" name="Slide Image Placeholder 3"/>
          <p:cNvSpPr>
            <a:spLocks noGrp="1" noRot="1" noChangeAspect="1"/>
          </p:cNvSpPr>
          <p:nvPr>
            <p:ph type="sldImg" idx="2"/>
          </p:nvPr>
        </p:nvSpPr>
        <p:spPr>
          <a:xfrm>
            <a:off x="161925" y="1143000"/>
            <a:ext cx="6534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E03847-2C1A-4E9A-8758-B27E70B2A014}" type="slidenum">
              <a:rPr lang="en-US" smtClean="0"/>
              <a:t>‹#›</a:t>
            </a:fld>
            <a:endParaRPr lang="en-US"/>
          </a:p>
        </p:txBody>
      </p:sp>
    </p:spTree>
    <p:extLst>
      <p:ext uri="{BB962C8B-B14F-4D97-AF65-F5344CB8AC3E}">
        <p14:creationId xmlns:p14="http://schemas.microsoft.com/office/powerpoint/2010/main" val="482569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E03847-2C1A-4E9A-8758-B27E70B2A014}" type="slidenum">
              <a:rPr lang="en-US" smtClean="0"/>
              <a:t>10</a:t>
            </a:fld>
            <a:endParaRPr lang="en-US"/>
          </a:p>
        </p:txBody>
      </p:sp>
    </p:spTree>
    <p:extLst>
      <p:ext uri="{BB962C8B-B14F-4D97-AF65-F5344CB8AC3E}">
        <p14:creationId xmlns:p14="http://schemas.microsoft.com/office/powerpoint/2010/main" val="3617303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E03847-2C1A-4E9A-8758-B27E70B2A014}" type="slidenum">
              <a:rPr lang="en-US" smtClean="0"/>
              <a:t>11</a:t>
            </a:fld>
            <a:endParaRPr lang="en-US"/>
          </a:p>
        </p:txBody>
      </p:sp>
    </p:spTree>
    <p:extLst>
      <p:ext uri="{BB962C8B-B14F-4D97-AF65-F5344CB8AC3E}">
        <p14:creationId xmlns:p14="http://schemas.microsoft.com/office/powerpoint/2010/main" val="780733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E03847-2C1A-4E9A-8758-B27E70B2A014}" type="slidenum">
              <a:rPr lang="en-US" smtClean="0"/>
              <a:t>14</a:t>
            </a:fld>
            <a:endParaRPr lang="en-US"/>
          </a:p>
        </p:txBody>
      </p:sp>
    </p:spTree>
    <p:extLst>
      <p:ext uri="{BB962C8B-B14F-4D97-AF65-F5344CB8AC3E}">
        <p14:creationId xmlns:p14="http://schemas.microsoft.com/office/powerpoint/2010/main" val="1090906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1272011"/>
            <a:ext cx="12344400" cy="2705947"/>
          </a:xfrm>
        </p:spPr>
        <p:txBody>
          <a:bodyPr anchor="b"/>
          <a:lstStyle>
            <a:lvl1pPr algn="ctr">
              <a:defRPr sz="6800"/>
            </a:lvl1pPr>
          </a:lstStyle>
          <a:p>
            <a:r>
              <a:rPr lang="en-US"/>
              <a:t>Click to edit Master title style</a:t>
            </a:r>
            <a:endParaRPr lang="en-US" dirty="0"/>
          </a:p>
        </p:txBody>
      </p:sp>
      <p:sp>
        <p:nvSpPr>
          <p:cNvPr id="3" name="Subtitle 2"/>
          <p:cNvSpPr>
            <a:spLocks noGrp="1"/>
          </p:cNvSpPr>
          <p:nvPr>
            <p:ph type="subTitle" idx="1"/>
          </p:nvPr>
        </p:nvSpPr>
        <p:spPr>
          <a:xfrm>
            <a:off x="2057400" y="4082310"/>
            <a:ext cx="12344400" cy="1876530"/>
          </a:xfrm>
        </p:spPr>
        <p:txBody>
          <a:bodyPr/>
          <a:lstStyle>
            <a:lvl1pPr marL="0" indent="0" algn="ctr">
              <a:buNone/>
              <a:defRPr sz="2720"/>
            </a:lvl1pPr>
            <a:lvl2pPr marL="518145" indent="0" algn="ctr">
              <a:buNone/>
              <a:defRPr sz="2267"/>
            </a:lvl2pPr>
            <a:lvl3pPr marL="1036290" indent="0" algn="ctr">
              <a:buNone/>
              <a:defRPr sz="2040"/>
            </a:lvl3pPr>
            <a:lvl4pPr marL="1554434" indent="0" algn="ctr">
              <a:buNone/>
              <a:defRPr sz="1813"/>
            </a:lvl4pPr>
            <a:lvl5pPr marL="2072579" indent="0" algn="ctr">
              <a:buNone/>
              <a:defRPr sz="1813"/>
            </a:lvl5pPr>
            <a:lvl6pPr marL="2590724" indent="0" algn="ctr">
              <a:buNone/>
              <a:defRPr sz="1813"/>
            </a:lvl6pPr>
            <a:lvl7pPr marL="3108869" indent="0" algn="ctr">
              <a:buNone/>
              <a:defRPr sz="1813"/>
            </a:lvl7pPr>
            <a:lvl8pPr marL="3627013" indent="0" algn="ctr">
              <a:buNone/>
              <a:defRPr sz="1813"/>
            </a:lvl8pPr>
            <a:lvl9pPr marL="4145158" indent="0" algn="ctr">
              <a:buNone/>
              <a:defRPr sz="181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BAD3B2A-2C50-4D04-9BB7-24A883DEB51D}"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94676A-1A1D-4B04-A2F6-D003A13A2F8C}" type="slidenum">
              <a:rPr lang="en-US" smtClean="0"/>
              <a:t>‹#›</a:t>
            </a:fld>
            <a:endParaRPr lang="en-US"/>
          </a:p>
        </p:txBody>
      </p:sp>
    </p:spTree>
    <p:extLst>
      <p:ext uri="{BB962C8B-B14F-4D97-AF65-F5344CB8AC3E}">
        <p14:creationId xmlns:p14="http://schemas.microsoft.com/office/powerpoint/2010/main" val="3177910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AD3B2A-2C50-4D04-9BB7-24A883DEB51D}"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94676A-1A1D-4B04-A2F6-D003A13A2F8C}" type="slidenum">
              <a:rPr lang="en-US" smtClean="0"/>
              <a:t>‹#›</a:t>
            </a:fld>
            <a:endParaRPr lang="en-US"/>
          </a:p>
        </p:txBody>
      </p:sp>
    </p:spTree>
    <p:extLst>
      <p:ext uri="{BB962C8B-B14F-4D97-AF65-F5344CB8AC3E}">
        <p14:creationId xmlns:p14="http://schemas.microsoft.com/office/powerpoint/2010/main" val="921926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78615" y="413808"/>
            <a:ext cx="3549015" cy="65867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31570" y="413808"/>
            <a:ext cx="10441305" cy="65867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AD3B2A-2C50-4D04-9BB7-24A883DEB51D}"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94676A-1A1D-4B04-A2F6-D003A13A2F8C}" type="slidenum">
              <a:rPr lang="en-US" smtClean="0"/>
              <a:t>‹#›</a:t>
            </a:fld>
            <a:endParaRPr lang="en-US"/>
          </a:p>
        </p:txBody>
      </p:sp>
    </p:spTree>
    <p:extLst>
      <p:ext uri="{BB962C8B-B14F-4D97-AF65-F5344CB8AC3E}">
        <p14:creationId xmlns:p14="http://schemas.microsoft.com/office/powerpoint/2010/main" val="3047233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AD3B2A-2C50-4D04-9BB7-24A883DEB51D}"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94676A-1A1D-4B04-A2F6-D003A13A2F8C}" type="slidenum">
              <a:rPr lang="en-US" smtClean="0"/>
              <a:t>‹#›</a:t>
            </a:fld>
            <a:endParaRPr lang="en-US"/>
          </a:p>
        </p:txBody>
      </p:sp>
    </p:spTree>
    <p:extLst>
      <p:ext uri="{BB962C8B-B14F-4D97-AF65-F5344CB8AC3E}">
        <p14:creationId xmlns:p14="http://schemas.microsoft.com/office/powerpoint/2010/main" val="40802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2998" y="1937704"/>
            <a:ext cx="14196060" cy="3233102"/>
          </a:xfrm>
        </p:spPr>
        <p:txBody>
          <a:bodyPr anchor="b"/>
          <a:lstStyle>
            <a:lvl1pPr>
              <a:defRPr sz="6800"/>
            </a:lvl1pPr>
          </a:lstStyle>
          <a:p>
            <a:r>
              <a:rPr lang="en-US"/>
              <a:t>Click to edit Master title style</a:t>
            </a:r>
            <a:endParaRPr lang="en-US" dirty="0"/>
          </a:p>
        </p:txBody>
      </p:sp>
      <p:sp>
        <p:nvSpPr>
          <p:cNvPr id="3" name="Text Placeholder 2"/>
          <p:cNvSpPr>
            <a:spLocks noGrp="1"/>
          </p:cNvSpPr>
          <p:nvPr>
            <p:ph type="body" idx="1"/>
          </p:nvPr>
        </p:nvSpPr>
        <p:spPr>
          <a:xfrm>
            <a:off x="1122998" y="5201392"/>
            <a:ext cx="14196060" cy="1700212"/>
          </a:xfrm>
        </p:spPr>
        <p:txBody>
          <a:bodyPr/>
          <a:lstStyle>
            <a:lvl1pPr marL="0" indent="0">
              <a:buNone/>
              <a:defRPr sz="2720">
                <a:solidFill>
                  <a:schemeClr val="tx1">
                    <a:tint val="75000"/>
                  </a:schemeClr>
                </a:solidFill>
              </a:defRPr>
            </a:lvl1pPr>
            <a:lvl2pPr marL="518145" indent="0">
              <a:buNone/>
              <a:defRPr sz="2267">
                <a:solidFill>
                  <a:schemeClr val="tx1">
                    <a:tint val="75000"/>
                  </a:schemeClr>
                </a:solidFill>
              </a:defRPr>
            </a:lvl2pPr>
            <a:lvl3pPr marL="1036290" indent="0">
              <a:buNone/>
              <a:defRPr sz="2040">
                <a:solidFill>
                  <a:schemeClr val="tx1">
                    <a:tint val="75000"/>
                  </a:schemeClr>
                </a:solidFill>
              </a:defRPr>
            </a:lvl3pPr>
            <a:lvl4pPr marL="1554434" indent="0">
              <a:buNone/>
              <a:defRPr sz="1813">
                <a:solidFill>
                  <a:schemeClr val="tx1">
                    <a:tint val="75000"/>
                  </a:schemeClr>
                </a:solidFill>
              </a:defRPr>
            </a:lvl4pPr>
            <a:lvl5pPr marL="2072579" indent="0">
              <a:buNone/>
              <a:defRPr sz="1813">
                <a:solidFill>
                  <a:schemeClr val="tx1">
                    <a:tint val="75000"/>
                  </a:schemeClr>
                </a:solidFill>
              </a:defRPr>
            </a:lvl5pPr>
            <a:lvl6pPr marL="2590724" indent="0">
              <a:buNone/>
              <a:defRPr sz="1813">
                <a:solidFill>
                  <a:schemeClr val="tx1">
                    <a:tint val="75000"/>
                  </a:schemeClr>
                </a:solidFill>
              </a:defRPr>
            </a:lvl6pPr>
            <a:lvl7pPr marL="3108869" indent="0">
              <a:buNone/>
              <a:defRPr sz="1813">
                <a:solidFill>
                  <a:schemeClr val="tx1">
                    <a:tint val="75000"/>
                  </a:schemeClr>
                </a:solidFill>
              </a:defRPr>
            </a:lvl7pPr>
            <a:lvl8pPr marL="3627013" indent="0">
              <a:buNone/>
              <a:defRPr sz="1813">
                <a:solidFill>
                  <a:schemeClr val="tx1">
                    <a:tint val="75000"/>
                  </a:schemeClr>
                </a:solidFill>
              </a:defRPr>
            </a:lvl8pPr>
            <a:lvl9pPr marL="4145158" indent="0">
              <a:buNone/>
              <a:defRPr sz="181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AD3B2A-2C50-4D04-9BB7-24A883DEB51D}"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94676A-1A1D-4B04-A2F6-D003A13A2F8C}" type="slidenum">
              <a:rPr lang="en-US" smtClean="0"/>
              <a:t>‹#›</a:t>
            </a:fld>
            <a:endParaRPr lang="en-US"/>
          </a:p>
        </p:txBody>
      </p:sp>
    </p:spTree>
    <p:extLst>
      <p:ext uri="{BB962C8B-B14F-4D97-AF65-F5344CB8AC3E}">
        <p14:creationId xmlns:p14="http://schemas.microsoft.com/office/powerpoint/2010/main" val="845204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31570" y="2069042"/>
            <a:ext cx="6995160"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332470" y="2069042"/>
            <a:ext cx="6995160"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AD3B2A-2C50-4D04-9BB7-24A883DEB51D}" type="datetimeFigureOut">
              <a:rPr lang="en-US" smtClean="0"/>
              <a:t>4/8/2025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94676A-1A1D-4B04-A2F6-D003A13A2F8C}" type="slidenum">
              <a:rPr lang="en-US" smtClean="0"/>
              <a:t>‹#›</a:t>
            </a:fld>
            <a:endParaRPr lang="en-US"/>
          </a:p>
        </p:txBody>
      </p:sp>
    </p:spTree>
    <p:extLst>
      <p:ext uri="{BB962C8B-B14F-4D97-AF65-F5344CB8AC3E}">
        <p14:creationId xmlns:p14="http://schemas.microsoft.com/office/powerpoint/2010/main" val="161531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33714" y="413809"/>
            <a:ext cx="14196060" cy="150230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33715" y="1905318"/>
            <a:ext cx="6963012" cy="933767"/>
          </a:xfrm>
        </p:spPr>
        <p:txBody>
          <a:bodyPr anchor="b"/>
          <a:lstStyle>
            <a:lvl1pPr marL="0" indent="0">
              <a:buNone/>
              <a:defRPr sz="2720" b="1"/>
            </a:lvl1pPr>
            <a:lvl2pPr marL="518145" indent="0">
              <a:buNone/>
              <a:defRPr sz="2267" b="1"/>
            </a:lvl2pPr>
            <a:lvl3pPr marL="1036290" indent="0">
              <a:buNone/>
              <a:defRPr sz="2040" b="1"/>
            </a:lvl3pPr>
            <a:lvl4pPr marL="1554434" indent="0">
              <a:buNone/>
              <a:defRPr sz="1813" b="1"/>
            </a:lvl4pPr>
            <a:lvl5pPr marL="2072579" indent="0">
              <a:buNone/>
              <a:defRPr sz="1813" b="1"/>
            </a:lvl5pPr>
            <a:lvl6pPr marL="2590724" indent="0">
              <a:buNone/>
              <a:defRPr sz="1813" b="1"/>
            </a:lvl6pPr>
            <a:lvl7pPr marL="3108869" indent="0">
              <a:buNone/>
              <a:defRPr sz="1813" b="1"/>
            </a:lvl7pPr>
            <a:lvl8pPr marL="3627013" indent="0">
              <a:buNone/>
              <a:defRPr sz="1813" b="1"/>
            </a:lvl8pPr>
            <a:lvl9pPr marL="4145158" indent="0">
              <a:buNone/>
              <a:defRPr sz="1813" b="1"/>
            </a:lvl9pPr>
          </a:lstStyle>
          <a:p>
            <a:pPr lvl="0"/>
            <a:r>
              <a:rPr lang="en-US"/>
              <a:t>Click to edit Master text styles</a:t>
            </a:r>
          </a:p>
        </p:txBody>
      </p:sp>
      <p:sp>
        <p:nvSpPr>
          <p:cNvPr id="4" name="Content Placeholder 3"/>
          <p:cNvSpPr>
            <a:spLocks noGrp="1"/>
          </p:cNvSpPr>
          <p:nvPr>
            <p:ph sz="half" idx="2"/>
          </p:nvPr>
        </p:nvSpPr>
        <p:spPr>
          <a:xfrm>
            <a:off x="1133715" y="2839085"/>
            <a:ext cx="6963012"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332470" y="1905318"/>
            <a:ext cx="6997304" cy="933767"/>
          </a:xfrm>
        </p:spPr>
        <p:txBody>
          <a:bodyPr anchor="b"/>
          <a:lstStyle>
            <a:lvl1pPr marL="0" indent="0">
              <a:buNone/>
              <a:defRPr sz="2720" b="1"/>
            </a:lvl1pPr>
            <a:lvl2pPr marL="518145" indent="0">
              <a:buNone/>
              <a:defRPr sz="2267" b="1"/>
            </a:lvl2pPr>
            <a:lvl3pPr marL="1036290" indent="0">
              <a:buNone/>
              <a:defRPr sz="2040" b="1"/>
            </a:lvl3pPr>
            <a:lvl4pPr marL="1554434" indent="0">
              <a:buNone/>
              <a:defRPr sz="1813" b="1"/>
            </a:lvl4pPr>
            <a:lvl5pPr marL="2072579" indent="0">
              <a:buNone/>
              <a:defRPr sz="1813" b="1"/>
            </a:lvl5pPr>
            <a:lvl6pPr marL="2590724" indent="0">
              <a:buNone/>
              <a:defRPr sz="1813" b="1"/>
            </a:lvl6pPr>
            <a:lvl7pPr marL="3108869" indent="0">
              <a:buNone/>
              <a:defRPr sz="1813" b="1"/>
            </a:lvl7pPr>
            <a:lvl8pPr marL="3627013" indent="0">
              <a:buNone/>
              <a:defRPr sz="1813" b="1"/>
            </a:lvl8pPr>
            <a:lvl9pPr marL="4145158" indent="0">
              <a:buNone/>
              <a:defRPr sz="1813" b="1"/>
            </a:lvl9pPr>
          </a:lstStyle>
          <a:p>
            <a:pPr lvl="0"/>
            <a:r>
              <a:rPr lang="en-US"/>
              <a:t>Click to edit Master text styles</a:t>
            </a:r>
          </a:p>
        </p:txBody>
      </p:sp>
      <p:sp>
        <p:nvSpPr>
          <p:cNvPr id="6" name="Content Placeholder 5"/>
          <p:cNvSpPr>
            <a:spLocks noGrp="1"/>
          </p:cNvSpPr>
          <p:nvPr>
            <p:ph sz="quarter" idx="4"/>
          </p:nvPr>
        </p:nvSpPr>
        <p:spPr>
          <a:xfrm>
            <a:off x="8332470" y="2839085"/>
            <a:ext cx="6997304"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AD3B2A-2C50-4D04-9BB7-24A883DEB51D}" type="datetimeFigureOut">
              <a:rPr lang="en-US" smtClean="0"/>
              <a:t>4/8/2025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94676A-1A1D-4B04-A2F6-D003A13A2F8C}" type="slidenum">
              <a:rPr lang="en-US" smtClean="0"/>
              <a:t>‹#›</a:t>
            </a:fld>
            <a:endParaRPr lang="en-US"/>
          </a:p>
        </p:txBody>
      </p:sp>
    </p:spTree>
    <p:extLst>
      <p:ext uri="{BB962C8B-B14F-4D97-AF65-F5344CB8AC3E}">
        <p14:creationId xmlns:p14="http://schemas.microsoft.com/office/powerpoint/2010/main" val="1691826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AD3B2A-2C50-4D04-9BB7-24A883DEB51D}" type="datetimeFigureOut">
              <a:rPr lang="en-US" smtClean="0"/>
              <a:t>4/8/2025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94676A-1A1D-4B04-A2F6-D003A13A2F8C}" type="slidenum">
              <a:rPr lang="en-US" smtClean="0"/>
              <a:t>‹#›</a:t>
            </a:fld>
            <a:endParaRPr lang="en-US"/>
          </a:p>
        </p:txBody>
      </p:sp>
    </p:spTree>
    <p:extLst>
      <p:ext uri="{BB962C8B-B14F-4D97-AF65-F5344CB8AC3E}">
        <p14:creationId xmlns:p14="http://schemas.microsoft.com/office/powerpoint/2010/main" val="1385274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AD3B2A-2C50-4D04-9BB7-24A883DEB51D}" type="datetimeFigureOut">
              <a:rPr lang="en-US" smtClean="0"/>
              <a:t>4/8/2025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94676A-1A1D-4B04-A2F6-D003A13A2F8C}" type="slidenum">
              <a:rPr lang="en-US" smtClean="0"/>
              <a:t>‹#›</a:t>
            </a:fld>
            <a:endParaRPr lang="en-US"/>
          </a:p>
        </p:txBody>
      </p:sp>
    </p:spTree>
    <p:extLst>
      <p:ext uri="{BB962C8B-B14F-4D97-AF65-F5344CB8AC3E}">
        <p14:creationId xmlns:p14="http://schemas.microsoft.com/office/powerpoint/2010/main" val="2135413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33714" y="518160"/>
            <a:ext cx="5308520" cy="1813560"/>
          </a:xfrm>
        </p:spPr>
        <p:txBody>
          <a:bodyPr anchor="b"/>
          <a:lstStyle>
            <a:lvl1pPr>
              <a:defRPr sz="3627"/>
            </a:lvl1pPr>
          </a:lstStyle>
          <a:p>
            <a:r>
              <a:rPr lang="en-US"/>
              <a:t>Click to edit Master title style</a:t>
            </a:r>
            <a:endParaRPr lang="en-US" dirty="0"/>
          </a:p>
        </p:txBody>
      </p:sp>
      <p:sp>
        <p:nvSpPr>
          <p:cNvPr id="3" name="Content Placeholder 2"/>
          <p:cNvSpPr>
            <a:spLocks noGrp="1"/>
          </p:cNvSpPr>
          <p:nvPr>
            <p:ph idx="1"/>
          </p:nvPr>
        </p:nvSpPr>
        <p:spPr>
          <a:xfrm>
            <a:off x="6997304" y="1119082"/>
            <a:ext cx="8332470" cy="5523442"/>
          </a:xfrm>
        </p:spPr>
        <p:txBody>
          <a:bodyPr/>
          <a:lstStyle>
            <a:lvl1pPr>
              <a:defRPr sz="3627"/>
            </a:lvl1pPr>
            <a:lvl2pPr>
              <a:defRPr sz="3173"/>
            </a:lvl2pPr>
            <a:lvl3pPr>
              <a:defRPr sz="2720"/>
            </a:lvl3pPr>
            <a:lvl4pPr>
              <a:defRPr sz="2267"/>
            </a:lvl4pPr>
            <a:lvl5pPr>
              <a:defRPr sz="2267"/>
            </a:lvl5pPr>
            <a:lvl6pPr>
              <a:defRPr sz="2267"/>
            </a:lvl6pPr>
            <a:lvl7pPr>
              <a:defRPr sz="2267"/>
            </a:lvl7pPr>
            <a:lvl8pPr>
              <a:defRPr sz="2267"/>
            </a:lvl8pPr>
            <a:lvl9pPr>
              <a:defRPr sz="22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33714" y="2331720"/>
            <a:ext cx="5308520" cy="4319800"/>
          </a:xfrm>
        </p:spPr>
        <p:txBody>
          <a:bodyPr/>
          <a:lstStyle>
            <a:lvl1pPr marL="0" indent="0">
              <a:buNone/>
              <a:defRPr sz="1813"/>
            </a:lvl1pPr>
            <a:lvl2pPr marL="518145" indent="0">
              <a:buNone/>
              <a:defRPr sz="1587"/>
            </a:lvl2pPr>
            <a:lvl3pPr marL="1036290" indent="0">
              <a:buNone/>
              <a:defRPr sz="1360"/>
            </a:lvl3pPr>
            <a:lvl4pPr marL="1554434" indent="0">
              <a:buNone/>
              <a:defRPr sz="1133"/>
            </a:lvl4pPr>
            <a:lvl5pPr marL="2072579" indent="0">
              <a:buNone/>
              <a:defRPr sz="1133"/>
            </a:lvl5pPr>
            <a:lvl6pPr marL="2590724" indent="0">
              <a:buNone/>
              <a:defRPr sz="1133"/>
            </a:lvl6pPr>
            <a:lvl7pPr marL="3108869" indent="0">
              <a:buNone/>
              <a:defRPr sz="1133"/>
            </a:lvl7pPr>
            <a:lvl8pPr marL="3627013" indent="0">
              <a:buNone/>
              <a:defRPr sz="1133"/>
            </a:lvl8pPr>
            <a:lvl9pPr marL="4145158" indent="0">
              <a:buNone/>
              <a:defRPr sz="1133"/>
            </a:lvl9pPr>
          </a:lstStyle>
          <a:p>
            <a:pPr lvl="0"/>
            <a:r>
              <a:rPr lang="en-US"/>
              <a:t>Click to edit Master text styles</a:t>
            </a:r>
          </a:p>
        </p:txBody>
      </p:sp>
      <p:sp>
        <p:nvSpPr>
          <p:cNvPr id="5" name="Date Placeholder 4"/>
          <p:cNvSpPr>
            <a:spLocks noGrp="1"/>
          </p:cNvSpPr>
          <p:nvPr>
            <p:ph type="dt" sz="half" idx="10"/>
          </p:nvPr>
        </p:nvSpPr>
        <p:spPr/>
        <p:txBody>
          <a:bodyPr/>
          <a:lstStyle/>
          <a:p>
            <a:fld id="{1BAD3B2A-2C50-4D04-9BB7-24A883DEB51D}" type="datetimeFigureOut">
              <a:rPr lang="en-US" smtClean="0"/>
              <a:t>4/8/2025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94676A-1A1D-4B04-A2F6-D003A13A2F8C}" type="slidenum">
              <a:rPr lang="en-US" smtClean="0"/>
              <a:t>‹#›</a:t>
            </a:fld>
            <a:endParaRPr lang="en-US"/>
          </a:p>
        </p:txBody>
      </p:sp>
    </p:spTree>
    <p:extLst>
      <p:ext uri="{BB962C8B-B14F-4D97-AF65-F5344CB8AC3E}">
        <p14:creationId xmlns:p14="http://schemas.microsoft.com/office/powerpoint/2010/main" val="1655611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33714" y="518160"/>
            <a:ext cx="5308520" cy="1813560"/>
          </a:xfrm>
        </p:spPr>
        <p:txBody>
          <a:bodyPr anchor="b"/>
          <a:lstStyle>
            <a:lvl1pPr>
              <a:defRPr sz="3627"/>
            </a:lvl1pPr>
          </a:lstStyle>
          <a:p>
            <a:r>
              <a:rPr lang="en-US"/>
              <a:t>Click to edit Master title style</a:t>
            </a:r>
            <a:endParaRPr lang="en-US" dirty="0"/>
          </a:p>
        </p:txBody>
      </p:sp>
      <p:sp>
        <p:nvSpPr>
          <p:cNvPr id="3" name="Picture Placeholder 2"/>
          <p:cNvSpPr>
            <a:spLocks noGrp="1" noChangeAspect="1"/>
          </p:cNvSpPr>
          <p:nvPr>
            <p:ph type="pic" idx="1"/>
          </p:nvPr>
        </p:nvSpPr>
        <p:spPr>
          <a:xfrm>
            <a:off x="6997304" y="1119082"/>
            <a:ext cx="8332470" cy="5523442"/>
          </a:xfrm>
        </p:spPr>
        <p:txBody>
          <a:bodyPr anchor="t"/>
          <a:lstStyle>
            <a:lvl1pPr marL="0" indent="0">
              <a:buNone/>
              <a:defRPr sz="3627"/>
            </a:lvl1pPr>
            <a:lvl2pPr marL="518145" indent="0">
              <a:buNone/>
              <a:defRPr sz="3173"/>
            </a:lvl2pPr>
            <a:lvl3pPr marL="1036290" indent="0">
              <a:buNone/>
              <a:defRPr sz="2720"/>
            </a:lvl3pPr>
            <a:lvl4pPr marL="1554434" indent="0">
              <a:buNone/>
              <a:defRPr sz="2267"/>
            </a:lvl4pPr>
            <a:lvl5pPr marL="2072579" indent="0">
              <a:buNone/>
              <a:defRPr sz="2267"/>
            </a:lvl5pPr>
            <a:lvl6pPr marL="2590724" indent="0">
              <a:buNone/>
              <a:defRPr sz="2267"/>
            </a:lvl6pPr>
            <a:lvl7pPr marL="3108869" indent="0">
              <a:buNone/>
              <a:defRPr sz="2267"/>
            </a:lvl7pPr>
            <a:lvl8pPr marL="3627013" indent="0">
              <a:buNone/>
              <a:defRPr sz="2267"/>
            </a:lvl8pPr>
            <a:lvl9pPr marL="4145158" indent="0">
              <a:buNone/>
              <a:defRPr sz="2267"/>
            </a:lvl9pPr>
          </a:lstStyle>
          <a:p>
            <a:r>
              <a:rPr lang="en-US"/>
              <a:t>Click icon to add picture</a:t>
            </a:r>
            <a:endParaRPr lang="en-US" dirty="0"/>
          </a:p>
        </p:txBody>
      </p:sp>
      <p:sp>
        <p:nvSpPr>
          <p:cNvPr id="4" name="Text Placeholder 3"/>
          <p:cNvSpPr>
            <a:spLocks noGrp="1"/>
          </p:cNvSpPr>
          <p:nvPr>
            <p:ph type="body" sz="half" idx="2"/>
          </p:nvPr>
        </p:nvSpPr>
        <p:spPr>
          <a:xfrm>
            <a:off x="1133714" y="2331720"/>
            <a:ext cx="5308520" cy="4319800"/>
          </a:xfrm>
        </p:spPr>
        <p:txBody>
          <a:bodyPr/>
          <a:lstStyle>
            <a:lvl1pPr marL="0" indent="0">
              <a:buNone/>
              <a:defRPr sz="1813"/>
            </a:lvl1pPr>
            <a:lvl2pPr marL="518145" indent="0">
              <a:buNone/>
              <a:defRPr sz="1587"/>
            </a:lvl2pPr>
            <a:lvl3pPr marL="1036290" indent="0">
              <a:buNone/>
              <a:defRPr sz="1360"/>
            </a:lvl3pPr>
            <a:lvl4pPr marL="1554434" indent="0">
              <a:buNone/>
              <a:defRPr sz="1133"/>
            </a:lvl4pPr>
            <a:lvl5pPr marL="2072579" indent="0">
              <a:buNone/>
              <a:defRPr sz="1133"/>
            </a:lvl5pPr>
            <a:lvl6pPr marL="2590724" indent="0">
              <a:buNone/>
              <a:defRPr sz="1133"/>
            </a:lvl6pPr>
            <a:lvl7pPr marL="3108869" indent="0">
              <a:buNone/>
              <a:defRPr sz="1133"/>
            </a:lvl7pPr>
            <a:lvl8pPr marL="3627013" indent="0">
              <a:buNone/>
              <a:defRPr sz="1133"/>
            </a:lvl8pPr>
            <a:lvl9pPr marL="4145158" indent="0">
              <a:buNone/>
              <a:defRPr sz="1133"/>
            </a:lvl9pPr>
          </a:lstStyle>
          <a:p>
            <a:pPr lvl="0"/>
            <a:r>
              <a:rPr lang="en-US"/>
              <a:t>Click to edit Master text styles</a:t>
            </a:r>
          </a:p>
        </p:txBody>
      </p:sp>
      <p:sp>
        <p:nvSpPr>
          <p:cNvPr id="5" name="Date Placeholder 4"/>
          <p:cNvSpPr>
            <a:spLocks noGrp="1"/>
          </p:cNvSpPr>
          <p:nvPr>
            <p:ph type="dt" sz="half" idx="10"/>
          </p:nvPr>
        </p:nvSpPr>
        <p:spPr/>
        <p:txBody>
          <a:bodyPr/>
          <a:lstStyle/>
          <a:p>
            <a:fld id="{1BAD3B2A-2C50-4D04-9BB7-24A883DEB51D}" type="datetimeFigureOut">
              <a:rPr lang="en-US" smtClean="0"/>
              <a:t>4/8/2025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94676A-1A1D-4B04-A2F6-D003A13A2F8C}" type="slidenum">
              <a:rPr lang="en-US" smtClean="0"/>
              <a:t>‹#›</a:t>
            </a:fld>
            <a:endParaRPr lang="en-US"/>
          </a:p>
        </p:txBody>
      </p:sp>
    </p:spTree>
    <p:extLst>
      <p:ext uri="{BB962C8B-B14F-4D97-AF65-F5344CB8AC3E}">
        <p14:creationId xmlns:p14="http://schemas.microsoft.com/office/powerpoint/2010/main" val="2397764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1570" y="413809"/>
            <a:ext cx="14196060" cy="150230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31570" y="2069042"/>
            <a:ext cx="14196060" cy="49315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31570" y="7203864"/>
            <a:ext cx="3703320" cy="413808"/>
          </a:xfrm>
          <a:prstGeom prst="rect">
            <a:avLst/>
          </a:prstGeom>
        </p:spPr>
        <p:txBody>
          <a:bodyPr vert="horz" lIns="91440" tIns="45720" rIns="91440" bIns="45720" rtlCol="0" anchor="ctr"/>
          <a:lstStyle>
            <a:lvl1pPr algn="l">
              <a:defRPr sz="1360">
                <a:solidFill>
                  <a:schemeClr val="tx1">
                    <a:tint val="75000"/>
                  </a:schemeClr>
                </a:solidFill>
              </a:defRPr>
            </a:lvl1pPr>
          </a:lstStyle>
          <a:p>
            <a:fld id="{1BAD3B2A-2C50-4D04-9BB7-24A883DEB51D}" type="datetimeFigureOut">
              <a:rPr lang="en-US" smtClean="0"/>
              <a:t>4/8/2025</a:t>
            </a:fld>
            <a:endParaRPr lang="en-US"/>
          </a:p>
        </p:txBody>
      </p:sp>
      <p:sp>
        <p:nvSpPr>
          <p:cNvPr id="5" name="Footer Placeholder 4"/>
          <p:cNvSpPr>
            <a:spLocks noGrp="1"/>
          </p:cNvSpPr>
          <p:nvPr>
            <p:ph type="ftr" sz="quarter" idx="3"/>
          </p:nvPr>
        </p:nvSpPr>
        <p:spPr>
          <a:xfrm>
            <a:off x="5452110" y="7203864"/>
            <a:ext cx="5554980" cy="413808"/>
          </a:xfrm>
          <a:prstGeom prst="rect">
            <a:avLst/>
          </a:prstGeom>
        </p:spPr>
        <p:txBody>
          <a:bodyPr vert="horz" lIns="91440" tIns="45720" rIns="91440" bIns="45720" rtlCol="0" anchor="ctr"/>
          <a:lstStyle>
            <a:lvl1pPr algn="ctr">
              <a:defRPr sz="13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1624310" y="7203864"/>
            <a:ext cx="3703320" cy="413808"/>
          </a:xfrm>
          <a:prstGeom prst="rect">
            <a:avLst/>
          </a:prstGeom>
        </p:spPr>
        <p:txBody>
          <a:bodyPr vert="horz" lIns="91440" tIns="45720" rIns="91440" bIns="45720" rtlCol="0" anchor="ctr"/>
          <a:lstStyle>
            <a:lvl1pPr algn="r">
              <a:defRPr sz="1360">
                <a:solidFill>
                  <a:schemeClr val="tx1">
                    <a:tint val="75000"/>
                  </a:schemeClr>
                </a:solidFill>
              </a:defRPr>
            </a:lvl1pPr>
          </a:lstStyle>
          <a:p>
            <a:fld id="{BA94676A-1A1D-4B04-A2F6-D003A13A2F8C}" type="slidenum">
              <a:rPr lang="en-US" smtClean="0"/>
              <a:t>‹#›</a:t>
            </a:fld>
            <a:endParaRPr lang="en-US"/>
          </a:p>
        </p:txBody>
      </p:sp>
    </p:spTree>
    <p:extLst>
      <p:ext uri="{BB962C8B-B14F-4D97-AF65-F5344CB8AC3E}">
        <p14:creationId xmlns:p14="http://schemas.microsoft.com/office/powerpoint/2010/main" val="2567318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036290" rtl="0" eaLnBrk="1" latinLnBrk="0" hangingPunct="1">
        <a:lnSpc>
          <a:spcPct val="90000"/>
        </a:lnSpc>
        <a:spcBef>
          <a:spcPct val="0"/>
        </a:spcBef>
        <a:buNone/>
        <a:defRPr sz="4987" kern="1200">
          <a:solidFill>
            <a:schemeClr val="tx1"/>
          </a:solidFill>
          <a:latin typeface="+mj-lt"/>
          <a:ea typeface="+mj-ea"/>
          <a:cs typeface="+mj-cs"/>
        </a:defRPr>
      </a:lvl1pPr>
    </p:titleStyle>
    <p:bodyStyle>
      <a:lvl1pPr marL="259072" indent="-259072" algn="l" defTabSz="1036290" rtl="0" eaLnBrk="1" latinLnBrk="0" hangingPunct="1">
        <a:lnSpc>
          <a:spcPct val="90000"/>
        </a:lnSpc>
        <a:spcBef>
          <a:spcPts val="1133"/>
        </a:spcBef>
        <a:buFont typeface="Arial" panose="020B0604020202020204" pitchFamily="34" charset="0"/>
        <a:buChar char="•"/>
        <a:defRPr sz="3173" kern="1200">
          <a:solidFill>
            <a:schemeClr val="tx1"/>
          </a:solidFill>
          <a:latin typeface="+mn-lt"/>
          <a:ea typeface="+mn-ea"/>
          <a:cs typeface="+mn-cs"/>
        </a:defRPr>
      </a:lvl1pPr>
      <a:lvl2pPr marL="777217" indent="-259072" algn="l" defTabSz="1036290" rtl="0" eaLnBrk="1" latinLnBrk="0" hangingPunct="1">
        <a:lnSpc>
          <a:spcPct val="90000"/>
        </a:lnSpc>
        <a:spcBef>
          <a:spcPts val="567"/>
        </a:spcBef>
        <a:buFont typeface="Arial" panose="020B0604020202020204" pitchFamily="34" charset="0"/>
        <a:buChar char="•"/>
        <a:defRPr sz="2720" kern="1200">
          <a:solidFill>
            <a:schemeClr val="tx1"/>
          </a:solidFill>
          <a:latin typeface="+mn-lt"/>
          <a:ea typeface="+mn-ea"/>
          <a:cs typeface="+mn-cs"/>
        </a:defRPr>
      </a:lvl2pPr>
      <a:lvl3pPr marL="1295362" indent="-259072" algn="l" defTabSz="1036290" rtl="0" eaLnBrk="1" latinLnBrk="0" hangingPunct="1">
        <a:lnSpc>
          <a:spcPct val="90000"/>
        </a:lnSpc>
        <a:spcBef>
          <a:spcPts val="567"/>
        </a:spcBef>
        <a:buFont typeface="Arial" panose="020B0604020202020204" pitchFamily="34" charset="0"/>
        <a:buChar char="•"/>
        <a:defRPr sz="2267" kern="1200">
          <a:solidFill>
            <a:schemeClr val="tx1"/>
          </a:solidFill>
          <a:latin typeface="+mn-lt"/>
          <a:ea typeface="+mn-ea"/>
          <a:cs typeface="+mn-cs"/>
        </a:defRPr>
      </a:lvl3pPr>
      <a:lvl4pPr marL="1813507" indent="-259072" algn="l" defTabSz="1036290" rtl="0" eaLnBrk="1" latinLnBrk="0" hangingPunct="1">
        <a:lnSpc>
          <a:spcPct val="90000"/>
        </a:lnSpc>
        <a:spcBef>
          <a:spcPts val="567"/>
        </a:spcBef>
        <a:buFont typeface="Arial" panose="020B0604020202020204" pitchFamily="34" charset="0"/>
        <a:buChar char="•"/>
        <a:defRPr sz="2040" kern="1200">
          <a:solidFill>
            <a:schemeClr val="tx1"/>
          </a:solidFill>
          <a:latin typeface="+mn-lt"/>
          <a:ea typeface="+mn-ea"/>
          <a:cs typeface="+mn-cs"/>
        </a:defRPr>
      </a:lvl4pPr>
      <a:lvl5pPr marL="2331651" indent="-259072" algn="l" defTabSz="1036290" rtl="0" eaLnBrk="1" latinLnBrk="0" hangingPunct="1">
        <a:lnSpc>
          <a:spcPct val="90000"/>
        </a:lnSpc>
        <a:spcBef>
          <a:spcPts val="567"/>
        </a:spcBef>
        <a:buFont typeface="Arial" panose="020B0604020202020204" pitchFamily="34" charset="0"/>
        <a:buChar char="•"/>
        <a:defRPr sz="2040" kern="1200">
          <a:solidFill>
            <a:schemeClr val="tx1"/>
          </a:solidFill>
          <a:latin typeface="+mn-lt"/>
          <a:ea typeface="+mn-ea"/>
          <a:cs typeface="+mn-cs"/>
        </a:defRPr>
      </a:lvl5pPr>
      <a:lvl6pPr marL="2849796" indent="-259072" algn="l" defTabSz="1036290" rtl="0" eaLnBrk="1" latinLnBrk="0" hangingPunct="1">
        <a:lnSpc>
          <a:spcPct val="90000"/>
        </a:lnSpc>
        <a:spcBef>
          <a:spcPts val="567"/>
        </a:spcBef>
        <a:buFont typeface="Arial" panose="020B0604020202020204" pitchFamily="34" charset="0"/>
        <a:buChar char="•"/>
        <a:defRPr sz="2040" kern="1200">
          <a:solidFill>
            <a:schemeClr val="tx1"/>
          </a:solidFill>
          <a:latin typeface="+mn-lt"/>
          <a:ea typeface="+mn-ea"/>
          <a:cs typeface="+mn-cs"/>
        </a:defRPr>
      </a:lvl6pPr>
      <a:lvl7pPr marL="3367941" indent="-259072" algn="l" defTabSz="1036290" rtl="0" eaLnBrk="1" latinLnBrk="0" hangingPunct="1">
        <a:lnSpc>
          <a:spcPct val="90000"/>
        </a:lnSpc>
        <a:spcBef>
          <a:spcPts val="567"/>
        </a:spcBef>
        <a:buFont typeface="Arial" panose="020B0604020202020204" pitchFamily="34" charset="0"/>
        <a:buChar char="•"/>
        <a:defRPr sz="2040" kern="1200">
          <a:solidFill>
            <a:schemeClr val="tx1"/>
          </a:solidFill>
          <a:latin typeface="+mn-lt"/>
          <a:ea typeface="+mn-ea"/>
          <a:cs typeface="+mn-cs"/>
        </a:defRPr>
      </a:lvl7pPr>
      <a:lvl8pPr marL="3886086" indent="-259072" algn="l" defTabSz="1036290" rtl="0" eaLnBrk="1" latinLnBrk="0" hangingPunct="1">
        <a:lnSpc>
          <a:spcPct val="90000"/>
        </a:lnSpc>
        <a:spcBef>
          <a:spcPts val="567"/>
        </a:spcBef>
        <a:buFont typeface="Arial" panose="020B0604020202020204" pitchFamily="34" charset="0"/>
        <a:buChar char="•"/>
        <a:defRPr sz="2040" kern="1200">
          <a:solidFill>
            <a:schemeClr val="tx1"/>
          </a:solidFill>
          <a:latin typeface="+mn-lt"/>
          <a:ea typeface="+mn-ea"/>
          <a:cs typeface="+mn-cs"/>
        </a:defRPr>
      </a:lvl8pPr>
      <a:lvl9pPr marL="4404230" indent="-259072" algn="l" defTabSz="1036290" rtl="0" eaLnBrk="1" latinLnBrk="0" hangingPunct="1">
        <a:lnSpc>
          <a:spcPct val="90000"/>
        </a:lnSpc>
        <a:spcBef>
          <a:spcPts val="567"/>
        </a:spcBef>
        <a:buFont typeface="Arial" panose="020B0604020202020204" pitchFamily="34" charset="0"/>
        <a:buChar char="•"/>
        <a:defRPr sz="2040" kern="1200">
          <a:solidFill>
            <a:schemeClr val="tx1"/>
          </a:solidFill>
          <a:latin typeface="+mn-lt"/>
          <a:ea typeface="+mn-ea"/>
          <a:cs typeface="+mn-cs"/>
        </a:defRPr>
      </a:lvl9pPr>
    </p:bodyStyle>
    <p:otherStyle>
      <a:defPPr>
        <a:defRPr lang="en-US"/>
      </a:defPPr>
      <a:lvl1pPr marL="0" algn="l" defTabSz="1036290" rtl="0" eaLnBrk="1" latinLnBrk="0" hangingPunct="1">
        <a:defRPr sz="2040" kern="1200">
          <a:solidFill>
            <a:schemeClr val="tx1"/>
          </a:solidFill>
          <a:latin typeface="+mn-lt"/>
          <a:ea typeface="+mn-ea"/>
          <a:cs typeface="+mn-cs"/>
        </a:defRPr>
      </a:lvl1pPr>
      <a:lvl2pPr marL="518145" algn="l" defTabSz="1036290" rtl="0" eaLnBrk="1" latinLnBrk="0" hangingPunct="1">
        <a:defRPr sz="2040" kern="1200">
          <a:solidFill>
            <a:schemeClr val="tx1"/>
          </a:solidFill>
          <a:latin typeface="+mn-lt"/>
          <a:ea typeface="+mn-ea"/>
          <a:cs typeface="+mn-cs"/>
        </a:defRPr>
      </a:lvl2pPr>
      <a:lvl3pPr marL="1036290" algn="l" defTabSz="1036290" rtl="0" eaLnBrk="1" latinLnBrk="0" hangingPunct="1">
        <a:defRPr sz="2040" kern="1200">
          <a:solidFill>
            <a:schemeClr val="tx1"/>
          </a:solidFill>
          <a:latin typeface="+mn-lt"/>
          <a:ea typeface="+mn-ea"/>
          <a:cs typeface="+mn-cs"/>
        </a:defRPr>
      </a:lvl3pPr>
      <a:lvl4pPr marL="1554434" algn="l" defTabSz="1036290" rtl="0" eaLnBrk="1" latinLnBrk="0" hangingPunct="1">
        <a:defRPr sz="2040" kern="1200">
          <a:solidFill>
            <a:schemeClr val="tx1"/>
          </a:solidFill>
          <a:latin typeface="+mn-lt"/>
          <a:ea typeface="+mn-ea"/>
          <a:cs typeface="+mn-cs"/>
        </a:defRPr>
      </a:lvl4pPr>
      <a:lvl5pPr marL="2072579" algn="l" defTabSz="1036290" rtl="0" eaLnBrk="1" latinLnBrk="0" hangingPunct="1">
        <a:defRPr sz="2040" kern="1200">
          <a:solidFill>
            <a:schemeClr val="tx1"/>
          </a:solidFill>
          <a:latin typeface="+mn-lt"/>
          <a:ea typeface="+mn-ea"/>
          <a:cs typeface="+mn-cs"/>
        </a:defRPr>
      </a:lvl5pPr>
      <a:lvl6pPr marL="2590724" algn="l" defTabSz="1036290" rtl="0" eaLnBrk="1" latinLnBrk="0" hangingPunct="1">
        <a:defRPr sz="2040" kern="1200">
          <a:solidFill>
            <a:schemeClr val="tx1"/>
          </a:solidFill>
          <a:latin typeface="+mn-lt"/>
          <a:ea typeface="+mn-ea"/>
          <a:cs typeface="+mn-cs"/>
        </a:defRPr>
      </a:lvl6pPr>
      <a:lvl7pPr marL="3108869" algn="l" defTabSz="1036290" rtl="0" eaLnBrk="1" latinLnBrk="0" hangingPunct="1">
        <a:defRPr sz="2040" kern="1200">
          <a:solidFill>
            <a:schemeClr val="tx1"/>
          </a:solidFill>
          <a:latin typeface="+mn-lt"/>
          <a:ea typeface="+mn-ea"/>
          <a:cs typeface="+mn-cs"/>
        </a:defRPr>
      </a:lvl7pPr>
      <a:lvl8pPr marL="3627013" algn="l" defTabSz="1036290" rtl="0" eaLnBrk="1" latinLnBrk="0" hangingPunct="1">
        <a:defRPr sz="2040" kern="1200">
          <a:solidFill>
            <a:schemeClr val="tx1"/>
          </a:solidFill>
          <a:latin typeface="+mn-lt"/>
          <a:ea typeface="+mn-ea"/>
          <a:cs typeface="+mn-cs"/>
        </a:defRPr>
      </a:lvl8pPr>
      <a:lvl9pPr marL="4145158" algn="l" defTabSz="1036290" rtl="0" eaLnBrk="1" latinLnBrk="0" hangingPunct="1">
        <a:defRPr sz="20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ngall.com/website-png/download/37658"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D6E02F-8398-EC64-923D-FDDBD8C53133}"/>
              </a:ext>
            </a:extLst>
          </p:cNvPr>
          <p:cNvSpPr/>
          <p:nvPr/>
        </p:nvSpPr>
        <p:spPr>
          <a:xfrm>
            <a:off x="0" y="0"/>
            <a:ext cx="16459200" cy="7772400"/>
          </a:xfrm>
          <a:prstGeom prst="rect">
            <a:avLst/>
          </a:prstGeom>
        </p:spPr>
        <p:style>
          <a:lnRef idx="2">
            <a:schemeClr val="accent1">
              <a:shade val="15000"/>
            </a:schemeClr>
          </a:lnRef>
          <a:fillRef idx="1001">
            <a:schemeClr val="dk2"/>
          </a:fillRef>
          <a:effectRef idx="0">
            <a:schemeClr val="accent1"/>
          </a:effectRef>
          <a:fontRef idx="minor">
            <a:schemeClr val="lt1"/>
          </a:fontRef>
        </p:style>
        <p:txBody>
          <a:bodyPr rtlCol="0" anchor="ctr"/>
          <a:lstStyle/>
          <a:p>
            <a:pPr algn="ctr"/>
            <a:r>
              <a:rPr lang="en-US" sz="7200" dirty="0">
                <a:ln w="0"/>
                <a:solidFill>
                  <a:schemeClr val="bg1"/>
                </a:solidFill>
                <a:effectLst>
                  <a:glow rad="228600">
                    <a:schemeClr val="accent1">
                      <a:satMod val="175000"/>
                      <a:alpha val="40000"/>
                    </a:schemeClr>
                  </a:glow>
                  <a:outerShdw blurRad="38100" dist="19050" dir="2700000" algn="tl" rotWithShape="0">
                    <a:schemeClr val="dk1">
                      <a:alpha val="40000"/>
                    </a:schemeClr>
                  </a:outerShdw>
                </a:effectLst>
              </a:rPr>
              <a:t>WEBSITE TRAFFIC FORECASTING </a:t>
            </a:r>
            <a:endParaRPr lang="en-US" sz="7200" dirty="0">
              <a:ln w="0"/>
              <a:solidFill>
                <a:schemeClr val="tx1"/>
              </a:solidFill>
              <a:effectLst>
                <a:glow rad="228600">
                  <a:schemeClr val="accent1">
                    <a:satMod val="175000"/>
                    <a:alpha val="40000"/>
                  </a:schemeClr>
                </a:glow>
                <a:outerShdw blurRad="38100" dist="19050" dir="2700000" algn="tl" rotWithShape="0">
                  <a:schemeClr val="dk1">
                    <a:alpha val="40000"/>
                  </a:schemeClr>
                </a:outerShdw>
              </a:effectLst>
            </a:endParaRPr>
          </a:p>
          <a:p>
            <a:pPr algn="ctr"/>
            <a:r>
              <a:rPr lang="en-US" sz="7200" dirty="0">
                <a:ln w="0"/>
                <a:solidFill>
                  <a:schemeClr val="bg1"/>
                </a:solidFill>
                <a:effectLst>
                  <a:glow rad="228600">
                    <a:schemeClr val="accent1">
                      <a:satMod val="175000"/>
                      <a:alpha val="40000"/>
                    </a:schemeClr>
                  </a:glow>
                  <a:outerShdw blurRad="38100" dist="19050" dir="2700000" algn="tl" rotWithShape="0">
                    <a:schemeClr val="dk1">
                      <a:alpha val="40000"/>
                    </a:schemeClr>
                  </a:outerShdw>
                </a:effectLst>
              </a:rPr>
              <a:t>      TIME SERIES PROJECT </a:t>
            </a:r>
          </a:p>
          <a:p>
            <a:pPr algn="ctr"/>
            <a:r>
              <a:rPr lang="en-US" sz="7200" dirty="0"/>
              <a:t>                                                  </a:t>
            </a:r>
            <a:r>
              <a:rPr lang="en-US" sz="3600" dirty="0">
                <a:effectLst>
                  <a:glow rad="228600">
                    <a:schemeClr val="accent3">
                      <a:satMod val="175000"/>
                      <a:alpha val="40000"/>
                    </a:schemeClr>
                  </a:glow>
                </a:effectLst>
              </a:rPr>
              <a:t>Inshiya Fakhri</a:t>
            </a:r>
          </a:p>
          <a:p>
            <a:pPr algn="ctr"/>
            <a:r>
              <a:rPr lang="en-US" sz="3600" b="1" dirty="0">
                <a:effectLst>
                  <a:glow rad="228600">
                    <a:schemeClr val="accent3">
                      <a:satMod val="175000"/>
                      <a:alpha val="40000"/>
                    </a:schemeClr>
                  </a:glow>
                </a:effectLst>
              </a:rPr>
              <a:t>                                                                                                         Date: 09 April 2025</a:t>
            </a:r>
            <a:br>
              <a:rPr lang="en-US" sz="4800" dirty="0"/>
            </a:br>
            <a:endParaRPr lang="en-US" sz="4800" dirty="0">
              <a:ln w="0"/>
              <a:solidFill>
                <a:schemeClr val="bg1"/>
              </a:solidFill>
              <a:effectLst>
                <a:outerShdw blurRad="38100" dist="19050" dir="2700000" algn="tl" rotWithShape="0">
                  <a:schemeClr val="dk1">
                    <a:alpha val="40000"/>
                  </a:schemeClr>
                </a:outerShdw>
              </a:effectLst>
            </a:endParaRPr>
          </a:p>
        </p:txBody>
      </p:sp>
      <p:pic>
        <p:nvPicPr>
          <p:cNvPr id="4" name="Picture 3">
            <a:extLst>
              <a:ext uri="{FF2B5EF4-FFF2-40B4-BE49-F238E27FC236}">
                <a16:creationId xmlns:a16="http://schemas.microsoft.com/office/drawing/2014/main" id="{CDBF791D-3C3E-0B83-488B-09F0CD860BF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54000" y="2489200"/>
            <a:ext cx="5638799" cy="5283200"/>
          </a:xfrm>
          <a:prstGeom prst="rect">
            <a:avLst/>
          </a:prstGeom>
        </p:spPr>
      </p:pic>
    </p:spTree>
    <p:extLst>
      <p:ext uri="{BB962C8B-B14F-4D97-AF65-F5344CB8AC3E}">
        <p14:creationId xmlns:p14="http://schemas.microsoft.com/office/powerpoint/2010/main" val="312804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B52B72-A62A-44E8-40C8-CBF08D0962E5}"/>
              </a:ext>
            </a:extLst>
          </p:cNvPr>
          <p:cNvPicPr>
            <a:picLocks noChangeAspect="1"/>
          </p:cNvPicPr>
          <p:nvPr/>
        </p:nvPicPr>
        <p:blipFill>
          <a:blip r:embed="rId2"/>
          <a:stretch>
            <a:fillRect/>
          </a:stretch>
        </p:blipFill>
        <p:spPr>
          <a:xfrm>
            <a:off x="74645" y="139958"/>
            <a:ext cx="16309909" cy="7632442"/>
          </a:xfrm>
          <a:prstGeom prst="rect">
            <a:avLst/>
          </a:prstGeom>
        </p:spPr>
      </p:pic>
    </p:spTree>
    <p:extLst>
      <p:ext uri="{BB962C8B-B14F-4D97-AF65-F5344CB8AC3E}">
        <p14:creationId xmlns:p14="http://schemas.microsoft.com/office/powerpoint/2010/main" val="1498173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274D4-C491-D28B-7C7A-B08AF556B6A4}"/>
              </a:ext>
            </a:extLst>
          </p:cNvPr>
          <p:cNvSpPr>
            <a:spLocks noGrp="1"/>
          </p:cNvSpPr>
          <p:nvPr>
            <p:ph type="title"/>
          </p:nvPr>
        </p:nvSpPr>
        <p:spPr>
          <a:xfrm>
            <a:off x="1131570" y="413809"/>
            <a:ext cx="14196060" cy="1062065"/>
          </a:xfrm>
        </p:spPr>
        <p:txBody>
          <a:bodyPr>
            <a:normAutofit/>
          </a:bodyPr>
          <a:lstStyle/>
          <a:p>
            <a:r>
              <a:rPr lang="en-US" sz="4000" dirty="0">
                <a:latin typeface="Algerian" panose="04020705040A02060702" pitchFamily="82" charset="0"/>
              </a:rPr>
              <a:t>Seasonal Decomposition  (Yearly)</a:t>
            </a:r>
          </a:p>
        </p:txBody>
      </p:sp>
      <p:sp>
        <p:nvSpPr>
          <p:cNvPr id="4" name="Rectangle 3">
            <a:extLst>
              <a:ext uri="{FF2B5EF4-FFF2-40B4-BE49-F238E27FC236}">
                <a16:creationId xmlns:a16="http://schemas.microsoft.com/office/drawing/2014/main" id="{93C9F5ED-E126-ED12-5C05-533918118CDB}"/>
              </a:ext>
            </a:extLst>
          </p:cNvPr>
          <p:cNvSpPr/>
          <p:nvPr/>
        </p:nvSpPr>
        <p:spPr>
          <a:xfrm>
            <a:off x="112295" y="1836818"/>
            <a:ext cx="9088178" cy="5935581"/>
          </a:xfrm>
          <a:prstGeom prst="rect">
            <a:avLst/>
          </a:prstGeom>
          <a:solidFill>
            <a:schemeClr val="bg1"/>
          </a:solidFill>
          <a:effectLst>
            <a:softEdge rad="127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1FC05BE-2CB1-333A-7A25-0240586E4388}"/>
              </a:ext>
            </a:extLst>
          </p:cNvPr>
          <p:cNvPicPr>
            <a:picLocks noChangeAspect="1"/>
          </p:cNvPicPr>
          <p:nvPr/>
        </p:nvPicPr>
        <p:blipFill>
          <a:blip r:embed="rId3"/>
          <a:stretch>
            <a:fillRect/>
          </a:stretch>
        </p:blipFill>
        <p:spPr>
          <a:xfrm>
            <a:off x="176463" y="1596188"/>
            <a:ext cx="9024010" cy="5935580"/>
          </a:xfrm>
          <a:prstGeom prst="rect">
            <a:avLst/>
          </a:prstGeom>
          <a:solidFill>
            <a:schemeClr val="bg1"/>
          </a:solidFill>
          <a:ln>
            <a:noFill/>
          </a:ln>
          <a:effectLst>
            <a:outerShdw blurRad="107950" dist="12700" dir="5400000" algn="ctr">
              <a:srgbClr val="000000"/>
            </a:outerShdw>
          </a:effectLst>
        </p:spPr>
      </p:pic>
      <p:sp>
        <p:nvSpPr>
          <p:cNvPr id="7" name="Rectangle 6">
            <a:extLst>
              <a:ext uri="{FF2B5EF4-FFF2-40B4-BE49-F238E27FC236}">
                <a16:creationId xmlns:a16="http://schemas.microsoft.com/office/drawing/2014/main" id="{8041ACC1-F5C8-7BCA-0902-7B7A475FF42A}"/>
              </a:ext>
            </a:extLst>
          </p:cNvPr>
          <p:cNvSpPr/>
          <p:nvPr/>
        </p:nvSpPr>
        <p:spPr>
          <a:xfrm>
            <a:off x="9400674" y="1299411"/>
            <a:ext cx="6882063" cy="623235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buNone/>
            </a:pPr>
            <a:r>
              <a:rPr lang="en-US" b="1"/>
              <a:t>1. Observed</a:t>
            </a:r>
          </a:p>
          <a:p>
            <a:pPr>
              <a:buFont typeface="Arial" panose="020B0604020202020204" pitchFamily="34" charset="0"/>
              <a:buChar char="•"/>
            </a:pPr>
            <a:r>
              <a:rPr lang="en-US"/>
              <a:t>This is the actual number of page loads over time.</a:t>
            </a:r>
          </a:p>
          <a:p>
            <a:pPr>
              <a:buFont typeface="Arial" panose="020B0604020202020204" pitchFamily="34" charset="0"/>
              <a:buChar char="•"/>
            </a:pPr>
            <a:r>
              <a:rPr lang="en-US"/>
              <a:t>It includes everything: trend, seasonality, and random noise.</a:t>
            </a:r>
          </a:p>
          <a:p>
            <a:pPr>
              <a:buFont typeface="Arial" panose="020B0604020202020204" pitchFamily="34" charset="0"/>
              <a:buChar char="•"/>
            </a:pPr>
            <a:r>
              <a:rPr lang="en-US"/>
              <a:t>We can see ups and downs that repeat every year.</a:t>
            </a:r>
          </a:p>
        </p:txBody>
      </p:sp>
      <p:sp>
        <p:nvSpPr>
          <p:cNvPr id="8" name="TextBox 7">
            <a:extLst>
              <a:ext uri="{FF2B5EF4-FFF2-40B4-BE49-F238E27FC236}">
                <a16:creationId xmlns:a16="http://schemas.microsoft.com/office/drawing/2014/main" id="{3BAEF4B3-3AF3-66BE-7709-F4BECD1162CB}"/>
              </a:ext>
            </a:extLst>
          </p:cNvPr>
          <p:cNvSpPr txBox="1"/>
          <p:nvPr/>
        </p:nvSpPr>
        <p:spPr>
          <a:xfrm>
            <a:off x="9599287" y="1836818"/>
            <a:ext cx="6882062" cy="6740307"/>
          </a:xfrm>
          <a:prstGeom prst="rect">
            <a:avLst/>
          </a:prstGeom>
          <a:noFill/>
        </p:spPr>
        <p:txBody>
          <a:bodyPr wrap="square" rtlCol="0">
            <a:spAutoFit/>
          </a:bodyPr>
          <a:lstStyle/>
          <a:p>
            <a:pPr>
              <a:buNone/>
            </a:pPr>
            <a:r>
              <a:rPr lang="en-US" b="1" dirty="0"/>
              <a:t>1. </a:t>
            </a:r>
            <a:r>
              <a:rPr lang="en-US" b="1" dirty="0">
                <a:latin typeface="Arial Black" panose="020B0A04020102020204" pitchFamily="34" charset="0"/>
              </a:rPr>
              <a:t>Observed</a:t>
            </a:r>
          </a:p>
          <a:p>
            <a:pPr>
              <a:buFont typeface="Arial" panose="020B0604020202020204" pitchFamily="34" charset="0"/>
              <a:buChar char="•"/>
            </a:pPr>
            <a:r>
              <a:rPr lang="en-US" dirty="0"/>
              <a:t>This is the actual number of page loads over time.</a:t>
            </a:r>
          </a:p>
          <a:p>
            <a:pPr>
              <a:buFont typeface="Arial" panose="020B0604020202020204" pitchFamily="34" charset="0"/>
              <a:buChar char="•"/>
            </a:pPr>
            <a:r>
              <a:rPr lang="en-US" dirty="0"/>
              <a:t>It includes everything: trend, seasonality, and random noise.</a:t>
            </a:r>
          </a:p>
          <a:p>
            <a:pPr>
              <a:buFont typeface="Arial" panose="020B0604020202020204" pitchFamily="34" charset="0"/>
              <a:buChar char="•"/>
            </a:pPr>
            <a:r>
              <a:rPr lang="en-US" dirty="0"/>
              <a:t>We can see ups and downs that repeat every year.</a:t>
            </a:r>
          </a:p>
          <a:p>
            <a:pPr>
              <a:buNone/>
            </a:pPr>
            <a:r>
              <a:rPr lang="en-US" b="1" dirty="0"/>
              <a:t>2. </a:t>
            </a:r>
            <a:r>
              <a:rPr lang="en-US" b="1" dirty="0">
                <a:latin typeface="Arial" panose="020B0604020202020204" pitchFamily="34" charset="0"/>
                <a:cs typeface="Arial" panose="020B0604020202020204" pitchFamily="34" charset="0"/>
              </a:rPr>
              <a:t>Trend</a:t>
            </a:r>
          </a:p>
          <a:p>
            <a:pPr>
              <a:buFont typeface="Arial" panose="020B0604020202020204" pitchFamily="34" charset="0"/>
              <a:buChar char="•"/>
            </a:pPr>
            <a:r>
              <a:rPr lang="en-US" dirty="0"/>
              <a:t>This shows the overall direction of page loads from 2014 to 2020.</a:t>
            </a:r>
          </a:p>
          <a:p>
            <a:pPr>
              <a:buFont typeface="Arial" panose="020B0604020202020204" pitchFamily="34" charset="0"/>
              <a:buChar char="•"/>
            </a:pPr>
            <a:r>
              <a:rPr lang="en-US" dirty="0"/>
              <a:t>In the beginning, traffic was increasing.</a:t>
            </a:r>
          </a:p>
          <a:p>
            <a:pPr>
              <a:buFont typeface="Arial" panose="020B0604020202020204" pitchFamily="34" charset="0"/>
              <a:buChar char="•"/>
            </a:pPr>
            <a:r>
              <a:rPr lang="en-US" dirty="0"/>
              <a:t>Later, it became stable or slightly decreased, maybe due to changes </a:t>
            </a:r>
          </a:p>
          <a:p>
            <a:r>
              <a:rPr lang="en-US" dirty="0"/>
              <a:t>  in user interest.</a:t>
            </a:r>
          </a:p>
          <a:p>
            <a:pPr>
              <a:buNone/>
            </a:pPr>
            <a:r>
              <a:rPr lang="en-US" b="1" dirty="0"/>
              <a:t>3. </a:t>
            </a:r>
            <a:r>
              <a:rPr lang="en-US" b="1" dirty="0">
                <a:latin typeface="Arial" panose="020B0604020202020204" pitchFamily="34" charset="0"/>
                <a:cs typeface="Arial" panose="020B0604020202020204" pitchFamily="34" charset="0"/>
              </a:rPr>
              <a:t>Seasonality</a:t>
            </a:r>
          </a:p>
          <a:p>
            <a:pPr>
              <a:buFont typeface="Arial" panose="020B0604020202020204" pitchFamily="34" charset="0"/>
              <a:buChar char="•"/>
            </a:pPr>
            <a:r>
              <a:rPr lang="en-US" dirty="0"/>
              <a:t>  A pattern that repeats every year, like higher or lower visits in certain months.</a:t>
            </a:r>
          </a:p>
          <a:p>
            <a:pPr marL="285750" indent="-285750">
              <a:buFont typeface="Arial" panose="020B0604020202020204" pitchFamily="34" charset="0"/>
              <a:buChar char="•"/>
            </a:pPr>
            <a:r>
              <a:rPr lang="en-US" dirty="0"/>
              <a:t>For example, traffic might increase during specific seasons each year.</a:t>
            </a:r>
          </a:p>
          <a:p>
            <a:pPr>
              <a:buNone/>
            </a:pPr>
            <a:r>
              <a:rPr lang="en-US" b="1" dirty="0"/>
              <a:t>4. </a:t>
            </a:r>
            <a:r>
              <a:rPr lang="en-US" b="1" dirty="0">
                <a:latin typeface="Arial" panose="020B0604020202020204" pitchFamily="34" charset="0"/>
                <a:cs typeface="Arial" panose="020B0604020202020204" pitchFamily="34" charset="0"/>
              </a:rPr>
              <a:t>Residual</a:t>
            </a:r>
          </a:p>
          <a:p>
            <a:pPr>
              <a:buFont typeface="Arial" panose="020B0604020202020204" pitchFamily="34" charset="0"/>
              <a:buChar char="•"/>
            </a:pPr>
            <a:r>
              <a:rPr lang="en-US" dirty="0"/>
              <a:t>This shows the random ups and downs that are not explained by trend or seasonality.</a:t>
            </a:r>
          </a:p>
          <a:p>
            <a:pPr>
              <a:buFont typeface="Arial" panose="020B0604020202020204" pitchFamily="34" charset="0"/>
              <a:buChar char="•"/>
            </a:pPr>
            <a:r>
              <a:rPr lang="en-US" dirty="0"/>
              <a:t>These are small changes caused by unexpected events.</a:t>
            </a:r>
          </a:p>
          <a:p>
            <a:pPr>
              <a:buFont typeface="Arial" panose="020B0604020202020204" pitchFamily="34" charset="0"/>
              <a:buChar char="•"/>
            </a:pPr>
            <a:r>
              <a:rPr lang="en-US" dirty="0"/>
              <a:t>The values are close to zero, which means our model fits the data well.</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911952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00310-2F60-22E2-CCD3-FE9B18F7393C}"/>
              </a:ext>
            </a:extLst>
          </p:cNvPr>
          <p:cNvSpPr>
            <a:spLocks noGrp="1"/>
          </p:cNvSpPr>
          <p:nvPr>
            <p:ph type="title"/>
          </p:nvPr>
        </p:nvSpPr>
        <p:spPr>
          <a:xfrm>
            <a:off x="352926" y="753980"/>
            <a:ext cx="6089308" cy="593557"/>
          </a:xfrm>
        </p:spPr>
        <p:txBody>
          <a:bodyPr>
            <a:normAutofit/>
          </a:bodyPr>
          <a:lstStyle/>
          <a:p>
            <a:r>
              <a:rPr lang="en-US" sz="2800" b="1" dirty="0">
                <a:latin typeface="Algerian" panose="04020705040A02060702" pitchFamily="82" charset="0"/>
                <a:cs typeface="Arial" panose="020B0604020202020204" pitchFamily="34" charset="0"/>
              </a:rPr>
              <a:t>Train-Test Split for Time Series</a:t>
            </a:r>
          </a:p>
        </p:txBody>
      </p:sp>
      <p:sp>
        <p:nvSpPr>
          <p:cNvPr id="4" name="Text Placeholder 3">
            <a:extLst>
              <a:ext uri="{FF2B5EF4-FFF2-40B4-BE49-F238E27FC236}">
                <a16:creationId xmlns:a16="http://schemas.microsoft.com/office/drawing/2014/main" id="{13657057-69CA-C1CB-4CB2-8FF5B32C0469}"/>
              </a:ext>
            </a:extLst>
          </p:cNvPr>
          <p:cNvSpPr>
            <a:spLocks noGrp="1"/>
          </p:cNvSpPr>
          <p:nvPr>
            <p:ph type="body" sz="half" idx="2"/>
          </p:nvPr>
        </p:nvSpPr>
        <p:spPr>
          <a:xfrm>
            <a:off x="352926" y="1556083"/>
            <a:ext cx="6089308" cy="5983705"/>
          </a:xfrm>
        </p:spPr>
        <p:txBody>
          <a:bodyPr/>
          <a:lstStyle/>
          <a:p>
            <a:pPr>
              <a:buNone/>
            </a:pPr>
            <a:r>
              <a:rPr lang="en-US" b="1" dirty="0"/>
              <a:t>Explanation </a:t>
            </a:r>
          </a:p>
          <a:p>
            <a:pPr>
              <a:buFont typeface="Arial" panose="020B0604020202020204" pitchFamily="34" charset="0"/>
              <a:buChar char="•"/>
            </a:pPr>
            <a:r>
              <a:rPr lang="en-US" sz="2000" dirty="0"/>
              <a:t>Time-based splitting is important in time series to keep the time order.</a:t>
            </a:r>
          </a:p>
          <a:p>
            <a:pPr>
              <a:buFont typeface="Arial" panose="020B0604020202020204" pitchFamily="34" charset="0"/>
              <a:buChar char="•"/>
            </a:pPr>
            <a:r>
              <a:rPr lang="en-US" sz="2000" dirty="0"/>
              <a:t>We use the </a:t>
            </a:r>
            <a:r>
              <a:rPr lang="en-US" sz="2000" b="1" dirty="0"/>
              <a:t>first 80% of data (till Feb 2020)</a:t>
            </a:r>
            <a:r>
              <a:rPr lang="en-US" sz="2000" dirty="0"/>
              <a:t> as training data.</a:t>
            </a:r>
          </a:p>
          <a:p>
            <a:pPr>
              <a:buFont typeface="Arial" panose="020B0604020202020204" pitchFamily="34" charset="0"/>
              <a:buChar char="•"/>
            </a:pPr>
            <a:r>
              <a:rPr lang="en-US" sz="2000" dirty="0"/>
              <a:t>The </a:t>
            </a:r>
            <a:r>
              <a:rPr lang="en-US" sz="2000" b="1" dirty="0"/>
              <a:t>last 20% (6 months from Mar 2020)</a:t>
            </a:r>
            <a:r>
              <a:rPr lang="en-US" sz="2000" dirty="0"/>
              <a:t> is used for testing.</a:t>
            </a:r>
          </a:p>
          <a:p>
            <a:pPr>
              <a:buFont typeface="Arial" panose="020B0604020202020204" pitchFamily="34" charset="0"/>
              <a:buChar char="•"/>
            </a:pPr>
            <a:r>
              <a:rPr lang="en-US" sz="2000" dirty="0"/>
              <a:t>This helps evaluate how well the model performs on future unseen data.</a:t>
            </a:r>
          </a:p>
          <a:p>
            <a:r>
              <a:rPr lang="en-US" sz="2000" b="1" dirty="0"/>
              <a:t>Show the plot where:</a:t>
            </a:r>
            <a:endParaRPr lang="en-US" b="1" dirty="0"/>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blue line = training period (2014–Feb 2020)</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orange line = testing period (mar 2020–</a:t>
            </a:r>
            <a:r>
              <a:rPr lang="en-US" altLang="en-US" sz="2000" dirty="0">
                <a:latin typeface="Arial" panose="020B0604020202020204" pitchFamily="34" charset="0"/>
              </a:rPr>
              <a:t>A</a:t>
            </a:r>
            <a:r>
              <a:rPr kumimoji="0" lang="en-US" altLang="en-US" sz="2000" b="0" i="0" u="none" strike="noStrike" cap="none" normalizeH="0" baseline="0" dirty="0">
                <a:ln>
                  <a:noFill/>
                </a:ln>
                <a:solidFill>
                  <a:schemeClr val="tx1"/>
                </a:solidFill>
                <a:effectLst/>
                <a:latin typeface="Arial" panose="020B0604020202020204" pitchFamily="34" charset="0"/>
              </a:rPr>
              <a:t>ug 2020)</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Arial" panose="020B0604020202020204" pitchFamily="34" charset="0"/>
              </a:rPr>
              <a:t>clearly shows the cut-off point, helping understand model training window and forecasting period.</a:t>
            </a:r>
          </a:p>
          <a:p>
            <a:pPr>
              <a:lnSpc>
                <a:spcPct val="150000"/>
              </a:lnSpc>
            </a:pPr>
            <a:endParaRPr lang="en-US" dirty="0"/>
          </a:p>
          <a:p>
            <a:endParaRPr lang="en-US" dirty="0"/>
          </a:p>
        </p:txBody>
      </p:sp>
      <p:sp>
        <p:nvSpPr>
          <p:cNvPr id="9" name="Rectangle 8">
            <a:extLst>
              <a:ext uri="{FF2B5EF4-FFF2-40B4-BE49-F238E27FC236}">
                <a16:creationId xmlns:a16="http://schemas.microsoft.com/office/drawing/2014/main" id="{631F092E-8C58-1FAE-AE04-38F9E8E314DA}"/>
              </a:ext>
            </a:extLst>
          </p:cNvPr>
          <p:cNvSpPr/>
          <p:nvPr/>
        </p:nvSpPr>
        <p:spPr>
          <a:xfrm>
            <a:off x="7010400" y="518160"/>
            <a:ext cx="9448800" cy="710184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2B884BA-8060-E018-126B-0A4C8DF75A5F}"/>
              </a:ext>
            </a:extLst>
          </p:cNvPr>
          <p:cNvPicPr>
            <a:picLocks noChangeAspect="1"/>
          </p:cNvPicPr>
          <p:nvPr/>
        </p:nvPicPr>
        <p:blipFill>
          <a:blip r:embed="rId3"/>
          <a:stretch>
            <a:fillRect/>
          </a:stretch>
        </p:blipFill>
        <p:spPr>
          <a:xfrm>
            <a:off x="7138736" y="641683"/>
            <a:ext cx="9320463" cy="6817895"/>
          </a:xfrm>
          <a:prstGeom prst="rect">
            <a:avLst/>
          </a:prstGeom>
        </p:spPr>
      </p:pic>
    </p:spTree>
    <p:extLst>
      <p:ext uri="{BB962C8B-B14F-4D97-AF65-F5344CB8AC3E}">
        <p14:creationId xmlns:p14="http://schemas.microsoft.com/office/powerpoint/2010/main" val="1172276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555C430-5430-0449-CDDF-DB007D89648A}"/>
              </a:ext>
            </a:extLst>
          </p:cNvPr>
          <p:cNvSpPr/>
          <p:nvPr/>
        </p:nvSpPr>
        <p:spPr>
          <a:xfrm>
            <a:off x="2919663" y="304799"/>
            <a:ext cx="9897979" cy="786063"/>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latin typeface="Algerian" panose="04020705040A02060702" pitchFamily="82" charset="0"/>
              </a:rPr>
              <a:t>Stationarity Check – ADF Test</a:t>
            </a:r>
          </a:p>
        </p:txBody>
      </p:sp>
      <p:sp>
        <p:nvSpPr>
          <p:cNvPr id="4" name="Rectangle 3">
            <a:extLst>
              <a:ext uri="{FF2B5EF4-FFF2-40B4-BE49-F238E27FC236}">
                <a16:creationId xmlns:a16="http://schemas.microsoft.com/office/drawing/2014/main" id="{988E0F56-85C2-7F4A-695C-33312150B3BE}"/>
              </a:ext>
            </a:extLst>
          </p:cNvPr>
          <p:cNvSpPr/>
          <p:nvPr/>
        </p:nvSpPr>
        <p:spPr>
          <a:xfrm>
            <a:off x="385011" y="1443789"/>
            <a:ext cx="7026442" cy="620829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ADF Test Results:</a:t>
            </a:r>
            <a:endParaRPr lang="en-US" dirty="0"/>
          </a:p>
        </p:txBody>
      </p:sp>
      <p:sp>
        <p:nvSpPr>
          <p:cNvPr id="5" name="Rectangle 4">
            <a:extLst>
              <a:ext uri="{FF2B5EF4-FFF2-40B4-BE49-F238E27FC236}">
                <a16:creationId xmlns:a16="http://schemas.microsoft.com/office/drawing/2014/main" id="{066E054D-A666-562E-C1EB-1CA97C87B20E}"/>
              </a:ext>
            </a:extLst>
          </p:cNvPr>
          <p:cNvSpPr/>
          <p:nvPr/>
        </p:nvSpPr>
        <p:spPr>
          <a:xfrm>
            <a:off x="8021052" y="1235243"/>
            <a:ext cx="8438147" cy="651309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D1B0D74-02BE-4BD8-ABDD-45C98C68F84F}"/>
              </a:ext>
            </a:extLst>
          </p:cNvPr>
          <p:cNvPicPr>
            <a:picLocks noChangeAspect="1"/>
          </p:cNvPicPr>
          <p:nvPr/>
        </p:nvPicPr>
        <p:blipFill>
          <a:blip r:embed="rId2"/>
          <a:stretch>
            <a:fillRect/>
          </a:stretch>
        </p:blipFill>
        <p:spPr>
          <a:xfrm>
            <a:off x="8229599" y="1259306"/>
            <a:ext cx="8085221" cy="6208295"/>
          </a:xfrm>
          <a:prstGeom prst="rect">
            <a:avLst/>
          </a:prstGeom>
        </p:spPr>
      </p:pic>
      <p:sp>
        <p:nvSpPr>
          <p:cNvPr id="8" name="TextBox 7">
            <a:extLst>
              <a:ext uri="{FF2B5EF4-FFF2-40B4-BE49-F238E27FC236}">
                <a16:creationId xmlns:a16="http://schemas.microsoft.com/office/drawing/2014/main" id="{2B3440E3-E08A-C07B-95B1-40AECF8A23EE}"/>
              </a:ext>
            </a:extLst>
          </p:cNvPr>
          <p:cNvSpPr txBox="1"/>
          <p:nvPr/>
        </p:nvSpPr>
        <p:spPr>
          <a:xfrm>
            <a:off x="385010" y="1572126"/>
            <a:ext cx="7026441" cy="7478970"/>
          </a:xfrm>
          <a:prstGeom prst="rect">
            <a:avLst/>
          </a:prstGeom>
          <a:noFill/>
          <a:ln>
            <a:solidFill>
              <a:schemeClr val="bg1"/>
            </a:solidFill>
          </a:ln>
          <a:effectLst>
            <a:softEdge rad="12700"/>
          </a:effectLst>
        </p:spPr>
        <p:txBody>
          <a:bodyPr wrap="square" rtlCol="0">
            <a:spAutoFit/>
          </a:bodyPr>
          <a:lstStyle/>
          <a:p>
            <a:pPr algn="ctr"/>
            <a:r>
              <a:rPr lang="en-US" dirty="0"/>
              <a:t>         </a:t>
            </a:r>
            <a:r>
              <a:rPr lang="en-US" sz="2400" b="1" dirty="0"/>
              <a:t>ADF Test Results</a:t>
            </a:r>
          </a:p>
          <a:p>
            <a:pPr>
              <a:buFont typeface="Arial" panose="020B0604020202020204" pitchFamily="34" charset="0"/>
              <a:buChar char="•"/>
            </a:pPr>
            <a:r>
              <a:rPr lang="en-US" sz="2000" b="1" dirty="0"/>
              <a:t>ADF Statistic</a:t>
            </a:r>
            <a:r>
              <a:rPr lang="en-US" sz="2000" dirty="0"/>
              <a:t> = </a:t>
            </a:r>
            <a:r>
              <a:rPr lang="en-US" sz="2000" b="1" dirty="0"/>
              <a:t>-4.28</a:t>
            </a:r>
            <a:endParaRPr lang="en-US" sz="2000" dirty="0"/>
          </a:p>
          <a:p>
            <a:pPr>
              <a:buFont typeface="Arial" panose="020B0604020202020204" pitchFamily="34" charset="0"/>
              <a:buChar char="•"/>
            </a:pPr>
            <a:r>
              <a:rPr lang="en-US" sz="2000" b="1" dirty="0"/>
              <a:t>p-value</a:t>
            </a:r>
            <a:r>
              <a:rPr lang="en-US" sz="2000" dirty="0"/>
              <a:t> = </a:t>
            </a:r>
            <a:r>
              <a:rPr lang="en-US" sz="2000" b="1" dirty="0"/>
              <a:t>0.00047</a:t>
            </a:r>
            <a:endParaRPr lang="en-US" sz="2000" dirty="0"/>
          </a:p>
          <a:p>
            <a:pPr>
              <a:buFont typeface="Arial" panose="020B0604020202020204" pitchFamily="34" charset="0"/>
              <a:buChar char="•"/>
            </a:pPr>
            <a:r>
              <a:rPr lang="en-US" sz="2000" b="1" dirty="0"/>
              <a:t>Critical Values:</a:t>
            </a:r>
            <a:endParaRPr lang="en-US" sz="2000" dirty="0"/>
          </a:p>
          <a:p>
            <a:pPr marL="742950" lvl="1" indent="-285750">
              <a:buFont typeface="Arial" panose="020B0604020202020204" pitchFamily="34" charset="0"/>
              <a:buChar char="•"/>
            </a:pPr>
            <a:r>
              <a:rPr lang="en-US" sz="2000" dirty="0"/>
              <a:t>1%: </a:t>
            </a:r>
            <a:r>
              <a:rPr lang="en-US" sz="2000" b="1" dirty="0"/>
              <a:t>-3.43</a:t>
            </a:r>
            <a:endParaRPr lang="en-US" sz="2000" dirty="0"/>
          </a:p>
          <a:p>
            <a:pPr marL="742950" lvl="1" indent="-285750">
              <a:buFont typeface="Arial" panose="020B0604020202020204" pitchFamily="34" charset="0"/>
              <a:buChar char="•"/>
            </a:pPr>
            <a:r>
              <a:rPr lang="en-US" sz="2000" dirty="0"/>
              <a:t>5%: </a:t>
            </a:r>
            <a:r>
              <a:rPr lang="en-US" sz="2000" b="1" dirty="0"/>
              <a:t>-2.86</a:t>
            </a:r>
            <a:endParaRPr lang="en-US" sz="2000" dirty="0"/>
          </a:p>
          <a:p>
            <a:pPr marL="742950" lvl="1" indent="-285750">
              <a:buFont typeface="Arial" panose="020B0604020202020204" pitchFamily="34" charset="0"/>
              <a:buChar char="•"/>
            </a:pPr>
            <a:r>
              <a:rPr lang="en-US" sz="2000" dirty="0"/>
              <a:t>10%: </a:t>
            </a:r>
            <a:r>
              <a:rPr lang="en-US" sz="2000" b="1" dirty="0"/>
              <a:t>-2.56</a:t>
            </a:r>
            <a:endParaRPr lang="en-US" sz="2000" dirty="0"/>
          </a:p>
          <a:p>
            <a:pPr algn="ctr"/>
            <a:endParaRPr lang="en-US" sz="2400" dirty="0"/>
          </a:p>
          <a:p>
            <a:pPr>
              <a:buNone/>
            </a:pPr>
            <a:r>
              <a:rPr lang="en-US" sz="2400" b="1" dirty="0"/>
              <a:t>Conclusion:</a:t>
            </a:r>
          </a:p>
          <a:p>
            <a:pPr marL="342900" indent="-342900">
              <a:buFont typeface="Arial" panose="020B0604020202020204" pitchFamily="34" charset="0"/>
              <a:buChar char="•"/>
            </a:pPr>
            <a:r>
              <a:rPr lang="en-US" sz="2400" dirty="0"/>
              <a:t>Since the ADF statistic (-4.28) &lt; 1% critical value (-3.43) and the p-value (0.00047) &lt; 0.05,</a:t>
            </a:r>
            <a:br>
              <a:rPr lang="en-US" sz="2400" dirty="0"/>
            </a:br>
            <a:r>
              <a:rPr lang="en-US" sz="2400" dirty="0"/>
              <a:t> </a:t>
            </a:r>
            <a:r>
              <a:rPr lang="en-US" sz="2400" b="1" dirty="0"/>
              <a:t>the null hypothesis is rejected</a:t>
            </a:r>
            <a:r>
              <a:rPr lang="en-US" sz="2400" dirty="0"/>
              <a:t>.</a:t>
            </a:r>
          </a:p>
          <a:p>
            <a:pPr marL="342900" indent="-342900">
              <a:buFont typeface="Arial" panose="020B0604020202020204" pitchFamily="34" charset="0"/>
              <a:buChar char="•"/>
            </a:pPr>
            <a:r>
              <a:rPr lang="en-US" sz="2400" dirty="0"/>
              <a:t>The data is stationary, meaning its statistical properties like mean and variance do not change over time.</a:t>
            </a:r>
          </a:p>
          <a:p>
            <a:pPr algn="ctr"/>
            <a:endParaRPr lang="en-US" sz="2400" dirty="0"/>
          </a:p>
          <a:p>
            <a:pPr algn="ctr"/>
            <a:endParaRPr lang="en-US" sz="2400" dirty="0"/>
          </a:p>
          <a:p>
            <a:pPr algn="ctr"/>
            <a:endParaRPr lang="en-US" sz="2400" dirty="0"/>
          </a:p>
          <a:p>
            <a:pPr algn="ctr"/>
            <a:endParaRPr lang="en-US" sz="2400" dirty="0"/>
          </a:p>
          <a:p>
            <a:pPr algn="ctr"/>
            <a:endParaRPr lang="en-US" sz="2400" dirty="0"/>
          </a:p>
          <a:p>
            <a:pPr algn="ctr"/>
            <a:endParaRPr lang="en-US" sz="2400" dirty="0"/>
          </a:p>
        </p:txBody>
      </p:sp>
    </p:spTree>
    <p:extLst>
      <p:ext uri="{BB962C8B-B14F-4D97-AF65-F5344CB8AC3E}">
        <p14:creationId xmlns:p14="http://schemas.microsoft.com/office/powerpoint/2010/main" val="1465351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51219-AF13-FA12-F57E-B53A9AD4591A}"/>
              </a:ext>
            </a:extLst>
          </p:cNvPr>
          <p:cNvSpPr>
            <a:spLocks noGrp="1"/>
          </p:cNvSpPr>
          <p:nvPr>
            <p:ph type="title"/>
          </p:nvPr>
        </p:nvSpPr>
        <p:spPr>
          <a:xfrm>
            <a:off x="1131570" y="413810"/>
            <a:ext cx="14196060" cy="885602"/>
          </a:xfrm>
        </p:spPr>
        <p:txBody>
          <a:bodyPr/>
          <a:lstStyle/>
          <a:p>
            <a:pPr algn="ctr"/>
            <a:r>
              <a:rPr lang="en-US" dirty="0">
                <a:latin typeface="Algerian" panose="04020705040A02060702" pitchFamily="82" charset="0"/>
              </a:rPr>
              <a:t>ACF &amp; PACF Analysis</a:t>
            </a:r>
          </a:p>
        </p:txBody>
      </p:sp>
      <p:sp>
        <p:nvSpPr>
          <p:cNvPr id="3" name="Rectangle 2">
            <a:extLst>
              <a:ext uri="{FF2B5EF4-FFF2-40B4-BE49-F238E27FC236}">
                <a16:creationId xmlns:a16="http://schemas.microsoft.com/office/drawing/2014/main" id="{B671ED1E-F0E8-FACC-89EE-C983E2BC9A66}"/>
              </a:ext>
            </a:extLst>
          </p:cNvPr>
          <p:cNvSpPr/>
          <p:nvPr/>
        </p:nvSpPr>
        <p:spPr>
          <a:xfrm>
            <a:off x="176463" y="1299413"/>
            <a:ext cx="8053137" cy="633662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endParaRPr>
          </a:p>
        </p:txBody>
      </p:sp>
      <p:sp>
        <p:nvSpPr>
          <p:cNvPr id="4" name="Rectangle 3">
            <a:extLst>
              <a:ext uri="{FF2B5EF4-FFF2-40B4-BE49-F238E27FC236}">
                <a16:creationId xmlns:a16="http://schemas.microsoft.com/office/drawing/2014/main" id="{A4F44D9A-215B-218A-3934-F5C8D845358D}"/>
              </a:ext>
            </a:extLst>
          </p:cNvPr>
          <p:cNvSpPr/>
          <p:nvPr/>
        </p:nvSpPr>
        <p:spPr>
          <a:xfrm>
            <a:off x="8438147" y="1299412"/>
            <a:ext cx="7844590" cy="633662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buNone/>
            </a:pPr>
            <a:r>
              <a:rPr lang="en-US" b="1"/>
              <a:t>Purpose:</a:t>
            </a:r>
          </a:p>
          <a:p>
            <a:pPr>
              <a:buFont typeface="Arial" panose="020B0604020202020204" pitchFamily="34" charset="0"/>
              <a:buChar char="•"/>
            </a:pPr>
            <a:r>
              <a:rPr lang="en-US"/>
              <a:t>To identify the values of </a:t>
            </a:r>
            <a:r>
              <a:rPr lang="en-US" b="1"/>
              <a:t>p (AR term)</a:t>
            </a:r>
            <a:r>
              <a:rPr lang="en-US"/>
              <a:t> and </a:t>
            </a:r>
            <a:r>
              <a:rPr lang="en-US" b="1"/>
              <a:t>q (MA term)</a:t>
            </a:r>
            <a:r>
              <a:rPr lang="en-US"/>
              <a:t> for ARIMA model.</a:t>
            </a:r>
          </a:p>
          <a:p>
            <a:pPr>
              <a:buFont typeface="Arial" panose="020B0604020202020204" pitchFamily="34" charset="0"/>
              <a:buChar char="•"/>
            </a:pPr>
            <a:r>
              <a:rPr lang="en-US"/>
              <a:t>Helps understand autocorrelation and partial autocorrelation structure in the training data.</a:t>
            </a:r>
          </a:p>
        </p:txBody>
      </p:sp>
      <p:pic>
        <p:nvPicPr>
          <p:cNvPr id="6" name="Picture 5">
            <a:extLst>
              <a:ext uri="{FF2B5EF4-FFF2-40B4-BE49-F238E27FC236}">
                <a16:creationId xmlns:a16="http://schemas.microsoft.com/office/drawing/2014/main" id="{A0055F0A-91FF-2CEF-C46F-8E60E3C7CFD5}"/>
              </a:ext>
            </a:extLst>
          </p:cNvPr>
          <p:cNvPicPr>
            <a:picLocks noChangeAspect="1"/>
          </p:cNvPicPr>
          <p:nvPr/>
        </p:nvPicPr>
        <p:blipFill>
          <a:blip r:embed="rId2"/>
          <a:stretch>
            <a:fillRect/>
          </a:stretch>
        </p:blipFill>
        <p:spPr>
          <a:xfrm>
            <a:off x="176463" y="1299412"/>
            <a:ext cx="8053137" cy="6336629"/>
          </a:xfrm>
          <a:prstGeom prst="rect">
            <a:avLst/>
          </a:prstGeom>
          <a:ln>
            <a:solidFill>
              <a:schemeClr val="bg1"/>
            </a:solidFill>
          </a:ln>
        </p:spPr>
      </p:pic>
      <p:sp>
        <p:nvSpPr>
          <p:cNvPr id="7" name="TextBox 6">
            <a:extLst>
              <a:ext uri="{FF2B5EF4-FFF2-40B4-BE49-F238E27FC236}">
                <a16:creationId xmlns:a16="http://schemas.microsoft.com/office/drawing/2014/main" id="{27D078A4-F36A-2C83-0BCD-09D255D34EC2}"/>
              </a:ext>
            </a:extLst>
          </p:cNvPr>
          <p:cNvSpPr txBox="1"/>
          <p:nvPr/>
        </p:nvSpPr>
        <p:spPr>
          <a:xfrm>
            <a:off x="8438148" y="1299412"/>
            <a:ext cx="7705168" cy="8079135"/>
          </a:xfrm>
          <a:prstGeom prst="rect">
            <a:avLst/>
          </a:prstGeom>
          <a:noFill/>
          <a:ln>
            <a:solidFill>
              <a:schemeClr val="bg1"/>
            </a:solidFill>
          </a:ln>
        </p:spPr>
        <p:txBody>
          <a:bodyPr wrap="square" rtlCol="0">
            <a:spAutoFit/>
          </a:bodyPr>
          <a:lstStyle/>
          <a:p>
            <a:pPr marL="285750" indent="-285750">
              <a:buFont typeface="Wingdings" panose="05000000000000000000" pitchFamily="2" charset="2"/>
              <a:buChar char="v"/>
            </a:pPr>
            <a:r>
              <a:rPr lang="en-US" b="1" dirty="0"/>
              <a:t>Purpose:</a:t>
            </a:r>
          </a:p>
          <a:p>
            <a:pPr>
              <a:buFont typeface="Arial" panose="020B0604020202020204" pitchFamily="34" charset="0"/>
              <a:buChar char="•"/>
            </a:pPr>
            <a:r>
              <a:rPr lang="en-US" dirty="0"/>
              <a:t>To identify the values of </a:t>
            </a:r>
            <a:r>
              <a:rPr lang="en-US" b="1" dirty="0"/>
              <a:t>p (AR term)</a:t>
            </a:r>
            <a:r>
              <a:rPr lang="en-US" dirty="0"/>
              <a:t> and </a:t>
            </a:r>
            <a:r>
              <a:rPr lang="en-US" b="1" dirty="0"/>
              <a:t>q (MA term)</a:t>
            </a:r>
            <a:r>
              <a:rPr lang="en-US" dirty="0"/>
              <a:t> for ARIMA model.</a:t>
            </a:r>
          </a:p>
          <a:p>
            <a:pPr>
              <a:buFont typeface="Arial" panose="020B0604020202020204" pitchFamily="34" charset="0"/>
              <a:buChar char="•"/>
            </a:pPr>
            <a:r>
              <a:rPr lang="en-US" dirty="0"/>
              <a:t>Helps understand autocorrelation and partial autocorrelation structure in the</a:t>
            </a:r>
          </a:p>
          <a:p>
            <a:r>
              <a:rPr lang="en-US" dirty="0"/>
              <a:t> training data.</a:t>
            </a:r>
          </a:p>
          <a:p>
            <a:endParaRPr lang="en-US" dirty="0"/>
          </a:p>
          <a:p>
            <a:pPr marL="285750" indent="-285750">
              <a:buFont typeface="Wingdings" panose="05000000000000000000" pitchFamily="2" charset="2"/>
              <a:buChar char="v"/>
            </a:pPr>
            <a:r>
              <a:rPr lang="en-US" b="1" dirty="0"/>
              <a:t>ACF (Autocorrelation Function):</a:t>
            </a:r>
          </a:p>
          <a:p>
            <a:pPr>
              <a:buFont typeface="Arial" panose="020B0604020202020204" pitchFamily="34" charset="0"/>
              <a:buChar char="•"/>
            </a:pPr>
            <a:r>
              <a:rPr lang="en-US" dirty="0"/>
              <a:t>Shows correlation between current value and its lags.</a:t>
            </a:r>
          </a:p>
          <a:p>
            <a:pPr>
              <a:buFont typeface="Arial" panose="020B0604020202020204" pitchFamily="34" charset="0"/>
              <a:buChar char="•"/>
            </a:pPr>
            <a:r>
              <a:rPr lang="en-US" dirty="0"/>
              <a:t>Significant spikes at </a:t>
            </a:r>
            <a:r>
              <a:rPr lang="en-US" b="1" dirty="0"/>
              <a:t>lags 1, 2, 6, 7, 13, etc.</a:t>
            </a:r>
            <a:endParaRPr lang="en-US" dirty="0"/>
          </a:p>
          <a:p>
            <a:pPr>
              <a:buFont typeface="Arial" panose="020B0604020202020204" pitchFamily="34" charset="0"/>
              <a:buChar char="•"/>
            </a:pPr>
            <a:r>
              <a:rPr lang="en-US" dirty="0"/>
              <a:t>Indicates presence of </a:t>
            </a:r>
            <a:r>
              <a:rPr lang="en-US" b="1" dirty="0"/>
              <a:t>MA (q)</a:t>
            </a:r>
            <a:r>
              <a:rPr lang="en-US" dirty="0"/>
              <a:t> terms.</a:t>
            </a:r>
          </a:p>
          <a:p>
            <a:pPr>
              <a:buFont typeface="Arial" panose="020B0604020202020204" pitchFamily="34" charset="0"/>
              <a:buChar char="•"/>
            </a:pPr>
            <a:endParaRPr lang="en-US" dirty="0"/>
          </a:p>
          <a:p>
            <a:pPr marL="285750" indent="-285750">
              <a:buFont typeface="Wingdings" panose="05000000000000000000" pitchFamily="2" charset="2"/>
              <a:buChar char="v"/>
            </a:pPr>
            <a:r>
              <a:rPr lang="en-US" b="1" dirty="0"/>
              <a:t>PACF (Partial Autocorrelation Function):</a:t>
            </a:r>
          </a:p>
          <a:p>
            <a:pPr>
              <a:buFont typeface="Arial" panose="020B0604020202020204" pitchFamily="34" charset="0"/>
              <a:buChar char="•"/>
            </a:pPr>
            <a:r>
              <a:rPr lang="en-US" dirty="0"/>
              <a:t>Shows correlation after removing effects of earlier lags.</a:t>
            </a:r>
          </a:p>
          <a:p>
            <a:pPr>
              <a:buFont typeface="Arial" panose="020B0604020202020204" pitchFamily="34" charset="0"/>
              <a:buChar char="•"/>
            </a:pPr>
            <a:r>
              <a:rPr lang="en-US" dirty="0"/>
              <a:t>Significant spikes at </a:t>
            </a:r>
            <a:r>
              <a:rPr lang="en-US" b="1" dirty="0"/>
              <a:t>lags 1, 2, 5</a:t>
            </a:r>
            <a:r>
              <a:rPr lang="en-US" dirty="0"/>
              <a:t>, suggesting possible </a:t>
            </a:r>
            <a:r>
              <a:rPr lang="en-US" b="1" dirty="0"/>
              <a:t>AR (p)</a:t>
            </a:r>
            <a:r>
              <a:rPr lang="en-US" dirty="0"/>
              <a:t> terms.</a:t>
            </a:r>
          </a:p>
          <a:p>
            <a:pPr>
              <a:buFont typeface="Arial" panose="020B0604020202020204" pitchFamily="34" charset="0"/>
              <a:buChar char="•"/>
            </a:pPr>
            <a:endParaRPr lang="en-US"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Arial" panose="020B0604020202020204" pitchFamily="34" charset="0"/>
              </a:rPr>
              <a:t>Inference: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Arial" panose="020B0604020202020204" pitchFamily="34" charset="0"/>
              </a:rPr>
              <a:t>Based on ACF and PACF:</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 (AR term)</a:t>
            </a:r>
            <a:r>
              <a:rPr kumimoji="0" lang="en-US" altLang="en-US" sz="1800" b="0" i="0" u="none" strike="noStrike" cap="none" normalizeH="0" baseline="0" dirty="0">
                <a:ln>
                  <a:noFill/>
                </a:ln>
                <a:solidFill>
                  <a:schemeClr val="tx1"/>
                </a:solidFill>
                <a:effectLst/>
                <a:latin typeface="Arial" panose="020B0604020202020204" pitchFamily="34" charset="0"/>
              </a:rPr>
              <a:t> ≈ 2</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q (MA term)</a:t>
            </a:r>
            <a:r>
              <a:rPr kumimoji="0" lang="en-US" altLang="en-US" sz="1800" b="0" i="0" u="none" strike="noStrike" cap="none" normalizeH="0" baseline="0" dirty="0">
                <a:ln>
                  <a:noFill/>
                </a:ln>
                <a:solidFill>
                  <a:schemeClr val="tx1"/>
                </a:solidFill>
                <a:effectLst/>
                <a:latin typeface="Arial" panose="020B0604020202020204" pitchFamily="34" charset="0"/>
              </a:rPr>
              <a:t> ≈ 2</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So, </a:t>
            </a:r>
            <a:r>
              <a:rPr kumimoji="0" lang="en-US" altLang="en-US" sz="1800" b="1" i="0" u="none" strike="noStrike" cap="none" normalizeH="0" baseline="0" dirty="0">
                <a:ln>
                  <a:noFill/>
                </a:ln>
                <a:solidFill>
                  <a:schemeClr val="tx1"/>
                </a:solidFill>
                <a:effectLst/>
                <a:latin typeface="Arial" panose="020B0604020202020204" pitchFamily="34" charset="0"/>
              </a:rPr>
              <a:t>ARIMA(2, 0, 2)</a:t>
            </a:r>
            <a:r>
              <a:rPr kumimoji="0" lang="en-US" altLang="en-US" sz="1800" b="0" i="0" u="none" strike="noStrike" cap="none" normalizeH="0" baseline="0" dirty="0">
                <a:ln>
                  <a:noFill/>
                </a:ln>
                <a:solidFill>
                  <a:schemeClr val="tx1"/>
                </a:solidFill>
                <a:effectLst/>
                <a:latin typeface="Arial" panose="020B0604020202020204" pitchFamily="34" charset="0"/>
              </a:rPr>
              <a:t> is a suitable choice (as ADF test confirmed stationarity </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Unicode MS"/>
              </a:rPr>
              <a:t>d=0)</a:t>
            </a:r>
            <a:r>
              <a:rPr kumimoji="0" lang="en-US" altLang="en-US" b="0" i="0" u="none" strike="noStrike" cap="none" normalizeH="0" baseline="0" dirty="0">
                <a:ln>
                  <a:noFill/>
                </a:ln>
                <a:solidFill>
                  <a:schemeClr val="tx1"/>
                </a:solidFill>
                <a:effectLst/>
              </a:rPr>
              <a:t>.</a:t>
            </a:r>
            <a:endParaRPr kumimoji="0" lang="en-US" altLang="en-US" b="0" i="0" u="none" strike="noStrike" cap="none" normalizeH="0" baseline="0" dirty="0">
              <a:ln>
                <a:noFill/>
              </a:ln>
              <a:solidFill>
                <a:schemeClr val="tx1"/>
              </a:solidFill>
              <a:effectLst/>
              <a:latin typeface="Arial" panose="020B0604020202020204" pitchFamily="34" charset="0"/>
            </a:endParaRP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endParaRPr lang="en-US" dirty="0"/>
          </a:p>
          <a:p>
            <a:endParaRPr lang="en-US" dirty="0"/>
          </a:p>
        </p:txBody>
      </p:sp>
    </p:spTree>
    <p:extLst>
      <p:ext uri="{BB962C8B-B14F-4D97-AF65-F5344CB8AC3E}">
        <p14:creationId xmlns:p14="http://schemas.microsoft.com/office/powerpoint/2010/main" val="2774377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BF66D-2E2A-9CA7-4F2D-BF981023BE9E}"/>
              </a:ext>
            </a:extLst>
          </p:cNvPr>
          <p:cNvSpPr>
            <a:spLocks noGrp="1"/>
          </p:cNvSpPr>
          <p:nvPr>
            <p:ph type="title"/>
          </p:nvPr>
        </p:nvSpPr>
        <p:spPr>
          <a:xfrm>
            <a:off x="3993502" y="-1617400"/>
            <a:ext cx="6288832" cy="2738280"/>
          </a:xfrm>
        </p:spPr>
        <p:txBody>
          <a:bodyPr>
            <a:normAutofit/>
          </a:bodyPr>
          <a:lstStyle/>
          <a:p>
            <a:pPr algn="ctr"/>
            <a:r>
              <a:rPr lang="en-US" dirty="0">
                <a:solidFill>
                  <a:schemeClr val="tx2">
                    <a:lumMod val="60000"/>
                    <a:lumOff val="40000"/>
                  </a:schemeClr>
                </a:solidFill>
                <a:latin typeface="Algerian" panose="04020705040A02060702" pitchFamily="82" charset="0"/>
              </a:rPr>
              <a:t>MODEL SELECTION FOR TIME SERIES</a:t>
            </a:r>
          </a:p>
        </p:txBody>
      </p:sp>
      <p:sp>
        <p:nvSpPr>
          <p:cNvPr id="21" name="Text Placeholder 20">
            <a:extLst>
              <a:ext uri="{FF2B5EF4-FFF2-40B4-BE49-F238E27FC236}">
                <a16:creationId xmlns:a16="http://schemas.microsoft.com/office/drawing/2014/main" id="{63DCF92C-4756-A6F8-1ADB-7C5215120E9A}"/>
              </a:ext>
            </a:extLst>
          </p:cNvPr>
          <p:cNvSpPr>
            <a:spLocks noGrp="1"/>
          </p:cNvSpPr>
          <p:nvPr>
            <p:ph type="body" sz="half" idx="2"/>
          </p:nvPr>
        </p:nvSpPr>
        <p:spPr/>
        <p:txBody>
          <a:bodyPr/>
          <a:lstStyle/>
          <a:p>
            <a:endParaRPr lang="en-US"/>
          </a:p>
        </p:txBody>
      </p:sp>
      <p:sp>
        <p:nvSpPr>
          <p:cNvPr id="4" name="Rectangle 3">
            <a:extLst>
              <a:ext uri="{FF2B5EF4-FFF2-40B4-BE49-F238E27FC236}">
                <a16:creationId xmlns:a16="http://schemas.microsoft.com/office/drawing/2014/main" id="{4EF39455-65B2-70F1-D29A-BEB94B0B7BAD}"/>
              </a:ext>
            </a:extLst>
          </p:cNvPr>
          <p:cNvSpPr/>
          <p:nvPr/>
        </p:nvSpPr>
        <p:spPr>
          <a:xfrm>
            <a:off x="9352547" y="1331495"/>
            <a:ext cx="6978315" cy="630454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a:solidFill>
                    <a:schemeClr val="bg1"/>
                  </a:solidFill>
                </a:ln>
                <a:solidFill>
                  <a:schemeClr val="bg1"/>
                </a:solidFill>
              </a:rPr>
              <a:t>ARIMA Forecast vs Actual (Test Data)</a:t>
            </a:r>
          </a:p>
        </p:txBody>
      </p:sp>
      <p:pic>
        <p:nvPicPr>
          <p:cNvPr id="6" name="Picture 5">
            <a:extLst>
              <a:ext uri="{FF2B5EF4-FFF2-40B4-BE49-F238E27FC236}">
                <a16:creationId xmlns:a16="http://schemas.microsoft.com/office/drawing/2014/main" id="{1E29C1CF-21AA-C31F-BA17-4AB7809BE060}"/>
              </a:ext>
            </a:extLst>
          </p:cNvPr>
          <p:cNvPicPr>
            <a:picLocks noChangeAspect="1"/>
          </p:cNvPicPr>
          <p:nvPr/>
        </p:nvPicPr>
        <p:blipFill>
          <a:blip r:embed="rId3"/>
          <a:stretch>
            <a:fillRect/>
          </a:stretch>
        </p:blipFill>
        <p:spPr>
          <a:xfrm>
            <a:off x="9023246" y="2517060"/>
            <a:ext cx="7243447" cy="5255340"/>
          </a:xfrm>
          <a:prstGeom prst="rect">
            <a:avLst/>
          </a:prstGeom>
        </p:spPr>
      </p:pic>
      <p:sp>
        <p:nvSpPr>
          <p:cNvPr id="7" name="TextBox 6">
            <a:extLst>
              <a:ext uri="{FF2B5EF4-FFF2-40B4-BE49-F238E27FC236}">
                <a16:creationId xmlns:a16="http://schemas.microsoft.com/office/drawing/2014/main" id="{F6BB2883-14F9-5B08-F143-C9054C068BF7}"/>
              </a:ext>
            </a:extLst>
          </p:cNvPr>
          <p:cNvSpPr txBox="1"/>
          <p:nvPr/>
        </p:nvSpPr>
        <p:spPr>
          <a:xfrm>
            <a:off x="9817768" y="1507958"/>
            <a:ext cx="5181599" cy="461665"/>
          </a:xfrm>
          <a:prstGeom prst="rect">
            <a:avLst/>
          </a:prstGeom>
          <a:noFill/>
        </p:spPr>
        <p:txBody>
          <a:bodyPr wrap="square" rtlCol="0">
            <a:spAutoFit/>
          </a:bodyPr>
          <a:lstStyle/>
          <a:p>
            <a:pPr algn="ctr"/>
            <a:r>
              <a:rPr lang="en-US" sz="2400" b="1" dirty="0"/>
              <a:t>ARIMA Forecast vs Actual (Test Data)</a:t>
            </a:r>
          </a:p>
        </p:txBody>
      </p:sp>
      <p:sp>
        <p:nvSpPr>
          <p:cNvPr id="8" name="Rectangle 7">
            <a:extLst>
              <a:ext uri="{FF2B5EF4-FFF2-40B4-BE49-F238E27FC236}">
                <a16:creationId xmlns:a16="http://schemas.microsoft.com/office/drawing/2014/main" id="{70CCFB03-1591-524B-A5A0-1EAB532E56DE}"/>
              </a:ext>
            </a:extLst>
          </p:cNvPr>
          <p:cNvSpPr/>
          <p:nvPr/>
        </p:nvSpPr>
        <p:spPr>
          <a:xfrm>
            <a:off x="128338" y="1507958"/>
            <a:ext cx="9160040" cy="612808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ln>
                  <a:solidFill>
                    <a:schemeClr val="bg1"/>
                  </a:solidFill>
                </a:ln>
              </a:rPr>
              <a:t>The red line represents the </a:t>
            </a:r>
            <a:r>
              <a:rPr lang="en-US" b="1" dirty="0">
                <a:ln>
                  <a:solidFill>
                    <a:schemeClr val="bg1"/>
                  </a:solidFill>
                </a:ln>
              </a:rPr>
              <a:t>ARIMA forecast</a:t>
            </a:r>
            <a:r>
              <a:rPr lang="en-US" dirty="0">
                <a:ln>
                  <a:solidFill>
                    <a:schemeClr val="bg1"/>
                  </a:solidFill>
                </a:ln>
              </a:rPr>
              <a:t> for the test period (Mar–Aug 2020).</a:t>
            </a:r>
          </a:p>
          <a:p>
            <a:pPr>
              <a:buFont typeface="Arial" panose="020B0604020202020204" pitchFamily="34" charset="0"/>
              <a:buChar char="•"/>
            </a:pPr>
            <a:r>
              <a:rPr lang="en-US" dirty="0">
                <a:ln>
                  <a:solidFill>
                    <a:schemeClr val="bg1"/>
                  </a:solidFill>
                </a:ln>
              </a:rPr>
              <a:t>The blue line shows the </a:t>
            </a:r>
            <a:r>
              <a:rPr lang="en-US" b="1" dirty="0">
                <a:ln>
                  <a:solidFill>
                    <a:schemeClr val="bg1"/>
                  </a:solidFill>
                </a:ln>
              </a:rPr>
              <a:t>actual page loads</a:t>
            </a:r>
            <a:r>
              <a:rPr lang="en-US" dirty="0">
                <a:ln>
                  <a:solidFill>
                    <a:schemeClr val="bg1"/>
                  </a:solidFill>
                </a:ln>
              </a:rPr>
              <a:t>.</a:t>
            </a:r>
          </a:p>
          <a:p>
            <a:pPr>
              <a:buFont typeface="Arial" panose="020B0604020202020204" pitchFamily="34" charset="0"/>
              <a:buChar char="•"/>
            </a:pPr>
            <a:r>
              <a:rPr lang="en-US" dirty="0">
                <a:ln>
                  <a:solidFill>
                    <a:schemeClr val="bg1"/>
                  </a:solidFill>
                </a:ln>
              </a:rPr>
              <a:t>ARIMA struggled to capture the </a:t>
            </a:r>
            <a:r>
              <a:rPr lang="en-US" b="1" dirty="0">
                <a:ln>
                  <a:solidFill>
                    <a:schemeClr val="bg1"/>
                  </a:solidFill>
                </a:ln>
              </a:rPr>
              <a:t>seasonality and fluctuations</a:t>
            </a:r>
            <a:r>
              <a:rPr lang="en-US" dirty="0">
                <a:ln>
                  <a:solidFill>
                    <a:schemeClr val="bg1"/>
                  </a:solidFill>
                </a:ln>
              </a:rPr>
              <a:t> in the data</a:t>
            </a:r>
          </a:p>
          <a:p>
            <a:pPr>
              <a:buFont typeface="Arial" panose="020B0604020202020204" pitchFamily="34" charset="0"/>
              <a:buChar char="•"/>
            </a:pPr>
            <a:r>
              <a:rPr lang="en-US" dirty="0">
                <a:ln>
                  <a:solidFill>
                    <a:schemeClr val="bg1"/>
                  </a:solidFill>
                </a:ln>
              </a:rPr>
              <a:t>e red line represents the </a:t>
            </a:r>
            <a:r>
              <a:rPr lang="en-US" b="1" dirty="0">
                <a:ln>
                  <a:solidFill>
                    <a:schemeClr val="bg1"/>
                  </a:solidFill>
                </a:ln>
              </a:rPr>
              <a:t>ARIMA forecast</a:t>
            </a:r>
            <a:r>
              <a:rPr lang="en-US" dirty="0">
                <a:ln>
                  <a:solidFill>
                    <a:schemeClr val="bg1"/>
                  </a:solidFill>
                </a:ln>
              </a:rPr>
              <a:t> for the test period (Mar–Aug 2020).</a:t>
            </a:r>
          </a:p>
          <a:p>
            <a:pPr>
              <a:buFont typeface="Arial" panose="020B0604020202020204" pitchFamily="34" charset="0"/>
              <a:buChar char="•"/>
            </a:pPr>
            <a:r>
              <a:rPr lang="en-US" dirty="0">
                <a:ln>
                  <a:solidFill>
                    <a:schemeClr val="bg1"/>
                  </a:solidFill>
                </a:ln>
              </a:rPr>
              <a:t>The blue line shows the </a:t>
            </a:r>
            <a:r>
              <a:rPr lang="en-US" b="1" dirty="0">
                <a:ln>
                  <a:solidFill>
                    <a:schemeClr val="bg1"/>
                  </a:solidFill>
                </a:ln>
              </a:rPr>
              <a:t>actual page loads</a:t>
            </a:r>
            <a:r>
              <a:rPr lang="en-US" dirty="0">
                <a:ln>
                  <a:solidFill>
                    <a:schemeClr val="bg1"/>
                  </a:solidFill>
                </a:ln>
              </a:rPr>
              <a:t>.</a:t>
            </a:r>
          </a:p>
          <a:p>
            <a:pPr>
              <a:buFont typeface="Arial" panose="020B0604020202020204" pitchFamily="34" charset="0"/>
              <a:buChar char="•"/>
            </a:pPr>
            <a:r>
              <a:rPr lang="en-US" dirty="0">
                <a:ln>
                  <a:solidFill>
                    <a:schemeClr val="bg1"/>
                  </a:solidFill>
                </a:ln>
              </a:rPr>
              <a:t>ARIMA struggled to capture the </a:t>
            </a:r>
            <a:r>
              <a:rPr lang="en-US" b="1" dirty="0">
                <a:ln>
                  <a:solidFill>
                    <a:schemeClr val="bg1"/>
                  </a:solidFill>
                </a:ln>
              </a:rPr>
              <a:t>seasonality and fluctuations</a:t>
            </a:r>
            <a:r>
              <a:rPr lang="en-US" dirty="0">
                <a:ln>
                  <a:solidFill>
                    <a:schemeClr val="bg1"/>
                  </a:solidFill>
                </a:ln>
              </a:rPr>
              <a:t> in the data.</a:t>
            </a:r>
          </a:p>
          <a:p>
            <a:pPr>
              <a:buNone/>
            </a:pPr>
            <a:r>
              <a:rPr lang="en-US" b="1" dirty="0">
                <a:ln>
                  <a:solidFill>
                    <a:schemeClr val="bg1"/>
                  </a:solidFill>
                </a:ln>
              </a:rPr>
              <a:t>Forecast Summary:</a:t>
            </a:r>
          </a:p>
          <a:p>
            <a:pPr>
              <a:buFont typeface="Arial" panose="020B0604020202020204" pitchFamily="34" charset="0"/>
              <a:buChar char="•"/>
            </a:pPr>
            <a:r>
              <a:rPr lang="en-US" dirty="0">
                <a:ln>
                  <a:solidFill>
                    <a:schemeClr val="bg1"/>
                  </a:solidFill>
                </a:ln>
              </a:rPr>
              <a:t>The red line represents the </a:t>
            </a:r>
            <a:r>
              <a:rPr lang="en-US" b="1" dirty="0">
                <a:ln>
                  <a:solidFill>
                    <a:schemeClr val="bg1"/>
                  </a:solidFill>
                </a:ln>
              </a:rPr>
              <a:t>ARIMA forecast</a:t>
            </a:r>
            <a:r>
              <a:rPr lang="en-US" dirty="0">
                <a:ln>
                  <a:solidFill>
                    <a:schemeClr val="bg1"/>
                  </a:solidFill>
                </a:ln>
              </a:rPr>
              <a:t> for the test period (Mar–Aug 2020).</a:t>
            </a:r>
          </a:p>
          <a:p>
            <a:pPr>
              <a:buFont typeface="Arial" panose="020B0604020202020204" pitchFamily="34" charset="0"/>
              <a:buChar char="•"/>
            </a:pPr>
            <a:r>
              <a:rPr lang="en-US" dirty="0">
                <a:ln>
                  <a:solidFill>
                    <a:schemeClr val="bg1"/>
                  </a:solidFill>
                </a:ln>
              </a:rPr>
              <a:t>The blue line shows the </a:t>
            </a:r>
            <a:r>
              <a:rPr lang="en-US" b="1" dirty="0">
                <a:ln>
                  <a:solidFill>
                    <a:schemeClr val="bg1"/>
                  </a:solidFill>
                </a:ln>
              </a:rPr>
              <a:t>actual page loads</a:t>
            </a:r>
            <a:r>
              <a:rPr lang="en-US" dirty="0">
                <a:ln>
                  <a:solidFill>
                    <a:schemeClr val="bg1"/>
                  </a:solidFill>
                </a:ln>
              </a:rPr>
              <a:t>.</a:t>
            </a:r>
          </a:p>
          <a:p>
            <a:pPr>
              <a:buFont typeface="Arial" panose="020B0604020202020204" pitchFamily="34" charset="0"/>
              <a:buChar char="•"/>
            </a:pPr>
            <a:r>
              <a:rPr lang="en-US" dirty="0">
                <a:ln>
                  <a:solidFill>
                    <a:schemeClr val="bg1"/>
                  </a:solidFill>
                </a:ln>
              </a:rPr>
              <a:t>ARIMA struggled to capture the </a:t>
            </a:r>
            <a:r>
              <a:rPr lang="en-US" b="1" dirty="0">
                <a:ln>
                  <a:solidFill>
                    <a:schemeClr val="bg1"/>
                  </a:solidFill>
                </a:ln>
              </a:rPr>
              <a:t>seasonality and fluctuations</a:t>
            </a:r>
            <a:r>
              <a:rPr lang="en-US" dirty="0">
                <a:ln>
                  <a:solidFill>
                    <a:schemeClr val="bg1"/>
                  </a:solidFill>
                </a:ln>
              </a:rPr>
              <a:t> in the data.</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800" i="0" u="none" strike="noStrike" cap="none" normalizeH="0" baseline="0" dirty="0">
              <a:ln>
                <a:solidFill>
                  <a:schemeClr val="bg1"/>
                </a:solid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800" i="0" u="none" strike="noStrike" cap="none" normalizeH="0" baseline="0" dirty="0">
              <a:ln>
                <a:solidFill>
                  <a:schemeClr val="bg1"/>
                </a:solid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endParaRPr lang="en-US" altLang="en-US" dirty="0">
              <a:ln>
                <a:solidFill>
                  <a:schemeClr val="bg1"/>
                </a:solidFill>
              </a:ln>
              <a:solidFill>
                <a:schemeClr val="tx1"/>
              </a:solidFill>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1800" i="0" u="none" strike="noStrike" cap="none" normalizeH="0" baseline="0" dirty="0">
              <a:ln>
                <a:solidFill>
                  <a:schemeClr val="bg1"/>
                </a:solidFill>
              </a:ln>
              <a:solidFill>
                <a:schemeClr val="tx1"/>
              </a:solidFill>
              <a:effectLst/>
              <a:latin typeface="Arial" panose="020B0604020202020204" pitchFamily="34" charset="0"/>
            </a:endParaRPr>
          </a:p>
          <a:p>
            <a:pPr algn="ctr"/>
            <a:endParaRPr lang="en-US" dirty="0">
              <a:ln>
                <a:solidFill>
                  <a:schemeClr val="bg1"/>
                </a:solidFill>
              </a:ln>
            </a:endParaRPr>
          </a:p>
        </p:txBody>
      </p:sp>
      <p:sp>
        <p:nvSpPr>
          <p:cNvPr id="12" name="Rectangle 4">
            <a:extLst>
              <a:ext uri="{FF2B5EF4-FFF2-40B4-BE49-F238E27FC236}">
                <a16:creationId xmlns:a16="http://schemas.microsoft.com/office/drawing/2014/main" id="{9B28AA65-C876-39C6-3A03-8227467D7309}"/>
              </a:ext>
            </a:extLst>
          </p:cNvPr>
          <p:cNvSpPr>
            <a:spLocks noChangeArrowheads="1"/>
          </p:cNvSpPr>
          <p:nvPr/>
        </p:nvSpPr>
        <p:spPr bwMode="auto">
          <a:xfrm>
            <a:off x="256674" y="1331495"/>
            <a:ext cx="9031704" cy="1185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a:extLst>
              <a:ext uri="{FF2B5EF4-FFF2-40B4-BE49-F238E27FC236}">
                <a16:creationId xmlns:a16="http://schemas.microsoft.com/office/drawing/2014/main" id="{2684025D-2F17-C876-D368-0D2319706213}"/>
              </a:ext>
            </a:extLst>
          </p:cNvPr>
          <p:cNvSpPr/>
          <p:nvPr/>
        </p:nvSpPr>
        <p:spPr>
          <a:xfrm>
            <a:off x="128338" y="1331495"/>
            <a:ext cx="9160040" cy="6440905"/>
          </a:xfrm>
          <a:prstGeom prst="rect">
            <a:avLst/>
          </a:prstGeom>
          <a:solidFill>
            <a:schemeClr val="bg1"/>
          </a:solidFill>
          <a:effectLst>
            <a:softEdge rad="127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solidFill>
              </a:ln>
              <a:solidFill>
                <a:schemeClr val="bg1"/>
              </a:solidFill>
            </a:endParaRPr>
          </a:p>
        </p:txBody>
      </p:sp>
      <p:sp>
        <p:nvSpPr>
          <p:cNvPr id="17" name="TextBox 16">
            <a:extLst>
              <a:ext uri="{FF2B5EF4-FFF2-40B4-BE49-F238E27FC236}">
                <a16:creationId xmlns:a16="http://schemas.microsoft.com/office/drawing/2014/main" id="{BBD39FBF-C865-0ECF-73B5-527E0841830B}"/>
              </a:ext>
            </a:extLst>
          </p:cNvPr>
          <p:cNvSpPr txBox="1"/>
          <p:nvPr/>
        </p:nvSpPr>
        <p:spPr>
          <a:xfrm>
            <a:off x="425115" y="1402678"/>
            <a:ext cx="8694821" cy="754052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Model Details: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latin typeface="Arial" panose="020B0604020202020204" pitchFamily="34" charset="0"/>
              </a:rPr>
              <a:t>Model Used: </a:t>
            </a:r>
            <a:r>
              <a:rPr kumimoji="0" lang="en-US" altLang="en-US" sz="1800" b="0" i="0" u="none" strike="noStrike" cap="none" normalizeH="0" baseline="0" dirty="0">
                <a:ln>
                  <a:noFill/>
                </a:ln>
                <a:solidFill>
                  <a:schemeClr val="tx1"/>
                </a:solidFill>
                <a:effectLst/>
                <a:latin typeface="Arial" panose="020B0604020202020204" pitchFamily="34" charset="0"/>
              </a:rPr>
              <a:t>ARIMA (Auto Regressive Integrated Moving Average)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Parameters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p (AR order)</a:t>
            </a:r>
            <a:r>
              <a:rPr kumimoji="0" lang="en-US" altLang="en-US" sz="2000" b="0" i="0" u="none" strike="noStrike" cap="none" normalizeH="0" baseline="0" dirty="0">
                <a:ln>
                  <a:noFill/>
                </a:ln>
                <a:solidFill>
                  <a:schemeClr val="tx1"/>
                </a:solidFill>
                <a:effectLst/>
                <a:latin typeface="Arial" panose="020B0604020202020204" pitchFamily="34" charset="0"/>
              </a:rPr>
              <a:t>: Chosen based on PACF</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d (Differencing order)</a:t>
            </a:r>
            <a:r>
              <a:rPr kumimoji="0" lang="en-US" altLang="en-US" sz="2000" b="0" i="0" u="none" strike="noStrike" cap="none" normalizeH="0" baseline="0" dirty="0">
                <a:ln>
                  <a:noFill/>
                </a:ln>
                <a:solidFill>
                  <a:schemeClr val="tx1"/>
                </a:solidFill>
                <a:effectLst/>
                <a:latin typeface="Arial" panose="020B0604020202020204" pitchFamily="34" charset="0"/>
              </a:rPr>
              <a:t>: Initially tried </a:t>
            </a:r>
            <a:r>
              <a:rPr kumimoji="0" lang="en-US" altLang="en-US" sz="2000" b="0" i="0" u="none" strike="noStrike" cap="none" normalizeH="0" baseline="0" dirty="0">
                <a:ln>
                  <a:noFill/>
                </a:ln>
                <a:solidFill>
                  <a:schemeClr val="tx1"/>
                </a:solidFill>
                <a:effectLst/>
                <a:latin typeface="Arial Unicode MS"/>
              </a:rPr>
              <a:t>d=0</a:t>
            </a:r>
            <a:r>
              <a:rPr kumimoji="0" lang="en-US" altLang="en-US" sz="2000" b="0" i="0" u="none" strike="noStrike" cap="none" normalizeH="0" baseline="0" dirty="0">
                <a:ln>
                  <a:noFill/>
                </a:ln>
                <a:solidFill>
                  <a:schemeClr val="tx1"/>
                </a:solidFill>
                <a:effectLst/>
              </a:rPr>
              <a:t> (non-stationary), which did </a:t>
            </a:r>
            <a:r>
              <a:rPr kumimoji="0" lang="en-US" altLang="en-US" sz="2000" b="1" i="0" u="none" strike="noStrike" cap="none" normalizeH="0" baseline="0" dirty="0">
                <a:ln>
                  <a:noFill/>
                </a:ln>
                <a:solidFill>
                  <a:schemeClr val="tx1"/>
                </a:solidFill>
                <a:effectLst/>
                <a:latin typeface="Arial" panose="020B0604020202020204" pitchFamily="34" charset="0"/>
              </a:rPr>
              <a:t>not work </a:t>
            </a:r>
            <a:r>
              <a:rPr kumimoji="0" lang="en-US" altLang="en-US" sz="2000" b="1" i="0" u="none" strike="noStrike" cap="none" normalizeH="0" baseline="0" dirty="0" err="1">
                <a:ln>
                  <a:noFill/>
                </a:ln>
                <a:solidFill>
                  <a:schemeClr val="tx1"/>
                </a:solidFill>
                <a:effectLst/>
                <a:latin typeface="Arial" panose="020B0604020202020204" pitchFamily="34" charset="0"/>
              </a:rPr>
              <a:t>well</a:t>
            </a:r>
            <a:r>
              <a:rPr kumimoji="0" lang="en-US" altLang="en-US" sz="2000" b="0" i="0" u="none" strike="noStrike" cap="none" normalizeH="0" baseline="0" dirty="0" err="1">
                <a:ln>
                  <a:noFill/>
                </a:ln>
                <a:solidFill>
                  <a:schemeClr val="tx1"/>
                </a:solidFill>
                <a:effectLst/>
                <a:latin typeface="Arial" panose="020B0604020202020204" pitchFamily="34" charset="0"/>
              </a:rPr>
              <a:t>,so</a:t>
            </a:r>
            <a:r>
              <a:rPr kumimoji="0" lang="en-US" altLang="en-US" sz="2000" b="0" i="0" u="none" strike="noStrike" cap="none" normalizeH="0" baseline="0" dirty="0">
                <a:ln>
                  <a:noFill/>
                </a:ln>
                <a:solidFill>
                  <a:schemeClr val="tx1"/>
                </a:solidFill>
                <a:effectLst/>
                <a:latin typeface="Arial" panose="020B0604020202020204" pitchFamily="34" charset="0"/>
              </a:rPr>
              <a:t> we used </a:t>
            </a:r>
            <a:r>
              <a:rPr kumimoji="0" lang="en-US" altLang="en-US" sz="2000" b="1" i="0" u="none" strike="noStrike" cap="none" normalizeH="0" baseline="0" dirty="0">
                <a:ln>
                  <a:noFill/>
                </a:ln>
                <a:solidFill>
                  <a:schemeClr val="tx1"/>
                </a:solidFill>
                <a:effectLst/>
                <a:latin typeface="Arial Unicode MS"/>
              </a:rPr>
              <a:t>d=1</a:t>
            </a:r>
            <a:r>
              <a:rPr kumimoji="0" lang="en-US" altLang="en-US" sz="2000" b="0" i="0" u="none" strike="noStrike" cap="none" normalizeH="0" baseline="0" dirty="0">
                <a:ln>
                  <a:noFill/>
                </a:ln>
                <a:solidFill>
                  <a:schemeClr val="tx1"/>
                </a:solidFill>
                <a:effectLst/>
              </a:rPr>
              <a:t> to make the series stationary.</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q (MA order)</a:t>
            </a:r>
            <a:r>
              <a:rPr kumimoji="0" lang="en-US" altLang="en-US" sz="2000" b="0" i="0" u="none" strike="noStrike" cap="none" normalizeH="0" baseline="0" dirty="0">
                <a:ln>
                  <a:noFill/>
                </a:ln>
                <a:solidFill>
                  <a:schemeClr val="tx1"/>
                </a:solidFill>
                <a:effectLst/>
                <a:latin typeface="Arial" panose="020B0604020202020204" pitchFamily="34" charset="0"/>
              </a:rPr>
              <a:t>: Based on ACF</a:t>
            </a:r>
            <a:r>
              <a:rPr kumimoji="0" lang="en-US" altLang="en-US" sz="1800" b="0" i="0" u="none" strike="noStrike" cap="none" normalizeH="0" baseline="0" dirty="0">
                <a:ln>
                  <a:noFill/>
                </a:ln>
                <a:solidFill>
                  <a:schemeClr val="tx1"/>
                </a:solidFill>
                <a:effectLst/>
                <a:latin typeface="Arial" panose="020B0604020202020204" pitchFamily="34" charset="0"/>
              </a:rPr>
              <a:t>.</a:t>
            </a:r>
          </a:p>
          <a:p>
            <a:pPr>
              <a:buNone/>
            </a:pPr>
            <a:r>
              <a:rPr lang="en-US" sz="2000" b="1" dirty="0"/>
              <a:t>Forecast Summary</a:t>
            </a:r>
            <a:r>
              <a:rPr lang="en-US" b="1" dirty="0"/>
              <a:t>:</a:t>
            </a:r>
          </a:p>
          <a:p>
            <a:pPr>
              <a:buFont typeface="Arial" panose="020B0604020202020204" pitchFamily="34" charset="0"/>
              <a:buChar char="•"/>
            </a:pPr>
            <a:r>
              <a:rPr lang="en-US" sz="2000" dirty="0"/>
              <a:t>The red line represents the ARIMA forecast for the test period (Mar–Aug 2020).</a:t>
            </a:r>
          </a:p>
          <a:p>
            <a:pPr>
              <a:buFont typeface="Arial" panose="020B0604020202020204" pitchFamily="34" charset="0"/>
              <a:buChar char="•"/>
            </a:pPr>
            <a:r>
              <a:rPr lang="en-US" sz="2000" dirty="0"/>
              <a:t>The blue line shows the actual page loads.</a:t>
            </a:r>
          </a:p>
          <a:p>
            <a:pPr>
              <a:buFont typeface="Arial" panose="020B0604020202020204" pitchFamily="34" charset="0"/>
              <a:buChar char="•"/>
            </a:pPr>
            <a:r>
              <a:rPr lang="en-US" sz="2000" dirty="0"/>
              <a:t>ARIMA struggled to capture the seasonality and fluctuations in the data.</a:t>
            </a:r>
          </a:p>
          <a:p>
            <a:endParaRPr lang="en-US" dirty="0"/>
          </a:p>
          <a:p>
            <a:pPr>
              <a:buNone/>
            </a:pPr>
            <a:r>
              <a:rPr lang="en-US" b="1" dirty="0"/>
              <a:t>Evaluation Metrics:</a:t>
            </a:r>
          </a:p>
          <a:p>
            <a:pPr>
              <a:buFont typeface="Arial" panose="020B0604020202020204" pitchFamily="34" charset="0"/>
              <a:buChar char="•"/>
            </a:pPr>
            <a:r>
              <a:rPr lang="en-US" b="1" dirty="0"/>
              <a:t>MSE</a:t>
            </a:r>
            <a:r>
              <a:rPr lang="en-US" dirty="0"/>
              <a:t>: 1,019,166</a:t>
            </a:r>
          </a:p>
          <a:p>
            <a:pPr>
              <a:buFont typeface="Arial" panose="020B0604020202020204" pitchFamily="34" charset="0"/>
              <a:buChar char="•"/>
            </a:pPr>
            <a:r>
              <a:rPr lang="en-US" b="1" dirty="0"/>
              <a:t>RMSE</a:t>
            </a:r>
            <a:r>
              <a:rPr lang="en-US" dirty="0"/>
              <a:t>: 1009.54</a:t>
            </a:r>
          </a:p>
          <a:p>
            <a:pPr>
              <a:buFont typeface="Arial" panose="020B0604020202020204" pitchFamily="34" charset="0"/>
              <a:buChar char="•"/>
            </a:pPr>
            <a:r>
              <a:rPr lang="en-US" b="1" dirty="0"/>
              <a:t>MAPE</a:t>
            </a:r>
            <a:r>
              <a:rPr lang="en-US" dirty="0"/>
              <a:t>: 21.10%</a:t>
            </a:r>
          </a:p>
          <a:p>
            <a:pPr>
              <a:buNone/>
            </a:pPr>
            <a:r>
              <a:rPr lang="en-US" sz="2000" b="1" dirty="0"/>
              <a:t>Insights:</a:t>
            </a:r>
          </a:p>
          <a:p>
            <a:pPr>
              <a:buFont typeface="Arial" panose="020B0604020202020204" pitchFamily="34" charset="0"/>
              <a:buChar char="•"/>
            </a:pPr>
            <a:r>
              <a:rPr lang="en-US" sz="2000" dirty="0"/>
              <a:t>The ARIMA model gave a relatively flat prediction, missing the cyclical peaks and drops.</a:t>
            </a:r>
          </a:p>
          <a:p>
            <a:pPr>
              <a:buFont typeface="Arial" panose="020B0604020202020204" pitchFamily="34" charset="0"/>
              <a:buChar char="•"/>
            </a:pPr>
            <a:r>
              <a:rPr lang="en-US" sz="2000" dirty="0"/>
              <a:t>This indicates ARIMA alone may not be enough for this dataset due to strong seasonal trends.</a:t>
            </a:r>
          </a:p>
          <a:p>
            <a:pPr>
              <a:buFont typeface="Arial" panose="020B0604020202020204" pitchFamily="34" charset="0"/>
              <a:buChar char="•"/>
            </a:pPr>
            <a:endParaRPr lang="en-US" dirty="0"/>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92151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898BD55-9C42-43E0-170A-B438D6DA6A32}"/>
              </a:ext>
            </a:extLst>
          </p:cNvPr>
          <p:cNvSpPr/>
          <p:nvPr/>
        </p:nvSpPr>
        <p:spPr>
          <a:xfrm>
            <a:off x="130629" y="1194317"/>
            <a:ext cx="7613780" cy="628883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solidFill>
                <a:schemeClr val="bg1"/>
              </a:solidFill>
            </a:endParaRPr>
          </a:p>
        </p:txBody>
      </p:sp>
      <p:pic>
        <p:nvPicPr>
          <p:cNvPr id="5" name="Picture 4">
            <a:extLst>
              <a:ext uri="{FF2B5EF4-FFF2-40B4-BE49-F238E27FC236}">
                <a16:creationId xmlns:a16="http://schemas.microsoft.com/office/drawing/2014/main" id="{D89039DB-5665-C952-706F-797FA69D2AD7}"/>
              </a:ext>
            </a:extLst>
          </p:cNvPr>
          <p:cNvPicPr>
            <a:picLocks noChangeAspect="1"/>
          </p:cNvPicPr>
          <p:nvPr/>
        </p:nvPicPr>
        <p:blipFill>
          <a:blip r:embed="rId2"/>
          <a:stretch>
            <a:fillRect/>
          </a:stretch>
        </p:blipFill>
        <p:spPr>
          <a:xfrm>
            <a:off x="130629" y="485192"/>
            <a:ext cx="7613780" cy="7130266"/>
          </a:xfrm>
          <a:prstGeom prst="rect">
            <a:avLst/>
          </a:prstGeom>
        </p:spPr>
      </p:pic>
      <p:sp>
        <p:nvSpPr>
          <p:cNvPr id="6" name="Rectangle 5" descr="Model Performance Metrics:&#10;MSE (Mean Squared Error): 727,520.75&#10;↪ Shows the average squared difference between actual and forecasted values — lower is better.&#10;&#10;RMSE (Root Mean Squared Error): 852.95&#10;↪ Indicates the standard deviation of prediction errors — useful for interpreting in the original unit (Page_Loads).&#10;&#10;MAPE (Mean Absolute Percentage Error): 15.57%&#10;↪ Indicates that, on average, the model’s predictions are off by 15.57% — this is moderately accurate for real-world forecasting.&#10;">
            <a:extLst>
              <a:ext uri="{FF2B5EF4-FFF2-40B4-BE49-F238E27FC236}">
                <a16:creationId xmlns:a16="http://schemas.microsoft.com/office/drawing/2014/main" id="{1FBFBAB4-42A0-CC6B-5349-2144F5B7081C}"/>
              </a:ext>
            </a:extLst>
          </p:cNvPr>
          <p:cNvSpPr/>
          <p:nvPr/>
        </p:nvSpPr>
        <p:spPr>
          <a:xfrm>
            <a:off x="8080311" y="112295"/>
            <a:ext cx="8098969" cy="737085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solidFill>
              </a:ln>
              <a:solidFill>
                <a:schemeClr val="bg1"/>
              </a:solidFill>
            </a:endParaRPr>
          </a:p>
        </p:txBody>
      </p:sp>
      <p:sp>
        <p:nvSpPr>
          <p:cNvPr id="11" name="Title 10">
            <a:extLst>
              <a:ext uri="{FF2B5EF4-FFF2-40B4-BE49-F238E27FC236}">
                <a16:creationId xmlns:a16="http://schemas.microsoft.com/office/drawing/2014/main" id="{4C896CE8-2C95-A03D-87A3-355B38DFA7D1}"/>
              </a:ext>
            </a:extLst>
          </p:cNvPr>
          <p:cNvSpPr>
            <a:spLocks noGrp="1"/>
          </p:cNvSpPr>
          <p:nvPr>
            <p:ph type="title"/>
          </p:nvPr>
        </p:nvSpPr>
        <p:spPr>
          <a:xfrm>
            <a:off x="8378890" y="485192"/>
            <a:ext cx="7949680" cy="709126"/>
          </a:xfrm>
        </p:spPr>
        <p:txBody>
          <a:bodyPr>
            <a:normAutofit fontScale="90000"/>
          </a:bodyPr>
          <a:lstStyle/>
          <a:p>
            <a:pPr algn="ctr"/>
            <a:r>
              <a:rPr lang="en-US" b="1" dirty="0"/>
              <a:t>SARIMA MODEL </a:t>
            </a:r>
          </a:p>
        </p:txBody>
      </p:sp>
      <p:sp>
        <p:nvSpPr>
          <p:cNvPr id="16" name="Rectangle 4">
            <a:extLst>
              <a:ext uri="{FF2B5EF4-FFF2-40B4-BE49-F238E27FC236}">
                <a16:creationId xmlns:a16="http://schemas.microsoft.com/office/drawing/2014/main" id="{DAA40964-8028-80E1-3BB4-167E49DC325C}"/>
              </a:ext>
            </a:extLst>
          </p:cNvPr>
          <p:cNvSpPr>
            <a:spLocks noChangeArrowheads="1"/>
          </p:cNvSpPr>
          <p:nvPr/>
        </p:nvSpPr>
        <p:spPr bwMode="auto">
          <a:xfrm>
            <a:off x="8229600" y="-2235100"/>
            <a:ext cx="8229599" cy="9371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highlight>
                  <a:srgbClr val="FFFF00"/>
                </a:highlight>
                <a:latin typeface="Arial" panose="020B0604020202020204" pitchFamily="34" charset="0"/>
              </a:rPr>
              <a:t>Model Performance Metrics: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highlight>
                <a:srgbClr val="FFFF00"/>
              </a:highligh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MSE (Mean Squared Error):</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Unicode MS"/>
              </a:rPr>
              <a:t>727,520.75</a:t>
            </a:r>
            <a:br>
              <a:rPr kumimoji="0" lang="en-US" altLang="en-US" b="0" i="0" u="none" strike="noStrike" cap="none" normalizeH="0" baseline="0" dirty="0">
                <a:ln>
                  <a:noFill/>
                </a:ln>
                <a:solidFill>
                  <a:schemeClr val="tx1"/>
                </a:solidFill>
                <a:effectLst/>
              </a:rPr>
            </a:br>
            <a:r>
              <a:rPr kumimoji="0" lang="en-US" altLang="en-US" b="0" i="0" u="none" strike="noStrike" cap="none" normalizeH="0" baseline="0" dirty="0">
                <a:ln>
                  <a:noFill/>
                </a:ln>
                <a:solidFill>
                  <a:schemeClr val="tx1"/>
                </a:solidFill>
                <a:effectLst/>
              </a:rPr>
              <a:t>↪ Shows the average squared difference between actual and forecasted values — lower is better.</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RMSE (Root Mean Squared Error):</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Unicode MS"/>
              </a:rPr>
              <a:t>852.95</a:t>
            </a:r>
            <a:br>
              <a:rPr kumimoji="0" lang="en-US" altLang="en-US" b="0" i="0" u="none" strike="noStrike" cap="none" normalizeH="0" baseline="0" dirty="0">
                <a:ln>
                  <a:noFill/>
                </a:ln>
                <a:solidFill>
                  <a:schemeClr val="tx1"/>
                </a:solidFill>
                <a:effectLst/>
              </a:rPr>
            </a:br>
            <a:r>
              <a:rPr kumimoji="0" lang="en-US" altLang="en-US" b="0" i="0" u="none" strike="noStrike" cap="none" normalizeH="0" baseline="0" dirty="0">
                <a:ln>
                  <a:noFill/>
                </a:ln>
                <a:solidFill>
                  <a:schemeClr val="tx1"/>
                </a:solidFill>
                <a:effectLst/>
              </a:rPr>
              <a:t>↪ Indicates the standard deviation of prediction errors — useful for interpreting in</a:t>
            </a:r>
          </a:p>
          <a:p>
            <a:pPr marL="0" marR="0" lvl="0" indent="0" algn="l" defTabSz="914400" rtl="0" eaLnBrk="0" fontAlgn="base" latinLnBrk="0" hangingPunct="0">
              <a:lnSpc>
                <a:spcPct val="100000"/>
              </a:lnSpc>
              <a:spcBef>
                <a:spcPct val="0"/>
              </a:spcBef>
              <a:spcAft>
                <a:spcPct val="0"/>
              </a:spcAft>
              <a:buClrTx/>
              <a:buSzTx/>
              <a:tabLst/>
            </a:pPr>
            <a:r>
              <a:rPr lang="en-US" altLang="en-US" dirty="0"/>
              <a:t>  </a:t>
            </a:r>
            <a:r>
              <a:rPr kumimoji="0" lang="en-US" altLang="en-US" b="0" i="0" u="none" strike="noStrike" cap="none" normalizeH="0" baseline="0" dirty="0">
                <a:ln>
                  <a:noFill/>
                </a:ln>
                <a:solidFill>
                  <a:schemeClr val="tx1"/>
                </a:solidFill>
                <a:effectLst/>
              </a:rPr>
              <a:t> the original unit (</a:t>
            </a:r>
            <a:r>
              <a:rPr kumimoji="0" lang="en-US" altLang="en-US" b="0" i="0" u="none" strike="noStrike" cap="none" normalizeH="0" baseline="0" dirty="0" err="1">
                <a:ln>
                  <a:noFill/>
                </a:ln>
                <a:solidFill>
                  <a:schemeClr val="tx1"/>
                </a:solidFill>
                <a:effectLst/>
              </a:rPr>
              <a:t>Page_Loads</a:t>
            </a:r>
            <a:r>
              <a:rPr kumimoji="0" lang="en-US" altLang="en-US"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MAPE (Mean Absolute Percentage Error):</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Unicode MS"/>
              </a:rPr>
              <a:t>15.57%</a:t>
            </a:r>
            <a:br>
              <a:rPr kumimoji="0" lang="en-US" altLang="en-US" b="0" i="0" u="none" strike="noStrike" cap="none" normalizeH="0" baseline="0" dirty="0">
                <a:ln>
                  <a:noFill/>
                </a:ln>
                <a:solidFill>
                  <a:schemeClr val="tx1"/>
                </a:solidFill>
                <a:effectLst/>
              </a:rPr>
            </a:br>
            <a:r>
              <a:rPr kumimoji="0" lang="en-US" altLang="en-US" b="0" i="0" u="none" strike="noStrike" cap="none" normalizeH="0" baseline="0" dirty="0">
                <a:ln>
                  <a:noFill/>
                </a:ln>
                <a:solidFill>
                  <a:schemeClr val="tx1"/>
                </a:solidFill>
                <a:effectLst/>
              </a:rPr>
              <a:t>↪ Indicates that, on average, the model’s predictions are off by </a:t>
            </a:r>
            <a:r>
              <a:rPr kumimoji="0" lang="en-US" altLang="en-US" b="1" i="0" u="none" strike="noStrike" cap="none" normalizeH="0" baseline="0" dirty="0">
                <a:ln>
                  <a:noFill/>
                </a:ln>
                <a:solidFill>
                  <a:schemeClr val="tx1"/>
                </a:solidFill>
                <a:effectLst/>
                <a:latin typeface="Arial" panose="020B0604020202020204" pitchFamily="34" charset="0"/>
              </a:rPr>
              <a:t>15.57%</a:t>
            </a:r>
            <a:r>
              <a:rPr kumimoji="0" lang="en-US" altLang="en-US" b="0" i="0" u="none" strike="noStrike" cap="none" normalizeH="0" baseline="0" dirty="0">
                <a:ln>
                  <a:noFill/>
                </a:ln>
                <a:solidFill>
                  <a:schemeClr val="tx1"/>
                </a:solidFill>
                <a:effectLst/>
                <a:latin typeface="Arial" panose="020B0604020202020204" pitchFamily="34" charset="0"/>
              </a:rPr>
              <a:t> — this is </a:t>
            </a:r>
            <a:r>
              <a:rPr kumimoji="0" lang="en-US" altLang="en-US" b="1" i="0" u="none" strike="noStrike" cap="none" normalizeH="0" baseline="0" dirty="0">
                <a:ln>
                  <a:noFill/>
                </a:ln>
                <a:solidFill>
                  <a:schemeClr val="tx1"/>
                </a:solidFill>
                <a:effectLst/>
                <a:latin typeface="Arial" panose="020B0604020202020204" pitchFamily="34" charset="0"/>
              </a:rPr>
              <a:t>moderately accurate</a:t>
            </a:r>
            <a:r>
              <a:rPr kumimoji="0" lang="en-US" altLang="en-US" b="0" i="0" u="none" strike="noStrike" cap="none" normalizeH="0" baseline="0" dirty="0">
                <a:ln>
                  <a:noFill/>
                </a:ln>
                <a:solidFill>
                  <a:schemeClr val="tx1"/>
                </a:solidFill>
                <a:effectLst/>
                <a:latin typeface="Arial" panose="020B0604020202020204" pitchFamily="34" charset="0"/>
              </a:rPr>
              <a:t> for real-world forecasting.</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a:buNone/>
            </a:pPr>
            <a:r>
              <a:rPr lang="en-US" b="1" dirty="0"/>
              <a:t>2. </a:t>
            </a:r>
            <a:r>
              <a:rPr lang="en-US" b="1" dirty="0">
                <a:highlight>
                  <a:srgbClr val="FFFF00"/>
                </a:highlight>
              </a:rPr>
              <a:t>Visual Pattern Observation (From the Plot):</a:t>
            </a:r>
          </a:p>
          <a:p>
            <a:pPr>
              <a:buFont typeface="Arial" panose="020B0604020202020204" pitchFamily="34" charset="0"/>
              <a:buChar char="•"/>
            </a:pPr>
            <a:r>
              <a:rPr lang="en-US" dirty="0"/>
              <a:t>The </a:t>
            </a:r>
            <a:r>
              <a:rPr lang="en-US" b="1" dirty="0"/>
              <a:t>actual values (blue line)</a:t>
            </a:r>
            <a:r>
              <a:rPr lang="en-US" dirty="0"/>
              <a:t> show noticeable </a:t>
            </a:r>
            <a:r>
              <a:rPr lang="en-US" b="1" dirty="0"/>
              <a:t>weekly seasonality</a:t>
            </a:r>
            <a:r>
              <a:rPr lang="en-US" dirty="0"/>
              <a:t> and some randomness.</a:t>
            </a:r>
          </a:p>
          <a:p>
            <a:pPr>
              <a:buFont typeface="Arial" panose="020B0604020202020204" pitchFamily="34" charset="0"/>
              <a:buChar char="•"/>
            </a:pPr>
            <a:r>
              <a:rPr lang="en-US" dirty="0"/>
              <a:t>The </a:t>
            </a:r>
            <a:r>
              <a:rPr lang="en-US" b="1" dirty="0"/>
              <a:t>SARIMA forecast (red line)</a:t>
            </a:r>
            <a:r>
              <a:rPr lang="en-US" dirty="0"/>
              <a:t> captures:</a:t>
            </a:r>
          </a:p>
          <a:p>
            <a:pPr marL="742950" lvl="1" indent="-285750">
              <a:buFont typeface="Arial" panose="020B0604020202020204" pitchFamily="34" charset="0"/>
              <a:buChar char="•"/>
            </a:pPr>
            <a:r>
              <a:rPr lang="en-US" b="1" dirty="0"/>
              <a:t>Regular seasonality</a:t>
            </a:r>
            <a:r>
              <a:rPr lang="en-US" dirty="0"/>
              <a:t> quite well (smooth up-down patterns).</a:t>
            </a:r>
          </a:p>
          <a:p>
            <a:pPr marL="742950" lvl="1" indent="-285750">
              <a:buFont typeface="Arial" panose="020B0604020202020204" pitchFamily="34" charset="0"/>
              <a:buChar char="•"/>
            </a:pPr>
            <a:r>
              <a:rPr lang="en-US" dirty="0"/>
              <a:t>But </a:t>
            </a:r>
            <a:r>
              <a:rPr lang="en-US" b="1" dirty="0"/>
              <a:t>underestimates peak values</a:t>
            </a:r>
            <a:r>
              <a:rPr lang="en-US" dirty="0"/>
              <a:t> in some months (especially May-June).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54881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4BD11-4C64-E495-1335-680B2775EBFD}"/>
              </a:ext>
            </a:extLst>
          </p:cNvPr>
          <p:cNvSpPr>
            <a:spLocks noGrp="1"/>
          </p:cNvSpPr>
          <p:nvPr>
            <p:ph type="title"/>
          </p:nvPr>
        </p:nvSpPr>
        <p:spPr>
          <a:xfrm>
            <a:off x="1131570" y="1"/>
            <a:ext cx="14196060" cy="1588168"/>
          </a:xfrm>
        </p:spPr>
        <p:txBody>
          <a:bodyPr/>
          <a:lstStyle/>
          <a:p>
            <a:pPr algn="ctr"/>
            <a:r>
              <a:rPr lang="en-US" dirty="0">
                <a:solidFill>
                  <a:schemeClr val="tx1">
                    <a:lumMod val="65000"/>
                    <a:lumOff val="35000"/>
                  </a:schemeClr>
                </a:solidFill>
                <a:latin typeface="Algerian" panose="04020705040A02060702" pitchFamily="82" charset="0"/>
              </a:rPr>
              <a:t>SARIMAX Model FORCASTING </a:t>
            </a:r>
          </a:p>
        </p:txBody>
      </p:sp>
      <p:sp>
        <p:nvSpPr>
          <p:cNvPr id="3" name="Rectangle 2">
            <a:extLst>
              <a:ext uri="{FF2B5EF4-FFF2-40B4-BE49-F238E27FC236}">
                <a16:creationId xmlns:a16="http://schemas.microsoft.com/office/drawing/2014/main" id="{87ED5BB4-90B5-396D-5653-76BA33FE43C5}"/>
              </a:ext>
            </a:extLst>
          </p:cNvPr>
          <p:cNvSpPr/>
          <p:nvPr/>
        </p:nvSpPr>
        <p:spPr>
          <a:xfrm>
            <a:off x="536919" y="1050207"/>
            <a:ext cx="15721263" cy="630838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2">
            <a:extLst>
              <a:ext uri="{FF2B5EF4-FFF2-40B4-BE49-F238E27FC236}">
                <a16:creationId xmlns:a16="http://schemas.microsoft.com/office/drawing/2014/main" id="{F59FC8DF-73C0-E70E-8C7C-208B31C29242}"/>
              </a:ext>
            </a:extLst>
          </p:cNvPr>
          <p:cNvSpPr>
            <a:spLocks noChangeArrowheads="1"/>
          </p:cNvSpPr>
          <p:nvPr/>
        </p:nvSpPr>
        <p:spPr bwMode="auto">
          <a:xfrm>
            <a:off x="737937" y="-41194"/>
            <a:ext cx="15721263" cy="7894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b="1" dirty="0">
                <a:latin typeface="Arial" panose="020B0604020202020204" pitchFamily="34" charset="0"/>
              </a:rPr>
              <a:t>1.</a:t>
            </a:r>
            <a:r>
              <a:rPr kumimoji="0" lang="en-US" altLang="en-US"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a:ln>
                  <a:noFill/>
                </a:ln>
                <a:solidFill>
                  <a:schemeClr val="tx1"/>
                </a:solidFill>
                <a:effectLst/>
                <a:highlight>
                  <a:srgbClr val="FFFF00"/>
                </a:highlight>
                <a:latin typeface="Arial" panose="020B0604020202020204" pitchFamily="34" charset="0"/>
              </a:rPr>
              <a:t>Model Performance Metrics</a:t>
            </a:r>
            <a:r>
              <a:rPr kumimoji="0" lang="en-US" altLang="en-US" i="0" u="none" strike="noStrike" cap="none" normalizeH="0" baseline="0" dirty="0">
                <a:ln>
                  <a:noFill/>
                </a:ln>
                <a:solidFill>
                  <a:schemeClr val="tx1"/>
                </a:solidFill>
                <a:effectLst/>
                <a:highlight>
                  <a:srgbClr val="FFFF00"/>
                </a:highligh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Arial" panose="020B0604020202020204" pitchFamily="34" charset="0"/>
              </a:rPr>
              <a:t>MSE (Mean Squared Error): </a:t>
            </a:r>
            <a:r>
              <a:rPr kumimoji="0" lang="en-US" altLang="en-US" i="0" u="none" strike="noStrike" cap="none" normalizeH="0" baseline="0" dirty="0">
                <a:ln>
                  <a:noFill/>
                </a:ln>
                <a:solidFill>
                  <a:schemeClr val="tx1"/>
                </a:solidFill>
                <a:effectLst/>
                <a:latin typeface="Arial Unicode MS"/>
              </a:rPr>
              <a:t>10,373.87</a:t>
            </a:r>
            <a:br>
              <a:rPr kumimoji="0" lang="en-US" altLang="en-US" i="0" u="none" strike="noStrike" cap="none" normalizeH="0" baseline="0" dirty="0">
                <a:ln>
                  <a:noFill/>
                </a:ln>
                <a:solidFill>
                  <a:schemeClr val="tx1"/>
                </a:solidFill>
                <a:effectLst/>
              </a:rPr>
            </a:br>
            <a:r>
              <a:rPr kumimoji="0" lang="en-US" altLang="en-US" i="0" u="none" strike="noStrike" cap="none" normalizeH="0" baseline="0" dirty="0">
                <a:ln>
                  <a:noFill/>
                </a:ln>
                <a:solidFill>
                  <a:schemeClr val="tx1"/>
                </a:solidFill>
                <a:effectLst/>
              </a:rPr>
              <a:t>↪ Extremely low error — this means the predicted values are very close to the actual ones.</a:t>
            </a:r>
            <a:endParaRPr kumimoji="0" lang="en-US" altLang="en-US"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Arial" panose="020B0604020202020204" pitchFamily="34" charset="0"/>
              </a:rPr>
              <a:t>RMSE (Root Mean Squared Error): </a:t>
            </a:r>
            <a:r>
              <a:rPr kumimoji="0" lang="en-US" altLang="en-US" i="0" u="none" strike="noStrike" cap="none" normalizeH="0" baseline="0" dirty="0">
                <a:ln>
                  <a:noFill/>
                </a:ln>
                <a:solidFill>
                  <a:schemeClr val="tx1"/>
                </a:solidFill>
                <a:effectLst/>
                <a:latin typeface="Arial Unicode MS"/>
              </a:rPr>
              <a:t>101.85</a:t>
            </a:r>
            <a:br>
              <a:rPr kumimoji="0" lang="en-US" altLang="en-US" i="0" u="none" strike="noStrike" cap="none" normalizeH="0" baseline="0" dirty="0">
                <a:ln>
                  <a:noFill/>
                </a:ln>
                <a:solidFill>
                  <a:schemeClr val="tx1"/>
                </a:solidFill>
                <a:effectLst/>
              </a:rPr>
            </a:br>
            <a:r>
              <a:rPr kumimoji="0" lang="en-US" altLang="en-US" i="0" u="none" strike="noStrike" cap="none" normalizeH="0" baseline="0" dirty="0">
                <a:ln>
                  <a:noFill/>
                </a:ln>
                <a:solidFill>
                  <a:schemeClr val="tx1"/>
                </a:solidFill>
                <a:effectLst/>
              </a:rPr>
              <a:t>↪ On average, the forecasted page loads deviate by only </a:t>
            </a:r>
            <a:r>
              <a:rPr kumimoji="0" lang="en-US" altLang="en-US" i="0" u="none" strike="noStrike" cap="none" normalizeH="0" baseline="0" dirty="0">
                <a:ln>
                  <a:noFill/>
                </a:ln>
                <a:solidFill>
                  <a:schemeClr val="tx1"/>
                </a:solidFill>
                <a:effectLst/>
                <a:latin typeface="Arial" panose="020B0604020202020204" pitchFamily="34" charset="0"/>
              </a:rPr>
              <a:t>~102 units from the actual.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Arial" panose="020B0604020202020204" pitchFamily="34" charset="0"/>
              </a:rPr>
              <a:t>MAPE (Mean Absolute Percentage Error): </a:t>
            </a:r>
            <a:r>
              <a:rPr kumimoji="0" lang="en-US" altLang="en-US" i="0" u="none" strike="noStrike" cap="none" normalizeH="0" baseline="0" dirty="0">
                <a:ln>
                  <a:noFill/>
                </a:ln>
                <a:solidFill>
                  <a:schemeClr val="tx1"/>
                </a:solidFill>
                <a:effectLst/>
                <a:latin typeface="Arial Unicode MS"/>
              </a:rPr>
              <a:t>2.07%</a:t>
            </a:r>
            <a:br>
              <a:rPr kumimoji="0" lang="en-US" altLang="en-US" i="0" u="none" strike="noStrike" cap="none" normalizeH="0" baseline="0" dirty="0">
                <a:ln>
                  <a:noFill/>
                </a:ln>
                <a:solidFill>
                  <a:schemeClr val="tx1"/>
                </a:solidFill>
                <a:effectLst/>
              </a:rPr>
            </a:br>
            <a:r>
              <a:rPr kumimoji="0" lang="en-US" altLang="en-US" i="0" u="none" strike="noStrike" cap="none" normalizeH="0" baseline="0" dirty="0">
                <a:ln>
                  <a:noFill/>
                </a:ln>
                <a:solidFill>
                  <a:schemeClr val="tx1"/>
                </a:solidFill>
                <a:effectLst/>
              </a:rPr>
              <a:t>↪ </a:t>
            </a:r>
            <a:r>
              <a:rPr kumimoji="0" lang="en-US" altLang="en-US" i="0" u="none" strike="noStrike" cap="none" normalizeH="0" baseline="0" dirty="0">
                <a:ln>
                  <a:noFill/>
                </a:ln>
                <a:solidFill>
                  <a:schemeClr val="tx1"/>
                </a:solidFill>
                <a:effectLst/>
                <a:latin typeface="Arial" panose="020B0604020202020204" pitchFamily="34" charset="0"/>
              </a:rPr>
              <a:t>Very high accuracy – this model is only off by ~2%, which is excellent in time series forecasting</a:t>
            </a:r>
            <a:endParaRPr lang="en-US" altLang="en-US" dirty="0">
              <a:latin typeface="Arial" panose="020B0604020202020204" pitchFamily="34" charset="0"/>
            </a:endParaRPr>
          </a:p>
          <a:p>
            <a:pPr>
              <a:buNone/>
            </a:pPr>
            <a:endParaRPr lang="en-US" b="1" dirty="0"/>
          </a:p>
          <a:p>
            <a:pPr>
              <a:buNone/>
            </a:pPr>
            <a:endParaRPr lang="en-US" b="1" dirty="0"/>
          </a:p>
          <a:p>
            <a:pPr>
              <a:buNone/>
            </a:pPr>
            <a:r>
              <a:rPr lang="en-US" b="1" dirty="0"/>
              <a:t>2. </a:t>
            </a:r>
            <a:r>
              <a:rPr lang="en-US" b="1" dirty="0">
                <a:highlight>
                  <a:srgbClr val="FFFF00"/>
                </a:highlight>
              </a:rPr>
              <a:t>Visual Pattern Observation (From the Plot):</a:t>
            </a:r>
          </a:p>
          <a:p>
            <a:pPr>
              <a:buFont typeface="Arial" panose="020B0604020202020204" pitchFamily="34" charset="0"/>
              <a:buChar char="•"/>
            </a:pPr>
            <a:r>
              <a:rPr lang="en-US" sz="2000" dirty="0"/>
              <a:t>The </a:t>
            </a:r>
            <a:r>
              <a:rPr lang="en-US" sz="2000" b="1" dirty="0"/>
              <a:t>green SARIMAX forecast</a:t>
            </a:r>
            <a:r>
              <a:rPr lang="en-US" sz="2000" dirty="0"/>
              <a:t> almost perfectly aligns with the </a:t>
            </a:r>
            <a:r>
              <a:rPr lang="en-US" sz="2000" b="1" dirty="0"/>
              <a:t>blue actual values</a:t>
            </a:r>
            <a:r>
              <a:rPr lang="en-US" sz="2000" dirty="0"/>
              <a:t>.</a:t>
            </a:r>
          </a:p>
          <a:p>
            <a:pPr>
              <a:buFont typeface="Arial" panose="020B0604020202020204" pitchFamily="34" charset="0"/>
              <a:buChar char="•"/>
            </a:pPr>
            <a:r>
              <a:rPr lang="en-US" sz="2000" dirty="0"/>
              <a:t>The model captures:</a:t>
            </a:r>
          </a:p>
          <a:p>
            <a:pPr marL="742950" lvl="1" indent="-285750">
              <a:buFont typeface="Arial" panose="020B0604020202020204" pitchFamily="34" charset="0"/>
              <a:buChar char="•"/>
            </a:pPr>
            <a:r>
              <a:rPr lang="en-US" sz="2000" b="1" dirty="0"/>
              <a:t>Seasonal patterns</a:t>
            </a:r>
            <a:endParaRPr lang="en-US" sz="2000" dirty="0"/>
          </a:p>
          <a:p>
            <a:pPr marL="742950" lvl="1" indent="-285750">
              <a:buFont typeface="Arial" panose="020B0604020202020204" pitchFamily="34" charset="0"/>
              <a:buChar char="•"/>
            </a:pPr>
            <a:r>
              <a:rPr lang="en-US" sz="2000" b="1" dirty="0"/>
              <a:t>Volatility and sudden drops</a:t>
            </a:r>
            <a:endParaRPr lang="en-US" sz="2000" dirty="0"/>
          </a:p>
          <a:p>
            <a:pPr marL="742950" lvl="1" indent="-285750">
              <a:buFont typeface="Arial" panose="020B0604020202020204" pitchFamily="34" charset="0"/>
              <a:buChar char="•"/>
            </a:pPr>
            <a:r>
              <a:rPr lang="en-US" sz="2000" b="1" dirty="0"/>
              <a:t>Peaks and dips</a:t>
            </a:r>
            <a:r>
              <a:rPr lang="en-US" sz="2000" dirty="0"/>
              <a:t> more accurately than SARIMA</a:t>
            </a:r>
          </a:p>
          <a:p>
            <a:pPr>
              <a:buFont typeface="Arial" panose="020B0604020202020204" pitchFamily="34" charset="0"/>
              <a:buChar char="•"/>
            </a:pPr>
            <a:r>
              <a:rPr lang="en-US" sz="2000" dirty="0"/>
              <a:t>Very little visual difference between actual and forecasted line — shows </a:t>
            </a:r>
            <a:r>
              <a:rPr lang="en-US" sz="2000" b="1" dirty="0"/>
              <a:t>strong predictive performance</a:t>
            </a:r>
            <a:r>
              <a:rPr lang="en-US" sz="2000" dirty="0"/>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69419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3283D1D-55FA-1829-1766-5996E42CB52E}"/>
              </a:ext>
            </a:extLst>
          </p:cNvPr>
          <p:cNvPicPr>
            <a:picLocks noGrp="1" noChangeAspect="1"/>
          </p:cNvPicPr>
          <p:nvPr>
            <p:ph idx="1"/>
          </p:nvPr>
        </p:nvPicPr>
        <p:blipFill>
          <a:blip r:embed="rId2"/>
          <a:stretch>
            <a:fillRect/>
          </a:stretch>
        </p:blipFill>
        <p:spPr>
          <a:xfrm>
            <a:off x="1" y="765110"/>
            <a:ext cx="10356980" cy="6559419"/>
          </a:xfrm>
        </p:spPr>
      </p:pic>
      <p:sp>
        <p:nvSpPr>
          <p:cNvPr id="6" name="TextBox 5">
            <a:extLst>
              <a:ext uri="{FF2B5EF4-FFF2-40B4-BE49-F238E27FC236}">
                <a16:creationId xmlns:a16="http://schemas.microsoft.com/office/drawing/2014/main" id="{1296B61C-8365-6DDB-0794-BFCDEA9BA096}"/>
              </a:ext>
            </a:extLst>
          </p:cNvPr>
          <p:cNvSpPr txBox="1"/>
          <p:nvPr/>
        </p:nvSpPr>
        <p:spPr>
          <a:xfrm>
            <a:off x="10356981" y="1418254"/>
            <a:ext cx="5971590" cy="4401205"/>
          </a:xfrm>
          <a:prstGeom prst="rect">
            <a:avLst/>
          </a:prstGeom>
          <a:noFill/>
        </p:spPr>
        <p:txBody>
          <a:bodyPr wrap="square" rtlCol="0">
            <a:spAutoFit/>
          </a:bodyPr>
          <a:lstStyle/>
          <a:p>
            <a:pPr>
              <a:buNone/>
            </a:pPr>
            <a:r>
              <a:rPr lang="en-US" sz="2800" b="1" dirty="0">
                <a:solidFill>
                  <a:schemeClr val="tx2"/>
                </a:solidFill>
              </a:rPr>
              <a:t>Insights:</a:t>
            </a:r>
            <a:endParaRPr lang="en-US" sz="2800" dirty="0">
              <a:solidFill>
                <a:schemeClr val="tx2"/>
              </a:solidFill>
            </a:endParaRPr>
          </a:p>
          <a:p>
            <a:pPr>
              <a:buFont typeface="Arial" panose="020B0604020202020204" pitchFamily="34" charset="0"/>
              <a:buChar char="•"/>
            </a:pPr>
            <a:r>
              <a:rPr lang="en-US" sz="2800" dirty="0">
                <a:solidFill>
                  <a:schemeClr val="tx2"/>
                </a:solidFill>
              </a:rPr>
              <a:t>SARIMAX achieved </a:t>
            </a:r>
            <a:r>
              <a:rPr lang="en-US" sz="2800" b="1" dirty="0">
                <a:solidFill>
                  <a:schemeClr val="tx2"/>
                </a:solidFill>
              </a:rPr>
              <a:t>very high accuracy (only 2.07% error)</a:t>
            </a:r>
            <a:r>
              <a:rPr lang="en-US" sz="2800" dirty="0">
                <a:solidFill>
                  <a:schemeClr val="tx2"/>
                </a:solidFill>
              </a:rPr>
              <a:t>.</a:t>
            </a:r>
          </a:p>
          <a:p>
            <a:pPr>
              <a:buFont typeface="Arial" panose="020B0604020202020204" pitchFamily="34" charset="0"/>
              <a:buChar char="•"/>
            </a:pPr>
            <a:r>
              <a:rPr lang="en-US" sz="2800" b="1" dirty="0">
                <a:solidFill>
                  <a:schemeClr val="tx2"/>
                </a:solidFill>
              </a:rPr>
              <a:t>Outperforms SARIMA</a:t>
            </a:r>
            <a:r>
              <a:rPr lang="en-US" sz="2800" dirty="0">
                <a:solidFill>
                  <a:schemeClr val="tx2"/>
                </a:solidFill>
              </a:rPr>
              <a:t> in capturing real trends and fluctuations.</a:t>
            </a:r>
          </a:p>
          <a:p>
            <a:pPr>
              <a:buFont typeface="Arial" panose="020B0604020202020204" pitchFamily="34" charset="0"/>
              <a:buChar char="•"/>
            </a:pPr>
            <a:r>
              <a:rPr lang="en-US" sz="2800" dirty="0">
                <a:solidFill>
                  <a:schemeClr val="tx2"/>
                </a:solidFill>
              </a:rPr>
              <a:t>Effectively utilizes </a:t>
            </a:r>
            <a:r>
              <a:rPr lang="en-US" sz="2800" b="1" dirty="0">
                <a:solidFill>
                  <a:schemeClr val="tx2"/>
                </a:solidFill>
              </a:rPr>
              <a:t>external features</a:t>
            </a:r>
            <a:r>
              <a:rPr lang="en-US" sz="2800" dirty="0">
                <a:solidFill>
                  <a:schemeClr val="tx2"/>
                </a:solidFill>
              </a:rPr>
              <a:t> (exogenous variables) for improved forecasting.</a:t>
            </a:r>
          </a:p>
          <a:p>
            <a:pPr>
              <a:buFont typeface="Arial" panose="020B0604020202020204" pitchFamily="34" charset="0"/>
              <a:buChar char="•"/>
            </a:pPr>
            <a:r>
              <a:rPr lang="en-US" sz="2800" dirty="0">
                <a:solidFill>
                  <a:schemeClr val="tx2"/>
                </a:solidFill>
              </a:rPr>
              <a:t>Suitable for </a:t>
            </a:r>
            <a:r>
              <a:rPr lang="en-US" sz="2800" b="1" dirty="0">
                <a:solidFill>
                  <a:schemeClr val="tx2"/>
                </a:solidFill>
              </a:rPr>
              <a:t>real-time prediction</a:t>
            </a:r>
            <a:r>
              <a:rPr lang="en-US" sz="2800" dirty="0">
                <a:solidFill>
                  <a:schemeClr val="tx2"/>
                </a:solidFill>
              </a:rPr>
              <a:t> and </a:t>
            </a:r>
            <a:r>
              <a:rPr lang="en-US" sz="2800" b="1" dirty="0">
                <a:solidFill>
                  <a:schemeClr val="tx2"/>
                </a:solidFill>
              </a:rPr>
              <a:t>business decision-making</a:t>
            </a:r>
            <a:r>
              <a:rPr lang="en-US" sz="2800" dirty="0">
                <a:solidFill>
                  <a:schemeClr val="tx2"/>
                </a:solidFill>
              </a:rPr>
              <a:t>.</a:t>
            </a:r>
          </a:p>
        </p:txBody>
      </p:sp>
    </p:spTree>
    <p:extLst>
      <p:ext uri="{BB962C8B-B14F-4D97-AF65-F5344CB8AC3E}">
        <p14:creationId xmlns:p14="http://schemas.microsoft.com/office/powerpoint/2010/main" val="1731998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C5085-FC3F-7F73-A349-14CE660D279B}"/>
              </a:ext>
            </a:extLst>
          </p:cNvPr>
          <p:cNvSpPr>
            <a:spLocks noGrp="1"/>
          </p:cNvSpPr>
          <p:nvPr>
            <p:ph type="title"/>
          </p:nvPr>
        </p:nvSpPr>
        <p:spPr/>
        <p:txBody>
          <a:bodyPr/>
          <a:lstStyle/>
          <a:p>
            <a:r>
              <a:rPr lang="en-US" dirty="0">
                <a:latin typeface="Algerian" panose="04020705040A02060702" pitchFamily="82" charset="0"/>
              </a:rPr>
              <a:t>MODEL PERFORMANCE EVALUATION USING RMSE &amp; MAPE</a:t>
            </a:r>
            <a:endParaRPr lang="en-US" dirty="0"/>
          </a:p>
        </p:txBody>
      </p:sp>
      <p:graphicFrame>
        <p:nvGraphicFramePr>
          <p:cNvPr id="4" name="Content Placeholder 3">
            <a:extLst>
              <a:ext uri="{FF2B5EF4-FFF2-40B4-BE49-F238E27FC236}">
                <a16:creationId xmlns:a16="http://schemas.microsoft.com/office/drawing/2014/main" id="{C9B24502-2015-2FA1-78FB-C2DD25C8CD4D}"/>
              </a:ext>
            </a:extLst>
          </p:cNvPr>
          <p:cNvGraphicFramePr>
            <a:graphicFrameLocks noGrp="1"/>
          </p:cNvGraphicFramePr>
          <p:nvPr>
            <p:ph idx="1"/>
            <p:extLst>
              <p:ext uri="{D42A27DB-BD31-4B8C-83A1-F6EECF244321}">
                <p14:modId xmlns:p14="http://schemas.microsoft.com/office/powerpoint/2010/main" val="3126209256"/>
              </p:ext>
            </p:extLst>
          </p:nvPr>
        </p:nvGraphicFramePr>
        <p:xfrm>
          <a:off x="335902" y="2306169"/>
          <a:ext cx="15880702" cy="4486517"/>
        </p:xfrm>
        <a:graphic>
          <a:graphicData uri="http://schemas.openxmlformats.org/drawingml/2006/table">
            <a:tbl>
              <a:tblPr firstRow="1" bandRow="1">
                <a:tableStyleId>{5C22544A-7EE6-4342-B048-85BDC9FD1C3A}</a:tableStyleId>
              </a:tblPr>
              <a:tblGrid>
                <a:gridCol w="3872203">
                  <a:extLst>
                    <a:ext uri="{9D8B030D-6E8A-4147-A177-3AD203B41FA5}">
                      <a16:colId xmlns:a16="http://schemas.microsoft.com/office/drawing/2014/main" val="679593614"/>
                    </a:ext>
                  </a:extLst>
                </a:gridCol>
                <a:gridCol w="4002833">
                  <a:extLst>
                    <a:ext uri="{9D8B030D-6E8A-4147-A177-3AD203B41FA5}">
                      <a16:colId xmlns:a16="http://schemas.microsoft.com/office/drawing/2014/main" val="713740439"/>
                    </a:ext>
                  </a:extLst>
                </a:gridCol>
                <a:gridCol w="4002833">
                  <a:extLst>
                    <a:ext uri="{9D8B030D-6E8A-4147-A177-3AD203B41FA5}">
                      <a16:colId xmlns:a16="http://schemas.microsoft.com/office/drawing/2014/main" val="2359093877"/>
                    </a:ext>
                  </a:extLst>
                </a:gridCol>
                <a:gridCol w="4002833">
                  <a:extLst>
                    <a:ext uri="{9D8B030D-6E8A-4147-A177-3AD203B41FA5}">
                      <a16:colId xmlns:a16="http://schemas.microsoft.com/office/drawing/2014/main" val="680651075"/>
                    </a:ext>
                  </a:extLst>
                </a:gridCol>
              </a:tblGrid>
              <a:tr h="973704">
                <a:tc>
                  <a:txBody>
                    <a:bodyPr/>
                    <a:lstStyle/>
                    <a:p>
                      <a:pPr algn="ctr">
                        <a:lnSpc>
                          <a:spcPct val="200000"/>
                        </a:lnSpc>
                      </a:pPr>
                      <a:r>
                        <a:rPr lang="en-US" sz="2800" dirty="0">
                          <a:solidFill>
                            <a:schemeClr val="tx1">
                              <a:lumMod val="95000"/>
                              <a:lumOff val="5000"/>
                            </a:schemeClr>
                          </a:solidFill>
                        </a:rPr>
                        <a:t>TIME SERIES MODEL</a:t>
                      </a:r>
                    </a:p>
                  </a:txBody>
                  <a:tcPr/>
                </a:tc>
                <a:tc>
                  <a:txBody>
                    <a:bodyPr/>
                    <a:lstStyle/>
                    <a:p>
                      <a:pPr algn="ctr">
                        <a:lnSpc>
                          <a:spcPct val="200000"/>
                        </a:lnSpc>
                      </a:pPr>
                      <a:r>
                        <a:rPr kumimoji="0" lang="en-US" altLang="en-US" u="none" strike="noStrike" cap="none" normalizeH="0" baseline="0" dirty="0">
                          <a:ln>
                            <a:noFill/>
                          </a:ln>
                          <a:solidFill>
                            <a:schemeClr val="tx1"/>
                          </a:solidFill>
                          <a:effectLst/>
                        </a:rPr>
                        <a:t>Mean Squared Error</a:t>
                      </a:r>
                      <a:endParaRPr lang="en-US" dirty="0"/>
                    </a:p>
                  </a:txBody>
                  <a:tcPr/>
                </a:tc>
                <a:tc>
                  <a:txBody>
                    <a:bodyPr/>
                    <a:lstStyle/>
                    <a:p>
                      <a:pPr marL="0" algn="ctr" defTabSz="1036290" rtl="0" eaLnBrk="1" latinLnBrk="0" hangingPunct="1">
                        <a:lnSpc>
                          <a:spcPct val="200000"/>
                        </a:lnSpc>
                      </a:pPr>
                      <a:r>
                        <a:rPr kumimoji="0" lang="en-US" altLang="en-US" sz="2040" b="1" u="none" strike="noStrike" kern="1200" cap="none" normalizeH="0" baseline="0" dirty="0">
                          <a:ln>
                            <a:noFill/>
                          </a:ln>
                          <a:solidFill>
                            <a:schemeClr val="tx1"/>
                          </a:solidFill>
                          <a:effectLst/>
                        </a:rPr>
                        <a:t>Mean Squared Error</a:t>
                      </a:r>
                      <a:endParaRPr kumimoji="0" lang="en-US" sz="2040" b="1" i="0" u="none" strike="noStrike" kern="1200" cap="none" normalizeH="0" baseline="0" dirty="0">
                        <a:ln>
                          <a:noFill/>
                        </a:ln>
                        <a:solidFill>
                          <a:schemeClr val="tx1"/>
                        </a:solidFill>
                        <a:effectLst/>
                        <a:latin typeface="Arial" panose="020B0604020202020204" pitchFamily="34" charset="0"/>
                        <a:ea typeface="+mn-ea"/>
                        <a:cs typeface="+mn-cs"/>
                      </a:endParaRPr>
                    </a:p>
                  </a:txBody>
                  <a:tcPr/>
                </a:tc>
                <a:tc>
                  <a:txBody>
                    <a:bodyPr/>
                    <a:lstStyle/>
                    <a:p>
                      <a:pPr marL="0" algn="ctr" defTabSz="1036290" rtl="0" eaLnBrk="1" latinLnBrk="0" hangingPunct="1">
                        <a:lnSpc>
                          <a:spcPct val="200000"/>
                        </a:lnSpc>
                      </a:pPr>
                      <a:r>
                        <a:rPr kumimoji="0" lang="en-US" altLang="en-US" sz="2040" b="1" u="none" strike="noStrike" kern="1200" cap="none" normalizeH="0" baseline="0" dirty="0">
                          <a:ln>
                            <a:noFill/>
                          </a:ln>
                          <a:solidFill>
                            <a:schemeClr val="tx1"/>
                          </a:solidFill>
                          <a:effectLst/>
                        </a:rPr>
                        <a:t>Mean Squared Error</a:t>
                      </a:r>
                      <a:endParaRPr kumimoji="0" lang="en-US" sz="2040" b="1" i="0" u="none" strike="noStrike" kern="1200" cap="none" normalizeH="0" baseline="0" dirty="0">
                        <a:ln>
                          <a:noFill/>
                        </a:ln>
                        <a:solidFill>
                          <a:schemeClr val="tx1"/>
                        </a:solidFill>
                        <a:effectLst/>
                        <a:latin typeface="Arial" panose="020B0604020202020204" pitchFamily="34" charset="0"/>
                        <a:ea typeface="+mn-ea"/>
                        <a:cs typeface="+mn-cs"/>
                      </a:endParaRPr>
                    </a:p>
                  </a:txBody>
                  <a:tcPr/>
                </a:tc>
                <a:extLst>
                  <a:ext uri="{0D108BD9-81ED-4DB2-BD59-A6C34878D82A}">
                    <a16:rowId xmlns:a16="http://schemas.microsoft.com/office/drawing/2014/main" val="3111948498"/>
                  </a:ext>
                </a:extLst>
              </a:tr>
              <a:tr h="1010319">
                <a:tc>
                  <a:txBody>
                    <a:bodyPr/>
                    <a:lstStyle/>
                    <a:p>
                      <a:pPr marL="0" algn="ctr" defTabSz="1036290" rtl="0" eaLnBrk="1" latinLnBrk="0" hangingPunct="1">
                        <a:lnSpc>
                          <a:spcPct val="200000"/>
                        </a:lnSpc>
                      </a:pPr>
                      <a:r>
                        <a:rPr lang="en-US" sz="2800" b="1" kern="1200" dirty="0">
                          <a:solidFill>
                            <a:schemeClr val="dk1"/>
                          </a:solidFill>
                        </a:rPr>
                        <a:t>ARIMA MODEL</a:t>
                      </a:r>
                      <a:endParaRPr lang="en-US" sz="2800" b="1" kern="1200" dirty="0">
                        <a:solidFill>
                          <a:schemeClr val="dk1"/>
                        </a:solidFill>
                        <a:latin typeface="+mn-lt"/>
                        <a:ea typeface="+mn-ea"/>
                        <a:cs typeface="+mn-cs"/>
                      </a:endParaRPr>
                    </a:p>
                  </a:txBody>
                  <a:tcPr/>
                </a:tc>
                <a:tc>
                  <a:txBody>
                    <a:bodyPr/>
                    <a:lstStyle/>
                    <a:p>
                      <a:pPr algn="ctr"/>
                      <a:r>
                        <a:rPr lang="en-US" sz="2000" b="1" dirty="0"/>
                        <a:t>1019166.06</a:t>
                      </a:r>
                    </a:p>
                  </a:txBody>
                  <a:tcPr/>
                </a:tc>
                <a:tc>
                  <a:txBody>
                    <a:bodyPr/>
                    <a:lstStyle/>
                    <a:p>
                      <a:pPr marL="0" algn="ctr" defTabSz="1036290" rtl="0" eaLnBrk="1" latinLnBrk="0" hangingPunct="1"/>
                      <a:r>
                        <a:rPr lang="en-US" sz="2400" b="1" kern="1200" dirty="0">
                          <a:solidFill>
                            <a:schemeClr val="dk1"/>
                          </a:solidFill>
                        </a:rPr>
                        <a:t>1009.54</a:t>
                      </a:r>
                      <a:endParaRPr lang="en-US" sz="2400" b="1" kern="1200" dirty="0">
                        <a:solidFill>
                          <a:schemeClr val="dk1"/>
                        </a:solidFill>
                        <a:latin typeface="+mn-lt"/>
                        <a:ea typeface="+mn-ea"/>
                        <a:cs typeface="+mn-cs"/>
                      </a:endParaRPr>
                    </a:p>
                  </a:txBody>
                  <a:tcPr/>
                </a:tc>
                <a:tc>
                  <a:txBody>
                    <a:bodyPr/>
                    <a:lstStyle/>
                    <a:p>
                      <a:pPr marL="0" algn="ctr" defTabSz="1036290" rtl="0" eaLnBrk="1" latinLnBrk="0" hangingPunct="1"/>
                      <a:r>
                        <a:rPr lang="en-US" sz="2400" b="1" kern="1200" dirty="0">
                          <a:solidFill>
                            <a:schemeClr val="dk1"/>
                          </a:solidFill>
                        </a:rPr>
                        <a:t>21.10%</a:t>
                      </a:r>
                      <a:endParaRPr lang="en-US" sz="2400" b="1" kern="1200" dirty="0">
                        <a:solidFill>
                          <a:schemeClr val="dk1"/>
                        </a:solidFill>
                        <a:latin typeface="+mn-lt"/>
                        <a:ea typeface="+mn-ea"/>
                        <a:cs typeface="+mn-cs"/>
                      </a:endParaRPr>
                    </a:p>
                  </a:txBody>
                  <a:tcPr/>
                </a:tc>
                <a:extLst>
                  <a:ext uri="{0D108BD9-81ED-4DB2-BD59-A6C34878D82A}">
                    <a16:rowId xmlns:a16="http://schemas.microsoft.com/office/drawing/2014/main" val="3174644421"/>
                  </a:ext>
                </a:extLst>
              </a:tr>
              <a:tr h="1010319">
                <a:tc>
                  <a:txBody>
                    <a:bodyPr/>
                    <a:lstStyle/>
                    <a:p>
                      <a:pPr marL="0" algn="ctr" defTabSz="1036290" rtl="0" eaLnBrk="1" latinLnBrk="0" hangingPunct="1">
                        <a:lnSpc>
                          <a:spcPct val="200000"/>
                        </a:lnSpc>
                      </a:pPr>
                      <a:r>
                        <a:rPr lang="en-US" sz="2800" b="1" kern="1200" dirty="0">
                          <a:solidFill>
                            <a:schemeClr val="dk1"/>
                          </a:solidFill>
                        </a:rPr>
                        <a:t>SARIMA MODEL</a:t>
                      </a:r>
                      <a:endParaRPr lang="en-US" sz="2800" b="1" kern="1200" dirty="0">
                        <a:solidFill>
                          <a:schemeClr val="dk1"/>
                        </a:solidFill>
                        <a:latin typeface="+mn-lt"/>
                        <a:ea typeface="+mn-ea"/>
                        <a:cs typeface="+mn-cs"/>
                      </a:endParaRPr>
                    </a:p>
                  </a:txBody>
                  <a:tcPr/>
                </a:tc>
                <a:tc>
                  <a:txBody>
                    <a:bodyPr/>
                    <a:lstStyle/>
                    <a:p>
                      <a:pPr algn="ctr"/>
                      <a:r>
                        <a:rPr lang="en-US" sz="2000" b="1" dirty="0"/>
                        <a:t>727520.75</a:t>
                      </a:r>
                    </a:p>
                  </a:txBody>
                  <a:tcPr/>
                </a:tc>
                <a:tc>
                  <a:txBody>
                    <a:bodyPr/>
                    <a:lstStyle/>
                    <a:p>
                      <a:pPr marL="0" algn="ctr" defTabSz="1036290" rtl="0" eaLnBrk="1" latinLnBrk="0" hangingPunct="1"/>
                      <a:r>
                        <a:rPr lang="en-US" sz="2400" b="1" kern="1200" dirty="0">
                          <a:solidFill>
                            <a:schemeClr val="dk1"/>
                          </a:solidFill>
                        </a:rPr>
                        <a:t>852.95</a:t>
                      </a:r>
                      <a:endParaRPr lang="en-US" sz="2400" b="1" kern="1200" dirty="0">
                        <a:solidFill>
                          <a:schemeClr val="dk1"/>
                        </a:solidFill>
                        <a:latin typeface="+mn-lt"/>
                        <a:ea typeface="+mn-ea"/>
                        <a:cs typeface="+mn-cs"/>
                      </a:endParaRPr>
                    </a:p>
                  </a:txBody>
                  <a:tcPr/>
                </a:tc>
                <a:tc>
                  <a:txBody>
                    <a:bodyPr/>
                    <a:lstStyle/>
                    <a:p>
                      <a:pPr marL="0" algn="ctr" defTabSz="1036290" rtl="0" eaLnBrk="1" latinLnBrk="0" hangingPunct="1"/>
                      <a:r>
                        <a:rPr lang="en-US" sz="2400" b="1" kern="1200" dirty="0">
                          <a:solidFill>
                            <a:schemeClr val="dk1"/>
                          </a:solidFill>
                        </a:rPr>
                        <a:t>15.57%</a:t>
                      </a:r>
                      <a:endParaRPr lang="en-US" sz="2400" b="1" kern="1200" dirty="0">
                        <a:solidFill>
                          <a:schemeClr val="dk1"/>
                        </a:solidFill>
                        <a:latin typeface="+mn-lt"/>
                        <a:ea typeface="+mn-ea"/>
                        <a:cs typeface="+mn-cs"/>
                      </a:endParaRPr>
                    </a:p>
                  </a:txBody>
                  <a:tcPr/>
                </a:tc>
                <a:extLst>
                  <a:ext uri="{0D108BD9-81ED-4DB2-BD59-A6C34878D82A}">
                    <a16:rowId xmlns:a16="http://schemas.microsoft.com/office/drawing/2014/main" val="1999045253"/>
                  </a:ext>
                </a:extLst>
              </a:tr>
              <a:tr h="1492175">
                <a:tc>
                  <a:txBody>
                    <a:bodyPr/>
                    <a:lstStyle/>
                    <a:p>
                      <a:pPr marL="0" algn="ctr" defTabSz="1036290" rtl="0" eaLnBrk="1" latinLnBrk="0" hangingPunct="1">
                        <a:lnSpc>
                          <a:spcPct val="200000"/>
                        </a:lnSpc>
                      </a:pPr>
                      <a:r>
                        <a:rPr lang="en-US" sz="2800" b="1" kern="1200" dirty="0">
                          <a:solidFill>
                            <a:schemeClr val="dk1"/>
                          </a:solidFill>
                        </a:rPr>
                        <a:t>SARIMAX MODEL</a:t>
                      </a:r>
                      <a:endParaRPr lang="en-US" sz="2800" b="1" kern="1200" dirty="0">
                        <a:solidFill>
                          <a:schemeClr val="dk1"/>
                        </a:solidFill>
                        <a:latin typeface="+mn-lt"/>
                        <a:ea typeface="+mn-ea"/>
                        <a:cs typeface="+mn-cs"/>
                      </a:endParaRPr>
                    </a:p>
                  </a:txBody>
                  <a:tcPr/>
                </a:tc>
                <a:tc>
                  <a:txBody>
                    <a:bodyPr/>
                    <a:lstStyle/>
                    <a:p>
                      <a:pPr algn="ctr"/>
                      <a:r>
                        <a:rPr lang="en-US" sz="2000" b="1" dirty="0"/>
                        <a:t>10373.87</a:t>
                      </a:r>
                    </a:p>
                  </a:txBody>
                  <a:tcPr/>
                </a:tc>
                <a:tc>
                  <a:txBody>
                    <a:bodyPr/>
                    <a:lstStyle/>
                    <a:p>
                      <a:pPr marL="0" algn="ctr" defTabSz="1036290" rtl="0" eaLnBrk="1" latinLnBrk="0" hangingPunct="1"/>
                      <a:r>
                        <a:rPr lang="en-US" sz="2400" b="1" kern="1200" dirty="0">
                          <a:solidFill>
                            <a:schemeClr val="dk1"/>
                          </a:solidFill>
                        </a:rPr>
                        <a:t>101.85</a:t>
                      </a:r>
                      <a:endParaRPr lang="en-US" sz="2400" b="1" kern="1200" dirty="0">
                        <a:solidFill>
                          <a:schemeClr val="dk1"/>
                        </a:solidFill>
                        <a:latin typeface="+mn-lt"/>
                        <a:ea typeface="+mn-ea"/>
                        <a:cs typeface="+mn-cs"/>
                      </a:endParaRPr>
                    </a:p>
                  </a:txBody>
                  <a:tcPr/>
                </a:tc>
                <a:tc>
                  <a:txBody>
                    <a:bodyPr/>
                    <a:lstStyle/>
                    <a:p>
                      <a:pPr marL="0" algn="ctr" defTabSz="1036290" rtl="0" eaLnBrk="1" latinLnBrk="0" hangingPunct="1"/>
                      <a:r>
                        <a:rPr lang="en-US" sz="2400" b="1" kern="1200" dirty="0">
                          <a:solidFill>
                            <a:schemeClr val="dk1"/>
                          </a:solidFill>
                        </a:rPr>
                        <a:t>2.07%</a:t>
                      </a:r>
                      <a:endParaRPr lang="en-US" sz="2400" b="1" kern="1200" dirty="0">
                        <a:solidFill>
                          <a:schemeClr val="dk1"/>
                        </a:solidFill>
                        <a:latin typeface="+mn-lt"/>
                        <a:ea typeface="+mn-ea"/>
                        <a:cs typeface="+mn-cs"/>
                      </a:endParaRPr>
                    </a:p>
                  </a:txBody>
                  <a:tcPr/>
                </a:tc>
                <a:extLst>
                  <a:ext uri="{0D108BD9-81ED-4DB2-BD59-A6C34878D82A}">
                    <a16:rowId xmlns:a16="http://schemas.microsoft.com/office/drawing/2014/main" val="1439249997"/>
                  </a:ext>
                </a:extLst>
              </a:tr>
            </a:tbl>
          </a:graphicData>
        </a:graphic>
      </p:graphicFrame>
    </p:spTree>
    <p:extLst>
      <p:ext uri="{BB962C8B-B14F-4D97-AF65-F5344CB8AC3E}">
        <p14:creationId xmlns:p14="http://schemas.microsoft.com/office/powerpoint/2010/main" val="1002900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01849-6DA7-EE2C-9642-F1B299C60A12}"/>
              </a:ext>
            </a:extLst>
          </p:cNvPr>
          <p:cNvSpPr>
            <a:spLocks noGrp="1"/>
          </p:cNvSpPr>
          <p:nvPr>
            <p:ph type="title"/>
          </p:nvPr>
        </p:nvSpPr>
        <p:spPr>
          <a:solidFill>
            <a:schemeClr val="tx2">
              <a:lumMod val="75000"/>
            </a:schemeClr>
          </a:solidFill>
          <a:ln>
            <a:solidFill>
              <a:schemeClr val="tx1"/>
            </a:solidFill>
          </a:ln>
        </p:spPr>
        <p:txBody>
          <a:bodyPr/>
          <a:lstStyle/>
          <a:p>
            <a:pPr algn="ctr"/>
            <a:r>
              <a:rPr lang="en-US" b="1" dirty="0">
                <a:solidFill>
                  <a:schemeClr val="bg1"/>
                </a:solidFill>
                <a:latin typeface="Algerian" panose="04020705040A02060702" pitchFamily="82" charset="0"/>
              </a:rPr>
              <a:t>AGENDA</a:t>
            </a:r>
            <a:endParaRPr lang="en-US" dirty="0">
              <a:solidFill>
                <a:schemeClr val="bg1"/>
              </a:solidFill>
              <a:latin typeface="Algerian" panose="04020705040A02060702" pitchFamily="82" charset="0"/>
            </a:endParaRPr>
          </a:p>
        </p:txBody>
      </p:sp>
      <p:sp>
        <p:nvSpPr>
          <p:cNvPr id="3" name="Rectangle 2">
            <a:extLst>
              <a:ext uri="{FF2B5EF4-FFF2-40B4-BE49-F238E27FC236}">
                <a16:creationId xmlns:a16="http://schemas.microsoft.com/office/drawing/2014/main" id="{ED21E291-663E-CC4F-F56E-09E8F2F762E9}"/>
              </a:ext>
            </a:extLst>
          </p:cNvPr>
          <p:cNvSpPr/>
          <p:nvPr/>
        </p:nvSpPr>
        <p:spPr>
          <a:xfrm>
            <a:off x="1131571" y="2133600"/>
            <a:ext cx="12946194" cy="5055683"/>
          </a:xfrm>
          <a:prstGeom prst="rect">
            <a:avLst/>
          </a:prstGeom>
          <a:solidFill>
            <a:schemeClr val="bg1"/>
          </a:solidFill>
          <a:ln>
            <a:noFill/>
          </a:ln>
          <a:effectLst>
            <a:innerShdw blurRad="63500" dist="50800" dir="13500000">
              <a:prstClr val="black">
                <a:alpha val="50000"/>
              </a:prstClr>
            </a:innerShdw>
          </a:effectLst>
          <a:scene3d>
            <a:camera prst="orthographicFront">
              <a:rot lat="0" lon="0" rev="0"/>
            </a:camera>
            <a:lightRig rig="glow" dir="t">
              <a:rot lat="0" lon="0" rev="14100000"/>
            </a:lightRig>
          </a:scene3d>
          <a:sp3d prstMaterial="softEdge">
            <a:bevelT w="127000" prst="artDeco"/>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latin typeface="Arial Black" panose="020B0A04020102020204" pitchFamily="34" charset="0"/>
              </a:rPr>
              <a:t>Business objective</a:t>
            </a:r>
          </a:p>
          <a:p>
            <a:r>
              <a:rPr lang="en-US" b="1" dirty="0">
                <a:latin typeface="Arial Black" panose="020B0A04020102020204" pitchFamily="34" charset="0"/>
              </a:rPr>
              <a:t>Data Collection &amp; Details</a:t>
            </a:r>
          </a:p>
          <a:p>
            <a:r>
              <a:rPr lang="en-US" b="1" dirty="0">
                <a:latin typeface="Arial Black" panose="020B0A04020102020204" pitchFamily="34" charset="0"/>
              </a:rPr>
              <a:t>Exploratory data analysis</a:t>
            </a:r>
          </a:p>
          <a:p>
            <a:r>
              <a:rPr lang="en-US" b="1" dirty="0">
                <a:latin typeface="Arial Black" panose="020B0A04020102020204" pitchFamily="34" charset="0"/>
              </a:rPr>
              <a:t>Feature Engineering</a:t>
            </a:r>
          </a:p>
          <a:p>
            <a:r>
              <a:rPr lang="en-US" b="1" dirty="0">
                <a:latin typeface="Arial Black" panose="020B0A04020102020204" pitchFamily="34" charset="0"/>
              </a:rPr>
              <a:t>Model Selection &amp; </a:t>
            </a:r>
            <a:r>
              <a:rPr lang="en-US" b="1" dirty="0" err="1">
                <a:latin typeface="Arial Black" panose="020B0A04020102020204" pitchFamily="34" charset="0"/>
              </a:rPr>
              <a:t>Traning</a:t>
            </a:r>
            <a:endParaRPr lang="en-US" b="1" dirty="0">
              <a:latin typeface="Arial Black" panose="020B0A04020102020204" pitchFamily="34" charset="0"/>
            </a:endParaRPr>
          </a:p>
          <a:p>
            <a:r>
              <a:rPr lang="en-US" b="1" dirty="0">
                <a:latin typeface="Arial Black" panose="020B0A04020102020204" pitchFamily="34" charset="0"/>
              </a:rPr>
              <a:t>Model Evaluation</a:t>
            </a:r>
          </a:p>
          <a:p>
            <a:r>
              <a:rPr lang="en-US" b="1" dirty="0">
                <a:latin typeface="Arial Black" panose="020B0A04020102020204" pitchFamily="34" charset="0"/>
              </a:rPr>
              <a:t>Conclusion</a:t>
            </a:r>
          </a:p>
          <a:p>
            <a:pPr algn="ctr"/>
            <a:endParaRPr lang="en-US" dirty="0"/>
          </a:p>
        </p:txBody>
      </p:sp>
      <p:sp>
        <p:nvSpPr>
          <p:cNvPr id="4" name="TextBox 3">
            <a:extLst>
              <a:ext uri="{FF2B5EF4-FFF2-40B4-BE49-F238E27FC236}">
                <a16:creationId xmlns:a16="http://schemas.microsoft.com/office/drawing/2014/main" id="{C8A23CBD-333B-10E1-9A03-47B328E94917}"/>
              </a:ext>
            </a:extLst>
          </p:cNvPr>
          <p:cNvSpPr txBox="1"/>
          <p:nvPr/>
        </p:nvSpPr>
        <p:spPr>
          <a:xfrm>
            <a:off x="895739" y="2133600"/>
            <a:ext cx="13404461" cy="5355312"/>
          </a:xfrm>
          <a:prstGeom prst="rect">
            <a:avLst/>
          </a:prstGeom>
          <a:solidFill>
            <a:schemeClr val="bg1"/>
          </a:solidFill>
          <a:ln>
            <a:solidFill>
              <a:schemeClr val="bg1"/>
            </a:solidFill>
          </a:ln>
        </p:spPr>
        <p:txBody>
          <a:bodyPr wrap="square" rtlCol="0">
            <a:spAutoFit/>
          </a:bodyPr>
          <a:lstStyle/>
          <a:p>
            <a:pPr marL="285750" indent="-285750">
              <a:buFont typeface="Arial" panose="020B0604020202020204" pitchFamily="34" charset="0"/>
              <a:buChar char="•"/>
            </a:pPr>
            <a:r>
              <a:rPr lang="en-US" sz="3600" b="1" dirty="0">
                <a:latin typeface="Bodoni MT" panose="02070603080606020203" pitchFamily="18" charset="0"/>
              </a:rPr>
              <a:t>Business objective</a:t>
            </a:r>
          </a:p>
          <a:p>
            <a:pPr marL="285750" indent="-285750">
              <a:buFont typeface="Arial" panose="020B0604020202020204" pitchFamily="34" charset="0"/>
              <a:buChar char="•"/>
            </a:pPr>
            <a:r>
              <a:rPr lang="en-US" sz="3600" b="1" dirty="0">
                <a:latin typeface="Bodoni MT" panose="02070603080606020203" pitchFamily="18" charset="0"/>
              </a:rPr>
              <a:t>Project benefits &amp; importance</a:t>
            </a:r>
          </a:p>
          <a:p>
            <a:pPr marL="285750" indent="-285750">
              <a:buFont typeface="Arial" panose="020B0604020202020204" pitchFamily="34" charset="0"/>
              <a:buChar char="•"/>
            </a:pPr>
            <a:r>
              <a:rPr lang="en-US" sz="3600" b="1" dirty="0">
                <a:latin typeface="Bodoni MT" panose="02070603080606020203" pitchFamily="18" charset="0"/>
              </a:rPr>
              <a:t>Data Collection &amp; Details</a:t>
            </a:r>
          </a:p>
          <a:p>
            <a:pPr marL="285750" indent="-285750">
              <a:buFont typeface="Arial" panose="020B0604020202020204" pitchFamily="34" charset="0"/>
              <a:buChar char="•"/>
            </a:pPr>
            <a:r>
              <a:rPr lang="en-US" sz="3600" b="1" dirty="0">
                <a:latin typeface="Bodoni MT" panose="02070603080606020203" pitchFamily="18" charset="0"/>
              </a:rPr>
              <a:t>Exploratory data analysis</a:t>
            </a:r>
          </a:p>
          <a:p>
            <a:pPr marL="285750" indent="-285750">
              <a:buFont typeface="Arial" panose="020B0604020202020204" pitchFamily="34" charset="0"/>
              <a:buChar char="•"/>
            </a:pPr>
            <a:r>
              <a:rPr lang="en-US" sz="3600" b="1" dirty="0">
                <a:latin typeface="Bodoni MT" panose="02070603080606020203" pitchFamily="18" charset="0"/>
              </a:rPr>
              <a:t>Feature Engineering</a:t>
            </a:r>
          </a:p>
          <a:p>
            <a:pPr marL="285750" indent="-285750">
              <a:buFont typeface="Arial" panose="020B0604020202020204" pitchFamily="34" charset="0"/>
              <a:buChar char="•"/>
            </a:pPr>
            <a:r>
              <a:rPr lang="en-US" sz="3600" b="1" dirty="0">
                <a:latin typeface="Bodoni MT" panose="02070603080606020203" pitchFamily="18" charset="0"/>
              </a:rPr>
              <a:t>Model Selection &amp; </a:t>
            </a:r>
            <a:r>
              <a:rPr lang="en-US" sz="3600" b="1" dirty="0" err="1">
                <a:latin typeface="Bodoni MT" panose="02070603080606020203" pitchFamily="18" charset="0"/>
              </a:rPr>
              <a:t>Traning</a:t>
            </a:r>
            <a:endParaRPr lang="en-US" sz="3600" b="1" dirty="0">
              <a:latin typeface="Bodoni MT" panose="02070603080606020203" pitchFamily="18" charset="0"/>
            </a:endParaRPr>
          </a:p>
          <a:p>
            <a:pPr marL="285750" indent="-285750">
              <a:buFont typeface="Arial" panose="020B0604020202020204" pitchFamily="34" charset="0"/>
              <a:buChar char="•"/>
            </a:pPr>
            <a:r>
              <a:rPr lang="en-US" sz="3600" b="1" dirty="0">
                <a:latin typeface="Bodoni MT" panose="02070603080606020203" pitchFamily="18" charset="0"/>
              </a:rPr>
              <a:t>Model Evaluation</a:t>
            </a:r>
          </a:p>
          <a:p>
            <a:pPr marL="285750" indent="-285750">
              <a:buFont typeface="Arial" panose="020B0604020202020204" pitchFamily="34" charset="0"/>
              <a:buChar char="•"/>
            </a:pPr>
            <a:r>
              <a:rPr lang="en-US" sz="3600" b="1" dirty="0" err="1">
                <a:latin typeface="Bodoni MT" panose="02070603080606020203" pitchFamily="18" charset="0"/>
              </a:rPr>
              <a:t>Manchine</a:t>
            </a:r>
            <a:r>
              <a:rPr lang="en-US" sz="3600" b="1" dirty="0">
                <a:latin typeface="Bodoni MT" panose="02070603080606020203" pitchFamily="18" charset="0"/>
              </a:rPr>
              <a:t> learning model </a:t>
            </a:r>
          </a:p>
          <a:p>
            <a:pPr marL="285750" indent="-285750">
              <a:buFont typeface="Arial" panose="020B0604020202020204" pitchFamily="34" charset="0"/>
              <a:buChar char="•"/>
            </a:pPr>
            <a:r>
              <a:rPr lang="en-US" sz="3600" b="1" dirty="0">
                <a:latin typeface="Bodoni MT" panose="02070603080606020203" pitchFamily="18" charset="0"/>
              </a:rPr>
              <a:t>Conclusion</a:t>
            </a:r>
          </a:p>
          <a:p>
            <a:endParaRPr lang="en-US" dirty="0"/>
          </a:p>
        </p:txBody>
      </p:sp>
    </p:spTree>
    <p:extLst>
      <p:ext uri="{BB962C8B-B14F-4D97-AF65-F5344CB8AC3E}">
        <p14:creationId xmlns:p14="http://schemas.microsoft.com/office/powerpoint/2010/main" val="24444200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A3EFD5-51A2-C38B-708B-83A3232CCD08}"/>
              </a:ext>
            </a:extLst>
          </p:cNvPr>
          <p:cNvSpPr/>
          <p:nvPr/>
        </p:nvSpPr>
        <p:spPr>
          <a:xfrm>
            <a:off x="0" y="0"/>
            <a:ext cx="16459200" cy="7772400"/>
          </a:xfrm>
          <a:prstGeom prst="rect">
            <a:avLst/>
          </a:prstGeom>
          <a:solidFill>
            <a:schemeClr val="accent1">
              <a:lumMod val="5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bg1"/>
                </a:solidFill>
                <a:latin typeface="Arial Black" panose="020B0A04020102020204" pitchFamily="34" charset="0"/>
              </a:rPr>
              <a:t>MACHINE LEARNING MODEL FOR TIME SERIES</a:t>
            </a:r>
          </a:p>
        </p:txBody>
      </p:sp>
    </p:spTree>
    <p:extLst>
      <p:ext uri="{BB962C8B-B14F-4D97-AF65-F5344CB8AC3E}">
        <p14:creationId xmlns:p14="http://schemas.microsoft.com/office/powerpoint/2010/main" val="6527917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70BFA-3D7C-F5BF-D81A-4A19101DC12F}"/>
              </a:ext>
            </a:extLst>
          </p:cNvPr>
          <p:cNvSpPr>
            <a:spLocks noGrp="1"/>
          </p:cNvSpPr>
          <p:nvPr>
            <p:ph type="title"/>
          </p:nvPr>
        </p:nvSpPr>
        <p:spPr>
          <a:solidFill>
            <a:schemeClr val="accent6">
              <a:lumMod val="60000"/>
              <a:lumOff val="40000"/>
            </a:schemeClr>
          </a:solidFill>
        </p:spPr>
        <p:txBody>
          <a:bodyPr/>
          <a:lstStyle/>
          <a:p>
            <a:pPr algn="ctr"/>
            <a:r>
              <a:rPr lang="en-US" b="1" dirty="0"/>
              <a:t>Feature Engineering</a:t>
            </a:r>
          </a:p>
        </p:txBody>
      </p:sp>
      <p:sp>
        <p:nvSpPr>
          <p:cNvPr id="7" name="Content Placeholder 6">
            <a:extLst>
              <a:ext uri="{FF2B5EF4-FFF2-40B4-BE49-F238E27FC236}">
                <a16:creationId xmlns:a16="http://schemas.microsoft.com/office/drawing/2014/main" id="{2BC2242F-34AB-A720-CAD7-F662E378B1E1}"/>
              </a:ext>
            </a:extLst>
          </p:cNvPr>
          <p:cNvSpPr>
            <a:spLocks noGrp="1"/>
          </p:cNvSpPr>
          <p:nvPr>
            <p:ph idx="1"/>
          </p:nvPr>
        </p:nvSpPr>
        <p:spPr/>
        <p:txBody>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b="1" dirty="0"/>
              <a:t>Extracted Date Features</a:t>
            </a:r>
            <a:r>
              <a:rPr lang="en-US" dirty="0"/>
              <a:t>: </a:t>
            </a:r>
            <a:r>
              <a:rPr kumimoji="0" lang="en-US" altLang="en-US" sz="2800" b="0" i="0" u="none" strike="noStrike" cap="none" normalizeH="0" baseline="0" dirty="0">
                <a:ln>
                  <a:noFill/>
                </a:ln>
                <a:solidFill>
                  <a:schemeClr val="tx1"/>
                </a:solidFill>
                <a:effectLst/>
                <a:latin typeface="Arial" panose="020B0604020202020204" pitchFamily="34" charset="0"/>
              </a:rPr>
              <a:t>Converted date column into useful features: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0" i="0" u="none" strike="noStrike" cap="none" normalizeH="0" baseline="0" dirty="0">
                <a:ln>
                  <a:noFill/>
                </a:ln>
                <a:solidFill>
                  <a:schemeClr val="tx1"/>
                </a:solidFill>
                <a:effectLst/>
                <a:latin typeface="Arial Unicode MS"/>
              </a:rPr>
              <a:t>   Day</a:t>
            </a:r>
            <a:r>
              <a:rPr kumimoji="0" lang="en-US" altLang="en-US" sz="2800" b="0" i="0" u="none" strike="noStrike" cap="none" normalizeH="0" baseline="0" dirty="0">
                <a:ln>
                  <a:noFill/>
                </a:ln>
                <a:solidFill>
                  <a:schemeClr val="tx1"/>
                </a:solidFill>
                <a:effectLst/>
              </a:rPr>
              <a:t>, </a:t>
            </a:r>
            <a:r>
              <a:rPr kumimoji="0" lang="en-US" altLang="en-US" sz="2800" b="0" i="0" u="none" strike="noStrike" cap="none" normalizeH="0" baseline="0" dirty="0">
                <a:ln>
                  <a:noFill/>
                </a:ln>
                <a:solidFill>
                  <a:schemeClr val="tx1"/>
                </a:solidFill>
                <a:effectLst/>
                <a:latin typeface="Arial Unicode MS"/>
              </a:rPr>
              <a:t>Day of Week</a:t>
            </a:r>
            <a:r>
              <a:rPr kumimoji="0" lang="en-US" altLang="en-US" sz="2800" b="0" i="0" u="none" strike="noStrike" cap="none" normalizeH="0" baseline="0" dirty="0">
                <a:ln>
                  <a:noFill/>
                </a:ln>
                <a:solidFill>
                  <a:schemeClr val="tx1"/>
                </a:solidFill>
                <a:effectLst/>
              </a:rPr>
              <a:t>, </a:t>
            </a:r>
            <a:r>
              <a:rPr kumimoji="0" lang="en-US" altLang="en-US" sz="2800" b="0" i="0" u="none" strike="noStrike" cap="none" normalizeH="0" baseline="0" dirty="0">
                <a:ln>
                  <a:noFill/>
                </a:ln>
                <a:solidFill>
                  <a:schemeClr val="tx1"/>
                </a:solidFill>
                <a:effectLst/>
                <a:latin typeface="Arial Unicode MS"/>
              </a:rPr>
              <a:t>Month</a:t>
            </a:r>
            <a:r>
              <a:rPr kumimoji="0" lang="en-US" altLang="en-US" sz="2800" b="0" i="0" u="none" strike="noStrike" cap="none" normalizeH="0" baseline="0" dirty="0">
                <a:ln>
                  <a:noFill/>
                </a:ln>
                <a:solidFill>
                  <a:schemeClr val="tx1"/>
                </a:solidFill>
                <a:effectLst/>
              </a:rPr>
              <a:t>, etc.</a:t>
            </a:r>
          </a:p>
          <a:p>
            <a:pPr marL="0" marR="0" lvl="0" indent="0" algn="l" defTabSz="914400" rtl="0" eaLnBrk="0" fontAlgn="base" latinLnBrk="0" hangingPunct="0">
              <a:lnSpc>
                <a:spcPct val="100000"/>
              </a:lnSpc>
              <a:spcBef>
                <a:spcPct val="0"/>
              </a:spcBef>
              <a:spcAft>
                <a:spcPct val="0"/>
              </a:spcAft>
              <a:buClrTx/>
              <a:buSzTx/>
              <a:buNone/>
              <a:tabLst/>
            </a:pPr>
            <a:endParaRPr lang="en-US" altLang="en-US" b="1" dirty="0"/>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b="1" dirty="0"/>
              <a:t>Lag Features:  </a:t>
            </a:r>
            <a:r>
              <a:rPr lang="en-US" dirty="0"/>
              <a:t>Created lag variables (previous time steps) to help the model learn trends.</a:t>
            </a:r>
          </a:p>
          <a:p>
            <a:pPr marL="0" marR="0" lvl="0" indent="0" algn="l" defTabSz="914400" rtl="0" eaLnBrk="0" fontAlgn="base" latinLnBrk="0" hangingPunct="0">
              <a:lnSpc>
                <a:spcPct val="100000"/>
              </a:lnSpc>
              <a:spcBef>
                <a:spcPct val="0"/>
              </a:spcBef>
              <a:spcAft>
                <a:spcPct val="0"/>
              </a:spcAft>
              <a:buClrTx/>
              <a:buSzTx/>
              <a:buNone/>
              <a:tabLst/>
            </a:pPr>
            <a:endParaRPr lang="en-US" dirty="0"/>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3200" b="1" i="0" u="none" strike="noStrike" cap="none" normalizeH="0" baseline="0" dirty="0">
                <a:ln>
                  <a:noFill/>
                </a:ln>
                <a:solidFill>
                  <a:schemeClr val="tx1"/>
                </a:solidFill>
                <a:effectLst/>
                <a:latin typeface="Arial" panose="020B0604020202020204" pitchFamily="34" charset="0"/>
              </a:rPr>
              <a:t>Correlation Analysis</a:t>
            </a:r>
            <a:r>
              <a:rPr kumimoji="0" lang="en-US" altLang="en-US" sz="32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i="0" u="none" strike="noStrike" cap="none" normalizeH="0" baseline="0" dirty="0">
                <a:ln>
                  <a:noFill/>
                </a:ln>
                <a:solidFill>
                  <a:schemeClr val="tx1"/>
                </a:solidFill>
                <a:effectLst/>
                <a:latin typeface="Arial" panose="020B0604020202020204" pitchFamily="34" charset="0"/>
              </a:rPr>
              <a:t>  Checked correlation between features and target variable (</a:t>
            </a:r>
            <a:r>
              <a:rPr kumimoji="0" lang="en-US" altLang="en-US" sz="2800" i="0" u="none" strike="noStrike" cap="none" normalizeH="0" baseline="0" dirty="0">
                <a:ln>
                  <a:noFill/>
                </a:ln>
                <a:solidFill>
                  <a:schemeClr val="tx1"/>
                </a:solidFill>
                <a:effectLst/>
                <a:latin typeface="Arial Unicode MS"/>
              </a:rPr>
              <a:t>Page Loads</a:t>
            </a:r>
            <a:r>
              <a:rPr kumimoji="0" lang="en-US" altLang="en-US" sz="2800" i="0" u="none" strike="noStrike" cap="none" normalizeH="0" baseline="0" dirty="0">
                <a:ln>
                  <a:noFill/>
                </a:ln>
                <a:solidFill>
                  <a:schemeClr val="tx1"/>
                </a:solidFill>
                <a:effectLst/>
              </a:rPr>
              <a:t>).</a:t>
            </a:r>
            <a:endParaRPr kumimoji="0" lang="en-US" altLang="en-US" sz="2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i="0" u="none" strike="noStrike" cap="none" normalizeH="0" baseline="0" dirty="0">
                <a:ln>
                  <a:noFill/>
                </a:ln>
                <a:solidFill>
                  <a:schemeClr val="tx1"/>
                </a:solidFill>
                <a:effectLst/>
                <a:latin typeface="Arial" panose="020B0604020202020204" pitchFamily="34" charset="0"/>
              </a:rPr>
              <a:t>  Dropped features with low/no correlation</a:t>
            </a:r>
            <a:r>
              <a:rPr kumimoji="0" lang="en-US" altLang="en-US" sz="32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endParaRPr lang="en-US" dirty="0"/>
          </a:p>
          <a:p>
            <a:pPr marL="0" marR="0" lvl="0" indent="0" algn="l" defTabSz="914400" rtl="0" eaLnBrk="0" fontAlgn="base" latinLnBrk="0" hangingPunct="0">
              <a:lnSpc>
                <a:spcPct val="100000"/>
              </a:lnSpc>
              <a:spcBef>
                <a:spcPct val="0"/>
              </a:spcBef>
              <a:spcAft>
                <a:spcPct val="0"/>
              </a:spcAft>
              <a:buClrTx/>
              <a:buSzTx/>
              <a:buNone/>
              <a:tabLst/>
            </a:pPr>
            <a:endParaRPr lang="en-US" altLang="en-US" b="1" dirty="0"/>
          </a:p>
          <a:p>
            <a:pPr marL="0" marR="0" lvl="0" indent="0" algn="l" defTabSz="914400" rtl="0" eaLnBrk="0" fontAlgn="base" latinLnBrk="0" hangingPunct="0">
              <a:lnSpc>
                <a:spcPct val="100000"/>
              </a:lnSpc>
              <a:spcBef>
                <a:spcPct val="0"/>
              </a:spcBef>
              <a:spcAft>
                <a:spcPct val="0"/>
              </a:spcAft>
              <a:buClrTx/>
              <a:buSzTx/>
              <a:buNone/>
              <a:tabLst/>
            </a:pPr>
            <a:endParaRPr lang="en-US" altLang="en-US" b="1" dirty="0"/>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a:buFont typeface="Wingdings" panose="05000000000000000000" pitchFamily="2" charset="2"/>
              <a:buChar char="q"/>
            </a:pPr>
            <a:endParaRPr lang="en-US" dirty="0"/>
          </a:p>
          <a:p>
            <a:pPr marL="0" indent="0">
              <a:buNone/>
            </a:pPr>
            <a:endParaRPr lang="en-US" sz="1100" dirty="0"/>
          </a:p>
          <a:p>
            <a:pPr marL="0" indent="0">
              <a:buNone/>
            </a:pPr>
            <a:endParaRPr lang="en-US" sz="1100" dirty="0"/>
          </a:p>
        </p:txBody>
      </p:sp>
    </p:spTree>
    <p:extLst>
      <p:ext uri="{BB962C8B-B14F-4D97-AF65-F5344CB8AC3E}">
        <p14:creationId xmlns:p14="http://schemas.microsoft.com/office/powerpoint/2010/main" val="17815512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42C76-66B7-B3FB-E6AB-BD1C3952A547}"/>
              </a:ext>
            </a:extLst>
          </p:cNvPr>
          <p:cNvSpPr>
            <a:spLocks noGrp="1"/>
          </p:cNvSpPr>
          <p:nvPr>
            <p:ph type="title"/>
          </p:nvPr>
        </p:nvSpPr>
        <p:spPr>
          <a:xfrm>
            <a:off x="1131570" y="413810"/>
            <a:ext cx="14196060" cy="1284362"/>
          </a:xfrm>
        </p:spPr>
        <p:txBody>
          <a:bodyPr>
            <a:normAutofit fontScale="90000"/>
          </a:bodyPr>
          <a:lstStyle/>
          <a:p>
            <a:pPr algn="ctr">
              <a:lnSpc>
                <a:spcPct val="100000"/>
              </a:lnSpc>
            </a:pPr>
            <a:r>
              <a:rPr lang="en-US" dirty="0">
                <a:latin typeface="Algerian" panose="04020705040A02060702" pitchFamily="82" charset="0"/>
              </a:rPr>
              <a:t>MODEL SELECTION AND TRAINING</a:t>
            </a:r>
            <a:br>
              <a:rPr lang="en-US" dirty="0">
                <a:latin typeface="Algerian" panose="04020705040A02060702" pitchFamily="82" charset="0"/>
              </a:rPr>
            </a:br>
            <a:r>
              <a:rPr lang="en-US" dirty="0">
                <a:latin typeface="Algerian" panose="04020705040A02060702" pitchFamily="82" charset="0"/>
              </a:rPr>
              <a:t> </a:t>
            </a:r>
            <a:endParaRPr lang="en-US" dirty="0"/>
          </a:p>
        </p:txBody>
      </p:sp>
      <p:sp>
        <p:nvSpPr>
          <p:cNvPr id="3" name="Content Placeholder 2">
            <a:extLst>
              <a:ext uri="{FF2B5EF4-FFF2-40B4-BE49-F238E27FC236}">
                <a16:creationId xmlns:a16="http://schemas.microsoft.com/office/drawing/2014/main" id="{3DB6D483-9E12-4232-C2D2-B93BABB1445A}"/>
              </a:ext>
            </a:extLst>
          </p:cNvPr>
          <p:cNvSpPr>
            <a:spLocks noGrp="1"/>
          </p:cNvSpPr>
          <p:nvPr>
            <p:ph idx="1"/>
          </p:nvPr>
        </p:nvSpPr>
        <p:spPr>
          <a:xfrm>
            <a:off x="1131570" y="1698172"/>
            <a:ext cx="14196060" cy="5302386"/>
          </a:xfrm>
        </p:spPr>
        <p:txBody>
          <a:bodyPr/>
          <a:lstStyle/>
          <a:p>
            <a:pPr>
              <a:buFont typeface="Wingdings" panose="05000000000000000000" pitchFamily="2" charset="2"/>
              <a:buChar char="Ø"/>
            </a:pPr>
            <a:r>
              <a:rPr lang="en-US" sz="3200" b="1" dirty="0"/>
              <a:t>Various Machine Learning Models were evaluated select the most effective approach website traffic forecasting.</a:t>
            </a:r>
            <a:endParaRPr lang="en-US" dirty="0"/>
          </a:p>
        </p:txBody>
      </p:sp>
      <p:graphicFrame>
        <p:nvGraphicFramePr>
          <p:cNvPr id="8" name="Diagram 7">
            <a:extLst>
              <a:ext uri="{FF2B5EF4-FFF2-40B4-BE49-F238E27FC236}">
                <a16:creationId xmlns:a16="http://schemas.microsoft.com/office/drawing/2014/main" id="{66FE3A0A-71C1-8052-3B01-23A6C1E0DA5A}"/>
              </a:ext>
            </a:extLst>
          </p:cNvPr>
          <p:cNvGraphicFramePr/>
          <p:nvPr>
            <p:extLst>
              <p:ext uri="{D42A27DB-BD31-4B8C-83A1-F6EECF244321}">
                <p14:modId xmlns:p14="http://schemas.microsoft.com/office/powerpoint/2010/main" val="1204510633"/>
              </p:ext>
            </p:extLst>
          </p:nvPr>
        </p:nvGraphicFramePr>
        <p:xfrm>
          <a:off x="9125340" y="2982534"/>
          <a:ext cx="6202290" cy="43760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Diagram 9">
            <a:extLst>
              <a:ext uri="{FF2B5EF4-FFF2-40B4-BE49-F238E27FC236}">
                <a16:creationId xmlns:a16="http://schemas.microsoft.com/office/drawing/2014/main" id="{B1A6A279-12C1-4557-DC20-92A4F761456E}"/>
              </a:ext>
            </a:extLst>
          </p:cNvPr>
          <p:cNvGraphicFramePr/>
          <p:nvPr>
            <p:extLst>
              <p:ext uri="{D42A27DB-BD31-4B8C-83A1-F6EECF244321}">
                <p14:modId xmlns:p14="http://schemas.microsoft.com/office/powerpoint/2010/main" val="2322511178"/>
              </p:ext>
            </p:extLst>
          </p:nvPr>
        </p:nvGraphicFramePr>
        <p:xfrm>
          <a:off x="690466" y="2687216"/>
          <a:ext cx="8434874" cy="485658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3713953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113C1-7B6D-48B8-7EC0-593C94CBF833}"/>
              </a:ext>
            </a:extLst>
          </p:cNvPr>
          <p:cNvSpPr>
            <a:spLocks noGrp="1"/>
          </p:cNvSpPr>
          <p:nvPr>
            <p:ph type="title"/>
          </p:nvPr>
        </p:nvSpPr>
        <p:spPr>
          <a:xfrm>
            <a:off x="1138334" y="161583"/>
            <a:ext cx="14189295" cy="1014075"/>
          </a:xfrm>
          <a:solidFill>
            <a:schemeClr val="tx2">
              <a:lumMod val="60000"/>
              <a:lumOff val="40000"/>
            </a:schemeClr>
          </a:solidFill>
        </p:spPr>
        <p:txBody>
          <a:bodyPr>
            <a:normAutofit/>
          </a:bodyPr>
          <a:lstStyle/>
          <a:p>
            <a:pPr algn="ctr"/>
            <a:r>
              <a:rPr lang="en-US" b="1" dirty="0">
                <a:latin typeface="Algerian" panose="04020705040A02060702" pitchFamily="82" charset="0"/>
              </a:rPr>
              <a:t>Correlation Heatmap</a:t>
            </a:r>
          </a:p>
        </p:txBody>
      </p:sp>
      <p:pic>
        <p:nvPicPr>
          <p:cNvPr id="5" name="Content Placeholder 4">
            <a:extLst>
              <a:ext uri="{FF2B5EF4-FFF2-40B4-BE49-F238E27FC236}">
                <a16:creationId xmlns:a16="http://schemas.microsoft.com/office/drawing/2014/main" id="{C017610B-1AD0-DCE5-84C8-FE29382D7CA0}"/>
              </a:ext>
            </a:extLst>
          </p:cNvPr>
          <p:cNvPicPr>
            <a:picLocks noGrp="1" noChangeAspect="1"/>
          </p:cNvPicPr>
          <p:nvPr>
            <p:ph idx="1"/>
          </p:nvPr>
        </p:nvPicPr>
        <p:blipFill>
          <a:blip r:embed="rId2"/>
          <a:stretch>
            <a:fillRect/>
          </a:stretch>
        </p:blipFill>
        <p:spPr>
          <a:xfrm>
            <a:off x="9367936" y="1175657"/>
            <a:ext cx="6941974" cy="6182934"/>
          </a:xfrm>
        </p:spPr>
      </p:pic>
      <p:sp>
        <p:nvSpPr>
          <p:cNvPr id="6" name="Rectangle 5">
            <a:extLst>
              <a:ext uri="{FF2B5EF4-FFF2-40B4-BE49-F238E27FC236}">
                <a16:creationId xmlns:a16="http://schemas.microsoft.com/office/drawing/2014/main" id="{0208D1BA-9201-D22C-D879-B24A7C1C4F6B}"/>
              </a:ext>
            </a:extLst>
          </p:cNvPr>
          <p:cNvSpPr/>
          <p:nvPr/>
        </p:nvSpPr>
        <p:spPr>
          <a:xfrm>
            <a:off x="149290" y="1175657"/>
            <a:ext cx="9218646" cy="6593480"/>
          </a:xfrm>
          <a:prstGeom prst="rect">
            <a:avLst/>
          </a:prstGeom>
          <a:solidFill>
            <a:schemeClr val="tx2">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bg2">
                    <a:lumMod val="10000"/>
                  </a:schemeClr>
                </a:solidFill>
                <a:effectLst/>
                <a:latin typeface="Arial" panose="020B0604020202020204" pitchFamily="34" charset="0"/>
              </a:rPr>
              <a:t>Highly correlated with </a:t>
            </a:r>
            <a:r>
              <a:rPr kumimoji="0" lang="en-US" altLang="en-US" sz="2000" b="1" i="0" u="none" strike="noStrike" cap="none" normalizeH="0" baseline="0" dirty="0" err="1">
                <a:ln>
                  <a:noFill/>
                </a:ln>
                <a:solidFill>
                  <a:schemeClr val="bg2">
                    <a:lumMod val="10000"/>
                  </a:schemeClr>
                </a:solidFill>
                <a:effectLst/>
                <a:latin typeface="Arial" panose="020B0604020202020204" pitchFamily="34" charset="0"/>
              </a:rPr>
              <a:t>Page_Loads</a:t>
            </a:r>
            <a:r>
              <a:rPr kumimoji="0" lang="en-US" altLang="en-US" sz="2000" b="1" i="0" u="none" strike="noStrike" cap="none" normalizeH="0" baseline="0" dirty="0">
                <a:ln>
                  <a:noFill/>
                </a:ln>
                <a:solidFill>
                  <a:schemeClr val="bg2">
                    <a:lumMod val="10000"/>
                  </a:schemeClr>
                </a:solidFill>
                <a:effectLst/>
                <a:latin typeface="Arial" panose="020B0604020202020204" pitchFamily="34" charset="0"/>
              </a:rPr>
              <a:t>:</a:t>
            </a:r>
            <a:br>
              <a:rPr kumimoji="0" lang="en-US" altLang="en-US" sz="2000" b="0" i="0" u="none" strike="noStrike" cap="none" normalizeH="0" baseline="0" dirty="0">
                <a:ln>
                  <a:noFill/>
                </a:ln>
                <a:solidFill>
                  <a:schemeClr val="bg2">
                    <a:lumMod val="10000"/>
                  </a:schemeClr>
                </a:solidFill>
                <a:effectLst/>
                <a:latin typeface="Arial" panose="020B0604020202020204" pitchFamily="34" charset="0"/>
              </a:rPr>
            </a:br>
            <a:r>
              <a:rPr kumimoji="0" lang="en-US" altLang="en-US" sz="2000" b="0" i="0" u="none" strike="noStrike" cap="none" normalizeH="0" baseline="0" dirty="0" err="1">
                <a:ln>
                  <a:noFill/>
                </a:ln>
                <a:solidFill>
                  <a:schemeClr val="bg2">
                    <a:lumMod val="10000"/>
                  </a:schemeClr>
                </a:solidFill>
                <a:effectLst/>
                <a:latin typeface="Arial Unicode MS"/>
              </a:rPr>
              <a:t>Unique_Visits</a:t>
            </a:r>
            <a:r>
              <a:rPr kumimoji="0" lang="en-US" altLang="en-US" sz="2000" b="0" i="0" u="none" strike="noStrike" cap="none" normalizeH="0" baseline="0" dirty="0">
                <a:ln>
                  <a:noFill/>
                </a:ln>
                <a:solidFill>
                  <a:schemeClr val="bg2">
                    <a:lumMod val="10000"/>
                  </a:schemeClr>
                </a:solidFill>
                <a:effectLst/>
                <a:latin typeface="Arial Unicode MS"/>
              </a:rPr>
              <a:t> (0.99)</a:t>
            </a:r>
            <a:r>
              <a:rPr kumimoji="0" lang="en-US" altLang="en-US" sz="2000" b="0" i="0" u="none" strike="noStrike" cap="none" normalizeH="0" baseline="0" dirty="0">
                <a:ln>
                  <a:noFill/>
                </a:ln>
                <a:solidFill>
                  <a:schemeClr val="bg2">
                    <a:lumMod val="10000"/>
                  </a:schemeClr>
                </a:solidFill>
                <a:effectLst/>
              </a:rPr>
              <a:t>, </a:t>
            </a:r>
            <a:r>
              <a:rPr kumimoji="0" lang="en-US" altLang="en-US" sz="2000" b="0" i="0" u="none" strike="noStrike" cap="none" normalizeH="0" baseline="0" dirty="0" err="1">
                <a:ln>
                  <a:noFill/>
                </a:ln>
                <a:solidFill>
                  <a:schemeClr val="bg2">
                    <a:lumMod val="10000"/>
                  </a:schemeClr>
                </a:solidFill>
                <a:effectLst/>
                <a:latin typeface="Arial Unicode MS"/>
              </a:rPr>
              <a:t>First_Time_Visits</a:t>
            </a:r>
            <a:r>
              <a:rPr kumimoji="0" lang="en-US" altLang="en-US" sz="2000" b="0" i="0" u="none" strike="noStrike" cap="none" normalizeH="0" baseline="0" dirty="0">
                <a:ln>
                  <a:noFill/>
                </a:ln>
                <a:solidFill>
                  <a:schemeClr val="bg2">
                    <a:lumMod val="10000"/>
                  </a:schemeClr>
                </a:solidFill>
                <a:effectLst/>
                <a:latin typeface="Arial Unicode MS"/>
              </a:rPr>
              <a:t> (0.98)</a:t>
            </a:r>
            <a:r>
              <a:rPr kumimoji="0" lang="en-US" altLang="en-US" sz="2000" b="0" i="0" u="none" strike="noStrike" cap="none" normalizeH="0" baseline="0" dirty="0">
                <a:ln>
                  <a:noFill/>
                </a:ln>
                <a:solidFill>
                  <a:schemeClr val="bg2">
                    <a:lumMod val="10000"/>
                  </a:schemeClr>
                </a:solidFill>
                <a:effectLst/>
              </a:rPr>
              <a:t>, </a:t>
            </a:r>
            <a:r>
              <a:rPr kumimoji="0" lang="en-US" altLang="en-US" sz="2000" b="0" i="0" u="none" strike="noStrike" cap="none" normalizeH="0" baseline="0" dirty="0" err="1">
                <a:ln>
                  <a:noFill/>
                </a:ln>
                <a:solidFill>
                  <a:schemeClr val="bg2">
                    <a:lumMod val="10000"/>
                  </a:schemeClr>
                </a:solidFill>
                <a:effectLst/>
                <a:latin typeface="Arial Unicode MS"/>
              </a:rPr>
              <a:t>Returning_Visits</a:t>
            </a:r>
            <a:r>
              <a:rPr kumimoji="0" lang="en-US" altLang="en-US" sz="2000" b="0" i="0" u="none" strike="noStrike" cap="none" normalizeH="0" baseline="0" dirty="0">
                <a:ln>
                  <a:noFill/>
                </a:ln>
                <a:solidFill>
                  <a:schemeClr val="bg2">
                    <a:lumMod val="10000"/>
                  </a:schemeClr>
                </a:solidFill>
                <a:effectLst/>
                <a:latin typeface="Arial Unicode MS"/>
              </a:rPr>
              <a:t> (0.91)</a:t>
            </a:r>
            <a:r>
              <a:rPr kumimoji="0" lang="en-US" altLang="en-US" sz="2000" b="0" i="0" u="none" strike="noStrike" cap="none" normalizeH="0" baseline="0" dirty="0">
                <a:ln>
                  <a:noFill/>
                </a:ln>
                <a:solidFill>
                  <a:schemeClr val="bg2">
                    <a:lumMod val="10000"/>
                  </a:schemeClr>
                </a:solidFill>
                <a:effectLst/>
              </a:rPr>
              <a:t> – important predictive features.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bg2">
                  <a:lumMod val="10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bg2">
                    <a:lumMod val="10000"/>
                  </a:schemeClr>
                </a:solidFill>
                <a:effectLst/>
                <a:latin typeface="Arial" panose="020B0604020202020204" pitchFamily="34" charset="0"/>
              </a:rPr>
              <a:t>Lag &amp; Rolling features:</a:t>
            </a:r>
            <a:br>
              <a:rPr kumimoji="0" lang="en-US" altLang="en-US" sz="2000" b="0" i="0" u="none" strike="noStrike" cap="none" normalizeH="0" baseline="0" dirty="0">
                <a:ln>
                  <a:noFill/>
                </a:ln>
                <a:solidFill>
                  <a:schemeClr val="bg2">
                    <a:lumMod val="10000"/>
                  </a:schemeClr>
                </a:solidFill>
                <a:effectLst/>
                <a:latin typeface="Arial" panose="020B0604020202020204" pitchFamily="34" charset="0"/>
              </a:rPr>
            </a:br>
            <a:r>
              <a:rPr kumimoji="0" lang="en-US" altLang="en-US" sz="2000" b="0" i="0" u="none" strike="noStrike" cap="none" normalizeH="0" baseline="0" dirty="0">
                <a:ln>
                  <a:noFill/>
                </a:ln>
                <a:solidFill>
                  <a:schemeClr val="bg2">
                    <a:lumMod val="10000"/>
                  </a:schemeClr>
                </a:solidFill>
                <a:effectLst/>
                <a:latin typeface="Arial Unicode MS"/>
              </a:rPr>
              <a:t>lag_1</a:t>
            </a:r>
            <a:r>
              <a:rPr kumimoji="0" lang="en-US" altLang="en-US" sz="2000" b="0" i="0" u="none" strike="noStrike" cap="none" normalizeH="0" baseline="0" dirty="0">
                <a:ln>
                  <a:noFill/>
                </a:ln>
                <a:solidFill>
                  <a:schemeClr val="bg2">
                    <a:lumMod val="10000"/>
                  </a:schemeClr>
                </a:solidFill>
                <a:effectLst/>
              </a:rPr>
              <a:t>, </a:t>
            </a:r>
            <a:r>
              <a:rPr kumimoji="0" lang="en-US" altLang="en-US" sz="2000" b="0" i="0" u="none" strike="noStrike" cap="none" normalizeH="0" baseline="0" dirty="0">
                <a:ln>
                  <a:noFill/>
                </a:ln>
                <a:solidFill>
                  <a:schemeClr val="bg2">
                    <a:lumMod val="10000"/>
                  </a:schemeClr>
                </a:solidFill>
                <a:effectLst/>
                <a:latin typeface="Arial Unicode MS"/>
              </a:rPr>
              <a:t>lag_2</a:t>
            </a:r>
            <a:r>
              <a:rPr kumimoji="0" lang="en-US" altLang="en-US" sz="2000" b="0" i="0" u="none" strike="noStrike" cap="none" normalizeH="0" baseline="0" dirty="0">
                <a:ln>
                  <a:noFill/>
                </a:ln>
                <a:solidFill>
                  <a:schemeClr val="bg2">
                    <a:lumMod val="10000"/>
                  </a:schemeClr>
                </a:solidFill>
                <a:effectLst/>
              </a:rPr>
              <a:t>, </a:t>
            </a:r>
            <a:r>
              <a:rPr kumimoji="0" lang="en-US" altLang="en-US" sz="2000" b="0" i="0" u="none" strike="noStrike" cap="none" normalizeH="0" baseline="0" dirty="0">
                <a:ln>
                  <a:noFill/>
                </a:ln>
                <a:solidFill>
                  <a:schemeClr val="bg2">
                    <a:lumMod val="10000"/>
                  </a:schemeClr>
                </a:solidFill>
                <a:effectLst/>
                <a:latin typeface="Arial Unicode MS"/>
              </a:rPr>
              <a:t>rolling_3</a:t>
            </a:r>
            <a:r>
              <a:rPr kumimoji="0" lang="en-US" altLang="en-US" sz="2000" b="0" i="0" u="none" strike="noStrike" cap="none" normalizeH="0" baseline="0" dirty="0">
                <a:ln>
                  <a:noFill/>
                </a:ln>
                <a:solidFill>
                  <a:schemeClr val="bg2">
                    <a:lumMod val="10000"/>
                  </a:schemeClr>
                </a:solidFill>
                <a:effectLst/>
              </a:rPr>
              <a:t>, </a:t>
            </a:r>
            <a:r>
              <a:rPr kumimoji="0" lang="en-US" altLang="en-US" sz="2000" b="0" i="0" u="none" strike="noStrike" cap="none" normalizeH="0" baseline="0" dirty="0">
                <a:ln>
                  <a:noFill/>
                </a:ln>
                <a:solidFill>
                  <a:schemeClr val="bg2">
                    <a:lumMod val="10000"/>
                  </a:schemeClr>
                </a:solidFill>
                <a:effectLst/>
                <a:latin typeface="Arial Unicode MS"/>
              </a:rPr>
              <a:t>rolling_7</a:t>
            </a:r>
            <a:r>
              <a:rPr kumimoji="0" lang="en-US" altLang="en-US" sz="2000" b="0" i="0" u="none" strike="noStrike" cap="none" normalizeH="0" baseline="0" dirty="0">
                <a:ln>
                  <a:noFill/>
                </a:ln>
                <a:solidFill>
                  <a:schemeClr val="bg2">
                    <a:lumMod val="10000"/>
                  </a:schemeClr>
                </a:solidFill>
                <a:effectLst/>
              </a:rPr>
              <a:t> show moderate positive correlation – useful for capturing trends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sz="2000" dirty="0">
              <a:solidFill>
                <a:schemeClr val="bg2">
                  <a:lumMod val="10000"/>
                </a:schemeClr>
              </a:solidFill>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sz="2000" dirty="0">
              <a:ln>
                <a:solidFill>
                  <a:schemeClr val="bg1"/>
                </a:solidFill>
              </a:ln>
              <a:solidFill>
                <a:schemeClr val="bg2">
                  <a:lumMod val="10000"/>
                </a:schemeClr>
              </a:solidFill>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bg2">
                    <a:lumMod val="10000"/>
                  </a:schemeClr>
                </a:solidFill>
                <a:effectLst/>
                <a:latin typeface="Arial" panose="020B0604020202020204" pitchFamily="34" charset="0"/>
              </a:rPr>
              <a:t>Low impact features:</a:t>
            </a:r>
            <a:br>
              <a:rPr kumimoji="0" lang="en-US" altLang="en-US" sz="2000" b="0" i="0" u="none" strike="noStrike" cap="none" normalizeH="0" baseline="0" dirty="0">
                <a:ln>
                  <a:noFill/>
                </a:ln>
                <a:solidFill>
                  <a:schemeClr val="bg2">
                    <a:lumMod val="10000"/>
                  </a:schemeClr>
                </a:solidFill>
                <a:effectLst/>
                <a:latin typeface="Arial" panose="020B0604020202020204" pitchFamily="34" charset="0"/>
              </a:rPr>
            </a:br>
            <a:r>
              <a:rPr kumimoji="0" lang="en-US" altLang="en-US" sz="2000" b="0" i="0" u="none" strike="noStrike" cap="none" normalizeH="0" baseline="0" dirty="0">
                <a:ln>
                  <a:noFill/>
                </a:ln>
                <a:solidFill>
                  <a:schemeClr val="bg2">
                    <a:lumMod val="10000"/>
                  </a:schemeClr>
                </a:solidFill>
                <a:effectLst/>
                <a:latin typeface="Arial Unicode MS"/>
              </a:rPr>
              <a:t>Day</a:t>
            </a:r>
            <a:r>
              <a:rPr kumimoji="0" lang="en-US" altLang="en-US" sz="2000" b="0" i="0" u="none" strike="noStrike" cap="none" normalizeH="0" baseline="0" dirty="0">
                <a:ln>
                  <a:noFill/>
                </a:ln>
                <a:solidFill>
                  <a:schemeClr val="bg2">
                    <a:lumMod val="10000"/>
                  </a:schemeClr>
                </a:solidFill>
                <a:effectLst/>
              </a:rPr>
              <a:t>, </a:t>
            </a:r>
            <a:r>
              <a:rPr kumimoji="0" lang="en-US" altLang="en-US" sz="2000" b="0" i="0" u="none" strike="noStrike" cap="none" normalizeH="0" baseline="0" dirty="0" err="1">
                <a:ln>
                  <a:noFill/>
                </a:ln>
                <a:solidFill>
                  <a:schemeClr val="bg2">
                    <a:lumMod val="10000"/>
                  </a:schemeClr>
                </a:solidFill>
                <a:effectLst/>
                <a:latin typeface="Arial Unicode MS"/>
              </a:rPr>
              <a:t>Day_Of_Week</a:t>
            </a:r>
            <a:r>
              <a:rPr kumimoji="0" lang="en-US" altLang="en-US" sz="2000" b="0" i="0" u="none" strike="noStrike" cap="none" normalizeH="0" baseline="0" dirty="0">
                <a:ln>
                  <a:noFill/>
                </a:ln>
                <a:solidFill>
                  <a:schemeClr val="bg2">
                    <a:lumMod val="10000"/>
                  </a:schemeClr>
                </a:solidFill>
                <a:effectLst/>
              </a:rPr>
              <a:t>, </a:t>
            </a:r>
            <a:r>
              <a:rPr kumimoji="0" lang="en-US" altLang="en-US" sz="2000" b="0" i="0" u="none" strike="noStrike" cap="none" normalizeH="0" baseline="0" dirty="0">
                <a:ln>
                  <a:noFill/>
                </a:ln>
                <a:solidFill>
                  <a:schemeClr val="bg2">
                    <a:lumMod val="10000"/>
                  </a:schemeClr>
                </a:solidFill>
                <a:effectLst/>
                <a:latin typeface="Arial Unicode MS"/>
              </a:rPr>
              <a:t>month</a:t>
            </a:r>
            <a:r>
              <a:rPr kumimoji="0" lang="en-US" altLang="en-US" sz="2000" b="0" i="0" u="none" strike="noStrike" cap="none" normalizeH="0" baseline="0" dirty="0">
                <a:ln>
                  <a:noFill/>
                </a:ln>
                <a:solidFill>
                  <a:schemeClr val="bg2">
                    <a:lumMod val="10000"/>
                  </a:schemeClr>
                </a:solidFill>
                <a:effectLst/>
              </a:rPr>
              <a:t>, </a:t>
            </a:r>
            <a:r>
              <a:rPr kumimoji="0" lang="en-US" altLang="en-US" sz="2000" b="0" i="0" u="none" strike="noStrike" cap="none" normalizeH="0" baseline="0" dirty="0" err="1">
                <a:ln>
                  <a:noFill/>
                </a:ln>
                <a:solidFill>
                  <a:schemeClr val="bg2">
                    <a:lumMod val="10000"/>
                  </a:schemeClr>
                </a:solidFill>
                <a:effectLst/>
                <a:latin typeface="Arial Unicode MS"/>
              </a:rPr>
              <a:t>date_day</a:t>
            </a:r>
            <a:r>
              <a:rPr kumimoji="0" lang="en-US" altLang="en-US" sz="2000" b="0" i="0" u="none" strike="noStrike" cap="none" normalizeH="0" baseline="0" dirty="0">
                <a:ln>
                  <a:noFill/>
                </a:ln>
                <a:solidFill>
                  <a:schemeClr val="bg2">
                    <a:lumMod val="10000"/>
                  </a:schemeClr>
                </a:solidFill>
                <a:effectLst/>
              </a:rPr>
              <a:t> – weak correlation, limited predictive value.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bg2">
                  <a:lumMod val="10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bg2">
                    <a:lumMod val="10000"/>
                  </a:schemeClr>
                </a:solidFill>
                <a:effectLst/>
                <a:latin typeface="Arial" panose="020B0604020202020204" pitchFamily="34" charset="0"/>
              </a:rPr>
              <a:t>Multicollinearity alert:</a:t>
            </a:r>
            <a:br>
              <a:rPr kumimoji="0" lang="en-US" altLang="en-US" sz="2000" b="0" i="0" u="none" strike="noStrike" cap="none" normalizeH="0" baseline="0" dirty="0">
                <a:ln>
                  <a:noFill/>
                </a:ln>
                <a:solidFill>
                  <a:schemeClr val="bg2">
                    <a:lumMod val="10000"/>
                  </a:schemeClr>
                </a:solidFill>
                <a:effectLst/>
                <a:latin typeface="Arial" panose="020B0604020202020204" pitchFamily="34" charset="0"/>
              </a:rPr>
            </a:br>
            <a:r>
              <a:rPr kumimoji="0" lang="en-US" altLang="en-US" sz="2000" b="0" i="0" u="none" strike="noStrike" cap="none" normalizeH="0" baseline="0" dirty="0" err="1">
                <a:ln>
                  <a:noFill/>
                </a:ln>
                <a:solidFill>
                  <a:schemeClr val="bg2">
                    <a:lumMod val="10000"/>
                  </a:schemeClr>
                </a:solidFill>
                <a:effectLst/>
                <a:latin typeface="Arial Unicode MS"/>
              </a:rPr>
              <a:t>Unique_Visits</a:t>
            </a:r>
            <a:r>
              <a:rPr kumimoji="0" lang="en-US" altLang="en-US" sz="2000" b="0" i="0" u="none" strike="noStrike" cap="none" normalizeH="0" baseline="0" dirty="0">
                <a:ln>
                  <a:noFill/>
                </a:ln>
                <a:solidFill>
                  <a:schemeClr val="bg2">
                    <a:lumMod val="10000"/>
                  </a:schemeClr>
                </a:solidFill>
                <a:effectLst/>
              </a:rPr>
              <a:t> &amp; </a:t>
            </a:r>
            <a:r>
              <a:rPr kumimoji="0" lang="en-US" altLang="en-US" sz="2000" b="0" i="0" u="none" strike="noStrike" cap="none" normalizeH="0" baseline="0" dirty="0" err="1">
                <a:ln>
                  <a:noFill/>
                </a:ln>
                <a:solidFill>
                  <a:schemeClr val="bg2">
                    <a:lumMod val="10000"/>
                  </a:schemeClr>
                </a:solidFill>
                <a:effectLst/>
                <a:latin typeface="Arial Unicode MS"/>
              </a:rPr>
              <a:t>First_Time_Visits</a:t>
            </a:r>
            <a:r>
              <a:rPr kumimoji="0" lang="en-US" altLang="en-US" sz="2000" b="0" i="0" u="none" strike="noStrike" cap="none" normalizeH="0" baseline="0" dirty="0">
                <a:ln>
                  <a:noFill/>
                </a:ln>
                <a:solidFill>
                  <a:schemeClr val="bg2">
                    <a:lumMod val="10000"/>
                  </a:schemeClr>
                </a:solidFill>
                <a:effectLst/>
              </a:rPr>
              <a:t> have near-perfect correlation – may need feature reduction</a:t>
            </a:r>
            <a:endParaRPr lang="en-US" sz="2000" dirty="0">
              <a:ln>
                <a:solidFill>
                  <a:schemeClr val="bg1"/>
                </a:solidFill>
              </a:ln>
              <a:solidFill>
                <a:schemeClr val="bg2">
                  <a:lumMod val="10000"/>
                </a:schemeClr>
              </a:solidFill>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sz="2000" dirty="0">
              <a:ln>
                <a:solidFill>
                  <a:schemeClr val="bg1"/>
                </a:solidFill>
              </a:ln>
              <a:solidFill>
                <a:schemeClr val="tx1"/>
              </a:solidFill>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sz="2000" dirty="0">
              <a:ln>
                <a:solidFill>
                  <a:schemeClr val="bg1"/>
                </a:solidFill>
              </a:ln>
              <a:solidFill>
                <a:schemeClr val="bg1"/>
              </a:solidFill>
            </a:endParaRPr>
          </a:p>
        </p:txBody>
      </p:sp>
      <p:sp>
        <p:nvSpPr>
          <p:cNvPr id="7" name="Rectangle 1">
            <a:extLst>
              <a:ext uri="{FF2B5EF4-FFF2-40B4-BE49-F238E27FC236}">
                <a16:creationId xmlns:a16="http://schemas.microsoft.com/office/drawing/2014/main" id="{9188C4EA-91BA-3F76-A2B8-7E4E015EE85A}"/>
              </a:ext>
            </a:extLst>
          </p:cNvPr>
          <p:cNvSpPr>
            <a:spLocks noChangeArrowheads="1"/>
          </p:cNvSpPr>
          <p:nvPr/>
        </p:nvSpPr>
        <p:spPr bwMode="auto">
          <a:xfrm>
            <a:off x="0" y="-161582"/>
            <a:ext cx="328936"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0C19EAD0-ED8B-5D1A-6045-CA7DF4F8ACF2}"/>
              </a:ext>
            </a:extLst>
          </p:cNvPr>
          <p:cNvSpPr>
            <a:spLocks noChangeArrowheads="1"/>
          </p:cNvSpPr>
          <p:nvPr/>
        </p:nvSpPr>
        <p:spPr bwMode="auto">
          <a:xfrm>
            <a:off x="0" y="-438581"/>
            <a:ext cx="328936" cy="87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242745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D529C-2B22-03D7-5A76-BE44C44203EC}"/>
              </a:ext>
            </a:extLst>
          </p:cNvPr>
          <p:cNvSpPr>
            <a:spLocks noGrp="1"/>
          </p:cNvSpPr>
          <p:nvPr>
            <p:ph type="title"/>
          </p:nvPr>
        </p:nvSpPr>
        <p:spPr>
          <a:ln>
            <a:solidFill>
              <a:schemeClr val="bg1"/>
            </a:solidFill>
          </a:ln>
        </p:spPr>
        <p:txBody>
          <a:bodyPr/>
          <a:lstStyle/>
          <a:p>
            <a:pPr algn="ctr"/>
            <a:r>
              <a:rPr lang="en-US" sz="4400" b="1" dirty="0">
                <a:solidFill>
                  <a:schemeClr val="tx1">
                    <a:lumMod val="75000"/>
                    <a:lumOff val="25000"/>
                  </a:schemeClr>
                </a:solidFill>
                <a:latin typeface="Bell MT" panose="02020503060305020303" pitchFamily="18" charset="0"/>
              </a:rPr>
              <a:t>Linear Regression Model – Evaluation &amp; Results</a:t>
            </a:r>
            <a:br>
              <a:rPr lang="en-US" b="1" dirty="0">
                <a:solidFill>
                  <a:schemeClr val="tx1">
                    <a:lumMod val="75000"/>
                    <a:lumOff val="25000"/>
                  </a:schemeClr>
                </a:solidFill>
              </a:rPr>
            </a:br>
            <a:endParaRPr lang="en-US" dirty="0">
              <a:solidFill>
                <a:schemeClr val="tx1">
                  <a:lumMod val="75000"/>
                  <a:lumOff val="25000"/>
                </a:schemeClr>
              </a:solidFill>
            </a:endParaRPr>
          </a:p>
        </p:txBody>
      </p:sp>
      <p:sp>
        <p:nvSpPr>
          <p:cNvPr id="3" name="Content Placeholder 2">
            <a:extLst>
              <a:ext uri="{FF2B5EF4-FFF2-40B4-BE49-F238E27FC236}">
                <a16:creationId xmlns:a16="http://schemas.microsoft.com/office/drawing/2014/main" id="{1791E2DC-DA55-4796-FF60-B00889EB15F4}"/>
              </a:ext>
            </a:extLst>
          </p:cNvPr>
          <p:cNvSpPr>
            <a:spLocks noGrp="1"/>
          </p:cNvSpPr>
          <p:nvPr>
            <p:ph idx="1"/>
          </p:nvPr>
        </p:nvSpPr>
        <p:spPr>
          <a:xfrm>
            <a:off x="1131570" y="1399592"/>
            <a:ext cx="14196060" cy="5600966"/>
          </a:xfrm>
        </p:spPr>
        <p:txBody>
          <a:bodyPr/>
          <a:lstStyle/>
          <a:p>
            <a:pPr>
              <a:buFont typeface="Wingdings" panose="05000000000000000000" pitchFamily="2" charset="2"/>
              <a:buChar char="§"/>
            </a:pPr>
            <a:r>
              <a:rPr kumimoji="0" lang="en-US" altLang="en-US" sz="2400" b="1" i="0" u="none" strike="noStrike" cap="none" normalizeH="0" baseline="0" dirty="0">
                <a:ln>
                  <a:noFill/>
                </a:ln>
                <a:solidFill>
                  <a:schemeClr val="tx1"/>
                </a:solidFill>
                <a:effectLst/>
                <a:latin typeface="Arial" panose="020B0604020202020204" pitchFamily="34" charset="0"/>
              </a:rPr>
              <a:t>Linear Regression</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Implemented using </a:t>
            </a:r>
            <a:r>
              <a:rPr kumimoji="0" lang="en-US" altLang="en-US" sz="2400" b="0" i="0" u="none" strike="noStrike" cap="none" normalizeH="0" baseline="0" dirty="0">
                <a:ln>
                  <a:noFill/>
                </a:ln>
                <a:solidFill>
                  <a:schemeClr val="tx1"/>
                </a:solidFill>
                <a:effectLst/>
                <a:latin typeface="Arial Unicode MS"/>
              </a:rPr>
              <a:t>Grid Search CV</a:t>
            </a:r>
            <a:r>
              <a:rPr kumimoji="0" lang="en-US" altLang="en-US" sz="2400" b="0" i="0" u="none" strike="noStrike" cap="none" normalizeH="0" baseline="0" dirty="0">
                <a:ln>
                  <a:noFill/>
                </a:ln>
                <a:solidFill>
                  <a:schemeClr val="tx1"/>
                </a:solidFill>
                <a:effectLst/>
              </a:rPr>
              <a:t> with </a:t>
            </a:r>
            <a:r>
              <a:rPr kumimoji="0" lang="en-US" altLang="en-US" sz="2400" b="1" i="0" u="none" strike="noStrike" cap="none" normalizeH="0" baseline="0" dirty="0">
                <a:ln>
                  <a:noFill/>
                </a:ln>
                <a:solidFill>
                  <a:schemeClr val="tx1"/>
                </a:solidFill>
                <a:effectLst/>
                <a:latin typeface="Arial" panose="020B0604020202020204" pitchFamily="34" charset="0"/>
              </a:rPr>
              <a:t>5-fold cross-validation</a:t>
            </a:r>
            <a:r>
              <a:rPr kumimoji="0" lang="en-US" altLang="en-US" sz="2400" b="0" i="0" u="none" strike="noStrike" cap="none" normalizeH="0" baseline="0" dirty="0">
                <a:ln>
                  <a:noFill/>
                </a:ln>
                <a:solidFill>
                  <a:schemeClr val="tx1"/>
                </a:solidFill>
                <a:effectLst/>
                <a:latin typeface="Arial" panose="020B0604020202020204" pitchFamily="34" charset="0"/>
              </a:rPr>
              <a:t> to find the best hyperparameters.</a:t>
            </a:r>
          </a:p>
          <a:p>
            <a:r>
              <a:rPr lang="en-US" sz="2800" b="1" dirty="0"/>
              <a:t>Model Performance Metrics</a:t>
            </a:r>
            <a:r>
              <a:rPr lang="en-US" sz="2800" dirty="0"/>
              <a:t>:</a:t>
            </a:r>
          </a:p>
          <a:p>
            <a:r>
              <a:rPr lang="en-US" sz="2800" dirty="0"/>
              <a:t>MSE = 84,944.60, RMSE = 291.45, MAPE = 5.78% , R² Score = 0.9395</a:t>
            </a:r>
          </a:p>
          <a:p>
            <a:pPr>
              <a:buFont typeface="Wingdings" panose="05000000000000000000" pitchFamily="2" charset="2"/>
              <a:buChar char="§"/>
            </a:pPr>
            <a:r>
              <a:rPr lang="en-US" sz="2400" b="1" dirty="0"/>
              <a:t>Interpretation</a:t>
            </a:r>
            <a:r>
              <a:rPr lang="en-US" sz="2400" dirty="0"/>
              <a:t>:</a:t>
            </a:r>
          </a:p>
          <a:p>
            <a:pPr>
              <a:buFont typeface="Arial" panose="020B0604020202020204" pitchFamily="34" charset="0"/>
              <a:buChar char="•"/>
            </a:pPr>
            <a:r>
              <a:rPr lang="en-US" sz="2400" dirty="0"/>
              <a:t>High R² Score (0.93) indicates a strong fit.</a:t>
            </a:r>
          </a:p>
          <a:p>
            <a:pPr>
              <a:buFont typeface="Arial" panose="020B0604020202020204" pitchFamily="34" charset="0"/>
              <a:buChar char="•"/>
            </a:pPr>
            <a:r>
              <a:rPr lang="en-US" sz="2400" dirty="0"/>
              <a:t>MAPE of 5.78% means the model's average prediction error is quite low.</a:t>
            </a:r>
          </a:p>
          <a:p>
            <a:pPr>
              <a:buFont typeface="Arial" panose="020B0604020202020204" pitchFamily="34" charset="0"/>
              <a:buChar char="•"/>
            </a:pPr>
            <a:r>
              <a:rPr lang="en-US" sz="2400" dirty="0"/>
              <a:t>RMSE and MSE show stable performance without overfitting.</a:t>
            </a:r>
            <a:endParaRPr lang="en-US" sz="2400" b="1" dirty="0"/>
          </a:p>
          <a:p>
            <a:pPr>
              <a:buFont typeface="Wingdings" panose="05000000000000000000" pitchFamily="2" charset="2"/>
              <a:buChar char="§"/>
            </a:pPr>
            <a:r>
              <a:rPr lang="en-US" sz="2400" b="1" dirty="0"/>
              <a:t>Conclusion:</a:t>
            </a:r>
          </a:p>
          <a:p>
            <a:pPr>
              <a:buFont typeface="Arial" panose="020B0604020202020204" pitchFamily="34" charset="0"/>
              <a:buChar char="•"/>
            </a:pPr>
            <a:r>
              <a:rPr lang="en-US" sz="2400" dirty="0"/>
              <a:t>Linear Regression with tuned parameters performs very well on this time-series problem.</a:t>
            </a:r>
          </a:p>
          <a:p>
            <a:pPr>
              <a:buFont typeface="Arial" panose="020B0604020202020204" pitchFamily="34" charset="0"/>
              <a:buChar char="•"/>
            </a:pPr>
            <a:r>
              <a:rPr lang="en-US" sz="2400" dirty="0"/>
              <a:t>Suitable for </a:t>
            </a:r>
            <a:r>
              <a:rPr lang="en-US" sz="2400" b="1" dirty="0"/>
              <a:t>baseline forecasting</a:t>
            </a:r>
            <a:r>
              <a:rPr lang="en-US" sz="2400" dirty="0"/>
              <a:t> due to its simplicity and interpretability.</a:t>
            </a:r>
          </a:p>
          <a:p>
            <a:endParaRPr lang="en-US" sz="2400" dirty="0"/>
          </a:p>
          <a:p>
            <a:endParaRPr lang="en-US" sz="2800" dirty="0"/>
          </a:p>
          <a:p>
            <a:endParaRPr lang="en-US" dirty="0"/>
          </a:p>
        </p:txBody>
      </p:sp>
      <p:sp>
        <p:nvSpPr>
          <p:cNvPr id="4" name="Rectangle 1">
            <a:extLst>
              <a:ext uri="{FF2B5EF4-FFF2-40B4-BE49-F238E27FC236}">
                <a16:creationId xmlns:a16="http://schemas.microsoft.com/office/drawing/2014/main" id="{5BA2BBB8-EB92-64DA-879D-7BE37476AB19}"/>
              </a:ext>
            </a:extLst>
          </p:cNvPr>
          <p:cNvSpPr>
            <a:spLocks noChangeArrowheads="1"/>
          </p:cNvSpPr>
          <p:nvPr/>
        </p:nvSpPr>
        <p:spPr bwMode="auto">
          <a:xfrm>
            <a:off x="0" y="43934"/>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20613583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4E19AE-4B5D-C6DA-D718-7519492C6E72}"/>
              </a:ext>
            </a:extLst>
          </p:cNvPr>
          <p:cNvPicPr>
            <a:picLocks noChangeAspect="1"/>
          </p:cNvPicPr>
          <p:nvPr/>
        </p:nvPicPr>
        <p:blipFill>
          <a:blip r:embed="rId2"/>
          <a:stretch>
            <a:fillRect/>
          </a:stretch>
        </p:blipFill>
        <p:spPr>
          <a:xfrm>
            <a:off x="346438" y="2133390"/>
            <a:ext cx="15926150" cy="5639010"/>
          </a:xfrm>
          <a:prstGeom prst="rect">
            <a:avLst/>
          </a:prstGeom>
        </p:spPr>
      </p:pic>
      <p:sp>
        <p:nvSpPr>
          <p:cNvPr id="9" name="TextBox 8">
            <a:extLst>
              <a:ext uri="{FF2B5EF4-FFF2-40B4-BE49-F238E27FC236}">
                <a16:creationId xmlns:a16="http://schemas.microsoft.com/office/drawing/2014/main" id="{9D7A2730-8A2D-D188-F758-BB00ED9D6A25}"/>
              </a:ext>
            </a:extLst>
          </p:cNvPr>
          <p:cNvSpPr txBox="1"/>
          <p:nvPr/>
        </p:nvSpPr>
        <p:spPr>
          <a:xfrm>
            <a:off x="821094" y="933061"/>
            <a:ext cx="14630399" cy="1200329"/>
          </a:xfrm>
          <a:prstGeom prst="rect">
            <a:avLst/>
          </a:prstGeom>
          <a:noFill/>
        </p:spPr>
        <p:txBody>
          <a:bodyPr wrap="square">
            <a:spAutoFit/>
          </a:bodyPr>
          <a:lstStyle/>
          <a:p>
            <a:r>
              <a:rPr lang="en-US" sz="2400" b="1" dirty="0"/>
              <a:t>The graph clearly shows that the predicted values (green dashed line) closely follow the actual values (blue line) over time.</a:t>
            </a:r>
            <a:br>
              <a:rPr lang="en-US" sz="2400" b="1" dirty="0"/>
            </a:br>
            <a:r>
              <a:rPr lang="en-US" sz="2400" b="1" dirty="0"/>
              <a:t>This confirms that the model has learned the seasonal and trend patterns effectively.</a:t>
            </a:r>
          </a:p>
        </p:txBody>
      </p:sp>
    </p:spTree>
    <p:extLst>
      <p:ext uri="{BB962C8B-B14F-4D97-AF65-F5344CB8AC3E}">
        <p14:creationId xmlns:p14="http://schemas.microsoft.com/office/powerpoint/2010/main" val="31672224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ED78053-8FEC-2E63-A092-54FB6CF71EE0}"/>
              </a:ext>
            </a:extLst>
          </p:cNvPr>
          <p:cNvSpPr>
            <a:spLocks noGrp="1"/>
          </p:cNvSpPr>
          <p:nvPr>
            <p:ph type="body" idx="1"/>
          </p:nvPr>
        </p:nvSpPr>
        <p:spPr>
          <a:xfrm>
            <a:off x="1133715" y="1"/>
            <a:ext cx="6963012" cy="970384"/>
          </a:xfrm>
        </p:spPr>
        <p:txBody>
          <a:bodyPr>
            <a:normAutofit/>
          </a:bodyPr>
          <a:lstStyle/>
          <a:p>
            <a:pPr algn="ctr"/>
            <a:r>
              <a:rPr lang="en-US" sz="4000" dirty="0">
                <a:latin typeface="Arial" panose="020B0604020202020204" pitchFamily="34" charset="0"/>
                <a:cs typeface="Arial" panose="020B0604020202020204" pitchFamily="34" charset="0"/>
              </a:rPr>
              <a:t>Random Forest classifier</a:t>
            </a:r>
          </a:p>
        </p:txBody>
      </p:sp>
      <p:sp>
        <p:nvSpPr>
          <p:cNvPr id="4" name="Content Placeholder 3">
            <a:extLst>
              <a:ext uri="{FF2B5EF4-FFF2-40B4-BE49-F238E27FC236}">
                <a16:creationId xmlns:a16="http://schemas.microsoft.com/office/drawing/2014/main" id="{26551B8F-0A0C-B187-8C59-71BD4B84270B}"/>
              </a:ext>
            </a:extLst>
          </p:cNvPr>
          <p:cNvSpPr>
            <a:spLocks noGrp="1"/>
          </p:cNvSpPr>
          <p:nvPr>
            <p:ph sz="half" idx="2"/>
          </p:nvPr>
        </p:nvSpPr>
        <p:spPr>
          <a:xfrm>
            <a:off x="130628" y="1343610"/>
            <a:ext cx="8201841" cy="6428789"/>
          </a:xfrm>
        </p:spPr>
        <p:txBody>
          <a:bodyPr/>
          <a:lstStyle/>
          <a:p>
            <a:pPr marL="0" indent="0">
              <a:buNone/>
            </a:pPr>
            <a:endParaRPr lang="en-US"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0" b="0" i="0" u="none" strike="noStrike" cap="none" normalizeH="0" baseline="0" dirty="0">
              <a:ln>
                <a:noFill/>
              </a:ln>
              <a:solidFill>
                <a:schemeClr val="tx1"/>
              </a:solidFill>
              <a:effectLst/>
            </a:endParaRPr>
          </a:p>
          <a:p>
            <a:pPr marL="0" indent="0">
              <a:buNone/>
            </a:pPr>
            <a:endParaRPr lang="en-US" dirty="0"/>
          </a:p>
        </p:txBody>
      </p:sp>
      <p:sp>
        <p:nvSpPr>
          <p:cNvPr id="12" name="Rectangle 6">
            <a:extLst>
              <a:ext uri="{FF2B5EF4-FFF2-40B4-BE49-F238E27FC236}">
                <a16:creationId xmlns:a16="http://schemas.microsoft.com/office/drawing/2014/main" id="{23DC8A8B-1BCD-FFB2-8A55-55ED4E8FF0DB}"/>
              </a:ext>
            </a:extLst>
          </p:cNvPr>
          <p:cNvSpPr>
            <a:spLocks noChangeArrowheads="1"/>
          </p:cNvSpPr>
          <p:nvPr/>
        </p:nvSpPr>
        <p:spPr bwMode="auto">
          <a:xfrm>
            <a:off x="0" y="0"/>
            <a:ext cx="16459200" cy="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a:ln>
                  <a:noFill/>
                </a:ln>
                <a:solidFill>
                  <a:schemeClr val="tx1"/>
                </a:solidFill>
                <a:effectLst/>
                <a:latin typeface="menl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4" name="Picture 13">
            <a:extLst>
              <a:ext uri="{FF2B5EF4-FFF2-40B4-BE49-F238E27FC236}">
                <a16:creationId xmlns:a16="http://schemas.microsoft.com/office/drawing/2014/main" id="{6BB2703A-3A16-E7D8-7E8D-696B44C2284E}"/>
              </a:ext>
            </a:extLst>
          </p:cNvPr>
          <p:cNvPicPr>
            <a:picLocks noChangeAspect="1"/>
          </p:cNvPicPr>
          <p:nvPr/>
        </p:nvPicPr>
        <p:blipFill>
          <a:blip r:embed="rId2"/>
          <a:stretch>
            <a:fillRect/>
          </a:stretch>
        </p:blipFill>
        <p:spPr>
          <a:xfrm>
            <a:off x="130628" y="1138336"/>
            <a:ext cx="9853127" cy="6428784"/>
          </a:xfrm>
          <a:prstGeom prst="rect">
            <a:avLst/>
          </a:prstGeom>
        </p:spPr>
      </p:pic>
      <p:sp>
        <p:nvSpPr>
          <p:cNvPr id="16" name="Text Placeholder 15">
            <a:extLst>
              <a:ext uri="{FF2B5EF4-FFF2-40B4-BE49-F238E27FC236}">
                <a16:creationId xmlns:a16="http://schemas.microsoft.com/office/drawing/2014/main" id="{6774AB27-1121-ADAB-B743-418312951AB4}"/>
              </a:ext>
            </a:extLst>
          </p:cNvPr>
          <p:cNvSpPr>
            <a:spLocks noGrp="1"/>
          </p:cNvSpPr>
          <p:nvPr>
            <p:ph type="body" sz="quarter" idx="3"/>
          </p:nvPr>
        </p:nvSpPr>
        <p:spPr>
          <a:xfrm>
            <a:off x="9983756" y="578500"/>
            <a:ext cx="5346018" cy="6428784"/>
          </a:xfrm>
        </p:spPr>
        <p:txBody>
          <a:bodyPr>
            <a:normAutofit/>
          </a:bodyPr>
          <a:lstStyle/>
          <a:p>
            <a:endParaRPr lang="en-US" dirty="0"/>
          </a:p>
          <a:p>
            <a:r>
              <a:rPr lang="en-US" dirty="0"/>
              <a:t>Evaluation :</a:t>
            </a:r>
          </a:p>
          <a:p>
            <a:pPr>
              <a:lnSpc>
                <a:spcPct val="100000"/>
              </a:lnSpc>
            </a:pPr>
            <a:r>
              <a:rPr kumimoji="0" lang="en-US" altLang="en-US" sz="2800" b="0" i="0" u="none" strike="noStrike" cap="none" normalizeH="0" baseline="0" dirty="0">
                <a:ln>
                  <a:noFill/>
                </a:ln>
                <a:solidFill>
                  <a:schemeClr val="tx1"/>
                </a:solidFill>
                <a:effectLst/>
                <a:latin typeface="menlo"/>
              </a:rPr>
              <a:t>Random forest MSE: 94209.37 Random forest RMSE: 306.94 Random forest MAPE: 6.13% Random forest R² Score: 0.93</a:t>
            </a:r>
            <a:r>
              <a:rPr kumimoji="0" lang="en-US" altLang="en-US" sz="5400" b="0" i="0" u="none" strike="noStrike" cap="none" normalizeH="0" baseline="0" dirty="0">
                <a:ln>
                  <a:noFill/>
                </a:ln>
                <a:solidFill>
                  <a:schemeClr val="tx1"/>
                </a:solidFill>
                <a:effectLst/>
              </a:rPr>
              <a:t> </a:t>
            </a:r>
            <a:endParaRPr kumimoji="0" lang="en-US" altLang="en-US" sz="6000" b="0" i="0" u="none" strike="noStrike" cap="none" normalizeH="0" baseline="0" dirty="0">
              <a:ln>
                <a:noFill/>
              </a:ln>
              <a:solidFill>
                <a:schemeClr val="tx1"/>
              </a:solidFill>
              <a:effectLst/>
              <a:latin typeface="Arial" panose="020B0604020202020204" pitchFamily="34" charset="0"/>
            </a:endParaRPr>
          </a:p>
          <a:p>
            <a:endParaRPr lang="en-US" dirty="0"/>
          </a:p>
          <a:p>
            <a:endParaRPr lang="en-US" dirty="0"/>
          </a:p>
          <a:p>
            <a:endParaRPr lang="en-US" dirty="0"/>
          </a:p>
          <a:p>
            <a:endParaRPr lang="en-US" dirty="0"/>
          </a:p>
        </p:txBody>
      </p:sp>
      <p:sp>
        <p:nvSpPr>
          <p:cNvPr id="18" name="Rectangle 8">
            <a:extLst>
              <a:ext uri="{FF2B5EF4-FFF2-40B4-BE49-F238E27FC236}">
                <a16:creationId xmlns:a16="http://schemas.microsoft.com/office/drawing/2014/main" id="{BA2DF68D-A4E4-C7D7-201D-12C737B0F993}"/>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23449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D6E9FAF-A9D5-D0A0-B1C9-05BC150831C3}"/>
              </a:ext>
            </a:extLst>
          </p:cNvPr>
          <p:cNvSpPr>
            <a:spLocks noGrp="1"/>
          </p:cNvSpPr>
          <p:nvPr>
            <p:ph type="body" idx="1"/>
          </p:nvPr>
        </p:nvSpPr>
        <p:spPr>
          <a:xfrm>
            <a:off x="335902" y="578498"/>
            <a:ext cx="7760825" cy="1481899"/>
          </a:xfrm>
          <a:solidFill>
            <a:schemeClr val="accent1">
              <a:lumMod val="75000"/>
            </a:schemeClr>
          </a:solidFill>
        </p:spPr>
        <p:txBody>
          <a:bodyPr/>
          <a:lstStyle/>
          <a:p>
            <a:pPr algn="ctr">
              <a:lnSpc>
                <a:spcPct val="100000"/>
              </a:lnSpc>
            </a:pPr>
            <a:r>
              <a:rPr lang="en-US" sz="3200" i="0" dirty="0">
                <a:solidFill>
                  <a:schemeClr val="bg1"/>
                </a:solidFill>
                <a:effectLst/>
                <a:latin typeface="system-ui"/>
              </a:rPr>
              <a:t>XG Boost model</a:t>
            </a:r>
          </a:p>
          <a:p>
            <a:pPr algn="ctr"/>
            <a:endParaRPr lang="en-US" dirty="0"/>
          </a:p>
        </p:txBody>
      </p:sp>
      <p:sp>
        <p:nvSpPr>
          <p:cNvPr id="4" name="Content Placeholder 3">
            <a:extLst>
              <a:ext uri="{FF2B5EF4-FFF2-40B4-BE49-F238E27FC236}">
                <a16:creationId xmlns:a16="http://schemas.microsoft.com/office/drawing/2014/main" id="{042C411B-DC7A-4FB1-70DF-5B2F5E42F62D}"/>
              </a:ext>
            </a:extLst>
          </p:cNvPr>
          <p:cNvSpPr>
            <a:spLocks noGrp="1"/>
          </p:cNvSpPr>
          <p:nvPr>
            <p:ph sz="half" idx="2"/>
          </p:nvPr>
        </p:nvSpPr>
        <p:spPr>
          <a:xfrm>
            <a:off x="485192" y="2239349"/>
            <a:ext cx="7611535" cy="2911150"/>
          </a:xfrm>
          <a:solidFill>
            <a:schemeClr val="accent1">
              <a:lumMod val="50000"/>
            </a:schemeClr>
          </a:solidFill>
        </p:spPr>
        <p:txBody>
          <a:bodyPr>
            <a:normAutofit/>
          </a:bodyPr>
          <a:lstStyle/>
          <a:p>
            <a:r>
              <a:rPr lang="en-US" dirty="0">
                <a:solidFill>
                  <a:schemeClr val="bg1"/>
                </a:solidFill>
              </a:rPr>
              <a:t>Model Evaluation Metrics:</a:t>
            </a:r>
          </a:p>
          <a:p>
            <a:r>
              <a:rPr lang="en-US" dirty="0">
                <a:solidFill>
                  <a:schemeClr val="bg1"/>
                </a:solidFill>
              </a:rPr>
              <a:t>MSE   92,379.64</a:t>
            </a:r>
          </a:p>
          <a:p>
            <a:r>
              <a:rPr lang="en-US" dirty="0">
                <a:solidFill>
                  <a:schemeClr val="bg1"/>
                </a:solidFill>
              </a:rPr>
              <a:t>RMSE  303.94</a:t>
            </a:r>
          </a:p>
          <a:p>
            <a:r>
              <a:rPr lang="en-US" dirty="0">
                <a:solidFill>
                  <a:schemeClr val="bg1"/>
                </a:solidFill>
              </a:rPr>
              <a:t>MAPE   6.04%</a:t>
            </a:r>
          </a:p>
          <a:p>
            <a:r>
              <a:rPr lang="en-US" dirty="0">
                <a:solidFill>
                  <a:schemeClr val="bg1"/>
                </a:solidFill>
              </a:rPr>
              <a:t>R² Score  0.93</a:t>
            </a:r>
          </a:p>
        </p:txBody>
      </p:sp>
      <p:sp>
        <p:nvSpPr>
          <p:cNvPr id="5" name="Text Placeholder 4">
            <a:extLst>
              <a:ext uri="{FF2B5EF4-FFF2-40B4-BE49-F238E27FC236}">
                <a16:creationId xmlns:a16="http://schemas.microsoft.com/office/drawing/2014/main" id="{3661F3A2-3E23-1075-503E-3CB1AF9390F9}"/>
              </a:ext>
            </a:extLst>
          </p:cNvPr>
          <p:cNvSpPr>
            <a:spLocks noGrp="1"/>
          </p:cNvSpPr>
          <p:nvPr>
            <p:ph type="body" sz="quarter" idx="3"/>
          </p:nvPr>
        </p:nvSpPr>
        <p:spPr>
          <a:xfrm>
            <a:off x="8346060" y="765110"/>
            <a:ext cx="6997304" cy="1295287"/>
          </a:xfrm>
          <a:solidFill>
            <a:schemeClr val="accent1">
              <a:lumMod val="75000"/>
            </a:schemeClr>
          </a:solidFill>
        </p:spPr>
        <p:txBody>
          <a:bodyPr vert="horz" lIns="91440" tIns="45720" rIns="91440" bIns="45720" rtlCol="0" anchor="b">
            <a:normAutofit/>
          </a:bodyPr>
          <a:lstStyle/>
          <a:p>
            <a:pPr algn="ctr">
              <a:lnSpc>
                <a:spcPct val="100000"/>
              </a:lnSpc>
            </a:pPr>
            <a:r>
              <a:rPr lang="en-US" sz="3200" dirty="0">
                <a:solidFill>
                  <a:schemeClr val="bg1"/>
                </a:solidFill>
                <a:latin typeface="system-ui"/>
              </a:rPr>
              <a:t>LGBM Regressor</a:t>
            </a:r>
          </a:p>
        </p:txBody>
      </p:sp>
      <p:sp>
        <p:nvSpPr>
          <p:cNvPr id="14" name="Content Placeholder 13">
            <a:extLst>
              <a:ext uri="{FF2B5EF4-FFF2-40B4-BE49-F238E27FC236}">
                <a16:creationId xmlns:a16="http://schemas.microsoft.com/office/drawing/2014/main" id="{F779A7B9-E039-F4FF-E87A-6DD0A5770442}"/>
              </a:ext>
            </a:extLst>
          </p:cNvPr>
          <p:cNvSpPr>
            <a:spLocks noGrp="1"/>
          </p:cNvSpPr>
          <p:nvPr>
            <p:ph sz="quarter" idx="4"/>
          </p:nvPr>
        </p:nvSpPr>
        <p:spPr>
          <a:xfrm>
            <a:off x="8332470" y="2239349"/>
            <a:ext cx="6997304" cy="2911150"/>
          </a:xfrm>
          <a:solidFill>
            <a:schemeClr val="accent1">
              <a:lumMod val="75000"/>
            </a:schemeClr>
          </a:solidFill>
        </p:spPr>
        <p:txBody>
          <a:bodyPr>
            <a:normAutofit/>
          </a:bodyPr>
          <a:lstStyle/>
          <a:p>
            <a:r>
              <a:rPr lang="en-US" dirty="0">
                <a:solidFill>
                  <a:schemeClr val="bg1"/>
                </a:solidFill>
              </a:rPr>
              <a:t>Model Evaluation Metrics:</a:t>
            </a:r>
          </a:p>
          <a:p>
            <a:r>
              <a:rPr lang="en-US" dirty="0">
                <a:solidFill>
                  <a:schemeClr val="bg1"/>
                </a:solidFill>
              </a:rPr>
              <a:t>MSE   88312.61</a:t>
            </a:r>
          </a:p>
          <a:p>
            <a:r>
              <a:rPr lang="en-US" dirty="0">
                <a:solidFill>
                  <a:schemeClr val="bg1"/>
                </a:solidFill>
              </a:rPr>
              <a:t>RMSE  297.17</a:t>
            </a:r>
          </a:p>
          <a:p>
            <a:r>
              <a:rPr lang="en-US" dirty="0">
                <a:solidFill>
                  <a:schemeClr val="bg1"/>
                </a:solidFill>
              </a:rPr>
              <a:t>MAPE  5.89%</a:t>
            </a:r>
          </a:p>
          <a:p>
            <a:r>
              <a:rPr lang="en-US" dirty="0">
                <a:solidFill>
                  <a:schemeClr val="bg1"/>
                </a:solidFill>
              </a:rPr>
              <a:t>R2 Score 0.94</a:t>
            </a:r>
          </a:p>
        </p:txBody>
      </p:sp>
      <p:sp>
        <p:nvSpPr>
          <p:cNvPr id="18" name="Rectangle 17">
            <a:extLst>
              <a:ext uri="{FF2B5EF4-FFF2-40B4-BE49-F238E27FC236}">
                <a16:creationId xmlns:a16="http://schemas.microsoft.com/office/drawing/2014/main" id="{3C54DB20-CF1F-7C44-DA26-F14132582A55}"/>
              </a:ext>
            </a:extLst>
          </p:cNvPr>
          <p:cNvSpPr/>
          <p:nvPr/>
        </p:nvSpPr>
        <p:spPr>
          <a:xfrm>
            <a:off x="485192" y="5430415"/>
            <a:ext cx="15787396" cy="2146041"/>
          </a:xfrm>
          <a:prstGeom prst="rect">
            <a:avLst/>
          </a:prstGeom>
          <a:solidFill>
            <a:schemeClr val="tx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Both models provide </a:t>
            </a:r>
            <a:r>
              <a:rPr kumimoji="0" lang="en-US" altLang="en-US" sz="2400" b="1" i="0" u="none" strike="noStrike" cap="none" normalizeH="0" baseline="0" dirty="0">
                <a:ln>
                  <a:noFill/>
                </a:ln>
                <a:solidFill>
                  <a:schemeClr val="tx1"/>
                </a:solidFill>
                <a:effectLst/>
                <a:latin typeface="Arial" panose="020B0604020202020204" pitchFamily="34" charset="0"/>
              </a:rPr>
              <a:t>high forecasting accuracy</a:t>
            </a:r>
            <a:r>
              <a:rPr kumimoji="0" lang="en-US" altLang="en-US" sz="2400" b="0" i="0" u="none" strike="noStrike" cap="none" normalizeH="0" baseline="0" dirty="0">
                <a:ln>
                  <a:noFill/>
                </a:ln>
                <a:solidFill>
                  <a:schemeClr val="tx1"/>
                </a:solidFill>
                <a:effectLst/>
                <a:latin typeface="Arial" panose="020B0604020202020204" pitchFamily="34" charset="0"/>
              </a:rPr>
              <a:t> (R² &gt; 0.93), making them suitable for predicting website page loads.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  Light GBM performs slightly better</a:t>
            </a:r>
            <a:r>
              <a:rPr kumimoji="0" lang="en-US" altLang="en-US" sz="2400" b="0" i="0" u="none" strike="noStrike" cap="none" normalizeH="0" baseline="0" dirty="0">
                <a:ln>
                  <a:noFill/>
                </a:ln>
                <a:solidFill>
                  <a:schemeClr val="tx1"/>
                </a:solidFill>
                <a:effectLst/>
                <a:latin typeface="Arial" panose="020B0604020202020204" pitchFamily="34" charset="0"/>
              </a:rPr>
              <a:t> with </a:t>
            </a:r>
            <a:r>
              <a:rPr kumimoji="0" lang="en-US" altLang="en-US" sz="2400" b="1" i="0" u="none" strike="noStrike" cap="none" normalizeH="0" baseline="0" dirty="0">
                <a:ln>
                  <a:noFill/>
                </a:ln>
                <a:solidFill>
                  <a:schemeClr val="tx1"/>
                </a:solidFill>
                <a:effectLst/>
                <a:latin typeface="Arial" panose="020B0604020202020204" pitchFamily="34" charset="0"/>
              </a:rPr>
              <a:t>lower MSE, RMSE, and MAPE</a:t>
            </a:r>
            <a:r>
              <a:rPr kumimoji="0" lang="en-US" altLang="en-US" sz="2400" b="0" i="0" u="none" strike="noStrike" cap="none" normalizeH="0" baseline="0" dirty="0">
                <a:ln>
                  <a:noFill/>
                </a:ln>
                <a:solidFill>
                  <a:schemeClr val="tx1"/>
                </a:solidFill>
                <a:effectLst/>
                <a:latin typeface="Arial" panose="020B0604020202020204" pitchFamily="34" charset="0"/>
              </a:rPr>
              <a:t>, and a </a:t>
            </a:r>
            <a:r>
              <a:rPr kumimoji="0" lang="en-US" altLang="en-US" sz="2400" b="1" i="0" u="none" strike="noStrike" cap="none" normalizeH="0" baseline="0" dirty="0">
                <a:ln>
                  <a:noFill/>
                </a:ln>
                <a:solidFill>
                  <a:schemeClr val="tx1"/>
                </a:solidFill>
                <a:effectLst/>
                <a:latin typeface="Arial" panose="020B0604020202020204" pitchFamily="34" charset="0"/>
              </a:rPr>
              <a:t>higher R² score</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  Light GBM is more </a:t>
            </a:r>
            <a:r>
              <a:rPr kumimoji="0" lang="en-US" altLang="en-US" sz="2400" b="1" i="0" u="none" strike="noStrike" cap="none" normalizeH="0" baseline="0" dirty="0">
                <a:ln>
                  <a:noFill/>
                </a:ln>
                <a:solidFill>
                  <a:schemeClr val="tx1"/>
                </a:solidFill>
                <a:effectLst/>
                <a:latin typeface="Arial" panose="020B0604020202020204" pitchFamily="34" charset="0"/>
              </a:rPr>
              <a:t>efficient and faster</a:t>
            </a:r>
            <a:r>
              <a:rPr kumimoji="0" lang="en-US" altLang="en-US" sz="2400" b="0" i="0" u="none" strike="noStrike" cap="none" normalizeH="0" baseline="0" dirty="0">
                <a:ln>
                  <a:noFill/>
                </a:ln>
                <a:solidFill>
                  <a:schemeClr val="tx1"/>
                </a:solidFill>
                <a:effectLst/>
                <a:latin typeface="Arial" panose="020B0604020202020204" pitchFamily="34" charset="0"/>
              </a:rPr>
              <a:t>, making it a better choice for large-scale or real-time forecasting  applications.</a:t>
            </a:r>
          </a:p>
        </p:txBody>
      </p:sp>
    </p:spTree>
    <p:extLst>
      <p:ext uri="{BB962C8B-B14F-4D97-AF65-F5344CB8AC3E}">
        <p14:creationId xmlns:p14="http://schemas.microsoft.com/office/powerpoint/2010/main" val="518771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D69B5A-FBF5-EE35-3488-73DFF1F82B31}"/>
              </a:ext>
            </a:extLst>
          </p:cNvPr>
          <p:cNvPicPr>
            <a:picLocks noChangeAspect="1"/>
          </p:cNvPicPr>
          <p:nvPr/>
        </p:nvPicPr>
        <p:blipFill>
          <a:blip r:embed="rId2"/>
          <a:stretch>
            <a:fillRect/>
          </a:stretch>
        </p:blipFill>
        <p:spPr>
          <a:xfrm>
            <a:off x="459951" y="2647604"/>
            <a:ext cx="15775314" cy="4966176"/>
          </a:xfrm>
          <a:prstGeom prst="rect">
            <a:avLst/>
          </a:prstGeom>
        </p:spPr>
      </p:pic>
      <p:sp>
        <p:nvSpPr>
          <p:cNvPr id="4" name="Rectangle 3">
            <a:extLst>
              <a:ext uri="{FF2B5EF4-FFF2-40B4-BE49-F238E27FC236}">
                <a16:creationId xmlns:a16="http://schemas.microsoft.com/office/drawing/2014/main" id="{A80CA1B0-9F23-DC72-430D-95F9E83AA9F6}"/>
              </a:ext>
            </a:extLst>
          </p:cNvPr>
          <p:cNvSpPr/>
          <p:nvPr/>
        </p:nvSpPr>
        <p:spPr>
          <a:xfrm>
            <a:off x="279919" y="0"/>
            <a:ext cx="15955346" cy="2519264"/>
          </a:xfrm>
          <a:prstGeom prst="rect">
            <a:avLst/>
          </a:prstGeom>
          <a:solidFill>
            <a:schemeClr val="accent6">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buNone/>
            </a:pPr>
            <a:r>
              <a:rPr lang="en-US" sz="2400" b="1" dirty="0"/>
              <a:t>Observation: Actual vs Predicted</a:t>
            </a:r>
          </a:p>
          <a:p>
            <a:r>
              <a:rPr lang="en-US" sz="2400" b="1" dirty="0"/>
              <a:t>The LGBM Regressor model shows a strong alignment between actual and predicted page loads, capturing both seasonal patterns and sudden traffic changes effectively. The model performs well even during high-fluctuation periods, making it a reliable choice for accurate website traffic forecasting.</a:t>
            </a:r>
          </a:p>
          <a:p>
            <a:r>
              <a:rPr lang="en-US" sz="2400" b="1" dirty="0"/>
              <a:t> Regressor model shows a strong alignment between actual and predicted page loads, capturing both seasonal patterns and sudden traffic changes effectively. The model performs well even during high-fluctuation periods, making it a reliable choice for accurate website traffic forecasting.</a:t>
            </a:r>
          </a:p>
        </p:txBody>
      </p:sp>
    </p:spTree>
    <p:extLst>
      <p:ext uri="{BB962C8B-B14F-4D97-AF65-F5344CB8AC3E}">
        <p14:creationId xmlns:p14="http://schemas.microsoft.com/office/powerpoint/2010/main" val="37965050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49D515D-D3E0-07C5-3589-91AF01F250F0}"/>
              </a:ext>
            </a:extLst>
          </p:cNvPr>
          <p:cNvSpPr/>
          <p:nvPr/>
        </p:nvSpPr>
        <p:spPr>
          <a:xfrm>
            <a:off x="0" y="0"/>
            <a:ext cx="16459200" cy="1474237"/>
          </a:xfrm>
          <a:prstGeom prst="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bg1"/>
                </a:solidFill>
              </a:rPr>
              <a:t>MODEL Comparison</a:t>
            </a:r>
          </a:p>
        </p:txBody>
      </p:sp>
      <p:pic>
        <p:nvPicPr>
          <p:cNvPr id="4" name="Picture 3">
            <a:extLst>
              <a:ext uri="{FF2B5EF4-FFF2-40B4-BE49-F238E27FC236}">
                <a16:creationId xmlns:a16="http://schemas.microsoft.com/office/drawing/2014/main" id="{9BD7FC44-E152-5F89-F40A-E8FDB1FAC08E}"/>
              </a:ext>
            </a:extLst>
          </p:cNvPr>
          <p:cNvPicPr>
            <a:picLocks noChangeAspect="1"/>
          </p:cNvPicPr>
          <p:nvPr/>
        </p:nvPicPr>
        <p:blipFill>
          <a:blip r:embed="rId2"/>
          <a:stretch>
            <a:fillRect/>
          </a:stretch>
        </p:blipFill>
        <p:spPr>
          <a:xfrm>
            <a:off x="0" y="1474237"/>
            <a:ext cx="16459200" cy="6298162"/>
          </a:xfrm>
          <a:prstGeom prst="rect">
            <a:avLst/>
          </a:prstGeom>
        </p:spPr>
      </p:pic>
    </p:spTree>
    <p:extLst>
      <p:ext uri="{BB962C8B-B14F-4D97-AF65-F5344CB8AC3E}">
        <p14:creationId xmlns:p14="http://schemas.microsoft.com/office/powerpoint/2010/main" val="2301162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7E587-3E3B-63C9-3A78-6991EF62A960}"/>
              </a:ext>
            </a:extLst>
          </p:cNvPr>
          <p:cNvSpPr>
            <a:spLocks noGrp="1"/>
          </p:cNvSpPr>
          <p:nvPr>
            <p:ph type="title"/>
          </p:nvPr>
        </p:nvSpPr>
        <p:spPr>
          <a:solidFill>
            <a:schemeClr val="tx2">
              <a:lumMod val="75000"/>
            </a:schemeClr>
          </a:solidFill>
        </p:spPr>
        <p:txBody>
          <a:bodyPr>
            <a:normAutofit/>
          </a:bodyPr>
          <a:lstStyle/>
          <a:p>
            <a:pPr algn="ctr"/>
            <a:r>
              <a:rPr lang="en-US" sz="4800" b="1" dirty="0">
                <a:solidFill>
                  <a:schemeClr val="bg1"/>
                </a:solidFill>
                <a:latin typeface="Agency FB" panose="020B0503020202020204" pitchFamily="34" charset="0"/>
              </a:rPr>
              <a:t>Business Objective </a:t>
            </a:r>
          </a:p>
        </p:txBody>
      </p:sp>
      <p:sp>
        <p:nvSpPr>
          <p:cNvPr id="3" name="Rectangle 2" descr="The objective of this project is to forecast website traffic, specifically page loads and visits, using&#10;historical time series data. The goal is to build accurate forecasting models that can help the&#10;business predict future user activity on the website. This will assist in planning marketing&#10;strategies, optimizing server usage, and improving user experience by anticipating demand.&#10;&#10;">
            <a:extLst>
              <a:ext uri="{FF2B5EF4-FFF2-40B4-BE49-F238E27FC236}">
                <a16:creationId xmlns:a16="http://schemas.microsoft.com/office/drawing/2014/main" id="{ABFDAE5A-6B70-781D-C964-14467B95B5B1}"/>
              </a:ext>
              <a:ext uri="{C183D7F6-B498-43B3-948B-1728B52AA6E4}">
                <adec:decorative xmlns:adec="http://schemas.microsoft.com/office/drawing/2017/decorative" val="0"/>
              </a:ext>
            </a:extLst>
          </p:cNvPr>
          <p:cNvSpPr/>
          <p:nvPr/>
        </p:nvSpPr>
        <p:spPr>
          <a:xfrm>
            <a:off x="1131570" y="2607733"/>
            <a:ext cx="14387830" cy="4572000"/>
          </a:xfrm>
          <a:prstGeom prst="rect">
            <a:avLst/>
          </a:prstGeom>
          <a:solidFill>
            <a:schemeClr val="bg1"/>
          </a:solidFill>
          <a:ln>
            <a:solidFill>
              <a:schemeClr val="bg1"/>
            </a:solidFill>
          </a:ln>
          <a:effectLst>
            <a:softEdge rad="127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latin typeface="Cambria" panose="02040503050406030204" pitchFamily="18" charset="0"/>
                <a:ea typeface="Cambria" panose="02040503050406030204" pitchFamily="18" charset="0"/>
              </a:rPr>
              <a:t>The objective of this project is to forecast website traffic, specifically page loads and visits, using</a:t>
            </a:r>
          </a:p>
          <a:p>
            <a:r>
              <a:rPr lang="en-US" dirty="0">
                <a:latin typeface="Cambria" panose="02040503050406030204" pitchFamily="18" charset="0"/>
                <a:ea typeface="Cambria" panose="02040503050406030204" pitchFamily="18" charset="0"/>
              </a:rPr>
              <a:t>historical time series data. The goal is to build accurate forecasting models that can help the</a:t>
            </a:r>
          </a:p>
          <a:p>
            <a:r>
              <a:rPr lang="en-US" dirty="0">
                <a:latin typeface="Cambria" panose="02040503050406030204" pitchFamily="18" charset="0"/>
                <a:ea typeface="Cambria" panose="02040503050406030204" pitchFamily="18" charset="0"/>
              </a:rPr>
              <a:t>business predict future user activity on the website. This will assist in planning marketing</a:t>
            </a:r>
          </a:p>
          <a:p>
            <a:r>
              <a:rPr lang="en-US" dirty="0">
                <a:latin typeface="Cambria" panose="02040503050406030204" pitchFamily="18" charset="0"/>
                <a:ea typeface="Cambria" panose="02040503050406030204" pitchFamily="18" charset="0"/>
              </a:rPr>
              <a:t>strategies, optimizing server usage, and improving user experience by anticipating demand.</a:t>
            </a:r>
          </a:p>
        </p:txBody>
      </p:sp>
      <p:sp>
        <p:nvSpPr>
          <p:cNvPr id="4" name="TextBox 3">
            <a:extLst>
              <a:ext uri="{FF2B5EF4-FFF2-40B4-BE49-F238E27FC236}">
                <a16:creationId xmlns:a16="http://schemas.microsoft.com/office/drawing/2014/main" id="{05B52F3A-8230-8A31-A715-C4D3786F85B0}"/>
              </a:ext>
            </a:extLst>
          </p:cNvPr>
          <p:cNvSpPr txBox="1"/>
          <p:nvPr/>
        </p:nvSpPr>
        <p:spPr>
          <a:xfrm>
            <a:off x="1574800" y="2960559"/>
            <a:ext cx="12674600" cy="4308872"/>
          </a:xfrm>
          <a:prstGeom prst="rect">
            <a:avLst/>
          </a:prstGeom>
          <a:noFill/>
        </p:spPr>
        <p:txBody>
          <a:bodyPr wrap="square" rtlCol="0">
            <a:spAutoFit/>
          </a:bodyPr>
          <a:lstStyle/>
          <a:p>
            <a:pPr marL="342900" indent="-342900">
              <a:buFont typeface="Wingdings" panose="05000000000000000000" pitchFamily="2" charset="2"/>
              <a:buChar char="Ø"/>
            </a:pPr>
            <a:r>
              <a:rPr lang="en-US" sz="3200" dirty="0">
                <a:latin typeface="Cambria" panose="02040503050406030204" pitchFamily="18" charset="0"/>
                <a:ea typeface="Cambria" panose="02040503050406030204" pitchFamily="18" charset="0"/>
              </a:rPr>
              <a:t>The objective of this project is to forecast website traffic, specifically page loads and visits, using</a:t>
            </a:r>
          </a:p>
          <a:p>
            <a:r>
              <a:rPr lang="en-US" sz="3200" dirty="0">
                <a:latin typeface="Cambria" panose="02040503050406030204" pitchFamily="18" charset="0"/>
                <a:ea typeface="Cambria" panose="02040503050406030204" pitchFamily="18" charset="0"/>
              </a:rPr>
              <a:t>historical time series data. The goal is to build accurate forecasting models that can help the</a:t>
            </a:r>
          </a:p>
          <a:p>
            <a:r>
              <a:rPr lang="en-US" sz="3200" dirty="0">
                <a:latin typeface="Cambria" panose="02040503050406030204" pitchFamily="18" charset="0"/>
                <a:ea typeface="Cambria" panose="02040503050406030204" pitchFamily="18" charset="0"/>
              </a:rPr>
              <a:t>business predict future user activity on the website. This will assist in planning marketing</a:t>
            </a:r>
          </a:p>
          <a:p>
            <a:r>
              <a:rPr lang="en-US" sz="3200" dirty="0">
                <a:latin typeface="Cambria" panose="02040503050406030204" pitchFamily="18" charset="0"/>
                <a:ea typeface="Cambria" panose="02040503050406030204" pitchFamily="18" charset="0"/>
              </a:rPr>
              <a:t>strategies, optimizing server usage, and improving user experience by anticipating demand.</a:t>
            </a:r>
          </a:p>
          <a:p>
            <a:endParaRPr lang="en-US" dirty="0"/>
          </a:p>
        </p:txBody>
      </p:sp>
    </p:spTree>
    <p:extLst>
      <p:ext uri="{BB962C8B-B14F-4D97-AF65-F5344CB8AC3E}">
        <p14:creationId xmlns:p14="http://schemas.microsoft.com/office/powerpoint/2010/main" val="38460802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2BF30-0EC1-98C7-462C-1FE40D4C8625}"/>
              </a:ext>
            </a:extLst>
          </p:cNvPr>
          <p:cNvSpPr>
            <a:spLocks noGrp="1"/>
          </p:cNvSpPr>
          <p:nvPr>
            <p:ph type="title"/>
          </p:nvPr>
        </p:nvSpPr>
        <p:spPr/>
        <p:txBody>
          <a:bodyPr>
            <a:normAutofit fontScale="90000"/>
          </a:bodyPr>
          <a:lstStyle/>
          <a:p>
            <a:pPr algn="ctr">
              <a:lnSpc>
                <a:spcPct val="100000"/>
              </a:lnSpc>
            </a:pPr>
            <a:r>
              <a:rPr lang="en-US" b="1" dirty="0">
                <a:latin typeface="Algerian" panose="04020705040A02060702" pitchFamily="82" charset="0"/>
              </a:rPr>
              <a:t>Conclusion</a:t>
            </a:r>
            <a:br>
              <a:rPr lang="en-US" b="1" dirty="0">
                <a:latin typeface="Algerian" panose="04020705040A02060702" pitchFamily="82" charset="0"/>
              </a:rPr>
            </a:br>
            <a:endParaRPr lang="en-US" dirty="0">
              <a:latin typeface="Algerian" panose="04020705040A02060702" pitchFamily="82" charset="0"/>
            </a:endParaRPr>
          </a:p>
        </p:txBody>
      </p:sp>
      <p:sp>
        <p:nvSpPr>
          <p:cNvPr id="3" name="Content Placeholder 2">
            <a:extLst>
              <a:ext uri="{FF2B5EF4-FFF2-40B4-BE49-F238E27FC236}">
                <a16:creationId xmlns:a16="http://schemas.microsoft.com/office/drawing/2014/main" id="{25B4CFDF-DF79-4239-A2FC-7EF3B53F4F13}"/>
              </a:ext>
            </a:extLst>
          </p:cNvPr>
          <p:cNvSpPr>
            <a:spLocks noGrp="1"/>
          </p:cNvSpPr>
          <p:nvPr>
            <p:ph idx="1"/>
          </p:nvPr>
        </p:nvSpPr>
        <p:spPr>
          <a:xfrm>
            <a:off x="354563" y="1343607"/>
            <a:ext cx="15563461" cy="6014983"/>
          </a:xfrm>
          <a:solidFill>
            <a:schemeClr val="accent1">
              <a:lumMod val="40000"/>
              <a:lumOff val="60000"/>
            </a:schemeClr>
          </a:solidFill>
        </p:spPr>
        <p:txBody>
          <a:bodyPr>
            <a:normAutofit fontScale="92500"/>
          </a:bodyPr>
          <a:lstStyle/>
          <a:p>
            <a:pPr>
              <a:lnSpc>
                <a:spcPct val="150000"/>
              </a:lnSpc>
            </a:pPr>
            <a:r>
              <a:rPr lang="en-US" dirty="0"/>
              <a:t>In this project, we forecasted website traffic using both statistical and machine learning models. After preprocessing, exploring key variables like Page Loads, Unique Visits, and Returning Visits, we built models such as SARIMA, SARIMAX, Holt-Winters, Linear Regression, Random Forest, XG Boost, and Light GBM. Among these, Light GBM performed the best, with the lowest error (RMSE: 297.17, MAPE: 5.89%) and highest accuracy (R²: 0.937), making it the most reliable model for traffic prediction. The feature Page Loads was the target metric, while Unique and Returning Visits were key indicators that strongly correlated with future traffic patterns. These insights can help the business in predicting demand, optimizing server loads, targeting frequent vs. new users, and planning digital marketing strategies effectively.</a:t>
            </a:r>
          </a:p>
        </p:txBody>
      </p:sp>
    </p:spTree>
    <p:extLst>
      <p:ext uri="{BB962C8B-B14F-4D97-AF65-F5344CB8AC3E}">
        <p14:creationId xmlns:p14="http://schemas.microsoft.com/office/powerpoint/2010/main" val="30579168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1CB3E7-064F-05DA-5984-390CA131ED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8509DE-6D93-14E7-6BEF-9C65A575D239}"/>
              </a:ext>
            </a:extLst>
          </p:cNvPr>
          <p:cNvSpPr>
            <a:spLocks noGrp="1"/>
          </p:cNvSpPr>
          <p:nvPr>
            <p:ph type="title"/>
          </p:nvPr>
        </p:nvSpPr>
        <p:spPr>
          <a:xfrm>
            <a:off x="1131570" y="413810"/>
            <a:ext cx="14196060" cy="929798"/>
          </a:xfrm>
        </p:spPr>
        <p:txBody>
          <a:bodyPr>
            <a:normAutofit fontScale="90000"/>
          </a:bodyPr>
          <a:lstStyle/>
          <a:p>
            <a:pPr algn="ctr">
              <a:lnSpc>
                <a:spcPct val="100000"/>
              </a:lnSpc>
            </a:pPr>
            <a:r>
              <a:rPr lang="en-US" b="1" dirty="0">
                <a:highlight>
                  <a:srgbClr val="FFFF00"/>
                </a:highlight>
              </a:rPr>
              <a:t>How the Best Model Helps in Future Forecasting</a:t>
            </a:r>
            <a:br>
              <a:rPr lang="en-US" b="1" dirty="0">
                <a:latin typeface="Algerian" panose="04020705040A02060702" pitchFamily="82" charset="0"/>
              </a:rPr>
            </a:br>
            <a:endParaRPr lang="en-US" dirty="0">
              <a:latin typeface="Algerian" panose="04020705040A02060702" pitchFamily="82" charset="0"/>
            </a:endParaRPr>
          </a:p>
        </p:txBody>
      </p:sp>
      <p:sp>
        <p:nvSpPr>
          <p:cNvPr id="3" name="Content Placeholder 2">
            <a:extLst>
              <a:ext uri="{FF2B5EF4-FFF2-40B4-BE49-F238E27FC236}">
                <a16:creationId xmlns:a16="http://schemas.microsoft.com/office/drawing/2014/main" id="{B0FC099A-6058-9304-60F2-D78C71BAF701}"/>
              </a:ext>
            </a:extLst>
          </p:cNvPr>
          <p:cNvSpPr>
            <a:spLocks noGrp="1"/>
          </p:cNvSpPr>
          <p:nvPr>
            <p:ph idx="1"/>
          </p:nvPr>
        </p:nvSpPr>
        <p:spPr>
          <a:xfrm>
            <a:off x="354563" y="1343607"/>
            <a:ext cx="15563461" cy="6014983"/>
          </a:xfrm>
          <a:solidFill>
            <a:srgbClr val="002060"/>
          </a:solidFill>
        </p:spPr>
        <p:txBody>
          <a:bodyPr>
            <a:normAutofit/>
          </a:bodyPr>
          <a:lstStyle/>
          <a:p>
            <a:pPr>
              <a:lnSpc>
                <a:spcPct val="150000"/>
              </a:lnSpc>
              <a:buFont typeface="Wingdings" panose="05000000000000000000" pitchFamily="2" charset="2"/>
              <a:buChar char="Ø"/>
            </a:pPr>
            <a:r>
              <a:rPr lang="en-US" dirty="0">
                <a:solidFill>
                  <a:schemeClr val="bg1"/>
                </a:solidFill>
              </a:rPr>
              <a:t>The selected </a:t>
            </a:r>
            <a:r>
              <a:rPr lang="en-US" b="1" dirty="0">
                <a:solidFill>
                  <a:schemeClr val="bg1"/>
                </a:solidFill>
              </a:rPr>
              <a:t>LGBM Regressor model</a:t>
            </a:r>
            <a:r>
              <a:rPr lang="en-US" dirty="0">
                <a:solidFill>
                  <a:schemeClr val="bg1"/>
                </a:solidFill>
              </a:rPr>
              <a:t> AND SARIMAX provides highly accurate predictions of website traffic. It captures both seasonal and sudden changes in user visits, enabling the business to:</a:t>
            </a:r>
          </a:p>
          <a:p>
            <a:pPr>
              <a:lnSpc>
                <a:spcPct val="150000"/>
              </a:lnSpc>
              <a:buFont typeface="Arial" panose="020B0604020202020204" pitchFamily="34" charset="0"/>
              <a:buChar char="•"/>
            </a:pPr>
            <a:r>
              <a:rPr lang="en-US" dirty="0">
                <a:solidFill>
                  <a:schemeClr val="bg1"/>
                </a:solidFill>
              </a:rPr>
              <a:t>Predict traffic surges and plan server resources</a:t>
            </a:r>
          </a:p>
          <a:p>
            <a:pPr>
              <a:lnSpc>
                <a:spcPct val="150000"/>
              </a:lnSpc>
              <a:buFont typeface="Arial" panose="020B0604020202020204" pitchFamily="34" charset="0"/>
              <a:buChar char="•"/>
            </a:pPr>
            <a:r>
              <a:rPr lang="en-US" dirty="0">
                <a:solidFill>
                  <a:schemeClr val="bg1"/>
                </a:solidFill>
              </a:rPr>
              <a:t>Optimize marketing campaigns by forecasting user engagement</a:t>
            </a:r>
          </a:p>
          <a:p>
            <a:pPr>
              <a:lnSpc>
                <a:spcPct val="150000"/>
              </a:lnSpc>
              <a:buFont typeface="Arial" panose="020B0604020202020204" pitchFamily="34" charset="0"/>
              <a:buChar char="•"/>
            </a:pPr>
            <a:r>
              <a:rPr lang="en-US" dirty="0">
                <a:solidFill>
                  <a:schemeClr val="bg1"/>
                </a:solidFill>
              </a:rPr>
              <a:t>Improve decision-making through </a:t>
            </a:r>
            <a:r>
              <a:rPr lang="en-US" b="1" dirty="0">
                <a:solidFill>
                  <a:schemeClr val="bg1"/>
                </a:solidFill>
              </a:rPr>
              <a:t>data-backed traffic trends</a:t>
            </a:r>
            <a:endParaRPr lang="en-US" dirty="0">
              <a:solidFill>
                <a:schemeClr val="bg1"/>
              </a:solidFill>
            </a:endParaRPr>
          </a:p>
          <a:p>
            <a:pPr marL="0" indent="0">
              <a:lnSpc>
                <a:spcPct val="150000"/>
              </a:lnSpc>
              <a:buNone/>
            </a:pPr>
            <a:endParaRPr lang="en-US" dirty="0"/>
          </a:p>
        </p:txBody>
      </p:sp>
    </p:spTree>
    <p:extLst>
      <p:ext uri="{BB962C8B-B14F-4D97-AF65-F5344CB8AC3E}">
        <p14:creationId xmlns:p14="http://schemas.microsoft.com/office/powerpoint/2010/main" val="16247440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49EE03-7C9B-8715-6794-8D48AF601FC2}"/>
              </a:ext>
            </a:extLst>
          </p:cNvPr>
          <p:cNvSpPr/>
          <p:nvPr/>
        </p:nvSpPr>
        <p:spPr>
          <a:xfrm>
            <a:off x="0" y="0"/>
            <a:ext cx="16459200" cy="7772400"/>
          </a:xfrm>
          <a:prstGeom prst="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800" dirty="0">
                <a:effectLst>
                  <a:glow rad="228600">
                    <a:schemeClr val="accent1">
                      <a:satMod val="175000"/>
                      <a:alpha val="40000"/>
                    </a:schemeClr>
                  </a:glow>
                </a:effectLst>
              </a:rPr>
              <a:t>THANK YOU</a:t>
            </a:r>
          </a:p>
        </p:txBody>
      </p:sp>
    </p:spTree>
    <p:extLst>
      <p:ext uri="{BB962C8B-B14F-4D97-AF65-F5344CB8AC3E}">
        <p14:creationId xmlns:p14="http://schemas.microsoft.com/office/powerpoint/2010/main" val="2304646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A4B64-09B7-22EF-CA97-F74498E55AE3}"/>
              </a:ext>
            </a:extLst>
          </p:cNvPr>
          <p:cNvSpPr>
            <a:spLocks noGrp="1"/>
          </p:cNvSpPr>
          <p:nvPr>
            <p:ph type="title"/>
          </p:nvPr>
        </p:nvSpPr>
        <p:spPr>
          <a:solidFill>
            <a:schemeClr val="tx2">
              <a:lumMod val="75000"/>
            </a:schemeClr>
          </a:solidFill>
        </p:spPr>
        <p:txBody>
          <a:bodyPr/>
          <a:lstStyle/>
          <a:p>
            <a:pPr algn="ctr"/>
            <a:r>
              <a:rPr lang="en-US" b="1" dirty="0">
                <a:solidFill>
                  <a:schemeClr val="bg1"/>
                </a:solidFill>
                <a:latin typeface="Algerian" panose="04020705040A02060702" pitchFamily="82" charset="0"/>
              </a:rPr>
              <a:t>Project Benefits &amp; Importance</a:t>
            </a:r>
          </a:p>
        </p:txBody>
      </p:sp>
      <p:sp>
        <p:nvSpPr>
          <p:cNvPr id="3" name="Content Placeholder 2">
            <a:extLst>
              <a:ext uri="{FF2B5EF4-FFF2-40B4-BE49-F238E27FC236}">
                <a16:creationId xmlns:a16="http://schemas.microsoft.com/office/drawing/2014/main" id="{C32ECE36-7D95-2D7B-5F6E-CB9CFB7A4DFA}"/>
              </a:ext>
            </a:extLst>
          </p:cNvPr>
          <p:cNvSpPr>
            <a:spLocks noGrp="1"/>
          </p:cNvSpPr>
          <p:nvPr>
            <p:ph idx="1"/>
          </p:nvPr>
        </p:nvSpPr>
        <p:spPr/>
        <p:txBody>
          <a:bodyPr/>
          <a:lstStyle/>
          <a:p>
            <a:pPr>
              <a:lnSpc>
                <a:spcPct val="200000"/>
              </a:lnSpc>
              <a:buFont typeface="Wingdings" panose="05000000000000000000" pitchFamily="2" charset="2"/>
              <a:buChar char="Ø"/>
            </a:pPr>
            <a:r>
              <a:rPr lang="en-US" dirty="0"/>
              <a:t>“This project helps businesses anticipate web traffic by using both historical data and user behavior patterns. By doing this, companies can prepare for upcoming traffic, plan marketing campaigns effectively, and manage resources more efficiently all of which lead to better performance and cost savings.”</a:t>
            </a:r>
          </a:p>
        </p:txBody>
      </p:sp>
    </p:spTree>
    <p:extLst>
      <p:ext uri="{BB962C8B-B14F-4D97-AF65-F5344CB8AC3E}">
        <p14:creationId xmlns:p14="http://schemas.microsoft.com/office/powerpoint/2010/main" val="3089417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41E2C-9635-583D-D929-85EF70495475}"/>
              </a:ext>
            </a:extLst>
          </p:cNvPr>
          <p:cNvSpPr>
            <a:spLocks noGrp="1"/>
          </p:cNvSpPr>
          <p:nvPr>
            <p:ph type="title"/>
          </p:nvPr>
        </p:nvSpPr>
        <p:spPr>
          <a:solidFill>
            <a:schemeClr val="tx2">
              <a:lumMod val="75000"/>
            </a:schemeClr>
          </a:solidFill>
        </p:spPr>
        <p:txBody>
          <a:bodyPr/>
          <a:lstStyle/>
          <a:p>
            <a:pPr algn="ctr"/>
            <a:r>
              <a:rPr lang="en-US" b="1" dirty="0">
                <a:solidFill>
                  <a:schemeClr val="bg1"/>
                </a:solidFill>
                <a:latin typeface="Algerian" panose="04020705040A02060702" pitchFamily="82" charset="0"/>
              </a:rPr>
              <a:t>Data Collection &amp; Details</a:t>
            </a:r>
            <a:endParaRPr lang="en-US" dirty="0">
              <a:solidFill>
                <a:schemeClr val="bg1"/>
              </a:solidFill>
              <a:latin typeface="Algerian" panose="04020705040A02060702" pitchFamily="82" charset="0"/>
            </a:endParaRPr>
          </a:p>
        </p:txBody>
      </p:sp>
      <p:sp>
        <p:nvSpPr>
          <p:cNvPr id="3" name="Rectangle: Rounded Corners 2">
            <a:extLst>
              <a:ext uri="{FF2B5EF4-FFF2-40B4-BE49-F238E27FC236}">
                <a16:creationId xmlns:a16="http://schemas.microsoft.com/office/drawing/2014/main" id="{4E2AB563-E2E3-8930-6457-114D5E537282}"/>
              </a:ext>
            </a:extLst>
          </p:cNvPr>
          <p:cNvSpPr/>
          <p:nvPr/>
        </p:nvSpPr>
        <p:spPr>
          <a:xfrm>
            <a:off x="474133" y="2235200"/>
            <a:ext cx="14853497" cy="512339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en-US" sz="2400" dirty="0"/>
              <a:t>Total Records: </a:t>
            </a:r>
            <a:r>
              <a:rPr lang="en-US" sz="2400" b="1" dirty="0"/>
              <a:t>2167 rows </a:t>
            </a:r>
            <a:r>
              <a:rPr lang="en-US" sz="2400" dirty="0"/>
              <a:t>&amp; </a:t>
            </a:r>
            <a:r>
              <a:rPr lang="en-US" sz="2400" b="1" dirty="0"/>
              <a:t>8 column </a:t>
            </a:r>
          </a:p>
          <a:p>
            <a:pPr marL="285750" indent="-285750">
              <a:buFont typeface="Arial" panose="020B0604020202020204" pitchFamily="34" charset="0"/>
              <a:buChar char="•"/>
            </a:pPr>
            <a:r>
              <a:rPr lang="en-US" sz="2400" dirty="0"/>
              <a:t>Year range: </a:t>
            </a:r>
            <a:r>
              <a:rPr lang="en-US" sz="2400" b="1" dirty="0"/>
              <a:t>14-09-2014 to 19-08-2020</a:t>
            </a:r>
          </a:p>
          <a:p>
            <a:endParaRPr lang="en-US" sz="2400" b="1" dirty="0">
              <a:solidFill>
                <a:schemeClr val="bg1"/>
              </a:solidFill>
            </a:endParaRPr>
          </a:p>
          <a:p>
            <a:r>
              <a:rPr lang="en-US" sz="2400" b="1" dirty="0"/>
              <a:t>1.  Data Preprocessing</a:t>
            </a:r>
          </a:p>
          <a:p>
            <a:pPr marL="285750" indent="-285750">
              <a:buFont typeface="Arial" panose="020B0604020202020204" pitchFamily="34" charset="0"/>
              <a:buChar char="•"/>
            </a:pPr>
            <a:r>
              <a:rPr lang="en-US" sz="2400" dirty="0"/>
              <a:t>Converted </a:t>
            </a:r>
            <a:r>
              <a:rPr lang="en-US" sz="2400" b="1" dirty="0"/>
              <a:t>Date </a:t>
            </a:r>
            <a:r>
              <a:rPr lang="en-US" sz="2400" dirty="0"/>
              <a:t>column to proper datetime format , set </a:t>
            </a:r>
            <a:r>
              <a:rPr lang="en-US" sz="2400" b="1" dirty="0"/>
              <a:t>Date</a:t>
            </a:r>
            <a:r>
              <a:rPr lang="en-US" sz="2400" dirty="0"/>
              <a:t> as the index for time series modeling.</a:t>
            </a:r>
          </a:p>
          <a:p>
            <a:endParaRPr lang="en-US" sz="2400" dirty="0"/>
          </a:p>
          <a:p>
            <a:r>
              <a:rPr lang="en-US" sz="2400" b="1" dirty="0"/>
              <a:t>2.  Data Type Correction</a:t>
            </a:r>
          </a:p>
          <a:p>
            <a:pPr marL="285750" indent="-285750">
              <a:buFont typeface="Arial" panose="020B0604020202020204" pitchFamily="34" charset="0"/>
              <a:buChar char="•"/>
            </a:pPr>
            <a:r>
              <a:rPr lang="en-US" sz="2400" dirty="0"/>
              <a:t>Columns like </a:t>
            </a:r>
            <a:r>
              <a:rPr lang="en-US" sz="2400" b="1" dirty="0" err="1"/>
              <a:t>Page_Loads</a:t>
            </a:r>
            <a:r>
              <a:rPr lang="en-US" sz="2400" b="1" dirty="0"/>
              <a:t> </a:t>
            </a:r>
            <a:r>
              <a:rPr lang="en-US" sz="2400" dirty="0"/>
              <a:t>, </a:t>
            </a:r>
            <a:r>
              <a:rPr lang="en-US" sz="2400" b="1" dirty="0" err="1"/>
              <a:t>Unique_Visits</a:t>
            </a:r>
            <a:r>
              <a:rPr lang="en-US" sz="2400" b="1" dirty="0"/>
              <a:t> , </a:t>
            </a:r>
            <a:r>
              <a:rPr lang="en-US" sz="2400" b="1" dirty="0" err="1"/>
              <a:t>First_time_visits</a:t>
            </a:r>
            <a:r>
              <a:rPr lang="en-US" sz="2400" b="1" dirty="0"/>
              <a:t> </a:t>
            </a:r>
            <a:r>
              <a:rPr lang="en-US" sz="2400" dirty="0"/>
              <a:t>, and </a:t>
            </a:r>
            <a:r>
              <a:rPr lang="en-US" sz="2400" b="1" dirty="0" err="1"/>
              <a:t>Returning_visits</a:t>
            </a:r>
            <a:r>
              <a:rPr lang="en-US" sz="2400" dirty="0"/>
              <a:t> were in object type Due to presence of commas.</a:t>
            </a:r>
          </a:p>
          <a:p>
            <a:pPr marL="285750" indent="-285750">
              <a:buFont typeface="Arial" panose="020B0604020202020204" pitchFamily="34" charset="0"/>
              <a:buChar char="•"/>
            </a:pPr>
            <a:r>
              <a:rPr lang="en-US" sz="2400" dirty="0"/>
              <a:t>Removed commas and converted them to </a:t>
            </a:r>
            <a:r>
              <a:rPr lang="en-US" sz="2400" b="1" dirty="0"/>
              <a:t>float</a:t>
            </a:r>
            <a:r>
              <a:rPr lang="en-US" sz="2400" dirty="0"/>
              <a:t> for numerical analysis</a:t>
            </a:r>
          </a:p>
          <a:p>
            <a:r>
              <a:rPr lang="en-US" sz="2400" b="1" dirty="0"/>
              <a:t>      Target variable</a:t>
            </a:r>
            <a:r>
              <a:rPr lang="en-US" sz="2400" dirty="0"/>
              <a:t>: </a:t>
            </a:r>
            <a:r>
              <a:rPr lang="en-US" sz="2400" dirty="0" err="1"/>
              <a:t>Page_Loads</a:t>
            </a:r>
            <a:endParaRPr lang="en-US" sz="2400" dirty="0"/>
          </a:p>
        </p:txBody>
      </p:sp>
    </p:spTree>
    <p:extLst>
      <p:ext uri="{BB962C8B-B14F-4D97-AF65-F5344CB8AC3E}">
        <p14:creationId xmlns:p14="http://schemas.microsoft.com/office/powerpoint/2010/main" val="4921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4765F-7D16-ED37-654C-B8454AC389D9}"/>
              </a:ext>
            </a:extLst>
          </p:cNvPr>
          <p:cNvSpPr>
            <a:spLocks noGrp="1"/>
          </p:cNvSpPr>
          <p:nvPr>
            <p:ph type="title"/>
          </p:nvPr>
        </p:nvSpPr>
        <p:spPr>
          <a:xfrm>
            <a:off x="1713972" y="372534"/>
            <a:ext cx="11773429" cy="1185334"/>
          </a:xfrm>
          <a:solidFill>
            <a:schemeClr val="bg1"/>
          </a:solidFill>
          <a:ln>
            <a:solidFill>
              <a:schemeClr val="bg1"/>
            </a:solidFill>
          </a:ln>
          <a:effectLst>
            <a:softEdge rad="12700"/>
          </a:effectLst>
        </p:spPr>
        <p:txBody>
          <a:bodyPr>
            <a:normAutofit fontScale="90000"/>
          </a:bodyPr>
          <a:lstStyle/>
          <a:p>
            <a:r>
              <a:rPr lang="en-US" dirty="0">
                <a:latin typeface="Algerian" panose="04020705040A02060702" pitchFamily="82" charset="0"/>
              </a:rPr>
              <a:t>Exploratory Data Analysis Key Insights</a:t>
            </a:r>
          </a:p>
        </p:txBody>
      </p:sp>
      <p:sp>
        <p:nvSpPr>
          <p:cNvPr id="7" name="Rectangle 6">
            <a:extLst>
              <a:ext uri="{FF2B5EF4-FFF2-40B4-BE49-F238E27FC236}">
                <a16:creationId xmlns:a16="http://schemas.microsoft.com/office/drawing/2014/main" id="{74907A99-FDE1-8988-51B5-1BB28BFD7CCF}"/>
              </a:ext>
            </a:extLst>
          </p:cNvPr>
          <p:cNvSpPr/>
          <p:nvPr/>
        </p:nvSpPr>
        <p:spPr>
          <a:xfrm>
            <a:off x="1189039" y="1778000"/>
            <a:ext cx="13936133" cy="59944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we</a:t>
            </a:r>
          </a:p>
        </p:txBody>
      </p:sp>
      <p:pic>
        <p:nvPicPr>
          <p:cNvPr id="9" name="Picture 8">
            <a:extLst>
              <a:ext uri="{FF2B5EF4-FFF2-40B4-BE49-F238E27FC236}">
                <a16:creationId xmlns:a16="http://schemas.microsoft.com/office/drawing/2014/main" id="{B210A5B9-DF6B-1E77-7784-1304E8281F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867" y="1778001"/>
            <a:ext cx="8978372" cy="5994399"/>
          </a:xfrm>
          <a:prstGeom prst="rect">
            <a:avLst/>
          </a:prstGeom>
        </p:spPr>
      </p:pic>
      <p:sp>
        <p:nvSpPr>
          <p:cNvPr id="12" name="TextBox 11">
            <a:extLst>
              <a:ext uri="{FF2B5EF4-FFF2-40B4-BE49-F238E27FC236}">
                <a16:creationId xmlns:a16="http://schemas.microsoft.com/office/drawing/2014/main" id="{28A9BD6C-8F4C-D3C2-B18C-6F67D715CC5E}"/>
              </a:ext>
            </a:extLst>
          </p:cNvPr>
          <p:cNvSpPr txBox="1"/>
          <p:nvPr/>
        </p:nvSpPr>
        <p:spPr>
          <a:xfrm>
            <a:off x="9580567" y="1896534"/>
            <a:ext cx="7190709" cy="5724644"/>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a:t>
            </a:r>
            <a:r>
              <a:rPr lang="en-US" sz="2400" b="1" dirty="0">
                <a:latin typeface="Arial" panose="020B0604020202020204" pitchFamily="34" charset="0"/>
                <a:cs typeface="Arial" panose="020B0604020202020204" pitchFamily="34" charset="0"/>
              </a:rPr>
              <a:t>Website Traffic Trend and Seasonality</a:t>
            </a:r>
          </a:p>
          <a:p>
            <a:r>
              <a:rPr lang="en-US" sz="2400" b="1" dirty="0">
                <a:latin typeface="Arial" panose="020B0604020202020204" pitchFamily="34" charset="0"/>
                <a:cs typeface="Arial" panose="020B0604020202020204" pitchFamily="34" charset="0"/>
              </a:rPr>
              <a:t> Analysis (2014–2020)”</a:t>
            </a:r>
          </a:p>
          <a:p>
            <a:endParaRPr lang="en-US" sz="2400" b="1" dirty="0">
              <a:latin typeface="Arial" panose="020B0604020202020204" pitchFamily="34" charset="0"/>
              <a:cs typeface="Arial" panose="020B0604020202020204" pitchFamily="34" charset="0"/>
            </a:endParaRPr>
          </a:p>
          <a:p>
            <a:r>
              <a:rPr lang="en-US" sz="2400" b="1" dirty="0">
                <a:latin typeface="Calibri" panose="020F0502020204030204" pitchFamily="34" charset="0"/>
                <a:cs typeface="Calibri" panose="020F0502020204030204" pitchFamily="34" charset="0"/>
              </a:rPr>
              <a:t>Seasonality is clearly visible</a:t>
            </a:r>
          </a:p>
          <a:p>
            <a:pPr marL="285750" indent="-285750">
              <a:buClr>
                <a:schemeClr val="tx1"/>
              </a:buClr>
              <a:buFont typeface="Arial" panose="020B0604020202020204" pitchFamily="34" charset="0"/>
              <a:buChar char="•"/>
            </a:pPr>
            <a:r>
              <a:rPr lang="en-US" altLang="en-US" sz="2400" dirty="0">
                <a:latin typeface="Calibri" panose="020F0502020204030204" pitchFamily="34" charset="0"/>
                <a:cs typeface="Calibri" panose="020F0502020204030204" pitchFamily="34" charset="0"/>
              </a:rPr>
              <a:t>The chart shows a repeating pattern every year.</a:t>
            </a:r>
          </a:p>
          <a:p>
            <a:pPr marL="225582" indent="-225582">
              <a:buFont typeface="Arial" panose="020B0604020202020204" pitchFamily="34" charset="0"/>
              <a:buChar char="•"/>
            </a:pPr>
            <a:r>
              <a:rPr lang="en-US" sz="2400" dirty="0">
                <a:latin typeface="Calibri" panose="020F0502020204030204" pitchFamily="34" charset="0"/>
                <a:cs typeface="Calibri" panose="020F0502020204030204" pitchFamily="34" charset="0"/>
              </a:rPr>
              <a:t>Page Loads increase sharply during certain months, </a:t>
            </a:r>
          </a:p>
          <a:p>
            <a:r>
              <a:rPr lang="en-US" sz="2400" dirty="0">
                <a:latin typeface="Calibri" panose="020F0502020204030204" pitchFamily="34" charset="0"/>
                <a:cs typeface="Calibri" panose="020F0502020204030204" pitchFamily="34" charset="0"/>
              </a:rPr>
              <a:t>    then drop again — this indicates strong seasonal behavior</a:t>
            </a:r>
          </a:p>
          <a:p>
            <a:endParaRPr lang="en-US" sz="2400" dirty="0">
              <a:latin typeface="Calibri" panose="020F0502020204030204" pitchFamily="34" charset="0"/>
              <a:cs typeface="Calibri" panose="020F0502020204030204" pitchFamily="34" charset="0"/>
            </a:endParaRPr>
          </a:p>
          <a:p>
            <a:r>
              <a:rPr lang="en-US" sz="2400" b="1" dirty="0">
                <a:latin typeface="Calibri" panose="020F0502020204030204" pitchFamily="34" charset="0"/>
                <a:cs typeface="Calibri" panose="020F0502020204030204" pitchFamily="34" charset="0"/>
              </a:rPr>
              <a:t>Upward Trend Over Years</a:t>
            </a:r>
          </a:p>
          <a:p>
            <a:pPr marL="225582" indent="-225582">
              <a:buClr>
                <a:schemeClr val="tx1"/>
              </a:buClr>
              <a:buFont typeface="Calibri" panose="020F0502020204030204" pitchFamily="34" charset="0"/>
              <a:buChar char="•"/>
            </a:pPr>
            <a:r>
              <a:rPr lang="en-US" altLang="en-US" sz="2400" dirty="0">
                <a:latin typeface="Calibri" panose="020F0502020204030204" pitchFamily="34" charset="0"/>
                <a:cs typeface="Calibri" panose="020F0502020204030204" pitchFamily="34" charset="0"/>
              </a:rPr>
              <a:t>From 2014 to 2019, the overall level of page loads</a:t>
            </a:r>
          </a:p>
          <a:p>
            <a:pPr>
              <a:buClr>
                <a:schemeClr val="tx1"/>
              </a:buClr>
            </a:pPr>
            <a:r>
              <a:rPr lang="en-US" altLang="en-US" sz="2400" dirty="0">
                <a:latin typeface="Calibri" panose="020F0502020204030204" pitchFamily="34" charset="0"/>
                <a:cs typeface="Calibri" panose="020F0502020204030204" pitchFamily="34" charset="0"/>
              </a:rPr>
              <a:t>     increases.</a:t>
            </a:r>
            <a:endParaRPr lang="en-US" sz="2400" dirty="0">
              <a:latin typeface="Calibri" panose="020F0502020204030204" pitchFamily="34" charset="0"/>
              <a:cs typeface="Calibri" panose="020F0502020204030204" pitchFamily="34" charset="0"/>
            </a:endParaRPr>
          </a:p>
          <a:p>
            <a:pPr marL="225582" indent="-225582">
              <a:buClr>
                <a:schemeClr val="tx1"/>
              </a:buClr>
              <a:buFont typeface="Calibri" panose="020F0502020204030204" pitchFamily="34" charset="0"/>
              <a:buChar char="•"/>
            </a:pPr>
            <a:r>
              <a:rPr lang="en-US" altLang="en-US" sz="2400" dirty="0">
                <a:latin typeface="Calibri" panose="020F0502020204030204" pitchFamily="34" charset="0"/>
                <a:cs typeface="Calibri" panose="020F0502020204030204" pitchFamily="34" charset="0"/>
              </a:rPr>
              <a:t>This suggests growing website popularity or user base </a:t>
            </a:r>
          </a:p>
          <a:p>
            <a:pPr>
              <a:buClr>
                <a:schemeClr val="tx1"/>
              </a:buClr>
            </a:pPr>
            <a:r>
              <a:rPr lang="en-US" altLang="en-US" sz="2400" dirty="0">
                <a:latin typeface="Calibri" panose="020F0502020204030204" pitchFamily="34" charset="0"/>
                <a:cs typeface="Calibri" panose="020F0502020204030204" pitchFamily="34" charset="0"/>
              </a:rPr>
              <a:t>    over time.</a:t>
            </a:r>
          </a:p>
          <a:p>
            <a:pPr marL="169187" indent="-169187">
              <a:buFont typeface="Arial" panose="020B0604020202020204" pitchFamily="34" charset="0"/>
              <a:buChar char="•"/>
            </a:pPr>
            <a:endParaRPr lang="en-US" altLang="en-US" sz="1200" dirty="0">
              <a:latin typeface="Arial" panose="020B0604020202020204" pitchFamily="34" charset="0"/>
            </a:endParaRP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80094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0D96E-3BED-71ED-27A1-251093F263BC}"/>
              </a:ext>
            </a:extLst>
          </p:cNvPr>
          <p:cNvSpPr>
            <a:spLocks noGrp="1"/>
          </p:cNvSpPr>
          <p:nvPr>
            <p:ph type="title"/>
          </p:nvPr>
        </p:nvSpPr>
        <p:spPr>
          <a:xfrm>
            <a:off x="2157116" y="-270933"/>
            <a:ext cx="12144970" cy="1710266"/>
          </a:xfrm>
        </p:spPr>
        <p:txBody>
          <a:bodyPr/>
          <a:lstStyle/>
          <a:p>
            <a:pPr algn="ctr"/>
            <a:r>
              <a:rPr lang="en-US" dirty="0">
                <a:latin typeface="Algerian" panose="04020705040A02060702" pitchFamily="82" charset="0"/>
              </a:rPr>
              <a:t>Visualization</a:t>
            </a:r>
          </a:p>
        </p:txBody>
      </p:sp>
      <p:sp>
        <p:nvSpPr>
          <p:cNvPr id="3" name="Rectangle 2">
            <a:extLst>
              <a:ext uri="{FF2B5EF4-FFF2-40B4-BE49-F238E27FC236}">
                <a16:creationId xmlns:a16="http://schemas.microsoft.com/office/drawing/2014/main" id="{224DA499-68BB-7590-DDF4-8105810B10A0}"/>
              </a:ext>
            </a:extLst>
          </p:cNvPr>
          <p:cNvSpPr/>
          <p:nvPr/>
        </p:nvSpPr>
        <p:spPr>
          <a:xfrm>
            <a:off x="0" y="948267"/>
            <a:ext cx="16459199" cy="682413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Monthly Seasonality in Website Traffic</a:t>
            </a:r>
            <a:endParaRPr lang="en-US" dirty="0"/>
          </a:p>
        </p:txBody>
      </p:sp>
      <p:pic>
        <p:nvPicPr>
          <p:cNvPr id="8" name="Picture 7">
            <a:extLst>
              <a:ext uri="{FF2B5EF4-FFF2-40B4-BE49-F238E27FC236}">
                <a16:creationId xmlns:a16="http://schemas.microsoft.com/office/drawing/2014/main" id="{1562C7C3-323D-9DD1-05D8-4BF4FC113C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04333"/>
            <a:ext cx="8977533" cy="6824133"/>
          </a:xfrm>
          <a:prstGeom prst="rect">
            <a:avLst/>
          </a:prstGeom>
        </p:spPr>
      </p:pic>
      <p:sp>
        <p:nvSpPr>
          <p:cNvPr id="9" name="TextBox 8">
            <a:extLst>
              <a:ext uri="{FF2B5EF4-FFF2-40B4-BE49-F238E27FC236}">
                <a16:creationId xmlns:a16="http://schemas.microsoft.com/office/drawing/2014/main" id="{9B975058-90BE-1AB7-3482-83827B86E111}"/>
              </a:ext>
            </a:extLst>
          </p:cNvPr>
          <p:cNvSpPr txBox="1"/>
          <p:nvPr/>
        </p:nvSpPr>
        <p:spPr>
          <a:xfrm>
            <a:off x="9262533" y="1168399"/>
            <a:ext cx="5283199" cy="6555641"/>
          </a:xfrm>
          <a:prstGeom prst="rect">
            <a:avLst/>
          </a:prstGeom>
          <a:noFill/>
        </p:spPr>
        <p:txBody>
          <a:bodyPr wrap="square" rtlCol="0">
            <a:spAutoFit/>
          </a:bodyPr>
          <a:lstStyle/>
          <a:p>
            <a:r>
              <a:rPr lang="en-US" sz="2400" b="1" dirty="0"/>
              <a:t>Monthly Seasonality in Website Traffic</a:t>
            </a:r>
          </a:p>
          <a:p>
            <a:endParaRPr lang="en-US" sz="2000" b="1" dirty="0"/>
          </a:p>
          <a:p>
            <a:pPr>
              <a:buNone/>
            </a:pPr>
            <a:r>
              <a:rPr lang="en-US" sz="2000" b="1" dirty="0"/>
              <a:t>1</a:t>
            </a:r>
            <a:r>
              <a:rPr lang="en-US" sz="2400" b="1" dirty="0"/>
              <a:t>. Peak Traffic Months:</a:t>
            </a:r>
            <a:endParaRPr lang="en-US" sz="2400" dirty="0"/>
          </a:p>
          <a:p>
            <a:pPr>
              <a:buFont typeface="Arial" panose="020B0604020202020204" pitchFamily="34" charset="0"/>
              <a:buChar char="•"/>
            </a:pPr>
            <a:r>
              <a:rPr lang="en-US" sz="2400" dirty="0"/>
              <a:t> The highest average page loads occur in April (5167), followed by May (4680) and November (4705).</a:t>
            </a:r>
          </a:p>
          <a:p>
            <a:pPr>
              <a:buFont typeface="Arial" panose="020B0604020202020204" pitchFamily="34" charset="0"/>
              <a:buChar char="•"/>
            </a:pPr>
            <a:endParaRPr lang="en-US" sz="2400" dirty="0"/>
          </a:p>
          <a:p>
            <a:pPr>
              <a:buNone/>
            </a:pPr>
            <a:r>
              <a:rPr lang="en-US" sz="2400" dirty="0"/>
              <a:t>2.</a:t>
            </a:r>
            <a:r>
              <a:rPr lang="en-US" sz="2400" b="1" dirty="0"/>
              <a:t> Lowest Activity Periods</a:t>
            </a:r>
            <a:endParaRPr lang="en-US" sz="2400" dirty="0"/>
          </a:p>
          <a:p>
            <a:pPr>
              <a:buFont typeface="Arial" panose="020B0604020202020204" pitchFamily="34" charset="0"/>
              <a:buChar char="•"/>
            </a:pPr>
            <a:r>
              <a:rPr lang="en-US" sz="2400" dirty="0"/>
              <a:t> July (3178) and August (3202) have the lowest page loads.</a:t>
            </a:r>
          </a:p>
          <a:p>
            <a:pPr>
              <a:buFont typeface="Arial" panose="020B0604020202020204" pitchFamily="34" charset="0"/>
              <a:buChar char="•"/>
            </a:pPr>
            <a:endParaRPr lang="en-US" sz="2400" dirty="0"/>
          </a:p>
          <a:p>
            <a:pPr>
              <a:buNone/>
            </a:pPr>
            <a:r>
              <a:rPr lang="en-US" sz="2400" b="1" dirty="0"/>
              <a:t>3. Traffic Recovery and Drop Patterns:</a:t>
            </a:r>
            <a:endParaRPr lang="en-US" sz="2400" dirty="0"/>
          </a:p>
          <a:p>
            <a:pPr>
              <a:buFont typeface="Arial" panose="020B0604020202020204" pitchFamily="34" charset="0"/>
              <a:buChar char="•"/>
            </a:pPr>
            <a:r>
              <a:rPr lang="en-US" sz="2400" dirty="0"/>
              <a:t>  Traffic drops gradually from May to July, and then rises again from August to November.</a:t>
            </a:r>
          </a:p>
          <a:p>
            <a:pPr>
              <a:buFont typeface="Arial" panose="020B0604020202020204" pitchFamily="34" charset="0"/>
              <a:buChar char="•"/>
            </a:pPr>
            <a:endParaRPr lang="en-US" sz="2400" dirty="0"/>
          </a:p>
          <a:p>
            <a:endParaRPr lang="en-US" sz="2400" dirty="0"/>
          </a:p>
          <a:p>
            <a:endParaRPr lang="en-US" sz="2000" b="1" dirty="0"/>
          </a:p>
        </p:txBody>
      </p:sp>
    </p:spTree>
    <p:extLst>
      <p:ext uri="{BB962C8B-B14F-4D97-AF65-F5344CB8AC3E}">
        <p14:creationId xmlns:p14="http://schemas.microsoft.com/office/powerpoint/2010/main" val="91344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DFC3B-3E2B-3891-F1AA-40539386309B}"/>
              </a:ext>
            </a:extLst>
          </p:cNvPr>
          <p:cNvSpPr>
            <a:spLocks noGrp="1"/>
          </p:cNvSpPr>
          <p:nvPr>
            <p:ph type="title"/>
          </p:nvPr>
        </p:nvSpPr>
        <p:spPr>
          <a:xfrm>
            <a:off x="1331494" y="112296"/>
            <a:ext cx="5110739" cy="1171072"/>
          </a:xfrm>
        </p:spPr>
        <p:txBody>
          <a:bodyPr>
            <a:normAutofit/>
          </a:bodyPr>
          <a:lstStyle/>
          <a:p>
            <a:r>
              <a:rPr lang="en-US" sz="3200" b="1" dirty="0">
                <a:latin typeface="Algerian" panose="04020705040A02060702" pitchFamily="82" charset="0"/>
              </a:rPr>
              <a:t>Weekday vs Weekend Traffic</a:t>
            </a:r>
          </a:p>
        </p:txBody>
      </p:sp>
      <p:sp>
        <p:nvSpPr>
          <p:cNvPr id="4" name="Text Placeholder 3">
            <a:extLst>
              <a:ext uri="{FF2B5EF4-FFF2-40B4-BE49-F238E27FC236}">
                <a16:creationId xmlns:a16="http://schemas.microsoft.com/office/drawing/2014/main" id="{84E2122D-5F43-B290-69B5-88945F1BD5C7}"/>
              </a:ext>
            </a:extLst>
          </p:cNvPr>
          <p:cNvSpPr>
            <a:spLocks noGrp="1"/>
          </p:cNvSpPr>
          <p:nvPr>
            <p:ph type="body" sz="half" idx="2"/>
          </p:nvPr>
        </p:nvSpPr>
        <p:spPr>
          <a:xfrm>
            <a:off x="256673" y="1524000"/>
            <a:ext cx="7186863" cy="5967662"/>
          </a:xfrm>
        </p:spPr>
        <p:txBody>
          <a:bodyPr/>
          <a:lstStyle/>
          <a:p>
            <a:r>
              <a:rPr lang="en-US" sz="2000" b="1" dirty="0"/>
              <a:t>  1.  Weekday Traffic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i="0" u="none" strike="noStrike" cap="none" normalizeH="0" baseline="0" dirty="0">
                <a:ln>
                  <a:noFill/>
                </a:ln>
                <a:solidFill>
                  <a:schemeClr val="tx1"/>
                </a:solidFill>
                <a:effectLst/>
                <a:latin typeface="Arial" panose="020B0604020202020204" pitchFamily="34" charset="0"/>
              </a:rPr>
              <a:t>Page loads are significantly higher on weekdays (Monday to Thursday), peaking at 5.0K on Tuesday.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i="0" u="none" strike="noStrike" cap="none" normalizeH="0" baseline="0" dirty="0">
                <a:ln>
                  <a:noFill/>
                </a:ln>
                <a:solidFill>
                  <a:schemeClr val="tx1"/>
                </a:solidFill>
                <a:effectLst/>
                <a:latin typeface="Arial" panose="020B0604020202020204" pitchFamily="34" charset="0"/>
              </a:rPr>
              <a:t>Tuesday, Wednesday, and Monday have the highest engagement.</a:t>
            </a:r>
          </a:p>
          <a:p>
            <a:r>
              <a:rPr lang="en-US" sz="2000" dirty="0"/>
              <a:t>2. </a:t>
            </a:r>
            <a:r>
              <a:rPr lang="en-US" sz="2000" b="1" dirty="0"/>
              <a:t>Traffic Drops on Weekends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000" dirty="0"/>
              <a:t> </a:t>
            </a:r>
            <a:r>
              <a:rPr kumimoji="0" lang="en-US" altLang="en-US" sz="1800" i="0" u="none" strike="noStrike" cap="none" normalizeH="0" baseline="0" dirty="0">
                <a:ln>
                  <a:noFill/>
                </a:ln>
                <a:solidFill>
                  <a:schemeClr val="tx1"/>
                </a:solidFill>
                <a:effectLst/>
                <a:latin typeface="Arial" panose="020B0604020202020204" pitchFamily="34" charset="0"/>
              </a:rPr>
              <a:t>Saturday sees the lowest traffic at 2.5K, followed by Sunday     at 3.2K.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    This indicates reduced user activity during weekends</a:t>
            </a:r>
            <a:r>
              <a:rPr kumimoji="0" lang="en-US" altLang="en-US" sz="2000" i="0" u="none" strike="noStrike" cap="none" normalizeH="0" baseline="0" dirty="0">
                <a:ln>
                  <a:noFill/>
                </a:ln>
                <a:solidFill>
                  <a:schemeClr val="tx1"/>
                </a:solidFill>
                <a:effectLst/>
                <a:latin typeface="Arial" panose="020B0604020202020204" pitchFamily="34" charset="0"/>
              </a:rPr>
              <a:t>.</a:t>
            </a:r>
          </a:p>
          <a:p>
            <a:pPr>
              <a:buNone/>
            </a:pPr>
            <a:r>
              <a:rPr lang="en-US" sz="2000" b="1" dirty="0"/>
              <a:t>3. Friday is a Transition Day</a:t>
            </a:r>
            <a:endParaRPr lang="en-US" sz="2000" dirty="0"/>
          </a:p>
          <a:p>
            <a:pPr marL="342900" indent="-342900" defTabSz="914400" eaLnBrk="0" fontAlgn="base" hangingPunct="0">
              <a:lnSpc>
                <a:spcPct val="100000"/>
              </a:lnSpc>
              <a:spcBef>
                <a:spcPct val="0"/>
              </a:spcBef>
              <a:spcAft>
                <a:spcPct val="0"/>
              </a:spcAft>
              <a:buFont typeface="Arial" panose="020B0604020202020204" pitchFamily="34" charset="0"/>
              <a:buChar char="•"/>
            </a:pPr>
            <a:r>
              <a:rPr lang="en-US" sz="1800" dirty="0"/>
              <a:t>A </a:t>
            </a:r>
            <a:r>
              <a:rPr lang="en-US" sz="1800" dirty="0">
                <a:latin typeface="Arial" panose="020B0604020202020204" pitchFamily="34" charset="0"/>
              </a:rPr>
              <a:t>noticeable drop starts on Friday (3.7K), suggesting the beginning of weekend disengagement.</a:t>
            </a:r>
          </a:p>
          <a:p>
            <a:endParaRPr lang="en-US" sz="2000" b="1" dirty="0"/>
          </a:p>
        </p:txBody>
      </p:sp>
      <p:sp>
        <p:nvSpPr>
          <p:cNvPr id="5" name="Rectangle 4">
            <a:extLst>
              <a:ext uri="{FF2B5EF4-FFF2-40B4-BE49-F238E27FC236}">
                <a16:creationId xmlns:a16="http://schemas.microsoft.com/office/drawing/2014/main" id="{7CA3B6BF-EB9A-005C-6840-3C363D3A9A78}"/>
              </a:ext>
            </a:extLst>
          </p:cNvPr>
          <p:cNvSpPr/>
          <p:nvPr/>
        </p:nvSpPr>
        <p:spPr>
          <a:xfrm>
            <a:off x="7876673" y="705853"/>
            <a:ext cx="8325853" cy="678580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64C67A80-6681-16A0-BFE4-6EA0DBFF2C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1263" y="866275"/>
            <a:ext cx="7956884" cy="5935578"/>
          </a:xfrm>
          <a:prstGeom prst="rect">
            <a:avLst/>
          </a:prstGeom>
        </p:spPr>
      </p:pic>
    </p:spTree>
    <p:extLst>
      <p:ext uri="{BB962C8B-B14F-4D97-AF65-F5344CB8AC3E}">
        <p14:creationId xmlns:p14="http://schemas.microsoft.com/office/powerpoint/2010/main" val="3160681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A3E17-68A4-A4F2-FC18-8A92001ADC3D}"/>
              </a:ext>
            </a:extLst>
          </p:cNvPr>
          <p:cNvSpPr>
            <a:spLocks noGrp="1"/>
          </p:cNvSpPr>
          <p:nvPr>
            <p:ph type="title"/>
          </p:nvPr>
        </p:nvSpPr>
        <p:spPr>
          <a:solidFill>
            <a:schemeClr val="tx2">
              <a:lumMod val="60000"/>
              <a:lumOff val="40000"/>
            </a:schemeClr>
          </a:solidFill>
        </p:spPr>
        <p:txBody>
          <a:bodyPr/>
          <a:lstStyle/>
          <a:p>
            <a:pPr algn="ctr"/>
            <a:r>
              <a:rPr lang="en-US" dirty="0">
                <a:latin typeface="Algerian" panose="04020705040A02060702" pitchFamily="82" charset="0"/>
              </a:rPr>
              <a:t>Correlation Heatmap</a:t>
            </a:r>
          </a:p>
        </p:txBody>
      </p:sp>
      <p:sp>
        <p:nvSpPr>
          <p:cNvPr id="3" name="Content Placeholder 2">
            <a:extLst>
              <a:ext uri="{FF2B5EF4-FFF2-40B4-BE49-F238E27FC236}">
                <a16:creationId xmlns:a16="http://schemas.microsoft.com/office/drawing/2014/main" id="{73E92507-7192-FC32-4DF9-FEDC9749ABD0}"/>
              </a:ext>
            </a:extLst>
          </p:cNvPr>
          <p:cNvSpPr>
            <a:spLocks noGrp="1"/>
          </p:cNvSpPr>
          <p:nvPr>
            <p:ph idx="1"/>
          </p:nvPr>
        </p:nvSpPr>
        <p:spPr>
          <a:xfrm>
            <a:off x="1131569" y="2069042"/>
            <a:ext cx="14767793" cy="4931516"/>
          </a:xfrm>
          <a:ln>
            <a:solidFill>
              <a:schemeClr val="bg1"/>
            </a:solidFill>
          </a:ln>
        </p:spPr>
        <p:txBody>
          <a:bodyPr/>
          <a:lstStyle/>
          <a:p>
            <a:r>
              <a:rPr lang="en-US" sz="2400" dirty="0"/>
              <a:t>The heatmap shows the correlation between different website traffic metrics</a:t>
            </a:r>
            <a:r>
              <a:rPr lang="en-US" dirty="0"/>
              <a:t>:</a:t>
            </a:r>
          </a:p>
          <a:p>
            <a:pPr>
              <a:buFont typeface="Wingdings" panose="05000000000000000000" pitchFamily="2" charset="2"/>
              <a:buChar char="Ø"/>
            </a:pPr>
            <a:r>
              <a:rPr lang="en-US" sz="2400" b="1" dirty="0" err="1"/>
              <a:t>Page_Loads</a:t>
            </a:r>
            <a:r>
              <a:rPr lang="en-US" sz="2400" dirty="0"/>
              <a:t> is highly correlated with:</a:t>
            </a:r>
          </a:p>
          <a:p>
            <a:pPr>
              <a:buFont typeface="Wingdings" panose="05000000000000000000" pitchFamily="2" charset="2"/>
              <a:buChar char="Ø"/>
            </a:pPr>
            <a:r>
              <a:rPr lang="en-US" sz="2400" b="1" dirty="0" err="1"/>
              <a:t>Unique_Visits</a:t>
            </a:r>
            <a:r>
              <a:rPr lang="en-US" sz="2400" b="1" dirty="0"/>
              <a:t> (0.99)</a:t>
            </a:r>
            <a:r>
              <a:rPr lang="en-US" sz="2400" dirty="0"/>
              <a:t>: Almost perfect positive correlation. More unique visitors = more page loads.</a:t>
            </a:r>
          </a:p>
          <a:p>
            <a:pPr>
              <a:buFont typeface="Wingdings" panose="05000000000000000000" pitchFamily="2" charset="2"/>
              <a:buChar char="Ø"/>
            </a:pPr>
            <a:r>
              <a:rPr lang="en-US" sz="2400" b="1" dirty="0" err="1"/>
              <a:t>First_TimeVisits</a:t>
            </a:r>
            <a:r>
              <a:rPr lang="en-US" sz="2400" b="1" dirty="0"/>
              <a:t> (0.98)</a:t>
            </a:r>
            <a:r>
              <a:rPr lang="en-US" sz="2400" dirty="0"/>
              <a:t> and </a:t>
            </a:r>
            <a:r>
              <a:rPr lang="en-US" sz="2400" b="1" dirty="0" err="1"/>
              <a:t>Returning_Visits</a:t>
            </a:r>
            <a:r>
              <a:rPr lang="en-US" sz="2400" b="1" dirty="0"/>
              <a:t> (0.91)</a:t>
            </a:r>
            <a:r>
              <a:rPr lang="en-US" sz="2400" dirty="0"/>
              <a:t>: Both contribute to overall traffic.</a:t>
            </a:r>
          </a:p>
          <a:p>
            <a:pPr>
              <a:buFont typeface="Arial" panose="020B0604020202020204" pitchFamily="34" charset="0"/>
              <a:buChar char="•"/>
            </a:pPr>
            <a:endParaRPr lang="en-US" sz="2400" dirty="0"/>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err="1">
                <a:ln>
                  <a:noFill/>
                </a:ln>
                <a:solidFill>
                  <a:schemeClr val="tx1"/>
                </a:solidFill>
                <a:effectLst/>
                <a:latin typeface="Arial" panose="020B0604020202020204" pitchFamily="34" charset="0"/>
              </a:rPr>
              <a:t>UniqueVisits</a:t>
            </a:r>
            <a:r>
              <a:rPr kumimoji="0" lang="en-US" altLang="en-US" sz="2400" b="0" i="0" u="none" strike="noStrike" cap="none" normalizeH="0" baseline="0" dirty="0">
                <a:ln>
                  <a:noFill/>
                </a:ln>
                <a:solidFill>
                  <a:schemeClr val="tx1"/>
                </a:solidFill>
                <a:effectLst/>
                <a:latin typeface="Arial" panose="020B0604020202020204" pitchFamily="34" charset="0"/>
              </a:rPr>
              <a:t> and </a:t>
            </a:r>
            <a:r>
              <a:rPr kumimoji="0" lang="en-US" altLang="en-US" sz="2400" b="1" i="0" u="none" strike="noStrike" cap="none" normalizeH="0" baseline="0" dirty="0" err="1">
                <a:ln>
                  <a:noFill/>
                </a:ln>
                <a:solidFill>
                  <a:schemeClr val="tx1"/>
                </a:solidFill>
                <a:effectLst/>
                <a:latin typeface="Arial" panose="020B0604020202020204" pitchFamily="34" charset="0"/>
              </a:rPr>
              <a:t>FirstTime.Visits</a:t>
            </a:r>
            <a:r>
              <a:rPr kumimoji="0" lang="en-US" altLang="en-US" sz="2400" b="0" i="0" u="none" strike="noStrike" cap="none" normalizeH="0" baseline="0" dirty="0">
                <a:ln>
                  <a:noFill/>
                </a:ln>
                <a:solidFill>
                  <a:schemeClr val="tx1"/>
                </a:solidFill>
                <a:effectLst/>
                <a:latin typeface="Arial" panose="020B0604020202020204" pitchFamily="34" charset="0"/>
              </a:rPr>
              <a:t> have a perfect correlation (</a:t>
            </a:r>
            <a:r>
              <a:rPr kumimoji="0" lang="en-US" altLang="en-US" sz="2400" b="1" i="0" u="none" strike="noStrike" cap="none" normalizeH="0" baseline="0" dirty="0">
                <a:ln>
                  <a:noFill/>
                </a:ln>
                <a:solidFill>
                  <a:schemeClr val="tx1"/>
                </a:solidFill>
                <a:effectLst/>
                <a:latin typeface="Arial" panose="020B0604020202020204" pitchFamily="34" charset="0"/>
              </a:rPr>
              <a:t>1.00</a:t>
            </a:r>
            <a:r>
              <a:rPr kumimoji="0" lang="en-US" altLang="en-US" sz="2400" b="0" i="0" u="none" strike="noStrike" cap="none" normalizeH="0" baseline="0" dirty="0">
                <a:ln>
                  <a:noFill/>
                </a:ln>
                <a:solidFill>
                  <a:schemeClr val="tx1"/>
                </a:solidFill>
                <a:effectLst/>
                <a:latin typeface="Arial" panose="020B0604020202020204" pitchFamily="34" charset="0"/>
              </a:rPr>
              <a:t>) – meaning most unique visits are first-time visits.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err="1">
                <a:ln>
                  <a:noFill/>
                </a:ln>
                <a:solidFill>
                  <a:schemeClr val="tx1"/>
                </a:solidFill>
                <a:effectLst/>
                <a:latin typeface="Arial" panose="020B0604020202020204" pitchFamily="34" charset="0"/>
              </a:rPr>
              <a:t>Day.Of.Week</a:t>
            </a:r>
            <a:r>
              <a:rPr kumimoji="0" lang="en-US" altLang="en-US" sz="2400" b="0" i="0" u="none" strike="noStrike" cap="none" normalizeH="0" baseline="0" dirty="0">
                <a:ln>
                  <a:noFill/>
                </a:ln>
                <a:solidFill>
                  <a:schemeClr val="tx1"/>
                </a:solidFill>
                <a:effectLst/>
                <a:latin typeface="Arial" panose="020B0604020202020204" pitchFamily="34" charset="0"/>
              </a:rPr>
              <a:t> has a weak negative correlation with other variables (~ -0.25). This suggests that traffic doesn't strongly depend on which day it is, but there might be a slight drop on certain days.</a:t>
            </a:r>
          </a:p>
          <a:p>
            <a:pPr marL="0" indent="0">
              <a:buNone/>
            </a:pPr>
            <a:endParaRPr lang="en-US" sz="2400" dirty="0"/>
          </a:p>
          <a:p>
            <a:endParaRPr lang="en-US" dirty="0"/>
          </a:p>
        </p:txBody>
      </p:sp>
    </p:spTree>
    <p:extLst>
      <p:ext uri="{BB962C8B-B14F-4D97-AF65-F5344CB8AC3E}">
        <p14:creationId xmlns:p14="http://schemas.microsoft.com/office/powerpoint/2010/main" val="403253749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1439</TotalTime>
  <Words>2778</Words>
  <Application>Microsoft Office PowerPoint</Application>
  <PresentationFormat>Custom</PresentationFormat>
  <Paragraphs>376</Paragraphs>
  <Slides>32</Slides>
  <Notes>3</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32</vt:i4>
      </vt:variant>
    </vt:vector>
  </HeadingPairs>
  <TitlesOfParts>
    <vt:vector size="46" baseType="lpstr">
      <vt:lpstr>Agency FB</vt:lpstr>
      <vt:lpstr>Algerian</vt:lpstr>
      <vt:lpstr>Arial</vt:lpstr>
      <vt:lpstr>Arial Black</vt:lpstr>
      <vt:lpstr>Arial Unicode MS</vt:lpstr>
      <vt:lpstr>Bell MT</vt:lpstr>
      <vt:lpstr>Bodoni MT</vt:lpstr>
      <vt:lpstr>Calibri</vt:lpstr>
      <vt:lpstr>Calibri Light</vt:lpstr>
      <vt:lpstr>Cambria</vt:lpstr>
      <vt:lpstr>menlo</vt:lpstr>
      <vt:lpstr>system-ui</vt:lpstr>
      <vt:lpstr>Wingdings</vt:lpstr>
      <vt:lpstr>Office Theme</vt:lpstr>
      <vt:lpstr>PowerPoint Presentation</vt:lpstr>
      <vt:lpstr>AGENDA</vt:lpstr>
      <vt:lpstr>Business Objective </vt:lpstr>
      <vt:lpstr>Project Benefits &amp; Importance</vt:lpstr>
      <vt:lpstr>Data Collection &amp; Details</vt:lpstr>
      <vt:lpstr>Exploratory Data Analysis Key Insights</vt:lpstr>
      <vt:lpstr>Visualization</vt:lpstr>
      <vt:lpstr>Weekday vs Weekend Traffic</vt:lpstr>
      <vt:lpstr>Correlation Heatmap</vt:lpstr>
      <vt:lpstr>PowerPoint Presentation</vt:lpstr>
      <vt:lpstr>Seasonal Decomposition  (Yearly)</vt:lpstr>
      <vt:lpstr>Train-Test Split for Time Series</vt:lpstr>
      <vt:lpstr>PowerPoint Presentation</vt:lpstr>
      <vt:lpstr>ACF &amp; PACF Analysis</vt:lpstr>
      <vt:lpstr>MODEL SELECTION FOR TIME SERIES</vt:lpstr>
      <vt:lpstr>SARIMA MODEL </vt:lpstr>
      <vt:lpstr>SARIMAX Model FORCASTING </vt:lpstr>
      <vt:lpstr>PowerPoint Presentation</vt:lpstr>
      <vt:lpstr>MODEL PERFORMANCE EVALUATION USING RMSE &amp; MAPE</vt:lpstr>
      <vt:lpstr>PowerPoint Presentation</vt:lpstr>
      <vt:lpstr>Feature Engineering</vt:lpstr>
      <vt:lpstr>MODEL SELECTION AND TRAINING  </vt:lpstr>
      <vt:lpstr>Correlation Heatmap</vt:lpstr>
      <vt:lpstr>Linear Regression Model – Evaluation &amp; Results </vt:lpstr>
      <vt:lpstr>PowerPoint Presentation</vt:lpstr>
      <vt:lpstr>PowerPoint Presentation</vt:lpstr>
      <vt:lpstr>PowerPoint Presentation</vt:lpstr>
      <vt:lpstr>PowerPoint Presentation</vt:lpstr>
      <vt:lpstr>PowerPoint Presentation</vt:lpstr>
      <vt:lpstr>Conclusion </vt:lpstr>
      <vt:lpstr>How the Best Model Helps in Future Forecasting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Inshiya Fakhri</dc:creator>
  <cp:lastModifiedBy>Inshiya Fakhri</cp:lastModifiedBy>
  <cp:revision>3</cp:revision>
  <dcterms:created xsi:type="dcterms:W3CDTF">2025-04-08T06:25:58Z</dcterms:created>
  <dcterms:modified xsi:type="dcterms:W3CDTF">2025-04-09T06:31:31Z</dcterms:modified>
</cp:coreProperties>
</file>