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7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7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1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2175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7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49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5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28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91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6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54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5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2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8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2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89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94DA79-BC1F-4584-A3F2-4067E64F378D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EB6E3A-902E-4757-909C-693BABF6B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45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A33F1D-0E95-C03B-937D-293EEA568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4208740"/>
            <a:ext cx="9440034" cy="1049867"/>
          </a:xfrm>
        </p:spPr>
        <p:txBody>
          <a:bodyPr/>
          <a:lstStyle/>
          <a:p>
            <a:r>
              <a:rPr lang="en-IN" dirty="0"/>
              <a:t>Prepared by Insiya Cycle wala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65AC3-9DA3-5389-69D6-C1F05D917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47" y="78658"/>
            <a:ext cx="2792363" cy="250722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7536166-26EC-B7A5-BD9F-88E1BC3367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68551" y="2784321"/>
            <a:ext cx="1169550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SEO Audit Report – RachanaRanade.com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E59C-8A68-2747-2749-6FF0BB92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SEO </a:t>
            </a:r>
            <a:r>
              <a:rPr lang="en-IN" dirty="0">
                <a:effectLst/>
              </a:rPr>
              <a:t>Issues</a:t>
            </a:r>
            <a:r>
              <a:rPr lang="en-IN" dirty="0"/>
              <a:t> Identified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B1DE4B-2245-D2A0-80F8-638A0AB61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195" y="2127720"/>
            <a:ext cx="8790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No sitemap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27 pages have low word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3 pages missing meta titles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55 pages missing meta descriptions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94 pages missing H1 tags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Slow loading time: 4.59s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Poor visual stability (CLS): 0.30s</a:t>
            </a:r>
          </a:p>
        </p:txBody>
      </p:sp>
    </p:spTree>
    <p:extLst>
      <p:ext uri="{BB962C8B-B14F-4D97-AF65-F5344CB8AC3E}">
        <p14:creationId xmlns:p14="http://schemas.microsoft.com/office/powerpoint/2010/main" val="346872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3772-9070-2AA2-485A-00B12D8A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92" y="30852"/>
            <a:ext cx="10353762" cy="970450"/>
          </a:xfrm>
        </p:spPr>
        <p:txBody>
          <a:bodyPr/>
          <a:lstStyle/>
          <a:p>
            <a:r>
              <a:rPr lang="en-IN" dirty="0">
                <a:effectLst/>
              </a:rPr>
              <a:t>Recommendations (In Detail)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73BAB6-43CB-6B14-14F5-D31B29B9D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642" y="1191058"/>
            <a:ext cx="1067871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Sitemap: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Google crawl all pages. Submit to Google Search Console.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Page Speed: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 images, enable browser caching, minify CSS &amp; JS.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Meta Titles &amp; Descriptions: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page should have unique, keyword-rich metadata to improve CTR.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 H1 Tags: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page needs 1 H1 tag with the main topic/keyword.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Thin Content: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 &lt;300 words should be expanded with valuable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High-Ranking Keywords: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“stock market course” to Top 3 using internal linking, backlinks, and on-page SEO.</a:t>
            </a:r>
          </a:p>
        </p:txBody>
      </p:sp>
    </p:spTree>
    <p:extLst>
      <p:ext uri="{BB962C8B-B14F-4D97-AF65-F5344CB8AC3E}">
        <p14:creationId xmlns:p14="http://schemas.microsoft.com/office/powerpoint/2010/main" val="288484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9461-70B3-83FD-B4A6-48840176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605" y="102722"/>
            <a:ext cx="10353762" cy="970450"/>
          </a:xfrm>
        </p:spPr>
        <p:txBody>
          <a:bodyPr/>
          <a:lstStyle/>
          <a:p>
            <a:r>
              <a:rPr lang="en-US" dirty="0"/>
              <a:t>1. Why did I chose this website?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7935FD-A6B5-2148-A96B-0085F9EEA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201" y="1211671"/>
            <a:ext cx="116911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chose to audit RachanaRanade.com because it’s a well-known finance education platform with high content potential but visible SEO gaps. This made it a great real-world example to apply and showcase my growing SEO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B4E96-68E1-5012-D440-CE9C4D12388A}"/>
              </a:ext>
            </a:extLst>
          </p:cNvPr>
          <p:cNvSpPr txBox="1">
            <a:spLocks/>
          </p:cNvSpPr>
          <p:nvPr/>
        </p:nvSpPr>
        <p:spPr>
          <a:xfrm>
            <a:off x="-1770412" y="230123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2. What this report contains?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034F5A5-4B3D-8725-6715-C9F9D698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01" y="3522670"/>
            <a:ext cx="11691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report covers a complete SEO audit including technical performance, keyword rankings, on-page SEO issues, and detailed improvement recommendations.</a:t>
            </a: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D74EAD-7DAD-31F9-1809-E01396347167}"/>
              </a:ext>
            </a:extLst>
          </p:cNvPr>
          <p:cNvSpPr txBox="1">
            <a:spLocks/>
          </p:cNvSpPr>
          <p:nvPr/>
        </p:nvSpPr>
        <p:spPr>
          <a:xfrm>
            <a:off x="-2330850" y="436124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3. What tools did I use?</a:t>
            </a:r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354945F-966B-9C38-5842-E0C9FAD95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01" y="5323163"/>
            <a:ext cx="11691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used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SEMrush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Uber-suggest</a:t>
            </a:r>
            <a:r>
              <a: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this audit — to analyze traffic trends, keyword performance, backlinks, and on-page SEO issues.</a:t>
            </a:r>
          </a:p>
        </p:txBody>
      </p:sp>
    </p:spTree>
    <p:extLst>
      <p:ext uri="{BB962C8B-B14F-4D97-AF65-F5344CB8AC3E}">
        <p14:creationId xmlns:p14="http://schemas.microsoft.com/office/powerpoint/2010/main" val="104844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ECC3-3591-BAA4-42C9-413EEE08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3" y="127820"/>
            <a:ext cx="10353762" cy="970450"/>
          </a:xfrm>
        </p:spPr>
        <p:txBody>
          <a:bodyPr/>
          <a:lstStyle/>
          <a:p>
            <a:r>
              <a:rPr lang="en-US" dirty="0"/>
              <a:t>SEO Performance Overview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D0746F-672B-E2AB-F138-890EF566B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232371"/>
              </p:ext>
            </p:extLst>
          </p:nvPr>
        </p:nvGraphicFramePr>
        <p:xfrm>
          <a:off x="913883" y="1299343"/>
          <a:ext cx="10353674" cy="5186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2083622818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2856941214"/>
                    </a:ext>
                  </a:extLst>
                </a:gridCol>
              </a:tblGrid>
              <a:tr h="64520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Metric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Value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87034"/>
                  </a:ext>
                </a:extLst>
              </a:tr>
              <a:tr h="23306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1. Organic Traffic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30133"/>
                  </a:ext>
                </a:extLst>
              </a:tr>
              <a:tr h="645205">
                <a:tc>
                  <a:txBody>
                    <a:bodyPr/>
                    <a:lstStyle/>
                    <a:p>
                      <a:r>
                        <a:rPr lang="en-US" dirty="0"/>
                        <a:t>2. Paid Traffic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56942"/>
                  </a:ext>
                </a:extLst>
              </a:tr>
              <a:tr h="645205">
                <a:tc>
                  <a:txBody>
                    <a:bodyPr/>
                    <a:lstStyle/>
                    <a:p>
                      <a:r>
                        <a:rPr lang="en-US" dirty="0"/>
                        <a:t>3. Total Backlinks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8,175 (4,837 no-follow)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072131"/>
                  </a:ext>
                </a:extLst>
              </a:tr>
              <a:tr h="645205">
                <a:tc>
                  <a:txBody>
                    <a:bodyPr/>
                    <a:lstStyle/>
                    <a:p>
                      <a:r>
                        <a:rPr lang="en-US" dirty="0"/>
                        <a:t>4. Domain Authority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last month it was 24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47469"/>
                  </a:ext>
                </a:extLst>
              </a:tr>
              <a:tr h="645205">
                <a:tc>
                  <a:txBody>
                    <a:bodyPr/>
                    <a:lstStyle/>
                    <a:p>
                      <a:r>
                        <a:rPr lang="en-US" dirty="0"/>
                        <a:t>5. On-page SEO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70/100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54257"/>
                  </a:ext>
                </a:extLst>
              </a:tr>
              <a:tr h="645205">
                <a:tc>
                  <a:txBody>
                    <a:bodyPr/>
                    <a:lstStyle/>
                    <a:p>
                      <a:r>
                        <a:rPr lang="en-US" dirty="0"/>
                        <a:t>6. Page Load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4.59 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poor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63106"/>
                  </a:ext>
                </a:extLst>
              </a:tr>
              <a:tr h="645205">
                <a:tc>
                  <a:txBody>
                    <a:bodyPr/>
                    <a:lstStyle/>
                    <a:p>
                      <a:r>
                        <a:rPr lang="en-US" dirty="0"/>
                        <a:t>7. CLS (Visual Stability)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 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poor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4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40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6588-17AA-4F0D-9CAA-C9A8A4FC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Domain Authority Graph</a:t>
            </a:r>
            <a:endParaRPr lang="en-IN" dirty="0">
              <a:effectLst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7181F3-BC98-E0F7-19FF-21F86BEF8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57" t="37023" r="2247" b="22042"/>
          <a:stretch>
            <a:fillRect/>
          </a:stretch>
        </p:blipFill>
        <p:spPr>
          <a:xfrm>
            <a:off x="1592825" y="2022168"/>
            <a:ext cx="6826986" cy="422623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516EE-4C11-21DC-0199-F60819B81A3C}"/>
              </a:ext>
            </a:extLst>
          </p:cNvPr>
          <p:cNvSpPr txBox="1"/>
          <p:nvPr/>
        </p:nvSpPr>
        <p:spPr>
          <a:xfrm>
            <a:off x="8957187" y="2113935"/>
            <a:ext cx="2802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domain authority</a:t>
            </a:r>
            <a:r>
              <a:rPr lang="en-US" sz="2800" dirty="0"/>
              <a:t> was 24 in March and April but decreased in May to 23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8898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79E2-A56F-25A1-212D-8A5691E98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D70D-E323-6C0E-A0FF-3E177088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8" y="280219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Page Speed Graph</a:t>
            </a:r>
            <a:endParaRPr lang="en-IN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A3CB92-8B02-D376-1B96-55D883DA3315}"/>
              </a:ext>
            </a:extLst>
          </p:cNvPr>
          <p:cNvSpPr txBox="1"/>
          <p:nvPr/>
        </p:nvSpPr>
        <p:spPr>
          <a:xfrm>
            <a:off x="9389806" y="2090172"/>
            <a:ext cx="2802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Page load time is 4.45s which is poor. The interactive time is fine about 291.5ms but the visual stability is poor around 0.33s.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CE60CA-A83F-F2F2-306B-7BCA65460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31937" r="3746" b="14049"/>
          <a:stretch>
            <a:fillRect/>
          </a:stretch>
        </p:blipFill>
        <p:spPr>
          <a:xfrm>
            <a:off x="255639" y="1250669"/>
            <a:ext cx="8996515" cy="5248454"/>
          </a:xfrm>
        </p:spPr>
      </p:pic>
    </p:spTree>
    <p:extLst>
      <p:ext uri="{BB962C8B-B14F-4D97-AF65-F5344CB8AC3E}">
        <p14:creationId xmlns:p14="http://schemas.microsoft.com/office/powerpoint/2010/main" val="67765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14DD5-2680-C05D-B189-92459AD81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5F0D-D4DC-C7E1-FE2A-D64A3877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3" y="127820"/>
            <a:ext cx="10353762" cy="970450"/>
          </a:xfrm>
        </p:spPr>
        <p:txBody>
          <a:bodyPr/>
          <a:lstStyle/>
          <a:p>
            <a:r>
              <a:rPr lang="en-IN" dirty="0">
                <a:effectLst/>
              </a:rPr>
              <a:t>Traffic &amp; Ranking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D57678-92FC-1FEF-9D4E-ED1B55484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629197"/>
              </p:ext>
            </p:extLst>
          </p:nvPr>
        </p:nvGraphicFramePr>
        <p:xfrm>
          <a:off x="904568" y="1299343"/>
          <a:ext cx="10540180" cy="4619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4827">
                  <a:extLst>
                    <a:ext uri="{9D8B030D-6E8A-4147-A177-3AD203B41FA5}">
                      <a16:colId xmlns:a16="http://schemas.microsoft.com/office/drawing/2014/main" val="2083622818"/>
                    </a:ext>
                  </a:extLst>
                </a:gridCol>
                <a:gridCol w="5265353">
                  <a:extLst>
                    <a:ext uri="{9D8B030D-6E8A-4147-A177-3AD203B41FA5}">
                      <a16:colId xmlns:a16="http://schemas.microsoft.com/office/drawing/2014/main" val="2856941214"/>
                    </a:ext>
                  </a:extLst>
                </a:gridCol>
              </a:tblGrid>
              <a:tr h="7654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Month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Organic Traffic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87034"/>
                  </a:ext>
                </a:extLst>
              </a:tr>
              <a:tr h="73756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1. January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30133"/>
                  </a:ext>
                </a:extLst>
              </a:tr>
              <a:tr h="765490">
                <a:tc>
                  <a:txBody>
                    <a:bodyPr/>
                    <a:lstStyle/>
                    <a:p>
                      <a:r>
                        <a:rPr lang="en-US" dirty="0"/>
                        <a:t>2. February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76510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56942"/>
                  </a:ext>
                </a:extLst>
              </a:tr>
              <a:tr h="820146">
                <a:tc>
                  <a:txBody>
                    <a:bodyPr/>
                    <a:lstStyle/>
                    <a:p>
                      <a:r>
                        <a:rPr lang="en-US" dirty="0"/>
                        <a:t>3. March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71788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072131"/>
                  </a:ext>
                </a:extLst>
              </a:tr>
              <a:tr h="765490">
                <a:tc>
                  <a:txBody>
                    <a:bodyPr/>
                    <a:lstStyle/>
                    <a:p>
                      <a:r>
                        <a:rPr lang="en-US" dirty="0"/>
                        <a:t>4. April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54405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847469"/>
                  </a:ext>
                </a:extLst>
              </a:tr>
              <a:tr h="765490">
                <a:tc>
                  <a:txBody>
                    <a:bodyPr/>
                    <a:lstStyle/>
                    <a:p>
                      <a:r>
                        <a:rPr lang="en-US" dirty="0"/>
                        <a:t>7. May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43999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04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8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E1D8D-C045-DA78-2C19-E7FD7EF9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E946-051F-C917-DD5C-3C6C13E4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07" y="309716"/>
            <a:ext cx="10353762" cy="970450"/>
          </a:xfrm>
        </p:spPr>
        <p:txBody>
          <a:bodyPr/>
          <a:lstStyle/>
          <a:p>
            <a:r>
              <a:rPr lang="en-US" dirty="0">
                <a:effectLst/>
              </a:rPr>
              <a:t>Organic</a:t>
            </a:r>
            <a:r>
              <a:rPr lang="en-US" dirty="0"/>
              <a:t> Traffic Graph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D86D0-F9CC-8DB6-00B9-A78C0B7A9CD3}"/>
              </a:ext>
            </a:extLst>
          </p:cNvPr>
          <p:cNvSpPr txBox="1"/>
          <p:nvPr/>
        </p:nvSpPr>
        <p:spPr>
          <a:xfrm>
            <a:off x="8967019" y="1343373"/>
            <a:ext cx="27923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traffic is decreasing because as can see in February the traffic was great around 76000 but as we are descending to May the traffic is decreasing.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D59ED-3EC1-8ED8-A16D-9D2F201EA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9" t="30241" r="1391" b="20104"/>
          <a:stretch>
            <a:fillRect/>
          </a:stretch>
        </p:blipFill>
        <p:spPr>
          <a:xfrm>
            <a:off x="432619" y="1343373"/>
            <a:ext cx="8357420" cy="5171768"/>
          </a:xfrm>
        </p:spPr>
      </p:pic>
    </p:spTree>
    <p:extLst>
      <p:ext uri="{BB962C8B-B14F-4D97-AF65-F5344CB8AC3E}">
        <p14:creationId xmlns:p14="http://schemas.microsoft.com/office/powerpoint/2010/main" val="185141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096A0-A38F-9519-AE78-89A379EB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50B8-3718-6252-1349-A732BA22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83" y="127820"/>
            <a:ext cx="10353762" cy="970450"/>
          </a:xfrm>
        </p:spPr>
        <p:txBody>
          <a:bodyPr/>
          <a:lstStyle/>
          <a:p>
            <a:r>
              <a:rPr lang="en-IN" dirty="0"/>
              <a:t>Keyword Ranking &amp; Content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F03319-2EC1-DA8C-530B-F090D7724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486517"/>
              </p:ext>
            </p:extLst>
          </p:nvPr>
        </p:nvGraphicFramePr>
        <p:xfrm>
          <a:off x="904568" y="1299343"/>
          <a:ext cx="10540180" cy="22685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4827">
                  <a:extLst>
                    <a:ext uri="{9D8B030D-6E8A-4147-A177-3AD203B41FA5}">
                      <a16:colId xmlns:a16="http://schemas.microsoft.com/office/drawing/2014/main" val="2083622818"/>
                    </a:ext>
                  </a:extLst>
                </a:gridCol>
                <a:gridCol w="5265353">
                  <a:extLst>
                    <a:ext uri="{9D8B030D-6E8A-4147-A177-3AD203B41FA5}">
                      <a16:colId xmlns:a16="http://schemas.microsoft.com/office/drawing/2014/main" val="2856941214"/>
                    </a:ext>
                  </a:extLst>
                </a:gridCol>
              </a:tblGrid>
              <a:tr h="7654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Keyword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Rank Position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87034"/>
                  </a:ext>
                </a:extLst>
              </a:tr>
              <a:tr h="737569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1. Stock market 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30133"/>
                  </a:ext>
                </a:extLst>
              </a:tr>
              <a:tr h="765490">
                <a:tc>
                  <a:txBody>
                    <a:bodyPr/>
                    <a:lstStyle/>
                    <a:p>
                      <a:r>
                        <a:rPr lang="en-US" dirty="0"/>
                        <a:t>2. stock market courses online with certificate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56942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747BCE6-3DC8-749D-D488-F9035D438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559912"/>
              </p:ext>
            </p:extLst>
          </p:nvPr>
        </p:nvGraphicFramePr>
        <p:xfrm>
          <a:off x="904568" y="3939304"/>
          <a:ext cx="10540180" cy="26679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4827">
                  <a:extLst>
                    <a:ext uri="{9D8B030D-6E8A-4147-A177-3AD203B41FA5}">
                      <a16:colId xmlns:a16="http://schemas.microsoft.com/office/drawing/2014/main" val="2083622818"/>
                    </a:ext>
                  </a:extLst>
                </a:gridCol>
                <a:gridCol w="5265353">
                  <a:extLst>
                    <a:ext uri="{9D8B030D-6E8A-4147-A177-3AD203B41FA5}">
                      <a16:colId xmlns:a16="http://schemas.microsoft.com/office/drawing/2014/main" val="2856941214"/>
                    </a:ext>
                  </a:extLst>
                </a:gridCol>
              </a:tblGrid>
              <a:tr h="76549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Top Pages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Monthly Visits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87034"/>
                  </a:ext>
                </a:extLst>
              </a:tr>
              <a:tr h="737569">
                <a:tc>
                  <a:txBody>
                    <a:bodyPr/>
                    <a:lstStyle/>
                    <a:p>
                      <a:r>
                        <a:rPr lang="en-IN" sz="2000" dirty="0"/>
                        <a:t>1. Stock Market Course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30133"/>
                  </a:ext>
                </a:extLst>
              </a:tr>
              <a:tr h="535650">
                <a:tc>
                  <a:txBody>
                    <a:bodyPr/>
                    <a:lstStyle/>
                    <a:p>
                      <a:r>
                        <a:rPr lang="en-US" dirty="0"/>
                        <a:t>2. Homepage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56942"/>
                  </a:ext>
                </a:extLst>
              </a:tr>
              <a:tr h="629264">
                <a:tc>
                  <a:txBody>
                    <a:bodyPr/>
                    <a:lstStyle/>
                    <a:p>
                      <a:r>
                        <a:rPr lang="en-IN" sz="2000" dirty="0"/>
                        <a:t>3. Position Sizing Calculator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29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1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92D8DC-1548-701B-3C30-ED32337DB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26123" r="1430" b="20347"/>
          <a:stretch>
            <a:fillRect/>
          </a:stretch>
        </p:blipFill>
        <p:spPr>
          <a:xfrm>
            <a:off x="304798" y="324464"/>
            <a:ext cx="11493911" cy="6007510"/>
          </a:xfrm>
        </p:spPr>
      </p:pic>
    </p:spTree>
    <p:extLst>
      <p:ext uri="{BB962C8B-B14F-4D97-AF65-F5344CB8AC3E}">
        <p14:creationId xmlns:p14="http://schemas.microsoft.com/office/powerpoint/2010/main" val="2406283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91</TotalTime>
  <Words>500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Wingdings 2</vt:lpstr>
      <vt:lpstr>Slate</vt:lpstr>
      <vt:lpstr>SEO Audit Report – RachanaRanade.com </vt:lpstr>
      <vt:lpstr>1. Why did I chose this website?</vt:lpstr>
      <vt:lpstr>SEO Performance Overview</vt:lpstr>
      <vt:lpstr>Domain Authority Graph</vt:lpstr>
      <vt:lpstr>Page Speed Graph</vt:lpstr>
      <vt:lpstr>Traffic &amp; Ranking Trends</vt:lpstr>
      <vt:lpstr>Organic Traffic Graph</vt:lpstr>
      <vt:lpstr>Keyword Ranking &amp; Content Performance</vt:lpstr>
      <vt:lpstr>PowerPoint Presentation</vt:lpstr>
      <vt:lpstr>SEO Issues Identified</vt:lpstr>
      <vt:lpstr>Recommendations (In Detail)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Nuh Cycle wala</dc:creator>
  <cp:lastModifiedBy>Nuh Cycle wala</cp:lastModifiedBy>
  <cp:revision>1</cp:revision>
  <dcterms:created xsi:type="dcterms:W3CDTF">2025-06-22T09:35:06Z</dcterms:created>
  <dcterms:modified xsi:type="dcterms:W3CDTF">2025-06-22T11:06:38Z</dcterms:modified>
</cp:coreProperties>
</file>