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467" r:id="rId2"/>
    <p:sldId id="748" r:id="rId3"/>
    <p:sldId id="1188" r:id="rId4"/>
    <p:sldId id="761" r:id="rId5"/>
    <p:sldId id="799" r:id="rId6"/>
    <p:sldId id="803" r:id="rId7"/>
    <p:sldId id="804" r:id="rId8"/>
    <p:sldId id="1047" r:id="rId9"/>
    <p:sldId id="806" r:id="rId10"/>
    <p:sldId id="1048" r:id="rId11"/>
    <p:sldId id="1050" r:id="rId12"/>
    <p:sldId id="1051" r:id="rId13"/>
    <p:sldId id="1052" r:id="rId14"/>
    <p:sldId id="1189" r:id="rId15"/>
    <p:sldId id="1190" r:id="rId16"/>
    <p:sldId id="1191" r:id="rId17"/>
    <p:sldId id="1192" r:id="rId18"/>
    <p:sldId id="812" r:id="rId19"/>
    <p:sldId id="1193" r:id="rId20"/>
    <p:sldId id="817" r:id="rId21"/>
    <p:sldId id="818" r:id="rId22"/>
    <p:sldId id="819" r:id="rId23"/>
    <p:sldId id="1194" r:id="rId24"/>
    <p:sldId id="822" r:id="rId25"/>
    <p:sldId id="1195" r:id="rId26"/>
    <p:sldId id="1200" r:id="rId27"/>
    <p:sldId id="825" r:id="rId28"/>
    <p:sldId id="1196" r:id="rId29"/>
    <p:sldId id="906" r:id="rId30"/>
    <p:sldId id="827" r:id="rId31"/>
    <p:sldId id="1197" r:id="rId32"/>
    <p:sldId id="1199" r:id="rId33"/>
    <p:sldId id="1202" r:id="rId34"/>
    <p:sldId id="1205" r:id="rId35"/>
    <p:sldId id="1206" r:id="rId36"/>
    <p:sldId id="1053" r:id="rId37"/>
    <p:sldId id="1054" r:id="rId38"/>
    <p:sldId id="1204" r:id="rId39"/>
    <p:sldId id="1208" r:id="rId40"/>
    <p:sldId id="1209" r:id="rId41"/>
    <p:sldId id="1207" r:id="rId42"/>
  </p:sldIdLst>
  <p:sldSz cx="9144000" cy="6858000" type="screen4x3"/>
  <p:notesSz cx="6784975" cy="985678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urier" panose="02070309020205020404" pitchFamily="49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urier" panose="02070309020205020404" pitchFamily="49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urier" panose="02070309020205020404" pitchFamily="49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urier" panose="02070309020205020404" pitchFamily="49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urier" panose="02070309020205020404" pitchFamily="49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urier" panose="02070309020205020404" pitchFamily="49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urier" panose="02070309020205020404" pitchFamily="49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urier" panose="02070309020205020404" pitchFamily="49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urier" panose="02070309020205020404" pitchFamily="49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0891" autoAdjust="0"/>
  </p:normalViewPr>
  <p:slideViewPr>
    <p:cSldViewPr>
      <p:cViewPr varScale="1">
        <p:scale>
          <a:sx n="122" d="100"/>
          <a:sy n="122" d="100"/>
        </p:scale>
        <p:origin x="120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2076" y="-114"/>
      </p:cViewPr>
      <p:guideLst>
        <p:guide orient="horz" pos="310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5.xml"/><Relationship Id="rId3" Type="http://schemas.openxmlformats.org/officeDocument/2006/relationships/slide" Target="slides/slide23.xml"/><Relationship Id="rId7" Type="http://schemas.openxmlformats.org/officeDocument/2006/relationships/slide" Target="slides/slide34.xml"/><Relationship Id="rId2" Type="http://schemas.openxmlformats.org/officeDocument/2006/relationships/slide" Target="slides/slide21.xml"/><Relationship Id="rId1" Type="http://schemas.openxmlformats.org/officeDocument/2006/relationships/slide" Target="slides/slide1.xml"/><Relationship Id="rId6" Type="http://schemas.openxmlformats.org/officeDocument/2006/relationships/slide" Target="slides/slide33.xml"/><Relationship Id="rId5" Type="http://schemas.openxmlformats.org/officeDocument/2006/relationships/slide" Target="slides/slide31.xml"/><Relationship Id="rId4" Type="http://schemas.openxmlformats.org/officeDocument/2006/relationships/slide" Target="slides/slide29.xml"/><Relationship Id="rId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>
            <a:extLst>
              <a:ext uri="{FF2B5EF4-FFF2-40B4-BE49-F238E27FC236}">
                <a16:creationId xmlns:a16="http://schemas.microsoft.com/office/drawing/2014/main" id="{11907933-E99C-ADD1-8412-F185B4BCEB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2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spcBef>
                <a:spcPct val="20000"/>
              </a:spcBef>
              <a:defRPr sz="1200">
                <a:latin typeface="Courier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41379" name="Rectangle 3">
            <a:extLst>
              <a:ext uri="{FF2B5EF4-FFF2-40B4-BE49-F238E27FC236}">
                <a16:creationId xmlns:a16="http://schemas.microsoft.com/office/drawing/2014/main" id="{26298A1C-C3BF-E326-9050-D7AD6FA3603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0"/>
            <a:ext cx="2940050" cy="492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20000"/>
              </a:spcBef>
              <a:defRPr sz="1200">
                <a:latin typeface="Courier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41380" name="Rectangle 4">
            <a:extLst>
              <a:ext uri="{FF2B5EF4-FFF2-40B4-BE49-F238E27FC236}">
                <a16:creationId xmlns:a16="http://schemas.microsoft.com/office/drawing/2014/main" id="{D527C5E3-7178-E868-7F22-169FEBBE397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4663"/>
            <a:ext cx="2940050" cy="492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spcBef>
                <a:spcPct val="20000"/>
              </a:spcBef>
              <a:defRPr sz="1200">
                <a:latin typeface="Courier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insoo.pyo@gmail.com</a:t>
            </a:r>
          </a:p>
        </p:txBody>
      </p:sp>
      <p:sp>
        <p:nvSpPr>
          <p:cNvPr id="741381" name="Rectangle 5">
            <a:extLst>
              <a:ext uri="{FF2B5EF4-FFF2-40B4-BE49-F238E27FC236}">
                <a16:creationId xmlns:a16="http://schemas.microsoft.com/office/drawing/2014/main" id="{6990E6F5-CD97-F486-BB23-C76ABABA6D2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364663"/>
            <a:ext cx="2940050" cy="492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20000"/>
              </a:spcBef>
              <a:defRPr sz="1200">
                <a:latin typeface="Courier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564B38C-B8C8-4444-932E-9101CC5488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65A0B01-22A5-35FE-A6AA-A33ECC931C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eaLnBrk="1" latinLnBrk="1" hangingPunct="1">
              <a:spcBef>
                <a:spcPct val="50000"/>
              </a:spcBef>
              <a:defRPr sz="120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BFDED4F-71D6-3D3F-D395-7E1F2F0792B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1" latinLnBrk="1" hangingPunct="1">
              <a:spcBef>
                <a:spcPct val="50000"/>
              </a:spcBef>
              <a:defRPr sz="120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513C107A-8798-931D-0C60-45E1C703C43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83AD65D5-C4A2-F721-A617-D5FBB577838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1538"/>
            <a:ext cx="4975225" cy="1227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4F54F603-8E35-FB81-FCFC-0AA3E8C5A9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82150"/>
            <a:ext cx="294005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eaLnBrk="1" latinLnBrk="1" hangingPunct="1">
              <a:spcBef>
                <a:spcPct val="50000"/>
              </a:spcBef>
              <a:defRPr sz="120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insoo.pyo@gmail.com</a:t>
            </a:r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61B81F42-6D69-ACB1-38F4-8427D1F694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582150"/>
            <a:ext cx="294005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latinLnBrk="1" hangingPunct="1">
              <a:spcBef>
                <a:spcPct val="50000"/>
              </a:spcBef>
              <a:defRPr sz="120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086B479-F3B0-C74C-92A4-4A67AC66B7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슬라이드 이미지 개체 틀 1">
            <a:extLst>
              <a:ext uri="{FF2B5EF4-FFF2-40B4-BE49-F238E27FC236}">
                <a16:creationId xmlns:a16="http://schemas.microsoft.com/office/drawing/2014/main" id="{622A5FAB-359C-1B9B-44B6-D7926CAA8D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4" name="슬라이드 노트 개체 틀 2">
            <a:extLst>
              <a:ext uri="{FF2B5EF4-FFF2-40B4-BE49-F238E27FC236}">
                <a16:creationId xmlns:a16="http://schemas.microsoft.com/office/drawing/2014/main" id="{A4C16532-08CD-8E0A-431D-FF523C9C2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ore-KR" altLang="en-US">
              <a:ea typeface="굴림" panose="020B0600000101010101" pitchFamily="34" charset="-127"/>
            </a:endParaRPr>
          </a:p>
        </p:txBody>
      </p:sp>
      <p:sp>
        <p:nvSpPr>
          <p:cNvPr id="125955" name="슬라이드 번호 개체 틀 3">
            <a:extLst>
              <a:ext uri="{FF2B5EF4-FFF2-40B4-BE49-F238E27FC236}">
                <a16:creationId xmlns:a16="http://schemas.microsoft.com/office/drawing/2014/main" id="{9BED1C7E-1405-F434-5415-867A7E6AEF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" panose="02070309020205020404" pitchFamily="49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" panose="02070309020205020404" pitchFamily="49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" panose="02070309020205020404" pitchFamily="49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" panose="02070309020205020404" pitchFamily="49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" panose="02070309020205020404" pitchFamily="49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" panose="02070309020205020404" pitchFamily="49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" panose="02070309020205020404" pitchFamily="49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" panose="02070309020205020404" pitchFamily="49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" panose="02070309020205020404" pitchFamily="49" charset="0"/>
                <a:ea typeface="굴림" panose="020B0600000101010101" pitchFamily="34" charset="-127"/>
              </a:defRPr>
            </a:lvl9pPr>
          </a:lstStyle>
          <a:p>
            <a:fld id="{F250B0EB-21BD-0640-9347-DB8263BA7861}" type="slidenum">
              <a:rPr lang="en-US" altLang="ko-KR" smtClean="0">
                <a:latin typeface="Times New Roman" panose="02020603050405020304" pitchFamily="18" charset="0"/>
              </a:rPr>
              <a:pPr/>
              <a:t>1</a:t>
            </a:fld>
            <a:endParaRPr lang="en-US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190773EC-BE2B-0C20-31A4-A1E12AF168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000">
                <a:latin typeface="Arial" panose="020B0604020202020204" pitchFamily="34" charset="0"/>
                <a:ea typeface="휴먼모음T" panose="02030504000101010101" pitchFamily="18" charset="-127"/>
              </a:rPr>
              <a:t>PYO IN SOO</a:t>
            </a:r>
          </a:p>
        </p:txBody>
      </p:sp>
      <p:sp>
        <p:nvSpPr>
          <p:cNvPr id="9218" name="Rectangle 6">
            <a:extLst>
              <a:ext uri="{FF2B5EF4-FFF2-40B4-BE49-F238E27FC236}">
                <a16:creationId xmlns:a16="http://schemas.microsoft.com/office/drawing/2014/main" id="{771DB1F0-6A09-777C-2027-16BE15B68A5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800">
                <a:latin typeface="굴림" panose="020B0600000101010101" pitchFamily="34" charset="-127"/>
              </a:rPr>
              <a:t> </a:t>
            </a:r>
            <a:r>
              <a:rPr lang="en-US" altLang="ko-KR" sz="800">
                <a:latin typeface="굴림" panose="020B0600000101010101" pitchFamily="34" charset="-127"/>
              </a:rPr>
              <a:t>(PYO IN SOO)</a:t>
            </a:r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C62866F2-ADDF-DE89-776C-D8B96C37C0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000">
                <a:latin typeface="굴림" panose="020B0600000101010101" pitchFamily="34" charset="-127"/>
              </a:rPr>
              <a:t>1 - </a:t>
            </a:r>
            <a:fld id="{3B935ADC-B7B4-4E4F-8BF1-BE158E11519D}" type="slidenum">
              <a:rPr lang="en-US" altLang="ko-KR" sz="1000" smtClean="0">
                <a:latin typeface="굴림" panose="020B0600000101010101" pitchFamily="34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000">
              <a:latin typeface="굴림" panose="020B0600000101010101" pitchFamily="34" charset="-127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953696CE-9851-6520-EB33-6F3957C9E2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849313"/>
            <a:ext cx="4884738" cy="3663950"/>
          </a:xfrm>
          <a:ln/>
        </p:spPr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54F49990-9A2A-CDFA-2E45-318F165DDE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764088"/>
            <a:ext cx="4910137" cy="435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5662DDC-CB35-B07B-FFC0-24D1F6E4FE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000">
                <a:latin typeface="Arial" panose="020B0604020202020204" pitchFamily="34" charset="0"/>
                <a:ea typeface="휴먼모음T" panose="02030504000101010101" pitchFamily="18" charset="-127"/>
              </a:rPr>
              <a:t>PYO IN SOO</a:t>
            </a:r>
          </a:p>
        </p:txBody>
      </p:sp>
      <p:sp>
        <p:nvSpPr>
          <p:cNvPr id="11266" name="Rectangle 6">
            <a:extLst>
              <a:ext uri="{FF2B5EF4-FFF2-40B4-BE49-F238E27FC236}">
                <a16:creationId xmlns:a16="http://schemas.microsoft.com/office/drawing/2014/main" id="{CEA92870-4DF8-24A6-E35C-31B804D8CA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800">
                <a:latin typeface="굴림" panose="020B0600000101010101" pitchFamily="34" charset="-127"/>
              </a:rPr>
              <a:t> </a:t>
            </a:r>
            <a:r>
              <a:rPr lang="en-US" altLang="ko-KR" sz="800">
                <a:latin typeface="굴림" panose="020B0600000101010101" pitchFamily="34" charset="-127"/>
              </a:rPr>
              <a:t>(PYO IN SOO)</a:t>
            </a: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DD445869-7FF5-6C9D-1F16-44A2FAA417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000">
                <a:latin typeface="굴림" panose="020B0600000101010101" pitchFamily="34" charset="-127"/>
              </a:rPr>
              <a:t>1 - </a:t>
            </a:r>
            <a:fld id="{69E72688-EF37-B64E-89F3-15405E2371D0}" type="slidenum">
              <a:rPr lang="en-US" altLang="ko-KR" sz="1000" smtClean="0">
                <a:latin typeface="굴림" panose="020B0600000101010101" pitchFamily="34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000">
              <a:latin typeface="굴림" panose="020B0600000101010101" pitchFamily="34" charset="-127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AD7C46BF-989C-EF68-D925-D62386B18A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849313"/>
            <a:ext cx="4884738" cy="3663950"/>
          </a:xfrm>
          <a:ln/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98D85615-079D-4734-C3C2-F1D96DD86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764088"/>
            <a:ext cx="4910137" cy="435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7139DA74-DF6E-8D92-00D6-73823F55D9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000">
                <a:latin typeface="Arial" panose="020B0604020202020204" pitchFamily="34" charset="0"/>
                <a:ea typeface="휴먼모음T" panose="02030504000101010101" pitchFamily="18" charset="-127"/>
              </a:rPr>
              <a:t>PYO IN SOO</a:t>
            </a:r>
          </a:p>
        </p:txBody>
      </p:sp>
      <p:sp>
        <p:nvSpPr>
          <p:cNvPr id="13314" name="Rectangle 6">
            <a:extLst>
              <a:ext uri="{FF2B5EF4-FFF2-40B4-BE49-F238E27FC236}">
                <a16:creationId xmlns:a16="http://schemas.microsoft.com/office/drawing/2014/main" id="{8174912E-0B9B-25E5-F790-450DE9530DD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800">
                <a:latin typeface="굴림" panose="020B0600000101010101" pitchFamily="34" charset="-127"/>
              </a:rPr>
              <a:t> </a:t>
            </a:r>
            <a:r>
              <a:rPr lang="en-US" altLang="ko-KR" sz="800">
                <a:latin typeface="굴림" panose="020B0600000101010101" pitchFamily="34" charset="-127"/>
              </a:rPr>
              <a:t>(PYO IN SOO)</a:t>
            </a: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726B5FE9-4CF8-71AB-3AA5-0A6A04986A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9080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90805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000">
                <a:latin typeface="굴림" panose="020B0600000101010101" pitchFamily="34" charset="-127"/>
              </a:rPr>
              <a:t>1 - </a:t>
            </a:r>
            <a:fld id="{F6B2E2FC-62A8-A049-AEEE-BAC6FB467C91}" type="slidenum">
              <a:rPr lang="en-US" altLang="ko-KR" sz="1000" smtClean="0">
                <a:latin typeface="굴림" panose="020B0600000101010101" pitchFamily="34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000">
              <a:latin typeface="굴림" panose="020B0600000101010101" pitchFamily="34" charset="-127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F8F5939B-84EA-1897-9AD4-2653C012E1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849313"/>
            <a:ext cx="4884738" cy="3663950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70383636-D3D0-DBF4-1F22-228E981A4B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764088"/>
            <a:ext cx="4910137" cy="435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251520" y="152400"/>
            <a:ext cx="8663880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dirty="0"/>
              <a:t>마스터 제목 유형 편집</a:t>
            </a:r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251520" y="1340768"/>
            <a:ext cx="8663880" cy="4824536"/>
          </a:xfrm>
        </p:spPr>
        <p:txBody>
          <a:bodyPr/>
          <a:lstStyle>
            <a:lvl1pPr marL="0" indent="0">
              <a:buFont typeface="Monotype Sorts" charset="2"/>
              <a:buNone/>
              <a:defRPr/>
            </a:lvl1pPr>
          </a:lstStyle>
          <a:p>
            <a:pPr lvl="0"/>
            <a:r>
              <a:rPr lang="ko-KR" altLang="en-US" noProof="0" dirty="0"/>
              <a:t>마스터 부제목 유형 편집</a:t>
            </a: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750E6704-25C2-5C7F-72CA-4B199ADF61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CA572B1-1704-E345-B18D-990FB2F6BD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553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3" y="1484784"/>
            <a:ext cx="8838058" cy="48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9">
            <a:extLst>
              <a:ext uri="{FF2B5EF4-FFF2-40B4-BE49-F238E27FC236}">
                <a16:creationId xmlns:a16="http://schemas.microsoft.com/office/drawing/2014/main" id="{0C1E1ACB-ED10-C24E-1AF9-64135A8AAF9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40563" y="6597650"/>
            <a:ext cx="19050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88645-08C2-5040-9F29-AD0061C880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82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07503" y="161314"/>
            <a:ext cx="8838059" cy="96343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C5F83B80-5FE4-BA3A-80EC-E055393331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92950" y="6575425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F9CF6-EA55-1F4C-A9C3-DC2536D1A8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967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596" y="1447800"/>
            <a:ext cx="4110036" cy="45529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500174"/>
            <a:ext cx="4086254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0677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>
            <a:extLst>
              <a:ext uri="{FF2B5EF4-FFF2-40B4-BE49-F238E27FC236}">
                <a16:creationId xmlns:a16="http://schemas.microsoft.com/office/drawing/2014/main" id="{A42EB746-0E07-CC31-7318-2532EFC02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61925"/>
            <a:ext cx="8837613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27" name="Rectangle 26">
            <a:extLst>
              <a:ext uri="{FF2B5EF4-FFF2-40B4-BE49-F238E27FC236}">
                <a16:creationId xmlns:a16="http://schemas.microsoft.com/office/drawing/2014/main" id="{553E3BC6-83CF-276F-B01D-BB44A865B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484313"/>
            <a:ext cx="8837613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101" name="Rectangle 29">
            <a:extLst>
              <a:ext uri="{FF2B5EF4-FFF2-40B4-BE49-F238E27FC236}">
                <a16:creationId xmlns:a16="http://schemas.microsoft.com/office/drawing/2014/main" id="{838D39A2-F77A-B1CE-85DC-95C0D9FBE53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0563" y="6475413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50000"/>
              </a:spcBef>
              <a:defRPr sz="1000"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F80DC319-D948-B74A-B8DC-EC139356684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29" name="TextBox 1">
            <a:extLst>
              <a:ext uri="{FF2B5EF4-FFF2-40B4-BE49-F238E27FC236}">
                <a16:creationId xmlns:a16="http://schemas.microsoft.com/office/drawing/2014/main" id="{350A82EB-73C4-39F2-7F6B-C87BCAF232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19475" y="6557963"/>
            <a:ext cx="2952750" cy="2778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urier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insoo.pyo@gmail.com</a:t>
            </a:r>
            <a:endParaRPr lang="ko-KR" altLang="en-US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312" r:id="rId3"/>
    <p:sldLayoutId id="2147484313" r:id="rId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ü"/>
        <a:defRPr kumimoji="1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D3CC1363-12F3-62F7-DB94-3E77CC6767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1484313"/>
            <a:ext cx="7489825" cy="2886075"/>
          </a:xfrm>
        </p:spPr>
        <p:txBody>
          <a:bodyPr/>
          <a:lstStyle/>
          <a:p>
            <a:pPr eaLnBrk="1" hangingPunct="1"/>
            <a:r>
              <a:rPr lang="en-US" altLang="ko-KR" dirty="0"/>
              <a:t>              </a:t>
            </a:r>
            <a:r>
              <a:rPr lang="en-US" altLang="ko-KR" sz="4000" dirty="0"/>
              <a:t>Java Thread</a:t>
            </a:r>
            <a:r>
              <a:rPr lang="ko-KR" altLang="en-US" sz="4000" dirty="0"/>
              <a:t> </a:t>
            </a:r>
          </a:p>
        </p:txBody>
      </p:sp>
      <p:sp>
        <p:nvSpPr>
          <p:cNvPr id="7170" name="TextBox 1">
            <a:extLst>
              <a:ext uri="{FF2B5EF4-FFF2-40B4-BE49-F238E27FC236}">
                <a16:creationId xmlns:a16="http://schemas.microsoft.com/office/drawing/2014/main" id="{EB4C1060-61DD-11B6-1562-BE8A64389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79513" y="1454150"/>
            <a:ext cx="185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urier" panose="02070309020205020404" pitchFamily="49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" panose="02070309020205020404" pitchFamily="49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" panose="02070309020205020404" pitchFamily="49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" panose="02070309020205020404" pitchFamily="49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" panose="02070309020205020404" pitchFamily="49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" panose="02070309020205020404" pitchFamily="49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" panose="02070309020205020404" pitchFamily="49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" panose="02070309020205020404" pitchFamily="49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" panose="02070309020205020404" pitchFamily="49" charset="0"/>
                <a:ea typeface="굴림" panose="020B0600000101010101" pitchFamily="34" charset="-127"/>
              </a:defRPr>
            </a:lvl9pPr>
          </a:lstStyle>
          <a:p>
            <a:endParaRPr lang="ko-Kore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504B18B-2041-1A0B-F7F5-5CD3EE951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6572250" cy="58896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anchor="t"/>
          <a:lstStyle/>
          <a:p>
            <a:pPr eaLnBrk="1" hangingPunct="1">
              <a:defRPr/>
            </a:pPr>
            <a:r>
              <a:rPr lang="en-US" altLang="ko-KR" dirty="0">
                <a:latin typeface="+mn-ea"/>
                <a:ea typeface="+mn-ea"/>
              </a:rPr>
              <a:t>Runnable </a:t>
            </a:r>
            <a:r>
              <a:rPr lang="ko-KR" altLang="en-US" dirty="0">
                <a:latin typeface="+mn-ea"/>
                <a:ea typeface="+mn-ea"/>
              </a:rPr>
              <a:t>이용한 생성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FC975-0720-ECBF-9A50-3AC9E97DA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1700213"/>
            <a:ext cx="7786687" cy="468153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2000" b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u"/>
              <a:defRPr kumimoji="1" sz="1800" b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u"/>
              <a:defRPr kumimoji="1" sz="1600" b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u"/>
              <a:defRPr kumimoji="1" sz="1400" b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u"/>
              <a:defRPr kumimoji="1" sz="1200" b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package </a:t>
            </a:r>
            <a:r>
              <a:rPr lang="en-US" altLang="ko-KR" sz="1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com.pyoinsoo.thread</a:t>
            </a: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b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en-US" altLang="ko-KR" sz="1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SimpleRunnable</a:t>
            </a: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implements </a:t>
            </a:r>
            <a: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Runnable</a:t>
            </a: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b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private Long </a:t>
            </a:r>
            <a:r>
              <a:rPr lang="en-US" altLang="ko-KR" sz="1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delayTime</a:t>
            </a: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b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private boolean flag = false;</a:t>
            </a:r>
            <a:b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public </a:t>
            </a:r>
            <a:r>
              <a:rPr lang="en-US" altLang="ko-KR" sz="1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SimpleRunnable</a:t>
            </a: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(Long </a:t>
            </a:r>
            <a:r>
              <a:rPr lang="en-US" altLang="ko-KR" sz="1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delayTime</a:t>
            </a: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  <a:b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this.delayTime</a:t>
            </a: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delayTime</a:t>
            </a: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b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  <a:b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  <a:b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public void run() {</a:t>
            </a:r>
            <a:b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while(!</a:t>
            </a:r>
            <a:r>
              <a:rPr lang="en-US" altLang="ko-KR" sz="10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Thread.interrupted</a:t>
            </a:r>
            <a: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()){</a:t>
            </a:r>
            <a:b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try{</a:t>
            </a:r>
            <a:b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lang="en-US" altLang="ko-KR" sz="10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Thread.sleep</a:t>
            </a:r>
            <a: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delayTime</a:t>
            </a:r>
            <a: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lang="en-US" altLang="ko-KR" sz="10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System.out.printf</a:t>
            </a:r>
            <a: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("%s\t", </a:t>
            </a:r>
            <a:r>
              <a:rPr lang="en-US" altLang="ko-KR" sz="10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Thread.currentThread</a:t>
            </a:r>
            <a: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10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getName</a:t>
            </a:r>
            <a: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  <a:b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}catch(InterruptedException </a:t>
            </a:r>
            <a:r>
              <a:rPr lang="en-US" altLang="ko-KR" sz="10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ic</a:t>
            </a:r>
            <a: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){</a:t>
            </a:r>
            <a:b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lang="en-US" altLang="ko-KR" sz="10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Thread.currentThread</a:t>
            </a:r>
            <a: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().interrupt();</a:t>
            </a:r>
            <a:b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lang="en-US" altLang="ko-KR" sz="10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System.out.printf</a:t>
            </a:r>
            <a: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("\n End of %s Thread \n", </a:t>
            </a:r>
            <a:r>
              <a:rPr lang="en-US" altLang="ko-KR" sz="10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Thread.currentThread</a:t>
            </a:r>
            <a: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10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getName</a:t>
            </a:r>
            <a: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  <a:b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throw new RuntimeException("</a:t>
            </a:r>
            <a:r>
              <a:rPr lang="ko-KR" altLang="en-US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쓰레드 인터럽트 발생한 부분을 </a:t>
            </a:r>
            <a:r>
              <a:rPr lang="ko-KR" altLang="en-US" sz="10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런타임예외로</a:t>
            </a:r>
            <a:r>
              <a:rPr lang="ko-KR" altLang="en-US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포워딩</a:t>
            </a:r>
            <a: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!");</a:t>
            </a:r>
            <a:b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}</a:t>
            </a:r>
            <a:b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}</a:t>
            </a:r>
            <a:b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  <a:b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b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SimpleRunnableMain</a:t>
            </a: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  <a:b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public static void main(String... </a:t>
            </a:r>
            <a:r>
              <a:rPr lang="en-US" altLang="ko-KR" sz="1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){</a:t>
            </a:r>
            <a:b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var thread1 = new Thread(new </a:t>
            </a:r>
            <a:r>
              <a:rPr lang="en-US" altLang="ko-KR" sz="10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SimpleRunnable</a:t>
            </a:r>
            <a: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(500L), "t500");</a:t>
            </a:r>
            <a:b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var thread2 = new Thread(new </a:t>
            </a:r>
            <a:r>
              <a:rPr lang="en-US" altLang="ko-KR" sz="10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SimpleRunnable</a:t>
            </a:r>
            <a: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(1000L), "t1000");</a:t>
            </a:r>
            <a:br>
              <a:rPr lang="en-US" altLang="ko-KR" sz="10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thread1.start() ; thread2.start();</a:t>
            </a:r>
            <a:b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try{</a:t>
            </a:r>
            <a:b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Thread.sleep</a:t>
            </a: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(5000);</a:t>
            </a:r>
            <a:b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}catch(InterruptedException ignored){}</a:t>
            </a:r>
            <a:b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System.out.printf</a:t>
            </a: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("\n End of %s Thread \n", </a:t>
            </a:r>
            <a:r>
              <a:rPr lang="en-US" altLang="ko-KR" sz="1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Thread.currentThread</a:t>
            </a: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1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getName</a:t>
            </a: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  <a:b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  <a:b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b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84EC2C1-1B48-924B-3008-544EA5A0F9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929562" cy="601662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anchor="t"/>
          <a:lstStyle/>
          <a:p>
            <a:pPr eaLnBrk="1" hangingPunct="1">
              <a:defRPr/>
            </a:pPr>
            <a:r>
              <a:rPr lang="en-US" altLang="ko-KR" dirty="0">
                <a:latin typeface="+mj-ea"/>
              </a:rPr>
              <a:t>Callable </a:t>
            </a:r>
            <a:r>
              <a:rPr lang="ko-KR" altLang="en-US" dirty="0">
                <a:latin typeface="+mj-ea"/>
              </a:rPr>
              <a:t>인터페이스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67032AE-6C23-9C26-906B-DD98FE094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1341438"/>
            <a:ext cx="7929562" cy="496728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j-ea"/>
                <a:ea typeface="+mj-ea"/>
              </a:rPr>
              <a:t> 상위 클래스를 </a:t>
            </a:r>
            <a:r>
              <a:rPr lang="en-US" altLang="ko-KR" dirty="0">
                <a:latin typeface="+mj-ea"/>
                <a:ea typeface="+mj-ea"/>
              </a:rPr>
              <a:t>Thread</a:t>
            </a:r>
            <a:r>
              <a:rPr lang="ko-KR" altLang="en-US" dirty="0">
                <a:latin typeface="+mj-ea"/>
                <a:ea typeface="+mj-ea"/>
              </a:rPr>
              <a:t>로 할 수 없을 경우</a:t>
            </a:r>
            <a:endParaRPr lang="en-US" altLang="ko-KR" dirty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rgbClr val="C00000"/>
                </a:solidFill>
                <a:latin typeface="+mj-ea"/>
                <a:ea typeface="+mj-ea"/>
              </a:rPr>
              <a:t>쓰레드의 결과값을 리턴 받길 원할 경우</a:t>
            </a:r>
            <a:endParaRPr lang="en-US" altLang="ko-KR" dirty="0">
              <a:solidFill>
                <a:srgbClr val="C00000"/>
              </a:solidFill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보통 </a:t>
            </a:r>
            <a:r>
              <a:rPr lang="en-US" altLang="ko-KR" dirty="0">
                <a:latin typeface="+mj-ea"/>
                <a:ea typeface="+mj-ea"/>
              </a:rPr>
              <a:t>FutureTask&lt;V&gt; </a:t>
            </a:r>
            <a:r>
              <a:rPr lang="ko-KR" altLang="en-US" dirty="0">
                <a:latin typeface="+mj-ea"/>
                <a:ea typeface="+mj-ea"/>
              </a:rPr>
              <a:t>를 이용해 생성한 후 쓰레드에 할당</a:t>
            </a:r>
            <a:endParaRPr lang="en-US" altLang="ko-KR" dirty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V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는 리턴 타입을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나타내는 </a:t>
            </a:r>
            <a:r>
              <a:rPr lang="en-US" altLang="ko-KR" dirty="0">
                <a:latin typeface="+mj-ea"/>
                <a:ea typeface="+mj-ea"/>
              </a:rPr>
              <a:t>Generic Type</a:t>
            </a:r>
            <a:endParaRPr lang="ko-KR" altLang="en-US" dirty="0">
              <a:latin typeface="+mj-ea"/>
              <a:ea typeface="+mj-ea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ko-KR" sz="14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5779198-CA9A-7084-6E69-2BB9F98AB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716338"/>
            <a:ext cx="6769100" cy="24495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2000" b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u"/>
              <a:defRPr kumimoji="1" sz="1800" b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u"/>
              <a:defRPr kumimoji="1" sz="1600" b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u"/>
              <a:defRPr kumimoji="1" sz="1400" b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u"/>
              <a:defRPr kumimoji="1" sz="1200" b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@FunctionalInterface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interface Callable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&lt;V&gt;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/**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* Computes a result, or throws an exception if unable to do so.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*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* @return computed result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* @throws Exception if unable to compute a result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*/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call() throws Exception;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20C8588B-5706-8E2E-CA22-49E6D3594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534988"/>
            <a:ext cx="7929562" cy="601662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ko-KR" dirty="0"/>
              <a:t>FutureTask</a:t>
            </a:r>
            <a:endParaRPr lang="ko-KR" altLang="en-US" dirty="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FD02F94-1228-A992-ECAF-2E774EAA7F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8013" y="1628775"/>
            <a:ext cx="7927975" cy="3816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+mj-ea"/>
                <a:ea typeface="+mj-ea"/>
              </a:rPr>
              <a:t>FutureTask get()</a:t>
            </a:r>
            <a:r>
              <a:rPr lang="ko-KR" altLang="en-US" dirty="0">
                <a:latin typeface="+mj-ea"/>
                <a:ea typeface="+mj-ea"/>
              </a:rPr>
              <a:t>으로 </a:t>
            </a:r>
            <a:r>
              <a:rPr lang="en-US" altLang="ko-KR" dirty="0">
                <a:latin typeface="+mj-ea"/>
                <a:ea typeface="+mj-ea"/>
              </a:rPr>
              <a:t>Callable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call()</a:t>
            </a:r>
            <a:r>
              <a:rPr lang="ko-KR" altLang="en-US" dirty="0">
                <a:latin typeface="+mj-ea"/>
                <a:ea typeface="+mj-ea"/>
              </a:rPr>
              <a:t>메소드가 호출되어 결과가 리턴 되길 기다림</a:t>
            </a:r>
            <a:endParaRPr lang="en-US" altLang="ko-KR" dirty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ko-KR" dirty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en-US" altLang="ko-KR" dirty="0">
                <a:latin typeface="+mj-ea"/>
                <a:ea typeface="+mj-ea"/>
              </a:rPr>
              <a:t>Callable</a:t>
            </a:r>
            <a:r>
              <a:rPr lang="ko-KR" altLang="en-US" dirty="0">
                <a:latin typeface="+mj-ea"/>
                <a:ea typeface="+mj-ea"/>
              </a:rPr>
              <a:t>로 구현된 </a:t>
            </a:r>
            <a:r>
              <a:rPr lang="en-US" altLang="ko-KR" dirty="0">
                <a:latin typeface="+mj-ea"/>
                <a:ea typeface="+mj-ea"/>
              </a:rPr>
              <a:t>call() </a:t>
            </a:r>
            <a:r>
              <a:rPr lang="ko-KR" altLang="en-US" dirty="0">
                <a:latin typeface="+mj-ea"/>
                <a:ea typeface="+mj-ea"/>
              </a:rPr>
              <a:t>함수를 모니터링하는 역할을 담당</a:t>
            </a:r>
            <a:endParaRPr lang="en-US" altLang="ko-KR" dirty="0">
              <a:latin typeface="+mj-ea"/>
              <a:ea typeface="+mj-ea"/>
            </a:endParaRPr>
          </a:p>
          <a:p>
            <a:pPr lvl="1" eaLnBrk="1" hangingPunct="1">
              <a:defRPr/>
            </a:pPr>
            <a:r>
              <a:rPr lang="en-US" altLang="ko-KR" dirty="0"/>
              <a:t> cancel(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mayInterruptIfRunning</a:t>
            </a:r>
            <a:r>
              <a:rPr lang="en-US" altLang="ko-KR" dirty="0"/>
              <a:t>)</a:t>
            </a:r>
          </a:p>
          <a:p>
            <a:pPr lvl="1" eaLnBrk="1" hangingPunct="1">
              <a:defRPr/>
            </a:pPr>
            <a:r>
              <a:rPr lang="en-US" altLang="ko-KR" dirty="0"/>
              <a:t> done()</a:t>
            </a:r>
          </a:p>
          <a:p>
            <a:pPr lvl="1" eaLnBrk="1" hangingPunct="1">
              <a:defRPr/>
            </a:pPr>
            <a:r>
              <a:rPr lang="en-US" altLang="ko-KR" dirty="0"/>
              <a:t> </a:t>
            </a:r>
            <a:r>
              <a:rPr lang="en-US" altLang="ko-KR" dirty="0" err="1"/>
              <a:t>isCancelled</a:t>
            </a:r>
            <a:r>
              <a:rPr lang="en-US" altLang="ko-KR" dirty="0"/>
              <a:t>()</a:t>
            </a:r>
          </a:p>
          <a:p>
            <a:pPr lvl="1" eaLnBrk="1" hangingPunct="1">
              <a:defRPr/>
            </a:pPr>
            <a:r>
              <a:rPr lang="en-US" altLang="ko-KR" dirty="0"/>
              <a:t> </a:t>
            </a:r>
            <a:r>
              <a:rPr lang="en-US" altLang="ko-KR" dirty="0" err="1"/>
              <a:t>isDone</a:t>
            </a:r>
            <a:r>
              <a:rPr lang="en-US" altLang="ko-KR" dirty="0"/>
              <a:t>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FE4FAAC1-FFE4-C0E3-9BBE-81B288F9B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79413"/>
            <a:ext cx="7929562" cy="601662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ko-KR"/>
              <a:t>Callable </a:t>
            </a:r>
            <a:r>
              <a:rPr lang="ko-KR" altLang="en-US"/>
              <a:t>함수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40238DD-C001-E64C-5E97-670F498E6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700213"/>
            <a:ext cx="7929562" cy="41767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2000" b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u"/>
              <a:defRPr kumimoji="1" sz="1800" b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u"/>
              <a:defRPr kumimoji="1" sz="1600" b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u"/>
              <a:defRPr kumimoji="1" sz="1400" b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u"/>
              <a:defRPr kumimoji="1" sz="1200" b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package </a:t>
            </a:r>
            <a:r>
              <a:rPr lang="en-US" altLang="ko-KR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com.pyoinsoo.thread</a:t>
            </a: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b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java.util.concurrent.Callable</a:t>
            </a: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b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java.util.concurrent.ExecutionException</a:t>
            </a: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b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java.util.concurrent.FutureTask</a:t>
            </a: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b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en-US" altLang="ko-KR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CallableImpl</a:t>
            </a: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implements </a:t>
            </a:r>
            <a:r>
              <a:rPr lang="en-US" altLang="ko-KR" sz="12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Callable&lt;Long&gt; </a:t>
            </a: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b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@Override</a:t>
            </a:r>
            <a:br>
              <a:rPr lang="en-US" altLang="ko-KR" sz="12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public Long call() throws Exception {</a:t>
            </a:r>
            <a:br>
              <a:rPr lang="en-US" altLang="ko-KR" sz="12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var sum = 0L;</a:t>
            </a:r>
            <a:br>
              <a:rPr lang="en-US" altLang="ko-KR" sz="12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for(long value = 0 ; value &lt;= 10000000; value++){</a:t>
            </a:r>
            <a:br>
              <a:rPr lang="en-US" altLang="ko-KR" sz="12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sum += value;</a:t>
            </a:r>
            <a:br>
              <a:rPr lang="en-US" altLang="ko-KR" sz="12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}</a:t>
            </a:r>
            <a:br>
              <a:rPr lang="en-US" altLang="ko-KR" sz="12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System.out.printf</a:t>
            </a:r>
            <a:r>
              <a:rPr lang="en-US" altLang="ko-KR" sz="12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("End of %s \n", </a:t>
            </a:r>
            <a:r>
              <a:rPr lang="en-US" altLang="ko-KR" sz="12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Thread.currentThread</a:t>
            </a:r>
            <a:r>
              <a:rPr lang="en-US" altLang="ko-KR" sz="12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12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getName</a:t>
            </a:r>
            <a:r>
              <a:rPr lang="en-US" altLang="ko-KR" sz="12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  <a:br>
              <a:rPr lang="en-US" altLang="ko-KR" sz="12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return sum;</a:t>
            </a:r>
            <a:br>
              <a:rPr lang="en-US" altLang="ko-KR" sz="12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  <a:br>
              <a:rPr lang="en-US" altLang="ko-KR" sz="12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b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CallableThreadMain</a:t>
            </a: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  <a:b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public static void main(String... </a:t>
            </a:r>
            <a:r>
              <a:rPr lang="en-US" altLang="ko-KR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throws </a:t>
            </a:r>
            <a:r>
              <a:rPr lang="en-US" altLang="ko-KR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ExecutionException</a:t>
            </a: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InterruptedException {</a:t>
            </a:r>
            <a:b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FutureTask&lt;Long&gt; </a:t>
            </a:r>
            <a:r>
              <a:rPr lang="en-US" altLang="ko-KR" sz="12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futureTask</a:t>
            </a:r>
            <a:r>
              <a:rPr lang="en-US" altLang="ko-KR" sz="12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FutureTask&lt;&gt;(new </a:t>
            </a:r>
            <a:r>
              <a:rPr lang="en-US" altLang="ko-KR" sz="12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CallableImpl</a:t>
            </a:r>
            <a:r>
              <a:rPr lang="en-US" altLang="ko-KR" sz="12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  <a:br>
              <a:rPr lang="en-US" altLang="ko-KR" sz="12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var thread = new Thread(</a:t>
            </a:r>
            <a:r>
              <a:rPr lang="en-US" altLang="ko-KR" sz="12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futureTask</a:t>
            </a:r>
            <a:r>
              <a:rPr lang="en-US" altLang="ko-KR" sz="12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"Future Thread");</a:t>
            </a:r>
            <a:br>
              <a:rPr lang="en-US" altLang="ko-KR" sz="12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thread.start</a:t>
            </a: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  <a:b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System.out.format</a:t>
            </a: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("sum = %d \n", </a:t>
            </a:r>
            <a:r>
              <a:rPr lang="en-US" altLang="ko-KR" sz="12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futureTask.get</a:t>
            </a:r>
            <a:r>
              <a:rPr lang="en-US" altLang="ko-KR" sz="12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  <a:b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System.out.printf</a:t>
            </a: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("End of %s Thread \n", </a:t>
            </a:r>
            <a:r>
              <a:rPr lang="en-US" altLang="ko-KR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Thread.currentThread</a:t>
            </a: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getName</a:t>
            </a: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  <a:b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  <a:b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b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D80C3999-3328-7567-5A45-A827B8323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572375" cy="601663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ko-KR">
                <a:latin typeface="휴먼모음T" panose="02030504000101010101" pitchFamily="18" charset="-127"/>
                <a:ea typeface="휴먼모음T" panose="02030504000101010101" pitchFamily="18" charset="-127"/>
              </a:rPr>
              <a:t>Thread </a:t>
            </a:r>
            <a:r>
              <a:rPr lang="en-US" altLang="ko-KR"/>
              <a:t>Pool</a:t>
            </a:r>
            <a:r>
              <a:rPr lang="en-US" altLang="ko-KR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을 이용한 방법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F222AA4-82C2-8243-320B-52C63128F39B}"/>
              </a:ext>
            </a:extLst>
          </p:cNvPr>
          <p:cNvGrpSpPr/>
          <p:nvPr/>
        </p:nvGrpSpPr>
        <p:grpSpPr>
          <a:xfrm>
            <a:off x="5795963" y="1781175"/>
            <a:ext cx="2460625" cy="3735388"/>
            <a:chOff x="5795963" y="1781175"/>
            <a:chExt cx="2460625" cy="3735388"/>
          </a:xfrm>
          <a:solidFill>
            <a:srgbClr val="C7C705"/>
          </a:solidFill>
        </p:grpSpPr>
        <p:sp>
          <p:nvSpPr>
            <p:cNvPr id="4" name="사각형: 둥근 대각선 방향 모서리 3">
              <a:extLst>
                <a:ext uri="{FF2B5EF4-FFF2-40B4-BE49-F238E27FC236}">
                  <a16:creationId xmlns:a16="http://schemas.microsoft.com/office/drawing/2014/main" id="{60CA7FE4-BA76-7CC7-B12A-FF3FF4DEE41D}"/>
                </a:ext>
              </a:extLst>
            </p:cNvPr>
            <p:cNvSpPr/>
            <p:nvPr/>
          </p:nvSpPr>
          <p:spPr bwMode="auto">
            <a:xfrm>
              <a:off x="5795963" y="1781175"/>
              <a:ext cx="2460625" cy="431800"/>
            </a:xfrm>
            <a:prstGeom prst="round2DiagRect">
              <a:avLst/>
            </a:prstGeom>
            <a:grp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spcBef>
                  <a:spcPct val="20000"/>
                </a:spcBef>
                <a:defRPr/>
              </a:pP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Thread Pool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사각형: 둥근 대각선 방향 모서리 5">
              <a:extLst>
                <a:ext uri="{FF2B5EF4-FFF2-40B4-BE49-F238E27FC236}">
                  <a16:creationId xmlns:a16="http://schemas.microsoft.com/office/drawing/2014/main" id="{A22FC8AD-1D2B-6DD3-D65F-FC2B26F53F49}"/>
                </a:ext>
              </a:extLst>
            </p:cNvPr>
            <p:cNvSpPr/>
            <p:nvPr/>
          </p:nvSpPr>
          <p:spPr bwMode="auto">
            <a:xfrm>
              <a:off x="5795963" y="2212975"/>
              <a:ext cx="2460625" cy="3303588"/>
            </a:xfrm>
            <a:prstGeom prst="round2DiagRect">
              <a:avLst/>
            </a:prstGeom>
            <a:grp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spcBef>
                  <a:spcPct val="20000"/>
                </a:spcBef>
                <a:defRPr/>
              </a:pPr>
              <a:endParaRPr lang="ko-KR" altLang="en-US">
                <a:latin typeface="Courier" charset="0"/>
                <a:ea typeface="굴림" panose="020B0600000101010101" pitchFamily="50" charset="-127"/>
              </a:endParaRPr>
            </a:p>
          </p:txBody>
        </p:sp>
        <p:sp>
          <p:nvSpPr>
            <p:cNvPr id="25605" name="타원 6">
              <a:extLst>
                <a:ext uri="{FF2B5EF4-FFF2-40B4-BE49-F238E27FC236}">
                  <a16:creationId xmlns:a16="http://schemas.microsoft.com/office/drawing/2014/main" id="{B7A97483-8676-0CE7-7121-E95975608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25" y="2447925"/>
              <a:ext cx="576263" cy="433388"/>
            </a:xfrm>
            <a:prstGeom prst="ellipse">
              <a:avLst/>
            </a:prstGeom>
            <a:grpFill/>
            <a:ln w="12700" algn="ctr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  <a:defRPr/>
              </a:pPr>
              <a:r>
                <a:rPr lang="en-US" altLang="ko-KR" sz="1200" b="1"/>
                <a:t>T2</a:t>
              </a:r>
              <a:endParaRPr lang="ko-KR" altLang="en-US" sz="1200" b="1"/>
            </a:p>
          </p:txBody>
        </p:sp>
        <p:sp>
          <p:nvSpPr>
            <p:cNvPr id="25606" name="타원 7">
              <a:extLst>
                <a:ext uri="{FF2B5EF4-FFF2-40B4-BE49-F238E27FC236}">
                  <a16:creationId xmlns:a16="http://schemas.microsoft.com/office/drawing/2014/main" id="{BB62774E-E43E-60C6-2DA3-186DA5F95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225" y="2452688"/>
              <a:ext cx="654050" cy="431800"/>
            </a:xfrm>
            <a:prstGeom prst="ellipse">
              <a:avLst/>
            </a:prstGeom>
            <a:grpFill/>
            <a:ln w="12700" algn="ctr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  <a:defRPr/>
              </a:pPr>
              <a:r>
                <a:rPr lang="en-US" altLang="ko-KR" sz="1200" b="1"/>
                <a:t>T1</a:t>
              </a:r>
              <a:endParaRPr lang="ko-KR" altLang="en-US" sz="1200" b="1"/>
            </a:p>
          </p:txBody>
        </p:sp>
        <p:sp>
          <p:nvSpPr>
            <p:cNvPr id="25607" name="타원 8">
              <a:extLst>
                <a:ext uri="{FF2B5EF4-FFF2-40B4-BE49-F238E27FC236}">
                  <a16:creationId xmlns:a16="http://schemas.microsoft.com/office/drawing/2014/main" id="{E7B8EA31-B83B-EB67-7F15-D62CBE638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25" y="3162300"/>
              <a:ext cx="576263" cy="431800"/>
            </a:xfrm>
            <a:prstGeom prst="ellipse">
              <a:avLst/>
            </a:prstGeom>
            <a:grpFill/>
            <a:ln w="12700" algn="ctr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  <a:defRPr/>
              </a:pPr>
              <a:r>
                <a:rPr lang="en-US" altLang="ko-KR" sz="1200" b="1"/>
                <a:t>T4</a:t>
              </a:r>
              <a:endParaRPr lang="ko-KR" altLang="en-US" sz="1200" b="1"/>
            </a:p>
          </p:txBody>
        </p:sp>
        <p:sp>
          <p:nvSpPr>
            <p:cNvPr id="25608" name="타원 9">
              <a:extLst>
                <a:ext uri="{FF2B5EF4-FFF2-40B4-BE49-F238E27FC236}">
                  <a16:creationId xmlns:a16="http://schemas.microsoft.com/office/drawing/2014/main" id="{C2C997C0-FC50-F540-A82D-916A12B69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563" y="3911600"/>
              <a:ext cx="576262" cy="431800"/>
            </a:xfrm>
            <a:prstGeom prst="ellipse">
              <a:avLst/>
            </a:prstGeom>
            <a:grpFill/>
            <a:ln w="12700" algn="ctr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  <a:defRPr/>
              </a:pPr>
              <a:r>
                <a:rPr lang="en-US" altLang="ko-KR" sz="1200" b="1"/>
                <a:t>T6</a:t>
              </a:r>
              <a:endParaRPr lang="ko-KR" altLang="en-US" sz="1200" b="1"/>
            </a:p>
          </p:txBody>
        </p:sp>
        <p:sp>
          <p:nvSpPr>
            <p:cNvPr id="25609" name="타원 10">
              <a:extLst>
                <a:ext uri="{FF2B5EF4-FFF2-40B4-BE49-F238E27FC236}">
                  <a16:creationId xmlns:a16="http://schemas.microsoft.com/office/drawing/2014/main" id="{91993B6F-D066-DA44-C38E-E3F7E43ED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613" y="3911600"/>
              <a:ext cx="576262" cy="431800"/>
            </a:xfrm>
            <a:prstGeom prst="ellipse">
              <a:avLst/>
            </a:prstGeom>
            <a:grpFill/>
            <a:ln w="12700" algn="ctr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  <a:defRPr/>
              </a:pPr>
              <a:r>
                <a:rPr lang="en-US" altLang="ko-KR" sz="1200" b="1"/>
                <a:t>T5</a:t>
              </a:r>
              <a:endParaRPr lang="ko-KR" altLang="en-US" sz="1200" b="1"/>
            </a:p>
          </p:txBody>
        </p:sp>
        <p:sp>
          <p:nvSpPr>
            <p:cNvPr id="25610" name="타원 11">
              <a:extLst>
                <a:ext uri="{FF2B5EF4-FFF2-40B4-BE49-F238E27FC236}">
                  <a16:creationId xmlns:a16="http://schemas.microsoft.com/office/drawing/2014/main" id="{A526F8DF-C3DE-4CFD-4824-C9A57128D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563" y="4645025"/>
              <a:ext cx="733425" cy="431800"/>
            </a:xfrm>
            <a:prstGeom prst="ellipse">
              <a:avLst/>
            </a:prstGeom>
            <a:grpFill/>
            <a:ln w="12700" algn="ctr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  <a:defRPr/>
              </a:pPr>
              <a:r>
                <a:rPr lang="en-US" altLang="ko-KR" sz="1200" b="1"/>
                <a:t>T-N</a:t>
              </a:r>
              <a:endParaRPr lang="ko-KR" altLang="en-US" sz="1200" b="1"/>
            </a:p>
          </p:txBody>
        </p:sp>
        <p:sp>
          <p:nvSpPr>
            <p:cNvPr id="25611" name="타원 12">
              <a:extLst>
                <a:ext uri="{FF2B5EF4-FFF2-40B4-BE49-F238E27FC236}">
                  <a16:creationId xmlns:a16="http://schemas.microsoft.com/office/drawing/2014/main" id="{F293B7B7-6735-F002-051D-59739710E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613" y="4657725"/>
              <a:ext cx="576262" cy="431800"/>
            </a:xfrm>
            <a:prstGeom prst="ellipse">
              <a:avLst/>
            </a:prstGeom>
            <a:grpFill/>
            <a:ln w="12700" algn="ctr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  <a:defRPr/>
              </a:pPr>
              <a:r>
                <a:rPr lang="en-US" altLang="ko-KR" sz="1200" b="1"/>
                <a:t>T7</a:t>
              </a:r>
              <a:endParaRPr lang="ko-KR" altLang="en-US" sz="1200" b="1"/>
            </a:p>
          </p:txBody>
        </p:sp>
        <p:sp>
          <p:nvSpPr>
            <p:cNvPr id="25612" name="타원 13">
              <a:extLst>
                <a:ext uri="{FF2B5EF4-FFF2-40B4-BE49-F238E27FC236}">
                  <a16:creationId xmlns:a16="http://schemas.microsoft.com/office/drawing/2014/main" id="{B1E96CD2-1022-D84C-517B-39BE699B7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0325" y="3162300"/>
              <a:ext cx="574675" cy="431800"/>
            </a:xfrm>
            <a:prstGeom prst="ellipse">
              <a:avLst/>
            </a:prstGeom>
            <a:grpFill/>
            <a:ln w="12700" algn="ctr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urier" pitchFamily="2" charset="2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  <a:defRPr/>
              </a:pPr>
              <a:r>
                <a:rPr lang="en-US" altLang="ko-KR" sz="1200" b="1"/>
                <a:t>T3</a:t>
              </a:r>
              <a:endParaRPr lang="ko-KR" altLang="en-US" sz="1200" b="1"/>
            </a:p>
          </p:txBody>
        </p: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222E36F-8562-CD14-75D0-37B1E044232C}"/>
              </a:ext>
            </a:extLst>
          </p:cNvPr>
          <p:cNvSpPr/>
          <p:nvPr/>
        </p:nvSpPr>
        <p:spPr bwMode="auto">
          <a:xfrm>
            <a:off x="1803400" y="2447925"/>
            <a:ext cx="2592388" cy="373063"/>
          </a:xfrm>
          <a:prstGeom prst="roundRect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spcBef>
                <a:spcPct val="20000"/>
              </a:spcBef>
              <a:defRPr/>
            </a:pPr>
            <a:r>
              <a:rPr lang="en-US" altLang="ko-KR" sz="1400" b="1" dirty="0">
                <a:latin typeface="+mn-ea"/>
                <a:ea typeface="+mn-ea"/>
              </a:rPr>
              <a:t>Block</a:t>
            </a:r>
            <a:r>
              <a:rPr lang="ko-KR" altLang="en-US" sz="1400" b="1" dirty="0">
                <a:latin typeface="+mn-ea"/>
                <a:ea typeface="+mn-ea"/>
              </a:rPr>
              <a:t> </a:t>
            </a:r>
            <a:r>
              <a:rPr lang="en-US" altLang="ko-KR" sz="1400" b="1" dirty="0">
                <a:latin typeface="+mn-ea"/>
                <a:ea typeface="+mn-ea"/>
              </a:rPr>
              <a:t>Queue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F543A738-2B5D-770C-C85F-2D1A016CD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87929"/>
              </p:ext>
            </p:extLst>
          </p:nvPr>
        </p:nvGraphicFramePr>
        <p:xfrm>
          <a:off x="1476375" y="3119438"/>
          <a:ext cx="3378200" cy="949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9325">
                <a:tc>
                  <a:txBody>
                    <a:bodyPr/>
                    <a:lstStyle/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100" dirty="0"/>
                        <a:t>Task1</a:t>
                      </a:r>
                      <a:endParaRPr lang="ko-KR" altLang="en-US" sz="11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100" dirty="0"/>
                        <a:t>Task2</a:t>
                      </a:r>
                      <a:endParaRPr lang="ko-KR" altLang="en-US" sz="11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100" dirty="0"/>
                        <a:t>Task3</a:t>
                      </a:r>
                      <a:endParaRPr lang="ko-KR" altLang="en-US" sz="11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100" dirty="0"/>
                        <a:t>Task4</a:t>
                      </a:r>
                      <a:endParaRPr lang="ko-KR" altLang="en-US" sz="11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100" dirty="0"/>
                        <a:t>Task-N</a:t>
                      </a:r>
                      <a:endParaRPr lang="ko-KR" altLang="en-US" sz="1100" dirty="0"/>
                    </a:p>
                  </a:txBody>
                  <a:tcPr marL="91431" marR="91431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594" name="직선 화살표 연결선 14">
            <a:extLst>
              <a:ext uri="{FF2B5EF4-FFF2-40B4-BE49-F238E27FC236}">
                <a16:creationId xmlns:a16="http://schemas.microsoft.com/office/drawing/2014/main" id="{7EA21D9C-EB68-FB1C-E401-2C849EE01C4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929188" y="2881313"/>
            <a:ext cx="866775" cy="4032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95" name="직선 화살표 연결선 16">
            <a:extLst>
              <a:ext uri="{FF2B5EF4-FFF2-40B4-BE49-F238E27FC236}">
                <a16:creationId xmlns:a16="http://schemas.microsoft.com/office/drawing/2014/main" id="{4617BCFE-FC27-F905-3E04-9DEFE0047C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29188" y="3590925"/>
            <a:ext cx="866775" cy="31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96" name="직선 화살표 연결선 20">
            <a:extLst>
              <a:ext uri="{FF2B5EF4-FFF2-40B4-BE49-F238E27FC236}">
                <a16:creationId xmlns:a16="http://schemas.microsoft.com/office/drawing/2014/main" id="{6189D59D-FBF7-FC08-EC18-DC9EFAE2A4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29188" y="3911600"/>
            <a:ext cx="866775" cy="4032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7" name="직사각형 26">
            <a:extLst>
              <a:ext uri="{FF2B5EF4-FFF2-40B4-BE49-F238E27FC236}">
                <a16:creationId xmlns:a16="http://schemas.microsoft.com/office/drawing/2014/main" id="{26BDE7A4-AD3F-CF32-0748-CB023D269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5388"/>
            <a:ext cx="8064500" cy="4681537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ü"/>
              <a:defRPr kumimoji="1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endParaRPr lang="ko-KR" altLang="en-US" sz="1800" b="0">
              <a:latin typeface="Courier" panose="02070309020205020404" pitchFamily="49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833F1BA4-2152-066C-49C1-AD85290CA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534988"/>
            <a:ext cx="7929562" cy="601662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ko-KR">
                <a:latin typeface="휴먼모음T" panose="02030504000101010101" pitchFamily="18" charset="-127"/>
                <a:ea typeface="휴먼모음T" panose="02030504000101010101" pitchFamily="18" charset="-127"/>
              </a:rPr>
              <a:t>Thread </a:t>
            </a:r>
            <a:r>
              <a:rPr lang="en-US" altLang="ko-KR"/>
              <a:t>Pool</a:t>
            </a:r>
            <a:r>
              <a:rPr lang="en-US" altLang="ko-KR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을 이용한 방법</a:t>
            </a:r>
            <a:endParaRPr lang="ko-KR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A75BECA-D299-9A09-9115-E4014D4E4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8013" y="1557338"/>
            <a:ext cx="7927975" cy="46085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+mj-ea"/>
                <a:ea typeface="+mj-ea"/>
              </a:rPr>
              <a:t>ExecutorService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dirty="0">
                <a:latin typeface="+mj-ea"/>
                <a:ea typeface="+mj-ea"/>
              </a:rPr>
              <a:t>  </a:t>
            </a:r>
          </a:p>
          <a:p>
            <a:pPr lvl="1" eaLnBrk="1" hangingPunct="1">
              <a:defRPr/>
            </a:pPr>
            <a:r>
              <a:rPr lang="en-US" altLang="ko-KR" dirty="0"/>
              <a:t> </a:t>
            </a:r>
            <a:r>
              <a:rPr lang="en-US" altLang="ko-KR" dirty="0" err="1"/>
              <a:t>newFixedThreadPool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n</a:t>
            </a:r>
            <a:r>
              <a:rPr lang="en-US" altLang="ko-KR" dirty="0"/>
              <a:t>: Int)</a:t>
            </a:r>
          </a:p>
          <a:p>
            <a:pPr lvl="2" eaLnBrk="1" hangingPunct="1">
              <a:defRPr/>
            </a:pPr>
            <a:r>
              <a:rPr lang="en-US" altLang="ko-KR" dirty="0"/>
              <a:t> n</a:t>
            </a:r>
            <a:r>
              <a:rPr lang="ko-KR" altLang="en-US" dirty="0"/>
              <a:t>개의 </a:t>
            </a:r>
            <a:r>
              <a:rPr lang="en-US" altLang="ko-KR" dirty="0"/>
              <a:t>Thread</a:t>
            </a:r>
            <a:r>
              <a:rPr lang="ko-KR" altLang="en-US" dirty="0"/>
              <a:t>를 만든다</a:t>
            </a:r>
            <a:endParaRPr lang="en-US" altLang="ko-KR" dirty="0"/>
          </a:p>
          <a:p>
            <a:pPr lvl="2" eaLnBrk="1" hangingPunct="1">
              <a:defRPr/>
            </a:pPr>
            <a:r>
              <a:rPr lang="en-US" altLang="ko-KR" dirty="0"/>
              <a:t> </a:t>
            </a:r>
            <a:r>
              <a:rPr lang="ko-KR" altLang="en-US" dirty="0"/>
              <a:t>보통 해당 </a:t>
            </a:r>
            <a:r>
              <a:rPr lang="ko-KR" altLang="en-US" dirty="0" err="1"/>
              <a:t>머신의</a:t>
            </a:r>
            <a:r>
              <a:rPr lang="ko-KR" altLang="en-US" dirty="0"/>
              <a:t> </a:t>
            </a:r>
            <a:r>
              <a:rPr lang="en-US" altLang="ko-KR" dirty="0"/>
              <a:t>CPU </a:t>
            </a:r>
            <a:r>
              <a:rPr lang="ko-KR" altLang="en-US" dirty="0"/>
              <a:t>코어 개수만큼 만드는 것이 좋다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 </a:t>
            </a:r>
            <a:r>
              <a:rPr lang="en-US" altLang="ko-KR" dirty="0" err="1"/>
              <a:t>newCachedThreadPool</a:t>
            </a:r>
            <a:r>
              <a:rPr lang="en-US" altLang="ko-KR" dirty="0"/>
              <a:t>()</a:t>
            </a:r>
          </a:p>
          <a:p>
            <a:pPr lvl="2" eaLnBrk="1" hangingPunct="1">
              <a:defRPr/>
            </a:pPr>
            <a:r>
              <a:rPr lang="en-US" altLang="ko-KR" dirty="0"/>
              <a:t> Thread</a:t>
            </a:r>
            <a:r>
              <a:rPr lang="ko-KR" altLang="en-US" dirty="0"/>
              <a:t>가 필요하다면 계속 생성</a:t>
            </a:r>
            <a:endParaRPr lang="en-US" altLang="ko-KR" dirty="0"/>
          </a:p>
          <a:p>
            <a:pPr lvl="2" eaLnBrk="1" hangingPunct="1">
              <a:defRPr/>
            </a:pPr>
            <a:r>
              <a:rPr lang="en-US" altLang="ko-KR" dirty="0"/>
              <a:t> 60</a:t>
            </a:r>
            <a:r>
              <a:rPr lang="ko-KR" altLang="en-US" dirty="0"/>
              <a:t>초 후 사용되지 않는 </a:t>
            </a:r>
            <a:r>
              <a:rPr lang="en-US" altLang="ko-KR" dirty="0"/>
              <a:t>Thread</a:t>
            </a:r>
            <a:r>
              <a:rPr lang="ko-KR" altLang="en-US" dirty="0"/>
              <a:t>를 제거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 </a:t>
            </a:r>
            <a:r>
              <a:rPr lang="en-US" altLang="ko-KR" dirty="0" err="1"/>
              <a:t>newScheduledThreadPool</a:t>
            </a:r>
            <a:r>
              <a:rPr lang="en-US" altLang="ko-KR" dirty="0"/>
              <a:t>(int)</a:t>
            </a:r>
          </a:p>
          <a:p>
            <a:pPr lvl="2" eaLnBrk="1" hangingPunct="1">
              <a:defRPr/>
            </a:pPr>
            <a:r>
              <a:rPr lang="en-US" altLang="ko-KR" dirty="0"/>
              <a:t> </a:t>
            </a:r>
            <a:r>
              <a:rPr lang="ko-KR" altLang="en-US" dirty="0"/>
              <a:t>주기적으로 실행되어야 하는 </a:t>
            </a:r>
            <a:r>
              <a:rPr lang="en-US" altLang="ko-KR" dirty="0"/>
              <a:t>Thread</a:t>
            </a:r>
            <a:r>
              <a:rPr lang="ko-KR" altLang="en-US" dirty="0"/>
              <a:t>가 필요할 때 사용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 err="1"/>
              <a:t>newSingleThreadExecutor</a:t>
            </a:r>
            <a:r>
              <a:rPr lang="en-US" altLang="ko-KR" dirty="0"/>
              <a:t>()</a:t>
            </a:r>
          </a:p>
          <a:p>
            <a:pPr lvl="2" eaLnBrk="1" hangingPunct="1">
              <a:defRPr/>
            </a:pPr>
            <a:r>
              <a:rPr lang="en-US" altLang="ko-KR" dirty="0"/>
              <a:t> </a:t>
            </a:r>
            <a:r>
              <a:rPr lang="ko-KR" altLang="en-US" dirty="0"/>
              <a:t>하나의 </a:t>
            </a:r>
            <a:r>
              <a:rPr lang="en-US" altLang="ko-KR" dirty="0"/>
              <a:t>Thread </a:t>
            </a:r>
            <a:r>
              <a:rPr lang="ko-KR" altLang="en-US" dirty="0"/>
              <a:t>만을 이용해서 작업해야 할 때 사용</a:t>
            </a:r>
            <a:endParaRPr lang="en-US" altLang="ko-K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2318D326-FCE5-DFCC-6B28-ECBC83CC4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534988"/>
            <a:ext cx="7929562" cy="601662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ko-KR">
                <a:latin typeface="휴먼모음T" panose="02030504000101010101" pitchFamily="18" charset="-127"/>
                <a:ea typeface="휴먼모음T" panose="02030504000101010101" pitchFamily="18" charset="-127"/>
              </a:rPr>
              <a:t>Thread </a:t>
            </a:r>
            <a:r>
              <a:rPr lang="en-US" altLang="ko-KR"/>
              <a:t>Pool</a:t>
            </a:r>
            <a:r>
              <a:rPr lang="en-US" altLang="ko-KR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을 이용한 방법</a:t>
            </a:r>
            <a:endParaRPr lang="ko-KR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230237F-471B-072C-A82F-F7AC743925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8013" y="1412875"/>
            <a:ext cx="7927975" cy="47529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+mj-ea"/>
                <a:ea typeface="+mj-ea"/>
              </a:rPr>
              <a:t>ExecutorService</a:t>
            </a:r>
            <a:r>
              <a:rPr lang="ko-KR" altLang="en-US" dirty="0">
                <a:latin typeface="+mj-ea"/>
                <a:ea typeface="+mj-ea"/>
              </a:rPr>
              <a:t>를 이용한 </a:t>
            </a:r>
            <a:r>
              <a:rPr lang="en-US" altLang="ko-KR" dirty="0">
                <a:latin typeface="+mj-ea"/>
                <a:ea typeface="+mj-ea"/>
              </a:rPr>
              <a:t>Task </a:t>
            </a:r>
            <a:r>
              <a:rPr lang="ko-KR" altLang="en-US" dirty="0">
                <a:latin typeface="+mj-ea"/>
                <a:ea typeface="+mj-ea"/>
              </a:rPr>
              <a:t>작업</a:t>
            </a:r>
            <a:r>
              <a:rPr lang="en-US" altLang="ko-KR" dirty="0">
                <a:latin typeface="+mj-ea"/>
                <a:ea typeface="+mj-ea"/>
              </a:rPr>
              <a:t>  </a:t>
            </a:r>
            <a:r>
              <a:rPr lang="ko-KR" altLang="en-US" dirty="0">
                <a:latin typeface="+mj-ea"/>
                <a:ea typeface="+mj-ea"/>
              </a:rPr>
              <a:t>및 종료</a:t>
            </a:r>
            <a:endParaRPr lang="en-US" altLang="ko-KR" dirty="0">
              <a:latin typeface="+mj-ea"/>
              <a:ea typeface="+mj-ea"/>
            </a:endParaRPr>
          </a:p>
          <a:p>
            <a:pPr lvl="1" eaLnBrk="1" hangingPunct="1">
              <a:defRPr/>
            </a:pPr>
            <a:r>
              <a:rPr lang="en-US" altLang="ko-KR" dirty="0"/>
              <a:t> execute()</a:t>
            </a:r>
          </a:p>
          <a:p>
            <a:pPr lvl="2" eaLnBrk="1" hangingPunct="1">
              <a:defRPr/>
            </a:pPr>
            <a:r>
              <a:rPr lang="en-US" altLang="ko-KR" dirty="0"/>
              <a:t> return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 이 존재하지 않는다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 submit(,,,)</a:t>
            </a:r>
          </a:p>
          <a:p>
            <a:pPr lvl="2" eaLnBrk="1" hangingPunct="1">
              <a:defRPr/>
            </a:pPr>
            <a:r>
              <a:rPr lang="en-US" altLang="ko-KR" dirty="0"/>
              <a:t> return type </a:t>
            </a:r>
            <a:r>
              <a:rPr lang="ko-KR" altLang="en-US" dirty="0"/>
              <a:t>이 존재할 때</a:t>
            </a:r>
            <a:endParaRPr lang="en-US" altLang="ko-KR" dirty="0"/>
          </a:p>
          <a:p>
            <a:pPr lvl="2" eaLnBrk="1" hangingPunct="1">
              <a:defRPr/>
            </a:pPr>
            <a:r>
              <a:rPr lang="en-US" altLang="ko-KR" dirty="0"/>
              <a:t> </a:t>
            </a:r>
            <a:r>
              <a:rPr lang="ko-KR" altLang="en-US" dirty="0"/>
              <a:t>보통 </a:t>
            </a:r>
            <a:r>
              <a:rPr lang="en-US" altLang="ko-KR" dirty="0"/>
              <a:t>Callable</a:t>
            </a:r>
            <a:r>
              <a:rPr lang="ko-KR" altLang="en-US" dirty="0"/>
              <a:t>를 구현한 </a:t>
            </a:r>
            <a:r>
              <a:rPr lang="en-US" altLang="ko-KR" dirty="0"/>
              <a:t>Task </a:t>
            </a:r>
            <a:r>
              <a:rPr lang="ko-KR" altLang="en-US" dirty="0"/>
              <a:t>에 작업을 시킬 때 사용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 </a:t>
            </a:r>
            <a:r>
              <a:rPr lang="en-US" altLang="ko-KR" dirty="0" err="1"/>
              <a:t>invokeAny</a:t>
            </a:r>
            <a:r>
              <a:rPr lang="en-US" altLang="ko-KR" dirty="0"/>
              <a:t>()</a:t>
            </a:r>
          </a:p>
          <a:p>
            <a:pPr lvl="2" eaLnBrk="1" hangingPunct="1">
              <a:defRPr/>
            </a:pPr>
            <a:r>
              <a:rPr lang="en-US" altLang="ko-KR" dirty="0"/>
              <a:t> Collection </a:t>
            </a:r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en-US" altLang="ko-KR" dirty="0"/>
              <a:t>return</a:t>
            </a:r>
            <a:r>
              <a:rPr lang="ko-KR" altLang="en-US" dirty="0"/>
              <a:t> 하나 성공한 </a:t>
            </a:r>
            <a:r>
              <a:rPr lang="en-US" altLang="ko-KR" dirty="0"/>
              <a:t>Task </a:t>
            </a:r>
            <a:r>
              <a:rPr lang="ko-KR" altLang="en-US" dirty="0"/>
              <a:t>하나에 대해서만 값을 던진다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 </a:t>
            </a:r>
            <a:r>
              <a:rPr lang="en-US" altLang="ko-KR" dirty="0" err="1"/>
              <a:t>invokeAll</a:t>
            </a:r>
            <a:r>
              <a:rPr lang="en-US" altLang="ko-KR" dirty="0"/>
              <a:t>()</a:t>
            </a:r>
          </a:p>
          <a:p>
            <a:pPr lvl="2" eaLnBrk="1" hangingPunct="1">
              <a:defRPr/>
            </a:pPr>
            <a:r>
              <a:rPr lang="en-US" altLang="ko-KR" dirty="0"/>
              <a:t> </a:t>
            </a:r>
            <a:r>
              <a:rPr lang="ko-KR" altLang="en-US" dirty="0"/>
              <a:t>성공한 모든 </a:t>
            </a:r>
            <a:r>
              <a:rPr lang="en-US" altLang="ko-KR" dirty="0"/>
              <a:t>Task </a:t>
            </a:r>
            <a:r>
              <a:rPr lang="ko-KR" altLang="en-US" dirty="0"/>
              <a:t>에 대하여 </a:t>
            </a:r>
            <a:r>
              <a:rPr lang="en-US" altLang="ko-KR" dirty="0"/>
              <a:t>Collection </a:t>
            </a:r>
            <a:r>
              <a:rPr lang="ko-KR" altLang="en-US" dirty="0"/>
              <a:t>으로 리턴</a:t>
            </a:r>
            <a:endParaRPr lang="en-US" altLang="ko-KR" dirty="0"/>
          </a:p>
          <a:p>
            <a:pPr lvl="3" eaLnBrk="1" hangingPunct="1">
              <a:defRPr/>
            </a:pPr>
            <a:r>
              <a:rPr lang="en-US" altLang="ko-KR" dirty="0"/>
              <a:t> </a:t>
            </a:r>
            <a:r>
              <a:rPr lang="ko-KR" altLang="en-US" dirty="0">
                <a:solidFill>
                  <a:srgbClr val="C00000"/>
                </a:solidFill>
                <a:latin typeface="+mj-lt"/>
              </a:rPr>
              <a:t>보통 </a:t>
            </a:r>
            <a:r>
              <a:rPr lang="en-US" altLang="ko-KR" dirty="0">
                <a:solidFill>
                  <a:srgbClr val="C00000"/>
                </a:solidFill>
                <a:latin typeface="+mj-lt"/>
              </a:rPr>
              <a:t>List&lt;FutureTask&lt;V&gt;&gt; </a:t>
            </a:r>
            <a:r>
              <a:rPr lang="ko-KR" altLang="en-US" dirty="0">
                <a:solidFill>
                  <a:srgbClr val="C00000"/>
                </a:solidFill>
                <a:latin typeface="+mj-lt"/>
              </a:rPr>
              <a:t>타입으로 리턴</a:t>
            </a:r>
            <a:endParaRPr lang="en-US" altLang="ko-KR" dirty="0">
              <a:solidFill>
                <a:srgbClr val="C00000"/>
              </a:solidFill>
              <a:latin typeface="+mj-lt"/>
            </a:endParaRPr>
          </a:p>
          <a:p>
            <a:pPr lvl="1" eaLnBrk="1" hangingPunct="1">
              <a:defRPr/>
            </a:pPr>
            <a:r>
              <a:rPr lang="ko-KR" altLang="en-US" dirty="0"/>
              <a:t>종료 시</a:t>
            </a:r>
            <a:r>
              <a:rPr lang="en-US" altLang="ko-KR" dirty="0"/>
              <a:t>: </a:t>
            </a:r>
            <a:r>
              <a:rPr lang="en-US" altLang="ko-KR" sz="1400" dirty="0"/>
              <a:t>shutdown(), shutdown(Task), </a:t>
            </a:r>
            <a:r>
              <a:rPr lang="en-US" altLang="ko-KR" sz="1400" dirty="0" err="1"/>
              <a:t>shutdownNow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awaitTermination</a:t>
            </a:r>
            <a:r>
              <a:rPr lang="en-US" altLang="ko-KR" sz="1400" dirty="0"/>
              <a:t>()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BE86C27-E788-83A0-0647-8A5EB2749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929562" cy="60166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anchor="t"/>
          <a:lstStyle/>
          <a:p>
            <a:pPr eaLnBrk="1" hangingPunct="1">
              <a:defRPr/>
            </a:pPr>
            <a:r>
              <a:rPr lang="en-US" altLang="ko-KR" dirty="0">
                <a:latin typeface="+mj-ea"/>
              </a:rPr>
              <a:t>Thread Pool Example</a:t>
            </a:r>
            <a:endParaRPr lang="ko-KR" altLang="en-US" dirty="0">
              <a:latin typeface="+mj-e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F8F8CFC-17BD-4165-B278-E43D0E4DA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760"/>
            <a:ext cx="8104187" cy="47513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2000" b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u"/>
              <a:defRPr kumimoji="1" sz="1800" b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u"/>
              <a:defRPr kumimoji="1" sz="1600" b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u"/>
              <a:defRPr kumimoji="1" sz="1400" b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u"/>
              <a:defRPr kumimoji="1" sz="1200" b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package </a:t>
            </a:r>
            <a:r>
              <a:rPr lang="en-US" altLang="ko-KR" sz="9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com.pyoinsoo.thread</a:t>
            </a: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9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java.util.concurrent.Executors</a:t>
            </a: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en-US" altLang="ko-KR" sz="9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PoolThread</a:t>
            </a: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implements Runnable{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private String </a:t>
            </a:r>
            <a:r>
              <a:rPr lang="en-US" altLang="ko-KR" sz="9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threadName</a:t>
            </a: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"";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private long </a:t>
            </a:r>
            <a:r>
              <a:rPr lang="en-US" altLang="ko-KR" sz="9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delayTime</a:t>
            </a: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0;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private boolean flag;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public </a:t>
            </a:r>
            <a:r>
              <a:rPr lang="en-US" altLang="ko-KR" sz="9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PoolThread</a:t>
            </a: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(String </a:t>
            </a:r>
            <a:r>
              <a:rPr lang="en-US" altLang="ko-KR" sz="9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threadName</a:t>
            </a: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long </a:t>
            </a:r>
            <a:r>
              <a:rPr lang="en-US" altLang="ko-KR" sz="9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delayTime</a:t>
            </a: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boolean flag) {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9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this.threadName</a:t>
            </a: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9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threadName</a:t>
            </a: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9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this.delayTime</a:t>
            </a: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9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delayTime</a:t>
            </a: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9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this.flag</a:t>
            </a: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flag;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@Override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public void run() {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while(flag){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try{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lang="en-US" altLang="ko-KR" sz="9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Thread.sleep</a:t>
            </a: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9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delayTime</a:t>
            </a: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lang="en-US" altLang="ko-KR" sz="9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System.out.printf</a:t>
            </a: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중 </a:t>
            </a: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%s \n",</a:t>
            </a:r>
            <a:r>
              <a:rPr lang="en-US" altLang="ko-KR" sz="9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Thread.currentThread</a:t>
            </a: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9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getName</a:t>
            </a: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}catch(InterruptedException </a:t>
            </a:r>
            <a:r>
              <a:rPr lang="en-US" altLang="ko-KR" sz="9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ic</a:t>
            </a: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){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flag = false;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}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}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9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ThreadPoolMain</a:t>
            </a: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public static void main(String... </a:t>
            </a:r>
            <a:r>
              <a:rPr lang="en-US" altLang="ko-KR" sz="9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){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var </a:t>
            </a:r>
            <a:r>
              <a:rPr lang="en-US" altLang="ko-KR" sz="9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executorService</a:t>
            </a:r>
            <a:r>
              <a:rPr lang="en-US" altLang="ko-KR" sz="9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9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Executors.newFixedThreadPool</a:t>
            </a:r>
            <a:r>
              <a:rPr lang="en-US" altLang="ko-KR" sz="9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(3);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//var </a:t>
            </a:r>
            <a:r>
              <a:rPr lang="en-US" altLang="ko-KR" sz="9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executorService</a:t>
            </a: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9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Executors.newCachedThreadPool</a:t>
            </a: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for (long </a:t>
            </a:r>
            <a:r>
              <a:rPr lang="en-US" altLang="ko-KR" sz="9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delayTime</a:t>
            </a: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1; </a:t>
            </a:r>
            <a:r>
              <a:rPr lang="en-US" altLang="ko-KR" sz="9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delayTime</a:t>
            </a: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&lt;= 10; </a:t>
            </a:r>
            <a:r>
              <a:rPr lang="en-US" altLang="ko-KR" sz="9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delayTime</a:t>
            </a: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++) {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var thread = new </a:t>
            </a:r>
            <a:r>
              <a:rPr lang="en-US" altLang="ko-KR" sz="9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PoolThread</a:t>
            </a:r>
            <a:r>
              <a:rPr lang="en-US" altLang="ko-KR" sz="9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9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String.format</a:t>
            </a:r>
            <a:r>
              <a:rPr lang="en-US" altLang="ko-KR" sz="9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("Pool Thread Name %d", </a:t>
            </a:r>
            <a:r>
              <a:rPr lang="en-US" altLang="ko-KR" sz="9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delayTime</a:t>
            </a:r>
            <a:r>
              <a:rPr lang="en-US" altLang="ko-KR" sz="9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en-US" altLang="ko-KR" sz="9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delayTime</a:t>
            </a:r>
            <a:r>
              <a:rPr lang="en-US" altLang="ko-KR" sz="9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 1000, true);</a:t>
            </a:r>
            <a:br>
              <a:rPr lang="en-US" altLang="ko-KR" sz="9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9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executorService.submit</a:t>
            </a:r>
            <a:r>
              <a:rPr lang="en-US" altLang="ko-KR" sz="9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(thread);</a:t>
            </a:r>
            <a:br>
              <a:rPr lang="en-US" altLang="ko-KR" sz="9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}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try{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9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Thread.sleep</a:t>
            </a: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(11000);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}catch (InterruptedException ignored){}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9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en-US" altLang="ko-KR" sz="900" kern="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executorService.shutdownNow</a:t>
            </a:r>
            <a:r>
              <a:rPr lang="en-US" altLang="ko-KR" sz="90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br>
              <a:rPr lang="en-US" altLang="ko-KR" sz="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9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ko-KR" sz="9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9F8B58AF-151A-BDB7-D322-E0BE2004A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572375" cy="601662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ko-KR" altLang="en-US"/>
              <a:t>쓰레드의 상태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8FCD244-3BB8-609E-26CB-531534847AB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27584" y="1700808"/>
            <a:ext cx="6562725" cy="2867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ko-KR" sz="2400" dirty="0"/>
              <a:t>Runnable(</a:t>
            </a:r>
            <a:r>
              <a:rPr lang="ko-KR" altLang="en-US" sz="2400" dirty="0"/>
              <a:t>실행가능 상태</a:t>
            </a:r>
            <a:r>
              <a:rPr lang="en-US" altLang="ko-KR" sz="2400" dirty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 err="1"/>
              <a:t>Thread.sleep</a:t>
            </a:r>
            <a:r>
              <a:rPr lang="en-US" altLang="ko-KR" sz="2000" dirty="0"/>
              <a:t>()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 err="1"/>
              <a:t>otherThread.join</a:t>
            </a:r>
            <a:r>
              <a:rPr lang="en-US" altLang="ko-KR" sz="2000" dirty="0"/>
              <a:t>()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 err="1"/>
              <a:t>obj.wait</a:t>
            </a:r>
            <a:r>
              <a:rPr lang="en-US" altLang="ko-KR" sz="2000" dirty="0"/>
              <a:t>()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/>
              <a:t>other blocking method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ko-KR" sz="1600" dirty="0"/>
              <a:t>(Input/Output</a:t>
            </a:r>
            <a:r>
              <a:rPr lang="ko-KR" altLang="en-US" sz="1600" dirty="0"/>
              <a:t> </a:t>
            </a:r>
            <a:r>
              <a:rPr lang="en-US" altLang="ko-KR" sz="1600" dirty="0"/>
              <a:t>Stream read/write)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ko-KR" sz="1600" dirty="0" err="1"/>
              <a:t>socket.accept</a:t>
            </a:r>
            <a:r>
              <a:rPr lang="en-US" altLang="ko-KR" sz="1600" dirty="0"/>
              <a:t>()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ko-KR" sz="1600" dirty="0"/>
              <a:t>DB Connection </a:t>
            </a:r>
            <a:r>
              <a:rPr lang="ko-KR" altLang="en-US" sz="1600" dirty="0"/>
              <a:t>등등</a:t>
            </a:r>
            <a:endParaRPr lang="en-US" altLang="ko-KR" sz="16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000" dirty="0">
                <a:solidFill>
                  <a:srgbClr val="C00000"/>
                </a:solidFill>
              </a:rPr>
              <a:t>위의 값들은 보통 </a:t>
            </a:r>
            <a:r>
              <a:rPr lang="en-US" altLang="ko-KR" sz="2000" dirty="0">
                <a:solidFill>
                  <a:srgbClr val="C00000"/>
                </a:solidFill>
              </a:rPr>
              <a:t>InterruptedException</a:t>
            </a:r>
            <a:r>
              <a:rPr lang="ko-KR" altLang="en-US" sz="2000" dirty="0">
                <a:solidFill>
                  <a:srgbClr val="C00000"/>
                </a:solidFill>
              </a:rPr>
              <a:t> 을 발생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ko-KR" dirty="0"/>
          </a:p>
        </p:txBody>
      </p:sp>
      <p:sp>
        <p:nvSpPr>
          <p:cNvPr id="168964" name="Rectangle 4">
            <a:extLst>
              <a:ext uri="{FF2B5EF4-FFF2-40B4-BE49-F238E27FC236}">
                <a16:creationId xmlns:a16="http://schemas.microsoft.com/office/drawing/2014/main" id="{6EBB727B-CCC9-FE48-3449-21202DA7FD6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899592" y="4567833"/>
            <a:ext cx="3871912" cy="1439862"/>
          </a:xfrm>
        </p:spPr>
        <p:txBody>
          <a:bodyPr/>
          <a:lstStyle/>
          <a:p>
            <a:pPr marL="457200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ko-KR" dirty="0"/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000" dirty="0"/>
              <a:t>쓰레드 </a:t>
            </a:r>
            <a:r>
              <a:rPr lang="en-US" altLang="ko-KR" sz="2000" dirty="0"/>
              <a:t>Dead </a:t>
            </a:r>
            <a:r>
              <a:rPr lang="ko-KR" altLang="en-US" sz="2000" dirty="0"/>
              <a:t>여부 확인</a:t>
            </a:r>
            <a:endParaRPr lang="en-US" altLang="ko-KR" sz="20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1600" dirty="0"/>
              <a:t>boolean </a:t>
            </a:r>
            <a:r>
              <a:rPr lang="en-US" altLang="ko-KR" sz="1600" dirty="0" err="1"/>
              <a:t>isAlive</a:t>
            </a:r>
            <a:r>
              <a:rPr lang="en-US" altLang="ko-KR" sz="1600" dirty="0"/>
              <a:t>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37099EE8-4F03-48FB-C5CC-B9E7D07C6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534988"/>
            <a:ext cx="7929562" cy="601662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ko-KR" altLang="en-US"/>
              <a:t>쓰레드의 상태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C8A2EEA-FD60-4572-785F-50F876603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8013" y="1412875"/>
            <a:ext cx="7927975" cy="47529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+mj-ea"/>
                <a:ea typeface="+mj-ea"/>
              </a:rPr>
              <a:t>Thread.State</a:t>
            </a:r>
          </a:p>
          <a:p>
            <a:pPr lvl="1" eaLnBrk="1" hangingPunct="1">
              <a:defRPr/>
            </a:pPr>
            <a:r>
              <a:rPr lang="ko-KR" altLang="en-US" dirty="0">
                <a:latin typeface="+mj-ea"/>
                <a:ea typeface="+mj-ea"/>
              </a:rPr>
              <a:t>현재 쓰레드의 상태를 나타내는 </a:t>
            </a:r>
            <a:r>
              <a:rPr lang="en-US" altLang="ko-KR" dirty="0">
                <a:latin typeface="+mj-ea"/>
                <a:ea typeface="+mj-ea"/>
              </a:rPr>
              <a:t>Enum( </a:t>
            </a:r>
            <a:r>
              <a:rPr lang="en-US" altLang="ko-KR" dirty="0" err="1">
                <a:solidFill>
                  <a:srgbClr val="C00000"/>
                </a:solidFill>
                <a:latin typeface="+mj-ea"/>
                <a:ea typeface="+mj-ea"/>
              </a:rPr>
              <a:t>getState</a:t>
            </a:r>
            <a:r>
              <a:rPr lang="en-US" altLang="ko-KR" dirty="0">
                <a:solidFill>
                  <a:srgbClr val="C00000"/>
                </a:solidFill>
                <a:latin typeface="+mj-ea"/>
                <a:ea typeface="+mj-ea"/>
              </a:rPr>
              <a:t>() 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marL="857250" lvl="2" indent="0" eaLnBrk="1" hangingPunct="1">
              <a:buFont typeface="Wingdings" pitchFamily="2" charset="2"/>
              <a:buNone/>
              <a:defRPr/>
            </a:pPr>
            <a:endParaRPr lang="en-US" altLang="ko-KR" sz="12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3AA866A-1AF6-DB3E-2283-260BD45233C2}"/>
              </a:ext>
            </a:extLst>
          </p:cNvPr>
          <p:cNvGraphicFramePr>
            <a:graphicFrameLocks noGrp="1"/>
          </p:cNvGraphicFramePr>
          <p:nvPr/>
        </p:nvGraphicFramePr>
        <p:xfrm>
          <a:off x="787400" y="2349500"/>
          <a:ext cx="7569199" cy="3816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6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Thread.State Value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9" marB="457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쓰레드의 상태</a:t>
                      </a:r>
                    </a:p>
                  </a:txBody>
                  <a:tcPr marL="91427" marR="91427" marT="45719" marB="457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27" marR="91427" marT="45719" marB="457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9" marB="457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쓰레드 생성</a:t>
                      </a:r>
                    </a:p>
                  </a:txBody>
                  <a:tcPr marL="91427" marR="91427" marT="45719" marB="457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생성은 되었으나 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start() 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아닌 상태</a:t>
                      </a:r>
                    </a:p>
                  </a:txBody>
                  <a:tcPr marL="91427" marR="91427" marT="45719" marB="45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RUNNABLE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9" marB="457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대기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9" marB="457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언제든 실행으로 갈 수 있는 상태</a:t>
                      </a:r>
                    </a:p>
                  </a:txBody>
                  <a:tcPr marL="91427" marR="91427" marT="45719" marB="457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WAITING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9" marB="45719"/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일시대기</a:t>
                      </a:r>
                    </a:p>
                  </a:txBody>
                  <a:tcPr marL="91427" marR="91427" marT="45719" marB="457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쓰레드의 통지를 기다림</a:t>
                      </a:r>
                    </a:p>
                  </a:txBody>
                  <a:tcPr marL="91427" marR="91427" marT="45719" marB="45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TIMED_WAITING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9" marB="45719"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일시대기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주어진 시간 대기</a:t>
                      </a:r>
                    </a:p>
                  </a:txBody>
                  <a:tcPr marL="91427" marR="91427" marT="45719" marB="457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BLOCKED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9" marB="45719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unlock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되기를 기다림</a:t>
                      </a:r>
                    </a:p>
                  </a:txBody>
                  <a:tcPr marL="91427" marR="91427" marT="45719" marB="457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4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TERMINATED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9" marB="457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종료</a:t>
                      </a:r>
                    </a:p>
                  </a:txBody>
                  <a:tcPr marL="91427" marR="91427" marT="45719" marB="457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종료 상태</a:t>
                      </a:r>
                    </a:p>
                  </a:txBody>
                  <a:tcPr marL="91427" marR="91427" marT="45719" marB="4571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바닥글 개체 틀 3">
            <a:extLst>
              <a:ext uri="{FF2B5EF4-FFF2-40B4-BE49-F238E27FC236}">
                <a16:creationId xmlns:a16="http://schemas.microsoft.com/office/drawing/2014/main" id="{1A2EB71D-46E3-5777-8E76-59275C84D1E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7040563" y="6597650"/>
            <a:ext cx="1905000" cy="260350"/>
          </a:xfrm>
          <a:prstGeom prst="rect">
            <a:avLst/>
          </a:prstGeom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046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685817" indent="-263776" latinLnBrk="1">
              <a:spcBef>
                <a:spcPct val="20000"/>
              </a:spcBef>
              <a:buChar char="–"/>
              <a:defRPr kumimoji="1" sz="2677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055103" indent="-211021" latinLnBrk="1">
              <a:spcBef>
                <a:spcPct val="20000"/>
              </a:spcBef>
              <a:buChar char="•"/>
              <a:defRPr kumimoji="1" sz="2308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477145" indent="-211021" latinLnBrk="1">
              <a:spcBef>
                <a:spcPct val="20000"/>
              </a:spcBef>
              <a:buChar char="–"/>
              <a:defRPr kumimoji="1" sz="1939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1899186" indent="-211021" latinLnBrk="1">
              <a:spcBef>
                <a:spcPct val="20000"/>
              </a:spcBef>
              <a:buChar char="»"/>
              <a:defRPr kumimoji="1" sz="1939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939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939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939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939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923">
                <a:latin typeface="굴림" panose="020B0600000101010101" pitchFamily="50" charset="-127"/>
              </a:rPr>
              <a:t>PYO IN SOO [ insoo.pyo@gmail.com ]</a:t>
            </a: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6928AB57-D6B0-B65A-23ED-EF0533F26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9830" y="1564298"/>
            <a:ext cx="8212338" cy="4903177"/>
          </a:xfrm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 Multi-Tasking(Process)</a:t>
            </a:r>
          </a:p>
          <a:p>
            <a:pPr eaLnBrk="1" hangingPunct="1">
              <a:defRPr/>
            </a:pPr>
            <a:endParaRPr lang="en-US" altLang="ko-KR" sz="2077" dirty="0"/>
          </a:p>
          <a:p>
            <a:pPr lvl="1" eaLnBrk="1" hangingPunct="1">
              <a:buFont typeface="Wingdings" pitchFamily="2" charset="2"/>
              <a:buChar char="u"/>
              <a:defRPr/>
            </a:pPr>
            <a:r>
              <a:rPr lang="en-US" altLang="ko-KR" sz="1800" dirty="0"/>
              <a:t> </a:t>
            </a:r>
            <a:r>
              <a:rPr lang="ko-KR" altLang="en-US" sz="1800" dirty="0"/>
              <a:t>한 </a:t>
            </a:r>
            <a:r>
              <a:rPr lang="en-US" altLang="ko-KR" sz="1800" dirty="0"/>
              <a:t>CPU</a:t>
            </a:r>
            <a:r>
              <a:rPr lang="ko-KR" altLang="en-US" sz="1800" dirty="0"/>
              <a:t>에서 여러 개의 </a:t>
            </a:r>
            <a:r>
              <a:rPr lang="en-US" altLang="ko-KR" sz="1800" dirty="0"/>
              <a:t>Multi-Tasking(Process)</a:t>
            </a:r>
            <a:r>
              <a:rPr lang="ko-KR" altLang="en-US" sz="1800" dirty="0"/>
              <a:t>이 실행 될 수 있음</a:t>
            </a:r>
            <a:endParaRPr lang="en-US" altLang="ko-KR" sz="1800" dirty="0"/>
          </a:p>
          <a:p>
            <a:pPr lvl="1" eaLnBrk="1" hangingPunct="1">
              <a:buFont typeface="Wingdings" pitchFamily="2" charset="2"/>
              <a:buChar char="u"/>
              <a:defRPr/>
            </a:pPr>
            <a:r>
              <a:rPr lang="en-US" altLang="ko-KR" sz="1800" dirty="0"/>
              <a:t> Process</a:t>
            </a:r>
            <a:r>
              <a:rPr lang="ko-KR" altLang="en-US" sz="1800" dirty="0"/>
              <a:t>는 </a:t>
            </a:r>
            <a:r>
              <a:rPr lang="en-US" altLang="ko-KR" sz="1800" dirty="0"/>
              <a:t>Thread</a:t>
            </a:r>
            <a:r>
              <a:rPr lang="ko-KR" altLang="en-US" sz="1800" dirty="0"/>
              <a:t>와는 달리 독립적인 자신만의 메모리 공간을 가지고 있음</a:t>
            </a:r>
            <a:endParaRPr lang="en-US" altLang="ko-KR" sz="1800" dirty="0"/>
          </a:p>
          <a:p>
            <a:pPr marL="914400" lvl="2" indent="0" eaLnBrk="1" hangingPunct="1">
              <a:buNone/>
              <a:defRPr/>
            </a:pPr>
            <a:endParaRPr lang="en-US" altLang="ko-KR" sz="1600" dirty="0"/>
          </a:p>
          <a:p>
            <a:pPr lvl="2" algn="just" eaLnBrk="1" hangingPunct="1">
              <a:buFont typeface="Wingdings" pitchFamily="2" charset="2"/>
              <a:buChar char="u"/>
              <a:defRPr/>
            </a:pPr>
            <a:r>
              <a:rPr lang="en-US" altLang="ko-KR" sz="1600" dirty="0"/>
              <a:t> Java</a:t>
            </a:r>
            <a:r>
              <a:rPr lang="ko-KR" altLang="en-US" sz="1600" dirty="0"/>
              <a:t> </a:t>
            </a:r>
            <a:r>
              <a:rPr lang="en-US" altLang="ko-KR" sz="1600" dirty="0"/>
              <a:t>Application </a:t>
            </a:r>
            <a:r>
              <a:rPr lang="ko-KR" altLang="en-US" sz="1600" dirty="0"/>
              <a:t>도 </a:t>
            </a:r>
            <a:r>
              <a:rPr lang="en-US" altLang="ko-KR" sz="1600" dirty="0"/>
              <a:t>main(,,) </a:t>
            </a:r>
            <a:r>
              <a:rPr lang="ko-KR" altLang="en-US" sz="1600" dirty="0"/>
              <a:t>함수로 시작하는 </a:t>
            </a:r>
            <a:r>
              <a:rPr lang="en-US" altLang="ko-KR" sz="1600" dirty="0"/>
              <a:t>Main Thread</a:t>
            </a:r>
            <a:r>
              <a:rPr lang="ko-KR" altLang="en-US" sz="1600" dirty="0"/>
              <a:t>가 기본적으로 시작된다</a:t>
            </a:r>
            <a:endParaRPr lang="en-US" altLang="ko-KR" sz="1600" dirty="0"/>
          </a:p>
          <a:p>
            <a:pPr lvl="2" eaLnBrk="1" hangingPunct="1">
              <a:buFont typeface="Wingdings" pitchFamily="2" charset="2"/>
              <a:buChar char="u"/>
              <a:defRPr/>
            </a:pPr>
            <a:endParaRPr lang="en-US" altLang="ko-KR" sz="1600" dirty="0"/>
          </a:p>
          <a:p>
            <a:pPr lvl="2" eaLnBrk="1" hangingPunct="1">
              <a:buFont typeface="Wingdings" pitchFamily="2" charset="2"/>
              <a:buChar char="u"/>
              <a:defRPr/>
            </a:pPr>
            <a:r>
              <a:rPr lang="en-US" altLang="ko-KR" sz="1600" dirty="0"/>
              <a:t> </a:t>
            </a:r>
            <a:r>
              <a:rPr lang="ko-KR" altLang="en-US" sz="1600" dirty="0"/>
              <a:t>프로그램은 </a:t>
            </a:r>
            <a:r>
              <a:rPr lang="en-US" altLang="ko-KR" sz="1600" dirty="0"/>
              <a:t>HDD, SSD </a:t>
            </a:r>
            <a:r>
              <a:rPr lang="ko-KR" altLang="en-US" sz="1600" dirty="0"/>
              <a:t>등의 저장 매체에 존재하는 실행 파일을 의미</a:t>
            </a:r>
            <a:endParaRPr lang="en-US" altLang="ko-KR" sz="1600" dirty="0"/>
          </a:p>
          <a:p>
            <a:pPr lvl="2" eaLnBrk="1" hangingPunct="1">
              <a:buFont typeface="Wingdings" pitchFamily="2" charset="2"/>
              <a:buChar char="u"/>
              <a:defRPr/>
            </a:pPr>
            <a:endParaRPr lang="en-US" altLang="ko-KR" sz="1600" dirty="0"/>
          </a:p>
          <a:p>
            <a:pPr lvl="2" eaLnBrk="1" hangingPunct="1">
              <a:buFont typeface="Wingdings" pitchFamily="2" charset="2"/>
              <a:buChar char="u"/>
              <a:defRPr/>
            </a:pPr>
            <a:r>
              <a:rPr lang="en-US" altLang="ko-KR" sz="1600" dirty="0"/>
              <a:t> </a:t>
            </a:r>
            <a:r>
              <a:rPr lang="ko-KR" altLang="en-US" sz="1600" dirty="0"/>
              <a:t>프로세스는 </a:t>
            </a:r>
            <a:r>
              <a:rPr lang="en-US" altLang="ko-KR" sz="1600" dirty="0"/>
              <a:t>HDD, SSD </a:t>
            </a:r>
            <a:r>
              <a:rPr lang="ko-KR" altLang="en-US" sz="1600" dirty="0"/>
              <a:t>에 저장된 프로그램이 </a:t>
            </a:r>
            <a:r>
              <a:rPr lang="en-US" altLang="ko-KR" sz="1600" dirty="0"/>
              <a:t>Memory, CPU </a:t>
            </a:r>
            <a:r>
              <a:rPr lang="ko-KR" altLang="en-US" sz="1600" dirty="0"/>
              <a:t>할당 받아 실행 중임을 의미</a:t>
            </a:r>
            <a:endParaRPr lang="en-US" altLang="ko-KR" sz="1600" dirty="0"/>
          </a:p>
          <a:p>
            <a:pPr lvl="3" eaLnBrk="1" hangingPunct="1">
              <a:buFont typeface="Wingdings" pitchFamily="2" charset="2"/>
              <a:buChar char="u"/>
              <a:defRPr/>
            </a:pPr>
            <a:endParaRPr lang="en-US" altLang="ko-KR" sz="1292" dirty="0">
              <a:latin typeface="휴먼모음T" pitchFamily="18" charset="-127"/>
              <a:ea typeface="휴먼모음T" pitchFamily="18" charset="-127"/>
            </a:endParaRPr>
          </a:p>
          <a:p>
            <a:pPr lvl="8">
              <a:buFontTx/>
              <a:buNone/>
              <a:defRPr/>
            </a:pPr>
            <a:r>
              <a:rPr lang="en-US" altLang="ko-KR" sz="1108" b="1" dirty="0">
                <a:latin typeface="휴먼모음T" pitchFamily="18" charset="-127"/>
                <a:ea typeface="휴먼모음T" pitchFamily="18" charset="-127"/>
              </a:rPr>
              <a:t>   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E15267-426F-8A65-7E22-E562B7969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90525"/>
            <a:ext cx="6572250" cy="588963"/>
          </a:xfrm>
          <a:solidFill>
            <a:srgbClr val="FFFFFF"/>
          </a:solidFill>
        </p:spPr>
        <p:txBody>
          <a:bodyPr anchor="t"/>
          <a:lstStyle/>
          <a:p>
            <a:pPr eaLnBrk="1" hangingPunct="1">
              <a:defRPr/>
            </a:pPr>
            <a:r>
              <a:rPr lang="en-US" altLang="ko-KR" dirty="0">
                <a:latin typeface="+mn-lt"/>
              </a:rPr>
              <a:t>Process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&amp;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Thread</a:t>
            </a:r>
            <a:endParaRPr lang="ko-KR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10943163-15CE-FE98-F198-CCF803436B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428625"/>
            <a:ext cx="7572375" cy="642938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ko-KR"/>
              <a:t>Thread Joining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B5556BA2-1B7B-543C-7CC2-EDB740C89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7745412" cy="4373563"/>
          </a:xfrm>
        </p:spPr>
        <p:txBody>
          <a:bodyPr/>
          <a:lstStyle/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다른 쓰레드가 종료될 때까지 기다림</a:t>
            </a:r>
          </a:p>
          <a:p>
            <a:pPr lvl="1" eaLnBrk="1" hangingPunct="1"/>
            <a:r>
              <a:rPr lang="en-US" altLang="ko-KR" dirty="0"/>
              <a:t>join(), join(long </a:t>
            </a:r>
            <a:r>
              <a:rPr lang="en-US" altLang="ko-KR" dirty="0" err="1"/>
              <a:t>millis</a:t>
            </a:r>
            <a:r>
              <a:rPr lang="en-US" altLang="ko-KR" dirty="0"/>
              <a:t>, int nanos)</a:t>
            </a:r>
          </a:p>
          <a:p>
            <a:pPr lvl="1" eaLnBrk="1" hangingPunct="1"/>
            <a:r>
              <a:rPr lang="ko-KR" altLang="en-US" dirty="0"/>
              <a:t>일시 정지 상태가 됨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현재 쓰레드나 대기시간이 종료되어야 함</a:t>
            </a:r>
            <a:endParaRPr lang="en-US" altLang="ko-KR" dirty="0"/>
          </a:p>
          <a:p>
            <a:pPr lvl="1" eaLnBrk="1" hangingPunct="1">
              <a:buFont typeface="Wingdings" pitchFamily="2" charset="2"/>
              <a:buNone/>
            </a:pPr>
            <a:endParaRPr lang="en-US" altLang="ko-KR" dirty="0"/>
          </a:p>
          <a:p>
            <a:pPr eaLnBrk="1" hangingPunct="1"/>
            <a:r>
              <a:rPr lang="ko-KR" altLang="en-US" dirty="0"/>
              <a:t> 다른 쓰레드가 만든 최종 결과물을 얻고자 할 때</a:t>
            </a:r>
          </a:p>
          <a:p>
            <a:pPr lvl="1" eaLnBrk="1" hangingPunct="1"/>
            <a:r>
              <a:rPr lang="ko-KR" altLang="en-US" dirty="0"/>
              <a:t>여러 네트워크로부터 데이터를 취합 할 때</a:t>
            </a:r>
          </a:p>
          <a:p>
            <a:pPr lvl="1" eaLnBrk="1" hangingPunct="1"/>
            <a:r>
              <a:rPr lang="ko-KR" altLang="en-US" dirty="0"/>
              <a:t>연산 결과를 모을 때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9" name="Rectangle 3">
            <a:extLst>
              <a:ext uri="{FF2B5EF4-FFF2-40B4-BE49-F238E27FC236}">
                <a16:creationId xmlns:a16="http://schemas.microsoft.com/office/drawing/2014/main" id="{87820FA6-07BC-BD9D-3FA8-ECD3B6B067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560" y="1484784"/>
            <a:ext cx="8032750" cy="4321175"/>
          </a:xfr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ko-KR" sz="1000" dirty="0">
                <a:latin typeface="+mj-lt"/>
              </a:rPr>
              <a:t>       package </a:t>
            </a:r>
            <a:r>
              <a:rPr lang="en-US" altLang="ko-KR" sz="1000" dirty="0" err="1">
                <a:latin typeface="+mj-lt"/>
              </a:rPr>
              <a:t>com.pyoinsoo.thread</a:t>
            </a:r>
            <a:r>
              <a:rPr lang="en-US" altLang="ko-KR" sz="1000" dirty="0">
                <a:latin typeface="+mj-lt"/>
              </a:rPr>
              <a:t>;</a:t>
            </a:r>
            <a:br>
              <a:rPr lang="en-US" altLang="ko-KR" sz="1000" dirty="0">
                <a:latin typeface="+mj-lt"/>
              </a:rPr>
            </a:br>
            <a:br>
              <a:rPr lang="en-US" altLang="ko-KR" sz="1000" dirty="0">
                <a:latin typeface="+mj-lt"/>
              </a:rPr>
            </a:br>
            <a:r>
              <a:rPr lang="en-US" altLang="ko-KR" sz="1000" dirty="0">
                <a:latin typeface="+mj-lt"/>
              </a:rPr>
              <a:t>class </a:t>
            </a:r>
            <a:r>
              <a:rPr lang="en-US" altLang="ko-KR" sz="1000" dirty="0" err="1">
                <a:latin typeface="+mj-lt"/>
              </a:rPr>
              <a:t>ThreadJoin</a:t>
            </a:r>
            <a:r>
              <a:rPr lang="en-US" altLang="ko-KR" sz="1000" dirty="0">
                <a:latin typeface="+mj-lt"/>
              </a:rPr>
              <a:t> extends Thread {</a:t>
            </a:r>
            <a:br>
              <a:rPr lang="en-US" altLang="ko-KR" sz="1000" dirty="0">
                <a:latin typeface="+mj-lt"/>
              </a:rPr>
            </a:br>
            <a:r>
              <a:rPr lang="en-US" altLang="ko-KR" sz="1000" dirty="0">
                <a:latin typeface="+mj-lt"/>
              </a:rPr>
              <a:t>    private long first;</a:t>
            </a:r>
            <a:br>
              <a:rPr lang="en-US" altLang="ko-KR" sz="1000" dirty="0">
                <a:latin typeface="+mj-lt"/>
              </a:rPr>
            </a:br>
            <a:r>
              <a:rPr lang="en-US" altLang="ko-KR" sz="1000" dirty="0">
                <a:latin typeface="+mj-lt"/>
              </a:rPr>
              <a:t>    private long last;</a:t>
            </a:r>
            <a:br>
              <a:rPr lang="en-US" altLang="ko-KR" sz="1000" dirty="0">
                <a:latin typeface="+mj-lt"/>
              </a:rPr>
            </a:br>
            <a:br>
              <a:rPr lang="en-US" altLang="ko-KR" sz="1000" dirty="0">
                <a:latin typeface="+mj-lt"/>
              </a:rPr>
            </a:br>
            <a:r>
              <a:rPr lang="en-US" altLang="ko-KR" sz="1000" dirty="0">
                <a:latin typeface="+mj-lt"/>
              </a:rPr>
              <a:t>    public long sum;</a:t>
            </a:r>
            <a:br>
              <a:rPr lang="en-US" altLang="ko-KR" sz="1000" dirty="0">
                <a:latin typeface="+mj-lt"/>
              </a:rPr>
            </a:br>
            <a:br>
              <a:rPr lang="en-US" altLang="ko-KR" sz="1000" dirty="0">
                <a:latin typeface="+mj-lt"/>
              </a:rPr>
            </a:br>
            <a:r>
              <a:rPr lang="en-US" altLang="ko-KR" sz="1000" dirty="0">
                <a:latin typeface="+mj-lt"/>
              </a:rPr>
              <a:t>    public </a:t>
            </a:r>
            <a:r>
              <a:rPr lang="en-US" altLang="ko-KR" sz="1000" dirty="0" err="1">
                <a:latin typeface="+mj-lt"/>
              </a:rPr>
              <a:t>ThreadJoin</a:t>
            </a:r>
            <a:r>
              <a:rPr lang="en-US" altLang="ko-KR" sz="1000" dirty="0">
                <a:latin typeface="+mj-lt"/>
              </a:rPr>
              <a:t>(long first, long last) {</a:t>
            </a:r>
            <a:br>
              <a:rPr lang="en-US" altLang="ko-KR" sz="1000" dirty="0">
                <a:latin typeface="+mj-lt"/>
              </a:rPr>
            </a:br>
            <a:r>
              <a:rPr lang="en-US" altLang="ko-KR" sz="1000" dirty="0">
                <a:latin typeface="+mj-lt"/>
              </a:rPr>
              <a:t>        </a:t>
            </a:r>
            <a:r>
              <a:rPr lang="en-US" altLang="ko-KR" sz="1000" dirty="0" err="1">
                <a:latin typeface="+mj-lt"/>
              </a:rPr>
              <a:t>this.first</a:t>
            </a:r>
            <a:r>
              <a:rPr lang="en-US" altLang="ko-KR" sz="1000" dirty="0">
                <a:latin typeface="+mj-lt"/>
              </a:rPr>
              <a:t> = first;</a:t>
            </a:r>
            <a:br>
              <a:rPr lang="en-US" altLang="ko-KR" sz="1000" dirty="0">
                <a:latin typeface="+mj-lt"/>
              </a:rPr>
            </a:br>
            <a:r>
              <a:rPr lang="en-US" altLang="ko-KR" sz="1000" dirty="0">
                <a:latin typeface="+mj-lt"/>
              </a:rPr>
              <a:t>        </a:t>
            </a:r>
            <a:r>
              <a:rPr lang="en-US" altLang="ko-KR" sz="1000" dirty="0" err="1">
                <a:latin typeface="+mj-lt"/>
              </a:rPr>
              <a:t>this.last</a:t>
            </a:r>
            <a:r>
              <a:rPr lang="en-US" altLang="ko-KR" sz="1000" dirty="0">
                <a:latin typeface="+mj-lt"/>
              </a:rPr>
              <a:t> = last;</a:t>
            </a:r>
            <a:br>
              <a:rPr lang="en-US" altLang="ko-KR" sz="1000" dirty="0">
                <a:latin typeface="+mj-lt"/>
              </a:rPr>
            </a:br>
            <a:r>
              <a:rPr lang="en-US" altLang="ko-KR" sz="1000" dirty="0">
                <a:latin typeface="+mj-lt"/>
              </a:rPr>
              <a:t>    }</a:t>
            </a:r>
            <a:br>
              <a:rPr lang="en-US" altLang="ko-KR" sz="1000" dirty="0">
                <a:latin typeface="+mj-lt"/>
              </a:rPr>
            </a:br>
            <a:r>
              <a:rPr lang="en-US" altLang="ko-KR" sz="1000" dirty="0">
                <a:latin typeface="+mj-lt"/>
              </a:rPr>
              <a:t>    @Override</a:t>
            </a:r>
            <a:br>
              <a:rPr lang="en-US" altLang="ko-KR" sz="1000" dirty="0">
                <a:latin typeface="+mj-lt"/>
              </a:rPr>
            </a:br>
            <a:r>
              <a:rPr lang="en-US" altLang="ko-KR" sz="1000" dirty="0">
                <a:latin typeface="+mj-lt"/>
              </a:rPr>
              <a:t>    public void run() {</a:t>
            </a:r>
            <a:br>
              <a:rPr lang="en-US" altLang="ko-KR" sz="1000" dirty="0">
                <a:latin typeface="+mj-lt"/>
              </a:rPr>
            </a:br>
            <a:r>
              <a:rPr lang="en-US" altLang="ko-KR" sz="1000" dirty="0">
                <a:latin typeface="+mj-lt"/>
              </a:rPr>
              <a:t>        for (var start = first; start &lt;= last; start++) {</a:t>
            </a:r>
            <a:br>
              <a:rPr lang="en-US" altLang="ko-KR" sz="1000" dirty="0">
                <a:latin typeface="+mj-lt"/>
              </a:rPr>
            </a:br>
            <a:r>
              <a:rPr lang="en-US" altLang="ko-KR" sz="1000" dirty="0">
                <a:latin typeface="+mj-lt"/>
              </a:rPr>
              <a:t>            sum += start;</a:t>
            </a:r>
            <a:br>
              <a:rPr lang="en-US" altLang="ko-KR" sz="1000" dirty="0">
                <a:latin typeface="+mj-lt"/>
              </a:rPr>
            </a:br>
            <a:r>
              <a:rPr lang="en-US" altLang="ko-KR" sz="1000" dirty="0">
                <a:latin typeface="+mj-lt"/>
              </a:rPr>
              <a:t>        }</a:t>
            </a:r>
            <a:br>
              <a:rPr lang="en-US" altLang="ko-KR" sz="1000" dirty="0">
                <a:latin typeface="+mj-lt"/>
              </a:rPr>
            </a:br>
            <a:r>
              <a:rPr lang="en-US" altLang="ko-KR" sz="1000" dirty="0">
                <a:latin typeface="+mj-lt"/>
              </a:rPr>
              <a:t>    }</a:t>
            </a:r>
            <a:br>
              <a:rPr lang="en-US" altLang="ko-KR" sz="1000" dirty="0">
                <a:latin typeface="+mj-lt"/>
              </a:rPr>
            </a:br>
            <a:r>
              <a:rPr lang="en-US" altLang="ko-KR" sz="1000" dirty="0">
                <a:latin typeface="+mj-lt"/>
              </a:rPr>
              <a:t>}</a:t>
            </a:r>
            <a:br>
              <a:rPr lang="en-US" altLang="ko-KR" sz="1000" dirty="0">
                <a:latin typeface="+mj-lt"/>
              </a:rPr>
            </a:br>
            <a:r>
              <a:rPr lang="en-US" altLang="ko-KR" sz="1000" dirty="0">
                <a:latin typeface="+mj-lt"/>
              </a:rPr>
              <a:t>public class </a:t>
            </a:r>
            <a:r>
              <a:rPr lang="en-US" altLang="ko-KR" sz="1000" dirty="0" err="1">
                <a:latin typeface="+mj-lt"/>
              </a:rPr>
              <a:t>ThreadJoinMain</a:t>
            </a:r>
            <a:r>
              <a:rPr lang="en-US" altLang="ko-KR" sz="1000" dirty="0">
                <a:latin typeface="+mj-lt"/>
              </a:rPr>
              <a:t> {</a:t>
            </a:r>
            <a:br>
              <a:rPr lang="en-US" altLang="ko-KR" sz="1000" dirty="0">
                <a:latin typeface="+mj-lt"/>
              </a:rPr>
            </a:br>
            <a:r>
              <a:rPr lang="en-US" altLang="ko-KR" sz="1000" dirty="0">
                <a:latin typeface="+mj-lt"/>
              </a:rPr>
              <a:t>    public static void main(String... </a:t>
            </a:r>
            <a:r>
              <a:rPr lang="en-US" altLang="ko-KR" sz="1000" dirty="0" err="1">
                <a:latin typeface="+mj-lt"/>
              </a:rPr>
              <a:t>args</a:t>
            </a:r>
            <a:r>
              <a:rPr lang="en-US" altLang="ko-KR" sz="1000" dirty="0">
                <a:latin typeface="+mj-lt"/>
              </a:rPr>
              <a:t>) throws InterruptedException {</a:t>
            </a:r>
            <a:br>
              <a:rPr lang="en-US" altLang="ko-KR" sz="1000" dirty="0">
                <a:latin typeface="+mj-lt"/>
              </a:rPr>
            </a:br>
            <a:r>
              <a:rPr lang="en-US" altLang="ko-KR" sz="1000" dirty="0">
                <a:latin typeface="+mj-lt"/>
              </a:rPr>
              <a:t>        var thread1 = new </a:t>
            </a:r>
            <a:r>
              <a:rPr lang="en-US" altLang="ko-KR" sz="1000" dirty="0" err="1">
                <a:latin typeface="+mj-lt"/>
              </a:rPr>
              <a:t>ThreadJoin</a:t>
            </a:r>
            <a:r>
              <a:rPr lang="en-US" altLang="ko-KR" sz="1000" dirty="0">
                <a:latin typeface="+mj-lt"/>
              </a:rPr>
              <a:t>(1, 1000000000);</a:t>
            </a:r>
            <a:br>
              <a:rPr lang="en-US" altLang="ko-KR" sz="1000" dirty="0">
                <a:latin typeface="+mj-lt"/>
              </a:rPr>
            </a:br>
            <a:r>
              <a:rPr lang="en-US" altLang="ko-KR" sz="1000" dirty="0">
                <a:latin typeface="+mj-lt"/>
              </a:rPr>
              <a:t>        var thread2 = new </a:t>
            </a:r>
            <a:r>
              <a:rPr lang="en-US" altLang="ko-KR" sz="1000" dirty="0" err="1">
                <a:latin typeface="+mj-lt"/>
              </a:rPr>
              <a:t>ThreadJoin</a:t>
            </a:r>
            <a:r>
              <a:rPr lang="en-US" altLang="ko-KR" sz="1000" dirty="0">
                <a:latin typeface="+mj-lt"/>
              </a:rPr>
              <a:t>(1, 1000000000);</a:t>
            </a:r>
            <a:br>
              <a:rPr lang="en-US" altLang="ko-KR" sz="1000" dirty="0">
                <a:latin typeface="+mj-lt"/>
              </a:rPr>
            </a:br>
            <a:r>
              <a:rPr lang="en-US" altLang="ko-KR" sz="1000" dirty="0">
                <a:latin typeface="+mj-lt"/>
              </a:rPr>
              <a:t>        thread1.start();</a:t>
            </a:r>
            <a:br>
              <a:rPr lang="en-US" altLang="ko-KR" sz="1000" dirty="0">
                <a:latin typeface="+mj-lt"/>
              </a:rPr>
            </a:br>
            <a:r>
              <a:rPr lang="en-US" altLang="ko-KR" sz="1000" dirty="0">
                <a:latin typeface="+mj-lt"/>
              </a:rPr>
              <a:t>        thread2.start();</a:t>
            </a:r>
            <a:br>
              <a:rPr lang="en-US" altLang="ko-KR" sz="1000" dirty="0">
                <a:latin typeface="+mj-lt"/>
              </a:rPr>
            </a:br>
            <a:r>
              <a:rPr lang="en-US" altLang="ko-KR" sz="1000" dirty="0">
                <a:latin typeface="+mj-lt"/>
              </a:rPr>
              <a:t>     </a:t>
            </a:r>
            <a:r>
              <a:rPr lang="en-US" altLang="ko-KR" sz="1000" dirty="0">
                <a:solidFill>
                  <a:srgbClr val="C00000"/>
                </a:solidFill>
                <a:latin typeface="+mj-lt"/>
              </a:rPr>
              <a:t>   thread1.join();</a:t>
            </a:r>
            <a:br>
              <a:rPr lang="en-US" altLang="ko-KR" sz="1000" dirty="0">
                <a:solidFill>
                  <a:srgbClr val="C00000"/>
                </a:solidFill>
                <a:latin typeface="+mj-lt"/>
              </a:rPr>
            </a:br>
            <a:r>
              <a:rPr lang="en-US" altLang="ko-KR" sz="1000" dirty="0">
                <a:solidFill>
                  <a:srgbClr val="C00000"/>
                </a:solidFill>
                <a:latin typeface="+mj-lt"/>
              </a:rPr>
              <a:t>        thread2.join();</a:t>
            </a:r>
            <a:br>
              <a:rPr lang="en-US" altLang="ko-KR" sz="1000" dirty="0">
                <a:solidFill>
                  <a:srgbClr val="C00000"/>
                </a:solidFill>
                <a:latin typeface="+mj-lt"/>
              </a:rPr>
            </a:br>
            <a:r>
              <a:rPr lang="en-US" altLang="ko-KR" sz="1000" dirty="0">
                <a:solidFill>
                  <a:srgbClr val="C00000"/>
                </a:solidFill>
                <a:latin typeface="+mj-lt"/>
              </a:rPr>
              <a:t>     </a:t>
            </a:r>
            <a:r>
              <a:rPr lang="en-US" altLang="ko-KR" sz="1000" dirty="0">
                <a:latin typeface="+mj-lt"/>
              </a:rPr>
              <a:t>   thread1.interrupt();</a:t>
            </a:r>
            <a:br>
              <a:rPr lang="en-US" altLang="ko-KR" sz="1000" dirty="0">
                <a:latin typeface="+mj-lt"/>
              </a:rPr>
            </a:br>
            <a:r>
              <a:rPr lang="en-US" altLang="ko-KR" sz="1000" dirty="0">
                <a:latin typeface="+mj-lt"/>
              </a:rPr>
              <a:t>        thread2.interrupt();</a:t>
            </a:r>
            <a:br>
              <a:rPr lang="en-US" altLang="ko-KR" sz="1000" dirty="0">
                <a:latin typeface="+mj-lt"/>
              </a:rPr>
            </a:br>
            <a:r>
              <a:rPr lang="en-US" altLang="ko-KR" sz="1000" dirty="0">
                <a:latin typeface="+mj-lt"/>
              </a:rPr>
              <a:t>        </a:t>
            </a:r>
            <a:r>
              <a:rPr lang="en-US" altLang="ko-KR" sz="1000" dirty="0" err="1">
                <a:latin typeface="+mj-lt"/>
              </a:rPr>
              <a:t>System.out.printf</a:t>
            </a:r>
            <a:r>
              <a:rPr lang="en-US" altLang="ko-KR" sz="1000" dirty="0">
                <a:latin typeface="+mj-lt"/>
              </a:rPr>
              <a:t>("Main Thread </a:t>
            </a:r>
            <a:r>
              <a:rPr lang="ko-KR" altLang="en-US" sz="1000" dirty="0">
                <a:latin typeface="+mj-lt"/>
              </a:rPr>
              <a:t>종료</a:t>
            </a:r>
            <a:r>
              <a:rPr lang="en-US" altLang="ko-KR" sz="1000" dirty="0">
                <a:latin typeface="+mj-lt"/>
              </a:rPr>
              <a:t>! \n </a:t>
            </a:r>
            <a:r>
              <a:rPr lang="ko-KR" altLang="en-US" sz="1000" dirty="0">
                <a:latin typeface="+mj-lt"/>
              </a:rPr>
              <a:t>총 합 </a:t>
            </a:r>
            <a:r>
              <a:rPr lang="en-US" altLang="ko-KR" sz="1000" dirty="0">
                <a:latin typeface="+mj-lt"/>
              </a:rPr>
              <a:t>:   %d", (thread1.sum + thread2.sum));</a:t>
            </a:r>
            <a:br>
              <a:rPr lang="en-US" altLang="ko-KR" sz="1000" dirty="0">
                <a:latin typeface="+mj-lt"/>
              </a:rPr>
            </a:br>
            <a:br>
              <a:rPr lang="en-US" altLang="ko-KR" sz="1000" dirty="0">
                <a:latin typeface="+mj-lt"/>
              </a:rPr>
            </a:br>
            <a:r>
              <a:rPr lang="en-US" altLang="ko-KR" sz="1000" dirty="0">
                <a:latin typeface="+mj-lt"/>
              </a:rPr>
              <a:t>    }</a:t>
            </a:r>
            <a:br>
              <a:rPr lang="en-US" altLang="ko-KR" sz="1000" dirty="0">
                <a:latin typeface="+mj-lt"/>
              </a:rPr>
            </a:br>
            <a:r>
              <a:rPr lang="en-US" altLang="ko-KR" sz="1000" dirty="0">
                <a:latin typeface="+mj-lt"/>
              </a:rPr>
              <a:t>}</a:t>
            </a:r>
            <a:br>
              <a:rPr lang="en-US" altLang="ko-KR" sz="1000" dirty="0">
                <a:latin typeface="+mj-lt"/>
              </a:rPr>
            </a:br>
            <a:endParaRPr lang="en-US" altLang="ko-KR" sz="1000" dirty="0">
              <a:latin typeface="+mj-lt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ko-KR" sz="1000" dirty="0">
              <a:latin typeface="+mj-lt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497C2742-BD44-AEF6-4A16-0BBDF0705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72375" cy="642937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ko-KR"/>
              <a:t>Thread Joining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37F2E996-A935-F768-91BD-9F5D8A92FD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409575"/>
            <a:ext cx="7929562" cy="528638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ko-KR"/>
              <a:t>Interrupt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2A825EA4-A69D-D885-4900-C52291ECA3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268413"/>
            <a:ext cx="8072438" cy="4824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/>
              <a:t>다른 쓰레드에 인터럽트 보낼 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interrupt()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/>
              <a:t>호출 받은 쓰레드가 </a:t>
            </a:r>
            <a:r>
              <a:rPr lang="en-US" altLang="ko-KR" dirty="0"/>
              <a:t>Non-Runnable </a:t>
            </a:r>
            <a:r>
              <a:rPr lang="ko-KR" altLang="en-US" dirty="0"/>
              <a:t>상태에 있지 않으면 </a:t>
            </a:r>
            <a:r>
              <a:rPr lang="en-US" altLang="ko-KR" dirty="0"/>
              <a:t>InterruptedException </a:t>
            </a:r>
            <a:r>
              <a:rPr lang="ko-KR" altLang="en-US" dirty="0"/>
              <a:t>예외가 예약</a:t>
            </a:r>
            <a:endParaRPr lang="en-US" altLang="ko-KR" dirty="0"/>
          </a:p>
          <a:p>
            <a:pPr lvl="2" eaLnBrk="1" hangingPunct="1">
              <a:lnSpc>
                <a:spcPct val="90000"/>
              </a:lnSpc>
            </a:pPr>
            <a:endParaRPr lang="ko-KR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ko-KR" dirty="0"/>
              <a:t>Non-Runnable </a:t>
            </a:r>
            <a:r>
              <a:rPr lang="ko-KR" altLang="en-US" dirty="0"/>
              <a:t>상태에 있거나 </a:t>
            </a:r>
            <a:r>
              <a:rPr lang="en-US" altLang="ko-KR" dirty="0"/>
              <a:t>InterruptedException</a:t>
            </a:r>
            <a:r>
              <a:rPr lang="ko-KR" altLang="en-US" dirty="0"/>
              <a:t>을 선언한 메소드를 호출하였으면 </a:t>
            </a:r>
            <a:r>
              <a:rPr lang="en-US" altLang="ko-KR" dirty="0"/>
              <a:t>InterruptedException </a:t>
            </a:r>
            <a:r>
              <a:rPr lang="ko-KR" altLang="en-US" dirty="0"/>
              <a:t>발생</a:t>
            </a:r>
            <a:endParaRPr lang="en-US" altLang="ko-KR" dirty="0"/>
          </a:p>
          <a:p>
            <a:pPr lvl="2" eaLnBrk="1" hangingPunct="1">
              <a:lnSpc>
                <a:spcPct val="90000"/>
              </a:lnSpc>
            </a:pPr>
            <a:endParaRPr lang="ko-KR" altLang="en-US" dirty="0"/>
          </a:p>
          <a:p>
            <a:pPr lvl="2" eaLnBrk="1" hangingPunct="1">
              <a:lnSpc>
                <a:spcPct val="90000"/>
              </a:lnSpc>
            </a:pPr>
            <a:r>
              <a:rPr lang="ko-KR" altLang="en-US" dirty="0"/>
              <a:t>호출 받은 쓰레드가 입출력 메소드를 호출하여 </a:t>
            </a:r>
            <a:r>
              <a:rPr lang="en-US" altLang="ko-KR" dirty="0"/>
              <a:t>Non-Runnable </a:t>
            </a:r>
            <a:r>
              <a:rPr lang="ko-KR" altLang="en-US" dirty="0"/>
              <a:t>상태에 있으며 </a:t>
            </a:r>
            <a:r>
              <a:rPr lang="en-US" altLang="ko-KR" dirty="0"/>
              <a:t>InterruptedException </a:t>
            </a:r>
            <a:r>
              <a:rPr lang="ko-KR" altLang="en-US" dirty="0"/>
              <a:t>발생</a:t>
            </a:r>
            <a:endParaRPr lang="en-US" altLang="ko-KR" dirty="0"/>
          </a:p>
          <a:p>
            <a:pPr lvl="2" eaLnBrk="1" hangingPunct="1">
              <a:lnSpc>
                <a:spcPct val="90000"/>
              </a:lnSpc>
            </a:pPr>
            <a:endParaRPr lang="en-US" altLang="ko-KR" dirty="0"/>
          </a:p>
          <a:p>
            <a:pPr lvl="2" eaLnBrk="1" hangingPunct="1">
              <a:lnSpc>
                <a:spcPct val="90000"/>
              </a:lnSpc>
            </a:pPr>
            <a:r>
              <a:rPr lang="en-US" altLang="ko-KR" dirty="0"/>
              <a:t> sleep, wait, join </a:t>
            </a:r>
            <a:r>
              <a:rPr lang="ko-KR" altLang="en-US" dirty="0"/>
              <a:t>등의 메소드가 호출되면 </a:t>
            </a:r>
            <a:r>
              <a:rPr lang="en-US" altLang="ko-KR" dirty="0"/>
              <a:t>InterruptedException</a:t>
            </a:r>
            <a:r>
              <a:rPr lang="ko-KR" altLang="en-US" dirty="0"/>
              <a:t>이 예약됨</a:t>
            </a:r>
            <a:endParaRPr lang="ko-KR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boolean </a:t>
            </a:r>
            <a:r>
              <a:rPr lang="en-US" altLang="ko-KR" dirty="0" err="1"/>
              <a:t>isInterrupted</a:t>
            </a:r>
            <a:r>
              <a:rPr lang="en-US" altLang="ko-KR" dirty="0"/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boolean </a:t>
            </a:r>
            <a:r>
              <a:rPr lang="en-US" altLang="ko-KR" dirty="0" err="1"/>
              <a:t>Thread.interrupted</a:t>
            </a:r>
            <a:r>
              <a:rPr lang="en-US" altLang="ko-KR" dirty="0"/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보통 다른 </a:t>
            </a:r>
            <a:r>
              <a:rPr lang="ko-KR" altLang="en-US" dirty="0">
                <a:solidFill>
                  <a:srgbClr val="C00000"/>
                </a:solidFill>
              </a:rPr>
              <a:t>쓰레드를 종료 </a:t>
            </a:r>
            <a:r>
              <a:rPr lang="ko-KR" altLang="en-US" dirty="0"/>
              <a:t>할 때 많이 사용됨</a:t>
            </a:r>
            <a:endParaRPr lang="en-US" altLang="ko-K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9" name="Rectangle 3">
            <a:extLst>
              <a:ext uri="{FF2B5EF4-FFF2-40B4-BE49-F238E27FC236}">
                <a16:creationId xmlns:a16="http://schemas.microsoft.com/office/drawing/2014/main" id="{CB836B27-416B-715B-18B7-70B4023DC6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5625" y="1341438"/>
            <a:ext cx="8032750" cy="4967287"/>
          </a:xfr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ko-KR" sz="1100" dirty="0"/>
              <a:t>       package </a:t>
            </a:r>
            <a:r>
              <a:rPr lang="en-US" altLang="ko-KR" sz="1100" dirty="0" err="1"/>
              <a:t>com.pyoinsoo.thread</a:t>
            </a:r>
            <a:r>
              <a:rPr lang="en-US" altLang="ko-KR" sz="1100" dirty="0"/>
              <a:t>;</a:t>
            </a:r>
            <a:br>
              <a:rPr lang="en-US" altLang="ko-KR" sz="1100" dirty="0"/>
            </a:br>
            <a:br>
              <a:rPr lang="en-US" altLang="ko-KR" sz="1100" dirty="0"/>
            </a:br>
            <a:r>
              <a:rPr lang="en-US" altLang="ko-KR" sz="1100" dirty="0"/>
              <a:t>class </a:t>
            </a:r>
            <a:r>
              <a:rPr lang="en-US" altLang="ko-KR" sz="1100" dirty="0" err="1"/>
              <a:t>SubThread</a:t>
            </a:r>
            <a:r>
              <a:rPr lang="en-US" altLang="ko-KR" sz="1100" dirty="0"/>
              <a:t> extends Thread{</a:t>
            </a:r>
            <a:br>
              <a:rPr lang="en-US" altLang="ko-KR" sz="1100" dirty="0"/>
            </a:br>
            <a:r>
              <a:rPr lang="en-US" altLang="ko-KR" sz="1100" dirty="0"/>
              <a:t>    public </a:t>
            </a:r>
            <a:r>
              <a:rPr lang="en-US" altLang="ko-KR" sz="1100" dirty="0" err="1"/>
              <a:t>SubThread</a:t>
            </a:r>
            <a:r>
              <a:rPr lang="en-US" altLang="ko-KR" sz="1100" dirty="0"/>
              <a:t>(String name) {</a:t>
            </a:r>
            <a:br>
              <a:rPr lang="en-US" altLang="ko-KR" sz="1100" dirty="0"/>
            </a:br>
            <a:r>
              <a:rPr lang="en-US" altLang="ko-KR" sz="1100" dirty="0"/>
              <a:t>        super(name);</a:t>
            </a:r>
            <a:br>
              <a:rPr lang="en-US" altLang="ko-KR" sz="1100" dirty="0"/>
            </a:br>
            <a:r>
              <a:rPr lang="en-US" altLang="ko-KR" sz="1100" dirty="0"/>
              <a:t>    }</a:t>
            </a:r>
            <a:br>
              <a:rPr lang="en-US" altLang="ko-KR" sz="1100" dirty="0"/>
            </a:br>
            <a:r>
              <a:rPr lang="en-US" altLang="ko-KR" sz="1100" dirty="0"/>
              <a:t>    @Override</a:t>
            </a:r>
            <a:br>
              <a:rPr lang="en-US" altLang="ko-KR" sz="1100" dirty="0"/>
            </a:br>
            <a:r>
              <a:rPr lang="en-US" altLang="ko-KR" sz="1100" dirty="0"/>
              <a:t>    public void run() {</a:t>
            </a:r>
            <a:br>
              <a:rPr lang="en-US" altLang="ko-KR" sz="1100" dirty="0"/>
            </a:br>
            <a:r>
              <a:rPr lang="en-US" altLang="ko-KR" sz="1100" dirty="0"/>
              <a:t>        </a:t>
            </a:r>
            <a:r>
              <a:rPr lang="en-US" altLang="ko-KR" sz="1100" dirty="0" err="1"/>
              <a:t>System.out.printf</a:t>
            </a:r>
            <a:r>
              <a:rPr lang="en-US" altLang="ko-KR" sz="1100" dirty="0"/>
              <a:t>("Current Thread Name : %s -&gt; Start", </a:t>
            </a:r>
            <a:r>
              <a:rPr lang="en-US" altLang="ko-KR" sz="1100" dirty="0" err="1"/>
              <a:t>currentThread</a:t>
            </a:r>
            <a:r>
              <a:rPr lang="en-US" altLang="ko-KR" sz="1100" dirty="0"/>
              <a:t>().</a:t>
            </a:r>
            <a:r>
              <a:rPr lang="en-US" altLang="ko-KR" sz="1100" dirty="0" err="1"/>
              <a:t>getName</a:t>
            </a:r>
            <a:r>
              <a:rPr lang="en-US" altLang="ko-KR" sz="1100" dirty="0"/>
              <a:t>());</a:t>
            </a:r>
            <a:br>
              <a:rPr lang="en-US" altLang="ko-KR" sz="1100" dirty="0"/>
            </a:br>
            <a:r>
              <a:rPr lang="en-US" altLang="ko-KR" sz="1100" dirty="0"/>
              <a:t>        var sum = 0;</a:t>
            </a:r>
            <a:br>
              <a:rPr lang="en-US" altLang="ko-KR" sz="1100" dirty="0"/>
            </a:br>
            <a:r>
              <a:rPr lang="en-US" altLang="ko-KR" sz="1100" dirty="0"/>
              <a:t>        try {</a:t>
            </a:r>
            <a:br>
              <a:rPr lang="en-US" altLang="ko-KR" sz="1100" dirty="0"/>
            </a:br>
            <a:r>
              <a:rPr lang="en-US" altLang="ko-KR" sz="1100" dirty="0"/>
              <a:t>            for (var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= 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&lt; 100;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 {</a:t>
            </a:r>
            <a:br>
              <a:rPr lang="en-US" altLang="ko-KR" sz="1100" dirty="0"/>
            </a:br>
            <a:r>
              <a:rPr lang="en-US" altLang="ko-KR" sz="1100" dirty="0"/>
              <a:t>                sum +=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;</a:t>
            </a:r>
            <a:br>
              <a:rPr lang="en-US" altLang="ko-KR" sz="1100" dirty="0"/>
            </a:br>
            <a:r>
              <a:rPr lang="en-US" altLang="ko-KR" sz="1100" dirty="0"/>
              <a:t>                </a:t>
            </a:r>
            <a:r>
              <a:rPr lang="en-US" altLang="ko-KR" sz="1100" dirty="0">
                <a:solidFill>
                  <a:srgbClr val="C00000"/>
                </a:solidFill>
              </a:rPr>
              <a:t>sleep(100L);</a:t>
            </a:r>
            <a:br>
              <a:rPr lang="en-US" altLang="ko-KR" sz="1100" dirty="0"/>
            </a:br>
            <a:r>
              <a:rPr lang="en-US" altLang="ko-KR" sz="1100" dirty="0"/>
              <a:t>            }</a:t>
            </a:r>
            <a:br>
              <a:rPr lang="en-US" altLang="ko-KR" sz="1100" dirty="0"/>
            </a:br>
            <a:r>
              <a:rPr lang="en-US" altLang="ko-KR" sz="1100" dirty="0"/>
              <a:t>        } </a:t>
            </a:r>
            <a:r>
              <a:rPr lang="en-US" altLang="ko-KR" sz="1100" dirty="0">
                <a:solidFill>
                  <a:srgbClr val="C00000"/>
                </a:solidFill>
              </a:rPr>
              <a:t>catch (InterruptedException </a:t>
            </a:r>
            <a:r>
              <a:rPr lang="en-US" altLang="ko-KR" sz="1100" dirty="0" err="1">
                <a:solidFill>
                  <a:srgbClr val="C00000"/>
                </a:solidFill>
              </a:rPr>
              <a:t>ie</a:t>
            </a:r>
            <a:r>
              <a:rPr lang="en-US" altLang="ko-KR" sz="1100" dirty="0">
                <a:solidFill>
                  <a:srgbClr val="C00000"/>
                </a:solidFill>
              </a:rPr>
              <a:t>) {</a:t>
            </a:r>
            <a:br>
              <a:rPr lang="en-US" altLang="ko-KR" sz="1100" dirty="0">
                <a:solidFill>
                  <a:srgbClr val="C00000"/>
                </a:solidFill>
              </a:rPr>
            </a:br>
            <a:r>
              <a:rPr lang="en-US" altLang="ko-KR" sz="1100" dirty="0">
                <a:solidFill>
                  <a:srgbClr val="C00000"/>
                </a:solidFill>
              </a:rPr>
              <a:t>            </a:t>
            </a:r>
            <a:r>
              <a:rPr lang="en-US" altLang="ko-KR" sz="1100" dirty="0" err="1">
                <a:solidFill>
                  <a:srgbClr val="C00000"/>
                </a:solidFill>
              </a:rPr>
              <a:t>System.out.printf</a:t>
            </a:r>
            <a:r>
              <a:rPr lang="en-US" altLang="ko-KR" sz="1100" dirty="0">
                <a:solidFill>
                  <a:srgbClr val="C00000"/>
                </a:solidFill>
              </a:rPr>
              <a:t>("</a:t>
            </a:r>
            <a:r>
              <a:rPr lang="ko-KR" altLang="en-US" sz="1100" dirty="0">
                <a:solidFill>
                  <a:srgbClr val="C00000"/>
                </a:solidFill>
              </a:rPr>
              <a:t>인터럽트 예외 발생 </a:t>
            </a:r>
            <a:r>
              <a:rPr lang="en-US" altLang="ko-KR" sz="1100" dirty="0">
                <a:solidFill>
                  <a:srgbClr val="C00000"/>
                </a:solidFill>
              </a:rPr>
              <a:t>:  %s \n",</a:t>
            </a:r>
            <a:r>
              <a:rPr lang="en-US" altLang="ko-KR" sz="1100" dirty="0" err="1">
                <a:solidFill>
                  <a:srgbClr val="C00000"/>
                </a:solidFill>
              </a:rPr>
              <a:t>ie</a:t>
            </a:r>
            <a:r>
              <a:rPr lang="en-US" altLang="ko-KR" sz="1100" dirty="0">
                <a:solidFill>
                  <a:srgbClr val="C00000"/>
                </a:solidFill>
              </a:rPr>
              <a:t>);</a:t>
            </a:r>
            <a:br>
              <a:rPr lang="en-US" altLang="ko-KR" sz="1100" dirty="0">
                <a:solidFill>
                  <a:srgbClr val="C00000"/>
                </a:solidFill>
              </a:rPr>
            </a:br>
            <a:r>
              <a:rPr lang="en-US" altLang="ko-KR" sz="1100" dirty="0">
                <a:solidFill>
                  <a:srgbClr val="C00000"/>
                </a:solidFill>
              </a:rPr>
              <a:t>        } </a:t>
            </a:r>
            <a:r>
              <a:rPr lang="en-US" altLang="ko-KR" sz="1100" dirty="0"/>
              <a:t>finally {</a:t>
            </a:r>
            <a:br>
              <a:rPr lang="en-US" altLang="ko-KR" sz="1100" dirty="0"/>
            </a:br>
            <a:r>
              <a:rPr lang="en-US" altLang="ko-KR" sz="1100" dirty="0"/>
              <a:t>            </a:t>
            </a:r>
            <a:r>
              <a:rPr lang="en-US" altLang="ko-KR" sz="1100" dirty="0" err="1"/>
              <a:t>System.out.printf</a:t>
            </a:r>
            <a:r>
              <a:rPr lang="en-US" altLang="ko-KR" sz="1100" dirty="0"/>
              <a:t>("</a:t>
            </a:r>
            <a:r>
              <a:rPr lang="ko-KR" altLang="en-US" sz="1100" dirty="0"/>
              <a:t>총합 </a:t>
            </a:r>
            <a:r>
              <a:rPr lang="en-US" altLang="ko-KR" sz="1100" dirty="0"/>
              <a:t>: %d \n", sum);</a:t>
            </a:r>
            <a:br>
              <a:rPr lang="en-US" altLang="ko-KR" sz="1100" dirty="0"/>
            </a:br>
            <a:r>
              <a:rPr lang="en-US" altLang="ko-KR" sz="1100" dirty="0"/>
              <a:t>            </a:t>
            </a:r>
            <a:r>
              <a:rPr lang="en-US" altLang="ko-KR" sz="1100" dirty="0" err="1"/>
              <a:t>System.out.printf</a:t>
            </a:r>
            <a:r>
              <a:rPr lang="en-US" altLang="ko-KR" sz="1100" dirty="0"/>
              <a:t>("Current Thread Name : %s -&gt; End\n", </a:t>
            </a:r>
            <a:r>
              <a:rPr lang="en-US" altLang="ko-KR" sz="1100" dirty="0" err="1"/>
              <a:t>currentThread</a:t>
            </a:r>
            <a:r>
              <a:rPr lang="en-US" altLang="ko-KR" sz="1100" dirty="0"/>
              <a:t>().</a:t>
            </a:r>
            <a:r>
              <a:rPr lang="en-US" altLang="ko-KR" sz="1100" dirty="0" err="1"/>
              <a:t>getName</a:t>
            </a:r>
            <a:r>
              <a:rPr lang="en-US" altLang="ko-KR" sz="1100" dirty="0"/>
              <a:t>());</a:t>
            </a:r>
            <a:br>
              <a:rPr lang="en-US" altLang="ko-KR" sz="1100" dirty="0"/>
            </a:br>
            <a:r>
              <a:rPr lang="en-US" altLang="ko-KR" sz="1100" dirty="0"/>
              <a:t>        }</a:t>
            </a:r>
            <a:br>
              <a:rPr lang="en-US" altLang="ko-KR" sz="1100" dirty="0"/>
            </a:br>
            <a:r>
              <a:rPr lang="en-US" altLang="ko-KR" sz="1100" dirty="0"/>
              <a:t>    }</a:t>
            </a:r>
            <a:br>
              <a:rPr lang="en-US" altLang="ko-KR" sz="1100" dirty="0"/>
            </a:br>
            <a:r>
              <a:rPr lang="en-US" altLang="ko-KR" sz="1100" dirty="0"/>
              <a:t>}</a:t>
            </a:r>
            <a:br>
              <a:rPr lang="en-US" altLang="ko-KR" sz="1100" dirty="0"/>
            </a:br>
            <a:r>
              <a:rPr lang="en-US" altLang="ko-KR" sz="1100" dirty="0"/>
              <a:t>public class </a:t>
            </a:r>
            <a:r>
              <a:rPr lang="en-US" altLang="ko-KR" sz="1100" dirty="0" err="1"/>
              <a:t>ThreadInterruptedMain</a:t>
            </a:r>
            <a:r>
              <a:rPr lang="en-US" altLang="ko-KR" sz="1100" dirty="0"/>
              <a:t> {</a:t>
            </a:r>
            <a:br>
              <a:rPr lang="en-US" altLang="ko-KR" sz="1100" dirty="0"/>
            </a:br>
            <a:r>
              <a:rPr lang="en-US" altLang="ko-KR" sz="1100" dirty="0"/>
              <a:t>    public static void main(String...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){</a:t>
            </a:r>
            <a:br>
              <a:rPr lang="en-US" altLang="ko-KR" sz="1100" dirty="0"/>
            </a:br>
            <a:r>
              <a:rPr lang="en-US" altLang="ko-KR" sz="1100" dirty="0"/>
              <a:t>        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();</a:t>
            </a:r>
            <a:br>
              <a:rPr lang="en-US" altLang="ko-KR" sz="1100" dirty="0"/>
            </a:br>
            <a:r>
              <a:rPr lang="en-US" altLang="ko-KR" sz="1100" dirty="0"/>
              <a:t>        var </a:t>
            </a:r>
            <a:r>
              <a:rPr lang="en-US" altLang="ko-KR" sz="1100" dirty="0" err="1"/>
              <a:t>subThread</a:t>
            </a:r>
            <a:r>
              <a:rPr lang="en-US" altLang="ko-KR" sz="1100" dirty="0"/>
              <a:t> = new </a:t>
            </a:r>
            <a:r>
              <a:rPr lang="en-US" altLang="ko-KR" sz="1100" dirty="0" err="1"/>
              <a:t>SubThread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SubThread</a:t>
            </a:r>
            <a:r>
              <a:rPr lang="en-US" altLang="ko-KR" sz="1100" dirty="0"/>
              <a:t>");</a:t>
            </a:r>
            <a:br>
              <a:rPr lang="en-US" altLang="ko-KR" sz="1100" dirty="0"/>
            </a:br>
            <a:r>
              <a:rPr lang="en-US" altLang="ko-KR" sz="1100" dirty="0"/>
              <a:t>        </a:t>
            </a:r>
            <a:r>
              <a:rPr lang="en-US" altLang="ko-KR" sz="1100" dirty="0" err="1"/>
              <a:t>subThread.start</a:t>
            </a:r>
            <a:r>
              <a:rPr lang="en-US" altLang="ko-KR" sz="1100" dirty="0"/>
              <a:t>();</a:t>
            </a:r>
            <a:br>
              <a:rPr lang="en-US" altLang="ko-KR" sz="1100" dirty="0"/>
            </a:br>
            <a:r>
              <a:rPr lang="en-US" altLang="ko-KR" sz="1100" dirty="0"/>
              <a:t>        try {</a:t>
            </a:r>
            <a:br>
              <a:rPr lang="en-US" altLang="ko-KR" sz="1100" dirty="0"/>
            </a:br>
            <a:r>
              <a:rPr lang="en-US" altLang="ko-KR" sz="1100" dirty="0"/>
              <a:t>            </a:t>
            </a:r>
            <a:r>
              <a:rPr lang="en-US" altLang="ko-KR" sz="1100" dirty="0" err="1"/>
              <a:t>Thread.sleep</a:t>
            </a:r>
            <a:r>
              <a:rPr lang="en-US" altLang="ko-KR" sz="1100" dirty="0"/>
              <a:t>(3000L);</a:t>
            </a:r>
            <a:br>
              <a:rPr lang="en-US" altLang="ko-KR" sz="1100" dirty="0"/>
            </a:br>
            <a:r>
              <a:rPr lang="en-US" altLang="ko-KR" sz="1100" dirty="0"/>
              <a:t>            </a:t>
            </a:r>
            <a:r>
              <a:rPr lang="en-US" altLang="ko-KR" sz="1100" dirty="0" err="1">
                <a:solidFill>
                  <a:srgbClr val="C00000"/>
                </a:solidFill>
              </a:rPr>
              <a:t>subThread.interrupt</a:t>
            </a:r>
            <a:r>
              <a:rPr lang="en-US" altLang="ko-KR" sz="1100" dirty="0">
                <a:solidFill>
                  <a:srgbClr val="C00000"/>
                </a:solidFill>
              </a:rPr>
              <a:t>();</a:t>
            </a:r>
            <a:br>
              <a:rPr lang="en-US" altLang="ko-KR" sz="1100" dirty="0"/>
            </a:br>
            <a:r>
              <a:rPr lang="en-US" altLang="ko-KR" sz="1100" dirty="0"/>
              <a:t>        } catch (InterruptedException ignored) {}</a:t>
            </a:r>
            <a:br>
              <a:rPr lang="en-US" altLang="ko-KR" sz="1100" dirty="0"/>
            </a:br>
            <a:r>
              <a:rPr lang="en-US" altLang="ko-KR" sz="1100" dirty="0"/>
              <a:t>    }</a:t>
            </a:r>
            <a:br>
              <a:rPr lang="en-US" altLang="ko-KR" sz="1100" dirty="0"/>
            </a:br>
            <a:r>
              <a:rPr lang="en-US" altLang="ko-KR" sz="1100" dirty="0"/>
              <a:t>}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AE9B5439-C763-35E0-5E0E-18126A76F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72375" cy="642937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ko-KR"/>
              <a:t>Thread Interrupted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8ED829BF-2427-2413-B488-D902DD043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001000" cy="642937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ko-KR" dirty="0"/>
              <a:t>Thread </a:t>
            </a:r>
            <a:r>
              <a:rPr lang="ko-KR" altLang="en-US" dirty="0"/>
              <a:t>메모리 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E80C3D49-56AA-9CFB-C782-2932F8716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576" y="1484784"/>
            <a:ext cx="8248650" cy="4302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r>
              <a:rPr lang="ko-KR" altLang="en-US" dirty="0"/>
              <a:t>메소드 영역</a:t>
            </a:r>
            <a:r>
              <a:rPr lang="en-US" altLang="ko-KR" dirty="0"/>
              <a:t>(Class Area)</a:t>
            </a:r>
            <a:endParaRPr lang="ko-KR" altLang="en-US" dirty="0"/>
          </a:p>
          <a:p>
            <a:pPr eaLnBrk="1" hangingPunct="1">
              <a:lnSpc>
                <a:spcPct val="90000"/>
              </a:lnSpc>
            </a:pPr>
            <a:r>
              <a:rPr lang="ko-KR" altLang="en-US" dirty="0" err="1"/>
              <a:t>힙</a:t>
            </a:r>
            <a:r>
              <a:rPr lang="ko-KR" altLang="en-US" dirty="0"/>
              <a:t> 영역</a:t>
            </a:r>
            <a:r>
              <a:rPr lang="en-US" altLang="ko-KR" dirty="0"/>
              <a:t>( Heap )</a:t>
            </a:r>
            <a:endParaRPr lang="ko-KR" altLang="en-US" dirty="0"/>
          </a:p>
          <a:p>
            <a:pPr eaLnBrk="1" hangingPunct="1">
              <a:lnSpc>
                <a:spcPct val="9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스택 영역</a:t>
            </a:r>
            <a:r>
              <a:rPr lang="en-US" altLang="ko-KR" dirty="0">
                <a:solidFill>
                  <a:srgbClr val="C00000"/>
                </a:solidFill>
              </a:rPr>
              <a:t>( Thread Stacks )</a:t>
            </a:r>
            <a:endParaRPr lang="ko-KR" altLang="en-US" dirty="0">
              <a:solidFill>
                <a:srgbClr val="C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쓰레드마다 자신만의 쓰레드 스택을 가짐</a:t>
            </a:r>
            <a:endParaRPr lang="en-US" altLang="ko-KR" dirty="0">
              <a:solidFill>
                <a:srgbClr val="C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ko-KR" altLang="en-US" dirty="0"/>
          </a:p>
          <a:p>
            <a:pPr eaLnBrk="1" hangingPunct="1">
              <a:lnSpc>
                <a:spcPct val="90000"/>
              </a:lnSpc>
            </a:pPr>
            <a:r>
              <a:rPr lang="ko-KR" altLang="en-US" dirty="0"/>
              <a:t>쓰레드 통신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공유 메모리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/>
              <a:t>전역적인 클래스 변수</a:t>
            </a:r>
            <a:r>
              <a:rPr lang="en-US" altLang="ko-KR" dirty="0"/>
              <a:t>(Class Area)</a:t>
            </a:r>
            <a:endParaRPr lang="ko-KR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ko-KR" dirty="0"/>
              <a:t>heap </a:t>
            </a:r>
            <a:r>
              <a:rPr lang="ko-KR" altLang="en-US" dirty="0"/>
              <a:t>에 존재하는 객체</a:t>
            </a:r>
            <a:endParaRPr lang="en-US" altLang="ko-KR" dirty="0"/>
          </a:p>
          <a:p>
            <a:pPr lvl="2" eaLnBrk="1" hangingPunct="1">
              <a:lnSpc>
                <a:spcPct val="90000"/>
              </a:lnSpc>
            </a:pPr>
            <a:r>
              <a:rPr lang="ko-KR" altLang="en-US" dirty="0"/>
              <a:t>다른 쓰레드</a:t>
            </a:r>
            <a:r>
              <a:rPr lang="en-US" altLang="ko-KR" dirty="0"/>
              <a:t>(Main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  <a:r>
              <a:rPr lang="ko-KR" altLang="en-US" dirty="0"/>
              <a:t>의 메소드 영역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5E98245C-8848-52A6-97C8-693D4DD7D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572375" cy="601663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ko-KR">
                <a:latin typeface="휴먼모음T" panose="02030504000101010101" pitchFamily="18" charset="-127"/>
                <a:ea typeface="휴먼모음T" panose="02030504000101010101" pitchFamily="18" charset="-127"/>
              </a:rPr>
              <a:t>Thread Stacks</a:t>
            </a:r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B13DB6F9-41D8-DC8B-1311-72B50A06AE38}"/>
              </a:ext>
            </a:extLst>
          </p:cNvPr>
          <p:cNvSpPr/>
          <p:nvPr/>
        </p:nvSpPr>
        <p:spPr bwMode="auto">
          <a:xfrm>
            <a:off x="6565900" y="3657600"/>
            <a:ext cx="1728788" cy="431800"/>
          </a:xfrm>
          <a:prstGeom prst="round2DiagRect">
            <a:avLst/>
          </a:prstGeom>
          <a:solidFill>
            <a:srgbClr val="C7C705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spcBef>
                <a:spcPct val="20000"/>
              </a:spcBef>
              <a:defRPr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Heap Memory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6B17276C-902D-2D12-55FA-7E22F98CA3BB}"/>
              </a:ext>
            </a:extLst>
          </p:cNvPr>
          <p:cNvSpPr/>
          <p:nvPr/>
        </p:nvSpPr>
        <p:spPr bwMode="auto">
          <a:xfrm>
            <a:off x="755650" y="3644900"/>
            <a:ext cx="7704138" cy="1871663"/>
          </a:xfrm>
          <a:prstGeom prst="round2DiagRect">
            <a:avLst/>
          </a:prstGeom>
          <a:solidFill>
            <a:schemeClr val="tx2">
              <a:lumMod val="20000"/>
              <a:lumOff val="80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spcBef>
                <a:spcPct val="20000"/>
              </a:spcBef>
              <a:defRPr/>
            </a:pPr>
            <a:endParaRPr lang="ko-KR" altLang="en-US">
              <a:latin typeface="Courier" charset="0"/>
              <a:ea typeface="굴림" panose="020B0600000101010101" pitchFamily="50" charset="-127"/>
            </a:endParaRPr>
          </a:p>
        </p:txBody>
      </p:sp>
      <p:sp>
        <p:nvSpPr>
          <p:cNvPr id="35844" name="타원 7">
            <a:extLst>
              <a:ext uri="{FF2B5EF4-FFF2-40B4-BE49-F238E27FC236}">
                <a16:creationId xmlns:a16="http://schemas.microsoft.com/office/drawing/2014/main" id="{409256D5-E0D0-4960-F67E-3246A734C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106863"/>
            <a:ext cx="873125" cy="338137"/>
          </a:xfrm>
          <a:prstGeom prst="ellipse">
            <a:avLst/>
          </a:prstGeom>
          <a:solidFill>
            <a:srgbClr val="C7C705"/>
          </a:solidFill>
          <a:ln w="127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ü"/>
              <a:defRPr kumimoji="1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ko-KR" sz="900">
                <a:latin typeface="Courier" panose="02070309020205020404" pitchFamily="49" charset="0"/>
                <a:ea typeface="굴림" panose="020B0600000101010101" pitchFamily="34" charset="-127"/>
              </a:rPr>
              <a:t>Object</a:t>
            </a:r>
            <a:endParaRPr lang="ko-KR" altLang="en-US" sz="900">
              <a:latin typeface="Courier" panose="02070309020205020404" pitchFamily="49" charset="0"/>
              <a:ea typeface="굴림" panose="020B0600000101010101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9D44076-8A3E-2646-0C2E-D9B3A24F6F3A}"/>
              </a:ext>
            </a:extLst>
          </p:cNvPr>
          <p:cNvSpPr/>
          <p:nvPr/>
        </p:nvSpPr>
        <p:spPr bwMode="auto">
          <a:xfrm>
            <a:off x="887413" y="1574800"/>
            <a:ext cx="1092200" cy="269875"/>
          </a:xfrm>
          <a:prstGeom prst="roundRect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spcBef>
                <a:spcPct val="20000"/>
              </a:spcBef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Thread Stack 0</a:t>
            </a:r>
            <a:endParaRPr lang="ko-KR" altLang="en-US" sz="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5846" name="직사각형 26">
            <a:extLst>
              <a:ext uri="{FF2B5EF4-FFF2-40B4-BE49-F238E27FC236}">
                <a16:creationId xmlns:a16="http://schemas.microsoft.com/office/drawing/2014/main" id="{E498F700-4B44-F84A-F24B-9F3BF0410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5388"/>
            <a:ext cx="8064500" cy="4681537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ü"/>
              <a:defRPr kumimoji="1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endParaRPr lang="ko-KR" altLang="en-US" sz="1800" b="0">
              <a:latin typeface="Courier" panose="02070309020205020404" pitchFamily="49" charset="0"/>
              <a:ea typeface="굴림" panose="020B0600000101010101" pitchFamily="34" charset="-127"/>
            </a:endParaRPr>
          </a:p>
        </p:txBody>
      </p:sp>
      <p:sp>
        <p:nvSpPr>
          <p:cNvPr id="35847" name="타원 7">
            <a:extLst>
              <a:ext uri="{FF2B5EF4-FFF2-40B4-BE49-F238E27FC236}">
                <a16:creationId xmlns:a16="http://schemas.microsoft.com/office/drawing/2014/main" id="{D97E64DB-2E54-A032-72C8-E93FBCECD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4754563"/>
            <a:ext cx="871537" cy="338137"/>
          </a:xfrm>
          <a:prstGeom prst="ellipse">
            <a:avLst/>
          </a:prstGeom>
          <a:solidFill>
            <a:srgbClr val="C7C705"/>
          </a:solidFill>
          <a:ln w="127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ü"/>
              <a:defRPr kumimoji="1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ko-KR" sz="900">
                <a:latin typeface="Courier" panose="02070309020205020404" pitchFamily="49" charset="0"/>
                <a:ea typeface="굴림" panose="020B0600000101010101" pitchFamily="34" charset="-127"/>
              </a:rPr>
              <a:t>Object</a:t>
            </a:r>
            <a:endParaRPr lang="ko-KR" altLang="en-US" sz="900">
              <a:latin typeface="Courier" panose="02070309020205020404" pitchFamily="49" charset="0"/>
              <a:ea typeface="굴림" panose="020B0600000101010101" pitchFamily="34" charset="-127"/>
            </a:endParaRPr>
          </a:p>
        </p:txBody>
      </p:sp>
      <p:sp>
        <p:nvSpPr>
          <p:cNvPr id="35848" name="타원 7">
            <a:extLst>
              <a:ext uri="{FF2B5EF4-FFF2-40B4-BE49-F238E27FC236}">
                <a16:creationId xmlns:a16="http://schemas.microsoft.com/office/drawing/2014/main" id="{59E82574-D462-9479-FBC6-5645BAD7A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4643438"/>
            <a:ext cx="873125" cy="338137"/>
          </a:xfrm>
          <a:prstGeom prst="ellipse">
            <a:avLst/>
          </a:prstGeom>
          <a:solidFill>
            <a:srgbClr val="C7C705"/>
          </a:solidFill>
          <a:ln w="127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ü"/>
              <a:defRPr kumimoji="1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ko-KR" sz="900">
                <a:latin typeface="Courier" panose="02070309020205020404" pitchFamily="49" charset="0"/>
                <a:ea typeface="굴림" panose="020B0600000101010101" pitchFamily="34" charset="-127"/>
              </a:rPr>
              <a:t>Object</a:t>
            </a:r>
            <a:endParaRPr lang="ko-KR" altLang="en-US" sz="900">
              <a:latin typeface="Courier" panose="02070309020205020404" pitchFamily="49" charset="0"/>
              <a:ea typeface="굴림" panose="020B0600000101010101" pitchFamily="34" charset="-127"/>
            </a:endParaRPr>
          </a:p>
        </p:txBody>
      </p:sp>
      <p:sp>
        <p:nvSpPr>
          <p:cNvPr id="35849" name="타원 7">
            <a:extLst>
              <a:ext uri="{FF2B5EF4-FFF2-40B4-BE49-F238E27FC236}">
                <a16:creationId xmlns:a16="http://schemas.microsoft.com/office/drawing/2014/main" id="{1C63CB2A-2FD0-C19D-D188-5A1DA35A8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3768725"/>
            <a:ext cx="873125" cy="338138"/>
          </a:xfrm>
          <a:prstGeom prst="ellipse">
            <a:avLst/>
          </a:prstGeom>
          <a:solidFill>
            <a:srgbClr val="C7C705"/>
          </a:solidFill>
          <a:ln w="127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ü"/>
              <a:defRPr kumimoji="1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ko-KR" sz="900">
                <a:latin typeface="Courier" panose="02070309020205020404" pitchFamily="49" charset="0"/>
                <a:ea typeface="굴림" panose="020B0600000101010101" pitchFamily="34" charset="-127"/>
              </a:rPr>
              <a:t>Object</a:t>
            </a:r>
            <a:endParaRPr lang="ko-KR" altLang="en-US" sz="900">
              <a:latin typeface="Courier" panose="02070309020205020404" pitchFamily="49" charset="0"/>
              <a:ea typeface="굴림" panose="020B0600000101010101" pitchFamily="34" charset="-127"/>
            </a:endParaRPr>
          </a:p>
        </p:txBody>
      </p:sp>
      <p:sp>
        <p:nvSpPr>
          <p:cNvPr id="35850" name="타원 7">
            <a:extLst>
              <a:ext uri="{FF2B5EF4-FFF2-40B4-BE49-F238E27FC236}">
                <a16:creationId xmlns:a16="http://schemas.microsoft.com/office/drawing/2014/main" id="{72098CE3-2A3E-F3EF-68E5-53DB23B40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888" y="4445000"/>
            <a:ext cx="871537" cy="338138"/>
          </a:xfrm>
          <a:prstGeom prst="ellipse">
            <a:avLst/>
          </a:prstGeom>
          <a:solidFill>
            <a:srgbClr val="C7C705"/>
          </a:solidFill>
          <a:ln w="127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ü"/>
              <a:defRPr kumimoji="1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ko-KR" sz="900">
                <a:latin typeface="Courier" panose="02070309020205020404" pitchFamily="49" charset="0"/>
                <a:ea typeface="굴림" panose="020B0600000101010101" pitchFamily="34" charset="-127"/>
              </a:rPr>
              <a:t>Object</a:t>
            </a:r>
            <a:endParaRPr lang="ko-KR" altLang="en-US" sz="900">
              <a:latin typeface="Courier" panose="02070309020205020404" pitchFamily="49" charset="0"/>
              <a:ea typeface="굴림" panose="020B0600000101010101" pitchFamily="34" charset="-127"/>
            </a:endParaRPr>
          </a:p>
        </p:txBody>
      </p:sp>
      <p:sp>
        <p:nvSpPr>
          <p:cNvPr id="35851" name="타원 7">
            <a:extLst>
              <a:ext uri="{FF2B5EF4-FFF2-40B4-BE49-F238E27FC236}">
                <a16:creationId xmlns:a16="http://schemas.microsoft.com/office/drawing/2014/main" id="{81075B82-DEE3-E8B7-3759-916B52BF9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4773613"/>
            <a:ext cx="873125" cy="338137"/>
          </a:xfrm>
          <a:prstGeom prst="ellipse">
            <a:avLst/>
          </a:prstGeom>
          <a:solidFill>
            <a:srgbClr val="C7C705"/>
          </a:solidFill>
          <a:ln w="127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ü"/>
              <a:defRPr kumimoji="1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ko-KR" sz="900">
                <a:latin typeface="Courier" panose="02070309020205020404" pitchFamily="49" charset="0"/>
                <a:ea typeface="굴림" panose="020B0600000101010101" pitchFamily="34" charset="-127"/>
              </a:rPr>
              <a:t>Object</a:t>
            </a:r>
            <a:endParaRPr lang="ko-KR" altLang="en-US" sz="900">
              <a:latin typeface="Courier" panose="02070309020205020404" pitchFamily="49" charset="0"/>
              <a:ea typeface="굴림" panose="020B0600000101010101" pitchFamily="34" charset="-127"/>
            </a:endParaRPr>
          </a:p>
        </p:txBody>
      </p:sp>
      <p:sp>
        <p:nvSpPr>
          <p:cNvPr id="35852" name="타원 7">
            <a:extLst>
              <a:ext uri="{FF2B5EF4-FFF2-40B4-BE49-F238E27FC236}">
                <a16:creationId xmlns:a16="http://schemas.microsoft.com/office/drawing/2014/main" id="{0C2CD29B-3CA3-1D7A-F187-78E041D2D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4265613"/>
            <a:ext cx="871538" cy="338137"/>
          </a:xfrm>
          <a:prstGeom prst="ellipse">
            <a:avLst/>
          </a:prstGeom>
          <a:solidFill>
            <a:srgbClr val="C7C705"/>
          </a:solidFill>
          <a:ln w="127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ü"/>
              <a:defRPr kumimoji="1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ko-KR" sz="900">
                <a:latin typeface="Courier" panose="02070309020205020404" pitchFamily="49" charset="0"/>
                <a:ea typeface="굴림" panose="020B0600000101010101" pitchFamily="34" charset="-127"/>
              </a:rPr>
              <a:t>Object</a:t>
            </a:r>
            <a:endParaRPr lang="ko-KR" altLang="en-US" sz="900">
              <a:latin typeface="Courier" panose="02070309020205020404" pitchFamily="49" charset="0"/>
              <a:ea typeface="굴림" panose="020B0600000101010101" pitchFamily="34" charset="-127"/>
            </a:endParaRPr>
          </a:p>
        </p:txBody>
      </p:sp>
      <p:sp>
        <p:nvSpPr>
          <p:cNvPr id="35853" name="타원 7">
            <a:extLst>
              <a:ext uri="{FF2B5EF4-FFF2-40B4-BE49-F238E27FC236}">
                <a16:creationId xmlns:a16="http://schemas.microsoft.com/office/drawing/2014/main" id="{80C93853-4CFB-90EC-0C3B-920ED9D86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025900"/>
            <a:ext cx="873125" cy="3048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3975" algn="ctr">
            <a:solidFill>
              <a:srgbClr val="7030A0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ü"/>
              <a:defRPr kumimoji="1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" panose="02070309020205020404" pitchFamily="49" charset="0"/>
                <a:ea typeface="굴림" panose="020B0600000101010101" pitchFamily="34" charset="-127"/>
              </a:rPr>
              <a:t>Object</a:t>
            </a:r>
            <a:endParaRPr lang="ko-KR" altLang="en-US" sz="900" dirty="0">
              <a:solidFill>
                <a:schemeClr val="bg1"/>
              </a:solidFill>
              <a:latin typeface="Courier" panose="02070309020205020404" pitchFamily="49" charset="0"/>
              <a:ea typeface="굴림" panose="020B0600000101010101" pitchFamily="34" charset="-127"/>
            </a:endParaRP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F352B2CA-9755-F030-38B3-4B8274136E93}"/>
              </a:ext>
            </a:extLst>
          </p:cNvPr>
          <p:cNvGraphicFramePr>
            <a:graphicFrameLocks noGrp="1"/>
          </p:cNvGraphicFramePr>
          <p:nvPr/>
        </p:nvGraphicFramePr>
        <p:xfrm>
          <a:off x="898525" y="1868488"/>
          <a:ext cx="1081088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 err="1"/>
                        <a:t>b</a:t>
                      </a:r>
                      <a:r>
                        <a:rPr lang="en-US" altLang="ko-KR" sz="1100" b="1" dirty="0" err="1"/>
                        <a:t>Method</a:t>
                      </a:r>
                      <a:r>
                        <a:rPr lang="en-US" altLang="ko-KR" sz="1200" b="1" dirty="0"/>
                        <a:t>()</a:t>
                      </a:r>
                      <a:endParaRPr lang="ko-KR" altLang="en-US" sz="1200" dirty="0"/>
                    </a:p>
                  </a:txBody>
                  <a:tcPr marL="91372" marR="91372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en-US" altLang="ko-KR" sz="1200" b="1" dirty="0" err="1"/>
                        <a:t>aMethod</a:t>
                      </a:r>
                      <a:r>
                        <a:rPr lang="en-US" altLang="ko-KR" sz="1200" b="1" dirty="0"/>
                        <a:t>()</a:t>
                      </a:r>
                      <a:endParaRPr lang="ko-KR" altLang="en-US" sz="1200" b="1" dirty="0"/>
                    </a:p>
                  </a:txBody>
                  <a:tcPr marL="91372" marR="91372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   </a:t>
                      </a:r>
                      <a:r>
                        <a:rPr lang="en-US" altLang="ko-KR" sz="1200" b="1" dirty="0"/>
                        <a:t>run()</a:t>
                      </a:r>
                      <a:endParaRPr lang="ko-KR" altLang="en-US" sz="1200" b="1" dirty="0"/>
                    </a:p>
                  </a:txBody>
                  <a:tcPr marL="91372" marR="91372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118DF00-0887-79E4-E11F-A4BAAAD38842}"/>
              </a:ext>
            </a:extLst>
          </p:cNvPr>
          <p:cNvSpPr/>
          <p:nvPr/>
        </p:nvSpPr>
        <p:spPr bwMode="auto">
          <a:xfrm>
            <a:off x="2074863" y="1566863"/>
            <a:ext cx="1092200" cy="269875"/>
          </a:xfrm>
          <a:prstGeom prst="roundRect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spcBef>
                <a:spcPct val="20000"/>
              </a:spcBef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Thread Stack 1</a:t>
            </a:r>
            <a:endParaRPr lang="ko-KR" altLang="en-US" sz="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81E3620-49D2-40C9-22A5-2A482E8C5815}"/>
              </a:ext>
            </a:extLst>
          </p:cNvPr>
          <p:cNvSpPr/>
          <p:nvPr/>
        </p:nvSpPr>
        <p:spPr bwMode="auto">
          <a:xfrm>
            <a:off x="3321050" y="1565275"/>
            <a:ext cx="1092200" cy="269875"/>
          </a:xfrm>
          <a:prstGeom prst="roundRect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spcBef>
                <a:spcPct val="20000"/>
              </a:spcBef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Thread Stack 2</a:t>
            </a:r>
            <a:endParaRPr lang="ko-KR" altLang="en-US" sz="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17" name="표 14">
            <a:extLst>
              <a:ext uri="{FF2B5EF4-FFF2-40B4-BE49-F238E27FC236}">
                <a16:creationId xmlns:a16="http://schemas.microsoft.com/office/drawing/2014/main" id="{A9350868-3738-15E2-EEFA-EF6D8C632C0B}"/>
              </a:ext>
            </a:extLst>
          </p:cNvPr>
          <p:cNvGraphicFramePr>
            <a:graphicFrameLocks noGrp="1"/>
          </p:cNvGraphicFramePr>
          <p:nvPr/>
        </p:nvGraphicFramePr>
        <p:xfrm>
          <a:off x="3365500" y="1914525"/>
          <a:ext cx="1081088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 err="1"/>
                        <a:t>d</a:t>
                      </a:r>
                      <a:r>
                        <a:rPr lang="en-US" altLang="ko-KR" sz="1100" b="1" dirty="0" err="1"/>
                        <a:t>Method</a:t>
                      </a:r>
                      <a:r>
                        <a:rPr lang="en-US" altLang="ko-KR" sz="1200" b="1" dirty="0"/>
                        <a:t>()</a:t>
                      </a:r>
                      <a:endParaRPr lang="ko-KR" altLang="en-US" sz="1200" dirty="0"/>
                    </a:p>
                  </a:txBody>
                  <a:tcPr marL="91372" marR="91372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en-US" altLang="ko-KR" sz="1200" b="1" dirty="0" err="1"/>
                        <a:t>cMethod</a:t>
                      </a:r>
                      <a:r>
                        <a:rPr lang="en-US" altLang="ko-KR" sz="1200" b="1" dirty="0"/>
                        <a:t>()</a:t>
                      </a:r>
                      <a:endParaRPr lang="ko-KR" altLang="en-US" sz="1200" b="1" dirty="0"/>
                    </a:p>
                  </a:txBody>
                  <a:tcPr marL="91372" marR="91372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   </a:t>
                      </a:r>
                      <a:r>
                        <a:rPr lang="en-US" altLang="ko-KR" sz="1200" b="1" dirty="0"/>
                        <a:t>run()</a:t>
                      </a:r>
                      <a:endParaRPr lang="ko-KR" altLang="en-US" sz="1200" b="1" dirty="0"/>
                    </a:p>
                  </a:txBody>
                  <a:tcPr marL="91372" marR="91372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id="{6509778B-8054-EDBD-B103-8F5FB14F5A97}"/>
              </a:ext>
            </a:extLst>
          </p:cNvPr>
          <p:cNvGraphicFramePr>
            <a:graphicFrameLocks noGrp="1"/>
          </p:cNvGraphicFramePr>
          <p:nvPr/>
        </p:nvGraphicFramePr>
        <p:xfrm>
          <a:off x="2101850" y="1897063"/>
          <a:ext cx="1081088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 err="1"/>
                        <a:t>b</a:t>
                      </a:r>
                      <a:r>
                        <a:rPr lang="en-US" altLang="ko-KR" sz="1100" b="1" dirty="0" err="1"/>
                        <a:t>Method</a:t>
                      </a:r>
                      <a:r>
                        <a:rPr lang="en-US" altLang="ko-KR" sz="1200" b="1" dirty="0"/>
                        <a:t>()</a:t>
                      </a:r>
                      <a:endParaRPr lang="ko-KR" altLang="en-US" sz="1200" dirty="0"/>
                    </a:p>
                  </a:txBody>
                  <a:tcPr marL="91372" marR="91372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en-US" altLang="ko-KR" sz="1200" b="1" dirty="0" err="1"/>
                        <a:t>aMethod</a:t>
                      </a:r>
                      <a:r>
                        <a:rPr lang="en-US" altLang="ko-KR" sz="1200" b="1" dirty="0"/>
                        <a:t>()</a:t>
                      </a:r>
                      <a:endParaRPr lang="ko-KR" altLang="en-US" sz="1200" b="1" dirty="0"/>
                    </a:p>
                  </a:txBody>
                  <a:tcPr marL="91372" marR="91372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   </a:t>
                      </a:r>
                      <a:r>
                        <a:rPr lang="en-US" altLang="ko-KR" sz="1200" b="1" dirty="0"/>
                        <a:t>run()</a:t>
                      </a:r>
                      <a:endParaRPr lang="ko-KR" altLang="en-US" sz="1200" b="1" dirty="0"/>
                    </a:p>
                  </a:txBody>
                  <a:tcPr marL="91372" marR="91372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표 14">
            <a:extLst>
              <a:ext uri="{FF2B5EF4-FFF2-40B4-BE49-F238E27FC236}">
                <a16:creationId xmlns:a16="http://schemas.microsoft.com/office/drawing/2014/main" id="{3D42826A-78B4-965C-7354-1E5728358C95}"/>
              </a:ext>
            </a:extLst>
          </p:cNvPr>
          <p:cNvGraphicFramePr>
            <a:graphicFrameLocks noGrp="1"/>
          </p:cNvGraphicFramePr>
          <p:nvPr/>
        </p:nvGraphicFramePr>
        <p:xfrm>
          <a:off x="5443538" y="1897063"/>
          <a:ext cx="1082675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 err="1"/>
                        <a:t>m</a:t>
                      </a:r>
                      <a:r>
                        <a:rPr lang="en-US" altLang="ko-KR" sz="1100" b="1" dirty="0" err="1"/>
                        <a:t>Method</a:t>
                      </a:r>
                      <a:r>
                        <a:rPr lang="en-US" altLang="ko-KR" sz="1200" b="1" dirty="0"/>
                        <a:t>()</a:t>
                      </a:r>
                      <a:endParaRPr lang="ko-KR" altLang="en-US" sz="1200" dirty="0"/>
                    </a:p>
                  </a:txBody>
                  <a:tcPr marL="91506" marR="91506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en-US" altLang="ko-KR" sz="1200" b="1" dirty="0" err="1"/>
                        <a:t>nMethod</a:t>
                      </a:r>
                      <a:r>
                        <a:rPr lang="en-US" altLang="ko-KR" sz="1200" b="1" dirty="0"/>
                        <a:t>()</a:t>
                      </a:r>
                      <a:endParaRPr lang="ko-KR" altLang="en-US" sz="1200" b="1" dirty="0"/>
                    </a:p>
                  </a:txBody>
                  <a:tcPr marL="91506" marR="91506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   </a:t>
                      </a:r>
                      <a:r>
                        <a:rPr lang="en-US" altLang="ko-KR" sz="1200" b="1" dirty="0"/>
                        <a:t>run()</a:t>
                      </a:r>
                      <a:endParaRPr lang="ko-KR" altLang="en-US" sz="1200" b="1" dirty="0"/>
                    </a:p>
                  </a:txBody>
                  <a:tcPr marL="91506" marR="91506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0EF75AA-6C6D-E088-9EC1-EA02017204B6}"/>
              </a:ext>
            </a:extLst>
          </p:cNvPr>
          <p:cNvSpPr/>
          <p:nvPr/>
        </p:nvSpPr>
        <p:spPr bwMode="auto">
          <a:xfrm>
            <a:off x="5322888" y="1584325"/>
            <a:ext cx="1265237" cy="252413"/>
          </a:xfrm>
          <a:prstGeom prst="roundRect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spcBef>
                <a:spcPct val="20000"/>
              </a:spcBef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Thread Stack - N</a:t>
            </a:r>
            <a:endParaRPr lang="ko-KR" altLang="en-US" sz="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" name="화살표: 줄무늬가 있는 오른쪽 20">
            <a:extLst>
              <a:ext uri="{FF2B5EF4-FFF2-40B4-BE49-F238E27FC236}">
                <a16:creationId xmlns:a16="http://schemas.microsoft.com/office/drawing/2014/main" id="{94F22FF9-319A-8778-A64F-E9F4DB154760}"/>
              </a:ext>
            </a:extLst>
          </p:cNvPr>
          <p:cNvSpPr/>
          <p:nvPr/>
        </p:nvSpPr>
        <p:spPr bwMode="auto">
          <a:xfrm>
            <a:off x="4572000" y="1820863"/>
            <a:ext cx="750888" cy="815975"/>
          </a:xfrm>
          <a:prstGeom prst="stripedRight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spcBef>
                <a:spcPct val="20000"/>
              </a:spcBef>
              <a:defRPr/>
            </a:pPr>
            <a:endParaRPr lang="ko-KR" altLang="en-US">
              <a:latin typeface="Courier" charset="0"/>
              <a:ea typeface="굴림" panose="020B0600000101010101" pitchFamily="50" charset="-127"/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E42DCA39-0551-71EF-8C54-C83289B2F7DA}"/>
              </a:ext>
            </a:extLst>
          </p:cNvPr>
          <p:cNvSpPr/>
          <p:nvPr/>
        </p:nvSpPr>
        <p:spPr bwMode="auto">
          <a:xfrm>
            <a:off x="6588125" y="3676650"/>
            <a:ext cx="1871663" cy="431800"/>
          </a:xfrm>
          <a:prstGeom prst="round2DiagRect">
            <a:avLst/>
          </a:prstGeom>
          <a:solidFill>
            <a:schemeClr val="tx2">
              <a:lumMod val="40000"/>
              <a:lumOff val="60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spcBef>
                <a:spcPct val="20000"/>
              </a:spcBef>
              <a:defRPr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Heap Memory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785F9F86-EBF3-33F7-4299-6DA11AB0B114}"/>
              </a:ext>
            </a:extLst>
          </p:cNvPr>
          <p:cNvCxnSpPr>
            <a:stCxn id="14" idx="2"/>
          </p:cNvCxnSpPr>
          <p:nvPr/>
        </p:nvCxnSpPr>
        <p:spPr bwMode="auto">
          <a:xfrm rot="16200000" flipH="1">
            <a:off x="1726208" y="2694187"/>
            <a:ext cx="963216" cy="1537494"/>
          </a:xfrm>
          <a:prstGeom prst="bentConnector2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diamond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DEEAED1C-A048-CA27-EA30-FD2FB0C71F9A}"/>
              </a:ext>
            </a:extLst>
          </p:cNvPr>
          <p:cNvCxnSpPr/>
          <p:nvPr/>
        </p:nvCxnSpPr>
        <p:spPr bwMode="auto">
          <a:xfrm rot="16200000" flipH="1">
            <a:off x="786359" y="3472309"/>
            <a:ext cx="1270892" cy="29567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diamond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3254BE1A-F1A1-0295-9800-0179A23E1636}"/>
              </a:ext>
            </a:extLst>
          </p:cNvPr>
          <p:cNvCxnSpPr/>
          <p:nvPr/>
        </p:nvCxnSpPr>
        <p:spPr bwMode="auto">
          <a:xfrm rot="16200000" flipH="1">
            <a:off x="1654167" y="3024178"/>
            <a:ext cx="1833165" cy="61636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diamond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7925164C-2121-AEB6-DF91-C139503F2F40}"/>
              </a:ext>
            </a:extLst>
          </p:cNvPr>
          <p:cNvCxnSpPr>
            <a:endCxn id="35847" idx="2"/>
          </p:cNvCxnSpPr>
          <p:nvPr/>
        </p:nvCxnSpPr>
        <p:spPr bwMode="auto">
          <a:xfrm rot="5400000">
            <a:off x="1749805" y="3701076"/>
            <a:ext cx="2093715" cy="351397"/>
          </a:xfrm>
          <a:prstGeom prst="bentConnector4">
            <a:avLst>
              <a:gd name="adj1" fmla="val 45962"/>
              <a:gd name="adj2" fmla="val 165055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diamond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5189CDC3-C3AA-B5F2-8C9F-608527CBE31F}"/>
              </a:ext>
            </a:extLst>
          </p:cNvPr>
          <p:cNvCxnSpPr>
            <a:endCxn id="35853" idx="2"/>
          </p:cNvCxnSpPr>
          <p:nvPr/>
        </p:nvCxnSpPr>
        <p:spPr bwMode="auto">
          <a:xfrm rot="16200000" flipH="1">
            <a:off x="3634915" y="3133264"/>
            <a:ext cx="1160869" cy="929202"/>
          </a:xfrm>
          <a:prstGeom prst="bentConnector2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diamond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C6A29603-AB25-96C3-1A47-913B6EA6D1E5}"/>
              </a:ext>
            </a:extLst>
          </p:cNvPr>
          <p:cNvCxnSpPr>
            <a:endCxn id="35848" idx="0"/>
          </p:cNvCxnSpPr>
          <p:nvPr/>
        </p:nvCxnSpPr>
        <p:spPr bwMode="auto">
          <a:xfrm rot="16200000" flipH="1">
            <a:off x="3364975" y="3666599"/>
            <a:ext cx="1662113" cy="29156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diamond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929416B2-6480-E16A-B672-28C27195100A}"/>
              </a:ext>
            </a:extLst>
          </p:cNvPr>
          <p:cNvCxnSpPr/>
          <p:nvPr/>
        </p:nvCxnSpPr>
        <p:spPr bwMode="auto">
          <a:xfrm rot="5400000">
            <a:off x="4656217" y="3155762"/>
            <a:ext cx="1566710" cy="29104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diamond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B41F85EF-CD1D-0E42-FB54-84CD314BC2D8}"/>
              </a:ext>
            </a:extLst>
          </p:cNvPr>
          <p:cNvCxnSpPr>
            <a:endCxn id="35851" idx="2"/>
          </p:cNvCxnSpPr>
          <p:nvPr/>
        </p:nvCxnSpPr>
        <p:spPr bwMode="auto">
          <a:xfrm rot="16200000" flipH="1">
            <a:off x="5540113" y="3591456"/>
            <a:ext cx="1915319" cy="787131"/>
          </a:xfrm>
          <a:prstGeom prst="bentConnector2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diamond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769E3A8-F183-4333-49F8-91EF1B646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477838"/>
            <a:ext cx="7786688" cy="587375"/>
          </a:xfrm>
          <a:solidFill>
            <a:srgbClr val="FFFFFF"/>
          </a:solidFill>
        </p:spPr>
        <p:txBody>
          <a:bodyPr anchor="t"/>
          <a:lstStyle/>
          <a:p>
            <a:pPr eaLnBrk="1" hangingPunct="1">
              <a:defRPr/>
            </a:pPr>
            <a:r>
              <a:rPr lang="en-US" altLang="ko-KR" dirty="0">
                <a:latin typeface="+mn-ea"/>
                <a:ea typeface="+mn-ea"/>
              </a:rPr>
              <a:t>Thread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Synchronization</a:t>
            </a:r>
            <a:endParaRPr lang="en-US" altLang="ko-KR" dirty="0"/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EBE975E1-F896-DB11-2434-9918AB38F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2925" y="1412875"/>
            <a:ext cx="8205788" cy="4967288"/>
          </a:xfrm>
        </p:spPr>
        <p:txBody>
          <a:bodyPr/>
          <a:lstStyle/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</p:txBody>
      </p:sp>
      <p:sp>
        <p:nvSpPr>
          <p:cNvPr id="2" name="양쪽 대괄호 1">
            <a:extLst>
              <a:ext uri="{FF2B5EF4-FFF2-40B4-BE49-F238E27FC236}">
                <a16:creationId xmlns:a16="http://schemas.microsoft.com/office/drawing/2014/main" id="{ADDFD3A5-4949-4601-2902-BA7A083C8572}"/>
              </a:ext>
            </a:extLst>
          </p:cNvPr>
          <p:cNvSpPr/>
          <p:nvPr/>
        </p:nvSpPr>
        <p:spPr bwMode="auto">
          <a:xfrm>
            <a:off x="684213" y="1557338"/>
            <a:ext cx="7775575" cy="4392612"/>
          </a:xfrm>
          <a:prstGeom prst="bracketPair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2000" b="1" dirty="0">
                <a:latin typeface="+mn-ea"/>
                <a:ea typeface="+mn-ea"/>
              </a:rPr>
              <a:t>Multi-Thread Programming</a:t>
            </a:r>
            <a:r>
              <a:rPr lang="ko-KR" altLang="en-US" sz="2000" b="1" dirty="0">
                <a:latin typeface="+mn-ea"/>
                <a:ea typeface="+mn-ea"/>
              </a:rPr>
              <a:t>은 다수의 </a:t>
            </a:r>
            <a:r>
              <a:rPr lang="en-US" altLang="ko-KR" sz="2000" b="1" dirty="0">
                <a:latin typeface="+mn-ea"/>
                <a:ea typeface="+mn-ea"/>
              </a:rPr>
              <a:t>Thread</a:t>
            </a:r>
            <a:r>
              <a:rPr lang="ko-KR" altLang="en-US" sz="2000" b="1" dirty="0">
                <a:latin typeface="+mn-ea"/>
                <a:ea typeface="+mn-ea"/>
              </a:rPr>
              <a:t>가 동시에 실행</a:t>
            </a:r>
            <a:endParaRPr lang="en-US" altLang="ko-KR" sz="2000" b="1" dirty="0">
              <a:latin typeface="+mn-ea"/>
              <a:ea typeface="+mn-ea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ko-KR" altLang="en-US" sz="2000" b="1" dirty="0">
                <a:latin typeface="+mn-ea"/>
                <a:ea typeface="+mn-ea"/>
              </a:rPr>
              <a:t>되어 프로세스</a:t>
            </a:r>
            <a:r>
              <a:rPr lang="en-US" altLang="ko-KR" sz="2000" b="1" dirty="0">
                <a:latin typeface="+mn-ea"/>
                <a:ea typeface="+mn-ea"/>
              </a:rPr>
              <a:t>(Application)</a:t>
            </a:r>
            <a:r>
              <a:rPr lang="ko-KR" altLang="en-US" sz="2000" b="1" dirty="0">
                <a:latin typeface="+mn-ea"/>
                <a:ea typeface="+mn-ea"/>
              </a:rPr>
              <a:t>의 성능 향상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및 효율적인 어플리케이션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웹 애플리케이션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r>
              <a:rPr lang="ko-KR" altLang="en-US" sz="2000" b="1" dirty="0">
                <a:latin typeface="+mn-ea"/>
                <a:ea typeface="+mn-ea"/>
              </a:rPr>
              <a:t>의 운영을 목적으로 한다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</a:p>
          <a:p>
            <a:pPr eaLnBrk="1" latinLnBrk="1" hangingPunct="1">
              <a:spcBef>
                <a:spcPct val="20000"/>
              </a:spcBef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ko-KR" altLang="en-US" sz="2000" b="1" dirty="0">
                <a:latin typeface="+mn-ea"/>
                <a:ea typeface="+mn-ea"/>
              </a:rPr>
              <a:t>이러한 다중 쓰레드 환경에서 공유되는 자원을 한</a:t>
            </a:r>
            <a:r>
              <a:rPr lang="en-US" altLang="ko-KR" sz="2000" b="1" dirty="0">
                <a:latin typeface="+mn-ea"/>
                <a:ea typeface="+mn-ea"/>
              </a:rPr>
              <a:t> Thread</a:t>
            </a:r>
            <a:r>
              <a:rPr lang="ko-KR" altLang="en-US" sz="2000" b="1" dirty="0">
                <a:latin typeface="+mn-ea"/>
                <a:ea typeface="+mn-ea"/>
              </a:rPr>
              <a:t>가 점유하여 사용 중에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다른 </a:t>
            </a:r>
            <a:r>
              <a:rPr lang="en-US" altLang="ko-KR" sz="2000" b="1" dirty="0">
                <a:latin typeface="+mn-ea"/>
                <a:ea typeface="+mn-ea"/>
              </a:rPr>
              <a:t>Thread</a:t>
            </a:r>
            <a:r>
              <a:rPr lang="ko-KR" altLang="en-US" sz="2000" b="1" dirty="0">
                <a:latin typeface="+mn-ea"/>
                <a:ea typeface="+mn-ea"/>
              </a:rPr>
              <a:t>가 사용하려 한다면 문제가 발생할 여지가 생길 수 있다</a:t>
            </a:r>
            <a:r>
              <a:rPr lang="en-US" altLang="ko-KR" sz="2000" b="1" dirty="0">
                <a:latin typeface="+mn-ea"/>
                <a:ea typeface="+mn-ea"/>
              </a:rPr>
              <a:t>.</a:t>
            </a:r>
          </a:p>
          <a:p>
            <a:pPr eaLnBrk="1" latinLnBrk="1" hangingPunct="1">
              <a:spcBef>
                <a:spcPct val="20000"/>
              </a:spcBef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ko-KR" altLang="en-US" sz="2000" b="1" dirty="0">
                <a:latin typeface="+mn-ea"/>
                <a:ea typeface="+mn-ea"/>
              </a:rPr>
              <a:t>이러한 문제들을 </a:t>
            </a:r>
            <a:r>
              <a:rPr lang="ko-KR" altLang="en-US" sz="2000" b="1" dirty="0">
                <a:solidFill>
                  <a:srgbClr val="C00000"/>
                </a:solidFill>
                <a:latin typeface="+mn-ea"/>
                <a:ea typeface="+mn-ea"/>
              </a:rPr>
              <a:t>동시성 문제</a:t>
            </a:r>
            <a:r>
              <a:rPr lang="ko-KR" altLang="en-US" sz="2000" b="1" dirty="0">
                <a:latin typeface="+mn-ea"/>
                <a:ea typeface="+mn-ea"/>
              </a:rPr>
              <a:t>라고 하며 이렇게 동시에 사용될 수 있는 자원을 </a:t>
            </a:r>
            <a:r>
              <a:rPr lang="ko-KR" altLang="en-US" sz="2000" b="1" dirty="0">
                <a:solidFill>
                  <a:srgbClr val="C00000"/>
                </a:solidFill>
                <a:latin typeface="+mn-ea"/>
                <a:ea typeface="+mn-ea"/>
              </a:rPr>
              <a:t>임계 영역</a:t>
            </a:r>
            <a:r>
              <a:rPr lang="en-US" altLang="ko-KR" sz="2000" b="1" dirty="0">
                <a:solidFill>
                  <a:srgbClr val="C00000"/>
                </a:solidFill>
                <a:latin typeface="+mn-ea"/>
                <a:ea typeface="+mn-ea"/>
              </a:rPr>
              <a:t>(Critical Section)</a:t>
            </a:r>
            <a:r>
              <a:rPr lang="ko-KR" altLang="en-US" sz="2000" b="1" dirty="0">
                <a:latin typeface="+mn-ea"/>
                <a:ea typeface="+mn-ea"/>
              </a:rPr>
              <a:t>이라고 한다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21AEDC2-CE84-87A3-32B9-5F67C6F6B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477838"/>
            <a:ext cx="7786688" cy="587375"/>
          </a:xfrm>
          <a:solidFill>
            <a:srgbClr val="FFFFFF"/>
          </a:solidFill>
        </p:spPr>
        <p:txBody>
          <a:bodyPr anchor="t"/>
          <a:lstStyle/>
          <a:p>
            <a:pPr eaLnBrk="1" hangingPunct="1">
              <a:defRPr/>
            </a:pPr>
            <a:r>
              <a:rPr lang="en-US" altLang="ko-KR" dirty="0">
                <a:latin typeface="+mn-ea"/>
                <a:ea typeface="+mn-ea"/>
              </a:rPr>
              <a:t>Thread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Synchronization</a:t>
            </a:r>
            <a:endParaRPr lang="en-US" altLang="ko-KR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514B5D5-1B75-D848-B7C2-523CCFBB0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2925" y="1412875"/>
            <a:ext cx="8205788" cy="4967288"/>
          </a:xfrm>
        </p:spPr>
        <p:txBody>
          <a:bodyPr/>
          <a:lstStyle/>
          <a:p>
            <a:pPr eaLnBrk="1" hangingPunct="1"/>
            <a:r>
              <a:rPr lang="ko-KR" altLang="en-US" dirty="0"/>
              <a:t> 동시에 두개 이상의 </a:t>
            </a:r>
            <a:r>
              <a:rPr lang="en-US" altLang="ko-KR" dirty="0"/>
              <a:t>Task(Thread)</a:t>
            </a:r>
            <a:r>
              <a:rPr lang="ko-KR" altLang="en-US" dirty="0"/>
              <a:t>가 공유 데이터 접근</a:t>
            </a:r>
          </a:p>
          <a:p>
            <a:pPr eaLnBrk="1" hangingPunct="1"/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JVM</a:t>
            </a:r>
            <a:r>
              <a:rPr lang="ko-KR" altLang="en-US" dirty="0">
                <a:solidFill>
                  <a:srgbClr val="C00000"/>
                </a:solidFill>
              </a:rPr>
              <a:t>상의 모든 객체는 </a:t>
            </a:r>
            <a:r>
              <a:rPr lang="en-US" altLang="ko-KR" dirty="0">
                <a:solidFill>
                  <a:srgbClr val="C00000"/>
                </a:solidFill>
              </a:rPr>
              <a:t>lock</a:t>
            </a:r>
            <a:r>
              <a:rPr lang="ko-KR" altLang="en-US" dirty="0">
                <a:solidFill>
                  <a:srgbClr val="C00000"/>
                </a:solidFill>
              </a:rPr>
              <a:t>을 가지고 있음</a:t>
            </a:r>
            <a:r>
              <a:rPr lang="en-US" altLang="ko-KR" dirty="0">
                <a:solidFill>
                  <a:srgbClr val="C00000"/>
                </a:solidFill>
              </a:rPr>
              <a:t>(Java </a:t>
            </a:r>
            <a:r>
              <a:rPr lang="ko-KR" altLang="en-US" dirty="0">
                <a:solidFill>
                  <a:srgbClr val="C00000"/>
                </a:solidFill>
              </a:rPr>
              <a:t>특징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ko-KR" dirty="0"/>
              <a:t> Locking</a:t>
            </a:r>
          </a:p>
          <a:p>
            <a:pPr lvl="1" eaLnBrk="1" hangingPunct="1"/>
            <a:r>
              <a:rPr lang="ko-KR" altLang="en-US" dirty="0"/>
              <a:t>한번에 오직 한 쓰레드만 채울 수 있음</a:t>
            </a:r>
          </a:p>
          <a:p>
            <a:pPr lvl="1" eaLnBrk="1" hangingPunct="1"/>
            <a:r>
              <a:rPr lang="ko-KR" altLang="en-US" dirty="0"/>
              <a:t>다른 쓰레드는 </a:t>
            </a:r>
            <a:r>
              <a:rPr lang="en-US" altLang="ko-KR" dirty="0"/>
              <a:t>blocking</a:t>
            </a:r>
          </a:p>
          <a:p>
            <a:pPr eaLnBrk="1" hangingPunct="1"/>
            <a:r>
              <a:rPr lang="en-US" altLang="ko-KR" dirty="0"/>
              <a:t> Unlocking</a:t>
            </a:r>
          </a:p>
          <a:p>
            <a:pPr lvl="1" eaLnBrk="1" hangingPunct="1"/>
            <a:r>
              <a:rPr lang="ko-KR" altLang="en-US" dirty="0"/>
              <a:t>자신이 채운 </a:t>
            </a:r>
            <a:r>
              <a:rPr lang="en-US" altLang="ko-KR" dirty="0"/>
              <a:t>lock </a:t>
            </a:r>
            <a:r>
              <a:rPr lang="ko-KR" altLang="en-US" dirty="0"/>
              <a:t>만 풀 수 있음</a:t>
            </a:r>
            <a:endParaRPr lang="en-US" altLang="ko-KR" dirty="0"/>
          </a:p>
          <a:p>
            <a:pPr eaLnBrk="1" hangingPunct="1"/>
            <a:r>
              <a:rPr lang="ko-KR" altLang="en-US" dirty="0"/>
              <a:t> 교착 상태</a:t>
            </a:r>
            <a:r>
              <a:rPr lang="en-US" altLang="ko-KR" dirty="0"/>
              <a:t>( Dead Lock )</a:t>
            </a:r>
          </a:p>
          <a:p>
            <a:pPr lvl="1" eaLnBrk="1" hangingPunct="1"/>
            <a:r>
              <a:rPr lang="ko-KR" altLang="en-US" dirty="0"/>
              <a:t>두개 이상의 </a:t>
            </a:r>
            <a:r>
              <a:rPr lang="en-US" altLang="ko-KR" dirty="0"/>
              <a:t>Task(Thread)</a:t>
            </a:r>
            <a:r>
              <a:rPr lang="ko-KR" altLang="en-US" dirty="0"/>
              <a:t>가 작업이 끝나기를 기다림</a:t>
            </a:r>
            <a:endParaRPr lang="en-US" altLang="ko-KR" dirty="0"/>
          </a:p>
          <a:p>
            <a:pPr eaLnBrk="1" hangingPunct="1"/>
            <a:r>
              <a:rPr lang="ko-KR" altLang="en-US" dirty="0"/>
              <a:t> 임계영역</a:t>
            </a:r>
            <a:r>
              <a:rPr lang="en-US" altLang="ko-KR" dirty="0"/>
              <a:t>( Critical Section )</a:t>
            </a:r>
          </a:p>
          <a:p>
            <a:pPr lvl="1" eaLnBrk="1" hangingPunct="1"/>
            <a:r>
              <a:rPr lang="ko-KR" altLang="en-US" dirty="0"/>
              <a:t>하나의 </a:t>
            </a:r>
            <a:r>
              <a:rPr lang="en-US" altLang="ko-KR" dirty="0"/>
              <a:t>Task(Thread) </a:t>
            </a:r>
            <a:r>
              <a:rPr lang="ko-KR" altLang="en-US" dirty="0"/>
              <a:t>가 공유자원을 점유하면 타 </a:t>
            </a:r>
            <a:r>
              <a:rPr lang="en-US" altLang="ko-KR" dirty="0"/>
              <a:t>Task(Thread)</a:t>
            </a:r>
            <a:r>
              <a:rPr lang="ko-KR" altLang="en-US" dirty="0"/>
              <a:t>는 점유한 </a:t>
            </a:r>
            <a:r>
              <a:rPr lang="en-US" altLang="ko-KR" dirty="0"/>
              <a:t>Thread</a:t>
            </a:r>
            <a:r>
              <a:rPr lang="ko-KR" altLang="en-US" dirty="0"/>
              <a:t>가 종료될 때 까지 대기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D96F17F-F07A-5045-84B1-DBE3B23A0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477838"/>
            <a:ext cx="7786688" cy="587375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anchor="t"/>
          <a:lstStyle/>
          <a:p>
            <a:pPr eaLnBrk="1" hangingPunct="1">
              <a:defRPr/>
            </a:pPr>
            <a:r>
              <a:rPr lang="en-US" altLang="ko-KR" dirty="0">
                <a:latin typeface="+mn-ea"/>
                <a:ea typeface="+mn-ea"/>
              </a:rPr>
              <a:t>Thread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Synchronization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02A23F0-D8A0-37AC-52A2-ABD4C4C6A8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2925" y="1412875"/>
            <a:ext cx="8205788" cy="49672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Mutex(Mutual Exclusion == </a:t>
            </a:r>
            <a:r>
              <a:rPr lang="ko-KR" altLang="en-US" dirty="0"/>
              <a:t>상호배제</a:t>
            </a:r>
            <a:r>
              <a:rPr lang="en-US" altLang="ko-KR" dirty="0"/>
              <a:t>)</a:t>
            </a:r>
          </a:p>
          <a:p>
            <a:pPr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임계 영역에 동시에 접근하지 못하도록 막는 기법 중 하나</a:t>
            </a:r>
          </a:p>
          <a:p>
            <a:pPr lvl="1" eaLnBrk="1" hangingPunct="1">
              <a:defRPr/>
            </a:pPr>
            <a:r>
              <a:rPr lang="en-US" altLang="ko-KR" dirty="0"/>
              <a:t>Multi-Thread </a:t>
            </a:r>
            <a:r>
              <a:rPr lang="ko-KR" altLang="en-US" dirty="0"/>
              <a:t>에서 대기</a:t>
            </a:r>
            <a:r>
              <a:rPr lang="en-US" altLang="ko-KR" dirty="0"/>
              <a:t>(</a:t>
            </a:r>
            <a:r>
              <a:rPr lang="ko-KR" altLang="en-US" dirty="0"/>
              <a:t>블럭</a:t>
            </a:r>
            <a:r>
              <a:rPr lang="en-US" altLang="ko-KR" dirty="0"/>
              <a:t>)</a:t>
            </a:r>
            <a:r>
              <a:rPr lang="ko-KR" altLang="en-US" dirty="0"/>
              <a:t>중인 </a:t>
            </a:r>
            <a:r>
              <a:rPr lang="en-US" altLang="ko-KR" dirty="0"/>
              <a:t>Thread </a:t>
            </a:r>
            <a:r>
              <a:rPr lang="ko-KR" altLang="en-US" dirty="0"/>
              <a:t>는 대기 큐를 이용하여 관리한다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Lock</a:t>
            </a:r>
            <a:r>
              <a:rPr lang="ko-KR" altLang="en-US" dirty="0"/>
              <a:t>을 건 </a:t>
            </a:r>
            <a:r>
              <a:rPr lang="en-US" altLang="ko-KR" dirty="0"/>
              <a:t>Thread</a:t>
            </a:r>
            <a:r>
              <a:rPr lang="ko-KR" altLang="en-US" dirty="0"/>
              <a:t>가 반드시 </a:t>
            </a:r>
            <a:r>
              <a:rPr lang="en-US" altLang="ko-KR" dirty="0"/>
              <a:t>Lock</a:t>
            </a:r>
            <a:r>
              <a:rPr lang="ko-KR" altLang="en-US" dirty="0"/>
              <a:t>을 해제하여야 한다</a:t>
            </a:r>
            <a:endParaRPr lang="en-US" altLang="ko-KR" dirty="0"/>
          </a:p>
          <a:p>
            <a:pPr lvl="2" eaLnBrk="1" hangingPunct="1">
              <a:defRPr/>
            </a:pPr>
            <a:r>
              <a:rPr lang="en-US" altLang="ko-KR" dirty="0"/>
              <a:t> lock</a:t>
            </a:r>
          </a:p>
          <a:p>
            <a:pPr lvl="3" eaLnBrk="1" hangingPunct="1">
              <a:defRPr/>
            </a:pPr>
            <a:r>
              <a:rPr lang="ko-KR" altLang="en-US" dirty="0"/>
              <a:t> 현재의 임계 구역에 들어갈 권한을 획득</a:t>
            </a:r>
            <a:endParaRPr lang="en-US" altLang="ko-KR" dirty="0"/>
          </a:p>
          <a:p>
            <a:pPr lvl="3" eaLnBrk="1" hangingPunct="1">
              <a:defRPr/>
            </a:pPr>
            <a:r>
              <a:rPr lang="en-US" altLang="ko-KR" dirty="0"/>
              <a:t> </a:t>
            </a:r>
            <a:r>
              <a:rPr lang="ko-KR" altLang="en-US" dirty="0"/>
              <a:t>다른 스레드가 임계 구역을 수행 중이라면 종료할 때까지 대기</a:t>
            </a:r>
            <a:r>
              <a:rPr lang="en-US" altLang="ko-KR" dirty="0"/>
              <a:t>(entry section)</a:t>
            </a:r>
          </a:p>
          <a:p>
            <a:pPr lvl="2" eaLnBrk="1" hangingPunct="1">
              <a:defRPr/>
            </a:pPr>
            <a:r>
              <a:rPr lang="en-US" altLang="ko-KR" dirty="0"/>
              <a:t> unlock</a:t>
            </a:r>
          </a:p>
          <a:p>
            <a:pPr lvl="3" eaLnBrk="1" hangingPunct="1">
              <a:defRPr/>
            </a:pPr>
            <a:r>
              <a:rPr lang="ko-KR" altLang="en-US" dirty="0"/>
              <a:t>현재의 임계 구역을 모두 사용했음을 통지</a:t>
            </a:r>
            <a:endParaRPr lang="en-US" altLang="ko-KR" dirty="0"/>
          </a:p>
          <a:p>
            <a:pPr lvl="3" eaLnBrk="1" hangingPunct="1">
              <a:defRPr/>
            </a:pPr>
            <a:r>
              <a:rPr lang="ko-KR" altLang="en-US" dirty="0"/>
              <a:t>대기중인 스레드가 임계 구역에 진입 가능</a:t>
            </a:r>
            <a:r>
              <a:rPr lang="en-US" altLang="ko-KR" dirty="0"/>
              <a:t>(exit section).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>
            <a:extLst>
              <a:ext uri="{FF2B5EF4-FFF2-40B4-BE49-F238E27FC236}">
                <a16:creationId xmlns:a16="http://schemas.microsoft.com/office/drawing/2014/main" id="{1C96EB27-2518-6781-5212-0B46B7F99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412875"/>
            <a:ext cx="7956550" cy="4679950"/>
          </a:xfr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    package </a:t>
            </a:r>
            <a:r>
              <a:rPr lang="en" altLang="ko-Kore-KR" sz="1000" dirty="0" err="1">
                <a:effectLst/>
                <a:latin typeface="Source Code Pro" panose="020B0509030403020204" pitchFamily="49" charset="0"/>
              </a:rPr>
              <a:t>com.pyoinsoo.thread</a:t>
            </a: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;</a:t>
            </a:r>
            <a:br>
              <a:rPr lang="en" altLang="ko-Kore-KR" sz="1000" dirty="0">
                <a:effectLst/>
                <a:latin typeface="Source Code Pro" panose="020B0509030403020204" pitchFamily="49" charset="0"/>
              </a:rPr>
            </a:br>
            <a:br>
              <a:rPr lang="en" altLang="ko-Kore-KR" sz="1000" dirty="0">
                <a:effectLst/>
                <a:latin typeface="Source Code Pro" panose="020B0509030403020204" pitchFamily="49" charset="0"/>
              </a:rPr>
            </a:b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class </a:t>
            </a:r>
            <a:r>
              <a:rPr lang="en" altLang="ko-Kore-KR" sz="1000" dirty="0" err="1">
                <a:effectLst/>
                <a:latin typeface="Source Code Pro" panose="020B0509030403020204" pitchFamily="49" charset="0"/>
              </a:rPr>
              <a:t>SharedCounter</a:t>
            </a: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 {</a:t>
            </a:r>
            <a:br>
              <a:rPr lang="en" altLang="ko-Kore-KR" sz="1000" dirty="0">
                <a:effectLst/>
                <a:latin typeface="Source Code Pro" panose="020B0509030403020204" pitchFamily="49" charset="0"/>
              </a:rPr>
            </a:br>
            <a:r>
              <a:rPr lang="en" altLang="ko-Kore-KR" sz="1000" dirty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  <a:t>    long count;</a:t>
            </a:r>
            <a:br>
              <a:rPr lang="en" altLang="ko-Kore-KR" sz="1000" dirty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</a:br>
            <a:r>
              <a:rPr lang="en" altLang="ko-Kore-KR" sz="1000" dirty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  <a:t>    void increment() {</a:t>
            </a:r>
            <a:br>
              <a:rPr lang="en" altLang="ko-Kore-KR" sz="1000" dirty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</a:br>
            <a:r>
              <a:rPr lang="en" altLang="ko-Kore-KR" sz="1000" dirty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  <a:t>        count++;</a:t>
            </a:r>
            <a:br>
              <a:rPr lang="en" altLang="ko-Kore-KR" sz="1000" dirty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</a:br>
            <a:r>
              <a:rPr lang="en" altLang="ko-Kore-KR" sz="1000" dirty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lang="en" altLang="ko-Kore-KR" sz="1000" dirty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</a:b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}</a:t>
            </a:r>
            <a:br>
              <a:rPr lang="en" altLang="ko-Kore-KR" sz="1000" dirty="0">
                <a:effectLst/>
                <a:latin typeface="Source Code Pro" panose="020B0509030403020204" pitchFamily="49" charset="0"/>
              </a:rPr>
            </a:br>
            <a:br>
              <a:rPr lang="en" altLang="ko-Kore-KR" sz="1000" dirty="0">
                <a:effectLst/>
                <a:latin typeface="Source Code Pro" panose="020B0509030403020204" pitchFamily="49" charset="0"/>
              </a:rPr>
            </a:b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class </a:t>
            </a:r>
            <a:r>
              <a:rPr lang="en" altLang="ko-Kore-KR" sz="1000" dirty="0" err="1">
                <a:effectLst/>
                <a:latin typeface="Source Code Pro" panose="020B0509030403020204" pitchFamily="49" charset="0"/>
              </a:rPr>
              <a:t>UnsafeAccess</a:t>
            </a: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 extends Thread {</a:t>
            </a:r>
            <a:br>
              <a:rPr lang="en" altLang="ko-Kore-KR" sz="1000" dirty="0">
                <a:effectLst/>
                <a:latin typeface="Source Code Pro" panose="020B0509030403020204" pitchFamily="49" charset="0"/>
              </a:rPr>
            </a:b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    private final </a:t>
            </a:r>
            <a:r>
              <a:rPr lang="en" altLang="ko-Kore-KR" sz="1000" dirty="0" err="1">
                <a:effectLst/>
                <a:latin typeface="Source Code Pro" panose="020B0509030403020204" pitchFamily="49" charset="0"/>
              </a:rPr>
              <a:t>SharedCounter</a:t>
            </a: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 </a:t>
            </a:r>
            <a:r>
              <a:rPr lang="en" altLang="ko-Kore-KR" sz="1000" dirty="0" err="1">
                <a:effectLst/>
                <a:latin typeface="Source Code Pro" panose="020B0509030403020204" pitchFamily="49" charset="0"/>
              </a:rPr>
              <a:t>sharedCounter</a:t>
            </a: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;</a:t>
            </a:r>
            <a:br>
              <a:rPr lang="en" altLang="ko-Kore-KR" sz="1000" dirty="0">
                <a:effectLst/>
                <a:latin typeface="Source Code Pro" panose="020B0509030403020204" pitchFamily="49" charset="0"/>
              </a:rPr>
            </a:b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    public </a:t>
            </a:r>
            <a:r>
              <a:rPr lang="en" altLang="ko-Kore-KR" sz="1000" dirty="0" err="1">
                <a:effectLst/>
                <a:latin typeface="Source Code Pro" panose="020B0509030403020204" pitchFamily="49" charset="0"/>
              </a:rPr>
              <a:t>UnsafeAccess</a:t>
            </a: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(</a:t>
            </a:r>
            <a:r>
              <a:rPr lang="en" altLang="ko-Kore-KR" sz="1000" dirty="0" err="1">
                <a:effectLst/>
                <a:latin typeface="Source Code Pro" panose="020B0509030403020204" pitchFamily="49" charset="0"/>
              </a:rPr>
              <a:t>SharedCounter</a:t>
            </a: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 </a:t>
            </a:r>
            <a:r>
              <a:rPr lang="en" altLang="ko-Kore-KR" sz="1000" dirty="0" err="1">
                <a:effectLst/>
                <a:latin typeface="Source Code Pro" panose="020B0509030403020204" pitchFamily="49" charset="0"/>
              </a:rPr>
              <a:t>sharedCounter</a:t>
            </a: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){</a:t>
            </a:r>
            <a:br>
              <a:rPr lang="en" altLang="ko-Kore-KR" sz="1000" dirty="0">
                <a:effectLst/>
                <a:latin typeface="Source Code Pro" panose="020B0509030403020204" pitchFamily="49" charset="0"/>
              </a:rPr>
            </a:b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        </a:t>
            </a:r>
            <a:r>
              <a:rPr lang="en" altLang="ko-Kore-KR" sz="1000" dirty="0" err="1">
                <a:effectLst/>
                <a:latin typeface="Source Code Pro" panose="020B0509030403020204" pitchFamily="49" charset="0"/>
              </a:rPr>
              <a:t>this.sharedCounter</a:t>
            </a: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 = </a:t>
            </a:r>
            <a:r>
              <a:rPr lang="en" altLang="ko-Kore-KR" sz="1000" dirty="0" err="1">
                <a:effectLst/>
                <a:latin typeface="Source Code Pro" panose="020B0509030403020204" pitchFamily="49" charset="0"/>
              </a:rPr>
              <a:t>sharedCounter</a:t>
            </a: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;</a:t>
            </a:r>
            <a:br>
              <a:rPr lang="en" altLang="ko-Kore-KR" sz="1000" dirty="0">
                <a:effectLst/>
                <a:latin typeface="Source Code Pro" panose="020B0509030403020204" pitchFamily="49" charset="0"/>
              </a:rPr>
            </a:b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    }</a:t>
            </a:r>
            <a:br>
              <a:rPr lang="en" altLang="ko-Kore-KR" sz="1000" dirty="0">
                <a:effectLst/>
                <a:latin typeface="Source Code Pro" panose="020B0509030403020204" pitchFamily="49" charset="0"/>
              </a:rPr>
            </a:b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    public void run() {</a:t>
            </a:r>
            <a:br>
              <a:rPr lang="en" altLang="ko-Kore-KR" sz="1000" dirty="0">
                <a:effectLst/>
                <a:latin typeface="Source Code Pro" panose="020B0509030403020204" pitchFamily="49" charset="0"/>
              </a:rPr>
            </a:b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        for (var </a:t>
            </a:r>
            <a:r>
              <a:rPr lang="en" altLang="ko-Kore-KR" sz="1000" dirty="0" err="1">
                <a:effectLst/>
                <a:latin typeface="Source Code Pro" panose="020B0509030403020204" pitchFamily="49" charset="0"/>
              </a:rPr>
              <a:t>i</a:t>
            </a: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 = 0; </a:t>
            </a:r>
            <a:r>
              <a:rPr lang="en" altLang="ko-Kore-KR" sz="1000" dirty="0" err="1">
                <a:effectLst/>
                <a:latin typeface="Source Code Pro" panose="020B0509030403020204" pitchFamily="49" charset="0"/>
              </a:rPr>
              <a:t>i</a:t>
            </a: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 &lt; 100000000; </a:t>
            </a:r>
            <a:r>
              <a:rPr lang="en" altLang="ko-Kore-KR" sz="1000" dirty="0" err="1">
                <a:effectLst/>
                <a:latin typeface="Source Code Pro" panose="020B0509030403020204" pitchFamily="49" charset="0"/>
              </a:rPr>
              <a:t>i</a:t>
            </a: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++) {</a:t>
            </a:r>
            <a:br>
              <a:rPr lang="en" altLang="ko-Kore-KR" sz="1000" dirty="0">
                <a:effectLst/>
                <a:latin typeface="Source Code Pro" panose="020B0509030403020204" pitchFamily="49" charset="0"/>
              </a:rPr>
            </a:b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            </a:t>
            </a:r>
            <a:r>
              <a:rPr lang="en" altLang="ko-Kore-KR" sz="1000" dirty="0" err="1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  <a:t>sharedCounter.increment</a:t>
            </a:r>
            <a:r>
              <a:rPr lang="en" altLang="ko-Kore-KR" sz="1000" dirty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  <a:t>();</a:t>
            </a:r>
            <a:br>
              <a:rPr lang="en" altLang="ko-Kore-KR" sz="1000" dirty="0">
                <a:effectLst/>
                <a:latin typeface="Source Code Pro" panose="020B0509030403020204" pitchFamily="49" charset="0"/>
              </a:rPr>
            </a:b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        }</a:t>
            </a:r>
            <a:br>
              <a:rPr lang="en" altLang="ko-Kore-KR" sz="1000" dirty="0">
                <a:effectLst/>
                <a:latin typeface="Source Code Pro" panose="020B0509030403020204" pitchFamily="49" charset="0"/>
              </a:rPr>
            </a:b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    }</a:t>
            </a:r>
            <a:br>
              <a:rPr lang="en" altLang="ko-Kore-KR" sz="1000" dirty="0">
                <a:effectLst/>
                <a:latin typeface="Source Code Pro" panose="020B0509030403020204" pitchFamily="49" charset="0"/>
              </a:rPr>
            </a:b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}</a:t>
            </a:r>
            <a:br>
              <a:rPr lang="en" altLang="ko-Kore-KR" sz="1000" dirty="0">
                <a:effectLst/>
                <a:latin typeface="Source Code Pro" panose="020B0509030403020204" pitchFamily="49" charset="0"/>
              </a:rPr>
            </a:b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public class Thread</a:t>
            </a:r>
            <a:r>
              <a:rPr lang="en-US" altLang="ko-Kore-KR" sz="1000" dirty="0">
                <a:latin typeface="Source Code Pro" panose="020B0509030403020204" pitchFamily="49" charset="0"/>
              </a:rPr>
              <a:t>Sync</a:t>
            </a:r>
            <a:r>
              <a:rPr lang="en" altLang="ko-Kore-KR" sz="1000" dirty="0" err="1">
                <a:effectLst/>
                <a:latin typeface="Source Code Pro" panose="020B0509030403020204" pitchFamily="49" charset="0"/>
              </a:rPr>
              <a:t>UnSafeExampleMain</a:t>
            </a: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 {</a:t>
            </a:r>
            <a:br>
              <a:rPr lang="en" altLang="ko-Kore-KR" sz="1000" dirty="0">
                <a:effectLst/>
                <a:latin typeface="Source Code Pro" panose="020B0509030403020204" pitchFamily="49" charset="0"/>
              </a:rPr>
            </a:b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    public static void main(String... </a:t>
            </a:r>
            <a:r>
              <a:rPr lang="en" altLang="ko-Kore-KR" sz="1000" dirty="0" err="1">
                <a:effectLst/>
                <a:latin typeface="Source Code Pro" panose="020B0509030403020204" pitchFamily="49" charset="0"/>
              </a:rPr>
              <a:t>args</a:t>
            </a: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) {</a:t>
            </a:r>
            <a:br>
              <a:rPr lang="en" altLang="ko-Kore-KR" sz="1000" dirty="0">
                <a:effectLst/>
                <a:latin typeface="Source Code Pro" panose="020B0509030403020204" pitchFamily="49" charset="0"/>
              </a:rPr>
            </a:b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        </a:t>
            </a:r>
            <a:r>
              <a:rPr lang="en" altLang="ko-Kore-KR" sz="1000" dirty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  <a:t>var counter =  new </a:t>
            </a:r>
            <a:r>
              <a:rPr lang="en" altLang="ko-Kore-KR" sz="1000" dirty="0" err="1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  <a:t>SharedCounter</a:t>
            </a:r>
            <a:r>
              <a:rPr lang="en" altLang="ko-Kore-KR" sz="1000" dirty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  <a:t>();</a:t>
            </a:r>
            <a:br>
              <a:rPr lang="en" altLang="ko-Kore-KR" sz="1000" dirty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</a:b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        var thread1 = new </a:t>
            </a:r>
            <a:r>
              <a:rPr lang="en" altLang="ko-Kore-KR" sz="1000" dirty="0" err="1">
                <a:effectLst/>
                <a:latin typeface="Source Code Pro" panose="020B0509030403020204" pitchFamily="49" charset="0"/>
              </a:rPr>
              <a:t>UnsafeAccess</a:t>
            </a: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(counter);</a:t>
            </a:r>
            <a:br>
              <a:rPr lang="en" altLang="ko-Kore-KR" sz="1000" dirty="0">
                <a:effectLst/>
                <a:latin typeface="Source Code Pro" panose="020B0509030403020204" pitchFamily="49" charset="0"/>
              </a:rPr>
            </a:b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        var thread2 = new </a:t>
            </a:r>
            <a:r>
              <a:rPr lang="en" altLang="ko-Kore-KR" sz="1000" dirty="0" err="1">
                <a:effectLst/>
                <a:latin typeface="Source Code Pro" panose="020B0509030403020204" pitchFamily="49" charset="0"/>
              </a:rPr>
              <a:t>UnsafeAccess</a:t>
            </a: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(counter);</a:t>
            </a:r>
            <a:br>
              <a:rPr lang="en" altLang="ko-Kore-KR" sz="1000" dirty="0">
                <a:effectLst/>
                <a:latin typeface="Source Code Pro" panose="020B0509030403020204" pitchFamily="49" charset="0"/>
              </a:rPr>
            </a:b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        thread1.start();</a:t>
            </a:r>
            <a:br>
              <a:rPr lang="en" altLang="ko-Kore-KR" sz="1000" dirty="0">
                <a:effectLst/>
                <a:latin typeface="Source Code Pro" panose="020B0509030403020204" pitchFamily="49" charset="0"/>
              </a:rPr>
            </a:b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        thread2.start();</a:t>
            </a:r>
            <a:br>
              <a:rPr lang="en" altLang="ko-Kore-KR" sz="1000" dirty="0">
                <a:effectLst/>
                <a:latin typeface="Source Code Pro" panose="020B0509030403020204" pitchFamily="49" charset="0"/>
              </a:rPr>
            </a:b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        try {</a:t>
            </a:r>
            <a:br>
              <a:rPr lang="en" altLang="ko-Kore-KR" sz="1000" dirty="0">
                <a:effectLst/>
                <a:latin typeface="Source Code Pro" panose="020B0509030403020204" pitchFamily="49" charset="0"/>
              </a:rPr>
            </a:b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            thread1.join();</a:t>
            </a:r>
            <a:br>
              <a:rPr lang="en" altLang="ko-Kore-KR" sz="1000" dirty="0">
                <a:effectLst/>
                <a:latin typeface="Source Code Pro" panose="020B0509030403020204" pitchFamily="49" charset="0"/>
              </a:rPr>
            </a:b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            thread2.join();</a:t>
            </a:r>
            <a:br>
              <a:rPr lang="en" altLang="ko-Kore-KR" sz="1000" dirty="0">
                <a:effectLst/>
                <a:latin typeface="Source Code Pro" panose="020B0509030403020204" pitchFamily="49" charset="0"/>
              </a:rPr>
            </a:b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        } catch (</a:t>
            </a:r>
            <a:r>
              <a:rPr lang="en" altLang="ko-Kore-KR" sz="1000" dirty="0" err="1">
                <a:effectLst/>
                <a:latin typeface="Source Code Pro" panose="020B0509030403020204" pitchFamily="49" charset="0"/>
              </a:rPr>
              <a:t>InterruptedException</a:t>
            </a: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 ignored) { }</a:t>
            </a:r>
            <a:br>
              <a:rPr lang="en" altLang="ko-Kore-KR" sz="1000" dirty="0">
                <a:effectLst/>
                <a:latin typeface="Source Code Pro" panose="020B0509030403020204" pitchFamily="49" charset="0"/>
              </a:rPr>
            </a:b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        </a:t>
            </a:r>
            <a:r>
              <a:rPr lang="en" altLang="ko-Kore-KR" sz="1000" dirty="0" err="1">
                <a:effectLst/>
                <a:latin typeface="Source Code Pro" panose="020B0509030403020204" pitchFamily="49" charset="0"/>
              </a:rPr>
              <a:t>System.</a:t>
            </a:r>
            <a:r>
              <a:rPr lang="en" altLang="ko-Kore-KR" sz="1000" i="1" dirty="0" err="1">
                <a:effectLst/>
                <a:latin typeface="Source Code Pro" panose="020B0509030403020204" pitchFamily="49" charset="0"/>
              </a:rPr>
              <a:t>out</a:t>
            </a:r>
            <a:r>
              <a:rPr lang="en" altLang="ko-Kore-KR" sz="1000" dirty="0" err="1">
                <a:effectLst/>
                <a:latin typeface="Source Code Pro" panose="020B0509030403020204" pitchFamily="49" charset="0"/>
              </a:rPr>
              <a:t>.format</a:t>
            </a: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("Final Count Value : %d", </a:t>
            </a:r>
            <a:r>
              <a:rPr lang="en" altLang="ko-Kore-KR" sz="1000" dirty="0" err="1">
                <a:effectLst/>
                <a:latin typeface="Source Code Pro" panose="020B0509030403020204" pitchFamily="49" charset="0"/>
              </a:rPr>
              <a:t>counter.count</a:t>
            </a: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);</a:t>
            </a:r>
            <a:br>
              <a:rPr lang="en" altLang="ko-Kore-KR" sz="1000" dirty="0">
                <a:effectLst/>
                <a:latin typeface="Source Code Pro" panose="020B0509030403020204" pitchFamily="49" charset="0"/>
              </a:rPr>
            </a:b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    }</a:t>
            </a:r>
            <a:br>
              <a:rPr lang="en" altLang="ko-Kore-KR" sz="1000" dirty="0">
                <a:effectLst/>
                <a:latin typeface="Source Code Pro" panose="020B0509030403020204" pitchFamily="49" charset="0"/>
              </a:rPr>
            </a:br>
            <a:r>
              <a:rPr lang="en" altLang="ko-Kore-KR" sz="1000" dirty="0">
                <a:effectLst/>
                <a:latin typeface="Source Code Pro" panose="020B0509030403020204" pitchFamily="49" charset="0"/>
              </a:rPr>
              <a:t>}</a:t>
            </a:r>
            <a:br>
              <a:rPr lang="en" altLang="ko-Kore-KR" sz="1000" dirty="0">
                <a:effectLst/>
                <a:latin typeface="Source Code Pro" panose="020B0509030403020204" pitchFamily="49" charset="0"/>
              </a:rPr>
            </a:br>
            <a:br>
              <a:rPr lang="en" altLang="ko-Kore-KR" sz="1000" dirty="0">
                <a:effectLst/>
                <a:latin typeface="Source Code Pro" panose="020B0509030403020204" pitchFamily="49" charset="0"/>
              </a:rPr>
            </a:br>
            <a:endParaRPr lang="en" altLang="ko-Kore-KR" sz="1000" dirty="0">
              <a:effectLst/>
              <a:latin typeface="Source Code Pro" panose="020B05090304030202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ko-KR" sz="1000" dirty="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C91F6F7D-3DF7-A5B3-0E5B-C867FEFB8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7786687" cy="587375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ko-KR" dirty="0"/>
              <a:t>Thread </a:t>
            </a:r>
            <a:r>
              <a:rPr lang="ko-KR" altLang="en-US" dirty="0"/>
              <a:t>공유 데이터 이상 접근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바닥글 개체 틀 3">
            <a:extLst>
              <a:ext uri="{FF2B5EF4-FFF2-40B4-BE49-F238E27FC236}">
                <a16:creationId xmlns:a16="http://schemas.microsoft.com/office/drawing/2014/main" id="{3E84E91D-6294-DAA2-9541-384CB00A530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7040563" y="6597650"/>
            <a:ext cx="1905000" cy="260350"/>
          </a:xfrm>
          <a:prstGeom prst="rect">
            <a:avLst/>
          </a:prstGeom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046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685817" indent="-263776" latinLnBrk="1">
              <a:spcBef>
                <a:spcPct val="20000"/>
              </a:spcBef>
              <a:buChar char="–"/>
              <a:defRPr kumimoji="1" sz="2677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055103" indent="-211021" latinLnBrk="1">
              <a:spcBef>
                <a:spcPct val="20000"/>
              </a:spcBef>
              <a:buChar char="•"/>
              <a:defRPr kumimoji="1" sz="2308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477145" indent="-211021" latinLnBrk="1">
              <a:spcBef>
                <a:spcPct val="20000"/>
              </a:spcBef>
              <a:buChar char="–"/>
              <a:defRPr kumimoji="1" sz="1939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1899186" indent="-211021" latinLnBrk="1">
              <a:spcBef>
                <a:spcPct val="20000"/>
              </a:spcBef>
              <a:buChar char="»"/>
              <a:defRPr kumimoji="1" sz="1939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939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939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939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939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923">
                <a:latin typeface="굴림" panose="020B0600000101010101" pitchFamily="50" charset="-127"/>
              </a:rPr>
              <a:t>PYO IN SOO [ insoo.pyo@gmail.com ]</a:t>
            </a: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FE2A3A32-74C6-B3D9-3A1A-3895A339A7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9830" y="1564298"/>
            <a:ext cx="8212338" cy="4903177"/>
          </a:xfrm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Thread</a:t>
            </a:r>
            <a:r>
              <a:rPr lang="ko-KR" altLang="en-US" dirty="0"/>
              <a:t>와 </a:t>
            </a:r>
            <a:r>
              <a:rPr lang="en-US" altLang="ko-KR" dirty="0"/>
              <a:t>Multi-Thread</a:t>
            </a:r>
          </a:p>
          <a:p>
            <a:pPr eaLnBrk="1" hangingPunct="1">
              <a:defRPr/>
            </a:pPr>
            <a:endParaRPr lang="en-US" altLang="ko-KR" dirty="0"/>
          </a:p>
          <a:p>
            <a:pPr lvl="1" eaLnBrk="1" hangingPunct="1">
              <a:buFont typeface="Wingdings" pitchFamily="2" charset="2"/>
              <a:buChar char="u"/>
              <a:defRPr/>
            </a:pPr>
            <a:r>
              <a:rPr lang="en-US" altLang="ko-KR" sz="1800" dirty="0"/>
              <a:t> Thread</a:t>
            </a:r>
          </a:p>
          <a:p>
            <a:pPr lvl="1" eaLnBrk="1" hangingPunct="1">
              <a:buFont typeface="Wingdings" pitchFamily="2" charset="2"/>
              <a:buChar char="u"/>
              <a:defRPr/>
            </a:pPr>
            <a:endParaRPr lang="en-US" altLang="ko-KR" sz="1800" dirty="0"/>
          </a:p>
          <a:p>
            <a:pPr lvl="2" eaLnBrk="1" hangingPunct="1">
              <a:buFont typeface="Wingdings" pitchFamily="2" charset="2"/>
              <a:buChar char="u"/>
              <a:defRPr/>
            </a:pPr>
            <a:r>
              <a:rPr lang="ko-KR" altLang="en-US" sz="1600" dirty="0"/>
              <a:t>한 개의 </a:t>
            </a:r>
            <a:r>
              <a:rPr lang="en-US" altLang="ko-KR" sz="1600" dirty="0"/>
              <a:t>Process</a:t>
            </a:r>
            <a:r>
              <a:rPr lang="ko-KR" altLang="en-US" sz="1600" dirty="0"/>
              <a:t>내에서 동시에 실행되는 작업의 단위를 나타냄</a:t>
            </a:r>
            <a:endParaRPr lang="en-US" altLang="ko-KR" sz="1600" dirty="0"/>
          </a:p>
          <a:p>
            <a:pPr lvl="2" eaLnBrk="1" hangingPunct="1">
              <a:buFont typeface="Wingdings" pitchFamily="2" charset="2"/>
              <a:buChar char="u"/>
              <a:defRPr/>
            </a:pPr>
            <a:r>
              <a:rPr lang="en-US" altLang="ko-KR" sz="1600" dirty="0"/>
              <a:t>Thread</a:t>
            </a:r>
            <a:r>
              <a:rPr lang="ko-KR" altLang="en-US" sz="1600" dirty="0"/>
              <a:t>는 동시 실행하는 프로그래밍 기법을 추상화 한 것</a:t>
            </a:r>
            <a:endParaRPr lang="en-US" altLang="ko-KR" sz="1600" dirty="0"/>
          </a:p>
          <a:p>
            <a:pPr lvl="2" eaLnBrk="1" hangingPunct="1">
              <a:buFont typeface="Wingdings" pitchFamily="2" charset="2"/>
              <a:buChar char="u"/>
              <a:defRPr/>
            </a:pPr>
            <a:r>
              <a:rPr lang="en-US" altLang="ko-KR" sz="1600" dirty="0"/>
              <a:t>Thread</a:t>
            </a:r>
            <a:r>
              <a:rPr lang="ko-KR" altLang="en-US" sz="1600" dirty="0"/>
              <a:t>는 </a:t>
            </a:r>
            <a:r>
              <a:rPr lang="en-US" altLang="ko-KR" sz="1600" dirty="0"/>
              <a:t>Process</a:t>
            </a:r>
            <a:r>
              <a:rPr lang="ko-KR" altLang="en-US" sz="1600" dirty="0"/>
              <a:t>의 자원을 공유 하지만 독립적으로 실행 될 수 있음</a:t>
            </a:r>
            <a:endParaRPr lang="en-US" altLang="ko-KR" sz="1600" dirty="0"/>
          </a:p>
          <a:p>
            <a:pPr lvl="2" eaLnBrk="1" hangingPunct="1">
              <a:buFont typeface="Wingdings" pitchFamily="2" charset="2"/>
              <a:buChar char="u"/>
              <a:defRPr/>
            </a:pPr>
            <a:r>
              <a:rPr lang="en-US" altLang="ko-KR" sz="1600" dirty="0"/>
              <a:t>Thread</a:t>
            </a:r>
            <a:r>
              <a:rPr lang="ko-KR" altLang="en-US" sz="1600" dirty="0"/>
              <a:t>내에서 생성한 자원은 해당 </a:t>
            </a:r>
            <a:r>
              <a:rPr lang="en-US" altLang="ko-KR" sz="1600" dirty="0"/>
              <a:t>Thread</a:t>
            </a:r>
            <a:r>
              <a:rPr lang="ko-KR" altLang="en-US" sz="1600" dirty="0"/>
              <a:t>에 종속적 임</a:t>
            </a:r>
            <a:endParaRPr lang="en-US" altLang="ko-KR" sz="1600" dirty="0"/>
          </a:p>
          <a:p>
            <a:pPr lvl="2" eaLnBrk="1" hangingPunct="1">
              <a:buFont typeface="Wingdings" pitchFamily="2" charset="2"/>
              <a:buChar char="u"/>
              <a:defRPr/>
            </a:pPr>
            <a:r>
              <a:rPr lang="en-US" altLang="ko-KR" sz="1600" dirty="0"/>
              <a:t>Multi-Thread</a:t>
            </a:r>
          </a:p>
          <a:p>
            <a:pPr lvl="2" eaLnBrk="1" hangingPunct="1">
              <a:buFont typeface="Wingdings" pitchFamily="2" charset="2"/>
              <a:buChar char="u"/>
              <a:defRPr/>
            </a:pPr>
            <a:endParaRPr lang="en-US" altLang="ko-KR" sz="1600" dirty="0"/>
          </a:p>
          <a:p>
            <a:pPr lvl="3" eaLnBrk="1" hangingPunct="1">
              <a:buFont typeface="Wingdings" pitchFamily="2" charset="2"/>
              <a:buChar char="u"/>
              <a:defRPr/>
            </a:pPr>
            <a:r>
              <a:rPr lang="en-US" altLang="ko-KR" sz="1400" dirty="0"/>
              <a:t> </a:t>
            </a:r>
            <a:r>
              <a:rPr lang="ko-KR" altLang="en-US" sz="1400" dirty="0"/>
              <a:t>한 개의 </a:t>
            </a:r>
            <a:r>
              <a:rPr lang="en-US" altLang="ko-KR" sz="1400" dirty="0"/>
              <a:t>Process</a:t>
            </a:r>
            <a:r>
              <a:rPr lang="ko-KR" altLang="en-US" sz="1400" dirty="0"/>
              <a:t>내에서 동시에 </a:t>
            </a:r>
            <a:r>
              <a:rPr lang="en-US" altLang="ko-KR" sz="1400" dirty="0"/>
              <a:t>2</a:t>
            </a:r>
            <a:r>
              <a:rPr lang="ko-KR" altLang="en-US" sz="1400" dirty="0"/>
              <a:t>개 이상의 </a:t>
            </a:r>
            <a:r>
              <a:rPr lang="en-US" altLang="ko-KR" sz="1400" dirty="0"/>
              <a:t>Thread</a:t>
            </a:r>
            <a:r>
              <a:rPr lang="ko-KR" altLang="en-US" sz="1400" dirty="0"/>
              <a:t>가 실행되는 상태를 나타냄</a:t>
            </a:r>
            <a:endParaRPr lang="en-US" altLang="ko-KR" sz="1400" dirty="0"/>
          </a:p>
          <a:p>
            <a:pPr lvl="3" eaLnBrk="1" hangingPunct="1">
              <a:buFont typeface="Wingdings" pitchFamily="2" charset="2"/>
              <a:buChar char="u"/>
              <a:defRPr/>
            </a:pPr>
            <a:r>
              <a:rPr lang="en-US" altLang="ko-KR" sz="1400" dirty="0"/>
              <a:t> JVM</a:t>
            </a:r>
            <a:r>
              <a:rPr lang="ko-KR" altLang="en-US" sz="1400" dirty="0"/>
              <a:t>은 기본적으로 </a:t>
            </a:r>
            <a:r>
              <a:rPr lang="en-US" altLang="ko-KR" sz="1400" dirty="0"/>
              <a:t>Multi-Thread</a:t>
            </a:r>
            <a:r>
              <a:rPr lang="ko-KR" altLang="en-US" sz="1400" dirty="0"/>
              <a:t>를 지원 함</a:t>
            </a:r>
            <a:endParaRPr lang="en-US" altLang="ko-KR" sz="1400" dirty="0"/>
          </a:p>
          <a:p>
            <a:pPr lvl="3" eaLnBrk="1" hangingPunct="1">
              <a:buFont typeface="Wingdings" pitchFamily="2" charset="2"/>
              <a:buChar char="u"/>
              <a:defRPr/>
            </a:pPr>
            <a:r>
              <a:rPr lang="en-US" altLang="ko-KR" sz="1400" dirty="0"/>
              <a:t> </a:t>
            </a:r>
            <a:r>
              <a:rPr lang="ko-KR" altLang="en-US" sz="1400" dirty="0"/>
              <a:t>동시성 문제가 발생 할 수 있음</a:t>
            </a:r>
            <a:endParaRPr lang="en-US" altLang="ko-KR" sz="1400" dirty="0"/>
          </a:p>
          <a:p>
            <a:pPr lvl="3" eaLnBrk="1" hangingPunct="1">
              <a:buFont typeface="Wingdings" pitchFamily="2" charset="2"/>
              <a:buChar char="u"/>
              <a:defRPr/>
            </a:pPr>
            <a:endParaRPr lang="en-US" altLang="ko-KR" sz="1292" dirty="0">
              <a:latin typeface="휴먼모음T" pitchFamily="18" charset="-127"/>
              <a:ea typeface="휴먼모음T" pitchFamily="18" charset="-127"/>
            </a:endParaRPr>
          </a:p>
          <a:p>
            <a:pPr lvl="8">
              <a:buFontTx/>
              <a:buNone/>
              <a:defRPr/>
            </a:pPr>
            <a:r>
              <a:rPr lang="en-US" altLang="ko-KR" sz="1108" b="1" dirty="0">
                <a:latin typeface="휴먼모음T" pitchFamily="18" charset="-127"/>
                <a:ea typeface="휴먼모음T" pitchFamily="18" charset="-127"/>
              </a:rPr>
              <a:t>   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8F171F6-D703-8CA7-11F2-36C9816C5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90525"/>
            <a:ext cx="6572250" cy="588963"/>
          </a:xfrm>
          <a:solidFill>
            <a:srgbClr val="FFFFFF"/>
          </a:solidFill>
        </p:spPr>
        <p:txBody>
          <a:bodyPr anchor="t"/>
          <a:lstStyle/>
          <a:p>
            <a:pPr eaLnBrk="1" hangingPunct="1">
              <a:defRPr/>
            </a:pPr>
            <a:r>
              <a:rPr lang="en-US" altLang="ko-KR" dirty="0">
                <a:latin typeface="+mn-lt"/>
              </a:rPr>
              <a:t>Process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&amp;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Thread</a:t>
            </a:r>
            <a:endParaRPr lang="ko-KR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9504F0AF-513E-29DC-22F1-9B15196AD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7643812" cy="642938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ko-KR"/>
              <a:t>Koton</a:t>
            </a:r>
            <a:r>
              <a:rPr lang="ko-KR" altLang="en-US"/>
              <a:t> </a:t>
            </a:r>
            <a:r>
              <a:rPr lang="en-US" altLang="ko-KR"/>
              <a:t>Synchronized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8ECA845-EACC-8124-E0BA-54C17428C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3713" y="1484313"/>
            <a:ext cx="8110537" cy="4824412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n-ea"/>
              </a:rPr>
              <a:t>동시성이 필요한 임계영역에 사용</a:t>
            </a: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ko-KR" altLang="en-US" dirty="0">
                <a:latin typeface="+mn-ea"/>
              </a:rPr>
              <a:t>자바에선  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synchronized(lock object, class) keyword</a:t>
            </a:r>
          </a:p>
          <a:p>
            <a:pPr lvl="1" eaLnBrk="1" hangingPunct="1">
              <a:defRPr/>
            </a:pPr>
            <a:r>
              <a:rPr lang="ko-KR" altLang="en-US" dirty="0"/>
              <a:t>참조 객체에 대하여 </a:t>
            </a:r>
            <a:r>
              <a:rPr lang="en-US" altLang="ko-KR" dirty="0"/>
              <a:t>lock</a:t>
            </a:r>
          </a:p>
          <a:p>
            <a:pPr lvl="1" eaLnBrk="1" hangingPunct="1">
              <a:defRPr/>
            </a:pPr>
            <a:r>
              <a:rPr lang="ko-KR" altLang="en-US" dirty="0"/>
              <a:t>부 문장 실행</a:t>
            </a:r>
          </a:p>
          <a:p>
            <a:pPr lvl="1" eaLnBrk="1" hangingPunct="1">
              <a:defRPr/>
            </a:pPr>
            <a:r>
              <a:rPr lang="ko-KR" altLang="en-US" dirty="0"/>
              <a:t>참조 객체에 대하여 </a:t>
            </a:r>
            <a:r>
              <a:rPr lang="en-US" altLang="ko-KR" dirty="0"/>
              <a:t>unlock</a:t>
            </a:r>
            <a:endParaRPr lang="ko-KR" altLang="en-US" dirty="0"/>
          </a:p>
          <a:p>
            <a:pPr lvl="1" eaLnBrk="1" hangingPunct="1">
              <a:defRPr/>
            </a:pPr>
            <a:r>
              <a:rPr lang="en-US" altLang="ko-KR" dirty="0"/>
              <a:t>this </a:t>
            </a:r>
            <a:r>
              <a:rPr lang="ko-KR" altLang="en-US" dirty="0"/>
              <a:t>객체에 </a:t>
            </a:r>
            <a:r>
              <a:rPr lang="en-US" altLang="ko-KR" dirty="0"/>
              <a:t>lock</a:t>
            </a:r>
          </a:p>
          <a:p>
            <a:pPr lvl="1" eaLnBrk="1" hangingPunct="1">
              <a:defRPr/>
            </a:pPr>
            <a:r>
              <a:rPr lang="ko-KR" altLang="en-US" dirty="0"/>
              <a:t>클래스 자료형을 나타내는 </a:t>
            </a:r>
            <a:r>
              <a:rPr lang="en-US" altLang="ko-KR" dirty="0"/>
              <a:t>Class </a:t>
            </a:r>
            <a:r>
              <a:rPr lang="ko-KR" altLang="en-US" dirty="0"/>
              <a:t>객체에 </a:t>
            </a:r>
            <a:r>
              <a:rPr lang="en-US" altLang="ko-KR" dirty="0"/>
              <a:t>lock</a:t>
            </a:r>
          </a:p>
          <a:p>
            <a:pPr lvl="1" eaLnBrk="1" hangingPunct="1">
              <a:defRPr/>
            </a:pPr>
            <a:r>
              <a:rPr lang="en-US" altLang="ko-KR" dirty="0"/>
              <a:t>static </a:t>
            </a:r>
            <a:r>
              <a:rPr lang="ko-KR" altLang="en-US" dirty="0"/>
              <a:t>객체</a:t>
            </a:r>
            <a:r>
              <a:rPr lang="en-US" altLang="ko-KR" dirty="0"/>
              <a:t>,</a:t>
            </a:r>
            <a:r>
              <a:rPr lang="ko-KR" altLang="en-US" dirty="0"/>
              <a:t> 메소드 등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>
            <a:extLst>
              <a:ext uri="{FF2B5EF4-FFF2-40B4-BE49-F238E27FC236}">
                <a16:creationId xmlns:a16="http://schemas.microsoft.com/office/drawing/2014/main" id="{552BF856-7F45-A979-B564-B74F98F7F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3725" y="1340768"/>
            <a:ext cx="7956550" cy="4968875"/>
          </a:xfr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    package </a:t>
            </a:r>
            <a:r>
              <a:rPr lang="en" altLang="ko-Kore-KR" sz="1100" dirty="0" err="1">
                <a:effectLst/>
                <a:latin typeface="Source Code Pro" panose="020B0509030403020204" pitchFamily="49" charset="0"/>
              </a:rPr>
              <a:t>com.pyoinsoo.thread</a:t>
            </a: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;</a:t>
            </a:r>
            <a:br>
              <a:rPr lang="en" altLang="ko-Kore-KR" sz="1100" dirty="0">
                <a:effectLst/>
                <a:latin typeface="Source Code Pro" panose="020B0509030403020204" pitchFamily="49" charset="0"/>
              </a:rPr>
            </a:br>
            <a:br>
              <a:rPr lang="en" altLang="ko-Kore-KR" sz="1100" dirty="0"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class Counter {</a:t>
            </a:r>
            <a:br>
              <a:rPr lang="en" altLang="ko-Kore-KR" sz="1100" dirty="0"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    long count;</a:t>
            </a:r>
            <a:br>
              <a:rPr lang="en" altLang="ko-Kore-KR" sz="1100" dirty="0"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     void increment() {</a:t>
            </a:r>
            <a:br>
              <a:rPr lang="en" altLang="ko-Kore-KR" sz="1100" dirty="0"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         </a:t>
            </a:r>
            <a:r>
              <a:rPr lang="en" altLang="ko-Kore-KR" sz="1100" dirty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  <a:t>synchronized (this){</a:t>
            </a:r>
            <a:br>
              <a:rPr lang="en" altLang="ko-Kore-KR" sz="1100" dirty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  <a:t>             count++;</a:t>
            </a:r>
            <a:br>
              <a:rPr lang="en" altLang="ko-Kore-KR" sz="1100" dirty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  <a:t>         }</a:t>
            </a:r>
            <a:br>
              <a:rPr lang="en" altLang="ko-Kore-KR" sz="1100" dirty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    }</a:t>
            </a:r>
            <a:br>
              <a:rPr lang="en" altLang="ko-Kore-KR" sz="1100" dirty="0"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}</a:t>
            </a:r>
            <a:br>
              <a:rPr lang="en" altLang="ko-Kore-KR" sz="1100" dirty="0"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class </a:t>
            </a:r>
            <a:r>
              <a:rPr lang="en" altLang="ko-Kore-KR" sz="1100" dirty="0" err="1">
                <a:effectLst/>
                <a:latin typeface="Source Code Pro" panose="020B0509030403020204" pitchFamily="49" charset="0"/>
              </a:rPr>
              <a:t>SafeAccess</a:t>
            </a: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 extends Thread {</a:t>
            </a:r>
            <a:br>
              <a:rPr lang="en" altLang="ko-Kore-KR" sz="1100" dirty="0"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    private  Counter counter;</a:t>
            </a:r>
            <a:br>
              <a:rPr lang="en" altLang="ko-Kore-KR" sz="1100" dirty="0"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    public </a:t>
            </a:r>
            <a:r>
              <a:rPr lang="en" altLang="ko-Kore-KR" sz="1100" dirty="0" err="1">
                <a:effectLst/>
                <a:latin typeface="Source Code Pro" panose="020B0509030403020204" pitchFamily="49" charset="0"/>
              </a:rPr>
              <a:t>SafeAccess</a:t>
            </a: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(Counter counter){</a:t>
            </a:r>
            <a:br>
              <a:rPr lang="en" altLang="ko-Kore-KR" sz="1100" dirty="0"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        </a:t>
            </a:r>
            <a:r>
              <a:rPr lang="en" altLang="ko-Kore-KR" sz="1100" dirty="0" err="1">
                <a:effectLst/>
                <a:latin typeface="Source Code Pro" panose="020B0509030403020204" pitchFamily="49" charset="0"/>
              </a:rPr>
              <a:t>this.counter</a:t>
            </a: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 = counter;</a:t>
            </a:r>
            <a:br>
              <a:rPr lang="en" altLang="ko-Kore-KR" sz="1100" dirty="0"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    }</a:t>
            </a:r>
            <a:br>
              <a:rPr lang="en" altLang="ko-Kore-KR" sz="1100" dirty="0"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    public void run() {</a:t>
            </a:r>
            <a:br>
              <a:rPr lang="en" altLang="ko-Kore-KR" sz="1100" dirty="0"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        for (var </a:t>
            </a:r>
            <a:r>
              <a:rPr lang="en" altLang="ko-Kore-KR" sz="1100" dirty="0" err="1">
                <a:effectLst/>
                <a:latin typeface="Source Code Pro" panose="020B0509030403020204" pitchFamily="49" charset="0"/>
              </a:rPr>
              <a:t>i</a:t>
            </a: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 = 0; </a:t>
            </a:r>
            <a:r>
              <a:rPr lang="en" altLang="ko-Kore-KR" sz="1100" dirty="0" err="1">
                <a:effectLst/>
                <a:latin typeface="Source Code Pro" panose="020B0509030403020204" pitchFamily="49" charset="0"/>
              </a:rPr>
              <a:t>i</a:t>
            </a: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 &lt; 100000000; </a:t>
            </a:r>
            <a:r>
              <a:rPr lang="en" altLang="ko-Kore-KR" sz="1100" dirty="0" err="1">
                <a:effectLst/>
                <a:latin typeface="Source Code Pro" panose="020B0509030403020204" pitchFamily="49" charset="0"/>
              </a:rPr>
              <a:t>i</a:t>
            </a: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++) {</a:t>
            </a:r>
            <a:br>
              <a:rPr lang="en" altLang="ko-Kore-KR" sz="1100" dirty="0"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            </a:t>
            </a:r>
            <a:r>
              <a:rPr lang="en" altLang="ko-Kore-KR" sz="1100" dirty="0" err="1">
                <a:effectLst/>
                <a:latin typeface="Source Code Pro" panose="020B0509030403020204" pitchFamily="49" charset="0"/>
              </a:rPr>
              <a:t>counter.increment</a:t>
            </a: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();</a:t>
            </a:r>
            <a:br>
              <a:rPr lang="en" altLang="ko-Kore-KR" sz="1100" dirty="0"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        }</a:t>
            </a:r>
            <a:br>
              <a:rPr lang="en" altLang="ko-Kore-KR" sz="1100" dirty="0"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    }</a:t>
            </a:r>
            <a:br>
              <a:rPr lang="en" altLang="ko-Kore-KR" sz="1100" dirty="0"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}</a:t>
            </a:r>
            <a:br>
              <a:rPr lang="en" altLang="ko-Kore-KR" sz="1100" dirty="0"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public class </a:t>
            </a:r>
            <a:r>
              <a:rPr lang="en" altLang="ko-Kore-KR" sz="1100" dirty="0" err="1">
                <a:effectLst/>
                <a:latin typeface="Source Code Pro" panose="020B0509030403020204" pitchFamily="49" charset="0"/>
              </a:rPr>
              <a:t>ThreadSyncSafeExampleMain</a:t>
            </a: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 {</a:t>
            </a:r>
            <a:br>
              <a:rPr lang="en" altLang="ko-Kore-KR" sz="1100" dirty="0"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    public static void main(String... </a:t>
            </a:r>
            <a:r>
              <a:rPr lang="en" altLang="ko-Kore-KR" sz="1100" dirty="0" err="1">
                <a:effectLst/>
                <a:latin typeface="Source Code Pro" panose="020B0509030403020204" pitchFamily="49" charset="0"/>
              </a:rPr>
              <a:t>args</a:t>
            </a: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) {</a:t>
            </a:r>
            <a:br>
              <a:rPr lang="en" altLang="ko-Kore-KR" sz="1100" dirty="0"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        </a:t>
            </a:r>
            <a:r>
              <a:rPr lang="en" altLang="ko-Kore-KR" sz="1100" dirty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  <a:t>var counter =  new Counter();</a:t>
            </a:r>
            <a:br>
              <a:rPr lang="en" altLang="ko-Kore-KR" sz="1100" dirty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  <a:t>        var thread1 = new </a:t>
            </a:r>
            <a:r>
              <a:rPr lang="en" altLang="ko-Kore-KR" sz="1100" dirty="0" err="1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  <a:t>SafeAccess</a:t>
            </a:r>
            <a:r>
              <a:rPr lang="en" altLang="ko-Kore-KR" sz="1100" dirty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  <a:t>(counter);</a:t>
            </a:r>
            <a:br>
              <a:rPr lang="en" altLang="ko-Kore-KR" sz="1100" dirty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  <a:t>        var thread2 = new </a:t>
            </a:r>
            <a:r>
              <a:rPr lang="en" altLang="ko-Kore-KR" sz="1100" dirty="0" err="1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  <a:t>SafeAccess</a:t>
            </a:r>
            <a:r>
              <a:rPr lang="en" altLang="ko-Kore-KR" sz="1100" dirty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  <a:t>(counter</a:t>
            </a: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);</a:t>
            </a:r>
            <a:br>
              <a:rPr lang="en" altLang="ko-Kore-KR" sz="1100" dirty="0"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        thread1.start();</a:t>
            </a:r>
            <a:br>
              <a:rPr lang="en" altLang="ko-Kore-KR" sz="1100" dirty="0"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        thread2.start();</a:t>
            </a:r>
            <a:br>
              <a:rPr lang="en" altLang="ko-Kore-KR" sz="1100" dirty="0"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        try {</a:t>
            </a:r>
            <a:br>
              <a:rPr lang="en" altLang="ko-Kore-KR" sz="1100" dirty="0"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            thread1.join();</a:t>
            </a:r>
            <a:br>
              <a:rPr lang="en" altLang="ko-Kore-KR" sz="1100" dirty="0"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            thread2.join();</a:t>
            </a:r>
            <a:br>
              <a:rPr lang="en" altLang="ko-Kore-KR" sz="1100" dirty="0"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        } catch (</a:t>
            </a:r>
            <a:r>
              <a:rPr lang="en" altLang="ko-Kore-KR" sz="1100" dirty="0" err="1">
                <a:effectLst/>
                <a:latin typeface="Source Code Pro" panose="020B0509030403020204" pitchFamily="49" charset="0"/>
              </a:rPr>
              <a:t>InterruptedException</a:t>
            </a: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 ignored) { }</a:t>
            </a:r>
            <a:br>
              <a:rPr lang="en" altLang="ko-Kore-KR" sz="1100" dirty="0"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        </a:t>
            </a:r>
            <a:r>
              <a:rPr lang="en" altLang="ko-Kore-KR" sz="1100" dirty="0" err="1">
                <a:effectLst/>
                <a:latin typeface="Source Code Pro" panose="020B0509030403020204" pitchFamily="49" charset="0"/>
              </a:rPr>
              <a:t>System.</a:t>
            </a:r>
            <a:r>
              <a:rPr lang="en" altLang="ko-Kore-KR" sz="1100" i="1" dirty="0" err="1">
                <a:effectLst/>
                <a:latin typeface="Source Code Pro" panose="020B0509030403020204" pitchFamily="49" charset="0"/>
              </a:rPr>
              <a:t>out</a:t>
            </a:r>
            <a:r>
              <a:rPr lang="en" altLang="ko-Kore-KR" sz="1100" dirty="0" err="1">
                <a:effectLst/>
                <a:latin typeface="Source Code Pro" panose="020B0509030403020204" pitchFamily="49" charset="0"/>
              </a:rPr>
              <a:t>.format</a:t>
            </a: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("Final Count Value : %d", </a:t>
            </a:r>
            <a:r>
              <a:rPr lang="en" altLang="ko-Kore-KR" sz="1100" dirty="0" err="1">
                <a:effectLst/>
                <a:latin typeface="Source Code Pro" panose="020B0509030403020204" pitchFamily="49" charset="0"/>
              </a:rPr>
              <a:t>counter.count</a:t>
            </a: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);</a:t>
            </a:r>
            <a:br>
              <a:rPr lang="en" altLang="ko-Kore-KR" sz="1100" dirty="0"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    }</a:t>
            </a:r>
            <a:br>
              <a:rPr lang="en" altLang="ko-Kore-KR" sz="1100" dirty="0">
                <a:effectLst/>
                <a:latin typeface="Source Code Pro" panose="020B0509030403020204" pitchFamily="49" charset="0"/>
              </a:rPr>
            </a:br>
            <a:r>
              <a:rPr lang="en" altLang="ko-Kore-KR" sz="1100" dirty="0">
                <a:effectLst/>
                <a:latin typeface="Source Code Pro" panose="020B0509030403020204" pitchFamily="49" charset="0"/>
              </a:rPr>
              <a:t>}</a:t>
            </a:r>
            <a:br>
              <a:rPr lang="en" altLang="ko-Kore-KR" sz="1100" dirty="0">
                <a:effectLst/>
                <a:latin typeface="Source Code Pro" panose="020B0509030403020204" pitchFamily="49" charset="0"/>
              </a:rPr>
            </a:br>
            <a:endParaRPr lang="en" altLang="ko-Kore-KR" sz="1100" dirty="0">
              <a:effectLst/>
              <a:latin typeface="Source Code Pro" panose="020B05090304030202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ko-KR" sz="1100" dirty="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F65F4B74-13F0-4ABD-5BAA-D6DF509AB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7786687" cy="587375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ko-KR" dirty="0"/>
              <a:t>Synchronized Thread </a:t>
            </a:r>
            <a:r>
              <a:rPr lang="ko-KR" altLang="en-US" dirty="0"/>
              <a:t>동기화 작업</a:t>
            </a:r>
            <a:endParaRPr lang="en-US" altLang="ko-K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11F0B0E-F638-F819-A36A-95E1D8AEE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477838"/>
            <a:ext cx="7786688" cy="587375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anchor="t"/>
          <a:lstStyle/>
          <a:p>
            <a:pPr eaLnBrk="1" hangingPunct="1">
              <a:defRPr/>
            </a:pPr>
            <a:r>
              <a:rPr lang="en-US" altLang="ko-KR" dirty="0">
                <a:latin typeface="+mn-ea"/>
                <a:ea typeface="+mn-ea"/>
              </a:rPr>
              <a:t>Thread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Synchronization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38853AE-1850-09F5-7D1D-60E160E4B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2925" y="1412875"/>
            <a:ext cx="8205788" cy="49672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Semaphore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멀티 쓰레드 환경에서 다수의 스레드가 </a:t>
            </a:r>
            <a:r>
              <a:rPr lang="en-US" altLang="ko-KR" dirty="0"/>
              <a:t>n</a:t>
            </a:r>
            <a:r>
              <a:rPr lang="ko-KR" altLang="en-US" dirty="0"/>
              <a:t>개의 공유 자원에 대한 접근을 제한하는 방법으로 사용되는 동기화 기법</a:t>
            </a:r>
          </a:p>
          <a:p>
            <a:pPr lvl="1" eaLnBrk="1" hangingPunct="1">
              <a:defRPr/>
            </a:pPr>
            <a:r>
              <a:rPr lang="en-US" altLang="ko-KR" dirty="0"/>
              <a:t>wait, notify, notifyAll</a:t>
            </a:r>
            <a:r>
              <a:rPr lang="ko-KR" altLang="en-US" dirty="0"/>
              <a:t>을 관리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JDK 5 </a:t>
            </a:r>
            <a:r>
              <a:rPr lang="ko-KR" altLang="en-US" dirty="0"/>
              <a:t>에서는 </a:t>
            </a:r>
            <a:r>
              <a:rPr lang="en-US" altLang="ko-KR" dirty="0"/>
              <a:t>Semaphore </a:t>
            </a:r>
            <a:r>
              <a:rPr lang="ko-KR" altLang="en-US" dirty="0"/>
              <a:t>클래스 </a:t>
            </a:r>
            <a:r>
              <a:rPr lang="ko-KR" altLang="en-US" dirty="0" err="1"/>
              <a:t>졵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세마포어 객체내의 </a:t>
            </a:r>
            <a:r>
              <a:rPr lang="en-US" altLang="ko-KR" dirty="0"/>
              <a:t>n</a:t>
            </a:r>
            <a:r>
              <a:rPr lang="ko-KR" altLang="en-US" dirty="0"/>
              <a:t>개의 임계영역에 대한 접근 제한 가능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멀티 쓰레드 환경에서의 </a:t>
            </a:r>
            <a:r>
              <a:rPr lang="en-US" altLang="ko-KR" dirty="0"/>
              <a:t>Semaphore</a:t>
            </a:r>
            <a:r>
              <a:rPr lang="ko-KR" altLang="en-US" dirty="0"/>
              <a:t>는 생산자</a:t>
            </a:r>
            <a:r>
              <a:rPr lang="en-US" altLang="ko-KR" dirty="0"/>
              <a:t>/</a:t>
            </a:r>
            <a:r>
              <a:rPr lang="ko-KR" altLang="en-US" dirty="0"/>
              <a:t>소비자</a:t>
            </a:r>
            <a:endParaRPr lang="en-US" altLang="ko-KR" dirty="0"/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altLang="ko-KR" dirty="0"/>
          </a:p>
          <a:p>
            <a:pPr lvl="2" eaLnBrk="1" hangingPunct="1">
              <a:defRPr/>
            </a:pPr>
            <a:r>
              <a:rPr lang="en-US" altLang="ko-KR" dirty="0"/>
              <a:t> Producer Thread</a:t>
            </a:r>
          </a:p>
          <a:p>
            <a:pPr lvl="3" eaLnBrk="1" hangingPunct="1">
              <a:defRPr/>
            </a:pPr>
            <a:r>
              <a:rPr lang="ko-KR" altLang="en-US" dirty="0"/>
              <a:t> 생산을 담당</a:t>
            </a:r>
            <a:endParaRPr lang="en-US" altLang="ko-KR" dirty="0"/>
          </a:p>
          <a:p>
            <a:pPr lvl="2" eaLnBrk="1" hangingPunct="1">
              <a:defRPr/>
            </a:pPr>
            <a:r>
              <a:rPr lang="en-US" altLang="ko-KR" dirty="0"/>
              <a:t> Consumer Thread</a:t>
            </a:r>
          </a:p>
          <a:p>
            <a:pPr lvl="3" eaLnBrk="1" hangingPunct="1">
              <a:defRPr/>
            </a:pPr>
            <a:r>
              <a:rPr lang="ko-KR" altLang="en-US" dirty="0"/>
              <a:t> 소비를 담당</a:t>
            </a:r>
            <a:endParaRPr lang="en-US" altLang="ko-K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>
            <a:extLst>
              <a:ext uri="{FF2B5EF4-FFF2-40B4-BE49-F238E27FC236}">
                <a16:creationId xmlns:a16="http://schemas.microsoft.com/office/drawing/2014/main" id="{5666538F-5649-E435-014D-53C1C9DD85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628800"/>
            <a:ext cx="7956550" cy="4537075"/>
          </a:xfr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ko-KR" sz="1200" dirty="0"/>
              <a:t>       package </a:t>
            </a:r>
            <a:r>
              <a:rPr lang="en-US" altLang="ko-KR" sz="1200" dirty="0" err="1"/>
              <a:t>com.pyoinsoo.thread</a:t>
            </a:r>
            <a:r>
              <a:rPr lang="en-US" altLang="ko-KR" sz="12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br>
              <a:rPr lang="en-US" altLang="ko-KR" sz="1200" dirty="0"/>
            </a:br>
            <a:r>
              <a:rPr lang="en-US" altLang="ko-KR" sz="1200" dirty="0"/>
              <a:t>class </a:t>
            </a:r>
            <a:r>
              <a:rPr lang="en-US" altLang="ko-KR" sz="1200" dirty="0" err="1"/>
              <a:t>SemaphoreSharedData</a:t>
            </a:r>
            <a:r>
              <a:rPr lang="en-US" altLang="ko-KR" sz="1200" dirty="0"/>
              <a:t> {</a:t>
            </a:r>
            <a:br>
              <a:rPr lang="en-US" altLang="ko-KR" sz="1200" dirty="0"/>
            </a:br>
            <a:r>
              <a:rPr lang="en-US" altLang="ko-KR" sz="1200" dirty="0"/>
              <a:t>    private boolean </a:t>
            </a:r>
            <a:r>
              <a:rPr lang="en-US" altLang="ko-KR" sz="1200" dirty="0" err="1"/>
              <a:t>isNew</a:t>
            </a:r>
            <a:r>
              <a:rPr lang="en-US" altLang="ko-KR" sz="1200" dirty="0"/>
              <a:t> = false; //</a:t>
            </a:r>
            <a:r>
              <a:rPr lang="ko-KR" altLang="en-US" sz="1200" dirty="0" err="1"/>
              <a:t>세마포어</a:t>
            </a:r>
            <a:r>
              <a:rPr lang="ko-KR" altLang="en-US" sz="1200" dirty="0"/>
              <a:t> 변수</a:t>
            </a:r>
            <a:br>
              <a:rPr lang="ko-KR" altLang="en-US" sz="1200" dirty="0"/>
            </a:br>
            <a:r>
              <a:rPr lang="ko-KR" altLang="en-US" sz="1200" dirty="0"/>
              <a:t>    </a:t>
            </a:r>
            <a:r>
              <a:rPr lang="en-US" altLang="ko-KR" sz="1200" dirty="0"/>
              <a:t>private int data = 0;</a:t>
            </a:r>
            <a:br>
              <a:rPr lang="en-US" altLang="ko-KR" sz="1200" dirty="0"/>
            </a:br>
            <a:r>
              <a:rPr lang="en-US" altLang="ko-KR" sz="1200" dirty="0"/>
              <a:t>    synchronized void produce(int </a:t>
            </a:r>
            <a:r>
              <a:rPr lang="en-US" altLang="ko-KR" sz="1200" dirty="0" err="1"/>
              <a:t>inputData</a:t>
            </a:r>
            <a:r>
              <a:rPr lang="en-US" altLang="ko-KR" sz="1200" dirty="0"/>
              <a:t>) { //</a:t>
            </a:r>
            <a:r>
              <a:rPr lang="ko-KR" altLang="en-US" sz="1200" dirty="0"/>
              <a:t>생산</a:t>
            </a:r>
            <a:br>
              <a:rPr lang="ko-KR" altLang="en-US" sz="1200" dirty="0"/>
            </a:br>
            <a:r>
              <a:rPr lang="ko-KR" altLang="en-US" sz="1200" dirty="0"/>
              <a:t>        </a:t>
            </a:r>
            <a:r>
              <a:rPr lang="en-US" altLang="ko-KR" sz="1200" dirty="0"/>
              <a:t>try {</a:t>
            </a:r>
            <a:br>
              <a:rPr lang="en-US" altLang="ko-KR" sz="1200" dirty="0"/>
            </a:br>
            <a:r>
              <a:rPr lang="en-US" altLang="ko-KR" sz="1200" dirty="0"/>
              <a:t>            while (</a:t>
            </a:r>
            <a:r>
              <a:rPr lang="en-US" altLang="ko-KR" sz="1200" dirty="0" err="1"/>
              <a:t>isNew</a:t>
            </a:r>
            <a:r>
              <a:rPr lang="en-US" altLang="ko-KR" sz="1200" dirty="0"/>
              <a:t>) // </a:t>
            </a:r>
            <a:r>
              <a:rPr lang="ko-KR" altLang="en-US" sz="1200" dirty="0"/>
              <a:t>새로 생산된 데이터인가</a:t>
            </a:r>
            <a:r>
              <a:rPr lang="en-US" altLang="ko-KR" sz="1200" dirty="0"/>
              <a:t>?</a:t>
            </a:r>
            <a:br>
              <a:rPr lang="en-US" altLang="ko-KR" sz="1200" dirty="0"/>
            </a:br>
            <a:r>
              <a:rPr lang="en-US" altLang="ko-KR" sz="1200" dirty="0"/>
              <a:t>                wait(); // unlocked</a:t>
            </a:r>
            <a:br>
              <a:rPr lang="en-US" altLang="ko-KR" sz="1200" dirty="0"/>
            </a:br>
            <a:r>
              <a:rPr lang="en-US" altLang="ko-KR" sz="1200" dirty="0"/>
              <a:t>        } catch (InterruptedException ignored) {</a:t>
            </a:r>
            <a:br>
              <a:rPr lang="en-US" altLang="ko-KR" sz="1200" dirty="0"/>
            </a:br>
            <a:r>
              <a:rPr lang="en-US" altLang="ko-KR" sz="1200" dirty="0"/>
              <a:t>        }</a:t>
            </a:r>
            <a:br>
              <a:rPr lang="en-US" altLang="ko-KR" sz="1200" dirty="0"/>
            </a:br>
            <a:r>
              <a:rPr lang="en-US" altLang="ko-KR" sz="1200" dirty="0"/>
              <a:t>        data = </a:t>
            </a:r>
            <a:r>
              <a:rPr lang="en-US" altLang="ko-KR" sz="1200" dirty="0" err="1"/>
              <a:t>inputData</a:t>
            </a:r>
            <a:r>
              <a:rPr lang="en-US" altLang="ko-KR" sz="1200" dirty="0"/>
              <a:t>;</a:t>
            </a:r>
            <a:br>
              <a:rPr lang="en-US" altLang="ko-KR" sz="1200" dirty="0"/>
            </a:br>
            <a:r>
              <a:rPr lang="en-US" altLang="ko-KR" sz="1200" dirty="0"/>
              <a:t>        </a:t>
            </a:r>
            <a:r>
              <a:rPr lang="en-US" altLang="ko-KR" sz="1200" dirty="0" err="1"/>
              <a:t>isNew</a:t>
            </a:r>
            <a:r>
              <a:rPr lang="en-US" altLang="ko-KR" sz="1200" dirty="0"/>
              <a:t> = true; //</a:t>
            </a:r>
            <a:r>
              <a:rPr lang="ko-KR" altLang="en-US" sz="1200" dirty="0"/>
              <a:t>새로 생산된 데이터임을 나타내는 </a:t>
            </a:r>
            <a:r>
              <a:rPr lang="ko-KR" altLang="en-US" sz="1200" dirty="0" err="1"/>
              <a:t>세마포어변수</a:t>
            </a:r>
            <a:br>
              <a:rPr lang="ko-KR" altLang="en-US" sz="1200" dirty="0"/>
            </a:br>
            <a:r>
              <a:rPr lang="ko-KR" altLang="en-US" sz="1200" dirty="0"/>
              <a:t>        </a:t>
            </a:r>
            <a:r>
              <a:rPr lang="en-US" altLang="ko-KR" sz="1200" dirty="0"/>
              <a:t>notifyAll();</a:t>
            </a:r>
            <a:br>
              <a:rPr lang="en-US" altLang="ko-KR" sz="1200" dirty="0"/>
            </a:br>
            <a:r>
              <a:rPr lang="en-US" altLang="ko-KR" sz="1200" dirty="0"/>
              <a:t>    }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    synchronized int consume() { //</a:t>
            </a:r>
            <a:r>
              <a:rPr lang="ko-KR" altLang="en-US" sz="1200" dirty="0"/>
              <a:t>소비</a:t>
            </a:r>
            <a:br>
              <a:rPr lang="ko-KR" altLang="en-US" sz="1200" dirty="0"/>
            </a:br>
            <a:r>
              <a:rPr lang="ko-KR" altLang="en-US" sz="1200" dirty="0"/>
              <a:t>        </a:t>
            </a:r>
            <a:r>
              <a:rPr lang="en-US" altLang="ko-KR" sz="1200" dirty="0"/>
              <a:t>try {</a:t>
            </a:r>
            <a:br>
              <a:rPr lang="en-US" altLang="ko-KR" sz="1200" dirty="0"/>
            </a:br>
            <a:r>
              <a:rPr lang="en-US" altLang="ko-KR" sz="1200" dirty="0"/>
              <a:t>            while (!</a:t>
            </a:r>
            <a:r>
              <a:rPr lang="en-US" altLang="ko-KR" sz="1200" dirty="0" err="1"/>
              <a:t>isNew</a:t>
            </a:r>
            <a:r>
              <a:rPr lang="en-US" altLang="ko-KR" sz="1200" dirty="0"/>
              <a:t>) // </a:t>
            </a:r>
            <a:r>
              <a:rPr lang="ko-KR" altLang="en-US" sz="1200" dirty="0"/>
              <a:t>소비할 준비가 되었는가</a:t>
            </a:r>
            <a:r>
              <a:rPr lang="en-US" altLang="ko-KR" sz="1200" dirty="0"/>
              <a:t>?</a:t>
            </a:r>
            <a:br>
              <a:rPr lang="en-US" altLang="ko-KR" sz="1200" dirty="0"/>
            </a:br>
            <a:r>
              <a:rPr lang="en-US" altLang="ko-KR" sz="1200" dirty="0"/>
              <a:t>                wait(); // unlocked</a:t>
            </a:r>
            <a:br>
              <a:rPr lang="en-US" altLang="ko-KR" sz="1200" dirty="0"/>
            </a:br>
            <a:r>
              <a:rPr lang="en-US" altLang="ko-KR" sz="1200" dirty="0"/>
              <a:t>        } catch (InterruptedException ignored) {</a:t>
            </a:r>
            <a:br>
              <a:rPr lang="en-US" altLang="ko-KR" sz="1200" dirty="0"/>
            </a:br>
            <a:r>
              <a:rPr lang="en-US" altLang="ko-KR" sz="1200" dirty="0"/>
              <a:t>        }</a:t>
            </a:r>
            <a:br>
              <a:rPr lang="en-US" altLang="ko-KR" sz="1200" dirty="0"/>
            </a:br>
            <a:r>
              <a:rPr lang="en-US" altLang="ko-KR" sz="1200" dirty="0"/>
              <a:t>        </a:t>
            </a:r>
            <a:r>
              <a:rPr lang="en-US" altLang="ko-KR" sz="1200" dirty="0" err="1"/>
              <a:t>isNew</a:t>
            </a:r>
            <a:r>
              <a:rPr lang="en-US" altLang="ko-KR" sz="1200" dirty="0"/>
              <a:t> = false;</a:t>
            </a:r>
            <a:br>
              <a:rPr lang="en-US" altLang="ko-KR" sz="1200" dirty="0"/>
            </a:br>
            <a:r>
              <a:rPr lang="en-US" altLang="ko-KR" sz="1200" dirty="0"/>
              <a:t>        notifyAll(); //</a:t>
            </a:r>
            <a:r>
              <a:rPr lang="ko-KR" altLang="en-US" sz="1200" dirty="0"/>
              <a:t>현재 메소드가 종료되기 전엔 깨우지 않는다</a:t>
            </a:r>
            <a:br>
              <a:rPr lang="ko-KR" altLang="en-US" sz="1200" dirty="0"/>
            </a:br>
            <a:r>
              <a:rPr lang="ko-KR" altLang="en-US" sz="1200" dirty="0"/>
              <a:t>        </a:t>
            </a:r>
            <a:r>
              <a:rPr lang="en-US" altLang="ko-KR" sz="1200" dirty="0"/>
              <a:t>return data;</a:t>
            </a:r>
            <a:br>
              <a:rPr lang="en-US" altLang="ko-KR" sz="1200" dirty="0"/>
            </a:br>
            <a:r>
              <a:rPr lang="en-US" altLang="ko-KR" sz="1200" dirty="0"/>
              <a:t>    }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br>
              <a:rPr lang="en-US" altLang="ko-KR" sz="1200" dirty="0"/>
            </a:br>
            <a:endParaRPr lang="en-US" altLang="ko-KR" sz="12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ko-KR" sz="1200" dirty="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D364BE0E-66C5-800F-D291-11F6F429F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7786687" cy="587375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ko-KR"/>
              <a:t>Semaphore Example</a:t>
            </a:r>
            <a:r>
              <a:rPr lang="ko-KR" altLang="en-US"/>
              <a:t> </a:t>
            </a:r>
            <a:endParaRPr lang="en-US" altLang="ko-K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>
            <a:extLst>
              <a:ext uri="{FF2B5EF4-FFF2-40B4-BE49-F238E27FC236}">
                <a16:creationId xmlns:a16="http://schemas.microsoft.com/office/drawing/2014/main" id="{5666538F-5649-E435-014D-53C1C9DD85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628801"/>
            <a:ext cx="7956550" cy="4176464"/>
          </a:xfr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ko-KR" sz="1200" dirty="0"/>
              <a:t>     class </a:t>
            </a:r>
            <a:r>
              <a:rPr lang="en-US" altLang="ko-KR" sz="1200" dirty="0" err="1"/>
              <a:t>ProducerThread</a:t>
            </a:r>
            <a:r>
              <a:rPr lang="en-US" altLang="ko-KR" sz="1200" dirty="0"/>
              <a:t> extends Thread {</a:t>
            </a:r>
            <a:br>
              <a:rPr lang="en-US" altLang="ko-KR" sz="1200" dirty="0"/>
            </a:br>
            <a:r>
              <a:rPr lang="en-US" altLang="ko-KR" sz="1200" dirty="0"/>
              <a:t>    private </a:t>
            </a:r>
            <a:r>
              <a:rPr lang="en-US" altLang="ko-KR" sz="1200" dirty="0" err="1"/>
              <a:t>SemaphoreSharedData</a:t>
            </a:r>
            <a:r>
              <a:rPr lang="en-US" altLang="ko-KR" sz="1200" dirty="0"/>
              <a:t> shared;</a:t>
            </a:r>
            <a:br>
              <a:rPr lang="en-US" altLang="ko-KR" sz="1200" dirty="0"/>
            </a:br>
            <a:r>
              <a:rPr lang="en-US" altLang="ko-KR" sz="1200" dirty="0"/>
              <a:t>    private int </a:t>
            </a:r>
            <a:r>
              <a:rPr lang="en-US" altLang="ko-KR" sz="1200" dirty="0" err="1"/>
              <a:t>initData</a:t>
            </a:r>
            <a:r>
              <a:rPr lang="en-US" altLang="ko-KR" sz="1200" dirty="0"/>
              <a:t>;</a:t>
            </a:r>
            <a:br>
              <a:rPr lang="en-US" altLang="ko-KR" sz="1200" dirty="0"/>
            </a:br>
            <a:r>
              <a:rPr lang="en-US" altLang="ko-KR" sz="1200" dirty="0"/>
              <a:t>    public </a:t>
            </a:r>
            <a:r>
              <a:rPr lang="en-US" altLang="ko-KR" sz="1200" dirty="0" err="1"/>
              <a:t>ProducerThread</a:t>
            </a:r>
            <a:r>
              <a:rPr lang="en-US" altLang="ko-KR" sz="1200" dirty="0"/>
              <a:t>(String </a:t>
            </a:r>
            <a:r>
              <a:rPr lang="en-US" altLang="ko-KR" sz="1200" dirty="0" err="1"/>
              <a:t>threadName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SemaphoreSharedData</a:t>
            </a:r>
            <a:r>
              <a:rPr lang="en-US" altLang="ko-KR" sz="1200" dirty="0"/>
              <a:t> shared, int </a:t>
            </a:r>
            <a:r>
              <a:rPr lang="en-US" altLang="ko-KR" sz="1200" dirty="0" err="1"/>
              <a:t>initData</a:t>
            </a:r>
            <a:r>
              <a:rPr lang="en-US" altLang="ko-KR" sz="1200" dirty="0"/>
              <a:t>) {</a:t>
            </a:r>
            <a:br>
              <a:rPr lang="en-US" altLang="ko-KR" sz="1200" dirty="0"/>
            </a:br>
            <a:r>
              <a:rPr lang="en-US" altLang="ko-KR" sz="1200" dirty="0"/>
              <a:t>        super(</a:t>
            </a:r>
            <a:r>
              <a:rPr lang="en-US" altLang="ko-KR" sz="1200" dirty="0" err="1"/>
              <a:t>threadName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        </a:t>
            </a:r>
            <a:r>
              <a:rPr lang="en-US" altLang="ko-KR" sz="1200" dirty="0" err="1"/>
              <a:t>this.shared</a:t>
            </a:r>
            <a:r>
              <a:rPr lang="en-US" altLang="ko-KR" sz="1200" dirty="0"/>
              <a:t> = shared;</a:t>
            </a:r>
            <a:br>
              <a:rPr lang="en-US" altLang="ko-KR" sz="1200" dirty="0"/>
            </a:br>
            <a:r>
              <a:rPr lang="en-US" altLang="ko-KR" sz="1200" dirty="0"/>
              <a:t>        </a:t>
            </a:r>
            <a:r>
              <a:rPr lang="en-US" altLang="ko-KR" sz="1200" dirty="0" err="1"/>
              <a:t>this.initData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initData</a:t>
            </a:r>
            <a:r>
              <a:rPr lang="en-US" altLang="ko-KR" sz="1200" dirty="0"/>
              <a:t>;</a:t>
            </a:r>
            <a:br>
              <a:rPr lang="en-US" altLang="ko-KR" sz="1200" dirty="0"/>
            </a:br>
            <a:r>
              <a:rPr lang="en-US" altLang="ko-KR" sz="1200" dirty="0"/>
              <a:t>    }</a:t>
            </a:r>
            <a:br>
              <a:rPr lang="en-US" altLang="ko-KR" sz="1200" dirty="0"/>
            </a:br>
            <a:r>
              <a:rPr lang="en-US" altLang="ko-KR" sz="1200" dirty="0"/>
              <a:t>    @Override</a:t>
            </a:r>
            <a:br>
              <a:rPr lang="en-US" altLang="ko-KR" sz="1200" dirty="0"/>
            </a:br>
            <a:r>
              <a:rPr lang="en-US" altLang="ko-KR" sz="1200" dirty="0"/>
              <a:t>    public void run() {</a:t>
            </a:r>
            <a:br>
              <a:rPr lang="en-US" altLang="ko-KR" sz="1200" dirty="0"/>
            </a:br>
            <a:r>
              <a:rPr lang="en-US" altLang="ko-KR" sz="1200" dirty="0"/>
              <a:t>        while (true) {</a:t>
            </a:r>
            <a:br>
              <a:rPr lang="en-US" altLang="ko-KR" sz="1200" dirty="0"/>
            </a:br>
            <a:r>
              <a:rPr lang="en-US" altLang="ko-KR" sz="1200" dirty="0"/>
              <a:t>            </a:t>
            </a:r>
            <a:r>
              <a:rPr lang="en-US" altLang="ko-KR" sz="1200" dirty="0" err="1"/>
              <a:t>shared.produce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initData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            </a:t>
            </a:r>
            <a:r>
              <a:rPr lang="en-US" altLang="ko-KR" sz="1200" dirty="0" err="1"/>
              <a:t>System.out.printf</a:t>
            </a:r>
            <a:r>
              <a:rPr lang="en-US" altLang="ko-KR" sz="1200" dirty="0"/>
              <a:t>("%s:%d \n", </a:t>
            </a:r>
            <a:r>
              <a:rPr lang="en-US" altLang="ko-KR" sz="1200" dirty="0" err="1"/>
              <a:t>currentThread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getName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initData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            </a:t>
            </a:r>
            <a:r>
              <a:rPr lang="en-US" altLang="ko-KR" sz="1200" dirty="0" err="1"/>
              <a:t>initData</a:t>
            </a:r>
            <a:r>
              <a:rPr lang="en-US" altLang="ko-KR" sz="1200" dirty="0"/>
              <a:t>++;</a:t>
            </a:r>
            <a:br>
              <a:rPr lang="en-US" altLang="ko-KR" sz="1200" dirty="0"/>
            </a:br>
            <a:r>
              <a:rPr lang="en-US" altLang="ko-KR" sz="1200" dirty="0"/>
              <a:t>        }</a:t>
            </a:r>
            <a:br>
              <a:rPr lang="en-US" altLang="ko-KR" sz="1200" dirty="0"/>
            </a:br>
            <a:r>
              <a:rPr lang="en-US" altLang="ko-KR" sz="1200" dirty="0"/>
              <a:t>    }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br>
              <a:rPr lang="en-US" altLang="ko-KR" sz="1200" dirty="0"/>
            </a:br>
            <a:r>
              <a:rPr lang="en-US" altLang="ko-KR" sz="1200" dirty="0"/>
              <a:t>class </a:t>
            </a:r>
            <a:r>
              <a:rPr lang="en-US" altLang="ko-KR" sz="1200" dirty="0" err="1"/>
              <a:t>ConsumerThread</a:t>
            </a:r>
            <a:r>
              <a:rPr lang="en-US" altLang="ko-KR" sz="1200" dirty="0"/>
              <a:t> extends Thread {</a:t>
            </a:r>
            <a:br>
              <a:rPr lang="en-US" altLang="ko-KR" sz="1200" dirty="0"/>
            </a:br>
            <a:r>
              <a:rPr lang="en-US" altLang="ko-KR" sz="1200" dirty="0"/>
              <a:t>    private final </a:t>
            </a:r>
            <a:r>
              <a:rPr lang="en-US" altLang="ko-KR" sz="1200" dirty="0" err="1"/>
              <a:t>SemaphoreSharedData</a:t>
            </a:r>
            <a:r>
              <a:rPr lang="en-US" altLang="ko-KR" sz="1200" dirty="0"/>
              <a:t> shared;</a:t>
            </a:r>
            <a:br>
              <a:rPr lang="en-US" altLang="ko-KR" sz="1200" dirty="0"/>
            </a:br>
            <a:r>
              <a:rPr lang="en-US" altLang="ko-KR" sz="1200" dirty="0"/>
              <a:t>    public </a:t>
            </a:r>
            <a:r>
              <a:rPr lang="en-US" altLang="ko-KR" sz="1200" dirty="0" err="1"/>
              <a:t>ConsumerThread</a:t>
            </a:r>
            <a:r>
              <a:rPr lang="en-US" altLang="ko-KR" sz="1200" dirty="0"/>
              <a:t>(String </a:t>
            </a:r>
            <a:r>
              <a:rPr lang="en-US" altLang="ko-KR" sz="1200" dirty="0" err="1"/>
              <a:t>threadName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SemaphoreSharedData</a:t>
            </a:r>
            <a:r>
              <a:rPr lang="en-US" altLang="ko-KR" sz="1200" dirty="0"/>
              <a:t> shared) {</a:t>
            </a:r>
            <a:br>
              <a:rPr lang="en-US" altLang="ko-KR" sz="1200" dirty="0"/>
            </a:br>
            <a:r>
              <a:rPr lang="en-US" altLang="ko-KR" sz="1200" dirty="0"/>
              <a:t>        super(</a:t>
            </a:r>
            <a:r>
              <a:rPr lang="en-US" altLang="ko-KR" sz="1200" dirty="0" err="1"/>
              <a:t>threadName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        </a:t>
            </a:r>
            <a:r>
              <a:rPr lang="en-US" altLang="ko-KR" sz="1200" dirty="0" err="1"/>
              <a:t>this.shared</a:t>
            </a:r>
            <a:r>
              <a:rPr lang="en-US" altLang="ko-KR" sz="1200" dirty="0"/>
              <a:t> = shared;</a:t>
            </a:r>
            <a:br>
              <a:rPr lang="en-US" altLang="ko-KR" sz="1200" dirty="0"/>
            </a:br>
            <a:r>
              <a:rPr lang="en-US" altLang="ko-KR" sz="1200" dirty="0"/>
              <a:t>    }</a:t>
            </a:r>
            <a:br>
              <a:rPr lang="en-US" altLang="ko-KR" sz="1200" dirty="0"/>
            </a:br>
            <a:r>
              <a:rPr lang="en-US" altLang="ko-KR" sz="1200" dirty="0"/>
              <a:t>    @Override</a:t>
            </a:r>
            <a:br>
              <a:rPr lang="en-US" altLang="ko-KR" sz="1200" dirty="0"/>
            </a:br>
            <a:r>
              <a:rPr lang="en-US" altLang="ko-KR" sz="1200" dirty="0"/>
              <a:t>    public void run() {</a:t>
            </a:r>
            <a:br>
              <a:rPr lang="en-US" altLang="ko-KR" sz="1200" dirty="0"/>
            </a:br>
            <a:r>
              <a:rPr lang="en-US" altLang="ko-KR" sz="1200" dirty="0"/>
              <a:t>        while(true) </a:t>
            </a:r>
            <a:r>
              <a:rPr lang="en-US" altLang="ko-KR" sz="1200" dirty="0" err="1"/>
              <a:t>System.out.printf</a:t>
            </a:r>
            <a:r>
              <a:rPr lang="en-US" altLang="ko-KR" sz="1200" dirty="0"/>
              <a:t>("%s:%d \n", </a:t>
            </a:r>
            <a:r>
              <a:rPr lang="en-US" altLang="ko-KR" sz="1200" dirty="0" err="1"/>
              <a:t>currentThread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getName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shared.consume</a:t>
            </a:r>
            <a:r>
              <a:rPr lang="en-US" altLang="ko-KR" sz="1200" dirty="0"/>
              <a:t>());</a:t>
            </a:r>
            <a:br>
              <a:rPr lang="en-US" altLang="ko-KR" sz="1200" dirty="0"/>
            </a:br>
            <a:r>
              <a:rPr lang="en-US" altLang="ko-KR" sz="1200" dirty="0"/>
              <a:t>    }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br>
              <a:rPr lang="en-US" altLang="ko-KR" sz="1200" dirty="0"/>
            </a:br>
            <a:endParaRPr lang="en-US" altLang="ko-KR" sz="1200" dirty="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D364BE0E-66C5-800F-D291-11F6F429F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7786687" cy="587375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ko-KR"/>
              <a:t>Semaphore Example</a:t>
            </a:r>
            <a:r>
              <a:rPr lang="ko-KR" altLang="en-US"/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0327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>
            <a:extLst>
              <a:ext uri="{FF2B5EF4-FFF2-40B4-BE49-F238E27FC236}">
                <a16:creationId xmlns:a16="http://schemas.microsoft.com/office/drawing/2014/main" id="{5666538F-5649-E435-014D-53C1C9DD85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628801"/>
            <a:ext cx="7956550" cy="2736304"/>
          </a:xfr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ko-KR" sz="1200" dirty="0"/>
              <a:t>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ko-KR" sz="1200" dirty="0"/>
              <a:t>   public class </a:t>
            </a:r>
            <a:r>
              <a:rPr lang="en-US" altLang="ko-KR" sz="1200" dirty="0" err="1"/>
              <a:t>ThreadSemaphoreMain</a:t>
            </a:r>
            <a:r>
              <a:rPr lang="en-US" altLang="ko-KR" sz="1200" dirty="0"/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br>
              <a:rPr lang="en-US" altLang="ko-KR" sz="1200" dirty="0"/>
            </a:br>
            <a:r>
              <a:rPr lang="en-US" altLang="ko-KR" sz="1200" dirty="0"/>
              <a:t>    public static void main(String...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  <a:br>
              <a:rPr lang="en-US" altLang="ko-KR" sz="1200" dirty="0"/>
            </a:br>
            <a:r>
              <a:rPr lang="en-US" altLang="ko-KR" sz="1200" dirty="0"/>
              <a:t>        var shared = new </a:t>
            </a:r>
            <a:r>
              <a:rPr lang="en-US" altLang="ko-KR" sz="1200" dirty="0" err="1"/>
              <a:t>SemaphoreSharedData</a:t>
            </a:r>
            <a:r>
              <a:rPr lang="en-US" altLang="ko-KR" sz="1200" dirty="0"/>
              <a:t>();</a:t>
            </a:r>
            <a:br>
              <a:rPr lang="en-US" altLang="ko-KR" sz="1200" dirty="0"/>
            </a:br>
            <a:r>
              <a:rPr lang="en-US" altLang="ko-KR" sz="1200" dirty="0"/>
              <a:t>        new </a:t>
            </a:r>
            <a:r>
              <a:rPr lang="en-US" altLang="ko-KR" sz="1200" dirty="0" err="1"/>
              <a:t>ConsumerThread</a:t>
            </a:r>
            <a:r>
              <a:rPr lang="en-US" altLang="ko-KR" sz="1200" dirty="0"/>
              <a:t>("Consumer-T0", shared).start();</a:t>
            </a:r>
            <a:br>
              <a:rPr lang="en-US" altLang="ko-KR" sz="1200" dirty="0"/>
            </a:br>
            <a:r>
              <a:rPr lang="en-US" altLang="ko-KR" sz="1200" dirty="0"/>
              <a:t>        var consumer = new </a:t>
            </a:r>
            <a:r>
              <a:rPr lang="en-US" altLang="ko-KR" sz="1200" dirty="0" err="1"/>
              <a:t>ConsumerThread</a:t>
            </a:r>
            <a:r>
              <a:rPr lang="en-US" altLang="ko-KR" sz="1200" dirty="0"/>
              <a:t>("Consumer-T1", shared);</a:t>
            </a:r>
            <a:br>
              <a:rPr lang="en-US" altLang="ko-KR" sz="1200" dirty="0"/>
            </a:br>
            <a:r>
              <a:rPr lang="en-US" altLang="ko-KR" sz="1200" dirty="0"/>
              <a:t>        </a:t>
            </a:r>
            <a:r>
              <a:rPr lang="en-US" altLang="ko-KR" sz="1200" dirty="0" err="1"/>
              <a:t>consumer.setPriority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Thread.MAX_PRIORITY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        </a:t>
            </a:r>
            <a:r>
              <a:rPr lang="en-US" altLang="ko-KR" sz="1200" dirty="0" err="1"/>
              <a:t>consumer.start</a:t>
            </a:r>
            <a:r>
              <a:rPr lang="en-US" altLang="ko-KR" sz="1200" dirty="0"/>
              <a:t>();</a:t>
            </a:r>
            <a:br>
              <a:rPr lang="en-US" altLang="ko-KR" sz="1200" dirty="0"/>
            </a:br>
            <a:r>
              <a:rPr lang="en-US" altLang="ko-KR" sz="1200" dirty="0"/>
              <a:t>        new </a:t>
            </a:r>
            <a:r>
              <a:rPr lang="en-US" altLang="ko-KR" sz="1200" dirty="0" err="1"/>
              <a:t>ProducerThread</a:t>
            </a:r>
            <a:r>
              <a:rPr lang="en-US" altLang="ko-KR" sz="1200" dirty="0"/>
              <a:t>("Producer-T0",shared, 10).start();</a:t>
            </a:r>
            <a:br>
              <a:rPr lang="en-US" altLang="ko-KR" sz="1200" dirty="0"/>
            </a:br>
            <a:r>
              <a:rPr lang="en-US" altLang="ko-KR" sz="1200" dirty="0"/>
              <a:t>        var producer = new </a:t>
            </a:r>
            <a:r>
              <a:rPr lang="en-US" altLang="ko-KR" sz="1200" dirty="0" err="1"/>
              <a:t>ProducerThread</a:t>
            </a:r>
            <a:r>
              <a:rPr lang="en-US" altLang="ko-KR" sz="1200" dirty="0"/>
              <a:t>("Producer-T1",shared, 20);</a:t>
            </a:r>
            <a:br>
              <a:rPr lang="en-US" altLang="ko-KR" sz="1200" dirty="0"/>
            </a:br>
            <a:r>
              <a:rPr lang="en-US" altLang="ko-KR" sz="1200" dirty="0"/>
              <a:t>        </a:t>
            </a:r>
            <a:r>
              <a:rPr lang="en-US" altLang="ko-KR" sz="1200" dirty="0" err="1"/>
              <a:t>producer.setPriority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Thread.MAX_PRIORITY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        </a:t>
            </a:r>
            <a:r>
              <a:rPr lang="en-US" altLang="ko-KR" sz="1200" dirty="0" err="1"/>
              <a:t>producer.start</a:t>
            </a:r>
            <a:r>
              <a:rPr lang="en-US" altLang="ko-KR" sz="1200" dirty="0"/>
              <a:t>();</a:t>
            </a:r>
            <a:br>
              <a:rPr lang="en-US" altLang="ko-KR" sz="1200" dirty="0"/>
            </a:br>
            <a:r>
              <a:rPr lang="en-US" altLang="ko-KR" sz="1200" dirty="0"/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br>
              <a:rPr lang="en-US" altLang="ko-KR" sz="1200" dirty="0"/>
            </a:br>
            <a:r>
              <a:rPr lang="en-US" altLang="ko-KR" sz="1200" dirty="0"/>
              <a:t>}</a:t>
            </a:r>
            <a:br>
              <a:rPr lang="en-US" altLang="ko-KR" sz="1200" dirty="0"/>
            </a:br>
            <a:endParaRPr lang="en-US" altLang="ko-KR" sz="12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ko-KR" sz="1200" dirty="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D364BE0E-66C5-800F-D291-11F6F429F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7786687" cy="587375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ko-KR"/>
              <a:t>Semaphore Example</a:t>
            </a:r>
            <a:r>
              <a:rPr lang="ko-KR" altLang="en-US"/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8976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2B611B29-79F0-E7B2-E4CE-9D9A46AAC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72375" cy="720725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ko-KR"/>
              <a:t>Thread Priority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39BBFC8E-C7CB-47F0-0633-B5B179F27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064500" cy="4103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/>
              <a:t>모든 쓰레드는 우선순위를 갖는다</a:t>
            </a:r>
            <a:endParaRPr lang="en-US" altLang="ko-KR"/>
          </a:p>
          <a:p>
            <a:pPr eaLnBrk="1" hangingPunct="1">
              <a:lnSpc>
                <a:spcPct val="90000"/>
              </a:lnSpc>
            </a:pPr>
            <a:endParaRPr lang="en-US" altLang="ko-KR"/>
          </a:p>
          <a:p>
            <a:pPr eaLnBrk="1" hangingPunct="1">
              <a:lnSpc>
                <a:spcPct val="90000"/>
              </a:lnSpc>
            </a:pPr>
            <a:r>
              <a:rPr lang="ko-KR" altLang="en-US"/>
              <a:t>쓰레드를 생성하면 기본적으로 </a:t>
            </a:r>
            <a:r>
              <a:rPr lang="en-US" altLang="ko-KR"/>
              <a:t>NORM_PRIORITY = 5</a:t>
            </a:r>
            <a:r>
              <a:rPr lang="ko-KR" altLang="en-US"/>
              <a:t>를 갖는다</a:t>
            </a:r>
            <a:endParaRPr lang="en-US" altLang="ko-KR"/>
          </a:p>
          <a:p>
            <a:pPr eaLnBrk="1" hangingPunct="1">
              <a:lnSpc>
                <a:spcPct val="90000"/>
              </a:lnSpc>
            </a:pPr>
            <a:endParaRPr lang="en-US" altLang="ko-KR"/>
          </a:p>
          <a:p>
            <a:pPr eaLnBrk="1" hangingPunct="1">
              <a:lnSpc>
                <a:spcPct val="90000"/>
              </a:lnSpc>
            </a:pPr>
            <a:r>
              <a:rPr lang="ko-KR" altLang="en-US"/>
              <a:t>우선순위는 </a:t>
            </a:r>
            <a:r>
              <a:rPr lang="en-US" altLang="ko-KR"/>
              <a:t>1 ~ 10 </a:t>
            </a:r>
            <a:r>
              <a:rPr lang="ko-KR" altLang="en-US"/>
              <a:t>까지 존재</a:t>
            </a:r>
            <a:endParaRPr lang="en-US" altLang="ko-KR"/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setPriority(Int), getPriority()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/>
          </a:p>
          <a:p>
            <a:pPr eaLnBrk="1" hangingPunct="1">
              <a:lnSpc>
                <a:spcPct val="90000"/>
              </a:lnSpc>
            </a:pPr>
            <a:r>
              <a:rPr lang="ko-KR" altLang="en-US"/>
              <a:t>우선순위 동작상태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600"/>
              <a:t>블럭 된 곳</a:t>
            </a:r>
            <a:endParaRPr lang="en-US" altLang="ko-KR" sz="1600"/>
          </a:p>
          <a:p>
            <a:pPr lvl="1" eaLnBrk="1" hangingPunct="1">
              <a:lnSpc>
                <a:spcPct val="90000"/>
              </a:lnSpc>
            </a:pPr>
            <a:r>
              <a:rPr lang="ko-KR" altLang="en-US" sz="1600"/>
              <a:t>동기화 문장이나 블럭 등</a:t>
            </a:r>
            <a:endParaRPr lang="en-US" altLang="ko-KR"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AF60F77-44A6-CDE9-9006-AFD84854F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5256213" cy="503238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ko-KR" dirty="0"/>
              <a:t>Thread Priority Example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17E2E86-F4D6-EBFA-5881-D20E031A2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484313"/>
            <a:ext cx="8712968" cy="41049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ü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ko-KR" altLang="en-US" sz="900"/>
              <a:t>         </a:t>
            </a:r>
            <a:r>
              <a:rPr lang="en-US" altLang="ko-KR" sz="900"/>
              <a:t>package com.pyoinsoo.thread;</a:t>
            </a:r>
            <a:br>
              <a:rPr lang="en-US" altLang="ko-KR" sz="900"/>
            </a:br>
            <a:br>
              <a:rPr lang="en-US" altLang="ko-KR" sz="900"/>
            </a:br>
            <a:r>
              <a:rPr lang="en-US" altLang="ko-KR" sz="900"/>
              <a:t>class ThreadPriorityOneMain extends Thread {</a:t>
            </a:r>
            <a:br>
              <a:rPr lang="en-US" altLang="ko-KR" sz="900"/>
            </a:br>
            <a:br>
              <a:rPr lang="en-US" altLang="ko-KR" sz="900"/>
            </a:br>
            <a:r>
              <a:rPr lang="en-US" altLang="ko-KR" sz="900"/>
              <a:t>    public static void main(String[] args) {</a:t>
            </a:r>
            <a:br>
              <a:rPr lang="en-US" altLang="ko-KR" sz="900"/>
            </a:br>
            <a:br>
              <a:rPr lang="en-US" altLang="ko-KR" sz="900"/>
            </a:br>
            <a:r>
              <a:rPr lang="en-US" altLang="ko-KR" sz="900"/>
              <a:t>        var thread1 = new ThreadPriorityOneMain();</a:t>
            </a:r>
            <a:br>
              <a:rPr lang="en-US" altLang="ko-KR" sz="900"/>
            </a:br>
            <a:r>
              <a:rPr lang="en-US" altLang="ko-KR" sz="900"/>
              <a:t>        var thread2 = new ThreadPriorityOneMain();</a:t>
            </a:r>
            <a:br>
              <a:rPr lang="en-US" altLang="ko-KR" sz="900"/>
            </a:br>
            <a:r>
              <a:rPr lang="en-US" altLang="ko-KR" sz="900"/>
              <a:t>        var thread3 = new ThreadPriorityOneMain();</a:t>
            </a:r>
            <a:br>
              <a:rPr lang="en-US" altLang="ko-KR" sz="900"/>
            </a:br>
            <a:br>
              <a:rPr lang="en-US" altLang="ko-KR" sz="900"/>
            </a:br>
            <a:r>
              <a:rPr lang="en-US" altLang="ko-KR" sz="900"/>
              <a:t>        System.out.printf("</a:t>
            </a:r>
            <a:r>
              <a:rPr lang="ko-KR" altLang="en-US" sz="900"/>
              <a:t>첫번째 쓰레드 우선순위</a:t>
            </a:r>
            <a:r>
              <a:rPr lang="en-US" altLang="ko-KR" sz="900"/>
              <a:t>(</a:t>
            </a:r>
            <a:r>
              <a:rPr lang="ko-KR" altLang="en-US" sz="900"/>
              <a:t>디폴트값</a:t>
            </a:r>
            <a:r>
              <a:rPr lang="en-US" altLang="ko-KR" sz="900"/>
              <a:t>) : %d \n", thread1.getPriority());</a:t>
            </a:r>
            <a:br>
              <a:rPr lang="en-US" altLang="ko-KR" sz="900"/>
            </a:br>
            <a:r>
              <a:rPr lang="en-US" altLang="ko-KR" sz="900"/>
              <a:t>        System.out.printf("</a:t>
            </a:r>
            <a:r>
              <a:rPr lang="ko-KR" altLang="en-US" sz="900"/>
              <a:t>두번째 쓰레드 우선순위</a:t>
            </a:r>
            <a:r>
              <a:rPr lang="en-US" altLang="ko-KR" sz="900"/>
              <a:t>(</a:t>
            </a:r>
            <a:r>
              <a:rPr lang="ko-KR" altLang="en-US" sz="900"/>
              <a:t>디폴트값</a:t>
            </a:r>
            <a:r>
              <a:rPr lang="en-US" altLang="ko-KR" sz="900"/>
              <a:t>) : %d \n", thread2.getPriority());</a:t>
            </a:r>
            <a:br>
              <a:rPr lang="en-US" altLang="ko-KR" sz="900"/>
            </a:br>
            <a:r>
              <a:rPr lang="en-US" altLang="ko-KR" sz="900"/>
              <a:t>        System.out.printf("</a:t>
            </a:r>
            <a:r>
              <a:rPr lang="ko-KR" altLang="en-US" sz="900"/>
              <a:t>세번째 쓰레드 우선순위</a:t>
            </a:r>
            <a:r>
              <a:rPr lang="en-US" altLang="ko-KR" sz="900"/>
              <a:t>(</a:t>
            </a:r>
            <a:r>
              <a:rPr lang="ko-KR" altLang="en-US" sz="900"/>
              <a:t>디폴트값</a:t>
            </a:r>
            <a:r>
              <a:rPr lang="en-US" altLang="ko-KR" sz="900"/>
              <a:t>) : %d \n", thread3.getPriority());</a:t>
            </a:r>
            <a:br>
              <a:rPr lang="en-US" altLang="ko-KR" sz="900"/>
            </a:br>
            <a:br>
              <a:rPr lang="en-US" altLang="ko-KR" sz="900"/>
            </a:br>
            <a:r>
              <a:rPr lang="en-US" altLang="ko-KR" sz="900"/>
              <a:t>        //</a:t>
            </a:r>
            <a:r>
              <a:rPr lang="ko-KR" altLang="en-US" sz="900"/>
              <a:t>우선순위 변경</a:t>
            </a:r>
            <a:br>
              <a:rPr lang="ko-KR" altLang="en-US" sz="900"/>
            </a:br>
            <a:r>
              <a:rPr lang="ko-KR" altLang="en-US" sz="900"/>
              <a:t>        </a:t>
            </a:r>
            <a:r>
              <a:rPr lang="en-US" altLang="ko-KR" sz="900"/>
              <a:t>thread1.setPriority(2);</a:t>
            </a:r>
            <a:br>
              <a:rPr lang="en-US" altLang="ko-KR" sz="900"/>
            </a:br>
            <a:r>
              <a:rPr lang="en-US" altLang="ko-KR" sz="900"/>
              <a:t>        thread2.setPriority(5);</a:t>
            </a:r>
            <a:br>
              <a:rPr lang="en-US" altLang="ko-KR" sz="900"/>
            </a:br>
            <a:r>
              <a:rPr lang="en-US" altLang="ko-KR" sz="900"/>
              <a:t>        thread3.setPriority(8);</a:t>
            </a:r>
            <a:br>
              <a:rPr lang="en-US" altLang="ko-KR" sz="900"/>
            </a:br>
            <a:br>
              <a:rPr lang="en-US" altLang="ko-KR" sz="900"/>
            </a:br>
            <a:r>
              <a:rPr lang="en-US" altLang="ko-KR" sz="900"/>
              <a:t>        System.out.printf("</a:t>
            </a:r>
            <a:r>
              <a:rPr lang="ko-KR" altLang="en-US" sz="900"/>
              <a:t>첫번째 쓰레드 우선순위</a:t>
            </a:r>
            <a:r>
              <a:rPr lang="en-US" altLang="ko-KR" sz="900"/>
              <a:t>(</a:t>
            </a:r>
            <a:r>
              <a:rPr lang="ko-KR" altLang="en-US" sz="900"/>
              <a:t>변경 후</a:t>
            </a:r>
            <a:r>
              <a:rPr lang="en-US" altLang="ko-KR" sz="900"/>
              <a:t>) : %d \n", thread1.getPriority());</a:t>
            </a:r>
            <a:br>
              <a:rPr lang="en-US" altLang="ko-KR" sz="900"/>
            </a:br>
            <a:r>
              <a:rPr lang="en-US" altLang="ko-KR" sz="900"/>
              <a:t>        System.out.printf("</a:t>
            </a:r>
            <a:r>
              <a:rPr lang="ko-KR" altLang="en-US" sz="900"/>
              <a:t>두번째 쓰레드 우선순위</a:t>
            </a:r>
            <a:r>
              <a:rPr lang="en-US" altLang="ko-KR" sz="900"/>
              <a:t>(</a:t>
            </a:r>
            <a:r>
              <a:rPr lang="ko-KR" altLang="en-US" sz="900"/>
              <a:t>변경 후</a:t>
            </a:r>
            <a:r>
              <a:rPr lang="en-US" altLang="ko-KR" sz="900"/>
              <a:t>) : %d \n", thread2.getPriority());</a:t>
            </a:r>
            <a:br>
              <a:rPr lang="en-US" altLang="ko-KR" sz="900"/>
            </a:br>
            <a:r>
              <a:rPr lang="en-US" altLang="ko-KR" sz="900"/>
              <a:t>        System.out.printf("</a:t>
            </a:r>
            <a:r>
              <a:rPr lang="ko-KR" altLang="en-US" sz="900"/>
              <a:t>세번째 쓰레드 우선순위</a:t>
            </a:r>
            <a:r>
              <a:rPr lang="en-US" altLang="ko-KR" sz="900"/>
              <a:t>(</a:t>
            </a:r>
            <a:r>
              <a:rPr lang="ko-KR" altLang="en-US" sz="900"/>
              <a:t>변경 후</a:t>
            </a:r>
            <a:r>
              <a:rPr lang="en-US" altLang="ko-KR" sz="900"/>
              <a:t>) : %d \n", thread3.getPriority());</a:t>
            </a:r>
            <a:br>
              <a:rPr lang="en-US" altLang="ko-KR" sz="900"/>
            </a:br>
            <a:br>
              <a:rPr lang="en-US" altLang="ko-KR" sz="900"/>
            </a:br>
            <a:br>
              <a:rPr lang="en-US" altLang="ko-KR" sz="900"/>
            </a:br>
            <a:r>
              <a:rPr lang="en-US" altLang="ko-KR" sz="900"/>
              <a:t>        // Main thread</a:t>
            </a:r>
            <a:br>
              <a:rPr lang="en-US" altLang="ko-KR" sz="900"/>
            </a:br>
            <a:r>
              <a:rPr lang="en-US" altLang="ko-KR" sz="900"/>
              <a:t>        System.out.format("</a:t>
            </a:r>
            <a:r>
              <a:rPr lang="ko-KR" altLang="en-US" sz="900"/>
              <a:t>메인 쓰레드</a:t>
            </a:r>
            <a:r>
              <a:rPr lang="en-US" altLang="ko-KR" sz="900"/>
              <a:t>: %s , </a:t>
            </a:r>
            <a:r>
              <a:rPr lang="ko-KR" altLang="en-US" sz="900"/>
              <a:t>우선순위</a:t>
            </a:r>
            <a:r>
              <a:rPr lang="en-US" altLang="ko-KR" sz="900"/>
              <a:t>(</a:t>
            </a:r>
            <a:r>
              <a:rPr lang="ko-KR" altLang="en-US" sz="900"/>
              <a:t>디폴트</a:t>
            </a:r>
            <a:r>
              <a:rPr lang="en-US" altLang="ko-KR" sz="900"/>
              <a:t>) %d \n", Thread.currentThread().getName(), Thread.currentThread().getPriority());</a:t>
            </a:r>
            <a:br>
              <a:rPr lang="en-US" altLang="ko-KR" sz="900"/>
            </a:br>
            <a:br>
              <a:rPr lang="en-US" altLang="ko-KR" sz="900"/>
            </a:br>
            <a:r>
              <a:rPr lang="en-US" altLang="ko-KR" sz="900"/>
              <a:t>        // Main Thread </a:t>
            </a:r>
            <a:r>
              <a:rPr lang="ko-KR" altLang="en-US" sz="900"/>
              <a:t>우선순위 변경</a:t>
            </a:r>
            <a:br>
              <a:rPr lang="ko-KR" altLang="en-US" sz="900"/>
            </a:br>
            <a:r>
              <a:rPr lang="ko-KR" altLang="en-US" sz="900"/>
              <a:t>        </a:t>
            </a:r>
            <a:r>
              <a:rPr lang="en-US" altLang="ko-KR" sz="900"/>
              <a:t>Thread.currentThread().setPriority(Thread.MAX_PRIORITY);</a:t>
            </a:r>
            <a:br>
              <a:rPr lang="en-US" altLang="ko-KR" sz="900"/>
            </a:br>
            <a:br>
              <a:rPr lang="en-US" altLang="ko-KR" sz="900"/>
            </a:br>
            <a:r>
              <a:rPr lang="en-US" altLang="ko-KR" sz="900"/>
              <a:t>        System.out.format("</a:t>
            </a:r>
            <a:r>
              <a:rPr lang="ko-KR" altLang="en-US" sz="900"/>
              <a:t>메인 쓰레드</a:t>
            </a:r>
            <a:r>
              <a:rPr lang="en-US" altLang="ko-KR" sz="900"/>
              <a:t>: %s , </a:t>
            </a:r>
            <a:r>
              <a:rPr lang="ko-KR" altLang="en-US" sz="900"/>
              <a:t>우선순위</a:t>
            </a:r>
            <a:r>
              <a:rPr lang="en-US" altLang="ko-KR" sz="900"/>
              <a:t>(</a:t>
            </a:r>
            <a:r>
              <a:rPr lang="ko-KR" altLang="en-US" sz="900"/>
              <a:t>변경 후</a:t>
            </a:r>
            <a:r>
              <a:rPr lang="en-US" altLang="ko-KR" sz="900"/>
              <a:t>) %d \n", Thread.currentThread().getName(), Thread.currentThread().getPriority());</a:t>
            </a:r>
            <a:br>
              <a:rPr lang="en-US" altLang="ko-KR" sz="900"/>
            </a:br>
            <a:br>
              <a:rPr lang="en-US" altLang="ko-KR" sz="900"/>
            </a:br>
            <a:r>
              <a:rPr lang="en-US" altLang="ko-KR" sz="900"/>
              <a:t>    }</a:t>
            </a:r>
            <a:br>
              <a:rPr lang="en-US" altLang="ko-KR" sz="900"/>
            </a:br>
            <a:r>
              <a:rPr lang="en-US" altLang="ko-KR" sz="900"/>
              <a:t>}</a:t>
            </a:r>
            <a:endParaRPr lang="en-US" altLang="ko-KR" sz="9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제목 1">
            <a:extLst>
              <a:ext uri="{FF2B5EF4-FFF2-40B4-BE49-F238E27FC236}">
                <a16:creationId xmlns:a16="http://schemas.microsoft.com/office/drawing/2014/main" id="{69724CCE-314A-A4A4-DA90-96552D951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 Context Switching</a:t>
            </a:r>
            <a:endParaRPr lang="ko-KR" altLang="en-US"/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540C73DB-F048-61DA-1527-9BF8CDA5FB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1484313"/>
            <a:ext cx="8766051" cy="496902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Thread Context Switching(Thread </a:t>
            </a:r>
            <a:r>
              <a:rPr lang="ko-KR" altLang="en-US" dirty="0"/>
              <a:t>대표적 단점</a:t>
            </a:r>
            <a:r>
              <a:rPr lang="en-US" altLang="ko-KR" dirty="0"/>
              <a:t>)</a:t>
            </a:r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sz="1800" dirty="0"/>
              <a:t>번갈아 반복하며 </a:t>
            </a:r>
            <a:r>
              <a:rPr lang="en-US" altLang="ko-KR" sz="1800" dirty="0"/>
              <a:t>Task(Thread)</a:t>
            </a:r>
            <a:r>
              <a:rPr lang="ko-KR" altLang="en-US" sz="1800" dirty="0"/>
              <a:t>를 처리하는 것을 </a:t>
            </a:r>
            <a:r>
              <a:rPr lang="en-US" altLang="ko-KR" sz="1800" dirty="0"/>
              <a:t>Context Switching </a:t>
            </a:r>
            <a:r>
              <a:rPr lang="ko-KR" altLang="en-US" sz="1800" dirty="0"/>
              <a:t>이라 호칭하며 </a:t>
            </a:r>
            <a:r>
              <a:rPr lang="en-US" altLang="ko-KR" sz="1800" dirty="0"/>
              <a:t>Thread</a:t>
            </a:r>
            <a:r>
              <a:rPr lang="ko-KR" altLang="en-US" sz="1800" dirty="0"/>
              <a:t> </a:t>
            </a:r>
            <a:r>
              <a:rPr lang="en-US" altLang="ko-KR" sz="1800" dirty="0"/>
              <a:t>Context</a:t>
            </a:r>
            <a:r>
              <a:rPr lang="ko-KR" altLang="en-US" sz="1800" dirty="0"/>
              <a:t> </a:t>
            </a:r>
            <a:r>
              <a:rPr lang="en-US" altLang="ko-KR" sz="1800" dirty="0"/>
              <a:t>Switching</a:t>
            </a:r>
            <a:r>
              <a:rPr lang="ko-KR" altLang="en-US" sz="1800" dirty="0"/>
              <a:t> 작업은 많은 오버헤드를 발생</a:t>
            </a:r>
            <a:endParaRPr lang="en-US" altLang="ko-KR" sz="1800" dirty="0"/>
          </a:p>
          <a:p>
            <a:pPr lvl="2">
              <a:defRPr/>
            </a:pPr>
            <a:r>
              <a:rPr lang="en-US" altLang="ko-KR" sz="1600" dirty="0"/>
              <a:t>  Thread Context</a:t>
            </a:r>
          </a:p>
          <a:p>
            <a:pPr lvl="3">
              <a:defRPr/>
            </a:pPr>
            <a:r>
              <a:rPr lang="ko-KR" altLang="en-US" sz="1400" dirty="0"/>
              <a:t>쓰레드는 </a:t>
            </a:r>
            <a:r>
              <a:rPr lang="en-US" altLang="ko-KR" sz="1400" dirty="0"/>
              <a:t>Register Set, Thread</a:t>
            </a:r>
            <a:r>
              <a:rPr lang="ko-KR" altLang="en-US" sz="1400" dirty="0"/>
              <a:t> </a:t>
            </a:r>
            <a:r>
              <a:rPr lang="en-US" altLang="ko-KR" sz="1400" dirty="0"/>
              <a:t>Stack Frames </a:t>
            </a:r>
            <a:r>
              <a:rPr lang="ko-KR" altLang="en-US" sz="1400" dirty="0"/>
              <a:t>등의 정보를 갖는데 이를 </a:t>
            </a:r>
            <a:r>
              <a:rPr lang="en-US" altLang="ko-KR" sz="1400" dirty="0">
                <a:solidFill>
                  <a:srgbClr val="C00000"/>
                </a:solidFill>
              </a:rPr>
              <a:t>Thread Context </a:t>
            </a:r>
            <a:r>
              <a:rPr lang="ko-KR" altLang="en-US" sz="1400" dirty="0"/>
              <a:t>라 한다</a:t>
            </a:r>
            <a:r>
              <a:rPr lang="en-US" altLang="ko-KR" sz="1400" dirty="0"/>
              <a:t>. JVM</a:t>
            </a:r>
            <a:r>
              <a:rPr lang="ko-KR" altLang="en-US" sz="1400" dirty="0"/>
              <a:t>은 다른 쓰레드의 전환</a:t>
            </a:r>
            <a:r>
              <a:rPr lang="en-US" altLang="ko-KR" sz="1400" dirty="0"/>
              <a:t>(Switching)</a:t>
            </a:r>
            <a:r>
              <a:rPr lang="ko-KR" altLang="en-US" sz="1400" dirty="0"/>
              <a:t>이 일어나면 이러한 </a:t>
            </a:r>
            <a:r>
              <a:rPr lang="en-US" altLang="ko-KR" sz="1400" dirty="0"/>
              <a:t>Context</a:t>
            </a:r>
            <a:r>
              <a:rPr lang="ko-KR" altLang="en-US" sz="1400" dirty="0"/>
              <a:t>정보를 저장관리 하여야 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이에 소요되는 </a:t>
            </a:r>
            <a:r>
              <a:rPr lang="ko-KR" altLang="en-US" sz="1400" dirty="0">
                <a:solidFill>
                  <a:srgbClr val="C00000"/>
                </a:solidFill>
              </a:rPr>
              <a:t>오버헤드가 상당</a:t>
            </a:r>
            <a:r>
              <a:rPr lang="ko-KR" altLang="en-US" sz="1400" dirty="0"/>
              <a:t>하다</a:t>
            </a:r>
            <a:endParaRPr lang="en-US" altLang="ko-KR" sz="1800" dirty="0"/>
          </a:p>
          <a:p>
            <a:pPr lvl="1">
              <a:defRPr/>
            </a:pPr>
            <a:r>
              <a:rPr lang="ko-KR" altLang="en-US" sz="1800" dirty="0"/>
              <a:t>오버헤드</a:t>
            </a:r>
            <a:r>
              <a:rPr lang="en-US" altLang="ko-KR" sz="1800" dirty="0"/>
              <a:t>(Overhead)</a:t>
            </a:r>
          </a:p>
          <a:p>
            <a:pPr lvl="2">
              <a:defRPr/>
            </a:pPr>
            <a:r>
              <a:rPr lang="en-US" altLang="ko-KR" sz="1400" dirty="0"/>
              <a:t> </a:t>
            </a:r>
            <a:r>
              <a:rPr lang="ko-KR" altLang="en-US" sz="1400" dirty="0"/>
              <a:t>업무프로세스 처리에 소요되는 직</a:t>
            </a:r>
            <a:r>
              <a:rPr lang="en-US" altLang="ko-KR" sz="1400" dirty="0"/>
              <a:t>/</a:t>
            </a:r>
            <a:r>
              <a:rPr lang="ko-KR" altLang="en-US" sz="1400" dirty="0"/>
              <a:t>간접비용</a:t>
            </a:r>
            <a:r>
              <a:rPr lang="en-US" altLang="ko-KR" sz="1400" dirty="0"/>
              <a:t>(</a:t>
            </a:r>
            <a:r>
              <a:rPr lang="ko-KR" altLang="en-US" sz="1200" i="1" dirty="0">
                <a:solidFill>
                  <a:srgbClr val="C00000"/>
                </a:solidFill>
                <a:latin typeface="+mj-ea"/>
                <a:ea typeface="+mj-ea"/>
              </a:rPr>
              <a:t>시간</a:t>
            </a:r>
            <a:r>
              <a:rPr lang="en-US" altLang="ko-KR" sz="1200" i="1" dirty="0">
                <a:solidFill>
                  <a:srgbClr val="C00000"/>
                </a:solidFill>
                <a:latin typeface="+mj-ea"/>
                <a:ea typeface="+mj-ea"/>
              </a:rPr>
              <a:t>, </a:t>
            </a:r>
            <a:r>
              <a:rPr lang="ko-KR" altLang="en-US" sz="1200" i="1" dirty="0">
                <a:solidFill>
                  <a:srgbClr val="C00000"/>
                </a:solidFill>
                <a:latin typeface="+mj-ea"/>
                <a:ea typeface="+mj-ea"/>
              </a:rPr>
              <a:t>자원사용</a:t>
            </a:r>
            <a:r>
              <a:rPr lang="en-US" altLang="ko-KR" sz="1200" i="1" dirty="0">
                <a:solidFill>
                  <a:srgbClr val="C00000"/>
                </a:solidFill>
                <a:latin typeface="+mj-ea"/>
                <a:ea typeface="+mj-ea"/>
              </a:rPr>
              <a:t>[</a:t>
            </a:r>
            <a:r>
              <a:rPr lang="ko-KR" altLang="en-US" sz="1200" i="1" dirty="0">
                <a:solidFill>
                  <a:srgbClr val="C00000"/>
                </a:solidFill>
                <a:latin typeface="+mj-ea"/>
                <a:ea typeface="+mj-ea"/>
              </a:rPr>
              <a:t>메모리</a:t>
            </a:r>
            <a:r>
              <a:rPr lang="en-US" altLang="ko-KR" sz="1200" i="1" dirty="0">
                <a:solidFill>
                  <a:srgbClr val="C00000"/>
                </a:solidFill>
                <a:latin typeface="+mj-ea"/>
                <a:ea typeface="+mj-ea"/>
              </a:rPr>
              <a:t>] </a:t>
            </a:r>
            <a:r>
              <a:rPr lang="ko-KR" altLang="en-US" sz="1200" i="1" dirty="0">
                <a:latin typeface="+mj-ea"/>
                <a:ea typeface="+mj-ea"/>
              </a:rPr>
              <a:t>등</a:t>
            </a:r>
            <a:r>
              <a:rPr lang="en-US" altLang="ko-KR" sz="1400" dirty="0"/>
              <a:t>)</a:t>
            </a:r>
          </a:p>
          <a:p>
            <a:pPr marL="914400" lvl="2" indent="0">
              <a:buFont typeface="Wingdings" pitchFamily="2" charset="2"/>
              <a:buNone/>
              <a:defRPr/>
            </a:pPr>
            <a:endParaRPr lang="en-US" altLang="ko-KR" sz="1400" dirty="0"/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rgbClr val="C00000"/>
                </a:solidFill>
                <a:latin typeface="+mn-ea"/>
              </a:rPr>
              <a:t>Business Model A </a:t>
            </a:r>
            <a:r>
              <a:rPr lang="ko-KR" altLang="en-US" sz="1200" i="1" dirty="0">
                <a:solidFill>
                  <a:srgbClr val="C00000"/>
                </a:solidFill>
                <a:latin typeface="+mn-ea"/>
              </a:rPr>
              <a:t>업무</a:t>
            </a:r>
            <a:r>
              <a:rPr lang="ko-KR" altLang="en-US" sz="1200" i="1" dirty="0">
                <a:latin typeface="+mn-ea"/>
              </a:rPr>
              <a:t>를 처리하는데 </a:t>
            </a:r>
            <a:r>
              <a:rPr lang="en-US" altLang="ko-KR" sz="1200" i="1" dirty="0">
                <a:solidFill>
                  <a:srgbClr val="C00000"/>
                </a:solidFill>
                <a:latin typeface="+mn-ea"/>
              </a:rPr>
              <a:t>20</a:t>
            </a:r>
            <a:r>
              <a:rPr lang="ko-KR" altLang="en-US" sz="1200" i="1" dirty="0">
                <a:solidFill>
                  <a:srgbClr val="C00000"/>
                </a:solidFill>
                <a:latin typeface="+mn-ea"/>
              </a:rPr>
              <a:t>초</a:t>
            </a:r>
            <a:r>
              <a:rPr lang="ko-KR" altLang="en-US" sz="1200" i="1" dirty="0">
                <a:latin typeface="+mn-ea"/>
              </a:rPr>
              <a:t>가 소요되는데</a:t>
            </a:r>
            <a:r>
              <a:rPr lang="en-US" altLang="ko-KR" sz="1200" i="1" dirty="0">
                <a:latin typeface="+mn-ea"/>
              </a:rPr>
              <a:t>, </a:t>
            </a:r>
            <a:r>
              <a:rPr lang="ko-KR" altLang="en-US" sz="1200" i="1" dirty="0">
                <a:latin typeface="+mn-ea"/>
              </a:rPr>
              <a:t>안전성을 고려하여</a:t>
            </a:r>
            <a:endParaRPr lang="en-US" altLang="ko-KR" sz="1200" i="1" dirty="0">
              <a:latin typeface="+mn-ea"/>
            </a:endParaRP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ko-KR" altLang="en-US" sz="1200" i="1" dirty="0">
                <a:latin typeface="+mn-ea"/>
              </a:rPr>
              <a:t>부수적인 </a:t>
            </a:r>
            <a:r>
              <a:rPr lang="en-US" altLang="ko-KR" sz="1200" i="1" dirty="0">
                <a:solidFill>
                  <a:srgbClr val="C00000"/>
                </a:solidFill>
                <a:latin typeface="+mn-ea"/>
              </a:rPr>
              <a:t>A-e </a:t>
            </a:r>
            <a:r>
              <a:rPr lang="ko-KR" altLang="en-US" sz="1200" i="1" dirty="0">
                <a:solidFill>
                  <a:srgbClr val="C00000"/>
                </a:solidFill>
                <a:latin typeface="+mn-ea"/>
              </a:rPr>
              <a:t>업무를 처리한 결과 총 </a:t>
            </a:r>
            <a:r>
              <a:rPr lang="en-US" altLang="ko-KR" sz="1200" i="1" dirty="0">
                <a:solidFill>
                  <a:srgbClr val="C00000"/>
                </a:solidFill>
                <a:latin typeface="+mn-ea"/>
              </a:rPr>
              <a:t>30</a:t>
            </a:r>
            <a:r>
              <a:rPr lang="ko-KR" altLang="en-US" sz="1200" i="1" dirty="0">
                <a:solidFill>
                  <a:srgbClr val="C00000"/>
                </a:solidFill>
                <a:latin typeface="+mn-ea"/>
              </a:rPr>
              <a:t>초가 소요</a:t>
            </a:r>
            <a:r>
              <a:rPr lang="ko-KR" altLang="en-US" sz="1200" i="1" dirty="0">
                <a:latin typeface="+mn-ea"/>
              </a:rPr>
              <a:t>되었다면 </a:t>
            </a:r>
            <a:r>
              <a:rPr lang="ko-KR" altLang="en-US" sz="1200" i="1" dirty="0">
                <a:solidFill>
                  <a:srgbClr val="C00000"/>
                </a:solidFill>
                <a:latin typeface="+mn-ea"/>
              </a:rPr>
              <a:t>오버헤드는 </a:t>
            </a:r>
            <a:r>
              <a:rPr lang="en-US" altLang="ko-KR" sz="1200" i="1" dirty="0">
                <a:solidFill>
                  <a:srgbClr val="C00000"/>
                </a:solidFill>
                <a:latin typeface="+mn-ea"/>
              </a:rPr>
              <a:t>10</a:t>
            </a:r>
            <a:r>
              <a:rPr lang="ko-KR" altLang="en-US" sz="1200" i="1" dirty="0">
                <a:solidFill>
                  <a:srgbClr val="C00000"/>
                </a:solidFill>
                <a:latin typeface="+mn-ea"/>
              </a:rPr>
              <a:t>초</a:t>
            </a:r>
            <a:r>
              <a:rPr lang="ko-KR" altLang="en-US" sz="1200" i="1" dirty="0">
                <a:latin typeface="+mn-ea"/>
              </a:rPr>
              <a:t>가 된다</a:t>
            </a:r>
            <a:r>
              <a:rPr lang="en-US" altLang="ko-KR" sz="1200" i="1" dirty="0">
                <a:latin typeface="+mn-ea"/>
              </a:rPr>
              <a:t> </a:t>
            </a:r>
          </a:p>
          <a:p>
            <a:pPr marL="914400" lvl="2" indent="0">
              <a:buFont typeface="Wingdings" pitchFamily="2" charset="2"/>
              <a:buNone/>
              <a:defRPr/>
            </a:pPr>
            <a:endParaRPr lang="en-US" altLang="ko-KR" sz="1200" i="1" dirty="0">
              <a:latin typeface="+mn-ea"/>
            </a:endParaRP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ko-KR" altLang="en-US" sz="1200" i="1" dirty="0">
                <a:latin typeface="+mn-ea"/>
              </a:rPr>
              <a:t>또한 이 부수적 업무 </a:t>
            </a:r>
            <a:r>
              <a:rPr lang="en-US" altLang="ko-KR" sz="1200" i="1" dirty="0">
                <a:solidFill>
                  <a:srgbClr val="C00000"/>
                </a:solidFill>
                <a:latin typeface="+mn-ea"/>
              </a:rPr>
              <a:t>A-e</a:t>
            </a:r>
            <a:r>
              <a:rPr lang="ko-KR" altLang="en-US" sz="1200" i="1" dirty="0">
                <a:latin typeface="+mn-ea"/>
              </a:rPr>
              <a:t>를 수정해 </a:t>
            </a:r>
            <a:r>
              <a:rPr lang="en-US" altLang="ko-KR" sz="1200" i="1" dirty="0">
                <a:latin typeface="+mn-ea"/>
              </a:rPr>
              <a:t> </a:t>
            </a:r>
            <a:r>
              <a:rPr lang="ko-KR" altLang="en-US" sz="1200" i="1" dirty="0">
                <a:latin typeface="+mn-ea"/>
              </a:rPr>
              <a:t>처리시간이 </a:t>
            </a:r>
            <a:r>
              <a:rPr lang="en-US" altLang="ko-KR" sz="1200" i="1" dirty="0">
                <a:latin typeface="+mn-ea"/>
              </a:rPr>
              <a:t>25</a:t>
            </a:r>
            <a:r>
              <a:rPr lang="ko-KR" altLang="en-US" sz="1200" i="1" dirty="0">
                <a:latin typeface="+mn-ea"/>
              </a:rPr>
              <a:t>초가 되었다면 </a:t>
            </a:r>
            <a:r>
              <a:rPr lang="ko-KR" altLang="en-US" sz="1200" i="1" dirty="0">
                <a:solidFill>
                  <a:srgbClr val="C00000"/>
                </a:solidFill>
                <a:latin typeface="+mn-ea"/>
              </a:rPr>
              <a:t>오버헤드가</a:t>
            </a:r>
            <a:endParaRPr lang="en-US" altLang="ko-KR" sz="1200" i="1" dirty="0">
              <a:solidFill>
                <a:srgbClr val="C00000"/>
              </a:solidFill>
              <a:latin typeface="+mn-ea"/>
            </a:endParaRP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rgbClr val="C00000"/>
                </a:solidFill>
                <a:latin typeface="+mn-ea"/>
              </a:rPr>
              <a:t>5</a:t>
            </a:r>
            <a:r>
              <a:rPr lang="ko-KR" altLang="en-US" sz="1200" i="1" dirty="0">
                <a:solidFill>
                  <a:srgbClr val="C00000"/>
                </a:solidFill>
                <a:latin typeface="+mn-ea"/>
              </a:rPr>
              <a:t>초 단축</a:t>
            </a:r>
            <a:r>
              <a:rPr lang="ko-KR" altLang="en-US" sz="1200" i="1" dirty="0">
                <a:latin typeface="+mn-ea"/>
              </a:rPr>
              <a:t>되었다고 한다</a:t>
            </a:r>
            <a:endParaRPr lang="en-US" altLang="ko-KR" sz="1600" dirty="0"/>
          </a:p>
          <a:p>
            <a:pPr lvl="1">
              <a:defRPr/>
            </a:pPr>
            <a:endParaRPr lang="en-US" altLang="ko-KR" sz="1600" dirty="0"/>
          </a:p>
          <a:p>
            <a:pPr lvl="3">
              <a:defRPr/>
            </a:pPr>
            <a:endParaRPr lang="en-US" altLang="ko-KR" dirty="0"/>
          </a:p>
          <a:p>
            <a:pPr marL="1828800" lvl="4" indent="0">
              <a:buFontTx/>
              <a:buNone/>
              <a:defRPr/>
            </a:pPr>
            <a:endParaRPr lang="en-US" altLang="ko-KR" dirty="0"/>
          </a:p>
          <a:p>
            <a:pPr marL="1828800" lvl="4" indent="0">
              <a:buFontTx/>
              <a:buNone/>
              <a:defRPr/>
            </a:pPr>
            <a:endParaRPr lang="en-US" altLang="ko-KR" dirty="0"/>
          </a:p>
          <a:p>
            <a:pPr marL="1828800" lvl="4" indent="0">
              <a:buFontTx/>
              <a:buNone/>
              <a:defRPr/>
            </a:pPr>
            <a:endParaRPr lang="en-US" altLang="ko-KR" dirty="0"/>
          </a:p>
          <a:p>
            <a:pPr marL="1828800" lvl="4" indent="0">
              <a:buFontTx/>
              <a:buNone/>
              <a:defRPr/>
            </a:pPr>
            <a:endParaRPr lang="en-US" altLang="ko-KR" dirty="0"/>
          </a:p>
          <a:p>
            <a:pPr marL="1828800" lvl="4" indent="0">
              <a:buFontTx/>
              <a:buNone/>
              <a:defRPr/>
            </a:pPr>
            <a:endParaRPr lang="en-US" altLang="ko-KR" dirty="0"/>
          </a:p>
          <a:p>
            <a:pPr marL="1828800" lvl="4" indent="0">
              <a:buFontTx/>
              <a:buNone/>
              <a:defRPr/>
            </a:pPr>
            <a:endParaRPr lang="en-US" altLang="ko-KR" dirty="0"/>
          </a:p>
          <a:p>
            <a:pPr lvl="5">
              <a:defRPr/>
            </a:pPr>
            <a:endParaRPr lang="en-US" altLang="ko-KR" dirty="0"/>
          </a:p>
          <a:p>
            <a:pPr lvl="5">
              <a:defRPr/>
            </a:pPr>
            <a:endParaRPr lang="en-US" altLang="ko-KR" dirty="0"/>
          </a:p>
          <a:p>
            <a:pPr lvl="5">
              <a:defRPr/>
            </a:pPr>
            <a:endParaRPr lang="en-US" altLang="ko-KR" dirty="0"/>
          </a:p>
          <a:p>
            <a:pPr lvl="5">
              <a:defRPr/>
            </a:pPr>
            <a:endParaRPr lang="en-US" altLang="ko-KR" dirty="0"/>
          </a:p>
          <a:p>
            <a:pPr lvl="5">
              <a:defRPr/>
            </a:pPr>
            <a:endParaRPr lang="en-US" altLang="ko-KR" dirty="0"/>
          </a:p>
          <a:p>
            <a:pPr lvl="5">
              <a:defRPr/>
            </a:pPr>
            <a:endParaRPr lang="en-US" altLang="ko-KR" dirty="0"/>
          </a:p>
          <a:p>
            <a:pPr marL="1771650" lvl="4" indent="0">
              <a:buFontTx/>
              <a:buNone/>
              <a:defRPr/>
            </a:pPr>
            <a:endParaRPr lang="en-US" altLang="ko-KR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</p:txBody>
      </p:sp>
      <p:sp>
        <p:nvSpPr>
          <p:cNvPr id="49155" name="슬라이드 번호 개체 틀 3">
            <a:extLst>
              <a:ext uri="{FF2B5EF4-FFF2-40B4-BE49-F238E27FC236}">
                <a16:creationId xmlns:a16="http://schemas.microsoft.com/office/drawing/2014/main" id="{A193323A-521E-EFC9-1376-7480B0E203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ü"/>
              <a:defRPr kumimoji="1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D18583A5-96D1-BF49-8C7D-EEC152983B34}" type="slidenum">
              <a:rPr lang="en-US" altLang="ko-KR" sz="1000" b="0" smtClean="0">
                <a:ea typeface="굴림" panose="020B0600000101010101" pitchFamily="34" charset="-127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38</a:t>
            </a:fld>
            <a:endParaRPr lang="en-US" altLang="ko-KR" sz="1000" b="0">
              <a:ea typeface="굴림" panose="020B0600000101010101" pitchFamily="34" charset="-127"/>
            </a:endParaRPr>
          </a:p>
        </p:txBody>
      </p:sp>
      <p:sp>
        <p:nvSpPr>
          <p:cNvPr id="49156" name="양쪽 대괄호 2">
            <a:extLst>
              <a:ext uri="{FF2B5EF4-FFF2-40B4-BE49-F238E27FC236}">
                <a16:creationId xmlns:a16="http://schemas.microsoft.com/office/drawing/2014/main" id="{11212943-D498-3E8C-07D8-551086B21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689475"/>
            <a:ext cx="5997575" cy="1368425"/>
          </a:xfrm>
          <a:prstGeom prst="bracketPai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ü"/>
              <a:defRPr kumimoji="1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endParaRPr lang="ko-KR" altLang="en-US" sz="1800" b="0">
              <a:latin typeface="Courier" panose="02070309020205020404" pitchFamily="49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제목 1">
            <a:extLst>
              <a:ext uri="{FF2B5EF4-FFF2-40B4-BE49-F238E27FC236}">
                <a16:creationId xmlns:a16="http://schemas.microsoft.com/office/drawing/2014/main" id="{69724CCE-314A-A4A4-DA90-96552D951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21</a:t>
            </a:r>
            <a:r>
              <a:rPr lang="ko-KR" altLang="en-US" dirty="0"/>
              <a:t> 전 </a:t>
            </a:r>
            <a:r>
              <a:rPr lang="en-US" altLang="ko-KR" dirty="0"/>
              <a:t>Thread</a:t>
            </a:r>
            <a:r>
              <a:rPr lang="ko-KR" altLang="en-US" dirty="0"/>
              <a:t> 특징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540C73DB-F048-61DA-1527-9BF8CDA5FB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1484313"/>
            <a:ext cx="8766051" cy="496902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전통적</a:t>
            </a:r>
            <a:r>
              <a:rPr lang="en-US" altLang="ko-KR" dirty="0"/>
              <a:t>(Legacy)</a:t>
            </a:r>
            <a:r>
              <a:rPr lang="ko-KR" altLang="en-US" dirty="0"/>
              <a:t> 자바 쓰레드의 특징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sz="1800" dirty="0"/>
              <a:t> 자바 쓰레드는 </a:t>
            </a:r>
            <a:r>
              <a:rPr lang="en-US" altLang="ko-KR" sz="1800" dirty="0"/>
              <a:t>JVM</a:t>
            </a:r>
            <a:r>
              <a:rPr lang="ko-KR" altLang="en-US" sz="1800" dirty="0"/>
              <a:t>이 설치된 </a:t>
            </a:r>
            <a:r>
              <a:rPr lang="en-US" altLang="ko-KR" sz="1800" dirty="0"/>
              <a:t>OS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기반으로 동작</a:t>
            </a:r>
            <a:endParaRPr lang="en-US" altLang="ko-KR" sz="1800" dirty="0"/>
          </a:p>
          <a:p>
            <a:pPr marL="914400" lvl="2" indent="0">
              <a:buNone/>
              <a:defRPr/>
            </a:pPr>
            <a:endParaRPr lang="en-US" altLang="ko-KR" sz="1400" dirty="0"/>
          </a:p>
          <a:p>
            <a:pPr lvl="2">
              <a:defRPr/>
            </a:pPr>
            <a:r>
              <a:rPr lang="ko-KR" altLang="en-US" sz="1400" dirty="0"/>
              <a:t> 자바는 플랫폼</a:t>
            </a:r>
            <a:r>
              <a:rPr lang="en-US" altLang="ko-KR" sz="1400" dirty="0"/>
              <a:t>(OS)</a:t>
            </a:r>
            <a:r>
              <a:rPr lang="ko-KR" altLang="en-US" sz="1400" dirty="0"/>
              <a:t> 쓰레드 기반 동작방식</a:t>
            </a:r>
            <a:endParaRPr lang="en-US" altLang="ko-KR" sz="1400" dirty="0"/>
          </a:p>
          <a:p>
            <a:pPr lvl="2">
              <a:defRPr/>
            </a:pPr>
            <a:endParaRPr lang="en-US" altLang="ko-KR" sz="1400" dirty="0"/>
          </a:p>
          <a:p>
            <a:pPr lvl="3">
              <a:defRPr/>
            </a:pPr>
            <a:r>
              <a:rPr lang="ko-KR" altLang="en-US" sz="1200" dirty="0"/>
              <a:t>자바 코드에서 </a:t>
            </a:r>
            <a:r>
              <a:rPr lang="en-US" altLang="ko-KR" sz="1200" dirty="0"/>
              <a:t>Thread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만들면 </a:t>
            </a:r>
            <a:r>
              <a:rPr lang="en-US" altLang="ko-KR" sz="1200" dirty="0"/>
              <a:t>OS Thread </a:t>
            </a:r>
            <a:r>
              <a:rPr lang="ko-KR" altLang="en-US" sz="1200" dirty="0"/>
              <a:t>가 위임 받아 동작하는 방식</a:t>
            </a:r>
            <a:r>
              <a:rPr lang="en-US" altLang="ko-KR" sz="1200" dirty="0"/>
              <a:t>(Wrapping)</a:t>
            </a:r>
          </a:p>
          <a:p>
            <a:pPr lvl="3">
              <a:defRPr/>
            </a:pPr>
            <a:r>
              <a:rPr lang="en-US" altLang="ko-KR" sz="1200" dirty="0"/>
              <a:t>OS </a:t>
            </a:r>
            <a:r>
              <a:rPr lang="ko-KR" altLang="en-US" sz="1200" dirty="0"/>
              <a:t>커널을 사용하면 </a:t>
            </a:r>
            <a:r>
              <a:rPr lang="en-US" altLang="ko-KR" sz="1200" dirty="0"/>
              <a:t>Thread </a:t>
            </a:r>
            <a:r>
              <a:rPr lang="ko-KR" altLang="en-US" sz="1200" dirty="0"/>
              <a:t>숫자도 제한적이고 만들고 유지하는데 소요되는 비용이 비쌈</a:t>
            </a:r>
            <a:endParaRPr lang="en-US" altLang="ko-KR" sz="1200" dirty="0"/>
          </a:p>
          <a:p>
            <a:pPr lvl="3">
              <a:defRPr/>
            </a:pPr>
            <a:r>
              <a:rPr lang="en-US" altLang="ko-KR" sz="1200" dirty="0"/>
              <a:t>OS Thread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효율적으로 사용하기 위해 보통 </a:t>
            </a:r>
            <a:r>
              <a:rPr lang="en-US" altLang="ko-KR" sz="1200" dirty="0"/>
              <a:t>Thread Pool</a:t>
            </a:r>
            <a:r>
              <a:rPr lang="ko-KR" altLang="en-US" sz="1200" dirty="0"/>
              <a:t>을 만들어 사용</a:t>
            </a:r>
            <a:endParaRPr lang="en-US" altLang="ko-KR" sz="1200" dirty="0"/>
          </a:p>
          <a:p>
            <a:pPr lvl="1">
              <a:defRPr/>
            </a:pPr>
            <a:r>
              <a:rPr lang="en-US" altLang="ko-KR" sz="1600" dirty="0"/>
              <a:t> Throughput(</a:t>
            </a:r>
            <a:r>
              <a:rPr lang="ko-KR" altLang="en-US" sz="1600" dirty="0"/>
              <a:t>처리량</a:t>
            </a:r>
            <a:r>
              <a:rPr lang="en-US" altLang="ko-KR" sz="1600" dirty="0"/>
              <a:t>)</a:t>
            </a:r>
            <a:r>
              <a:rPr lang="ko-KR" altLang="en-US" sz="1600" dirty="0"/>
              <a:t>의 한계</a:t>
            </a:r>
            <a:endParaRPr lang="en-US" altLang="ko-KR" sz="1600" dirty="0"/>
          </a:p>
          <a:p>
            <a:pPr lvl="2">
              <a:defRPr/>
            </a:pPr>
            <a:endParaRPr lang="en-US" altLang="ko-KR" sz="1400" dirty="0"/>
          </a:p>
          <a:p>
            <a:pPr lvl="2">
              <a:defRPr/>
            </a:pPr>
            <a:r>
              <a:rPr lang="ko-KR" altLang="en-US" sz="1400" dirty="0"/>
              <a:t> </a:t>
            </a:r>
            <a:r>
              <a:rPr lang="en-US" altLang="ko-KR" sz="1400" dirty="0"/>
              <a:t>Spring</a:t>
            </a:r>
            <a:r>
              <a:rPr lang="ko-KR" altLang="en-US" sz="1400" dirty="0"/>
              <a:t>등의 웹 애플리케이션은  요청당 하나의 </a:t>
            </a:r>
            <a:r>
              <a:rPr lang="en-US" altLang="ko-KR" sz="1400" dirty="0"/>
              <a:t>Thread</a:t>
            </a:r>
            <a:r>
              <a:rPr lang="ko-KR" altLang="en-US" sz="1400" dirty="0"/>
              <a:t>가 필요</a:t>
            </a:r>
            <a:endParaRPr lang="en-US" altLang="ko-KR" sz="1400" dirty="0"/>
          </a:p>
          <a:p>
            <a:pPr lvl="2">
              <a:defRPr/>
            </a:pPr>
            <a:r>
              <a:rPr lang="ko-KR" altLang="en-US" sz="1400" dirty="0"/>
              <a:t> 애플리케이션에서 많은 요청을 처리하려면 </a:t>
            </a:r>
            <a:r>
              <a:rPr lang="en-US" altLang="ko-KR" sz="1400" dirty="0"/>
              <a:t>Thread</a:t>
            </a:r>
            <a:r>
              <a:rPr lang="ko-KR" altLang="en-US" sz="1400" dirty="0"/>
              <a:t>의 증가는 필수이나 </a:t>
            </a:r>
            <a:r>
              <a:rPr lang="en-US" altLang="ko-KR" sz="1400" dirty="0"/>
              <a:t>OS</a:t>
            </a:r>
            <a:r>
              <a:rPr lang="ko-KR" altLang="en-US" sz="1400" dirty="0"/>
              <a:t> </a:t>
            </a:r>
            <a:r>
              <a:rPr lang="en-US" altLang="ko-KR" sz="1400" dirty="0"/>
              <a:t>Thread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무한정 늘릴 수는 없음</a:t>
            </a:r>
            <a:endParaRPr lang="en-US" altLang="ko-KR" sz="1400" dirty="0"/>
          </a:p>
          <a:p>
            <a:pPr lvl="1">
              <a:defRPr/>
            </a:pPr>
            <a:r>
              <a:rPr lang="en-US" altLang="ko-KR" sz="1600" dirty="0"/>
              <a:t>Thread Blocking</a:t>
            </a:r>
          </a:p>
          <a:p>
            <a:pPr lvl="2">
              <a:defRPr/>
            </a:pPr>
            <a:r>
              <a:rPr lang="en-US" altLang="ko-KR" sz="1400" dirty="0"/>
              <a:t> Request</a:t>
            </a:r>
            <a:r>
              <a:rPr lang="ko-KR" altLang="en-US" sz="1400" dirty="0"/>
              <a:t>는 기본적으로 </a:t>
            </a:r>
            <a:r>
              <a:rPr lang="en-US" altLang="ko-KR" sz="1400" dirty="0"/>
              <a:t>I/O </a:t>
            </a:r>
            <a:r>
              <a:rPr lang="ko-KR" altLang="en-US" sz="1400" dirty="0"/>
              <a:t>작업이므로 </a:t>
            </a:r>
            <a:r>
              <a:rPr lang="ko-KR" altLang="en-US" sz="1400" dirty="0" err="1"/>
              <a:t>블럭킹</a:t>
            </a:r>
            <a:r>
              <a:rPr lang="en-US" altLang="ko-KR" sz="1400" dirty="0"/>
              <a:t> </a:t>
            </a:r>
            <a:r>
              <a:rPr lang="ko-KR" altLang="en-US" sz="1400" dirty="0"/>
              <a:t>발생으로 낭비</a:t>
            </a:r>
            <a:endParaRPr lang="en-US" altLang="ko-KR" sz="1400" dirty="0"/>
          </a:p>
          <a:p>
            <a:pPr lvl="2">
              <a:defRPr/>
            </a:pPr>
            <a:r>
              <a:rPr lang="ko-KR" altLang="en-US" sz="1400" dirty="0"/>
              <a:t> </a:t>
            </a:r>
            <a:r>
              <a:rPr lang="en-US" altLang="ko-KR" sz="1400" dirty="0"/>
              <a:t>Not-Blocking </a:t>
            </a:r>
            <a:r>
              <a:rPr lang="ko-KR" altLang="en-US" sz="1400" dirty="0"/>
              <a:t>방식의 필요성</a:t>
            </a:r>
            <a:r>
              <a:rPr lang="en-US" altLang="ko-KR" sz="1400" dirty="0"/>
              <a:t>(Reactive Programming)</a:t>
            </a:r>
          </a:p>
          <a:p>
            <a:pPr marL="1371600" lvl="3" indent="0">
              <a:buNone/>
              <a:defRPr/>
            </a:pPr>
            <a:endParaRPr lang="en-US" altLang="ko-KR" sz="1200" dirty="0"/>
          </a:p>
          <a:p>
            <a:pPr lvl="1">
              <a:defRPr/>
            </a:pPr>
            <a:endParaRPr lang="en-US" altLang="ko-KR" sz="1600" dirty="0"/>
          </a:p>
          <a:p>
            <a:pPr lvl="3">
              <a:defRPr/>
            </a:pPr>
            <a:endParaRPr lang="en-US" altLang="ko-KR" dirty="0"/>
          </a:p>
          <a:p>
            <a:pPr marL="1828800" lvl="4" indent="0">
              <a:buFontTx/>
              <a:buNone/>
              <a:defRPr/>
            </a:pPr>
            <a:endParaRPr lang="en-US" altLang="ko-KR" dirty="0"/>
          </a:p>
          <a:p>
            <a:pPr marL="1828800" lvl="4" indent="0">
              <a:buFontTx/>
              <a:buNone/>
              <a:defRPr/>
            </a:pPr>
            <a:endParaRPr lang="en-US" altLang="ko-KR" dirty="0"/>
          </a:p>
          <a:p>
            <a:pPr marL="1828800" lvl="4" indent="0">
              <a:buFontTx/>
              <a:buNone/>
              <a:defRPr/>
            </a:pPr>
            <a:endParaRPr lang="en-US" altLang="ko-KR" dirty="0"/>
          </a:p>
          <a:p>
            <a:pPr marL="1828800" lvl="4" indent="0">
              <a:buFontTx/>
              <a:buNone/>
              <a:defRPr/>
            </a:pPr>
            <a:endParaRPr lang="en-US" altLang="ko-KR" dirty="0"/>
          </a:p>
          <a:p>
            <a:pPr marL="1828800" lvl="4" indent="0">
              <a:buFontTx/>
              <a:buNone/>
              <a:defRPr/>
            </a:pPr>
            <a:endParaRPr lang="en-US" altLang="ko-KR" dirty="0"/>
          </a:p>
          <a:p>
            <a:pPr marL="1828800" lvl="4" indent="0">
              <a:buFontTx/>
              <a:buNone/>
              <a:defRPr/>
            </a:pPr>
            <a:endParaRPr lang="en-US" altLang="ko-KR" dirty="0"/>
          </a:p>
          <a:p>
            <a:pPr lvl="5">
              <a:defRPr/>
            </a:pPr>
            <a:endParaRPr lang="en-US" altLang="ko-KR" dirty="0"/>
          </a:p>
          <a:p>
            <a:pPr lvl="5">
              <a:defRPr/>
            </a:pPr>
            <a:endParaRPr lang="en-US" altLang="ko-KR" dirty="0"/>
          </a:p>
          <a:p>
            <a:pPr lvl="5">
              <a:defRPr/>
            </a:pPr>
            <a:endParaRPr lang="en-US" altLang="ko-KR" dirty="0"/>
          </a:p>
          <a:p>
            <a:pPr lvl="5">
              <a:defRPr/>
            </a:pPr>
            <a:endParaRPr lang="en-US" altLang="ko-KR" dirty="0"/>
          </a:p>
          <a:p>
            <a:pPr lvl="5">
              <a:defRPr/>
            </a:pPr>
            <a:endParaRPr lang="en-US" altLang="ko-KR" dirty="0"/>
          </a:p>
          <a:p>
            <a:pPr lvl="5">
              <a:defRPr/>
            </a:pPr>
            <a:endParaRPr lang="en-US" altLang="ko-KR" dirty="0"/>
          </a:p>
          <a:p>
            <a:pPr marL="1771650" lvl="4" indent="0">
              <a:buFontTx/>
              <a:buNone/>
              <a:defRPr/>
            </a:pPr>
            <a:endParaRPr lang="en-US" altLang="ko-KR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</p:txBody>
      </p:sp>
      <p:sp>
        <p:nvSpPr>
          <p:cNvPr id="49155" name="슬라이드 번호 개체 틀 3">
            <a:extLst>
              <a:ext uri="{FF2B5EF4-FFF2-40B4-BE49-F238E27FC236}">
                <a16:creationId xmlns:a16="http://schemas.microsoft.com/office/drawing/2014/main" id="{A193323A-521E-EFC9-1376-7480B0E203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ü"/>
              <a:defRPr kumimoji="1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D18583A5-96D1-BF49-8C7D-EEC152983B34}" type="slidenum">
              <a:rPr lang="en-US" altLang="ko-KR" sz="1000" b="0" smtClean="0">
                <a:ea typeface="굴림" panose="020B0600000101010101" pitchFamily="34" charset="-127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39</a:t>
            </a:fld>
            <a:endParaRPr lang="en-US" altLang="ko-KR" sz="1000" b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바닥글 개체 틀 3">
            <a:extLst>
              <a:ext uri="{FF2B5EF4-FFF2-40B4-BE49-F238E27FC236}">
                <a16:creationId xmlns:a16="http://schemas.microsoft.com/office/drawing/2014/main" id="{6E3976FB-37C6-4BB4-265C-80E7EBD336E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7040563" y="6597650"/>
            <a:ext cx="1905000" cy="260350"/>
          </a:xfrm>
          <a:prstGeom prst="rect">
            <a:avLst/>
          </a:prstGeom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046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685817" indent="-263776" latinLnBrk="1">
              <a:spcBef>
                <a:spcPct val="20000"/>
              </a:spcBef>
              <a:buChar char="–"/>
              <a:defRPr kumimoji="1" sz="2677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055103" indent="-211021" latinLnBrk="1">
              <a:spcBef>
                <a:spcPct val="20000"/>
              </a:spcBef>
              <a:buChar char="•"/>
              <a:defRPr kumimoji="1" sz="2308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477145" indent="-211021" latinLnBrk="1">
              <a:spcBef>
                <a:spcPct val="20000"/>
              </a:spcBef>
              <a:buChar char="–"/>
              <a:defRPr kumimoji="1" sz="1939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1899186" indent="-211021" latinLnBrk="1">
              <a:spcBef>
                <a:spcPct val="20000"/>
              </a:spcBef>
              <a:buChar char="»"/>
              <a:defRPr kumimoji="1" sz="1939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939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939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939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939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923">
                <a:latin typeface="굴림" panose="020B0600000101010101" pitchFamily="50" charset="-127"/>
              </a:rPr>
              <a:t>PYO IN SOO [ insoo.pyo@gmail.com ]</a:t>
            </a: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A482E3ED-6089-F8E7-61D2-FDC45A40B4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9044" y="1310054"/>
            <a:ext cx="8025912" cy="4903177"/>
          </a:xfrm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 Thread </a:t>
            </a:r>
            <a:r>
              <a:rPr lang="ko-KR" altLang="en-US" dirty="0"/>
              <a:t>와 </a:t>
            </a:r>
            <a:r>
              <a:rPr lang="en-US" altLang="ko-KR" dirty="0"/>
              <a:t>Multi-Thread</a:t>
            </a:r>
            <a:endParaRPr lang="en-US" altLang="ko-KR" sz="2246" dirty="0">
              <a:latin typeface="휴먼모음T" pitchFamily="18" charset="-127"/>
              <a:ea typeface="휴먼모음T" pitchFamily="18" charset="-127"/>
            </a:endParaRPr>
          </a:p>
          <a:p>
            <a:pPr lvl="1" eaLnBrk="1" hangingPunct="1">
              <a:buFont typeface="Wingdings" pitchFamily="2" charset="2"/>
              <a:buChar char="u"/>
              <a:defRPr/>
            </a:pPr>
            <a:r>
              <a:rPr lang="ko-KR" altLang="en-US" sz="1800" dirty="0">
                <a:cs typeface="맑은 고딕"/>
              </a:rPr>
              <a:t>어플리케이션이 실행되면 </a:t>
            </a:r>
            <a:r>
              <a:rPr lang="en-US" altLang="ko-KR" sz="1800" spc="-5" dirty="0">
                <a:cs typeface="맑은 고딕"/>
              </a:rPr>
              <a:t>Process</a:t>
            </a:r>
            <a:r>
              <a:rPr lang="ko-KR" altLang="en-US" sz="1800" spc="-5" dirty="0">
                <a:cs typeface="맑은 고딕"/>
              </a:rPr>
              <a:t> 생성 후 </a:t>
            </a:r>
            <a:r>
              <a:rPr lang="en-US" altLang="ko-KR" sz="1800" spc="-5" dirty="0">
                <a:cs typeface="맑은 고딕"/>
              </a:rPr>
              <a:t>J</a:t>
            </a:r>
            <a:r>
              <a:rPr lang="en-US" altLang="ko-KR" sz="1800" dirty="0">
                <a:cs typeface="맑은 고딕"/>
              </a:rPr>
              <a:t>VM</a:t>
            </a:r>
            <a:r>
              <a:rPr lang="ko-KR" altLang="en-US" sz="1800" dirty="0">
                <a:cs typeface="맑은 고딕"/>
              </a:rPr>
              <a:t>을 실행</a:t>
            </a:r>
            <a:endParaRPr lang="en-US" altLang="ko-KR" sz="1800" dirty="0">
              <a:cs typeface="맑은 고딕"/>
            </a:endParaRPr>
          </a:p>
          <a:p>
            <a:pPr lvl="1" eaLnBrk="1" hangingPunct="1">
              <a:buFont typeface="Wingdings" pitchFamily="2" charset="2"/>
              <a:buChar char="u"/>
              <a:defRPr/>
            </a:pPr>
            <a:r>
              <a:rPr lang="ko-KR" altLang="en-US" sz="1800" spc="-5" dirty="0">
                <a:cs typeface="맑은 고딕"/>
              </a:rPr>
              <a:t>자바는 </a:t>
            </a:r>
            <a:r>
              <a:rPr lang="en-US" altLang="ko-KR" sz="1800" spc="-5" dirty="0">
                <a:cs typeface="맑은 고딕"/>
              </a:rPr>
              <a:t>Process</a:t>
            </a:r>
            <a:r>
              <a:rPr lang="ko-KR" altLang="en-US" sz="1800" spc="-5" dirty="0">
                <a:cs typeface="맑은 고딕"/>
              </a:rPr>
              <a:t>가 </a:t>
            </a:r>
            <a:r>
              <a:rPr lang="ko-KR" altLang="en-US" sz="1800" dirty="0">
                <a:cs typeface="맑은 고딕"/>
              </a:rPr>
              <a:t>생성될 때 </a:t>
            </a:r>
            <a:r>
              <a:rPr lang="en-US" altLang="ko-KR" sz="1800" spc="-5" dirty="0">
                <a:cs typeface="맑은 고딕"/>
              </a:rPr>
              <a:t>Thread</a:t>
            </a:r>
            <a:r>
              <a:rPr lang="ko-KR" altLang="en-US" sz="1800" spc="-5" dirty="0">
                <a:cs typeface="맑은 고딕"/>
              </a:rPr>
              <a:t>가 </a:t>
            </a:r>
            <a:r>
              <a:rPr lang="ko-KR" altLang="en-US" sz="1800" dirty="0">
                <a:cs typeface="맑은 고딕"/>
              </a:rPr>
              <a:t>하나 생성되는데 이것이 </a:t>
            </a:r>
            <a:r>
              <a:rPr lang="en-US" altLang="ko-KR" sz="1800" dirty="0">
                <a:cs typeface="맑은 고딕"/>
              </a:rPr>
              <a:t>Main </a:t>
            </a:r>
            <a:r>
              <a:rPr lang="en-US" altLang="ko-KR" sz="1800" spc="-5" dirty="0">
                <a:cs typeface="맑은 고딕"/>
              </a:rPr>
              <a:t>Thread</a:t>
            </a:r>
          </a:p>
          <a:p>
            <a:pPr lvl="1" eaLnBrk="1" hangingPunct="1">
              <a:buFont typeface="Wingdings" pitchFamily="2" charset="2"/>
              <a:buChar char="u"/>
              <a:defRPr/>
            </a:pPr>
            <a:endParaRPr lang="en-US" altLang="ko-KR" sz="1800" dirty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ko-KR" sz="1492" dirty="0">
              <a:latin typeface="휴먼모음T" pitchFamily="18" charset="-127"/>
              <a:ea typeface="휴먼모음T" pitchFamily="18" charset="-127"/>
            </a:endParaRPr>
          </a:p>
          <a:p>
            <a:pPr lvl="1" eaLnBrk="1" hangingPunct="1">
              <a:buFont typeface="Wingdings" pitchFamily="2" charset="2"/>
              <a:buChar char="u"/>
              <a:defRPr/>
            </a:pPr>
            <a:endParaRPr lang="en-US" altLang="ko-KR" sz="1846" dirty="0">
              <a:latin typeface="휴먼모음T" pitchFamily="18" charset="-127"/>
              <a:ea typeface="휴먼모음T" pitchFamily="18" charset="-127"/>
            </a:endParaRPr>
          </a:p>
          <a:p>
            <a:pPr lvl="6">
              <a:buFontTx/>
              <a:buNone/>
              <a:defRPr/>
            </a:pPr>
            <a:endParaRPr lang="en-US" altLang="ko-KR" sz="1108" b="1" dirty="0">
              <a:latin typeface="휴먼모음T" pitchFamily="18" charset="-127"/>
              <a:ea typeface="휴먼모음T" pitchFamily="18" charset="-127"/>
            </a:endParaRPr>
          </a:p>
          <a:p>
            <a:pPr lvl="8">
              <a:buFontTx/>
              <a:buNone/>
              <a:defRPr/>
            </a:pPr>
            <a:endParaRPr lang="en-US" altLang="ko-KR" sz="1108" b="1" dirty="0">
              <a:latin typeface="휴먼모음T" pitchFamily="18" charset="-127"/>
              <a:ea typeface="휴먼모음T" pitchFamily="18" charset="-127"/>
            </a:endParaRPr>
          </a:p>
          <a:p>
            <a:pPr lvl="8">
              <a:buFontTx/>
              <a:buNone/>
              <a:defRPr/>
            </a:pPr>
            <a:endParaRPr lang="en-US" altLang="ko-KR" sz="1108" b="1" dirty="0">
              <a:latin typeface="휴먼모음T" pitchFamily="18" charset="-127"/>
              <a:ea typeface="휴먼모음T" pitchFamily="18" charset="-127"/>
            </a:endParaRPr>
          </a:p>
          <a:p>
            <a:pPr lvl="8">
              <a:buFontTx/>
              <a:buNone/>
              <a:defRPr/>
            </a:pPr>
            <a:r>
              <a:rPr lang="en-US" altLang="ko-KR" sz="1108" b="1" dirty="0">
                <a:latin typeface="휴먼모음T" pitchFamily="18" charset="-127"/>
                <a:ea typeface="휴먼모음T" pitchFamily="18" charset="-127"/>
              </a:rPr>
              <a:t>    </a:t>
            </a:r>
          </a:p>
        </p:txBody>
      </p:sp>
      <p:sp>
        <p:nvSpPr>
          <p:cNvPr id="11268" name="모서리가 둥근 직사각형 3">
            <a:extLst>
              <a:ext uri="{FF2B5EF4-FFF2-40B4-BE49-F238E27FC236}">
                <a16:creationId xmlns:a16="http://schemas.microsoft.com/office/drawing/2014/main" id="{FCF53A14-894B-EDBE-6026-2F5E3C6D7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8" y="5049838"/>
            <a:ext cx="6562725" cy="49847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958850" latinLnBrk="1">
              <a:spcBef>
                <a:spcPct val="20000"/>
              </a:spcBef>
              <a:buChar char="•"/>
              <a:defRPr kumimoji="1" sz="33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8850" latinLnBrk="1">
              <a:spcBef>
                <a:spcPct val="20000"/>
              </a:spcBef>
              <a:buChar char="–"/>
              <a:defRPr kumimoji="1" sz="29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8850" latinLnBrk="1"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8850" latinLnBrk="1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8850" latinLnBrk="1">
              <a:spcBef>
                <a:spcPct val="20000"/>
              </a:spcBef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754" dirty="0">
                <a:latin typeface="굴림" panose="020B0600000101010101" pitchFamily="50" charset="-127"/>
              </a:rPr>
              <a:t>                         </a:t>
            </a:r>
            <a:r>
              <a:rPr lang="en-US" altLang="ko-KR" sz="1477" dirty="0">
                <a:latin typeface="굴림" panose="020B0600000101010101" pitchFamily="50" charset="-127"/>
                <a:ea typeface="휴먼둥근헤드라인" panose="02030504000101010101" pitchFamily="18" charset="-127"/>
              </a:rPr>
              <a:t>OS</a:t>
            </a:r>
            <a:r>
              <a:rPr lang="en-US" altLang="ko-KR" sz="1477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(Thread Scheduler)</a:t>
            </a:r>
            <a:r>
              <a:rPr lang="en-US" altLang="ko-KR" sz="1754" dirty="0">
                <a:latin typeface="굴림" panose="020B0600000101010101" pitchFamily="50" charset="-127"/>
              </a:rPr>
              <a:t> </a:t>
            </a:r>
            <a:endParaRPr lang="ko-KR" altLang="en-US" sz="1754" dirty="0">
              <a:latin typeface="굴림" panose="020B0600000101010101" pitchFamily="50" charset="-127"/>
            </a:endParaRPr>
          </a:p>
        </p:txBody>
      </p:sp>
      <p:sp>
        <p:nvSpPr>
          <p:cNvPr id="11269" name="모서리가 둥근 직사각형 4">
            <a:extLst>
              <a:ext uri="{FF2B5EF4-FFF2-40B4-BE49-F238E27FC236}">
                <a16:creationId xmlns:a16="http://schemas.microsoft.com/office/drawing/2014/main" id="{8F3C2092-5580-8553-A2C0-C6AD267E2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6" y="4716463"/>
            <a:ext cx="6562725" cy="33337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958850" latinLnBrk="1">
              <a:spcBef>
                <a:spcPct val="20000"/>
              </a:spcBef>
              <a:buChar char="•"/>
              <a:defRPr kumimoji="1" sz="33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8850" latinLnBrk="1">
              <a:spcBef>
                <a:spcPct val="20000"/>
              </a:spcBef>
              <a:buChar char="–"/>
              <a:defRPr kumimoji="1" sz="29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8850" latinLnBrk="1"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8850" latinLnBrk="1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8850" latinLnBrk="1">
              <a:spcBef>
                <a:spcPct val="20000"/>
              </a:spcBef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92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JVM</a:t>
            </a:r>
            <a:endParaRPr lang="ko-KR" altLang="en-US" sz="1292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FA91B3D1-2BE3-7628-6FA7-177ACF98B83D}"/>
              </a:ext>
            </a:extLst>
          </p:cNvPr>
          <p:cNvSpPr/>
          <p:nvPr/>
        </p:nvSpPr>
        <p:spPr bwMode="auto">
          <a:xfrm>
            <a:off x="1373188" y="3179763"/>
            <a:ext cx="1993900" cy="15367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85114" eaLnBrk="1" latinLnBrk="1" hangingPunct="1">
              <a:defRPr/>
            </a:pPr>
            <a:endParaRPr lang="ko-KR" altLang="en-US">
              <a:latin typeface="Courier" pitchFamily="2" charset="2"/>
              <a:ea typeface="굴림" panose="020B0600000101010101" pitchFamily="50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3C551116-DA92-280C-4B16-F75AF5501B1E}"/>
              </a:ext>
            </a:extLst>
          </p:cNvPr>
          <p:cNvSpPr/>
          <p:nvPr/>
        </p:nvSpPr>
        <p:spPr bwMode="auto">
          <a:xfrm>
            <a:off x="3508375" y="3179763"/>
            <a:ext cx="2101850" cy="15367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85114" eaLnBrk="1" latinLnBrk="1" hangingPunct="1">
              <a:defRPr/>
            </a:pPr>
            <a:endParaRPr lang="ko-KR" altLang="en-US">
              <a:latin typeface="Courier" pitchFamily="2" charset="2"/>
              <a:ea typeface="굴림" panose="020B0600000101010101" pitchFamily="50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D587AEA-5C52-1C2B-82E4-20D1995F9768}"/>
              </a:ext>
            </a:extLst>
          </p:cNvPr>
          <p:cNvSpPr/>
          <p:nvPr/>
        </p:nvSpPr>
        <p:spPr bwMode="auto">
          <a:xfrm>
            <a:off x="5776913" y="3179763"/>
            <a:ext cx="2159000" cy="15367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85114" eaLnBrk="1" latinLnBrk="1" hangingPunct="1">
              <a:defRPr/>
            </a:pPr>
            <a:endParaRPr lang="ko-KR" altLang="en-US">
              <a:latin typeface="Courier" pitchFamily="2" charset="2"/>
              <a:ea typeface="굴림" panose="020B0600000101010101" pitchFamily="50" charset="-127"/>
            </a:endParaRPr>
          </a:p>
        </p:txBody>
      </p:sp>
      <p:sp>
        <p:nvSpPr>
          <p:cNvPr id="11275" name="위쪽/아래쪽 화살표 18">
            <a:extLst>
              <a:ext uri="{FF2B5EF4-FFF2-40B4-BE49-F238E27FC236}">
                <a16:creationId xmlns:a16="http://schemas.microsoft.com/office/drawing/2014/main" id="{FCECC067-36E7-3E1A-EB39-FC217F3FD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575" y="3744913"/>
            <a:ext cx="268288" cy="431800"/>
          </a:xfrm>
          <a:prstGeom prst="upDownArrow">
            <a:avLst>
              <a:gd name="adj1" fmla="val 50000"/>
              <a:gd name="adj2" fmla="val 50019"/>
            </a:avLst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958850" latinLnBrk="1">
              <a:spcBef>
                <a:spcPct val="20000"/>
              </a:spcBef>
              <a:buChar char="•"/>
              <a:defRPr kumimoji="1" sz="33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8850" latinLnBrk="1">
              <a:spcBef>
                <a:spcPct val="20000"/>
              </a:spcBef>
              <a:buChar char="–"/>
              <a:defRPr kumimoji="1" sz="29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8850" latinLnBrk="1"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8850" latinLnBrk="1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8850" latinLnBrk="1">
              <a:spcBef>
                <a:spcPct val="20000"/>
              </a:spcBef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ko-KR" altLang="en-US" sz="1754">
              <a:latin typeface="굴림" panose="020B0600000101010101" pitchFamily="50" charset="-127"/>
            </a:endParaRPr>
          </a:p>
        </p:txBody>
      </p:sp>
      <p:grpSp>
        <p:nvGrpSpPr>
          <p:cNvPr id="12299" name="그룹 27">
            <a:extLst>
              <a:ext uri="{FF2B5EF4-FFF2-40B4-BE49-F238E27FC236}">
                <a16:creationId xmlns:a16="http://schemas.microsoft.com/office/drawing/2014/main" id="{BB8E9AA8-B74E-8357-1252-B9CBEB78BA4C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387725"/>
            <a:ext cx="1600200" cy="1162050"/>
            <a:chOff x="1650808" y="3383995"/>
            <a:chExt cx="1733742" cy="1260139"/>
          </a:xfrm>
        </p:grpSpPr>
        <p:sp>
          <p:nvSpPr>
            <p:cNvPr id="11296" name="모서리가 둥근 직사각형 13">
              <a:extLst>
                <a:ext uri="{FF2B5EF4-FFF2-40B4-BE49-F238E27FC236}">
                  <a16:creationId xmlns:a16="http://schemas.microsoft.com/office/drawing/2014/main" id="{EDE0B686-2986-34F6-158C-88C84DD06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808" y="3383995"/>
              <a:ext cx="577914" cy="38733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/>
            </a:gra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958850" latinLnBrk="1">
                <a:spcBef>
                  <a:spcPct val="20000"/>
                </a:spcBef>
                <a:buChar char="•"/>
                <a:defRPr kumimoji="1" sz="33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defTabSz="958850" latinLnBrk="1">
                <a:spcBef>
                  <a:spcPct val="20000"/>
                </a:spcBef>
                <a:buChar char="–"/>
                <a:defRPr kumimoji="1" sz="29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defTabSz="958850" latinLnBrk="1"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defTabSz="958850" latinLnBrk="1">
                <a:spcBef>
                  <a:spcPct val="20000"/>
                </a:spcBef>
                <a:buChar char="–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defTabSz="958850" latinLnBrk="1">
                <a:spcBef>
                  <a:spcPct val="20000"/>
                </a:spcBef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92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T1</a:t>
              </a:r>
              <a:endParaRPr lang="ko-KR" altLang="en-US" sz="1292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11297" name="모서리가 둥근 직사각형 14">
              <a:extLst>
                <a:ext uri="{FF2B5EF4-FFF2-40B4-BE49-F238E27FC236}">
                  <a16:creationId xmlns:a16="http://schemas.microsoft.com/office/drawing/2014/main" id="{A2245B73-A96E-77B6-4D9C-106FEC123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722" y="3383995"/>
              <a:ext cx="577914" cy="38733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/>
            </a:gra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958850" latinLnBrk="1">
                <a:spcBef>
                  <a:spcPct val="20000"/>
                </a:spcBef>
                <a:buChar char="•"/>
                <a:defRPr kumimoji="1" sz="33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defTabSz="958850" latinLnBrk="1">
                <a:spcBef>
                  <a:spcPct val="20000"/>
                </a:spcBef>
                <a:buChar char="–"/>
                <a:defRPr kumimoji="1" sz="29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defTabSz="958850" latinLnBrk="1"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defTabSz="958850" latinLnBrk="1">
                <a:spcBef>
                  <a:spcPct val="20000"/>
                </a:spcBef>
                <a:buChar char="–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defTabSz="958850" latinLnBrk="1">
                <a:spcBef>
                  <a:spcPct val="20000"/>
                </a:spcBef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92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T2</a:t>
              </a:r>
              <a:endParaRPr lang="ko-KR" altLang="en-US" sz="1292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11298" name="모서리가 둥근 직사각형 15">
              <a:extLst>
                <a:ext uri="{FF2B5EF4-FFF2-40B4-BE49-F238E27FC236}">
                  <a16:creationId xmlns:a16="http://schemas.microsoft.com/office/drawing/2014/main" id="{C736BA47-9C10-7194-B087-2FB60526F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6636" y="3383995"/>
              <a:ext cx="577914" cy="38733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/>
            </a:gra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958850" latinLnBrk="1">
                <a:spcBef>
                  <a:spcPct val="20000"/>
                </a:spcBef>
                <a:buChar char="•"/>
                <a:defRPr kumimoji="1" sz="33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defTabSz="958850" latinLnBrk="1">
                <a:spcBef>
                  <a:spcPct val="20000"/>
                </a:spcBef>
                <a:buChar char="–"/>
                <a:defRPr kumimoji="1" sz="29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defTabSz="958850" latinLnBrk="1"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defTabSz="958850" latinLnBrk="1">
                <a:spcBef>
                  <a:spcPct val="20000"/>
                </a:spcBef>
                <a:buChar char="–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defTabSz="958850" latinLnBrk="1">
                <a:spcBef>
                  <a:spcPct val="20000"/>
                </a:spcBef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92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T3</a:t>
              </a:r>
              <a:endParaRPr lang="ko-KR" altLang="en-US" sz="1292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11299" name="모서리가 둥근 직사각형 16">
              <a:extLst>
                <a:ext uri="{FF2B5EF4-FFF2-40B4-BE49-F238E27FC236}">
                  <a16:creationId xmlns:a16="http://schemas.microsoft.com/office/drawing/2014/main" id="{F7D22F43-C955-5FEA-062F-6E15CD3B6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808" y="4239582"/>
              <a:ext cx="1733742" cy="4045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/>
            </a:gra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958850" latinLnBrk="1">
                <a:spcBef>
                  <a:spcPct val="20000"/>
                </a:spcBef>
                <a:buChar char="•"/>
                <a:defRPr kumimoji="1" sz="33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defTabSz="958850" latinLnBrk="1">
                <a:spcBef>
                  <a:spcPct val="20000"/>
                </a:spcBef>
                <a:buChar char="–"/>
                <a:defRPr kumimoji="1" sz="29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defTabSz="958850" latinLnBrk="1"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defTabSz="958850" latinLnBrk="1">
                <a:spcBef>
                  <a:spcPct val="20000"/>
                </a:spcBef>
                <a:buChar char="–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defTabSz="958850" latinLnBrk="1">
                <a:spcBef>
                  <a:spcPct val="20000"/>
                </a:spcBef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923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Common Memory</a:t>
              </a:r>
              <a:endParaRPr lang="ko-KR" altLang="en-US" sz="923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11300" name="위쪽/아래쪽 화살표 17">
              <a:extLst>
                <a:ext uri="{FF2B5EF4-FFF2-40B4-BE49-F238E27FC236}">
                  <a16:creationId xmlns:a16="http://schemas.microsoft.com/office/drawing/2014/main" id="{D9C9B7AD-3D87-33C6-2937-C290BBB8A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47" y="3771333"/>
              <a:ext cx="290678" cy="468248"/>
            </a:xfrm>
            <a:prstGeom prst="upDownArrow">
              <a:avLst>
                <a:gd name="adj1" fmla="val 50000"/>
                <a:gd name="adj2" fmla="val 50001"/>
              </a:avLst>
            </a:prstGeom>
            <a:gradFill rotWithShape="0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/>
            </a:gra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958850" latinLnBrk="1">
                <a:spcBef>
                  <a:spcPct val="20000"/>
                </a:spcBef>
                <a:buChar char="•"/>
                <a:defRPr kumimoji="1" sz="33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defTabSz="958850" latinLnBrk="1">
                <a:spcBef>
                  <a:spcPct val="20000"/>
                </a:spcBef>
                <a:buChar char="–"/>
                <a:defRPr kumimoji="1" sz="29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defTabSz="958850" latinLnBrk="1"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defTabSz="958850" latinLnBrk="1">
                <a:spcBef>
                  <a:spcPct val="20000"/>
                </a:spcBef>
                <a:buChar char="–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defTabSz="958850" latinLnBrk="1">
                <a:spcBef>
                  <a:spcPct val="20000"/>
                </a:spcBef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ko-KR" altLang="en-US" sz="1754">
                <a:latin typeface="굴림" panose="020B0600000101010101" pitchFamily="50" charset="-127"/>
              </a:endParaRPr>
            </a:p>
          </p:txBody>
        </p:sp>
        <p:sp>
          <p:nvSpPr>
            <p:cNvPr id="11301" name="위쪽/아래쪽 화살표 19">
              <a:extLst>
                <a:ext uri="{FF2B5EF4-FFF2-40B4-BE49-F238E27FC236}">
                  <a16:creationId xmlns:a16="http://schemas.microsoft.com/office/drawing/2014/main" id="{3F047D37-13A3-38F3-0C63-D86BC7872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7675" y="3771333"/>
              <a:ext cx="290678" cy="468248"/>
            </a:xfrm>
            <a:prstGeom prst="upDownArrow">
              <a:avLst>
                <a:gd name="adj1" fmla="val 50000"/>
                <a:gd name="adj2" fmla="val 50001"/>
              </a:avLst>
            </a:prstGeom>
            <a:gradFill rotWithShape="0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/>
            </a:gra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958850" latinLnBrk="1">
                <a:spcBef>
                  <a:spcPct val="20000"/>
                </a:spcBef>
                <a:buChar char="•"/>
                <a:defRPr kumimoji="1" sz="33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defTabSz="958850" latinLnBrk="1">
                <a:spcBef>
                  <a:spcPct val="20000"/>
                </a:spcBef>
                <a:buChar char="–"/>
                <a:defRPr kumimoji="1" sz="29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defTabSz="958850" latinLnBrk="1"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defTabSz="958850" latinLnBrk="1">
                <a:spcBef>
                  <a:spcPct val="20000"/>
                </a:spcBef>
                <a:buChar char="–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defTabSz="958850" latinLnBrk="1">
                <a:spcBef>
                  <a:spcPct val="20000"/>
                </a:spcBef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ko-KR" altLang="en-US" sz="1754">
                <a:latin typeface="굴림" panose="020B0600000101010101" pitchFamily="50" charset="-127"/>
              </a:endParaRPr>
            </a:p>
          </p:txBody>
        </p:sp>
      </p:grpSp>
      <p:grpSp>
        <p:nvGrpSpPr>
          <p:cNvPr id="12300" name="그룹 28">
            <a:extLst>
              <a:ext uri="{FF2B5EF4-FFF2-40B4-BE49-F238E27FC236}">
                <a16:creationId xmlns:a16="http://schemas.microsoft.com/office/drawing/2014/main" id="{7ED64CCC-8A02-38BD-9618-855D81BB7305}"/>
              </a:ext>
            </a:extLst>
          </p:cNvPr>
          <p:cNvGrpSpPr>
            <a:grpSpLocks/>
          </p:cNvGrpSpPr>
          <p:nvPr/>
        </p:nvGrpSpPr>
        <p:grpSpPr bwMode="auto">
          <a:xfrm>
            <a:off x="3700463" y="3387725"/>
            <a:ext cx="1600200" cy="1162050"/>
            <a:chOff x="1650808" y="3383995"/>
            <a:chExt cx="1733742" cy="1260139"/>
          </a:xfrm>
        </p:grpSpPr>
        <p:sp>
          <p:nvSpPr>
            <p:cNvPr id="11290" name="모서리가 둥근 직사각형 29">
              <a:extLst>
                <a:ext uri="{FF2B5EF4-FFF2-40B4-BE49-F238E27FC236}">
                  <a16:creationId xmlns:a16="http://schemas.microsoft.com/office/drawing/2014/main" id="{D532AA3E-8319-E8A2-5B8C-1F30AB126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808" y="3383995"/>
              <a:ext cx="577914" cy="38733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/>
            </a:gra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958850" latinLnBrk="1">
                <a:spcBef>
                  <a:spcPct val="20000"/>
                </a:spcBef>
                <a:buChar char="•"/>
                <a:defRPr kumimoji="1" sz="33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defTabSz="958850" latinLnBrk="1">
                <a:spcBef>
                  <a:spcPct val="20000"/>
                </a:spcBef>
                <a:buChar char="–"/>
                <a:defRPr kumimoji="1" sz="29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defTabSz="958850" latinLnBrk="1"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defTabSz="958850" latinLnBrk="1">
                <a:spcBef>
                  <a:spcPct val="20000"/>
                </a:spcBef>
                <a:buChar char="–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defTabSz="958850" latinLnBrk="1">
                <a:spcBef>
                  <a:spcPct val="20000"/>
                </a:spcBef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92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T1</a:t>
              </a:r>
              <a:endParaRPr lang="ko-KR" altLang="en-US" sz="1292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11291" name="모서리가 둥근 직사각형 30">
              <a:extLst>
                <a:ext uri="{FF2B5EF4-FFF2-40B4-BE49-F238E27FC236}">
                  <a16:creationId xmlns:a16="http://schemas.microsoft.com/office/drawing/2014/main" id="{470070E8-2833-B5C3-B8F0-B840EFC3B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722" y="3383995"/>
              <a:ext cx="577914" cy="38733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/>
            </a:gra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958850" latinLnBrk="1">
                <a:spcBef>
                  <a:spcPct val="20000"/>
                </a:spcBef>
                <a:buChar char="•"/>
                <a:defRPr kumimoji="1" sz="33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defTabSz="958850" latinLnBrk="1">
                <a:spcBef>
                  <a:spcPct val="20000"/>
                </a:spcBef>
                <a:buChar char="–"/>
                <a:defRPr kumimoji="1" sz="29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defTabSz="958850" latinLnBrk="1"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defTabSz="958850" latinLnBrk="1">
                <a:spcBef>
                  <a:spcPct val="20000"/>
                </a:spcBef>
                <a:buChar char="–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defTabSz="958850" latinLnBrk="1">
                <a:spcBef>
                  <a:spcPct val="20000"/>
                </a:spcBef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92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T2</a:t>
              </a:r>
              <a:endParaRPr lang="ko-KR" altLang="en-US" sz="1292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11292" name="모서리가 둥근 직사각형 31">
              <a:extLst>
                <a:ext uri="{FF2B5EF4-FFF2-40B4-BE49-F238E27FC236}">
                  <a16:creationId xmlns:a16="http://schemas.microsoft.com/office/drawing/2014/main" id="{03180EC3-B80B-2A52-3574-38B44739F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6636" y="3383995"/>
              <a:ext cx="577914" cy="38733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/>
            </a:gra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958850" latinLnBrk="1">
                <a:spcBef>
                  <a:spcPct val="20000"/>
                </a:spcBef>
                <a:buChar char="•"/>
                <a:defRPr kumimoji="1" sz="33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defTabSz="958850" latinLnBrk="1">
                <a:spcBef>
                  <a:spcPct val="20000"/>
                </a:spcBef>
                <a:buChar char="–"/>
                <a:defRPr kumimoji="1" sz="29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defTabSz="958850" latinLnBrk="1"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defTabSz="958850" latinLnBrk="1">
                <a:spcBef>
                  <a:spcPct val="20000"/>
                </a:spcBef>
                <a:buChar char="–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defTabSz="958850" latinLnBrk="1">
                <a:spcBef>
                  <a:spcPct val="20000"/>
                </a:spcBef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92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T3</a:t>
              </a:r>
              <a:endParaRPr lang="ko-KR" altLang="en-US" sz="1292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11293" name="모서리가 둥근 직사각형 32">
              <a:extLst>
                <a:ext uri="{FF2B5EF4-FFF2-40B4-BE49-F238E27FC236}">
                  <a16:creationId xmlns:a16="http://schemas.microsoft.com/office/drawing/2014/main" id="{4F0F3A86-832F-30E0-2333-7A7D41328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808" y="4239582"/>
              <a:ext cx="1733742" cy="4045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/>
            </a:gra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958850" latinLnBrk="1">
                <a:spcBef>
                  <a:spcPct val="20000"/>
                </a:spcBef>
                <a:buChar char="•"/>
                <a:defRPr kumimoji="1" sz="33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defTabSz="958850" latinLnBrk="1">
                <a:spcBef>
                  <a:spcPct val="20000"/>
                </a:spcBef>
                <a:buChar char="–"/>
                <a:defRPr kumimoji="1" sz="29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defTabSz="958850" latinLnBrk="1"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defTabSz="958850" latinLnBrk="1">
                <a:spcBef>
                  <a:spcPct val="20000"/>
                </a:spcBef>
                <a:buChar char="–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defTabSz="958850" latinLnBrk="1">
                <a:spcBef>
                  <a:spcPct val="20000"/>
                </a:spcBef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923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Common Memory</a:t>
              </a:r>
              <a:endParaRPr lang="ko-KR" altLang="en-US" sz="923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11294" name="위쪽/아래쪽 화살표 33">
              <a:extLst>
                <a:ext uri="{FF2B5EF4-FFF2-40B4-BE49-F238E27FC236}">
                  <a16:creationId xmlns:a16="http://schemas.microsoft.com/office/drawing/2014/main" id="{79F19033-0B54-2024-BAE4-FE45EBBBE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47" y="3771333"/>
              <a:ext cx="290676" cy="468248"/>
            </a:xfrm>
            <a:prstGeom prst="upDownArrow">
              <a:avLst>
                <a:gd name="adj1" fmla="val 50000"/>
                <a:gd name="adj2" fmla="val 50001"/>
              </a:avLst>
            </a:prstGeom>
            <a:gradFill rotWithShape="0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/>
            </a:gra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958850" latinLnBrk="1">
                <a:spcBef>
                  <a:spcPct val="20000"/>
                </a:spcBef>
                <a:buChar char="•"/>
                <a:defRPr kumimoji="1" sz="33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defTabSz="958850" latinLnBrk="1">
                <a:spcBef>
                  <a:spcPct val="20000"/>
                </a:spcBef>
                <a:buChar char="–"/>
                <a:defRPr kumimoji="1" sz="29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defTabSz="958850" latinLnBrk="1"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defTabSz="958850" latinLnBrk="1">
                <a:spcBef>
                  <a:spcPct val="20000"/>
                </a:spcBef>
                <a:buChar char="–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defTabSz="958850" latinLnBrk="1">
                <a:spcBef>
                  <a:spcPct val="20000"/>
                </a:spcBef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ko-KR" altLang="en-US" sz="1754">
                <a:latin typeface="굴림" panose="020B0600000101010101" pitchFamily="50" charset="-127"/>
              </a:endParaRPr>
            </a:p>
          </p:txBody>
        </p:sp>
        <p:sp>
          <p:nvSpPr>
            <p:cNvPr id="11295" name="위쪽/아래쪽 화살표 34">
              <a:extLst>
                <a:ext uri="{FF2B5EF4-FFF2-40B4-BE49-F238E27FC236}">
                  <a16:creationId xmlns:a16="http://schemas.microsoft.com/office/drawing/2014/main" id="{03B28162-A564-6210-B792-E13C5953B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7675" y="3771333"/>
              <a:ext cx="290676" cy="468248"/>
            </a:xfrm>
            <a:prstGeom prst="upDownArrow">
              <a:avLst>
                <a:gd name="adj1" fmla="val 50000"/>
                <a:gd name="adj2" fmla="val 50001"/>
              </a:avLst>
            </a:prstGeom>
            <a:gradFill rotWithShape="0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/>
            </a:gra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958850" latinLnBrk="1">
                <a:spcBef>
                  <a:spcPct val="20000"/>
                </a:spcBef>
                <a:buChar char="•"/>
                <a:defRPr kumimoji="1" sz="33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defTabSz="958850" latinLnBrk="1">
                <a:spcBef>
                  <a:spcPct val="20000"/>
                </a:spcBef>
                <a:buChar char="–"/>
                <a:defRPr kumimoji="1" sz="29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defTabSz="958850" latinLnBrk="1"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defTabSz="958850" latinLnBrk="1">
                <a:spcBef>
                  <a:spcPct val="20000"/>
                </a:spcBef>
                <a:buChar char="–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defTabSz="958850" latinLnBrk="1">
                <a:spcBef>
                  <a:spcPct val="20000"/>
                </a:spcBef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ko-KR" altLang="en-US" sz="1754">
                <a:latin typeface="굴림" panose="020B0600000101010101" pitchFamily="50" charset="-127"/>
              </a:endParaRPr>
            </a:p>
          </p:txBody>
        </p:sp>
      </p:grpSp>
      <p:grpSp>
        <p:nvGrpSpPr>
          <p:cNvPr id="12301" name="그룹 35">
            <a:extLst>
              <a:ext uri="{FF2B5EF4-FFF2-40B4-BE49-F238E27FC236}">
                <a16:creationId xmlns:a16="http://schemas.microsoft.com/office/drawing/2014/main" id="{087445BB-902C-E2C8-026C-FECE45CDCA39}"/>
              </a:ext>
            </a:extLst>
          </p:cNvPr>
          <p:cNvGrpSpPr>
            <a:grpSpLocks/>
          </p:cNvGrpSpPr>
          <p:nvPr/>
        </p:nvGrpSpPr>
        <p:grpSpPr bwMode="auto">
          <a:xfrm>
            <a:off x="6026150" y="3387725"/>
            <a:ext cx="1600200" cy="1162050"/>
            <a:chOff x="1650808" y="3383995"/>
            <a:chExt cx="1733742" cy="1260139"/>
          </a:xfrm>
        </p:grpSpPr>
        <p:sp>
          <p:nvSpPr>
            <p:cNvPr id="11284" name="모서리가 둥근 직사각형 36">
              <a:extLst>
                <a:ext uri="{FF2B5EF4-FFF2-40B4-BE49-F238E27FC236}">
                  <a16:creationId xmlns:a16="http://schemas.microsoft.com/office/drawing/2014/main" id="{63EF6A1E-492F-3529-38C1-9F2924DB4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808" y="3383995"/>
              <a:ext cx="577914" cy="38733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/>
            </a:gra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958850" latinLnBrk="1">
                <a:spcBef>
                  <a:spcPct val="20000"/>
                </a:spcBef>
                <a:buChar char="•"/>
                <a:defRPr kumimoji="1" sz="33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defTabSz="958850" latinLnBrk="1">
                <a:spcBef>
                  <a:spcPct val="20000"/>
                </a:spcBef>
                <a:buChar char="–"/>
                <a:defRPr kumimoji="1" sz="29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defTabSz="958850" latinLnBrk="1"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defTabSz="958850" latinLnBrk="1">
                <a:spcBef>
                  <a:spcPct val="20000"/>
                </a:spcBef>
                <a:buChar char="–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defTabSz="958850" latinLnBrk="1">
                <a:spcBef>
                  <a:spcPct val="20000"/>
                </a:spcBef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92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T1</a:t>
              </a:r>
              <a:endParaRPr lang="ko-KR" altLang="en-US" sz="1292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11285" name="모서리가 둥근 직사각형 37">
              <a:extLst>
                <a:ext uri="{FF2B5EF4-FFF2-40B4-BE49-F238E27FC236}">
                  <a16:creationId xmlns:a16="http://schemas.microsoft.com/office/drawing/2014/main" id="{37F71622-AE9D-6ACB-9E58-EE794C617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722" y="3383995"/>
              <a:ext cx="577914" cy="38733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/>
            </a:gra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958850" latinLnBrk="1">
                <a:spcBef>
                  <a:spcPct val="20000"/>
                </a:spcBef>
                <a:buChar char="•"/>
                <a:defRPr kumimoji="1" sz="33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defTabSz="958850" latinLnBrk="1">
                <a:spcBef>
                  <a:spcPct val="20000"/>
                </a:spcBef>
                <a:buChar char="–"/>
                <a:defRPr kumimoji="1" sz="29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defTabSz="958850" latinLnBrk="1"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defTabSz="958850" latinLnBrk="1">
                <a:spcBef>
                  <a:spcPct val="20000"/>
                </a:spcBef>
                <a:buChar char="–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defTabSz="958850" latinLnBrk="1">
                <a:spcBef>
                  <a:spcPct val="20000"/>
                </a:spcBef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92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T2</a:t>
              </a:r>
              <a:endParaRPr lang="ko-KR" altLang="en-US" sz="1292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11286" name="모서리가 둥근 직사각형 38">
              <a:extLst>
                <a:ext uri="{FF2B5EF4-FFF2-40B4-BE49-F238E27FC236}">
                  <a16:creationId xmlns:a16="http://schemas.microsoft.com/office/drawing/2014/main" id="{8452E6A8-8941-9435-E437-232150099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6636" y="3383995"/>
              <a:ext cx="577914" cy="38733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/>
            </a:gra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958850" latinLnBrk="1">
                <a:spcBef>
                  <a:spcPct val="20000"/>
                </a:spcBef>
                <a:buChar char="•"/>
                <a:defRPr kumimoji="1" sz="33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defTabSz="958850" latinLnBrk="1">
                <a:spcBef>
                  <a:spcPct val="20000"/>
                </a:spcBef>
                <a:buChar char="–"/>
                <a:defRPr kumimoji="1" sz="29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defTabSz="958850" latinLnBrk="1"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defTabSz="958850" latinLnBrk="1">
                <a:spcBef>
                  <a:spcPct val="20000"/>
                </a:spcBef>
                <a:buChar char="–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defTabSz="958850" latinLnBrk="1">
                <a:spcBef>
                  <a:spcPct val="20000"/>
                </a:spcBef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92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T3</a:t>
              </a:r>
              <a:endParaRPr lang="ko-KR" altLang="en-US" sz="1292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11287" name="모서리가 둥근 직사각형 39">
              <a:extLst>
                <a:ext uri="{FF2B5EF4-FFF2-40B4-BE49-F238E27FC236}">
                  <a16:creationId xmlns:a16="http://schemas.microsoft.com/office/drawing/2014/main" id="{4C2D9C6C-1F3E-9DC8-F1E4-7E588EF36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808" y="4239582"/>
              <a:ext cx="1733742" cy="4045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/>
            </a:gra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958850" latinLnBrk="1">
                <a:spcBef>
                  <a:spcPct val="20000"/>
                </a:spcBef>
                <a:buChar char="•"/>
                <a:defRPr kumimoji="1" sz="33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defTabSz="958850" latinLnBrk="1">
                <a:spcBef>
                  <a:spcPct val="20000"/>
                </a:spcBef>
                <a:buChar char="–"/>
                <a:defRPr kumimoji="1" sz="29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defTabSz="958850" latinLnBrk="1"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defTabSz="958850" latinLnBrk="1">
                <a:spcBef>
                  <a:spcPct val="20000"/>
                </a:spcBef>
                <a:buChar char="–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defTabSz="958850" latinLnBrk="1">
                <a:spcBef>
                  <a:spcPct val="20000"/>
                </a:spcBef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923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Common Memory</a:t>
              </a:r>
              <a:endParaRPr lang="ko-KR" altLang="en-US" sz="923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11288" name="위쪽/아래쪽 화살표 40">
              <a:extLst>
                <a:ext uri="{FF2B5EF4-FFF2-40B4-BE49-F238E27FC236}">
                  <a16:creationId xmlns:a16="http://schemas.microsoft.com/office/drawing/2014/main" id="{ED94EBC1-7A9E-554E-0C8D-8F90F2EBF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47" y="3771333"/>
              <a:ext cx="290678" cy="468248"/>
            </a:xfrm>
            <a:prstGeom prst="upDownArrow">
              <a:avLst>
                <a:gd name="adj1" fmla="val 50000"/>
                <a:gd name="adj2" fmla="val 50001"/>
              </a:avLst>
            </a:prstGeom>
            <a:gradFill rotWithShape="0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/>
            </a:gra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958850" latinLnBrk="1">
                <a:spcBef>
                  <a:spcPct val="20000"/>
                </a:spcBef>
                <a:buChar char="•"/>
                <a:defRPr kumimoji="1" sz="33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defTabSz="958850" latinLnBrk="1">
                <a:spcBef>
                  <a:spcPct val="20000"/>
                </a:spcBef>
                <a:buChar char="–"/>
                <a:defRPr kumimoji="1" sz="29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defTabSz="958850" latinLnBrk="1"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defTabSz="958850" latinLnBrk="1">
                <a:spcBef>
                  <a:spcPct val="20000"/>
                </a:spcBef>
                <a:buChar char="–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defTabSz="958850" latinLnBrk="1">
                <a:spcBef>
                  <a:spcPct val="20000"/>
                </a:spcBef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ko-KR" altLang="en-US" sz="1754">
                <a:latin typeface="굴림" panose="020B0600000101010101" pitchFamily="50" charset="-127"/>
              </a:endParaRPr>
            </a:p>
          </p:txBody>
        </p:sp>
        <p:sp>
          <p:nvSpPr>
            <p:cNvPr id="11289" name="위쪽/아래쪽 화살표 41">
              <a:extLst>
                <a:ext uri="{FF2B5EF4-FFF2-40B4-BE49-F238E27FC236}">
                  <a16:creationId xmlns:a16="http://schemas.microsoft.com/office/drawing/2014/main" id="{6A8DBD20-DFCE-D2DB-EE9D-720FD2F89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7675" y="3771333"/>
              <a:ext cx="290678" cy="468248"/>
            </a:xfrm>
            <a:prstGeom prst="upDownArrow">
              <a:avLst>
                <a:gd name="adj1" fmla="val 50000"/>
                <a:gd name="adj2" fmla="val 50001"/>
              </a:avLst>
            </a:prstGeom>
            <a:gradFill rotWithShape="0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/>
            </a:gra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958850" latinLnBrk="1">
                <a:spcBef>
                  <a:spcPct val="20000"/>
                </a:spcBef>
                <a:buChar char="•"/>
                <a:defRPr kumimoji="1" sz="33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defTabSz="958850" latinLnBrk="1">
                <a:spcBef>
                  <a:spcPct val="20000"/>
                </a:spcBef>
                <a:buChar char="–"/>
                <a:defRPr kumimoji="1" sz="29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defTabSz="958850" latinLnBrk="1"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defTabSz="958850" latinLnBrk="1">
                <a:spcBef>
                  <a:spcPct val="20000"/>
                </a:spcBef>
                <a:buChar char="–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defTabSz="958850" latinLnBrk="1">
                <a:spcBef>
                  <a:spcPct val="20000"/>
                </a:spcBef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ko-KR" altLang="en-US" sz="1754">
                <a:latin typeface="굴림" panose="020B0600000101010101" pitchFamily="50" charset="-127"/>
              </a:endParaRPr>
            </a:p>
          </p:txBody>
        </p:sp>
      </p:grpSp>
      <p:sp>
        <p:nvSpPr>
          <p:cNvPr id="11279" name="위쪽/아래쪽 화살표 42">
            <a:extLst>
              <a:ext uri="{FF2B5EF4-FFF2-40B4-BE49-F238E27FC236}">
                <a16:creationId xmlns:a16="http://schemas.microsoft.com/office/drawing/2014/main" id="{074ABE0F-E520-7B6F-12E0-8AE21BC6C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038" y="3744913"/>
            <a:ext cx="268287" cy="431800"/>
          </a:xfrm>
          <a:prstGeom prst="upDownArrow">
            <a:avLst>
              <a:gd name="adj1" fmla="val 50000"/>
              <a:gd name="adj2" fmla="val 50019"/>
            </a:avLst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958850" latinLnBrk="1">
              <a:spcBef>
                <a:spcPct val="20000"/>
              </a:spcBef>
              <a:buChar char="•"/>
              <a:defRPr kumimoji="1" sz="33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8850" latinLnBrk="1">
              <a:spcBef>
                <a:spcPct val="20000"/>
              </a:spcBef>
              <a:buChar char="–"/>
              <a:defRPr kumimoji="1" sz="29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8850" latinLnBrk="1"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8850" latinLnBrk="1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8850" latinLnBrk="1">
              <a:spcBef>
                <a:spcPct val="20000"/>
              </a:spcBef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ko-KR" altLang="en-US" sz="1754">
              <a:latin typeface="굴림" panose="020B0600000101010101" pitchFamily="50" charset="-127"/>
            </a:endParaRPr>
          </a:p>
        </p:txBody>
      </p:sp>
      <p:sp>
        <p:nvSpPr>
          <p:cNvPr id="11280" name="위쪽/아래쪽 화살표 43">
            <a:extLst>
              <a:ext uri="{FF2B5EF4-FFF2-40B4-BE49-F238E27FC236}">
                <a16:creationId xmlns:a16="http://schemas.microsoft.com/office/drawing/2014/main" id="{0BAEF604-A1E6-10C1-E7E0-071CDE552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450" y="3744913"/>
            <a:ext cx="268288" cy="431800"/>
          </a:xfrm>
          <a:prstGeom prst="upDownArrow">
            <a:avLst>
              <a:gd name="adj1" fmla="val 50000"/>
              <a:gd name="adj2" fmla="val 50019"/>
            </a:avLst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958850" latinLnBrk="1">
              <a:spcBef>
                <a:spcPct val="20000"/>
              </a:spcBef>
              <a:buChar char="•"/>
              <a:defRPr kumimoji="1" sz="33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8850" latinLnBrk="1">
              <a:spcBef>
                <a:spcPct val="20000"/>
              </a:spcBef>
              <a:buChar char="–"/>
              <a:defRPr kumimoji="1" sz="29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8850" latinLnBrk="1"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8850" latinLnBrk="1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8850" latinLnBrk="1">
              <a:spcBef>
                <a:spcPct val="20000"/>
              </a:spcBef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ko-KR" altLang="en-US" sz="1754">
              <a:latin typeface="굴림" panose="020B0600000101010101" pitchFamily="50" charset="-127"/>
            </a:endParaRPr>
          </a:p>
        </p:txBody>
      </p:sp>
      <p:sp>
        <p:nvSpPr>
          <p:cNvPr id="11281" name="모서리가 둥근 직사각형 44">
            <a:extLst>
              <a:ext uri="{FF2B5EF4-FFF2-40B4-BE49-F238E27FC236}">
                <a16:creationId xmlns:a16="http://schemas.microsoft.com/office/drawing/2014/main" id="{0BCF2DFF-8075-6063-9904-409B585FE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847975"/>
            <a:ext cx="1336675" cy="33178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958850" latinLnBrk="1">
              <a:spcBef>
                <a:spcPct val="20000"/>
              </a:spcBef>
              <a:buChar char="•"/>
              <a:defRPr kumimoji="1" sz="33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8850" latinLnBrk="1">
              <a:spcBef>
                <a:spcPct val="20000"/>
              </a:spcBef>
              <a:buChar char="–"/>
              <a:defRPr kumimoji="1" sz="29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8850" latinLnBrk="1"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8850" latinLnBrk="1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8850" latinLnBrk="1">
              <a:spcBef>
                <a:spcPct val="20000"/>
              </a:spcBef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92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Application3</a:t>
            </a:r>
            <a:endParaRPr lang="ko-KR" altLang="en-US" sz="1292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ko-KR" altLang="en-US" sz="1292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282" name="모서리가 둥근 직사각형 45">
            <a:extLst>
              <a:ext uri="{FF2B5EF4-FFF2-40B4-BE49-F238E27FC236}">
                <a16:creationId xmlns:a16="http://schemas.microsoft.com/office/drawing/2014/main" id="{925B0D57-44A4-3EF2-C780-A2A6D8E43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638" y="2847975"/>
            <a:ext cx="1335087" cy="33178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958850" latinLnBrk="1">
              <a:spcBef>
                <a:spcPct val="20000"/>
              </a:spcBef>
              <a:buChar char="•"/>
              <a:defRPr kumimoji="1" sz="33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8850" latinLnBrk="1">
              <a:spcBef>
                <a:spcPct val="20000"/>
              </a:spcBef>
              <a:buChar char="–"/>
              <a:defRPr kumimoji="1" sz="29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8850" latinLnBrk="1"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8850" latinLnBrk="1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8850" latinLnBrk="1">
              <a:spcBef>
                <a:spcPct val="20000"/>
              </a:spcBef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92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Application2</a:t>
            </a:r>
            <a:endParaRPr lang="ko-KR" altLang="en-US" sz="1292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283" name="모서리가 둥근 직사각형 46">
            <a:extLst>
              <a:ext uri="{FF2B5EF4-FFF2-40B4-BE49-F238E27FC236}">
                <a16:creationId xmlns:a16="http://schemas.microsoft.com/office/drawing/2014/main" id="{061B806F-BF21-8A34-B9E5-BA3BCFDF8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175" y="2847975"/>
            <a:ext cx="1335088" cy="33178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958850" latinLnBrk="1">
              <a:spcBef>
                <a:spcPct val="20000"/>
              </a:spcBef>
              <a:buChar char="•"/>
              <a:defRPr kumimoji="1" sz="33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8850" latinLnBrk="1">
              <a:spcBef>
                <a:spcPct val="20000"/>
              </a:spcBef>
              <a:buChar char="–"/>
              <a:defRPr kumimoji="1" sz="29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8850" latinLnBrk="1"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8850" latinLnBrk="1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8850" latinLnBrk="1">
              <a:spcBef>
                <a:spcPct val="20000"/>
              </a:spcBef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92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Application1</a:t>
            </a:r>
            <a:endParaRPr lang="ko-KR" altLang="en-US" sz="1292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EA5BFCB-360F-86EE-D70E-34E02AB28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90525"/>
            <a:ext cx="6572250" cy="588963"/>
          </a:xfrm>
          <a:solidFill>
            <a:srgbClr val="FFFFFF"/>
          </a:solidFill>
        </p:spPr>
        <p:txBody>
          <a:bodyPr anchor="t"/>
          <a:lstStyle/>
          <a:p>
            <a:pPr eaLnBrk="1" hangingPunct="1">
              <a:defRPr/>
            </a:pPr>
            <a:r>
              <a:rPr lang="en-US" altLang="ko-KR" dirty="0">
                <a:latin typeface="+mn-lt"/>
              </a:rPr>
              <a:t>Process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&amp;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Thread</a:t>
            </a:r>
            <a:endParaRPr lang="ko-KR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제목 1">
            <a:extLst>
              <a:ext uri="{FF2B5EF4-FFF2-40B4-BE49-F238E27FC236}">
                <a16:creationId xmlns:a16="http://schemas.microsoft.com/office/drawing/2014/main" id="{69724CCE-314A-A4A4-DA90-96552D951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21</a:t>
            </a:r>
            <a:r>
              <a:rPr lang="ko-KR" altLang="en-US" dirty="0"/>
              <a:t> 전 </a:t>
            </a:r>
            <a:r>
              <a:rPr lang="en-US" altLang="ko-KR" dirty="0"/>
              <a:t>Thread</a:t>
            </a:r>
            <a:r>
              <a:rPr lang="ko-KR" altLang="en-US" dirty="0"/>
              <a:t> 특징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540C73DB-F048-61DA-1527-9BF8CDA5FB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1484313"/>
            <a:ext cx="8766051" cy="496902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전통적 자바 쓰레드의 특징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sz="1800" dirty="0"/>
              <a:t> 기존 </a:t>
            </a:r>
            <a:r>
              <a:rPr lang="en-US" altLang="ko-KR" sz="1800" dirty="0"/>
              <a:t>Thread</a:t>
            </a:r>
            <a:r>
              <a:rPr lang="ko-KR" altLang="en-US" sz="1800" dirty="0"/>
              <a:t>로는 </a:t>
            </a:r>
            <a:r>
              <a:rPr lang="en-US" altLang="ko-KR" sz="1800" dirty="0"/>
              <a:t>Reactive Programming</a:t>
            </a:r>
            <a:r>
              <a:rPr lang="ko-KR" altLang="en-US" sz="1800" dirty="0"/>
              <a:t>에 대한 대처 부족</a:t>
            </a:r>
            <a:endParaRPr lang="en-US" altLang="ko-KR" sz="1800" dirty="0"/>
          </a:p>
          <a:p>
            <a:pPr lvl="1">
              <a:defRPr/>
            </a:pPr>
            <a:endParaRPr lang="en-US" altLang="ko-KR" sz="1800" dirty="0"/>
          </a:p>
          <a:p>
            <a:pPr lvl="2">
              <a:defRPr/>
            </a:pPr>
            <a:r>
              <a:rPr lang="ko-KR" altLang="en-US" sz="1400" dirty="0"/>
              <a:t> 처리량을 향상하기 위해 </a:t>
            </a:r>
            <a:r>
              <a:rPr lang="en-US" altLang="ko-KR" sz="1400" dirty="0"/>
              <a:t>Blocking </a:t>
            </a:r>
            <a:r>
              <a:rPr lang="ko-KR" altLang="en-US" sz="1400" dirty="0"/>
              <a:t>방식이 아닌 </a:t>
            </a:r>
            <a:r>
              <a:rPr lang="en-US" altLang="ko-KR" sz="1400" dirty="0"/>
              <a:t>Non-Blocking</a:t>
            </a:r>
            <a:r>
              <a:rPr lang="ko-KR" altLang="en-US" sz="1400" dirty="0"/>
              <a:t>방식의 </a:t>
            </a:r>
            <a:r>
              <a:rPr lang="en-US" altLang="ko-KR" sz="1400" dirty="0"/>
              <a:t>Reactive </a:t>
            </a:r>
            <a:r>
              <a:rPr lang="ko-KR" altLang="en-US" sz="1400" dirty="0"/>
              <a:t>방식은 지금도 계속 발전하고 있다</a:t>
            </a:r>
            <a:r>
              <a:rPr lang="en-US" altLang="ko-KR" sz="1400" dirty="0"/>
              <a:t>(</a:t>
            </a:r>
            <a:r>
              <a:rPr lang="en-US" altLang="ko-KR" sz="1400" dirty="0" err="1"/>
              <a:t>Webflux</a:t>
            </a:r>
            <a:r>
              <a:rPr lang="ko-KR" altLang="en-US" sz="1400" dirty="0"/>
              <a:t> 등</a:t>
            </a:r>
            <a:r>
              <a:rPr lang="en-US" altLang="ko-KR" sz="1400" dirty="0"/>
              <a:t>)</a:t>
            </a:r>
          </a:p>
          <a:p>
            <a:pPr lvl="2">
              <a:defRPr/>
            </a:pPr>
            <a:r>
              <a:rPr lang="ko-KR" altLang="en-US" sz="1400" dirty="0"/>
              <a:t> 자바는 쓰레드를 기반이기 때문에 </a:t>
            </a:r>
            <a:r>
              <a:rPr lang="en-US" altLang="ko-KR" sz="1400" dirty="0"/>
              <a:t>reactive library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만들거나 사용하려면 대대적인 작업이 필요</a:t>
            </a:r>
            <a:endParaRPr lang="en-US" altLang="ko-KR" sz="1400" dirty="0"/>
          </a:p>
          <a:p>
            <a:pPr lvl="1">
              <a:defRPr/>
            </a:pPr>
            <a:r>
              <a:rPr lang="ko-KR" altLang="en-US" sz="1600" dirty="0"/>
              <a:t> 자바 플랫폼의 변화 필요</a:t>
            </a:r>
            <a:endParaRPr lang="en-US" altLang="ko-KR" sz="1600" dirty="0"/>
          </a:p>
          <a:p>
            <a:pPr lvl="2">
              <a:defRPr/>
            </a:pPr>
            <a:endParaRPr lang="en-US" altLang="ko-KR" sz="1400" dirty="0"/>
          </a:p>
          <a:p>
            <a:pPr lvl="2">
              <a:defRPr/>
            </a:pPr>
            <a:r>
              <a:rPr lang="ko-KR" altLang="en-US" sz="1400" dirty="0"/>
              <a:t> 예외처리</a:t>
            </a:r>
            <a:r>
              <a:rPr lang="en-US" altLang="ko-KR" sz="1400" dirty="0"/>
              <a:t>,</a:t>
            </a:r>
            <a:r>
              <a:rPr lang="ko-KR" altLang="en-US" sz="1400" dirty="0"/>
              <a:t> 디버깅</a:t>
            </a:r>
            <a:r>
              <a:rPr lang="en-US" altLang="ko-KR" sz="1400" dirty="0"/>
              <a:t>,</a:t>
            </a:r>
            <a:r>
              <a:rPr lang="ko-KR" altLang="en-US" sz="1400" dirty="0"/>
              <a:t> 프로파일링 등도 모두 자바 쓰레드 기반이며 </a:t>
            </a:r>
            <a:r>
              <a:rPr lang="en-US" altLang="ko-KR" sz="1400" dirty="0"/>
              <a:t>Thread Stack</a:t>
            </a:r>
            <a:r>
              <a:rPr lang="ko-KR" altLang="en-US" sz="1400" dirty="0"/>
              <a:t>을 이루며 동작하므로 컨텍스트 스위칭이 발생하여 자바 플랫폼 전체에 비용</a:t>
            </a:r>
            <a:r>
              <a:rPr lang="en-US" altLang="ko-KR" sz="1400" dirty="0"/>
              <a:t>(</a:t>
            </a:r>
            <a:r>
              <a:rPr lang="ko-KR" altLang="en-US" sz="1400" dirty="0"/>
              <a:t>디버깅의 </a:t>
            </a:r>
            <a:r>
              <a:rPr lang="ko-KR" altLang="en-US" sz="1400" dirty="0" err="1"/>
              <a:t>어려움등</a:t>
            </a:r>
            <a:r>
              <a:rPr lang="en-US" altLang="ko-KR" sz="1400" dirty="0"/>
              <a:t>)</a:t>
            </a:r>
            <a:r>
              <a:rPr lang="ko-KR" altLang="en-US" sz="1400" dirty="0"/>
              <a:t>발생</a:t>
            </a:r>
            <a:endParaRPr lang="en-US" altLang="ko-KR" sz="1400" dirty="0"/>
          </a:p>
          <a:p>
            <a:pPr lvl="2">
              <a:defRPr/>
            </a:pPr>
            <a:endParaRPr lang="en-US" altLang="ko-KR" sz="1400" dirty="0"/>
          </a:p>
          <a:p>
            <a:pPr lvl="3">
              <a:defRPr/>
            </a:pPr>
            <a:r>
              <a:rPr lang="ko-KR" altLang="en-US" sz="1200" dirty="0"/>
              <a:t> 위의 부분을 </a:t>
            </a:r>
            <a:r>
              <a:rPr lang="en-US" altLang="ko-KR" sz="1200" dirty="0"/>
              <a:t>Reactive </a:t>
            </a:r>
            <a:r>
              <a:rPr lang="ko-KR" altLang="en-US" sz="1200" dirty="0"/>
              <a:t>로 변환하려면 기존 자바 쓰레드로는 한계가 존재</a:t>
            </a:r>
            <a:endParaRPr lang="en-US" altLang="ko-KR" sz="1200" dirty="0"/>
          </a:p>
          <a:p>
            <a:pPr lvl="1">
              <a:defRPr/>
            </a:pPr>
            <a:endParaRPr lang="en-US" altLang="ko-KR" sz="1600" dirty="0"/>
          </a:p>
          <a:p>
            <a:pPr lvl="3">
              <a:defRPr/>
            </a:pPr>
            <a:endParaRPr lang="en-US" altLang="ko-KR" dirty="0"/>
          </a:p>
          <a:p>
            <a:pPr marL="1828800" lvl="4" indent="0">
              <a:buFontTx/>
              <a:buNone/>
              <a:defRPr/>
            </a:pPr>
            <a:endParaRPr lang="en-US" altLang="ko-KR" dirty="0"/>
          </a:p>
          <a:p>
            <a:pPr marL="1828800" lvl="4" indent="0">
              <a:buFontTx/>
              <a:buNone/>
              <a:defRPr/>
            </a:pPr>
            <a:endParaRPr lang="en-US" altLang="ko-KR" dirty="0"/>
          </a:p>
          <a:p>
            <a:pPr marL="1828800" lvl="4" indent="0">
              <a:buFontTx/>
              <a:buNone/>
              <a:defRPr/>
            </a:pPr>
            <a:endParaRPr lang="en-US" altLang="ko-KR" dirty="0"/>
          </a:p>
          <a:p>
            <a:pPr marL="1828800" lvl="4" indent="0">
              <a:buFontTx/>
              <a:buNone/>
              <a:defRPr/>
            </a:pPr>
            <a:endParaRPr lang="en-US" altLang="ko-KR" dirty="0"/>
          </a:p>
          <a:p>
            <a:pPr marL="1828800" lvl="4" indent="0">
              <a:buFontTx/>
              <a:buNone/>
              <a:defRPr/>
            </a:pPr>
            <a:endParaRPr lang="en-US" altLang="ko-KR" dirty="0"/>
          </a:p>
          <a:p>
            <a:pPr marL="1828800" lvl="4" indent="0">
              <a:buFontTx/>
              <a:buNone/>
              <a:defRPr/>
            </a:pPr>
            <a:endParaRPr lang="en-US" altLang="ko-KR" dirty="0"/>
          </a:p>
          <a:p>
            <a:pPr lvl="5">
              <a:defRPr/>
            </a:pPr>
            <a:endParaRPr lang="en-US" altLang="ko-KR" dirty="0"/>
          </a:p>
          <a:p>
            <a:pPr lvl="5">
              <a:defRPr/>
            </a:pPr>
            <a:endParaRPr lang="en-US" altLang="ko-KR" dirty="0"/>
          </a:p>
          <a:p>
            <a:pPr lvl="5">
              <a:defRPr/>
            </a:pPr>
            <a:endParaRPr lang="en-US" altLang="ko-KR" dirty="0"/>
          </a:p>
          <a:p>
            <a:pPr lvl="5">
              <a:defRPr/>
            </a:pPr>
            <a:endParaRPr lang="en-US" altLang="ko-KR" dirty="0"/>
          </a:p>
          <a:p>
            <a:pPr lvl="5">
              <a:defRPr/>
            </a:pPr>
            <a:endParaRPr lang="en-US" altLang="ko-KR" dirty="0"/>
          </a:p>
          <a:p>
            <a:pPr lvl="5">
              <a:defRPr/>
            </a:pPr>
            <a:endParaRPr lang="en-US" altLang="ko-KR" dirty="0"/>
          </a:p>
          <a:p>
            <a:pPr marL="1771650" lvl="4" indent="0">
              <a:buFontTx/>
              <a:buNone/>
              <a:defRPr/>
            </a:pPr>
            <a:endParaRPr lang="en-US" altLang="ko-KR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</p:txBody>
      </p:sp>
      <p:sp>
        <p:nvSpPr>
          <p:cNvPr id="49155" name="슬라이드 번호 개체 틀 3">
            <a:extLst>
              <a:ext uri="{FF2B5EF4-FFF2-40B4-BE49-F238E27FC236}">
                <a16:creationId xmlns:a16="http://schemas.microsoft.com/office/drawing/2014/main" id="{A193323A-521E-EFC9-1376-7480B0E203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ü"/>
              <a:defRPr kumimoji="1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D18583A5-96D1-BF49-8C7D-EEC152983B34}" type="slidenum">
              <a:rPr lang="en-US" altLang="ko-KR" sz="1000" b="0" smtClean="0">
                <a:ea typeface="굴림" panose="020B0600000101010101" pitchFamily="34" charset="-127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40</a:t>
            </a:fld>
            <a:endParaRPr lang="en-US" altLang="ko-KR" sz="1000" b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3198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제목 1">
            <a:extLst>
              <a:ext uri="{FF2B5EF4-FFF2-40B4-BE49-F238E27FC236}">
                <a16:creationId xmlns:a16="http://schemas.microsoft.com/office/drawing/2014/main" id="{69724CCE-314A-A4A4-DA90-96552D951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Virtual Thread</a:t>
            </a:r>
            <a:endParaRPr lang="ko-KR" altLang="en-US" dirty="0"/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540C73DB-F048-61DA-1527-9BF8CDA5FB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1484313"/>
            <a:ext cx="8766051" cy="496902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Virtual Thread(</a:t>
            </a:r>
            <a:r>
              <a:rPr lang="ko-KR" altLang="en-US" dirty="0"/>
              <a:t>가상 쓰레드</a:t>
            </a:r>
            <a:r>
              <a:rPr lang="en-US" altLang="ko-KR" dirty="0"/>
              <a:t>,</a:t>
            </a:r>
            <a:r>
              <a:rPr lang="ko-KR" altLang="en-US" dirty="0"/>
              <a:t> 경량 쓰레드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sz="1800" dirty="0"/>
              <a:t> </a:t>
            </a:r>
            <a:r>
              <a:rPr lang="en-US" altLang="ko-KR" sz="1800" dirty="0"/>
              <a:t>Java 21(2023.09.</a:t>
            </a:r>
            <a:r>
              <a:rPr lang="ko-KR" altLang="en-US" sz="1800" dirty="0"/>
              <a:t>릴리즈 예정</a:t>
            </a:r>
            <a:r>
              <a:rPr lang="en-US" altLang="ko-KR" sz="1800" dirty="0"/>
              <a:t>)</a:t>
            </a:r>
            <a:r>
              <a:rPr lang="ko-KR" altLang="en-US" sz="1800" dirty="0"/>
              <a:t> 버전에서 정식 런칭 예정</a:t>
            </a:r>
            <a:endParaRPr lang="en-US" altLang="ko-KR" sz="1800" dirty="0"/>
          </a:p>
          <a:p>
            <a:pPr lvl="2">
              <a:defRPr/>
            </a:pPr>
            <a:r>
              <a:rPr lang="ko-KR" altLang="en-US" sz="1400" dirty="0"/>
              <a:t> </a:t>
            </a:r>
            <a:r>
              <a:rPr lang="en-US" altLang="ko-KR" sz="1400" dirty="0"/>
              <a:t>Java 21 </a:t>
            </a:r>
            <a:r>
              <a:rPr lang="ko-KR" altLang="en-US" sz="1400" dirty="0"/>
              <a:t>은 </a:t>
            </a:r>
            <a:r>
              <a:rPr lang="en-US" altLang="ko-KR" sz="1400" dirty="0"/>
              <a:t>Java 8</a:t>
            </a:r>
            <a:r>
              <a:rPr lang="ko-KR" altLang="en-US" sz="1400" dirty="0"/>
              <a:t> 이후 세번째 </a:t>
            </a:r>
            <a:r>
              <a:rPr lang="en-US" altLang="ko-KR" sz="1400" dirty="0"/>
              <a:t>LTS(Long Term Support) Version</a:t>
            </a:r>
          </a:p>
          <a:p>
            <a:pPr lvl="2">
              <a:defRPr/>
            </a:pPr>
            <a:r>
              <a:rPr lang="ko-KR" altLang="en-US" sz="1400" dirty="0"/>
              <a:t> 기존 쓰레드와 가상 쓰레드를 모두 사용할 수 있다</a:t>
            </a:r>
            <a:endParaRPr lang="en-US" altLang="ko-KR" sz="1400" dirty="0"/>
          </a:p>
          <a:p>
            <a:pPr lvl="2">
              <a:defRPr/>
            </a:pPr>
            <a:r>
              <a:rPr lang="ko-KR" altLang="en-US" sz="1400" dirty="0"/>
              <a:t> </a:t>
            </a:r>
            <a:r>
              <a:rPr lang="en-US" altLang="ko-KR" sz="1400" dirty="0"/>
              <a:t>Project Loom</a:t>
            </a:r>
            <a:r>
              <a:rPr lang="ko-KR" altLang="en-US" sz="1400" dirty="0"/>
              <a:t> 의 산출물</a:t>
            </a:r>
            <a:endParaRPr lang="en-US" altLang="ko-KR" sz="1400" dirty="0"/>
          </a:p>
          <a:p>
            <a:pPr lvl="1">
              <a:defRPr/>
            </a:pPr>
            <a:r>
              <a:rPr lang="ko-KR" altLang="en-US" sz="1600" dirty="0"/>
              <a:t> </a:t>
            </a:r>
            <a:r>
              <a:rPr lang="en-US" altLang="ko-KR" sz="1600" dirty="0"/>
              <a:t>Virtual Thread </a:t>
            </a:r>
            <a:r>
              <a:rPr lang="ko-KR" altLang="en-US" sz="1600" dirty="0"/>
              <a:t>정의</a:t>
            </a:r>
            <a:endParaRPr lang="en-US" altLang="ko-KR" sz="1600" dirty="0"/>
          </a:p>
          <a:p>
            <a:pPr lvl="2">
              <a:defRPr/>
            </a:pPr>
            <a:endParaRPr lang="en-US" altLang="ko-KR" sz="1400" dirty="0"/>
          </a:p>
          <a:p>
            <a:pPr lvl="2">
              <a:defRPr/>
            </a:pPr>
            <a:r>
              <a:rPr lang="en-US" altLang="ko-KR" sz="1400" dirty="0"/>
              <a:t>JVM</a:t>
            </a:r>
            <a:r>
              <a:rPr lang="ko-KR" altLang="en-US" sz="1400" dirty="0"/>
              <a:t> 자체에서 쓰레드를 처리</a:t>
            </a:r>
            <a:r>
              <a:rPr lang="en-US" altLang="ko-KR" sz="1400" dirty="0"/>
              <a:t>(Project Loom)</a:t>
            </a:r>
          </a:p>
          <a:p>
            <a:pPr lvl="2">
              <a:defRPr/>
            </a:pPr>
            <a:endParaRPr lang="en-US" altLang="ko-KR" sz="1600" dirty="0"/>
          </a:p>
          <a:p>
            <a:pPr lvl="3">
              <a:defRPr/>
            </a:pPr>
            <a:r>
              <a:rPr lang="ko-KR" altLang="en-US" sz="1200" dirty="0"/>
              <a:t> </a:t>
            </a:r>
            <a:r>
              <a:rPr lang="en-US" altLang="ko-KR" sz="1200" dirty="0"/>
              <a:t>Non-Blocking</a:t>
            </a:r>
            <a:r>
              <a:rPr lang="ko-KR" altLang="en-US" sz="1200" dirty="0"/>
              <a:t> 처리를 가상머신이 담당</a:t>
            </a:r>
            <a:endParaRPr lang="en-US" altLang="ko-KR" sz="1200" dirty="0"/>
          </a:p>
          <a:p>
            <a:pPr lvl="3">
              <a:defRPr/>
            </a:pPr>
            <a:r>
              <a:rPr lang="ko-KR" altLang="en-US" sz="1200" dirty="0"/>
              <a:t> 메모리가 허용하는 처리량까지 쓰레드의 생산을 늘릴 수 있음</a:t>
            </a:r>
            <a:endParaRPr lang="en-US" altLang="ko-KR" sz="1200" dirty="0"/>
          </a:p>
          <a:p>
            <a:pPr lvl="2">
              <a:defRPr/>
            </a:pPr>
            <a:endParaRPr lang="en-US" altLang="ko-KR" sz="1400" dirty="0"/>
          </a:p>
          <a:p>
            <a:pPr lvl="2">
              <a:defRPr/>
            </a:pPr>
            <a:r>
              <a:rPr lang="ko-KR" altLang="en-US" sz="1400" dirty="0"/>
              <a:t> </a:t>
            </a:r>
            <a:r>
              <a:rPr lang="en-US" altLang="ko-KR" sz="1400" dirty="0"/>
              <a:t>JVM </a:t>
            </a:r>
            <a:r>
              <a:rPr lang="ko-KR" altLang="en-US" sz="1400" dirty="0"/>
              <a:t>자체에서 동작하는 쓰레드이므로 </a:t>
            </a:r>
            <a:r>
              <a:rPr lang="en-US" altLang="ko-KR" sz="1400" dirty="0"/>
              <a:t>Light-Weight Thread(</a:t>
            </a:r>
            <a:r>
              <a:rPr lang="ko-KR" altLang="en-US" sz="1400" dirty="0"/>
              <a:t>경량 쓰레드</a:t>
            </a:r>
            <a:r>
              <a:rPr lang="en-US" altLang="ko-KR" sz="1400" dirty="0"/>
              <a:t>)</a:t>
            </a:r>
            <a:r>
              <a:rPr lang="ko-KR" altLang="en-US" sz="1400" dirty="0"/>
              <a:t> 라고도 호칭</a:t>
            </a:r>
            <a:endParaRPr lang="en-US" altLang="ko-KR" sz="1400" dirty="0"/>
          </a:p>
          <a:p>
            <a:pPr lvl="2">
              <a:defRPr/>
            </a:pPr>
            <a:endParaRPr lang="en-US" altLang="ko-KR" sz="1400" dirty="0"/>
          </a:p>
          <a:p>
            <a:pPr lvl="3">
              <a:defRPr/>
            </a:pPr>
            <a:endParaRPr lang="en-US" altLang="ko-KR" dirty="0"/>
          </a:p>
          <a:p>
            <a:pPr marL="1828800" lvl="4" indent="0">
              <a:buFontTx/>
              <a:buNone/>
              <a:defRPr/>
            </a:pPr>
            <a:endParaRPr lang="en-US" altLang="ko-KR" dirty="0"/>
          </a:p>
          <a:p>
            <a:pPr marL="1828800" lvl="4" indent="0">
              <a:buFontTx/>
              <a:buNone/>
              <a:defRPr/>
            </a:pPr>
            <a:endParaRPr lang="en-US" altLang="ko-KR" dirty="0"/>
          </a:p>
          <a:p>
            <a:pPr marL="1828800" lvl="4" indent="0">
              <a:buFontTx/>
              <a:buNone/>
              <a:defRPr/>
            </a:pPr>
            <a:endParaRPr lang="en-US" altLang="ko-KR" dirty="0"/>
          </a:p>
          <a:p>
            <a:pPr marL="1828800" lvl="4" indent="0">
              <a:buFontTx/>
              <a:buNone/>
              <a:defRPr/>
            </a:pPr>
            <a:endParaRPr lang="en-US" altLang="ko-KR" dirty="0"/>
          </a:p>
          <a:p>
            <a:pPr marL="1828800" lvl="4" indent="0">
              <a:buFontTx/>
              <a:buNone/>
              <a:defRPr/>
            </a:pPr>
            <a:endParaRPr lang="en-US" altLang="ko-KR" dirty="0"/>
          </a:p>
          <a:p>
            <a:pPr marL="1828800" lvl="4" indent="0">
              <a:buFontTx/>
              <a:buNone/>
              <a:defRPr/>
            </a:pPr>
            <a:endParaRPr lang="en-US" altLang="ko-KR" dirty="0"/>
          </a:p>
          <a:p>
            <a:pPr lvl="5">
              <a:defRPr/>
            </a:pPr>
            <a:endParaRPr lang="en-US" altLang="ko-KR" dirty="0"/>
          </a:p>
          <a:p>
            <a:pPr lvl="5">
              <a:defRPr/>
            </a:pPr>
            <a:endParaRPr lang="en-US" altLang="ko-KR" dirty="0"/>
          </a:p>
          <a:p>
            <a:pPr lvl="5">
              <a:defRPr/>
            </a:pPr>
            <a:endParaRPr lang="en-US" altLang="ko-KR" dirty="0"/>
          </a:p>
          <a:p>
            <a:pPr lvl="5">
              <a:defRPr/>
            </a:pPr>
            <a:endParaRPr lang="en-US" altLang="ko-KR" dirty="0"/>
          </a:p>
          <a:p>
            <a:pPr lvl="5">
              <a:defRPr/>
            </a:pPr>
            <a:endParaRPr lang="en-US" altLang="ko-KR" dirty="0"/>
          </a:p>
          <a:p>
            <a:pPr lvl="5">
              <a:defRPr/>
            </a:pPr>
            <a:endParaRPr lang="en-US" altLang="ko-KR" dirty="0"/>
          </a:p>
          <a:p>
            <a:pPr marL="1771650" lvl="4" indent="0">
              <a:buFontTx/>
              <a:buNone/>
              <a:defRPr/>
            </a:pPr>
            <a:endParaRPr lang="en-US" altLang="ko-KR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</p:txBody>
      </p:sp>
      <p:sp>
        <p:nvSpPr>
          <p:cNvPr id="49155" name="슬라이드 번호 개체 틀 3">
            <a:extLst>
              <a:ext uri="{FF2B5EF4-FFF2-40B4-BE49-F238E27FC236}">
                <a16:creationId xmlns:a16="http://schemas.microsoft.com/office/drawing/2014/main" id="{A193323A-521E-EFC9-1376-7480B0E203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ü"/>
              <a:defRPr kumimoji="1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D18583A5-96D1-BF49-8C7D-EEC152983B34}" type="slidenum">
              <a:rPr lang="en-US" altLang="ko-KR" sz="1000" b="0" smtClean="0">
                <a:ea typeface="굴림" panose="020B0600000101010101" pitchFamily="34" charset="-127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41</a:t>
            </a:fld>
            <a:endParaRPr lang="en-US" altLang="ko-KR" sz="1000" b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8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1ABE92C8-7CC6-6CE8-8678-888BE9954A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90525"/>
            <a:ext cx="6572250" cy="588963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 관리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0F3D09F-FC61-770C-47BC-E47E39CC6D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24862" cy="50403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/>
              <a:t>현재의 실행 환경을 나타내는 </a:t>
            </a:r>
            <a:r>
              <a:rPr lang="en-US" altLang="ko-KR" dirty="0"/>
              <a:t>Runtime </a:t>
            </a:r>
            <a:r>
              <a:rPr lang="ko-KR" altLang="en-US" dirty="0"/>
              <a:t>객체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1800" dirty="0"/>
              <a:t>Runtime </a:t>
            </a:r>
            <a:r>
              <a:rPr lang="en-US" altLang="ko-KR" sz="1800" dirty="0" err="1"/>
              <a:t>Runtime.getRuntime</a:t>
            </a:r>
            <a:r>
              <a:rPr lang="en-US" altLang="ko-KR" sz="1800" dirty="0"/>
              <a:t>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/>
              <a:t> 프로세스 생성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1800" dirty="0">
                <a:latin typeface="+mn-ea"/>
              </a:rPr>
              <a:t>Runtime </a:t>
            </a:r>
            <a:r>
              <a:rPr lang="ko-KR" altLang="en-US" sz="1800" dirty="0">
                <a:latin typeface="+mn-ea"/>
              </a:rPr>
              <a:t>객체의 </a:t>
            </a:r>
            <a:r>
              <a:rPr lang="en-US" altLang="ko-KR" sz="1800" dirty="0">
                <a:latin typeface="+mn-ea"/>
              </a:rPr>
              <a:t>exec(...)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/>
              <a:t> 프로세스가 종료될 때까지 기다림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1800" dirty="0"/>
              <a:t>int waitFor()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/>
              <a:t>생성된 프로세스 종료 시키기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1800" dirty="0"/>
              <a:t>destroy()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0EDC18-6263-4EDF-4A28-03E20F8D7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365104"/>
            <a:ext cx="7880522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399FF"/>
            </a:solidFill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2000" b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u"/>
              <a:defRPr kumimoji="1" sz="1800" b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u"/>
              <a:defRPr kumimoji="1" sz="1600" b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u"/>
              <a:defRPr kumimoji="1" sz="1400" b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u"/>
              <a:defRPr kumimoji="1" sz="1200" b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" altLang="ko-Kore-KR" sz="1000" dirty="0">
                <a:effectLst/>
                <a:latin typeface="Helvetica Neue" panose="02000503000000020004" pitchFamily="2" charset="0"/>
              </a:rPr>
              <a:t>public class </a:t>
            </a:r>
            <a:r>
              <a:rPr lang="en" altLang="ko-Kore-KR" sz="1000" dirty="0" err="1">
                <a:effectLst/>
                <a:latin typeface="Helvetica Neue" panose="02000503000000020004" pitchFamily="2" charset="0"/>
              </a:rPr>
              <a:t>RuntimeMain</a:t>
            </a:r>
            <a:r>
              <a:rPr lang="en" altLang="ko-Kore-KR" sz="1000" dirty="0">
                <a:effectLst/>
                <a:latin typeface="Helvetica Neue" panose="02000503000000020004" pitchFamily="2" charset="0"/>
              </a:rPr>
              <a:t> {</a:t>
            </a:r>
          </a:p>
          <a:p>
            <a:pPr marL="0" indent="0">
              <a:buNone/>
            </a:pPr>
            <a:r>
              <a:rPr lang="en" altLang="ko-Kore-KR" sz="1000" dirty="0">
                <a:latin typeface="Helvetica Neue" panose="02000503000000020004" pitchFamily="2" charset="0"/>
              </a:rPr>
              <a:t>           </a:t>
            </a:r>
            <a:r>
              <a:rPr lang="en" altLang="ko-Kore-KR" sz="1000" dirty="0">
                <a:effectLst/>
                <a:latin typeface="Helvetica Neue" panose="02000503000000020004" pitchFamily="2" charset="0"/>
              </a:rPr>
              <a:t>public static void main(String... </a:t>
            </a:r>
            <a:r>
              <a:rPr lang="en" altLang="ko-Kore-KR" sz="1000" dirty="0" err="1">
                <a:effectLst/>
                <a:latin typeface="Helvetica Neue" panose="02000503000000020004" pitchFamily="2" charset="0"/>
              </a:rPr>
              <a:t>args</a:t>
            </a:r>
            <a:r>
              <a:rPr lang="en" altLang="ko-Kore-KR" sz="1000" dirty="0">
                <a:effectLst/>
                <a:latin typeface="Helvetica Neue" panose="02000503000000020004" pitchFamily="2" charset="0"/>
              </a:rPr>
              <a:t>) throws IOException {</a:t>
            </a:r>
          </a:p>
          <a:p>
            <a:r>
              <a:rPr lang="en" altLang="ko-Kore-KR" sz="1000" dirty="0">
                <a:effectLst/>
                <a:latin typeface="Helvetica Neue" panose="02000503000000020004" pitchFamily="2" charset="0"/>
              </a:rPr>
              <a:t>        var runtime = </a:t>
            </a:r>
            <a:r>
              <a:rPr lang="en" altLang="ko-Kore-KR" sz="1000" dirty="0" err="1">
                <a:effectLst/>
                <a:latin typeface="Helvetica Neue" panose="02000503000000020004" pitchFamily="2" charset="0"/>
              </a:rPr>
              <a:t>Runtime.</a:t>
            </a:r>
            <a:r>
              <a:rPr lang="en" altLang="ko-Kore-KR" sz="1000" i="1" dirty="0" err="1">
                <a:effectLst/>
                <a:latin typeface="Helvetica Neue" panose="02000503000000020004" pitchFamily="2" charset="0"/>
              </a:rPr>
              <a:t>getRuntime</a:t>
            </a:r>
            <a:r>
              <a:rPr lang="en" altLang="ko-Kore-KR" sz="1000" dirty="0">
                <a:effectLst/>
                <a:latin typeface="Helvetica Neue" panose="02000503000000020004" pitchFamily="2" charset="0"/>
              </a:rPr>
              <a:t>();</a:t>
            </a:r>
          </a:p>
          <a:p>
            <a:r>
              <a:rPr lang="en" altLang="ko-Kore-KR" sz="10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ore-KR" sz="1000" dirty="0" err="1">
                <a:effectLst/>
                <a:latin typeface="Helvetica Neue" panose="02000503000000020004" pitchFamily="2" charset="0"/>
              </a:rPr>
              <a:t>runtime.exec</a:t>
            </a:r>
            <a:r>
              <a:rPr lang="en" altLang="ko-Kore-KR" sz="1000" dirty="0">
                <a:effectLst/>
                <a:latin typeface="Helvetica Neue" panose="02000503000000020004" pitchFamily="2" charset="0"/>
              </a:rPr>
              <a:t>("open https://</a:t>
            </a:r>
            <a:r>
              <a:rPr lang="en" altLang="ko-Kore-KR" sz="1000" dirty="0" err="1">
                <a:effectLst/>
                <a:latin typeface="Helvetica Neue" panose="02000503000000020004" pitchFamily="2" charset="0"/>
              </a:rPr>
              <a:t>daum.net</a:t>
            </a:r>
            <a:r>
              <a:rPr lang="en" altLang="ko-Kore-KR" sz="1000" dirty="0">
                <a:effectLst/>
                <a:latin typeface="Helvetica Neue" panose="02000503000000020004" pitchFamily="2" charset="0"/>
              </a:rPr>
              <a:t>/"); //Mac</a:t>
            </a:r>
          </a:p>
          <a:p>
            <a:r>
              <a:rPr lang="en" altLang="ko-Kore-KR" sz="1000" dirty="0">
                <a:effectLst/>
                <a:latin typeface="Helvetica Neue" panose="02000503000000020004" pitchFamily="2" charset="0"/>
              </a:rPr>
              <a:t>        //</a:t>
            </a:r>
            <a:r>
              <a:rPr lang="en" altLang="ko-Kore-KR" sz="1000" dirty="0" err="1">
                <a:effectLst/>
                <a:latin typeface="Helvetica Neue" panose="02000503000000020004" pitchFamily="2" charset="0"/>
              </a:rPr>
              <a:t>runtime.exec</a:t>
            </a:r>
            <a:r>
              <a:rPr lang="en" altLang="ko-Kore-KR" sz="1000" dirty="0">
                <a:effectLst/>
                <a:latin typeface="Helvetica Neue" panose="02000503000000020004" pitchFamily="2" charset="0"/>
              </a:rPr>
              <a:t>("C:\\Program Files (x86)\\Google\\Chrome\\Application\\</a:t>
            </a:r>
            <a:r>
              <a:rPr lang="en" altLang="ko-Kore-KR" sz="1000" dirty="0" err="1">
                <a:effectLst/>
                <a:latin typeface="Helvetica Neue" panose="02000503000000020004" pitchFamily="2" charset="0"/>
              </a:rPr>
              <a:t>chrome.exe</a:t>
            </a:r>
            <a:r>
              <a:rPr lang="en" altLang="ko-Kore-KR" sz="1000" dirty="0">
                <a:effectLst/>
                <a:latin typeface="Helvetica Neue" panose="02000503000000020004" pitchFamily="2" charset="0"/>
              </a:rPr>
              <a:t> https://</a:t>
            </a:r>
            <a:r>
              <a:rPr lang="en" altLang="ko-Kore-KR" sz="1000" dirty="0" err="1">
                <a:effectLst/>
                <a:latin typeface="Helvetica Neue" panose="02000503000000020004" pitchFamily="2" charset="0"/>
              </a:rPr>
              <a:t>daum.net</a:t>
            </a:r>
            <a:r>
              <a:rPr lang="en" altLang="ko-Kore-KR" sz="1000" dirty="0">
                <a:effectLst/>
                <a:latin typeface="Helvetica Neue" panose="02000503000000020004" pitchFamily="2" charset="0"/>
              </a:rPr>
              <a:t>/"); //Window</a:t>
            </a:r>
          </a:p>
          <a:p>
            <a:r>
              <a:rPr lang="en" altLang="ko-Kore-KR" sz="10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ore-KR" sz="1000" dirty="0" err="1">
                <a:effectLst/>
                <a:latin typeface="Helvetica Neue" panose="02000503000000020004" pitchFamily="2" charset="0"/>
              </a:rPr>
              <a:t>System.</a:t>
            </a:r>
            <a:r>
              <a:rPr lang="en" altLang="ko-Kore-KR" sz="1000" i="1" dirty="0" err="1">
                <a:effectLst/>
                <a:latin typeface="Helvetica Neue" panose="02000503000000020004" pitchFamily="2" charset="0"/>
              </a:rPr>
              <a:t>out</a:t>
            </a:r>
            <a:r>
              <a:rPr lang="en" altLang="ko-Kore-KR" sz="1000" dirty="0" err="1">
                <a:effectLst/>
                <a:latin typeface="Helvetica Neue" panose="02000503000000020004" pitchFamily="2" charset="0"/>
              </a:rPr>
              <a:t>.printf</a:t>
            </a:r>
            <a:r>
              <a:rPr lang="en" altLang="ko-Kore-KR" sz="1000" dirty="0">
                <a:effectLst/>
                <a:latin typeface="Helvetica Neue" panose="02000503000000020004" pitchFamily="2" charset="0"/>
              </a:rPr>
              <a:t>("End of %s ",</a:t>
            </a:r>
            <a:r>
              <a:rPr lang="en" altLang="ko-Kore-KR" sz="1000" dirty="0" err="1">
                <a:effectLst/>
                <a:latin typeface="Helvetica Neue" panose="02000503000000020004" pitchFamily="2" charset="0"/>
              </a:rPr>
              <a:t>Thread.</a:t>
            </a:r>
            <a:r>
              <a:rPr lang="en" altLang="ko-Kore-KR" sz="1000" i="1" dirty="0" err="1">
                <a:effectLst/>
                <a:latin typeface="Helvetica Neue" panose="02000503000000020004" pitchFamily="2" charset="0"/>
              </a:rPr>
              <a:t>currentThread</a:t>
            </a:r>
            <a:r>
              <a:rPr lang="en" altLang="ko-Kore-KR" sz="1000" dirty="0">
                <a:effectLst/>
                <a:latin typeface="Helvetica Neue" panose="02000503000000020004" pitchFamily="2" charset="0"/>
              </a:rPr>
              <a:t>().</a:t>
            </a:r>
            <a:r>
              <a:rPr lang="en" altLang="ko-Kore-KR" sz="1000" dirty="0" err="1">
                <a:effectLst/>
                <a:latin typeface="Helvetica Neue" panose="02000503000000020004" pitchFamily="2" charset="0"/>
              </a:rPr>
              <a:t>getName</a:t>
            </a:r>
            <a:r>
              <a:rPr lang="en" altLang="ko-Kore-KR" sz="1000" dirty="0">
                <a:effectLst/>
                <a:latin typeface="Helvetica Neue" panose="02000503000000020004" pitchFamily="2" charset="0"/>
              </a:rPr>
              <a:t>());</a:t>
            </a:r>
          </a:p>
          <a:p>
            <a:r>
              <a:rPr lang="en" altLang="ko-Kore-KR" sz="1000" dirty="0">
                <a:effectLst/>
                <a:latin typeface="Helvetica Neue" panose="02000503000000020004" pitchFamily="2" charset="0"/>
              </a:rPr>
              <a:t>    }</a:t>
            </a:r>
          </a:p>
          <a:p>
            <a:pPr marL="0" indent="0">
              <a:buNone/>
            </a:pPr>
            <a:r>
              <a:rPr lang="en" altLang="ko-Kore-KR" sz="1000" dirty="0">
                <a:effectLst/>
                <a:latin typeface="Helvetica Neue" panose="02000503000000020004" pitchFamily="2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28D2C5D-17CF-43D5-7128-291A24A57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786687" cy="720725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anchor="t"/>
          <a:lstStyle/>
          <a:p>
            <a:pPr eaLnBrk="1" hangingPunct="1">
              <a:defRPr/>
            </a:pPr>
            <a:r>
              <a:rPr lang="ko-KR" altLang="en-US" dirty="0">
                <a:latin typeface="+mn-lt"/>
              </a:rPr>
              <a:t>쓰레드 </a:t>
            </a:r>
            <a:r>
              <a:rPr lang="en-US" altLang="ko-KR" dirty="0">
                <a:latin typeface="+mn-lt"/>
              </a:rPr>
              <a:t>(Thread)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8791C03E-609A-698D-3D57-620A20337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105775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/>
              <a:t>실행중인 프로그램 내의 </a:t>
            </a:r>
            <a:r>
              <a:rPr lang="en-US" altLang="ko-KR" dirty="0"/>
              <a:t>1</a:t>
            </a:r>
            <a:r>
              <a:rPr lang="ko-KR" altLang="en-US" dirty="0"/>
              <a:t>개의 순차적 제어 흐름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/>
              <a:t>VM</a:t>
            </a:r>
            <a:r>
              <a:rPr lang="ko-KR" altLang="en-US" dirty="0"/>
              <a:t> 프로그램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/>
              <a:t>main Thread</a:t>
            </a:r>
            <a:r>
              <a:rPr lang="ko-KR" altLang="en-US" sz="1800" dirty="0"/>
              <a:t>가 </a:t>
            </a:r>
            <a:r>
              <a:rPr lang="en-US" altLang="ko-KR" sz="1800" dirty="0"/>
              <a:t>main(,,) </a:t>
            </a:r>
            <a:r>
              <a:rPr lang="ko-KR" altLang="en-US" sz="1800" dirty="0"/>
              <a:t>메소드 수행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/>
              <a:t>다중 쓰레드 프로그램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/>
              <a:t>동시에</a:t>
            </a:r>
            <a:r>
              <a:rPr lang="en-US" altLang="ko-KR" sz="1800" dirty="0"/>
              <a:t>(concurrently) </a:t>
            </a:r>
            <a:r>
              <a:rPr lang="ko-KR" altLang="en-US" sz="1800" dirty="0"/>
              <a:t>여러가지 작업을 할 수 있음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/>
              <a:t>장점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/>
              <a:t>실행 속도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/>
              <a:t>빠른 반응 시간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/>
              <a:t>동시성을 갖는 프로그램을 쉽게 작성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/>
              <a:t> 다중 프로세스와 다중 쓰레드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/>
              <a:t>성능과 크기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/>
              <a:t>통신의 효율성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0E82D8E4-7778-E9AF-B201-43C360068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572375" cy="642938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ko-KR"/>
              <a:t>Thread </a:t>
            </a:r>
            <a:r>
              <a:rPr lang="ko-KR" altLang="en-US"/>
              <a:t>클래스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74341A22-CA68-AB42-84AE-96EE9E93A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7643813" cy="4679950"/>
          </a:xfrm>
        </p:spPr>
        <p:txBody>
          <a:bodyPr/>
          <a:lstStyle/>
          <a:p>
            <a:pPr eaLnBrk="1" hangingPunct="1"/>
            <a:r>
              <a:rPr lang="ko-KR" altLang="en-US" dirty="0"/>
              <a:t>하나의 쓰레드를 생성 및 관리</a:t>
            </a:r>
          </a:p>
          <a:p>
            <a:pPr eaLnBrk="1" hangingPunct="1"/>
            <a:r>
              <a:rPr lang="ko-KR" altLang="en-US" dirty="0"/>
              <a:t>함수</a:t>
            </a:r>
          </a:p>
          <a:p>
            <a:pPr lvl="1" eaLnBrk="1" hangingPunct="1"/>
            <a:r>
              <a:rPr lang="en-US" altLang="ko-KR" sz="1800" dirty="0"/>
              <a:t>start() : </a:t>
            </a:r>
            <a:r>
              <a:rPr lang="ko-KR" altLang="en-US" sz="1800" dirty="0"/>
              <a:t>해당 </a:t>
            </a:r>
            <a:r>
              <a:rPr lang="en-US" altLang="ko-KR" sz="1800" dirty="0"/>
              <a:t>Thread </a:t>
            </a:r>
            <a:r>
              <a:rPr lang="ko-KR" altLang="en-US" sz="1800" dirty="0"/>
              <a:t>객체를 실행시키는 메소드</a:t>
            </a:r>
            <a:endParaRPr lang="en-US" altLang="ko-KR" sz="1800" dirty="0"/>
          </a:p>
          <a:p>
            <a:pPr lvl="1" eaLnBrk="1" hangingPunct="1"/>
            <a:r>
              <a:rPr lang="en-US" altLang="ko-KR" sz="1800" dirty="0"/>
              <a:t>run() : start()</a:t>
            </a:r>
            <a:r>
              <a:rPr lang="ko-KR" altLang="en-US" sz="1800" dirty="0"/>
              <a:t> 시 </a:t>
            </a:r>
            <a:r>
              <a:rPr lang="en-US" altLang="ko-KR" sz="1800" dirty="0"/>
              <a:t>Thread </a:t>
            </a:r>
            <a:r>
              <a:rPr lang="ko-KR" altLang="en-US" sz="1800" dirty="0"/>
              <a:t>객체의 </a:t>
            </a:r>
            <a:r>
              <a:rPr lang="en-US" altLang="ko-KR" sz="1800" dirty="0"/>
              <a:t>run </a:t>
            </a:r>
            <a:r>
              <a:rPr lang="ko-KR" altLang="en-US" sz="1800" dirty="0"/>
              <a:t>메소드가 시작된다</a:t>
            </a:r>
            <a:endParaRPr lang="en-US" altLang="ko-KR" sz="1800" dirty="0"/>
          </a:p>
          <a:p>
            <a:pPr eaLnBrk="1" hangingPunct="1"/>
            <a:endParaRPr lang="en-US" altLang="ko-KR" sz="2200" dirty="0"/>
          </a:p>
          <a:p>
            <a:pPr eaLnBrk="1" hangingPunct="1"/>
            <a:r>
              <a:rPr lang="en-US" altLang="ko-KR" sz="2200" dirty="0"/>
              <a:t>Thread</a:t>
            </a:r>
            <a:r>
              <a:rPr lang="ko-KR" altLang="en-US" sz="2200" dirty="0" err="1"/>
              <a:t>를</a:t>
            </a:r>
            <a:r>
              <a:rPr lang="ko-KR" altLang="en-US" sz="2200" dirty="0"/>
              <a:t> 만드는 방법</a:t>
            </a:r>
            <a:endParaRPr lang="en-US" altLang="ko-KR" sz="2200" dirty="0"/>
          </a:p>
          <a:p>
            <a:pPr lvl="1" eaLnBrk="1" hangingPunct="1"/>
            <a:r>
              <a:rPr lang="en-US" altLang="ko-KR" sz="1800" dirty="0"/>
              <a:t>Thread Class 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상속하고 반드시 </a:t>
            </a:r>
            <a:r>
              <a:rPr lang="en-US" altLang="ko-KR" sz="1800" dirty="0"/>
              <a:t>run() 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재정의</a:t>
            </a:r>
            <a:endParaRPr lang="en-US" altLang="ko-KR" sz="1800" dirty="0"/>
          </a:p>
          <a:p>
            <a:pPr lvl="1" eaLnBrk="1" hangingPunct="1"/>
            <a:r>
              <a:rPr lang="en-US" altLang="ko-KR" sz="1800" dirty="0"/>
              <a:t>Runnable </a:t>
            </a:r>
            <a:r>
              <a:rPr lang="ko-KR" altLang="en-US" sz="1800" dirty="0"/>
              <a:t>구현하여 </a:t>
            </a:r>
            <a:r>
              <a:rPr lang="en-US" altLang="ko-KR" sz="1800" dirty="0"/>
              <a:t>Thread </a:t>
            </a:r>
            <a:r>
              <a:rPr lang="ko-KR" altLang="en-US" sz="1800" dirty="0"/>
              <a:t>생성자의 인자로 생성</a:t>
            </a:r>
            <a:endParaRPr lang="en-US" altLang="ko-KR" sz="1800" dirty="0"/>
          </a:p>
          <a:p>
            <a:pPr lvl="1" eaLnBrk="1" hangingPunct="1"/>
            <a:r>
              <a:rPr lang="ko-KR" altLang="en-US" sz="1800" dirty="0"/>
              <a:t>리턴 타입이 존재 할 경우 </a:t>
            </a:r>
            <a:r>
              <a:rPr lang="en-US" altLang="ko-KR" sz="1800" dirty="0"/>
              <a:t>Callable 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구현</a:t>
            </a:r>
            <a:endParaRPr lang="en-US" altLang="ko-KR" sz="1800" dirty="0"/>
          </a:p>
          <a:p>
            <a:pPr lvl="1" eaLnBrk="1" hangingPunct="1"/>
            <a:r>
              <a:rPr lang="en-US" altLang="ko-KR" sz="1800" dirty="0"/>
              <a:t>Thread Pool </a:t>
            </a:r>
            <a:r>
              <a:rPr lang="ko-KR" altLang="en-US" sz="1800" dirty="0"/>
              <a:t>을 이용하는 방법</a:t>
            </a:r>
            <a:endParaRPr lang="en-US" altLang="ko-KR" sz="1800" dirty="0"/>
          </a:p>
          <a:p>
            <a:pPr lvl="2" eaLnBrk="1" hangingPunct="1">
              <a:buFont typeface="Wingdings" pitchFamily="2" charset="2"/>
              <a:buNone/>
            </a:pPr>
            <a:endParaRPr lang="en-US" altLang="ko-KR" dirty="0"/>
          </a:p>
          <a:p>
            <a:pPr lvl="2" eaLnBrk="1" hangingPunct="1">
              <a:buFont typeface="Wingdings" pitchFamily="2" charset="2"/>
              <a:buNone/>
            </a:pPr>
            <a:endParaRPr lang="en-US" altLang="ko-KR" dirty="0"/>
          </a:p>
          <a:p>
            <a:pPr lvl="2" eaLnBrk="1" hangingPunct="1">
              <a:buFont typeface="Wingdings" pitchFamily="2" charset="2"/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4AF787E4-B4BB-F079-D6BD-CE7AF90D9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6572250" cy="588963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ko-KR"/>
              <a:t>Thread </a:t>
            </a:r>
            <a:r>
              <a:rPr lang="ko-KR" altLang="en-US"/>
              <a:t>상속을 이용한 생성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A7CCD9-8272-C905-3843-9ED3A1AF7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412776"/>
            <a:ext cx="7961312" cy="424815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2000" b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u"/>
              <a:defRPr kumimoji="1" sz="1800" b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u"/>
              <a:defRPr kumimoji="1" sz="1600" b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u"/>
              <a:defRPr kumimoji="1" sz="1400" b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u"/>
              <a:defRPr kumimoji="1" sz="1200" b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000" b="0" kern="0" dirty="0"/>
              <a:t>       package </a:t>
            </a:r>
            <a:r>
              <a:rPr lang="en-US" altLang="ko-KR" sz="1000" b="0" kern="0" dirty="0" err="1"/>
              <a:t>com.pyoinsoo.thread</a:t>
            </a:r>
            <a:r>
              <a:rPr lang="en-US" altLang="ko-KR" sz="1000" b="0" kern="0" dirty="0"/>
              <a:t>;</a:t>
            </a:r>
            <a:br>
              <a:rPr lang="en-US" altLang="ko-KR" sz="1000" b="0" kern="0" dirty="0"/>
            </a:br>
            <a:br>
              <a:rPr lang="en-US" altLang="ko-KR" sz="1000" b="0" kern="0" dirty="0"/>
            </a:br>
            <a:r>
              <a:rPr lang="en-US" altLang="ko-KR" sz="1000" b="0" kern="0" dirty="0"/>
              <a:t>class </a:t>
            </a:r>
            <a:r>
              <a:rPr lang="en-US" altLang="ko-KR" sz="1000" b="0" kern="0" dirty="0" err="1"/>
              <a:t>SimpleThread</a:t>
            </a:r>
            <a:r>
              <a:rPr lang="en-US" altLang="ko-KR" sz="1000" b="0" kern="0" dirty="0"/>
              <a:t> extends </a:t>
            </a:r>
            <a:r>
              <a:rPr lang="en-US" altLang="ko-KR" sz="1000" kern="0" dirty="0">
                <a:solidFill>
                  <a:srgbClr val="C00000"/>
                </a:solidFill>
              </a:rPr>
              <a:t>Thread</a:t>
            </a:r>
            <a:r>
              <a:rPr lang="en-US" altLang="ko-KR" sz="1000" b="0" kern="0" dirty="0"/>
              <a:t> {</a:t>
            </a:r>
            <a:br>
              <a:rPr lang="en-US" altLang="ko-KR" sz="1000" b="0" kern="0" dirty="0"/>
            </a:br>
            <a:r>
              <a:rPr lang="en-US" altLang="ko-KR" sz="1000" b="0" kern="0" dirty="0"/>
              <a:t>    private Long </a:t>
            </a:r>
            <a:r>
              <a:rPr lang="en-US" altLang="ko-KR" sz="1000" b="0" kern="0" dirty="0" err="1"/>
              <a:t>delayTime</a:t>
            </a:r>
            <a:r>
              <a:rPr lang="en-US" altLang="ko-KR" sz="1000" b="0" kern="0" dirty="0"/>
              <a:t>;</a:t>
            </a:r>
            <a:br>
              <a:rPr lang="en-US" altLang="ko-KR" sz="1000" b="0" kern="0" dirty="0"/>
            </a:br>
            <a:r>
              <a:rPr lang="en-US" altLang="ko-KR" sz="1000" b="0" kern="0" dirty="0"/>
              <a:t>    private String </a:t>
            </a:r>
            <a:r>
              <a:rPr lang="en-US" altLang="ko-KR" sz="1000" b="0" kern="0" dirty="0" err="1"/>
              <a:t>threadName</a:t>
            </a:r>
            <a:r>
              <a:rPr lang="en-US" altLang="ko-KR" sz="1000" b="0" kern="0" dirty="0"/>
              <a:t>;</a:t>
            </a:r>
            <a:br>
              <a:rPr lang="en-US" altLang="ko-KR" sz="1000" b="0" kern="0" dirty="0"/>
            </a:br>
            <a:r>
              <a:rPr lang="en-US" altLang="ko-KR" sz="1000" b="0" kern="0" dirty="0"/>
              <a:t>    private boolean flag = false;</a:t>
            </a:r>
            <a:br>
              <a:rPr lang="en-US" altLang="ko-KR" sz="1000" b="0" kern="0" dirty="0"/>
            </a:br>
            <a:r>
              <a:rPr lang="en-US" altLang="ko-KR" sz="1000" b="0" kern="0" dirty="0"/>
              <a:t>    public </a:t>
            </a:r>
            <a:r>
              <a:rPr lang="en-US" altLang="ko-KR" sz="1000" b="0" kern="0" dirty="0" err="1"/>
              <a:t>SimpleThread</a:t>
            </a:r>
            <a:r>
              <a:rPr lang="en-US" altLang="ko-KR" sz="1000" b="0" kern="0" dirty="0"/>
              <a:t>(String </a:t>
            </a:r>
            <a:r>
              <a:rPr lang="en-US" altLang="ko-KR" sz="1000" b="0" kern="0" dirty="0" err="1"/>
              <a:t>threadName</a:t>
            </a:r>
            <a:r>
              <a:rPr lang="en-US" altLang="ko-KR" sz="1000" b="0" kern="0" dirty="0"/>
              <a:t>, Long </a:t>
            </a:r>
            <a:r>
              <a:rPr lang="en-US" altLang="ko-KR" sz="1000" b="0" kern="0" dirty="0" err="1"/>
              <a:t>delayTime</a:t>
            </a:r>
            <a:r>
              <a:rPr lang="en-US" altLang="ko-KR" sz="1000" b="0" kern="0" dirty="0"/>
              <a:t>){</a:t>
            </a:r>
            <a:br>
              <a:rPr lang="en-US" altLang="ko-KR" sz="1000" b="0" kern="0" dirty="0"/>
            </a:br>
            <a:r>
              <a:rPr lang="en-US" altLang="ko-KR" sz="1000" b="0" kern="0" dirty="0"/>
              <a:t>        super(</a:t>
            </a:r>
            <a:r>
              <a:rPr lang="en-US" altLang="ko-KR" sz="1000" b="0" kern="0" dirty="0" err="1"/>
              <a:t>threadName</a:t>
            </a:r>
            <a:r>
              <a:rPr lang="en-US" altLang="ko-KR" sz="1000" b="0" kern="0" dirty="0"/>
              <a:t>);</a:t>
            </a:r>
            <a:br>
              <a:rPr lang="en-US" altLang="ko-KR" sz="1000" b="0" kern="0" dirty="0"/>
            </a:br>
            <a:r>
              <a:rPr lang="en-US" altLang="ko-KR" sz="1000" b="0" kern="0" dirty="0"/>
              <a:t>        </a:t>
            </a:r>
            <a:r>
              <a:rPr lang="en-US" altLang="ko-KR" sz="1000" b="0" kern="0" dirty="0" err="1"/>
              <a:t>this.delayTime</a:t>
            </a:r>
            <a:r>
              <a:rPr lang="en-US" altLang="ko-KR" sz="1000" b="0" kern="0" dirty="0"/>
              <a:t> = </a:t>
            </a:r>
            <a:r>
              <a:rPr lang="en-US" altLang="ko-KR" sz="1000" b="0" kern="0" dirty="0" err="1"/>
              <a:t>delayTime</a:t>
            </a:r>
            <a:r>
              <a:rPr lang="en-US" altLang="ko-KR" sz="1000" b="0" kern="0" dirty="0"/>
              <a:t>;</a:t>
            </a:r>
            <a:br>
              <a:rPr lang="en-US" altLang="ko-KR" sz="1000" b="0" kern="0" dirty="0"/>
            </a:br>
            <a:r>
              <a:rPr lang="en-US" altLang="ko-KR" sz="1000" b="0" kern="0" dirty="0"/>
              <a:t>    }</a:t>
            </a:r>
            <a:br>
              <a:rPr lang="en-US" altLang="ko-KR" sz="1000" b="0" kern="0" dirty="0"/>
            </a:br>
            <a:r>
              <a:rPr lang="en-US" altLang="ko-KR" sz="1000" b="0" kern="0" dirty="0"/>
              <a:t>    @Override</a:t>
            </a:r>
            <a:br>
              <a:rPr lang="en-US" altLang="ko-KR" sz="1000" b="0" kern="0" dirty="0"/>
            </a:br>
            <a:r>
              <a:rPr lang="en-US" altLang="ko-KR" sz="1000" kern="0" dirty="0"/>
              <a:t>    </a:t>
            </a:r>
            <a:r>
              <a:rPr lang="en-US" altLang="ko-KR" sz="1000" kern="0" dirty="0">
                <a:solidFill>
                  <a:srgbClr val="C00000"/>
                </a:solidFill>
              </a:rPr>
              <a:t>public void run() {</a:t>
            </a:r>
            <a:br>
              <a:rPr lang="en-US" altLang="ko-KR" sz="1000" kern="0" dirty="0">
                <a:solidFill>
                  <a:srgbClr val="C00000"/>
                </a:solidFill>
              </a:rPr>
            </a:br>
            <a:r>
              <a:rPr lang="en-US" altLang="ko-KR" sz="1000" kern="0" dirty="0">
                <a:solidFill>
                  <a:srgbClr val="C00000"/>
                </a:solidFill>
              </a:rPr>
              <a:t>        while(!flag){</a:t>
            </a:r>
            <a:br>
              <a:rPr lang="en-US" altLang="ko-KR" sz="1000" kern="0" dirty="0">
                <a:solidFill>
                  <a:srgbClr val="C00000"/>
                </a:solidFill>
              </a:rPr>
            </a:br>
            <a:r>
              <a:rPr lang="en-US" altLang="ko-KR" sz="1000" kern="0" dirty="0">
                <a:solidFill>
                  <a:srgbClr val="C00000"/>
                </a:solidFill>
              </a:rPr>
              <a:t>            try {</a:t>
            </a:r>
            <a:br>
              <a:rPr lang="en-US" altLang="ko-KR" sz="1000" kern="0" dirty="0">
                <a:solidFill>
                  <a:srgbClr val="C00000"/>
                </a:solidFill>
              </a:rPr>
            </a:br>
            <a:r>
              <a:rPr lang="en-US" altLang="ko-KR" sz="1000" kern="0" dirty="0">
                <a:solidFill>
                  <a:srgbClr val="C00000"/>
                </a:solidFill>
              </a:rPr>
              <a:t>                sleep(</a:t>
            </a:r>
            <a:r>
              <a:rPr lang="en-US" altLang="ko-KR" sz="1000" kern="0" dirty="0" err="1">
                <a:solidFill>
                  <a:srgbClr val="C00000"/>
                </a:solidFill>
              </a:rPr>
              <a:t>delayTime</a:t>
            </a:r>
            <a:r>
              <a:rPr lang="en-US" altLang="ko-KR" sz="1000" kern="0" dirty="0">
                <a:solidFill>
                  <a:srgbClr val="C00000"/>
                </a:solidFill>
              </a:rPr>
              <a:t>);</a:t>
            </a:r>
            <a:br>
              <a:rPr lang="en-US" altLang="ko-KR" sz="1000" kern="0" dirty="0">
                <a:solidFill>
                  <a:srgbClr val="C00000"/>
                </a:solidFill>
              </a:rPr>
            </a:br>
            <a:r>
              <a:rPr lang="en-US" altLang="ko-KR" sz="1000" kern="0" dirty="0">
                <a:solidFill>
                  <a:srgbClr val="C00000"/>
                </a:solidFill>
              </a:rPr>
              <a:t>                </a:t>
            </a:r>
            <a:r>
              <a:rPr lang="en-US" altLang="ko-KR" sz="1000" kern="0" dirty="0" err="1">
                <a:solidFill>
                  <a:srgbClr val="C00000"/>
                </a:solidFill>
              </a:rPr>
              <a:t>System.out.printf</a:t>
            </a:r>
            <a:r>
              <a:rPr lang="en-US" altLang="ko-KR" sz="1000" kern="0" dirty="0">
                <a:solidFill>
                  <a:srgbClr val="C00000"/>
                </a:solidFill>
              </a:rPr>
              <a:t>("%s\t", </a:t>
            </a:r>
            <a:r>
              <a:rPr lang="en-US" altLang="ko-KR" sz="1000" kern="0" dirty="0" err="1">
                <a:solidFill>
                  <a:srgbClr val="C00000"/>
                </a:solidFill>
              </a:rPr>
              <a:t>currentThread</a:t>
            </a:r>
            <a:r>
              <a:rPr lang="en-US" altLang="ko-KR" sz="1000" kern="0" dirty="0">
                <a:solidFill>
                  <a:srgbClr val="C00000"/>
                </a:solidFill>
              </a:rPr>
              <a:t>().</a:t>
            </a:r>
            <a:r>
              <a:rPr lang="en-US" altLang="ko-KR" sz="1000" kern="0" dirty="0" err="1">
                <a:solidFill>
                  <a:srgbClr val="C00000"/>
                </a:solidFill>
              </a:rPr>
              <a:t>getName</a:t>
            </a:r>
            <a:r>
              <a:rPr lang="en-US" altLang="ko-KR" sz="1000" kern="0" dirty="0">
                <a:solidFill>
                  <a:srgbClr val="C00000"/>
                </a:solidFill>
              </a:rPr>
              <a:t>());</a:t>
            </a:r>
            <a:br>
              <a:rPr lang="en-US" altLang="ko-KR" sz="1000" kern="0" dirty="0">
                <a:solidFill>
                  <a:srgbClr val="C00000"/>
                </a:solidFill>
              </a:rPr>
            </a:br>
            <a:r>
              <a:rPr lang="en-US" altLang="ko-KR" sz="1000" kern="0" dirty="0">
                <a:solidFill>
                  <a:srgbClr val="C00000"/>
                </a:solidFill>
              </a:rPr>
              <a:t>            } catch (InterruptedException e) {</a:t>
            </a:r>
            <a:br>
              <a:rPr lang="en-US" altLang="ko-KR" sz="1000" kern="0" dirty="0">
                <a:solidFill>
                  <a:srgbClr val="C00000"/>
                </a:solidFill>
              </a:rPr>
            </a:br>
            <a:r>
              <a:rPr lang="en-US" altLang="ko-KR" sz="1000" kern="0" dirty="0">
                <a:solidFill>
                  <a:srgbClr val="C00000"/>
                </a:solidFill>
              </a:rPr>
              <a:t>                throw new RuntimeException(e);</a:t>
            </a:r>
            <a:br>
              <a:rPr lang="en-US" altLang="ko-KR" sz="1000" kern="0" dirty="0">
                <a:solidFill>
                  <a:srgbClr val="C00000"/>
                </a:solidFill>
              </a:rPr>
            </a:br>
            <a:r>
              <a:rPr lang="en-US" altLang="ko-KR" sz="1000" kern="0" dirty="0">
                <a:solidFill>
                  <a:srgbClr val="C00000"/>
                </a:solidFill>
              </a:rPr>
              <a:t>            }</a:t>
            </a:r>
            <a:br>
              <a:rPr lang="en-US" altLang="ko-KR" sz="1000" kern="0" dirty="0">
                <a:solidFill>
                  <a:srgbClr val="C00000"/>
                </a:solidFill>
              </a:rPr>
            </a:br>
            <a:r>
              <a:rPr lang="en-US" altLang="ko-KR" sz="1000" kern="0" dirty="0">
                <a:solidFill>
                  <a:srgbClr val="C00000"/>
                </a:solidFill>
              </a:rPr>
              <a:t>        }</a:t>
            </a:r>
            <a:br>
              <a:rPr lang="en-US" altLang="ko-KR" sz="1000" kern="0" dirty="0">
                <a:solidFill>
                  <a:srgbClr val="C00000"/>
                </a:solidFill>
              </a:rPr>
            </a:br>
            <a:r>
              <a:rPr lang="en-US" altLang="ko-KR" sz="1000" kern="0" dirty="0">
                <a:solidFill>
                  <a:srgbClr val="C00000"/>
                </a:solidFill>
              </a:rPr>
              <a:t>    }</a:t>
            </a:r>
            <a:br>
              <a:rPr lang="en-US" altLang="ko-KR" sz="1000" kern="0" dirty="0">
                <a:solidFill>
                  <a:srgbClr val="C00000"/>
                </a:solidFill>
              </a:rPr>
            </a:br>
            <a:r>
              <a:rPr lang="en-US" altLang="ko-KR" sz="1000" b="0" kern="0" dirty="0"/>
              <a:t>}</a:t>
            </a:r>
            <a:br>
              <a:rPr lang="en-US" altLang="ko-KR" sz="1000" b="0" kern="0" dirty="0"/>
            </a:br>
            <a:r>
              <a:rPr lang="en-US" altLang="ko-KR" sz="1000" b="0" kern="0" dirty="0"/>
              <a:t>public class </a:t>
            </a:r>
            <a:r>
              <a:rPr lang="en-US" altLang="ko-KR" sz="1000" b="0" kern="0" dirty="0" err="1"/>
              <a:t>ThreadInheritanceMain</a:t>
            </a:r>
            <a:r>
              <a:rPr lang="en-US" altLang="ko-KR" sz="1000" b="0" kern="0" dirty="0"/>
              <a:t> {</a:t>
            </a:r>
            <a:br>
              <a:rPr lang="en-US" altLang="ko-KR" sz="1000" b="0" kern="0" dirty="0"/>
            </a:br>
            <a:r>
              <a:rPr lang="en-US" altLang="ko-KR" sz="1000" b="0" kern="0" dirty="0"/>
              <a:t>    public static void main(String... </a:t>
            </a:r>
            <a:r>
              <a:rPr lang="en-US" altLang="ko-KR" sz="1000" b="0" kern="0" dirty="0" err="1"/>
              <a:t>args</a:t>
            </a:r>
            <a:r>
              <a:rPr lang="en-US" altLang="ko-KR" sz="1000" b="0" kern="0" dirty="0"/>
              <a:t>){</a:t>
            </a:r>
            <a:br>
              <a:rPr lang="en-US" altLang="ko-KR" sz="1000" b="0" kern="0" dirty="0"/>
            </a:br>
            <a:r>
              <a:rPr lang="en-US" altLang="ko-KR" sz="1000" b="0" kern="0" dirty="0"/>
              <a:t>        var thread1 = new </a:t>
            </a:r>
            <a:r>
              <a:rPr lang="en-US" altLang="ko-KR" sz="1000" b="0" kern="0" dirty="0" err="1"/>
              <a:t>SimpleThread</a:t>
            </a:r>
            <a:r>
              <a:rPr lang="en-US" altLang="ko-KR" sz="1000" b="0" kern="0" dirty="0"/>
              <a:t>("T500", 500L);</a:t>
            </a:r>
            <a:br>
              <a:rPr lang="en-US" altLang="ko-KR" sz="1000" b="0" kern="0" dirty="0"/>
            </a:br>
            <a:r>
              <a:rPr lang="en-US" altLang="ko-KR" sz="1000" b="0" kern="0" dirty="0"/>
              <a:t>        var thread2 = new </a:t>
            </a:r>
            <a:r>
              <a:rPr lang="en-US" altLang="ko-KR" sz="1000" b="0" kern="0" dirty="0" err="1"/>
              <a:t>SimpleThread</a:t>
            </a:r>
            <a:r>
              <a:rPr lang="en-US" altLang="ko-KR" sz="1000" b="0" kern="0" dirty="0"/>
              <a:t>("T1000", 1000L);</a:t>
            </a:r>
            <a:br>
              <a:rPr lang="en-US" altLang="ko-KR" sz="1000" b="0" kern="0" dirty="0"/>
            </a:br>
            <a:r>
              <a:rPr lang="en-US" altLang="ko-KR" sz="1000" b="0" kern="0" dirty="0"/>
              <a:t>        </a:t>
            </a:r>
            <a:r>
              <a:rPr lang="en-US" altLang="ko-KR" sz="1000" kern="0" dirty="0">
                <a:solidFill>
                  <a:srgbClr val="C00000"/>
                </a:solidFill>
              </a:rPr>
              <a:t>thread1.start() ;</a:t>
            </a:r>
            <a:br>
              <a:rPr lang="en-US" altLang="ko-KR" sz="1000" kern="0" dirty="0">
                <a:solidFill>
                  <a:srgbClr val="C00000"/>
                </a:solidFill>
              </a:rPr>
            </a:br>
            <a:r>
              <a:rPr lang="en-US" altLang="ko-KR" sz="1000" kern="0" dirty="0">
                <a:solidFill>
                  <a:srgbClr val="C00000"/>
                </a:solidFill>
              </a:rPr>
              <a:t>        thread2.start();</a:t>
            </a:r>
            <a:br>
              <a:rPr lang="en-US" altLang="ko-KR" sz="1000" b="0" kern="0" dirty="0"/>
            </a:br>
            <a:r>
              <a:rPr lang="en-US" altLang="ko-KR" sz="1000" b="0" kern="0" dirty="0"/>
              <a:t>        try{</a:t>
            </a:r>
            <a:br>
              <a:rPr lang="en-US" altLang="ko-KR" sz="1000" b="0" kern="0" dirty="0"/>
            </a:br>
            <a:r>
              <a:rPr lang="en-US" altLang="ko-KR" sz="1000" b="0" kern="0" dirty="0"/>
              <a:t>            </a:t>
            </a:r>
            <a:r>
              <a:rPr lang="en-US" altLang="ko-KR" sz="1000" b="0" kern="0" dirty="0" err="1"/>
              <a:t>Thread.sleep</a:t>
            </a:r>
            <a:r>
              <a:rPr lang="en-US" altLang="ko-KR" sz="1000" b="0" kern="0" dirty="0"/>
              <a:t>(5000);</a:t>
            </a:r>
            <a:br>
              <a:rPr lang="en-US" altLang="ko-KR" sz="1000" b="0" kern="0" dirty="0"/>
            </a:br>
            <a:r>
              <a:rPr lang="en-US" altLang="ko-KR" sz="1000" b="0" kern="0" dirty="0"/>
              <a:t>        }catch(InterruptedException ignored){}</a:t>
            </a:r>
            <a:br>
              <a:rPr lang="en-US" altLang="ko-KR" sz="1000" b="0" kern="0" dirty="0"/>
            </a:br>
            <a:r>
              <a:rPr lang="en-US" altLang="ko-KR" sz="1000" b="0" kern="0" dirty="0"/>
              <a:t>        </a:t>
            </a:r>
            <a:r>
              <a:rPr lang="en-US" altLang="ko-KR" sz="1000" b="0" kern="0" dirty="0" err="1"/>
              <a:t>System.out.printf</a:t>
            </a:r>
            <a:r>
              <a:rPr lang="en-US" altLang="ko-KR" sz="1000" b="0" kern="0" dirty="0"/>
              <a:t>("\n End of %s Thread \n", </a:t>
            </a:r>
            <a:r>
              <a:rPr lang="en-US" altLang="ko-KR" sz="1000" b="0" kern="0" dirty="0" err="1"/>
              <a:t>Thread.currentThread</a:t>
            </a:r>
            <a:r>
              <a:rPr lang="en-US" altLang="ko-KR" sz="1000" b="0" kern="0" dirty="0"/>
              <a:t>().</a:t>
            </a:r>
            <a:r>
              <a:rPr lang="en-US" altLang="ko-KR" sz="1000" b="0" kern="0" dirty="0" err="1"/>
              <a:t>getName</a:t>
            </a:r>
            <a:r>
              <a:rPr lang="en-US" altLang="ko-KR" sz="1000" b="0" kern="0" dirty="0"/>
              <a:t>());</a:t>
            </a:r>
            <a:br>
              <a:rPr lang="en-US" altLang="ko-KR" sz="1000" b="0" kern="0" dirty="0"/>
            </a:br>
            <a:r>
              <a:rPr lang="en-US" altLang="ko-KR" sz="1000" b="0" kern="0" dirty="0"/>
              <a:t>    }</a:t>
            </a:r>
            <a:br>
              <a:rPr lang="en-US" altLang="ko-KR" sz="1000" b="0" kern="0" dirty="0"/>
            </a:br>
            <a:r>
              <a:rPr lang="en-US" altLang="ko-KR" sz="1000" b="0" kern="0" dirty="0"/>
              <a:t>}</a:t>
            </a:r>
            <a:br>
              <a:rPr lang="en-US" altLang="ko-KR" sz="1000" b="0" kern="0" dirty="0"/>
            </a:br>
            <a:endParaRPr lang="en-US" altLang="ko-KR" sz="1000" b="0" kern="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ko-KR" sz="1200" b="0" kern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F2E7850-AFB3-94D7-089A-893D95D1C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929563" cy="936625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anchor="t"/>
          <a:lstStyle/>
          <a:p>
            <a:pPr eaLnBrk="1" hangingPunct="1">
              <a:defRPr/>
            </a:pPr>
            <a:r>
              <a:rPr lang="en-US" altLang="ko-KR" dirty="0">
                <a:latin typeface="+mj-ea"/>
              </a:rPr>
              <a:t>Runnable </a:t>
            </a:r>
            <a:r>
              <a:rPr lang="ko-KR" altLang="en-US" dirty="0">
                <a:latin typeface="+mj-ea"/>
              </a:rPr>
              <a:t>인터페이스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D99D083-0025-A74B-C471-587C4A80E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2060575"/>
            <a:ext cx="7929562" cy="37973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n-ea"/>
              </a:rPr>
              <a:t> 상위 클래스를 </a:t>
            </a:r>
            <a:r>
              <a:rPr lang="en-US" altLang="ko-KR" dirty="0">
                <a:latin typeface="+mn-ea"/>
              </a:rPr>
              <a:t>Thread</a:t>
            </a:r>
            <a:r>
              <a:rPr lang="ko-KR" altLang="en-US" dirty="0">
                <a:latin typeface="+mn-ea"/>
              </a:rPr>
              <a:t>로 할 수 없을 경우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ko-KR" altLang="en-US" dirty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ko-KR" dirty="0"/>
              <a:t>interface Runnable {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ko-KR" dirty="0"/>
              <a:t>     public void  run()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ko-KR" dirty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넥타이">
  <a:themeElements>
    <a:clrScheme name="넥타이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charset="0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charset="0"/>
            <a:ea typeface="굴림" panose="020B0600000101010101" pitchFamily="50" charset="-127"/>
          </a:defRPr>
        </a:defPPr>
      </a:lstStyle>
    </a:lnDef>
  </a:objectDefaults>
  <a:extraClrSchemeLst>
    <a:extraClrScheme>
      <a:clrScheme name="넥타이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넥타이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넥타이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넥타이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넥타이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넥타이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Office\Templates\디자인\넥타이.pot</Template>
  <TotalTime>18865</TotalTime>
  <Words>4833</Words>
  <Application>Microsoft Macintosh PowerPoint</Application>
  <PresentationFormat>화면 슬라이드 쇼(4:3)</PresentationFormat>
  <Paragraphs>502</Paragraphs>
  <Slides>41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3" baseType="lpstr">
      <vt:lpstr>굴림</vt:lpstr>
      <vt:lpstr>휴먼둥근헤드라인</vt:lpstr>
      <vt:lpstr>맑은 고딕</vt:lpstr>
      <vt:lpstr>휴먼모음T</vt:lpstr>
      <vt:lpstr>Arial</vt:lpstr>
      <vt:lpstr>Courier</vt:lpstr>
      <vt:lpstr>Helvetica Neue</vt:lpstr>
      <vt:lpstr>Monotype Sorts</vt:lpstr>
      <vt:lpstr>Source Code Pro</vt:lpstr>
      <vt:lpstr>Times New Roman</vt:lpstr>
      <vt:lpstr>Wingdings</vt:lpstr>
      <vt:lpstr>넥타이</vt:lpstr>
      <vt:lpstr>              Java Thread </vt:lpstr>
      <vt:lpstr>Process &amp; Thread</vt:lpstr>
      <vt:lpstr>Process &amp; Thread</vt:lpstr>
      <vt:lpstr>Process &amp; Thread</vt:lpstr>
      <vt:lpstr>Java Process 관리</vt:lpstr>
      <vt:lpstr>쓰레드 (Thread)</vt:lpstr>
      <vt:lpstr>Thread 클래스</vt:lpstr>
      <vt:lpstr>Thread 상속을 이용한 생성</vt:lpstr>
      <vt:lpstr>Runnable 인터페이스</vt:lpstr>
      <vt:lpstr>Runnable 이용한 생성</vt:lpstr>
      <vt:lpstr>Callable 인터페이스</vt:lpstr>
      <vt:lpstr>FutureTask</vt:lpstr>
      <vt:lpstr>Callable 함수</vt:lpstr>
      <vt:lpstr>Thread Pool 을 이용한 방법</vt:lpstr>
      <vt:lpstr>Thread Pool 을 이용한 방법</vt:lpstr>
      <vt:lpstr>Thread Pool 을 이용한 방법</vt:lpstr>
      <vt:lpstr>Thread Pool Example</vt:lpstr>
      <vt:lpstr>쓰레드의 상태</vt:lpstr>
      <vt:lpstr>쓰레드의 상태</vt:lpstr>
      <vt:lpstr>Thread Joining</vt:lpstr>
      <vt:lpstr>Thread Joining</vt:lpstr>
      <vt:lpstr>Interrupt</vt:lpstr>
      <vt:lpstr>Thread Interrupted</vt:lpstr>
      <vt:lpstr>Thread 메모리 </vt:lpstr>
      <vt:lpstr>Thread Stacks</vt:lpstr>
      <vt:lpstr>Thread Synchronization</vt:lpstr>
      <vt:lpstr>Thread Synchronization</vt:lpstr>
      <vt:lpstr>Thread Synchronization</vt:lpstr>
      <vt:lpstr>Thread 공유 데이터 이상 접근</vt:lpstr>
      <vt:lpstr>Koton Synchronized</vt:lpstr>
      <vt:lpstr>Synchronized Thread 동기화 작업</vt:lpstr>
      <vt:lpstr>Thread Synchronization</vt:lpstr>
      <vt:lpstr>Semaphore Example </vt:lpstr>
      <vt:lpstr>Semaphore Example </vt:lpstr>
      <vt:lpstr>Semaphore Example </vt:lpstr>
      <vt:lpstr>Thread Priority</vt:lpstr>
      <vt:lpstr>Thread Priority Example </vt:lpstr>
      <vt:lpstr>Thread Context Switching</vt:lpstr>
      <vt:lpstr>Java 21 전 Thread 특징</vt:lpstr>
      <vt:lpstr>Java 21 전 Thread 특징</vt:lpstr>
      <vt:lpstr>Java Virtual Thread</vt:lpstr>
    </vt:vector>
  </TitlesOfParts>
  <Company>한양대학교 컴퓨터공학과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Server Pages</dc:title>
  <dc:creator>표인수</dc:creator>
  <cp:lastModifiedBy>Insoo Pyo</cp:lastModifiedBy>
  <cp:revision>1923</cp:revision>
  <dcterms:created xsi:type="dcterms:W3CDTF">2000-12-11T04:02:23Z</dcterms:created>
  <dcterms:modified xsi:type="dcterms:W3CDTF">2023-08-05T02:18:17Z</dcterms:modified>
</cp:coreProperties>
</file>