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DB94-4C6D-4CE4-9973-BDB79B4B3D4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F205-ACCD-4A45-98ED-9C8878DC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sz="half" idx="2"/>
          </p:nvPr>
        </p:nvSpPr>
        <p:spPr>
          <a:xfrm>
            <a:off x="6172200" y="1780027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Execution time of critical section (CS):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Palatino Linotype" panose="02040502050505030304" pitchFamily="18" charset="0"/>
              </a:rPr>
              <a:t>T</a:t>
            </a:r>
            <a:r>
              <a:rPr lang="en-US" sz="16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1600" dirty="0">
                <a:latin typeface="Palatino Linotype" panose="02040502050505030304" pitchFamily="18" charset="0"/>
              </a:rPr>
              <a:t> = t</a:t>
            </a:r>
            <a:r>
              <a:rPr lang="en-US" sz="1600" baseline="-25000" dirty="0">
                <a:latin typeface="Palatino Linotype" panose="02040502050505030304" pitchFamily="18" charset="0"/>
              </a:rPr>
              <a:t>2</a:t>
            </a:r>
            <a:r>
              <a:rPr lang="en-US" sz="1600" dirty="0">
                <a:latin typeface="Palatino Linotype" panose="02040502050505030304" pitchFamily="18" charset="0"/>
              </a:rPr>
              <a:t> – t</a:t>
            </a:r>
            <a:r>
              <a:rPr lang="en-US" sz="1600" baseline="-25000" dirty="0">
                <a:latin typeface="Palatino Linotype" panose="02040502050505030304" pitchFamily="18" charset="0"/>
              </a:rPr>
              <a:t>1</a:t>
            </a:r>
          </a:p>
          <a:p>
            <a:pPr marL="457200" lvl="1" indent="0">
              <a:buNone/>
            </a:pPr>
            <a:endParaRPr lang="en-US" sz="1600" baseline="-25000" dirty="0">
              <a:latin typeface="Palatino Linotype" panose="02040502050505030304" pitchFamily="18" charset="0"/>
            </a:endParaRPr>
          </a:p>
          <a:p>
            <a:r>
              <a:rPr lang="el-GR" sz="2400" dirty="0">
                <a:latin typeface="Palatino Linotype" panose="02040502050505030304" pitchFamily="18" charset="0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</a:rPr>
              <a:t>t = 0 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lock contention</a:t>
            </a:r>
          </a:p>
          <a:p>
            <a:r>
              <a:rPr lang="en-US" sz="2400" dirty="0" err="1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cs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&gt; t</a:t>
            </a:r>
            <a:r>
              <a:rPr lang="en-US" sz="2400" baseline="-250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3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– t</a:t>
            </a:r>
            <a:r>
              <a:rPr lang="en-US" sz="2400" baseline="-250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1 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 lock contention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73639" y="1780027"/>
            <a:ext cx="3604850" cy="4485335"/>
            <a:chOff x="2646659" y="2046835"/>
            <a:chExt cx="3604850" cy="4485335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274" y="5103845"/>
              <a:ext cx="1527235" cy="1428325"/>
              <a:chOff x="1859777" y="2692976"/>
              <a:chExt cx="1598143" cy="22373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Unlock(L1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6965" y="2692976"/>
                <a:ext cx="389477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3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59777" y="4496391"/>
                <a:ext cx="346134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4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46659" y="2416167"/>
              <a:ext cx="1570779" cy="1614657"/>
              <a:chOff x="1859777" y="2692976"/>
              <a:chExt cx="1598143" cy="218941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Lock(L1)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Unlock(L1)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76965" y="2692976"/>
                <a:ext cx="308978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1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859777" y="4496392"/>
                <a:ext cx="326167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2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646659" y="3894636"/>
              <a:ext cx="2094041" cy="1325790"/>
              <a:chOff x="2646659" y="3894636"/>
              <a:chExt cx="2094041" cy="132579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018474" y="5217035"/>
                <a:ext cx="1722226" cy="33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0032" y="3894636"/>
                <a:ext cx="0" cy="13223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646659" y="4544008"/>
                <a:ext cx="340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Δ</a:t>
                </a:r>
                <a:r>
                  <a:rPr lang="en-US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t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46659" y="205184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8550" y="2046835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2</a:t>
              </a:r>
            </a:p>
          </p:txBody>
        </p:sp>
      </p:grpSp>
      <p:sp>
        <p:nvSpPr>
          <p:cNvPr id="4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Lock Contention Problem</a:t>
            </a:r>
          </a:p>
        </p:txBody>
      </p:sp>
    </p:spTree>
    <p:extLst>
      <p:ext uri="{BB962C8B-B14F-4D97-AF65-F5344CB8AC3E}">
        <p14:creationId xmlns:p14="http://schemas.microsoft.com/office/powerpoint/2010/main" val="19010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573639" y="1780027"/>
            <a:ext cx="3604850" cy="4485335"/>
            <a:chOff x="2646659" y="2046835"/>
            <a:chExt cx="3604850" cy="4485335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274" y="5103845"/>
              <a:ext cx="1527235" cy="1428325"/>
              <a:chOff x="1859777" y="2692976"/>
              <a:chExt cx="1598143" cy="22373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Unlock(L1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6965" y="2692976"/>
                <a:ext cx="389477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3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59777" y="4496391"/>
                <a:ext cx="346134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4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46659" y="2416167"/>
              <a:ext cx="1570779" cy="1614657"/>
              <a:chOff x="1859777" y="2692976"/>
              <a:chExt cx="1598143" cy="218941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Lock(L1)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Unlock(L1)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76965" y="2692976"/>
                <a:ext cx="308978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1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859777" y="4496392"/>
                <a:ext cx="326167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2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646659" y="3894636"/>
              <a:ext cx="2094041" cy="1325790"/>
              <a:chOff x="2646659" y="3894636"/>
              <a:chExt cx="2094041" cy="132579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018474" y="5217035"/>
                <a:ext cx="1722226" cy="33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0032" y="3894636"/>
                <a:ext cx="0" cy="13223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646659" y="4544008"/>
                <a:ext cx="340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Δ</a:t>
                </a:r>
                <a:r>
                  <a:rPr lang="en-US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t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46659" y="205184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8550" y="2046835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2</a:t>
              </a:r>
            </a:p>
          </p:txBody>
        </p:sp>
      </p:grpSp>
      <p:sp>
        <p:nvSpPr>
          <p:cNvPr id="4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Lock Contention Problem</a:t>
            </a:r>
          </a:p>
        </p:txBody>
      </p:sp>
      <p:sp>
        <p:nvSpPr>
          <p:cNvPr id="31" name="Content Placeholder 47"/>
          <p:cNvSpPr>
            <a:spLocks noGrp="1"/>
          </p:cNvSpPr>
          <p:nvPr>
            <p:ph sz="half" idx="2"/>
          </p:nvPr>
        </p:nvSpPr>
        <p:spPr>
          <a:xfrm>
            <a:off x="6172200" y="1753882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Profile </a:t>
            </a:r>
            <a:r>
              <a:rPr lang="en-US" sz="2400" dirty="0" err="1">
                <a:latin typeface="Palatino Linotype" panose="02040502050505030304" pitchFamily="18" charset="0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2400" dirty="0">
                <a:latin typeface="Palatino Linotype" panose="02040502050505030304" pitchFamily="18" charset="0"/>
              </a:rPr>
              <a:t> for a contention free execution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Positive training example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Estimate </a:t>
            </a:r>
            <a:r>
              <a:rPr lang="en-US" sz="2400" dirty="0" err="1">
                <a:latin typeface="Palatino Linotype" panose="02040502050505030304" pitchFamily="18" charset="0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2400" baseline="-25000" dirty="0">
                <a:latin typeface="Palatino Linotype" panose="02040502050505030304" pitchFamily="18" charset="0"/>
              </a:rPr>
              <a:t>  </a:t>
            </a:r>
            <a:r>
              <a:rPr lang="en-US" sz="2400" dirty="0">
                <a:latin typeface="Palatino Linotype" panose="02040502050505030304" pitchFamily="18" charset="0"/>
              </a:rPr>
              <a:t> for contention </a:t>
            </a:r>
            <a:r>
              <a:rPr lang="en-US" sz="2400" dirty="0" err="1">
                <a:latin typeface="Palatino Linotype" panose="02040502050505030304" pitchFamily="18" charset="0"/>
              </a:rPr>
              <a:t>scenerio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Negative training example</a:t>
            </a:r>
          </a:p>
          <a:p>
            <a:pPr lvl="1"/>
            <a:r>
              <a:rPr lang="en-US" sz="1400" dirty="0" err="1">
                <a:latin typeface="Palatino Linotype" panose="02040502050505030304" pitchFamily="18" charset="0"/>
              </a:rPr>
              <a:t>T</a:t>
            </a:r>
            <a:r>
              <a:rPr lang="en-US" sz="14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1400" dirty="0">
                <a:latin typeface="Palatino Linotype" panose="02040502050505030304" pitchFamily="18" charset="0"/>
              </a:rPr>
              <a:t> = t</a:t>
            </a:r>
            <a:r>
              <a:rPr lang="en-US" sz="1400" baseline="-25000" dirty="0">
                <a:latin typeface="Palatino Linotype" panose="02040502050505030304" pitchFamily="18" charset="0"/>
              </a:rPr>
              <a:t>3</a:t>
            </a:r>
            <a:r>
              <a:rPr lang="en-US" sz="1400" dirty="0">
                <a:latin typeface="Palatino Linotype" panose="02040502050505030304" pitchFamily="18" charset="0"/>
              </a:rPr>
              <a:t> – t</a:t>
            </a:r>
            <a:r>
              <a:rPr lang="en-US" sz="1400" baseline="-25000" dirty="0">
                <a:latin typeface="Palatino Linotype" panose="02040502050505030304" pitchFamily="18" charset="0"/>
              </a:rPr>
              <a:t>1</a:t>
            </a:r>
          </a:p>
          <a:p>
            <a:pPr marL="457200" lvl="1" indent="0">
              <a:buNone/>
            </a:pPr>
            <a:endParaRPr lang="en-US" sz="1200" baseline="-25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1600" baseline="-25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Create a perceptron model for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39321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can learn linearly separable examples with zero error</a:t>
            </a:r>
          </a:p>
          <a:p>
            <a:r>
              <a:rPr lang="en-US" dirty="0"/>
              <a:t>Features: &lt;PCs, </a:t>
            </a:r>
            <a:r>
              <a:rPr lang="en-US" dirty="0" err="1"/>
              <a:t>T</a:t>
            </a:r>
            <a:r>
              <a:rPr lang="en-US" baseline="-25000" dirty="0" err="1"/>
              <a:t>cs</a:t>
            </a:r>
            <a:r>
              <a:rPr lang="en-US" dirty="0"/>
              <a:t>&gt;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Wingdings</vt:lpstr>
      <vt:lpstr>Office Theme</vt:lpstr>
      <vt:lpstr>Modeling Lock Contention Problem</vt:lpstr>
      <vt:lpstr>Modeling Lock Contention Problem</vt:lpstr>
      <vt:lpstr>Perceptron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Alam</dc:creator>
  <cp:lastModifiedBy>Mohammad Alam</cp:lastModifiedBy>
  <cp:revision>8</cp:revision>
  <dcterms:created xsi:type="dcterms:W3CDTF">2016-10-31T18:03:02Z</dcterms:created>
  <dcterms:modified xsi:type="dcterms:W3CDTF">2016-10-31T19:02:22Z</dcterms:modified>
</cp:coreProperties>
</file>