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3" r:id="rId6"/>
    <p:sldId id="257" r:id="rId7"/>
    <p:sldId id="258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2" autoAdjust="0"/>
    <p:restoredTop sz="94660"/>
  </p:normalViewPr>
  <p:slideViewPr>
    <p:cSldViewPr snapToGrid="0">
      <p:cViewPr>
        <p:scale>
          <a:sx n="89" d="100"/>
          <a:sy n="89" d="100"/>
        </p:scale>
        <p:origin x="18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400F-59A5-43C6-9571-92E562B3802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BAB5-05BC-45E7-9778-6C762BDDA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1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400F-59A5-43C6-9571-92E562B3802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BAB5-05BC-45E7-9778-6C762BDDA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5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400F-59A5-43C6-9571-92E562B3802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BAB5-05BC-45E7-9778-6C762BDDA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400F-59A5-43C6-9571-92E562B3802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BAB5-05BC-45E7-9778-6C762BDDA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0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400F-59A5-43C6-9571-92E562B3802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BAB5-05BC-45E7-9778-6C762BDDA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8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400F-59A5-43C6-9571-92E562B3802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BAB5-05BC-45E7-9778-6C762BDDA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4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400F-59A5-43C6-9571-92E562B3802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BAB5-05BC-45E7-9778-6C762BDDA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400F-59A5-43C6-9571-92E562B3802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BAB5-05BC-45E7-9778-6C762BDDA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4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400F-59A5-43C6-9571-92E562B3802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BAB5-05BC-45E7-9778-6C762BDDA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400F-59A5-43C6-9571-92E562B3802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BAB5-05BC-45E7-9778-6C762BDDA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1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400F-59A5-43C6-9571-92E562B3802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BAB5-05BC-45E7-9778-6C762BDDA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1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400F-59A5-43C6-9571-92E562B38027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BAB5-05BC-45E7-9778-6C762BDDA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Palatino Linotype" panose="02040502050505030304" pitchFamily="18" charset="0"/>
              </a:rPr>
              <a:t>Performance Bug Diagnosis using Performance Predictions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6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Program Performance Prediction</a:t>
            </a:r>
          </a:p>
        </p:txBody>
      </p:sp>
      <p:sp>
        <p:nvSpPr>
          <p:cNvPr id="4" name="Oval 3"/>
          <p:cNvSpPr/>
          <p:nvPr/>
        </p:nvSpPr>
        <p:spPr>
          <a:xfrm>
            <a:off x="3189600" y="2878881"/>
            <a:ext cx="2162288" cy="9982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Program features</a:t>
            </a:r>
          </a:p>
        </p:txBody>
      </p:sp>
      <p:sp>
        <p:nvSpPr>
          <p:cNvPr id="5" name="Oval 4"/>
          <p:cNvSpPr/>
          <p:nvPr/>
        </p:nvSpPr>
        <p:spPr>
          <a:xfrm>
            <a:off x="3189600" y="4497791"/>
            <a:ext cx="2162287" cy="100903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Performance metric</a:t>
            </a:r>
          </a:p>
        </p:txBody>
      </p:sp>
      <p:sp>
        <p:nvSpPr>
          <p:cNvPr id="8" name="Oval 7"/>
          <p:cNvSpPr/>
          <p:nvPr/>
        </p:nvSpPr>
        <p:spPr>
          <a:xfrm>
            <a:off x="7191403" y="3378018"/>
            <a:ext cx="1726690" cy="162428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Machine learning model</a:t>
            </a:r>
          </a:p>
        </p:txBody>
      </p:sp>
      <p:sp>
        <p:nvSpPr>
          <p:cNvPr id="22" name="Oval 21"/>
          <p:cNvSpPr/>
          <p:nvPr/>
        </p:nvSpPr>
        <p:spPr>
          <a:xfrm>
            <a:off x="6973604" y="1941511"/>
            <a:ext cx="2162288" cy="9982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Program features</a:t>
            </a:r>
          </a:p>
        </p:txBody>
      </p:sp>
      <p:cxnSp>
        <p:nvCxnSpPr>
          <p:cNvPr id="24" name="Straight Arrow Connector 23"/>
          <p:cNvCxnSpPr>
            <a:stCxn id="22" idx="4"/>
            <a:endCxn id="8" idx="0"/>
          </p:cNvCxnSpPr>
          <p:nvPr/>
        </p:nvCxnSpPr>
        <p:spPr>
          <a:xfrm>
            <a:off x="8054748" y="2939785"/>
            <a:ext cx="0" cy="43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4"/>
          </p:cNvCxnSpPr>
          <p:nvPr/>
        </p:nvCxnSpPr>
        <p:spPr>
          <a:xfrm>
            <a:off x="8054748" y="5002307"/>
            <a:ext cx="0" cy="72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3778" y="5716974"/>
            <a:ext cx="259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Performance Prediction</a:t>
            </a:r>
          </a:p>
        </p:txBody>
      </p:sp>
      <p:cxnSp>
        <p:nvCxnSpPr>
          <p:cNvPr id="35" name="Elbow Connector 34"/>
          <p:cNvCxnSpPr>
            <a:stCxn id="4" idx="6"/>
            <a:endCxn id="8" idx="2"/>
          </p:cNvCxnSpPr>
          <p:nvPr/>
        </p:nvCxnSpPr>
        <p:spPr>
          <a:xfrm>
            <a:off x="5351888" y="3378018"/>
            <a:ext cx="1839515" cy="812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6"/>
            <a:endCxn id="8" idx="2"/>
          </p:cNvCxnSpPr>
          <p:nvPr/>
        </p:nvCxnSpPr>
        <p:spPr>
          <a:xfrm flipV="1">
            <a:off x="5351887" y="4190163"/>
            <a:ext cx="1839516" cy="812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67531" y="2116612"/>
            <a:ext cx="165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 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883052" y="2565873"/>
            <a:ext cx="2979868" cy="356158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Training data for different performance bugs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Simulating a buggy execution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Collect program features and corresponding performance metric</a:t>
            </a:r>
          </a:p>
          <a:p>
            <a:r>
              <a:rPr lang="en-US" dirty="0">
                <a:latin typeface="Palatino Linotype" panose="02040502050505030304" pitchFamily="18" charset="0"/>
              </a:rPr>
              <a:t>Construct performance prediction model for specific performance bug scenario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Machine learning / Statistical models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Program Performance Prediction</a:t>
            </a:r>
          </a:p>
        </p:txBody>
      </p:sp>
    </p:spTree>
    <p:extLst>
      <p:ext uri="{BB962C8B-B14F-4D97-AF65-F5344CB8AC3E}">
        <p14:creationId xmlns:p14="http://schemas.microsoft.com/office/powerpoint/2010/main" val="124050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Modeling Performance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0956" y="1914556"/>
            <a:ext cx="407804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 ={  </a:t>
            </a:r>
            <a:r>
              <a:rPr lang="en-US" sz="2400" i="1" dirty="0">
                <a:latin typeface="Palatino Linotype" panose="02040502050505030304" pitchFamily="18" charset="0"/>
              </a:rPr>
              <a:t>f</a:t>
            </a:r>
            <a:r>
              <a:rPr lang="en-US" sz="2400" i="1" baseline="-25000" dirty="0">
                <a:latin typeface="Palatino Linotype" panose="02040502050505030304" pitchFamily="18" charset="0"/>
              </a:rPr>
              <a:t>1,</a:t>
            </a:r>
            <a:r>
              <a:rPr lang="en-US" sz="2400" i="1" dirty="0">
                <a:latin typeface="Palatino Linotype" panose="02040502050505030304" pitchFamily="18" charset="0"/>
              </a:rPr>
              <a:t> f</a:t>
            </a:r>
            <a:r>
              <a:rPr lang="en-US" sz="2400" i="1" baseline="-25000" dirty="0">
                <a:latin typeface="Palatino Linotype" panose="02040502050505030304" pitchFamily="18" charset="0"/>
              </a:rPr>
              <a:t>2</a:t>
            </a:r>
            <a:r>
              <a:rPr lang="en-US" sz="2400" i="1" dirty="0">
                <a:latin typeface="Palatino Linotype" panose="02040502050505030304" pitchFamily="18" charset="0"/>
              </a:rPr>
              <a:t> …</a:t>
            </a:r>
            <a:r>
              <a:rPr lang="en-US" sz="2400" i="1" baseline="-25000" dirty="0">
                <a:latin typeface="Palatino Linotype" panose="02040502050505030304" pitchFamily="18" charset="0"/>
              </a:rPr>
              <a:t> </a:t>
            </a:r>
            <a:r>
              <a:rPr lang="en-US" sz="2400" i="1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}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Set of functions 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X = &lt; </a:t>
            </a:r>
            <a:r>
              <a:rPr lang="en-US" sz="2400" i="1" dirty="0">
                <a:latin typeface="Palatino Linotype" panose="02040502050505030304" pitchFamily="18" charset="0"/>
              </a:rPr>
              <a:t>x</a:t>
            </a:r>
            <a:r>
              <a:rPr lang="en-US" sz="2400" i="1" baseline="-25000" dirty="0">
                <a:latin typeface="Palatino Linotype" panose="02040502050505030304" pitchFamily="18" charset="0"/>
              </a:rPr>
              <a:t>1</a:t>
            </a:r>
            <a:r>
              <a:rPr lang="en-US" sz="2400" i="1" dirty="0">
                <a:latin typeface="Palatino Linotype" panose="02040502050505030304" pitchFamily="18" charset="0"/>
              </a:rPr>
              <a:t> ,</a:t>
            </a:r>
            <a:r>
              <a:rPr lang="en-US" sz="2400" i="1" baseline="-25000" dirty="0">
                <a:latin typeface="Palatino Linotype" panose="02040502050505030304" pitchFamily="18" charset="0"/>
              </a:rPr>
              <a:t> </a:t>
            </a:r>
            <a:r>
              <a:rPr lang="en-US" sz="2400" i="1" dirty="0">
                <a:latin typeface="Palatino Linotype" panose="02040502050505030304" pitchFamily="18" charset="0"/>
              </a:rPr>
              <a:t>x</a:t>
            </a:r>
            <a:r>
              <a:rPr lang="en-US" sz="2400" i="1" baseline="-25000" dirty="0">
                <a:latin typeface="Palatino Linotype" panose="02040502050505030304" pitchFamily="18" charset="0"/>
              </a:rPr>
              <a:t>2 </a:t>
            </a:r>
            <a:r>
              <a:rPr lang="en-US" sz="2400" i="1" dirty="0">
                <a:latin typeface="Palatino Linotype" panose="02040502050505030304" pitchFamily="18" charset="0"/>
              </a:rPr>
              <a:t>,</a:t>
            </a:r>
            <a:r>
              <a:rPr lang="en-US" sz="2400" dirty="0">
                <a:latin typeface="Palatino Linotype" panose="02040502050505030304" pitchFamily="18" charset="0"/>
              </a:rPr>
              <a:t> …&gt;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Set of features</a:t>
            </a:r>
          </a:p>
          <a:p>
            <a:r>
              <a:rPr lang="en-US" sz="2400" i="1" dirty="0">
                <a:latin typeface="Palatino Linotype" panose="02040502050505030304" pitchFamily="18" charset="0"/>
              </a:rPr>
              <a:t>Y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Performance metric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P = { </a:t>
            </a:r>
            <a:r>
              <a:rPr lang="en-US" sz="2400" i="1" dirty="0">
                <a:latin typeface="Palatino Linotype" panose="02040502050505030304" pitchFamily="18" charset="0"/>
              </a:rPr>
              <a:t>p</a:t>
            </a:r>
            <a:r>
              <a:rPr lang="en-US" sz="2400" i="1" baseline="-25000" dirty="0">
                <a:latin typeface="Palatino Linotype" panose="02040502050505030304" pitchFamily="18" charset="0"/>
              </a:rPr>
              <a:t>1</a:t>
            </a:r>
            <a:r>
              <a:rPr lang="en-US" sz="2400" i="1" dirty="0">
                <a:latin typeface="Palatino Linotype" panose="02040502050505030304" pitchFamily="18" charset="0"/>
              </a:rPr>
              <a:t> , p</a:t>
            </a:r>
            <a:r>
              <a:rPr lang="en-US" sz="2400" i="1" baseline="-25000" dirty="0">
                <a:latin typeface="Palatino Linotype" panose="02040502050505030304" pitchFamily="18" charset="0"/>
              </a:rPr>
              <a:t>2</a:t>
            </a:r>
            <a:r>
              <a:rPr lang="en-US" sz="2400" i="1" dirty="0">
                <a:latin typeface="Palatino Linotype" panose="02040502050505030304" pitchFamily="18" charset="0"/>
              </a:rPr>
              <a:t> , …</a:t>
            </a:r>
            <a:r>
              <a:rPr lang="en-US" sz="2400" dirty="0">
                <a:latin typeface="Palatino Linotype" panose="02040502050505030304" pitchFamily="18" charset="0"/>
              </a:rPr>
              <a:t>}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Performance bugs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1975781"/>
            <a:ext cx="6755802" cy="4229193"/>
            <a:chOff x="4916245" y="1827361"/>
            <a:chExt cx="6755802" cy="4229193"/>
          </a:xfrm>
        </p:grpSpPr>
        <p:sp>
          <p:nvSpPr>
            <p:cNvPr id="6" name="Rectangle 5"/>
            <p:cNvSpPr/>
            <p:nvPr/>
          </p:nvSpPr>
          <p:spPr>
            <a:xfrm>
              <a:off x="4916245" y="1827361"/>
              <a:ext cx="6755802" cy="422919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i="1" dirty="0">
                  <a:latin typeface="Palatino Linotype" panose="02040502050505030304" pitchFamily="18" charset="0"/>
                </a:rPr>
                <a:t>f</a:t>
              </a:r>
              <a:r>
                <a:rPr lang="en-US" sz="2800" b="1" i="1" baseline="-25000" dirty="0">
                  <a:latin typeface="Palatino Linotype" panose="02040502050505030304" pitchFamily="18" charset="0"/>
                </a:rPr>
                <a:t>i</a:t>
              </a:r>
              <a:endParaRPr lang="en-US" sz="2800" b="1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547136" y="2005531"/>
              <a:ext cx="1516828" cy="168434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>
                  <a:latin typeface="Palatino Linotype" panose="02040502050505030304" pitchFamily="18" charset="0"/>
                </a:rPr>
                <a:t>P</a:t>
              </a:r>
              <a:r>
                <a:rPr lang="en-US" i="1" baseline="-25000" dirty="0">
                  <a:latin typeface="Palatino Linotype" panose="02040502050505030304" pitchFamily="18" charset="0"/>
                </a:rPr>
                <a:t>1</a:t>
              </a:r>
              <a:endParaRPr lang="en-US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04486" y="2005530"/>
              <a:ext cx="1516828" cy="1684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>
                  <a:latin typeface="Palatino Linotype" panose="02040502050505030304" pitchFamily="18" charset="0"/>
                </a:rPr>
                <a:t>P</a:t>
              </a:r>
              <a:r>
                <a:rPr lang="en-US" i="1" baseline="-25000" dirty="0">
                  <a:latin typeface="Palatino Linotype" panose="02040502050505030304" pitchFamily="18" charset="0"/>
                </a:rPr>
                <a:t>2</a:t>
              </a:r>
              <a:endParaRPr lang="en-US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135021" y="4031043"/>
              <a:ext cx="1516828" cy="168434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>
                  <a:latin typeface="Palatino Linotype" panose="02040502050505030304" pitchFamily="18" charset="0"/>
                </a:rPr>
                <a:t>P</a:t>
              </a:r>
              <a:r>
                <a:rPr lang="en-US" i="1" baseline="-25000" dirty="0">
                  <a:latin typeface="Palatino Linotype" panose="02040502050505030304" pitchFamily="18" charset="0"/>
                </a:rPr>
                <a:t>n-1</a:t>
              </a:r>
              <a:endParaRPr lang="en-US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903534" y="4031042"/>
              <a:ext cx="1516828" cy="1684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 err="1">
                  <a:latin typeface="Palatino Linotype" panose="02040502050505030304" pitchFamily="18" charset="0"/>
                </a:rPr>
                <a:t>P</a:t>
              </a:r>
              <a:r>
                <a:rPr lang="en-US" i="1" baseline="-25000" dirty="0" err="1">
                  <a:latin typeface="Palatino Linotype" panose="02040502050505030304" pitchFamily="18" charset="0"/>
                </a:rPr>
                <a:t>n</a:t>
              </a:r>
              <a:endParaRPr lang="en-US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89899" y="2847701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Palatino Linotype" panose="02040502050505030304" pitchFamily="18" charset="0"/>
                </a:rPr>
                <a:t>…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228816" y="2847701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Palatino Linotype" panose="02040502050505030304" pitchFamily="18" charset="0"/>
                </a:rPr>
                <a:t>…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47136" y="461160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Palatino Linotype" panose="02040502050505030304" pitchFamily="18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4432" y="461160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Palatino Linotype" panose="02040502050505030304" pitchFamily="18" charset="0"/>
                </a:rPr>
                <a:t>…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696983" y="2390501"/>
              <a:ext cx="1284729" cy="117028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alatino Linotype" panose="02040502050505030304" pitchFamily="18" charset="0"/>
                </a:rPr>
                <a:t>Model(X, Y)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7287564" y="2390501"/>
              <a:ext cx="1284729" cy="117028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alatino Linotype" panose="02040502050505030304" pitchFamily="18" charset="0"/>
                </a:rPr>
                <a:t>Model(X, Y)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8251070" y="4451993"/>
              <a:ext cx="1284729" cy="117028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alatino Linotype" panose="02040502050505030304" pitchFamily="18" charset="0"/>
                </a:rPr>
                <a:t>Model(X, Y)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0019583" y="4451992"/>
              <a:ext cx="1284729" cy="11226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alatino Linotype" panose="02040502050505030304" pitchFamily="18" charset="0"/>
                </a:rPr>
                <a:t>Model(X, 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5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835" y="40815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Performance Bug </a:t>
            </a:r>
            <a:r>
              <a:rPr lang="en-US" dirty="0" err="1">
                <a:latin typeface="Palatino Linotype" panose="02040502050505030304" pitchFamily="18" charset="0"/>
              </a:rPr>
              <a:t>Diagnois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7397" y="2277751"/>
            <a:ext cx="4078045" cy="27539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Predict performance for current features,  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X = &lt; </a:t>
            </a:r>
            <a:r>
              <a:rPr lang="en-US" sz="2000" i="1" dirty="0">
                <a:latin typeface="Palatino Linotype" panose="02040502050505030304" pitchFamily="18" charset="0"/>
              </a:rPr>
              <a:t>x</a:t>
            </a:r>
            <a:r>
              <a:rPr lang="en-US" sz="2000" i="1" baseline="-25000" dirty="0">
                <a:latin typeface="Palatino Linotype" panose="02040502050505030304" pitchFamily="18" charset="0"/>
              </a:rPr>
              <a:t>1</a:t>
            </a:r>
            <a:r>
              <a:rPr lang="en-US" sz="2000" i="1" dirty="0">
                <a:latin typeface="Palatino Linotype" panose="02040502050505030304" pitchFamily="18" charset="0"/>
              </a:rPr>
              <a:t> ,</a:t>
            </a:r>
            <a:r>
              <a:rPr lang="en-US" sz="2000" i="1" baseline="-25000" dirty="0">
                <a:latin typeface="Palatino Linotype" panose="02040502050505030304" pitchFamily="18" charset="0"/>
              </a:rPr>
              <a:t> </a:t>
            </a:r>
            <a:r>
              <a:rPr lang="en-US" sz="2000" i="1" dirty="0">
                <a:latin typeface="Palatino Linotype" panose="02040502050505030304" pitchFamily="18" charset="0"/>
              </a:rPr>
              <a:t>x</a:t>
            </a:r>
            <a:r>
              <a:rPr lang="en-US" sz="2000" i="1" baseline="-25000" dirty="0">
                <a:latin typeface="Palatino Linotype" panose="02040502050505030304" pitchFamily="18" charset="0"/>
              </a:rPr>
              <a:t>2 </a:t>
            </a:r>
            <a:r>
              <a:rPr lang="en-US" sz="2000" i="1" dirty="0">
                <a:latin typeface="Palatino Linotype" panose="02040502050505030304" pitchFamily="18" charset="0"/>
              </a:rPr>
              <a:t>,</a:t>
            </a:r>
            <a:r>
              <a:rPr lang="en-US" sz="2000" dirty="0">
                <a:latin typeface="Palatino Linotype" panose="02040502050505030304" pitchFamily="18" charset="0"/>
              </a:rPr>
              <a:t> …&gt;</a:t>
            </a: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Performance predictions for all bug models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625353" y="1860886"/>
            <a:ext cx="5179807" cy="3130663"/>
            <a:chOff x="4916245" y="1827361"/>
            <a:chExt cx="6755802" cy="4229193"/>
          </a:xfrm>
        </p:grpSpPr>
        <p:sp>
          <p:nvSpPr>
            <p:cNvPr id="6" name="Rectangle 5"/>
            <p:cNvSpPr/>
            <p:nvPr/>
          </p:nvSpPr>
          <p:spPr>
            <a:xfrm>
              <a:off x="4916245" y="1827361"/>
              <a:ext cx="6755802" cy="422919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i="1" dirty="0">
                  <a:latin typeface="Palatino Linotype" panose="02040502050505030304" pitchFamily="18" charset="0"/>
                </a:rPr>
                <a:t>f</a:t>
              </a:r>
              <a:r>
                <a:rPr lang="en-US" sz="2800" b="1" i="1" baseline="-25000" dirty="0">
                  <a:latin typeface="Palatino Linotype" panose="02040502050505030304" pitchFamily="18" charset="0"/>
                </a:rPr>
                <a:t>i</a:t>
              </a:r>
              <a:endParaRPr lang="en-US" sz="2800" b="1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547136" y="2005531"/>
              <a:ext cx="1516828" cy="168434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>
                  <a:latin typeface="Palatino Linotype" panose="02040502050505030304" pitchFamily="18" charset="0"/>
                </a:rPr>
                <a:t>P</a:t>
              </a:r>
              <a:r>
                <a:rPr lang="en-US" i="1" baseline="-25000" dirty="0">
                  <a:latin typeface="Palatino Linotype" panose="02040502050505030304" pitchFamily="18" charset="0"/>
                </a:rPr>
                <a:t>1</a:t>
              </a:r>
              <a:endParaRPr lang="en-US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04486" y="2005530"/>
              <a:ext cx="1516828" cy="1684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>
                  <a:latin typeface="Palatino Linotype" panose="02040502050505030304" pitchFamily="18" charset="0"/>
                </a:rPr>
                <a:t>P</a:t>
              </a:r>
              <a:r>
                <a:rPr lang="en-US" i="1" baseline="-25000" dirty="0">
                  <a:latin typeface="Palatino Linotype" panose="02040502050505030304" pitchFamily="18" charset="0"/>
                </a:rPr>
                <a:t>2</a:t>
              </a:r>
              <a:endParaRPr lang="en-US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135021" y="4031043"/>
              <a:ext cx="1516828" cy="168434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>
                  <a:latin typeface="Palatino Linotype" panose="02040502050505030304" pitchFamily="18" charset="0"/>
                </a:rPr>
                <a:t>P</a:t>
              </a:r>
              <a:r>
                <a:rPr lang="en-US" i="1" baseline="-25000" dirty="0">
                  <a:latin typeface="Palatino Linotype" panose="02040502050505030304" pitchFamily="18" charset="0"/>
                </a:rPr>
                <a:t>n-1</a:t>
              </a:r>
              <a:endParaRPr lang="en-US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903534" y="4031042"/>
              <a:ext cx="1516828" cy="1684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 err="1">
                  <a:latin typeface="Palatino Linotype" panose="02040502050505030304" pitchFamily="18" charset="0"/>
                </a:rPr>
                <a:t>P</a:t>
              </a:r>
              <a:r>
                <a:rPr lang="en-US" i="1" baseline="-25000" dirty="0" err="1">
                  <a:latin typeface="Palatino Linotype" panose="02040502050505030304" pitchFamily="18" charset="0"/>
                </a:rPr>
                <a:t>n</a:t>
              </a:r>
              <a:endParaRPr lang="en-US" i="1" dirty="0">
                <a:latin typeface="Palatino Linotype" panose="0204050205050503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89899" y="2847700"/>
              <a:ext cx="709176" cy="706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Palatino Linotype" panose="02040502050505030304" pitchFamily="18" charset="0"/>
                </a:rPr>
                <a:t>…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228816" y="2847700"/>
              <a:ext cx="709176" cy="706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Palatino Linotype" panose="02040502050505030304" pitchFamily="18" charset="0"/>
                </a:rPr>
                <a:t>…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47137" y="4611603"/>
              <a:ext cx="709176" cy="706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Palatino Linotype" panose="02040502050505030304" pitchFamily="18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4432" y="4611603"/>
              <a:ext cx="709176" cy="706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Palatino Linotype" panose="02040502050505030304" pitchFamily="18" charset="0"/>
                </a:rPr>
                <a:t>…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696983" y="2577302"/>
              <a:ext cx="1284729" cy="98348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Palatino Linotype" panose="02040502050505030304" pitchFamily="18" charset="0"/>
                </a:rPr>
                <a:t>Model(X, Y)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7287564" y="2577302"/>
              <a:ext cx="1284729" cy="98348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Palatino Linotype" panose="02040502050505030304" pitchFamily="18" charset="0"/>
                </a:rPr>
                <a:t>Model(X, Y)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8251070" y="4581121"/>
              <a:ext cx="1284729" cy="104115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Palatino Linotype" panose="02040502050505030304" pitchFamily="18" charset="0"/>
                </a:rPr>
                <a:t>Model(X, Y)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0019583" y="4581121"/>
              <a:ext cx="1284729" cy="99348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Palatino Linotype" panose="02040502050505030304" pitchFamily="18" charset="0"/>
                </a:rPr>
                <a:t>Model(X, Y)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76835" y="5342045"/>
            <a:ext cx="10576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Prediction from bug models of P</a:t>
            </a:r>
            <a:r>
              <a:rPr lang="en-US" sz="2400" baseline="-250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== Actual observed performance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  Bug P</a:t>
            </a:r>
            <a:r>
              <a:rPr lang="en-US" sz="2400" baseline="-250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i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6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Modeling Performance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Set of functions, F ={  </a:t>
            </a:r>
            <a:r>
              <a:rPr lang="en-US" i="1" dirty="0">
                <a:latin typeface="Palatino Linotype" panose="02040502050505030304" pitchFamily="18" charset="0"/>
              </a:rPr>
              <a:t>f</a:t>
            </a:r>
            <a:r>
              <a:rPr lang="en-US" i="1" baseline="-25000" dirty="0">
                <a:latin typeface="Palatino Linotype" panose="02040502050505030304" pitchFamily="18" charset="0"/>
              </a:rPr>
              <a:t>1,</a:t>
            </a:r>
            <a:r>
              <a:rPr lang="en-US" i="1" dirty="0">
                <a:latin typeface="Palatino Linotype" panose="02040502050505030304" pitchFamily="18" charset="0"/>
              </a:rPr>
              <a:t> f</a:t>
            </a:r>
            <a:r>
              <a:rPr lang="en-US" i="1" baseline="-25000" dirty="0">
                <a:latin typeface="Palatino Linotype" panose="02040502050505030304" pitchFamily="18" charset="0"/>
              </a:rPr>
              <a:t>2</a:t>
            </a:r>
            <a:r>
              <a:rPr lang="en-US" i="1" dirty="0">
                <a:latin typeface="Palatino Linotype" panose="02040502050505030304" pitchFamily="18" charset="0"/>
              </a:rPr>
              <a:t> …</a:t>
            </a:r>
            <a:r>
              <a:rPr lang="en-US" i="1" baseline="-25000" dirty="0">
                <a:latin typeface="Palatino Linotype" panose="02040502050505030304" pitchFamily="18" charset="0"/>
              </a:rPr>
              <a:t> 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</a:rPr>
              <a:t>}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Hot functions</a:t>
            </a:r>
          </a:p>
          <a:p>
            <a:r>
              <a:rPr lang="en-US" dirty="0">
                <a:latin typeface="Palatino Linotype" panose="02040502050505030304" pitchFamily="18" charset="0"/>
              </a:rPr>
              <a:t>Set of features, X = &lt; </a:t>
            </a:r>
            <a:r>
              <a:rPr lang="en-US" i="1" dirty="0">
                <a:latin typeface="Palatino Linotype" panose="02040502050505030304" pitchFamily="18" charset="0"/>
              </a:rPr>
              <a:t>x</a:t>
            </a:r>
            <a:r>
              <a:rPr lang="en-US" i="1" baseline="-25000" dirty="0">
                <a:latin typeface="Palatino Linotype" panose="02040502050505030304" pitchFamily="18" charset="0"/>
              </a:rPr>
              <a:t>1</a:t>
            </a:r>
            <a:r>
              <a:rPr lang="en-US" i="1" dirty="0">
                <a:latin typeface="Palatino Linotype" panose="02040502050505030304" pitchFamily="18" charset="0"/>
              </a:rPr>
              <a:t> ,</a:t>
            </a:r>
            <a:r>
              <a:rPr lang="en-US" i="1" baseline="-25000" dirty="0">
                <a:latin typeface="Palatino Linotype" panose="02040502050505030304" pitchFamily="18" charset="0"/>
              </a:rPr>
              <a:t> </a:t>
            </a:r>
            <a:r>
              <a:rPr lang="en-US" i="1" dirty="0">
                <a:latin typeface="Palatino Linotype" panose="02040502050505030304" pitchFamily="18" charset="0"/>
              </a:rPr>
              <a:t>x</a:t>
            </a:r>
            <a:r>
              <a:rPr lang="en-US" i="1" baseline="-25000" dirty="0">
                <a:latin typeface="Palatino Linotype" panose="02040502050505030304" pitchFamily="18" charset="0"/>
              </a:rPr>
              <a:t>2 </a:t>
            </a:r>
            <a:r>
              <a:rPr lang="en-US" i="1" dirty="0">
                <a:latin typeface="Palatino Linotype" panose="02040502050505030304" pitchFamily="18" charset="0"/>
              </a:rPr>
              <a:t>,</a:t>
            </a:r>
            <a:r>
              <a:rPr lang="en-US" dirty="0">
                <a:latin typeface="Palatino Linotype" panose="02040502050505030304" pitchFamily="18" charset="0"/>
              </a:rPr>
              <a:t> …&gt;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Code features : CPI, load/store and branch count etc.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Data features :  Loop count, branch miss rate, cache miss rate etc.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Performance metric, </a:t>
            </a:r>
            <a:r>
              <a:rPr lang="en-US" i="1" dirty="0">
                <a:latin typeface="Palatino Linotype" panose="02040502050505030304" pitchFamily="18" charset="0"/>
              </a:rPr>
              <a:t>y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Execution time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Performance bugs P = { </a:t>
            </a:r>
            <a:r>
              <a:rPr lang="en-US" i="1" dirty="0">
                <a:latin typeface="Palatino Linotype" panose="02040502050505030304" pitchFamily="18" charset="0"/>
              </a:rPr>
              <a:t>p</a:t>
            </a:r>
            <a:r>
              <a:rPr lang="en-US" i="1" baseline="-25000" dirty="0">
                <a:latin typeface="Palatino Linotype" panose="02040502050505030304" pitchFamily="18" charset="0"/>
              </a:rPr>
              <a:t>1</a:t>
            </a:r>
            <a:r>
              <a:rPr lang="en-US" i="1" dirty="0">
                <a:latin typeface="Palatino Linotype" panose="02040502050505030304" pitchFamily="18" charset="0"/>
              </a:rPr>
              <a:t> , p</a:t>
            </a:r>
            <a:r>
              <a:rPr lang="en-US" i="1" baseline="-25000" dirty="0">
                <a:latin typeface="Palatino Linotype" panose="02040502050505030304" pitchFamily="18" charset="0"/>
              </a:rPr>
              <a:t>2</a:t>
            </a:r>
            <a:r>
              <a:rPr lang="en-US" i="1" dirty="0">
                <a:latin typeface="Palatino Linotype" panose="02040502050505030304" pitchFamily="18" charset="0"/>
              </a:rPr>
              <a:t> , …</a:t>
            </a:r>
            <a:r>
              <a:rPr lang="en-US" dirty="0">
                <a:latin typeface="Palatino Linotype" panose="02040502050505030304" pitchFamily="18" charset="0"/>
              </a:rPr>
              <a:t>}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High cache miss rate or branch </a:t>
            </a:r>
            <a:r>
              <a:rPr lang="en-US" dirty="0" err="1">
                <a:latin typeface="Palatino Linotype" panose="02040502050505030304" pitchFamily="18" charset="0"/>
              </a:rPr>
              <a:t>misprediction</a:t>
            </a:r>
            <a:r>
              <a:rPr lang="en-US" dirty="0">
                <a:latin typeface="Palatino Linotype" panose="02040502050505030304" pitchFamily="18" charset="0"/>
              </a:rPr>
              <a:t> rate, high cache or lock contentions etc.</a:t>
            </a:r>
          </a:p>
        </p:txBody>
      </p:sp>
    </p:spTree>
    <p:extLst>
      <p:ext uri="{BB962C8B-B14F-4D97-AF65-F5344CB8AC3E}">
        <p14:creationId xmlns:p14="http://schemas.microsoft.com/office/powerpoint/2010/main" val="243303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What are the fixed set of features?</a:t>
            </a:r>
          </a:p>
          <a:p>
            <a:r>
              <a:rPr lang="en-US" dirty="0">
                <a:latin typeface="Palatino Linotype" panose="02040502050505030304" pitchFamily="18" charset="0"/>
              </a:rPr>
              <a:t>How to generate training data for specific performance bug?</a:t>
            </a:r>
          </a:p>
          <a:p>
            <a:r>
              <a:rPr lang="en-US" dirty="0">
                <a:latin typeface="Palatino Linotype" panose="02040502050505030304" pitchFamily="18" charset="0"/>
              </a:rPr>
              <a:t>How to create a performance prediction model accurate enough for performance anomaly detection?</a:t>
            </a:r>
          </a:p>
          <a:p>
            <a:r>
              <a:rPr lang="en-US" dirty="0">
                <a:latin typeface="Palatino Linotype" panose="02040502050505030304" pitchFamily="18" charset="0"/>
              </a:rPr>
              <a:t>What is an effective granularity of program to predict performance?</a:t>
            </a:r>
          </a:p>
        </p:txBody>
      </p:sp>
    </p:spTree>
    <p:extLst>
      <p:ext uri="{BB962C8B-B14F-4D97-AF65-F5344CB8AC3E}">
        <p14:creationId xmlns:p14="http://schemas.microsoft.com/office/powerpoint/2010/main" val="272324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47"/>
          <p:cNvSpPr>
            <a:spLocks noGrp="1"/>
          </p:cNvSpPr>
          <p:nvPr>
            <p:ph sz="half" idx="2"/>
          </p:nvPr>
        </p:nvSpPr>
        <p:spPr>
          <a:xfrm>
            <a:off x="6172200" y="1780027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Execution time of critical section (CS):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Palatino Linotype" panose="02040502050505030304" pitchFamily="18" charset="0"/>
              </a:rPr>
              <a:t>T</a:t>
            </a:r>
            <a:r>
              <a:rPr lang="en-US" sz="1600" baseline="-25000" dirty="0" err="1">
                <a:latin typeface="Palatino Linotype" panose="02040502050505030304" pitchFamily="18" charset="0"/>
              </a:rPr>
              <a:t>cs</a:t>
            </a:r>
            <a:r>
              <a:rPr lang="en-US" sz="1600" dirty="0">
                <a:latin typeface="Palatino Linotype" panose="02040502050505030304" pitchFamily="18" charset="0"/>
              </a:rPr>
              <a:t> = t</a:t>
            </a:r>
            <a:r>
              <a:rPr lang="en-US" sz="1600" baseline="-25000" dirty="0">
                <a:latin typeface="Palatino Linotype" panose="02040502050505030304" pitchFamily="18" charset="0"/>
              </a:rPr>
              <a:t>2</a:t>
            </a:r>
            <a:r>
              <a:rPr lang="en-US" sz="1600" dirty="0">
                <a:latin typeface="Palatino Linotype" panose="02040502050505030304" pitchFamily="18" charset="0"/>
              </a:rPr>
              <a:t> – t</a:t>
            </a:r>
            <a:r>
              <a:rPr lang="en-US" sz="1600" baseline="-25000" dirty="0">
                <a:latin typeface="Palatino Linotype" panose="02040502050505030304" pitchFamily="18" charset="0"/>
              </a:rPr>
              <a:t>1</a:t>
            </a:r>
          </a:p>
          <a:p>
            <a:pPr marL="457200" lvl="1" indent="0">
              <a:buNone/>
            </a:pPr>
            <a:endParaRPr lang="en-US" sz="1600" baseline="-25000" dirty="0">
              <a:latin typeface="Palatino Linotype" panose="02040502050505030304" pitchFamily="18" charset="0"/>
            </a:endParaRPr>
          </a:p>
          <a:p>
            <a:r>
              <a:rPr lang="el-GR" sz="2400" dirty="0">
                <a:latin typeface="Palatino Linotype" panose="02040502050505030304" pitchFamily="18" charset="0"/>
                <a:cs typeface="Calibri" panose="020F0502020204030204" pitchFamily="34" charset="0"/>
              </a:rPr>
              <a:t>Δ</a:t>
            </a:r>
            <a:r>
              <a:rPr lang="en-US" sz="2400" dirty="0">
                <a:latin typeface="Palatino Linotype" panose="02040502050505030304" pitchFamily="18" charset="0"/>
                <a:cs typeface="Calibri" panose="020F0502020204030204" pitchFamily="34" charset="0"/>
              </a:rPr>
              <a:t>t = 0 </a:t>
            </a:r>
            <a:r>
              <a:rPr lang="en-US" sz="2400" dirty="0">
                <a:latin typeface="Palatino Linotype" panose="0204050205050503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 lock contention</a:t>
            </a:r>
          </a:p>
          <a:p>
            <a:r>
              <a:rPr lang="en-US" sz="2400" dirty="0" err="1">
                <a:latin typeface="Palatino Linotype" panose="0204050205050503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T</a:t>
            </a:r>
            <a:r>
              <a:rPr lang="en-US" sz="2400" baseline="-25000" dirty="0" err="1">
                <a:latin typeface="Palatino Linotype" panose="0204050205050503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cs</a:t>
            </a:r>
            <a:r>
              <a:rPr lang="en-US" sz="2400" dirty="0">
                <a:latin typeface="Palatino Linotype" panose="0204050205050503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&gt; t</a:t>
            </a:r>
            <a:r>
              <a:rPr lang="en-US" sz="2400" baseline="-25000" dirty="0">
                <a:latin typeface="Palatino Linotype" panose="0204050205050503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3</a:t>
            </a:r>
            <a:r>
              <a:rPr lang="en-US" sz="2400" dirty="0">
                <a:latin typeface="Palatino Linotype" panose="0204050205050503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– t</a:t>
            </a:r>
            <a:r>
              <a:rPr lang="en-US" sz="2400" baseline="-25000" dirty="0">
                <a:latin typeface="Palatino Linotype" panose="0204050205050503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1 </a:t>
            </a:r>
            <a:r>
              <a:rPr lang="en-US" sz="2400" dirty="0">
                <a:latin typeface="Palatino Linotype" panose="0204050205050503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 lock contention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573639" y="1780027"/>
            <a:ext cx="3604850" cy="4485335"/>
            <a:chOff x="2646659" y="2046835"/>
            <a:chExt cx="3604850" cy="4485335"/>
          </a:xfrm>
        </p:grpSpPr>
        <p:grpSp>
          <p:nvGrpSpPr>
            <p:cNvPr id="20" name="Group 19"/>
            <p:cNvGrpSpPr/>
            <p:nvPr/>
          </p:nvGrpSpPr>
          <p:grpSpPr>
            <a:xfrm>
              <a:off x="4724274" y="5103845"/>
              <a:ext cx="1527235" cy="1428325"/>
              <a:chOff x="1859777" y="2692976"/>
              <a:chExt cx="1598143" cy="2237301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2310874" y="2873671"/>
                <a:ext cx="904" cy="182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363904" y="2692976"/>
                <a:ext cx="1006144" cy="354598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70000" lnSpcReduction="20000"/>
              </a:bodyPr>
              <a:lstStyle/>
              <a:p>
                <a:r>
                  <a:rPr lang="en-US" sz="1500" dirty="0">
                    <a:latin typeface="Palatino Linotype" panose="02040502050505030304" pitchFamily="18" charset="0"/>
                  </a:rPr>
                  <a:t>Lock(L1</a:t>
                </a:r>
                <a:r>
                  <a:rPr lang="en-US" sz="1400" dirty="0">
                    <a:latin typeface="Palatino Linotype" panose="02040502050505030304" pitchFamily="18" charset="0"/>
                  </a:rPr>
                  <a:t>)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99251" y="4513060"/>
                <a:ext cx="1058669" cy="369333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70000" lnSpcReduction="20000"/>
              </a:bodyPr>
              <a:lstStyle/>
              <a:p>
                <a:r>
                  <a:rPr lang="en-US" sz="1500" dirty="0">
                    <a:latin typeface="Palatino Linotype" panose="02040502050505030304" pitchFamily="18" charset="0"/>
                  </a:rPr>
                  <a:t>Unlock(L1</a:t>
                </a:r>
                <a:r>
                  <a:rPr lang="en-US" sz="1400" dirty="0">
                    <a:latin typeface="Palatino Linotype" panose="02040502050505030304" pitchFamily="18" charset="0"/>
                  </a:rPr>
                  <a:t>)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76965" y="2692976"/>
                <a:ext cx="389477" cy="43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</a:t>
                </a:r>
                <a:r>
                  <a:rPr lang="en-US" sz="1200" baseline="-25000" dirty="0">
                    <a:latin typeface="Palatino Linotype" panose="02040502050505030304" pitchFamily="18" charset="0"/>
                  </a:rPr>
                  <a:t>3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2238069" y="2873671"/>
                <a:ext cx="161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31078" y="4697835"/>
                <a:ext cx="161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859777" y="4496391"/>
                <a:ext cx="346134" cy="43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</a:t>
                </a:r>
                <a:r>
                  <a:rPr lang="en-US" sz="1200" baseline="-25000" dirty="0">
                    <a:latin typeface="Palatino Linotype" panose="02040502050505030304" pitchFamily="18" charset="0"/>
                  </a:rPr>
                  <a:t>4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46659" y="2416167"/>
              <a:ext cx="1570779" cy="1614657"/>
              <a:chOff x="1859777" y="2692976"/>
              <a:chExt cx="1598143" cy="2189417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2310874" y="2873671"/>
                <a:ext cx="904" cy="182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363904" y="2692976"/>
                <a:ext cx="1006144" cy="3545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Lock(L1)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99251" y="4513060"/>
                <a:ext cx="1058669" cy="36933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Unlock(L1)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76965" y="2692976"/>
                <a:ext cx="308978" cy="37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</a:t>
                </a:r>
                <a:r>
                  <a:rPr lang="en-US" sz="1200" baseline="-25000" dirty="0">
                    <a:latin typeface="Palatino Linotype" panose="02040502050505030304" pitchFamily="18" charset="0"/>
                  </a:rPr>
                  <a:t>1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238069" y="2873671"/>
                <a:ext cx="161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231078" y="4697835"/>
                <a:ext cx="161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859777" y="4496392"/>
                <a:ext cx="326167" cy="37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</a:t>
                </a:r>
                <a:r>
                  <a:rPr lang="en-US" sz="1200" baseline="-25000" dirty="0">
                    <a:latin typeface="Palatino Linotype" panose="02040502050505030304" pitchFamily="18" charset="0"/>
                  </a:rPr>
                  <a:t>2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646659" y="3894636"/>
              <a:ext cx="2094041" cy="1325790"/>
              <a:chOff x="2646659" y="3894636"/>
              <a:chExt cx="2094041" cy="132579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3018474" y="5217035"/>
                <a:ext cx="1722226" cy="339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090032" y="3894636"/>
                <a:ext cx="0" cy="132239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646659" y="4544008"/>
                <a:ext cx="3401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200" dirty="0">
                    <a:latin typeface="Palatino Linotype" panose="02040502050505030304" pitchFamily="18" charset="0"/>
                    <a:cs typeface="Calibri" panose="020F0502020204030204" pitchFamily="34" charset="0"/>
                  </a:rPr>
                  <a:t>Δ</a:t>
                </a:r>
                <a:r>
                  <a:rPr lang="en-US" sz="1200" dirty="0">
                    <a:latin typeface="Palatino Linotype" panose="02040502050505030304" pitchFamily="18" charset="0"/>
                    <a:cs typeface="Calibri" panose="020F0502020204030204" pitchFamily="34" charset="0"/>
                  </a:rPr>
                  <a:t>t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646659" y="205184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Palatino Linotype" panose="02040502050505030304" pitchFamily="18" charset="0"/>
                </a:rPr>
                <a:t>Thread 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8550" y="2046835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Palatino Linotype" panose="02040502050505030304" pitchFamily="18" charset="0"/>
                </a:rPr>
                <a:t>Thread 2</a:t>
              </a:r>
            </a:p>
          </p:txBody>
        </p:sp>
      </p:grpSp>
      <p:sp>
        <p:nvSpPr>
          <p:cNvPr id="49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Modeling Lock Contention Problem</a:t>
            </a:r>
          </a:p>
        </p:txBody>
      </p:sp>
    </p:spTree>
    <p:extLst>
      <p:ext uri="{BB962C8B-B14F-4D97-AF65-F5344CB8AC3E}">
        <p14:creationId xmlns:p14="http://schemas.microsoft.com/office/powerpoint/2010/main" val="238641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573639" y="1780027"/>
            <a:ext cx="3604850" cy="4485335"/>
            <a:chOff x="2646659" y="2046835"/>
            <a:chExt cx="3604850" cy="4485335"/>
          </a:xfrm>
        </p:grpSpPr>
        <p:grpSp>
          <p:nvGrpSpPr>
            <p:cNvPr id="20" name="Group 19"/>
            <p:cNvGrpSpPr/>
            <p:nvPr/>
          </p:nvGrpSpPr>
          <p:grpSpPr>
            <a:xfrm>
              <a:off x="4724274" y="5103845"/>
              <a:ext cx="1527235" cy="1428325"/>
              <a:chOff x="1859777" y="2692976"/>
              <a:chExt cx="1598143" cy="2237301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2310874" y="2873671"/>
                <a:ext cx="904" cy="182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363904" y="2692976"/>
                <a:ext cx="1006144" cy="354598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70000" lnSpcReduction="20000"/>
              </a:bodyPr>
              <a:lstStyle/>
              <a:p>
                <a:r>
                  <a:rPr lang="en-US" sz="1500" dirty="0">
                    <a:latin typeface="Palatino Linotype" panose="02040502050505030304" pitchFamily="18" charset="0"/>
                  </a:rPr>
                  <a:t>Lock(L1</a:t>
                </a:r>
                <a:r>
                  <a:rPr lang="en-US" sz="1400" dirty="0">
                    <a:latin typeface="Palatino Linotype" panose="02040502050505030304" pitchFamily="18" charset="0"/>
                  </a:rPr>
                  <a:t>)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99251" y="4513060"/>
                <a:ext cx="1058669" cy="369333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70000" lnSpcReduction="20000"/>
              </a:bodyPr>
              <a:lstStyle/>
              <a:p>
                <a:r>
                  <a:rPr lang="en-US" sz="1500" dirty="0">
                    <a:latin typeface="Palatino Linotype" panose="02040502050505030304" pitchFamily="18" charset="0"/>
                  </a:rPr>
                  <a:t>Unlock(L1</a:t>
                </a:r>
                <a:r>
                  <a:rPr lang="en-US" sz="1400" dirty="0">
                    <a:latin typeface="Palatino Linotype" panose="02040502050505030304" pitchFamily="18" charset="0"/>
                  </a:rPr>
                  <a:t>)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76965" y="2692976"/>
                <a:ext cx="389477" cy="43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</a:t>
                </a:r>
                <a:r>
                  <a:rPr lang="en-US" sz="1200" baseline="-25000" dirty="0">
                    <a:latin typeface="Palatino Linotype" panose="02040502050505030304" pitchFamily="18" charset="0"/>
                  </a:rPr>
                  <a:t>3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2238069" y="2873671"/>
                <a:ext cx="161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31078" y="4697835"/>
                <a:ext cx="161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859777" y="4496391"/>
                <a:ext cx="346134" cy="43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</a:t>
                </a:r>
                <a:r>
                  <a:rPr lang="en-US" sz="1200" baseline="-25000" dirty="0">
                    <a:latin typeface="Palatino Linotype" panose="02040502050505030304" pitchFamily="18" charset="0"/>
                  </a:rPr>
                  <a:t>4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46659" y="2416167"/>
              <a:ext cx="1570779" cy="1614657"/>
              <a:chOff x="1859777" y="2692976"/>
              <a:chExt cx="1598143" cy="2189417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2310874" y="2873671"/>
                <a:ext cx="904" cy="182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363904" y="2692976"/>
                <a:ext cx="1006144" cy="3545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Lock(L1)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99251" y="4513060"/>
                <a:ext cx="1058669" cy="36933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Unlock(L1)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76965" y="2692976"/>
                <a:ext cx="308978" cy="37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</a:t>
                </a:r>
                <a:r>
                  <a:rPr lang="en-US" sz="1200" baseline="-25000" dirty="0">
                    <a:latin typeface="Palatino Linotype" panose="02040502050505030304" pitchFamily="18" charset="0"/>
                  </a:rPr>
                  <a:t>1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238069" y="2873671"/>
                <a:ext cx="161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231078" y="4697835"/>
                <a:ext cx="161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859777" y="4496392"/>
                <a:ext cx="326167" cy="37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Palatino Linotype" panose="02040502050505030304" pitchFamily="18" charset="0"/>
                  </a:rPr>
                  <a:t>t</a:t>
                </a:r>
                <a:r>
                  <a:rPr lang="en-US" sz="1200" baseline="-25000" dirty="0">
                    <a:latin typeface="Palatino Linotype" panose="02040502050505030304" pitchFamily="18" charset="0"/>
                  </a:rPr>
                  <a:t>2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646659" y="3894636"/>
              <a:ext cx="2094041" cy="1325790"/>
              <a:chOff x="2646659" y="3894636"/>
              <a:chExt cx="2094041" cy="132579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3018474" y="5217035"/>
                <a:ext cx="1722226" cy="339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090032" y="3894636"/>
                <a:ext cx="0" cy="132239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646659" y="4544008"/>
                <a:ext cx="3401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200" dirty="0">
                    <a:latin typeface="Palatino Linotype" panose="02040502050505030304" pitchFamily="18" charset="0"/>
                    <a:cs typeface="Calibri" panose="020F0502020204030204" pitchFamily="34" charset="0"/>
                  </a:rPr>
                  <a:t>Δ</a:t>
                </a:r>
                <a:r>
                  <a:rPr lang="en-US" sz="1200" dirty="0">
                    <a:latin typeface="Palatino Linotype" panose="02040502050505030304" pitchFamily="18" charset="0"/>
                    <a:cs typeface="Calibri" panose="020F0502020204030204" pitchFamily="34" charset="0"/>
                  </a:rPr>
                  <a:t>t</a:t>
                </a:r>
                <a:endParaRPr lang="en-US" sz="1200" dirty="0">
                  <a:latin typeface="Palatino Linotype" panose="02040502050505030304" pitchFamily="18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646659" y="205184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Palatino Linotype" panose="02040502050505030304" pitchFamily="18" charset="0"/>
                </a:rPr>
                <a:t>Thread 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8550" y="2046835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Palatino Linotype" panose="02040502050505030304" pitchFamily="18" charset="0"/>
                </a:rPr>
                <a:t>Thread 2</a:t>
              </a:r>
            </a:p>
          </p:txBody>
        </p:sp>
      </p:grpSp>
      <p:sp>
        <p:nvSpPr>
          <p:cNvPr id="49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Modeling Lock Contention Problem</a:t>
            </a:r>
          </a:p>
        </p:txBody>
      </p:sp>
      <p:sp>
        <p:nvSpPr>
          <p:cNvPr id="31" name="Content Placeholder 47"/>
          <p:cNvSpPr>
            <a:spLocks noGrp="1"/>
          </p:cNvSpPr>
          <p:nvPr>
            <p:ph sz="half" idx="2"/>
          </p:nvPr>
        </p:nvSpPr>
        <p:spPr>
          <a:xfrm>
            <a:off x="6172200" y="1753882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Profile </a:t>
            </a:r>
            <a:r>
              <a:rPr lang="en-US" sz="2400" dirty="0" err="1">
                <a:latin typeface="Palatino Linotype" panose="02040502050505030304" pitchFamily="18" charset="0"/>
              </a:rPr>
              <a:t>T</a:t>
            </a:r>
            <a:r>
              <a:rPr lang="en-US" sz="2400" baseline="-25000" dirty="0" err="1">
                <a:latin typeface="Palatino Linotype" panose="02040502050505030304" pitchFamily="18" charset="0"/>
              </a:rPr>
              <a:t>cs</a:t>
            </a:r>
            <a:r>
              <a:rPr lang="en-US" sz="2400" dirty="0">
                <a:latin typeface="Palatino Linotype" panose="02040502050505030304" pitchFamily="18" charset="0"/>
              </a:rPr>
              <a:t> for a contention free execution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Positive training example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Estimate </a:t>
            </a:r>
            <a:r>
              <a:rPr lang="en-US" sz="2400" dirty="0" err="1">
                <a:latin typeface="Palatino Linotype" panose="02040502050505030304" pitchFamily="18" charset="0"/>
              </a:rPr>
              <a:t>T</a:t>
            </a:r>
            <a:r>
              <a:rPr lang="en-US" sz="2400" baseline="-25000" dirty="0" err="1">
                <a:latin typeface="Palatino Linotype" panose="02040502050505030304" pitchFamily="18" charset="0"/>
              </a:rPr>
              <a:t>cs</a:t>
            </a:r>
            <a:r>
              <a:rPr lang="en-US" sz="2400" baseline="-25000" dirty="0">
                <a:latin typeface="Palatino Linotype" panose="02040502050505030304" pitchFamily="18" charset="0"/>
              </a:rPr>
              <a:t>  </a:t>
            </a:r>
            <a:r>
              <a:rPr lang="en-US" sz="2400" dirty="0">
                <a:latin typeface="Palatino Linotype" panose="02040502050505030304" pitchFamily="18" charset="0"/>
              </a:rPr>
              <a:t> for contention </a:t>
            </a:r>
            <a:r>
              <a:rPr lang="en-US" sz="2400" dirty="0" err="1">
                <a:latin typeface="Palatino Linotype" panose="02040502050505030304" pitchFamily="18" charset="0"/>
              </a:rPr>
              <a:t>scenerio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Negative training example</a:t>
            </a:r>
          </a:p>
          <a:p>
            <a:pPr lvl="1"/>
            <a:r>
              <a:rPr lang="en-US" sz="1400" dirty="0" err="1">
                <a:latin typeface="Palatino Linotype" panose="02040502050505030304" pitchFamily="18" charset="0"/>
              </a:rPr>
              <a:t>T</a:t>
            </a:r>
            <a:r>
              <a:rPr lang="en-US" sz="1400" baseline="-25000" dirty="0" err="1">
                <a:latin typeface="Palatino Linotype" panose="02040502050505030304" pitchFamily="18" charset="0"/>
              </a:rPr>
              <a:t>cs</a:t>
            </a:r>
            <a:r>
              <a:rPr lang="en-US" sz="1400" dirty="0">
                <a:latin typeface="Palatino Linotype" panose="02040502050505030304" pitchFamily="18" charset="0"/>
              </a:rPr>
              <a:t> = t</a:t>
            </a:r>
            <a:r>
              <a:rPr lang="en-US" sz="1400" baseline="-25000" dirty="0">
                <a:latin typeface="Palatino Linotype" panose="02040502050505030304" pitchFamily="18" charset="0"/>
              </a:rPr>
              <a:t>3</a:t>
            </a:r>
            <a:r>
              <a:rPr lang="en-US" sz="1400" dirty="0">
                <a:latin typeface="Palatino Linotype" panose="02040502050505030304" pitchFamily="18" charset="0"/>
              </a:rPr>
              <a:t> – t</a:t>
            </a:r>
            <a:r>
              <a:rPr lang="en-US" sz="1400" baseline="-25000" dirty="0">
                <a:latin typeface="Palatino Linotype" panose="02040502050505030304" pitchFamily="18" charset="0"/>
              </a:rPr>
              <a:t>1</a:t>
            </a:r>
          </a:p>
          <a:p>
            <a:pPr marL="457200" lvl="1" indent="0">
              <a:buNone/>
            </a:pPr>
            <a:endParaRPr lang="en-US" sz="1200" baseline="-25000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US" sz="1600" baseline="-25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404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Palatino Linotype</vt:lpstr>
      <vt:lpstr>Wingdings</vt:lpstr>
      <vt:lpstr>Office Theme</vt:lpstr>
      <vt:lpstr>Performance Bug Diagnosis using Performance Predictions </vt:lpstr>
      <vt:lpstr>Program Performance Prediction</vt:lpstr>
      <vt:lpstr>Program Performance Prediction</vt:lpstr>
      <vt:lpstr>Modeling Performance Bug</vt:lpstr>
      <vt:lpstr>Performance Bug Diagnois</vt:lpstr>
      <vt:lpstr>Modeling Performance Bug</vt:lpstr>
      <vt:lpstr>Challenges</vt:lpstr>
      <vt:lpstr>Modeling Lock Contention Problem</vt:lpstr>
      <vt:lpstr>Modeling Lock Contention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Alam</dc:creator>
  <cp:lastModifiedBy>Mohammad Alam</cp:lastModifiedBy>
  <cp:revision>22</cp:revision>
  <dcterms:created xsi:type="dcterms:W3CDTF">2016-11-01T21:09:19Z</dcterms:created>
  <dcterms:modified xsi:type="dcterms:W3CDTF">2016-11-01T23:18:01Z</dcterms:modified>
</cp:coreProperties>
</file>