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9" r:id="rId28"/>
    <p:sldId id="285" r:id="rId29"/>
    <p:sldId id="298" r:id="rId30"/>
    <p:sldId id="299" r:id="rId31"/>
    <p:sldId id="300" r:id="rId32"/>
    <p:sldId id="301" r:id="rId33"/>
    <p:sldId id="292" r:id="rId34"/>
    <p:sldId id="293" r:id="rId35"/>
    <p:sldId id="294" r:id="rId36"/>
    <p:sldId id="295" r:id="rId37"/>
    <p:sldId id="296" r:id="rId38"/>
    <p:sldId id="297" r:id="rId39"/>
    <p:sldId id="303" r:id="rId40"/>
    <p:sldId id="302" r:id="rId41"/>
    <p:sldId id="3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lam" initials="MA" lastIdx="0" clrIdx="0">
    <p:extLst>
      <p:ext uri="{19B8F6BF-5375-455C-9EA6-DF929625EA0E}">
        <p15:presenceInfo xmlns:p15="http://schemas.microsoft.com/office/powerpoint/2012/main" userId="Mohammad A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3676" autoAdjust="0"/>
  </p:normalViewPr>
  <p:slideViewPr>
    <p:cSldViewPr snapToGrid="0">
      <p:cViewPr varScale="1">
        <p:scale>
          <a:sx n="82" d="100"/>
          <a:sy n="82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progress\Performance%20Anomaly\Results\mysql_result_fscore_s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progress\Performance%20Anomaly\Results\mysql_result_fscore_s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keYouAreDoingSomething\WorkInProgress\Performance%20Anomaly\clustering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keYouAreDoingSomething\WorkInProgress\Performance%20Anomaly\clustering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keYouAreDoingSomething\WorkInProgress\Performance%20Anomaly\clustering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keYouAreDoingSomething\WorkInProgress\Performance%20Anomaly\clustering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ikeYouAreDoingSomething\WorkInProgress\Performance%20Anomaly\clustering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progress\Performance%20Anomaly\Results\clustering_results_for_new_app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progress\Performance%20Anomaly\Results\clustering_results_for_new_app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'[mysql_result_fscore_stable.xlsx]Final-SQL'!$E$5:$E$104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'[mysql_result_fscore_stable.xlsx]Final-SQL'!$F$5:$F$104</c:f>
              <c:numCache>
                <c:formatCode>General</c:formatCode>
                <c:ptCount val="100"/>
                <c:pt idx="0">
                  <c:v>11.349883670000001</c:v>
                </c:pt>
                <c:pt idx="1">
                  <c:v>11.063202070000001</c:v>
                </c:pt>
                <c:pt idx="2">
                  <c:v>7.7817816759999996</c:v>
                </c:pt>
                <c:pt idx="3">
                  <c:v>10.793208</c:v>
                </c:pt>
                <c:pt idx="4">
                  <c:v>10.92818585</c:v>
                </c:pt>
                <c:pt idx="5">
                  <c:v>10.52165284</c:v>
                </c:pt>
                <c:pt idx="6">
                  <c:v>9.8776823680000003</c:v>
                </c:pt>
                <c:pt idx="7">
                  <c:v>8.3201287780000008</c:v>
                </c:pt>
                <c:pt idx="8">
                  <c:v>8.6151515409999995</c:v>
                </c:pt>
                <c:pt idx="9">
                  <c:v>6.9293011</c:v>
                </c:pt>
                <c:pt idx="10">
                  <c:v>9.2629419560000006</c:v>
                </c:pt>
                <c:pt idx="11">
                  <c:v>9.0946745270000005</c:v>
                </c:pt>
                <c:pt idx="12">
                  <c:v>7.0729883649999996</c:v>
                </c:pt>
                <c:pt idx="13">
                  <c:v>10.25394316</c:v>
                </c:pt>
                <c:pt idx="14">
                  <c:v>10.39371293</c:v>
                </c:pt>
                <c:pt idx="15">
                  <c:v>9.9969082520000008</c:v>
                </c:pt>
                <c:pt idx="16">
                  <c:v>9.5035017019999994</c:v>
                </c:pt>
                <c:pt idx="17">
                  <c:v>8.1024557549999994</c:v>
                </c:pt>
                <c:pt idx="18">
                  <c:v>8.199460749</c:v>
                </c:pt>
                <c:pt idx="19">
                  <c:v>6.8050230679999997</c:v>
                </c:pt>
                <c:pt idx="20">
                  <c:v>8.7915278909999994</c:v>
                </c:pt>
                <c:pt idx="21">
                  <c:v>8.8071287980000008</c:v>
                </c:pt>
                <c:pt idx="22">
                  <c:v>6.869004983</c:v>
                </c:pt>
                <c:pt idx="23">
                  <c:v>10.124936549999999</c:v>
                </c:pt>
                <c:pt idx="24">
                  <c:v>10.2639996</c:v>
                </c:pt>
                <c:pt idx="25">
                  <c:v>9.8477033259999995</c:v>
                </c:pt>
                <c:pt idx="26">
                  <c:v>9.2953149899999996</c:v>
                </c:pt>
                <c:pt idx="27">
                  <c:v>7.9941519550000004</c:v>
                </c:pt>
                <c:pt idx="28">
                  <c:v>8.0280098659999997</c:v>
                </c:pt>
                <c:pt idx="29">
                  <c:v>6.7847305909999998</c:v>
                </c:pt>
                <c:pt idx="30">
                  <c:v>10.191001030000001</c:v>
                </c:pt>
                <c:pt idx="31">
                  <c:v>10.14225566</c:v>
                </c:pt>
                <c:pt idx="32">
                  <c:v>10.10592042</c:v>
                </c:pt>
                <c:pt idx="33">
                  <c:v>10.073782469999999</c:v>
                </c:pt>
                <c:pt idx="34">
                  <c:v>9.7536983159999995</c:v>
                </c:pt>
                <c:pt idx="35">
                  <c:v>9.7078673720000008</c:v>
                </c:pt>
                <c:pt idx="36">
                  <c:v>9.2016888780000006</c:v>
                </c:pt>
                <c:pt idx="37">
                  <c:v>9.1778265769999994</c:v>
                </c:pt>
                <c:pt idx="38">
                  <c:v>8.5849321060000001</c:v>
                </c:pt>
                <c:pt idx="39">
                  <c:v>8.5526254280000007</c:v>
                </c:pt>
                <c:pt idx="40">
                  <c:v>8.4985179160000008</c:v>
                </c:pt>
                <c:pt idx="41">
                  <c:v>8.4627886809999993</c:v>
                </c:pt>
                <c:pt idx="42">
                  <c:v>7.969961015</c:v>
                </c:pt>
                <c:pt idx="43">
                  <c:v>7.9378367919999997</c:v>
                </c:pt>
                <c:pt idx="44">
                  <c:v>7.9232941080000003</c:v>
                </c:pt>
                <c:pt idx="45">
                  <c:v>7.8591566960000003</c:v>
                </c:pt>
                <c:pt idx="46">
                  <c:v>6.8046152769999999</c:v>
                </c:pt>
                <c:pt idx="47">
                  <c:v>6.7702737239999999</c:v>
                </c:pt>
                <c:pt idx="48">
                  <c:v>6.7663294900000004</c:v>
                </c:pt>
                <c:pt idx="49">
                  <c:v>6.7554956839999996</c:v>
                </c:pt>
                <c:pt idx="50">
                  <c:v>7.8591566960000003</c:v>
                </c:pt>
                <c:pt idx="51">
                  <c:v>6.8046152769999999</c:v>
                </c:pt>
                <c:pt idx="52">
                  <c:v>6.7702737239999999</c:v>
                </c:pt>
                <c:pt idx="53">
                  <c:v>6.7663294900000004</c:v>
                </c:pt>
                <c:pt idx="54">
                  <c:v>6.7554956839999996</c:v>
                </c:pt>
                <c:pt idx="55">
                  <c:v>6.7554956839999996</c:v>
                </c:pt>
                <c:pt idx="56">
                  <c:v>6.8046152769999999</c:v>
                </c:pt>
                <c:pt idx="57">
                  <c:v>6.7702737239999999</c:v>
                </c:pt>
                <c:pt idx="58">
                  <c:v>6.7663294900000004</c:v>
                </c:pt>
                <c:pt idx="59">
                  <c:v>6.7554956839999996</c:v>
                </c:pt>
                <c:pt idx="60">
                  <c:v>7.9232941080000003</c:v>
                </c:pt>
                <c:pt idx="61">
                  <c:v>7.969961015</c:v>
                </c:pt>
                <c:pt idx="62">
                  <c:v>7.9378367919999997</c:v>
                </c:pt>
                <c:pt idx="63">
                  <c:v>6.7663294900000004</c:v>
                </c:pt>
                <c:pt idx="64">
                  <c:v>7.8591566960000003</c:v>
                </c:pt>
                <c:pt idx="65">
                  <c:v>8.4627886809999993</c:v>
                </c:pt>
                <c:pt idx="66">
                  <c:v>7.9232941080000003</c:v>
                </c:pt>
                <c:pt idx="67">
                  <c:v>7.969961015</c:v>
                </c:pt>
                <c:pt idx="68">
                  <c:v>7.9378367919999997</c:v>
                </c:pt>
                <c:pt idx="69">
                  <c:v>6.7663294900000004</c:v>
                </c:pt>
                <c:pt idx="70">
                  <c:v>7.8591566960000003</c:v>
                </c:pt>
                <c:pt idx="71">
                  <c:v>7.9232941080000003</c:v>
                </c:pt>
                <c:pt idx="72">
                  <c:v>7.969961015</c:v>
                </c:pt>
                <c:pt idx="73">
                  <c:v>7.9378367919999997</c:v>
                </c:pt>
                <c:pt idx="74">
                  <c:v>6.7663294900000004</c:v>
                </c:pt>
                <c:pt idx="75">
                  <c:v>7.8591566960000003</c:v>
                </c:pt>
                <c:pt idx="76">
                  <c:v>6.8046152769999999</c:v>
                </c:pt>
                <c:pt idx="77">
                  <c:v>6.7702737239999999</c:v>
                </c:pt>
                <c:pt idx="78">
                  <c:v>6.7663294900000004</c:v>
                </c:pt>
                <c:pt idx="79">
                  <c:v>6.7554956839999996</c:v>
                </c:pt>
                <c:pt idx="80">
                  <c:v>6.8046152769999999</c:v>
                </c:pt>
                <c:pt idx="81">
                  <c:v>6.7702737239999999</c:v>
                </c:pt>
                <c:pt idx="82">
                  <c:v>6.7663294900000004</c:v>
                </c:pt>
                <c:pt idx="83">
                  <c:v>6.7554956839999996</c:v>
                </c:pt>
                <c:pt idx="84">
                  <c:v>6.7554956839999996</c:v>
                </c:pt>
                <c:pt idx="85">
                  <c:v>6.8046152769999999</c:v>
                </c:pt>
                <c:pt idx="86">
                  <c:v>6.7702737239999999</c:v>
                </c:pt>
                <c:pt idx="87">
                  <c:v>6.7663294900000004</c:v>
                </c:pt>
                <c:pt idx="88">
                  <c:v>6.7554956839999996</c:v>
                </c:pt>
                <c:pt idx="89">
                  <c:v>6.7702737239999999</c:v>
                </c:pt>
                <c:pt idx="90">
                  <c:v>6.7663294900000004</c:v>
                </c:pt>
                <c:pt idx="91">
                  <c:v>6.7554956839999996</c:v>
                </c:pt>
                <c:pt idx="92">
                  <c:v>6.7663294900000004</c:v>
                </c:pt>
                <c:pt idx="93">
                  <c:v>6.7554956839999996</c:v>
                </c:pt>
                <c:pt idx="94">
                  <c:v>6.7663294900000004</c:v>
                </c:pt>
                <c:pt idx="95">
                  <c:v>6.8046152769999999</c:v>
                </c:pt>
                <c:pt idx="96">
                  <c:v>6.8046152769999999</c:v>
                </c:pt>
                <c:pt idx="97">
                  <c:v>6.7702737239999999</c:v>
                </c:pt>
                <c:pt idx="98">
                  <c:v>6.7663294900000004</c:v>
                </c:pt>
                <c:pt idx="99">
                  <c:v>6.7554956839999996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4B-444F-9F8D-65A75F10E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47968"/>
        <c:axId val="63746432"/>
      </c:scatterChart>
      <c:valAx>
        <c:axId val="637479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Training Executions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6432"/>
        <c:crosses val="autoZero"/>
        <c:crossBetween val="midCat"/>
      </c:valAx>
      <c:valAx>
        <c:axId val="637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Reconstruction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7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2548659928694"/>
          <c:y val="3.7299066962638454E-2"/>
          <c:w val="0.80506135465679762"/>
          <c:h val="0.67275849161184831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'[mysql_result_fscore_stable.xlsx]Final-SQL'!$J$4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'[mysql_result_fscore_stable.xlsx]Final-SQL'!$E$5:$E$104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'[mysql_result_fscore_stable.xlsx]Final-SQL'!$J$5:$J$104</c:f>
              <c:numCache>
                <c:formatCode>General</c:formatCode>
                <c:ptCount val="100"/>
                <c:pt idx="0">
                  <c:v>0.75</c:v>
                </c:pt>
                <c:pt idx="1">
                  <c:v>0.75</c:v>
                </c:pt>
                <c:pt idx="2">
                  <c:v>0.5</c:v>
                </c:pt>
                <c:pt idx="3">
                  <c:v>0.4</c:v>
                </c:pt>
                <c:pt idx="4">
                  <c:v>0.375</c:v>
                </c:pt>
                <c:pt idx="5">
                  <c:v>0.4</c:v>
                </c:pt>
                <c:pt idx="6">
                  <c:v>0.47058823529411764</c:v>
                </c:pt>
                <c:pt idx="7">
                  <c:v>0.5</c:v>
                </c:pt>
                <c:pt idx="8">
                  <c:v>0.47058823529411764</c:v>
                </c:pt>
                <c:pt idx="9">
                  <c:v>0.5714285714285714</c:v>
                </c:pt>
                <c:pt idx="10">
                  <c:v>0.5</c:v>
                </c:pt>
                <c:pt idx="11">
                  <c:v>0.5</c:v>
                </c:pt>
                <c:pt idx="12">
                  <c:v>0.5625</c:v>
                </c:pt>
                <c:pt idx="13">
                  <c:v>0.375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0.52941176470588236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0.52941176470588236</c:v>
                </c:pt>
                <c:pt idx="23">
                  <c:v>0.4375</c:v>
                </c:pt>
                <c:pt idx="24">
                  <c:v>0.46666666666666667</c:v>
                </c:pt>
                <c:pt idx="25">
                  <c:v>0.52941176470588236</c:v>
                </c:pt>
                <c:pt idx="26">
                  <c:v>0.52941176470588236</c:v>
                </c:pt>
                <c:pt idx="27">
                  <c:v>0.52941176470588236</c:v>
                </c:pt>
                <c:pt idx="28">
                  <c:v>0.6</c:v>
                </c:pt>
                <c:pt idx="29">
                  <c:v>0.6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0.52941176470588236</c:v>
                </c:pt>
                <c:pt idx="34">
                  <c:v>0.6</c:v>
                </c:pt>
                <c:pt idx="35">
                  <c:v>0.6</c:v>
                </c:pt>
                <c:pt idx="36">
                  <c:v>0.6</c:v>
                </c:pt>
                <c:pt idx="37">
                  <c:v>0.6</c:v>
                </c:pt>
                <c:pt idx="38">
                  <c:v>0.75</c:v>
                </c:pt>
                <c:pt idx="39">
                  <c:v>0.69230769230769229</c:v>
                </c:pt>
                <c:pt idx="40">
                  <c:v>0.69230769230769229</c:v>
                </c:pt>
                <c:pt idx="41">
                  <c:v>0.69230769230769229</c:v>
                </c:pt>
                <c:pt idx="42">
                  <c:v>0.69230769230769229</c:v>
                </c:pt>
                <c:pt idx="43">
                  <c:v>0.69230769230769229</c:v>
                </c:pt>
                <c:pt idx="44">
                  <c:v>0.69230769230769229</c:v>
                </c:pt>
                <c:pt idx="45">
                  <c:v>0.69230769230769229</c:v>
                </c:pt>
                <c:pt idx="46">
                  <c:v>0.69230769230769229</c:v>
                </c:pt>
                <c:pt idx="47">
                  <c:v>0.69230769230769229</c:v>
                </c:pt>
                <c:pt idx="48">
                  <c:v>0.69230769230769229</c:v>
                </c:pt>
                <c:pt idx="49">
                  <c:v>0.69230769230769229</c:v>
                </c:pt>
                <c:pt idx="50">
                  <c:v>0.69230769230769229</c:v>
                </c:pt>
                <c:pt idx="51">
                  <c:v>0.69230769230769229</c:v>
                </c:pt>
                <c:pt idx="52">
                  <c:v>0.69230769230769229</c:v>
                </c:pt>
                <c:pt idx="53">
                  <c:v>0.69230769230769229</c:v>
                </c:pt>
                <c:pt idx="54">
                  <c:v>0.69230769230769229</c:v>
                </c:pt>
                <c:pt idx="55">
                  <c:v>0.69230769230769229</c:v>
                </c:pt>
                <c:pt idx="56">
                  <c:v>0.69230769230769229</c:v>
                </c:pt>
                <c:pt idx="57">
                  <c:v>0.69230769230769229</c:v>
                </c:pt>
                <c:pt idx="58">
                  <c:v>0.69230769230769229</c:v>
                </c:pt>
                <c:pt idx="59">
                  <c:v>0.69230769230769229</c:v>
                </c:pt>
                <c:pt idx="60">
                  <c:v>0.69230769230769229</c:v>
                </c:pt>
                <c:pt idx="61">
                  <c:v>0.69230769230769229</c:v>
                </c:pt>
                <c:pt idx="62">
                  <c:v>0.69230769230769229</c:v>
                </c:pt>
                <c:pt idx="63">
                  <c:v>0.75</c:v>
                </c:pt>
                <c:pt idx="64">
                  <c:v>0.69230769230769229</c:v>
                </c:pt>
                <c:pt idx="65">
                  <c:v>0.6428571428571429</c:v>
                </c:pt>
                <c:pt idx="66">
                  <c:v>0.69230769230769229</c:v>
                </c:pt>
                <c:pt idx="67">
                  <c:v>0.69230769230769229</c:v>
                </c:pt>
                <c:pt idx="68">
                  <c:v>0.69230769230769229</c:v>
                </c:pt>
                <c:pt idx="69">
                  <c:v>0.75</c:v>
                </c:pt>
                <c:pt idx="70">
                  <c:v>0.69230769230769229</c:v>
                </c:pt>
                <c:pt idx="71">
                  <c:v>0.69230769230769229</c:v>
                </c:pt>
                <c:pt idx="72">
                  <c:v>0.69230769230769229</c:v>
                </c:pt>
                <c:pt idx="73">
                  <c:v>0.69230769230769229</c:v>
                </c:pt>
                <c:pt idx="74">
                  <c:v>0.75</c:v>
                </c:pt>
                <c:pt idx="75">
                  <c:v>0.69230769230769229</c:v>
                </c:pt>
                <c:pt idx="76">
                  <c:v>0.75</c:v>
                </c:pt>
                <c:pt idx="77">
                  <c:v>0.75</c:v>
                </c:pt>
                <c:pt idx="78">
                  <c:v>0.75</c:v>
                </c:pt>
                <c:pt idx="79">
                  <c:v>0.75</c:v>
                </c:pt>
                <c:pt idx="80">
                  <c:v>0.75</c:v>
                </c:pt>
                <c:pt idx="81">
                  <c:v>0.75</c:v>
                </c:pt>
                <c:pt idx="82">
                  <c:v>0.75</c:v>
                </c:pt>
                <c:pt idx="83">
                  <c:v>0.75</c:v>
                </c:pt>
                <c:pt idx="84">
                  <c:v>0.75</c:v>
                </c:pt>
                <c:pt idx="85">
                  <c:v>0.75</c:v>
                </c:pt>
                <c:pt idx="86">
                  <c:v>0.75</c:v>
                </c:pt>
                <c:pt idx="87">
                  <c:v>0.75</c:v>
                </c:pt>
                <c:pt idx="88">
                  <c:v>0.75</c:v>
                </c:pt>
                <c:pt idx="89">
                  <c:v>0.75</c:v>
                </c:pt>
                <c:pt idx="90">
                  <c:v>0.75</c:v>
                </c:pt>
                <c:pt idx="91">
                  <c:v>0.75</c:v>
                </c:pt>
                <c:pt idx="92">
                  <c:v>0.75</c:v>
                </c:pt>
                <c:pt idx="93">
                  <c:v>0.75</c:v>
                </c:pt>
                <c:pt idx="94">
                  <c:v>0.75</c:v>
                </c:pt>
                <c:pt idx="95">
                  <c:v>0.75</c:v>
                </c:pt>
                <c:pt idx="96">
                  <c:v>0.75</c:v>
                </c:pt>
                <c:pt idx="97">
                  <c:v>0.75</c:v>
                </c:pt>
                <c:pt idx="98">
                  <c:v>0.75</c:v>
                </c:pt>
                <c:pt idx="99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6B-42C1-B377-B691F075E336}"/>
            </c:ext>
          </c:extLst>
        </c:ser>
        <c:ser>
          <c:idx val="1"/>
          <c:order val="1"/>
          <c:tx>
            <c:strRef>
              <c:f>'[mysql_result_fscore_stable.xlsx]Final-SQL'!$K$4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'[mysql_result_fscore_stable.xlsx]Final-SQL'!$E$5:$E$104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'[mysql_result_fscore_stable.xlsx]Final-SQL'!$K$5:$K$104</c:f>
              <c:numCache>
                <c:formatCode>General</c:formatCode>
                <c:ptCount val="100"/>
                <c:pt idx="0">
                  <c:v>0.3</c:v>
                </c:pt>
                <c:pt idx="1">
                  <c:v>0.3</c:v>
                </c:pt>
                <c:pt idx="2">
                  <c:v>1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0.9</c:v>
                </c:pt>
                <c:pt idx="13">
                  <c:v>0.6</c:v>
                </c:pt>
                <c:pt idx="14">
                  <c:v>0.6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0.9</c:v>
                </c:pt>
                <c:pt idx="19">
                  <c:v>0.8</c:v>
                </c:pt>
                <c:pt idx="20">
                  <c:v>0.8</c:v>
                </c:pt>
                <c:pt idx="21">
                  <c:v>0.8</c:v>
                </c:pt>
                <c:pt idx="22">
                  <c:v>0.9</c:v>
                </c:pt>
                <c:pt idx="23">
                  <c:v>0.7</c:v>
                </c:pt>
                <c:pt idx="24">
                  <c:v>0.7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0.9</c:v>
                </c:pt>
                <c:pt idx="44">
                  <c:v>0.9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0.9</c:v>
                </c:pt>
                <c:pt idx="49">
                  <c:v>0.9</c:v>
                </c:pt>
                <c:pt idx="50">
                  <c:v>0.9</c:v>
                </c:pt>
                <c:pt idx="51">
                  <c:v>0.9</c:v>
                </c:pt>
                <c:pt idx="52">
                  <c:v>0.9</c:v>
                </c:pt>
                <c:pt idx="53">
                  <c:v>0.9</c:v>
                </c:pt>
                <c:pt idx="54">
                  <c:v>0.9</c:v>
                </c:pt>
                <c:pt idx="55">
                  <c:v>0.9</c:v>
                </c:pt>
                <c:pt idx="56">
                  <c:v>0.9</c:v>
                </c:pt>
                <c:pt idx="57">
                  <c:v>0.9</c:v>
                </c:pt>
                <c:pt idx="58">
                  <c:v>0.9</c:v>
                </c:pt>
                <c:pt idx="59">
                  <c:v>0.9</c:v>
                </c:pt>
                <c:pt idx="60">
                  <c:v>0.9</c:v>
                </c:pt>
                <c:pt idx="61">
                  <c:v>0.9</c:v>
                </c:pt>
                <c:pt idx="62">
                  <c:v>0.9</c:v>
                </c:pt>
                <c:pt idx="63">
                  <c:v>0.9</c:v>
                </c:pt>
                <c:pt idx="64">
                  <c:v>0.9</c:v>
                </c:pt>
                <c:pt idx="65">
                  <c:v>0.9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0.9</c:v>
                </c:pt>
                <c:pt idx="72">
                  <c:v>0.9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6B-42C1-B377-B691F075E336}"/>
            </c:ext>
          </c:extLst>
        </c:ser>
        <c:ser>
          <c:idx val="2"/>
          <c:order val="2"/>
          <c:tx>
            <c:strRef>
              <c:f>'[mysql_result_fscore_stable.xlsx]Final-SQL'!$L$4</c:f>
              <c:strCache>
                <c:ptCount val="1"/>
                <c:pt idx="0">
                  <c:v>F score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'[mysql_result_fscore_stable.xlsx]Final-SQL'!$E$5:$E$104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'[mysql_result_fscore_stable.xlsx]Final-SQL'!$L$5:$L$104</c:f>
              <c:numCache>
                <c:formatCode>General</c:formatCode>
                <c:ptCount val="100"/>
                <c:pt idx="0">
                  <c:v>0.42857142857142849</c:v>
                </c:pt>
                <c:pt idx="1">
                  <c:v>0.42857142857142849</c:v>
                </c:pt>
                <c:pt idx="2">
                  <c:v>0.66666666666666663</c:v>
                </c:pt>
                <c:pt idx="3">
                  <c:v>0.48</c:v>
                </c:pt>
                <c:pt idx="4">
                  <c:v>0.46153846153846151</c:v>
                </c:pt>
                <c:pt idx="5">
                  <c:v>0.48</c:v>
                </c:pt>
                <c:pt idx="6">
                  <c:v>0.59259259259259267</c:v>
                </c:pt>
                <c:pt idx="7">
                  <c:v>0.61538461538461542</c:v>
                </c:pt>
                <c:pt idx="8">
                  <c:v>0.59259259259259267</c:v>
                </c:pt>
                <c:pt idx="9">
                  <c:v>0.66666666666666663</c:v>
                </c:pt>
                <c:pt idx="10">
                  <c:v>0.61538461538461542</c:v>
                </c:pt>
                <c:pt idx="11">
                  <c:v>0.61538461538461542</c:v>
                </c:pt>
                <c:pt idx="12">
                  <c:v>0.69230769230769229</c:v>
                </c:pt>
                <c:pt idx="13">
                  <c:v>0.46153846153846151</c:v>
                </c:pt>
                <c:pt idx="14">
                  <c:v>0.48</c:v>
                </c:pt>
                <c:pt idx="15">
                  <c:v>0.61538461538461542</c:v>
                </c:pt>
                <c:pt idx="16">
                  <c:v>0.61538461538461542</c:v>
                </c:pt>
                <c:pt idx="17">
                  <c:v>0.61538461538461542</c:v>
                </c:pt>
                <c:pt idx="18">
                  <c:v>0.66666666666666674</c:v>
                </c:pt>
                <c:pt idx="19">
                  <c:v>0.61538461538461542</c:v>
                </c:pt>
                <c:pt idx="20">
                  <c:v>0.61538461538461542</c:v>
                </c:pt>
                <c:pt idx="21">
                  <c:v>0.61538461538461542</c:v>
                </c:pt>
                <c:pt idx="22">
                  <c:v>0.66666666666666674</c:v>
                </c:pt>
                <c:pt idx="23">
                  <c:v>0.53846153846153844</c:v>
                </c:pt>
                <c:pt idx="24">
                  <c:v>0.56000000000000005</c:v>
                </c:pt>
                <c:pt idx="25">
                  <c:v>0.66666666666666674</c:v>
                </c:pt>
                <c:pt idx="26">
                  <c:v>0.66666666666666674</c:v>
                </c:pt>
                <c:pt idx="27">
                  <c:v>0.66666666666666674</c:v>
                </c:pt>
                <c:pt idx="28">
                  <c:v>0.72000000000000008</c:v>
                </c:pt>
                <c:pt idx="29">
                  <c:v>0.72000000000000008</c:v>
                </c:pt>
                <c:pt idx="30">
                  <c:v>0.6428571428571429</c:v>
                </c:pt>
                <c:pt idx="31">
                  <c:v>0.6428571428571429</c:v>
                </c:pt>
                <c:pt idx="32">
                  <c:v>0.6428571428571429</c:v>
                </c:pt>
                <c:pt idx="33">
                  <c:v>0.66666666666666674</c:v>
                </c:pt>
                <c:pt idx="34">
                  <c:v>0.72000000000000008</c:v>
                </c:pt>
                <c:pt idx="35">
                  <c:v>0.72000000000000008</c:v>
                </c:pt>
                <c:pt idx="36">
                  <c:v>0.72000000000000008</c:v>
                </c:pt>
                <c:pt idx="37">
                  <c:v>0.72000000000000008</c:v>
                </c:pt>
                <c:pt idx="38">
                  <c:v>0.81818181818181823</c:v>
                </c:pt>
                <c:pt idx="39">
                  <c:v>0.78260869565217384</c:v>
                </c:pt>
                <c:pt idx="40">
                  <c:v>0.78260869565217384</c:v>
                </c:pt>
                <c:pt idx="41">
                  <c:v>0.78260869565217384</c:v>
                </c:pt>
                <c:pt idx="42">
                  <c:v>0.78260869565217384</c:v>
                </c:pt>
                <c:pt idx="43">
                  <c:v>0.78260869565217384</c:v>
                </c:pt>
                <c:pt idx="44">
                  <c:v>0.78260869565217384</c:v>
                </c:pt>
                <c:pt idx="45">
                  <c:v>0.78260869565217384</c:v>
                </c:pt>
                <c:pt idx="46">
                  <c:v>0.78260869565217384</c:v>
                </c:pt>
                <c:pt idx="47">
                  <c:v>0.78260869565217384</c:v>
                </c:pt>
                <c:pt idx="48">
                  <c:v>0.78260869565217384</c:v>
                </c:pt>
                <c:pt idx="49">
                  <c:v>0.78260869565217384</c:v>
                </c:pt>
                <c:pt idx="50">
                  <c:v>0.78260869565217384</c:v>
                </c:pt>
                <c:pt idx="51">
                  <c:v>0.78260869565217384</c:v>
                </c:pt>
                <c:pt idx="52">
                  <c:v>0.78260869565217384</c:v>
                </c:pt>
                <c:pt idx="53">
                  <c:v>0.78260869565217384</c:v>
                </c:pt>
                <c:pt idx="54">
                  <c:v>0.78260869565217384</c:v>
                </c:pt>
                <c:pt idx="55">
                  <c:v>0.78260869565217384</c:v>
                </c:pt>
                <c:pt idx="56">
                  <c:v>0.78260869565217384</c:v>
                </c:pt>
                <c:pt idx="57">
                  <c:v>0.78260869565217384</c:v>
                </c:pt>
                <c:pt idx="58">
                  <c:v>0.78260869565217384</c:v>
                </c:pt>
                <c:pt idx="59">
                  <c:v>0.78260869565217384</c:v>
                </c:pt>
                <c:pt idx="60">
                  <c:v>0.78260869565217384</c:v>
                </c:pt>
                <c:pt idx="61">
                  <c:v>0.78260869565217384</c:v>
                </c:pt>
                <c:pt idx="62">
                  <c:v>0.78260869565217384</c:v>
                </c:pt>
                <c:pt idx="63">
                  <c:v>0.81818181818181823</c:v>
                </c:pt>
                <c:pt idx="64">
                  <c:v>0.78260869565217384</c:v>
                </c:pt>
                <c:pt idx="65">
                  <c:v>0.75</c:v>
                </c:pt>
                <c:pt idx="66">
                  <c:v>0.78260869565217384</c:v>
                </c:pt>
                <c:pt idx="67">
                  <c:v>0.78260869565217384</c:v>
                </c:pt>
                <c:pt idx="68">
                  <c:v>0.78260869565217384</c:v>
                </c:pt>
                <c:pt idx="69">
                  <c:v>0.81818181818181823</c:v>
                </c:pt>
                <c:pt idx="70">
                  <c:v>0.78260869565217384</c:v>
                </c:pt>
                <c:pt idx="71">
                  <c:v>0.78260869565217384</c:v>
                </c:pt>
                <c:pt idx="72">
                  <c:v>0.78260869565217384</c:v>
                </c:pt>
                <c:pt idx="73">
                  <c:v>0.78260869565217384</c:v>
                </c:pt>
                <c:pt idx="74">
                  <c:v>0.81818181818181823</c:v>
                </c:pt>
                <c:pt idx="75">
                  <c:v>0.78260869565217384</c:v>
                </c:pt>
                <c:pt idx="76">
                  <c:v>0.81818181818181823</c:v>
                </c:pt>
                <c:pt idx="77">
                  <c:v>0.81818181818181823</c:v>
                </c:pt>
                <c:pt idx="78">
                  <c:v>0.81818181818181823</c:v>
                </c:pt>
                <c:pt idx="79">
                  <c:v>0.81818181818181823</c:v>
                </c:pt>
                <c:pt idx="80">
                  <c:v>0.81818181818181823</c:v>
                </c:pt>
                <c:pt idx="81">
                  <c:v>0.81818181818181823</c:v>
                </c:pt>
                <c:pt idx="82">
                  <c:v>0.81818181818181823</c:v>
                </c:pt>
                <c:pt idx="83">
                  <c:v>0.81818181818181823</c:v>
                </c:pt>
                <c:pt idx="84">
                  <c:v>0.81818181818181823</c:v>
                </c:pt>
                <c:pt idx="85">
                  <c:v>0.81818181818181823</c:v>
                </c:pt>
                <c:pt idx="86">
                  <c:v>0.81818181818181823</c:v>
                </c:pt>
                <c:pt idx="87">
                  <c:v>0.81818181818181823</c:v>
                </c:pt>
                <c:pt idx="88">
                  <c:v>0.81818181818181823</c:v>
                </c:pt>
                <c:pt idx="89">
                  <c:v>0.81818181818181823</c:v>
                </c:pt>
                <c:pt idx="90">
                  <c:v>0.81818181818181823</c:v>
                </c:pt>
                <c:pt idx="91">
                  <c:v>0.81818181818181823</c:v>
                </c:pt>
                <c:pt idx="92">
                  <c:v>0.81818181818181823</c:v>
                </c:pt>
                <c:pt idx="93">
                  <c:v>0.81818181818181823</c:v>
                </c:pt>
                <c:pt idx="94">
                  <c:v>0.81818181818181823</c:v>
                </c:pt>
                <c:pt idx="95">
                  <c:v>0.81818181818181823</c:v>
                </c:pt>
                <c:pt idx="96">
                  <c:v>0.81818181818181823</c:v>
                </c:pt>
                <c:pt idx="97">
                  <c:v>0.81818181818181823</c:v>
                </c:pt>
                <c:pt idx="98">
                  <c:v>0.81818181818181823</c:v>
                </c:pt>
                <c:pt idx="99">
                  <c:v>0.81818181818181823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76B-42C1-B377-B691F075E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192752"/>
        <c:axId val="357188816"/>
      </c:scatterChart>
      <c:valAx>
        <c:axId val="35719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Training Executions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88816"/>
        <c:crosses val="autoZero"/>
        <c:crossBetween val="midCat"/>
      </c:valAx>
      <c:valAx>
        <c:axId val="35718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9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Sheet2!$C$4:$C$10</c:f>
              <c:strCache>
                <c:ptCount val="7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</c:strCache>
            </c:strRef>
          </c:cat>
          <c:val>
            <c:numRef>
              <c:f>Sheet2!$D$4:$D$10</c:f>
              <c:numCache>
                <c:formatCode>General</c:formatCode>
                <c:ptCount val="7"/>
                <c:pt idx="0">
                  <c:v>0.57894736842105265</c:v>
                </c:pt>
                <c:pt idx="1">
                  <c:v>0.66</c:v>
                </c:pt>
                <c:pt idx="2">
                  <c:v>0.81818181818181823</c:v>
                </c:pt>
                <c:pt idx="3">
                  <c:v>0.75</c:v>
                </c:pt>
                <c:pt idx="4">
                  <c:v>0.76470588235294112</c:v>
                </c:pt>
                <c:pt idx="5">
                  <c:v>0.73333333333333328</c:v>
                </c:pt>
                <c:pt idx="6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7-487E-81CB-5E6093CBF3A7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Sheet2!$C$4:$C$10</c:f>
              <c:strCache>
                <c:ptCount val="7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</c:strCache>
            </c:strRef>
          </c:cat>
          <c:val>
            <c:numRef>
              <c:f>Sheet2!$E$4:$E$10</c:f>
              <c:numCache>
                <c:formatCode>General</c:formatCode>
                <c:ptCount val="7"/>
                <c:pt idx="0">
                  <c:v>1</c:v>
                </c:pt>
                <c:pt idx="1">
                  <c:v>0.97058823529411764</c:v>
                </c:pt>
                <c:pt idx="2">
                  <c:v>0.75</c:v>
                </c:pt>
                <c:pt idx="3">
                  <c:v>0.9</c:v>
                </c:pt>
                <c:pt idx="4">
                  <c:v>0.8666666666666667</c:v>
                </c:pt>
                <c:pt idx="5">
                  <c:v>0.73333333333333328</c:v>
                </c:pt>
                <c:pt idx="6">
                  <c:v>0.94444444444444442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7-487E-81CB-5E6093CBF3A7}"/>
            </c:ext>
          </c:extLst>
        </c:ser>
        <c:ser>
          <c:idx val="2"/>
          <c:order val="2"/>
          <c:tx>
            <c:strRef>
              <c:f>Sheet2!$F$3</c:f>
              <c:strCache>
                <c:ptCount val="1"/>
                <c:pt idx="0">
                  <c:v>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Sheet2!$C$4:$C$10</c:f>
              <c:strCache>
                <c:ptCount val="7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</c:strCache>
            </c:strRef>
          </c:cat>
          <c:val>
            <c:numRef>
              <c:f>Sheet2!$F$4:$F$10</c:f>
              <c:numCache>
                <c:formatCode>General</c:formatCode>
                <c:ptCount val="7"/>
                <c:pt idx="0">
                  <c:v>0.73333333333333339</c:v>
                </c:pt>
                <c:pt idx="1">
                  <c:v>0.7857142857142857</c:v>
                </c:pt>
                <c:pt idx="2">
                  <c:v>0.78260869565217384</c:v>
                </c:pt>
                <c:pt idx="3">
                  <c:v>0.81818181818181823</c:v>
                </c:pt>
                <c:pt idx="4">
                  <c:v>0.8125</c:v>
                </c:pt>
                <c:pt idx="5">
                  <c:v>0.73333333333333328</c:v>
                </c:pt>
                <c:pt idx="6">
                  <c:v>0.79069767441860472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7-487E-81CB-5E6093CBF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367056"/>
        <c:axId val="400535480"/>
      </c:barChart>
      <c:catAx>
        <c:axId val="40136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35480"/>
        <c:crosses val="autoZero"/>
        <c:auto val="1"/>
        <c:lblAlgn val="ctr"/>
        <c:lblOffset val="100"/>
        <c:noMultiLvlLbl val="0"/>
      </c:catAx>
      <c:valAx>
        <c:axId val="400535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6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Sheet2!$C$4:$C$12</c:f>
              <c:strCache>
                <c:ptCount val="9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  <c:pt idx="8">
                  <c:v>Whole program</c:v>
                </c:pt>
              </c:strCache>
            </c:strRef>
          </c:cat>
          <c:val>
            <c:numRef>
              <c:f>Sheet2!$D$4:$D$12</c:f>
              <c:numCache>
                <c:formatCode>General</c:formatCode>
                <c:ptCount val="9"/>
                <c:pt idx="0">
                  <c:v>0.57894736842105265</c:v>
                </c:pt>
                <c:pt idx="1">
                  <c:v>0.66</c:v>
                </c:pt>
                <c:pt idx="2">
                  <c:v>0.81818181818181823</c:v>
                </c:pt>
                <c:pt idx="3">
                  <c:v>0.75</c:v>
                </c:pt>
                <c:pt idx="4">
                  <c:v>0.76470588235294112</c:v>
                </c:pt>
                <c:pt idx="5">
                  <c:v>0.73333333333333328</c:v>
                </c:pt>
                <c:pt idx="6">
                  <c:v>0.68</c:v>
                </c:pt>
                <c:pt idx="8">
                  <c:v>0.328125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10-45E6-853D-34EFB1353FF3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Sheet2!$C$4:$C$12</c:f>
              <c:strCache>
                <c:ptCount val="9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  <c:pt idx="8">
                  <c:v>Whole program</c:v>
                </c:pt>
              </c:strCache>
            </c:strRef>
          </c:cat>
          <c:val>
            <c:numRef>
              <c:f>Sheet2!$E$4:$E$12</c:f>
              <c:numCache>
                <c:formatCode>General</c:formatCode>
                <c:ptCount val="9"/>
                <c:pt idx="0">
                  <c:v>1</c:v>
                </c:pt>
                <c:pt idx="1">
                  <c:v>0.97058823529411764</c:v>
                </c:pt>
                <c:pt idx="2">
                  <c:v>0.75</c:v>
                </c:pt>
                <c:pt idx="3">
                  <c:v>0.9</c:v>
                </c:pt>
                <c:pt idx="4">
                  <c:v>0.8666666666666667</c:v>
                </c:pt>
                <c:pt idx="5">
                  <c:v>0.73333333333333328</c:v>
                </c:pt>
                <c:pt idx="6">
                  <c:v>0.94444444444444442</c:v>
                </c:pt>
                <c:pt idx="8">
                  <c:v>0.29577464788732394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10-45E6-853D-34EFB1353FF3}"/>
            </c:ext>
          </c:extLst>
        </c:ser>
        <c:ser>
          <c:idx val="2"/>
          <c:order val="2"/>
          <c:tx>
            <c:strRef>
              <c:f>Sheet2!$F$3</c:f>
              <c:strCache>
                <c:ptCount val="1"/>
                <c:pt idx="0">
                  <c:v>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Sheet2!$C$4:$C$12</c:f>
              <c:strCache>
                <c:ptCount val="9"/>
                <c:pt idx="0">
                  <c:v>F_1</c:v>
                </c:pt>
                <c:pt idx="1">
                  <c:v>F_2</c:v>
                </c:pt>
                <c:pt idx="2">
                  <c:v>F_3</c:v>
                </c:pt>
                <c:pt idx="3">
                  <c:v>F_4</c:v>
                </c:pt>
                <c:pt idx="4">
                  <c:v>F_5</c:v>
                </c:pt>
                <c:pt idx="5">
                  <c:v>F_6</c:v>
                </c:pt>
                <c:pt idx="6">
                  <c:v>F_7</c:v>
                </c:pt>
                <c:pt idx="8">
                  <c:v>Whole program</c:v>
                </c:pt>
              </c:strCache>
            </c:strRef>
          </c:cat>
          <c:val>
            <c:numRef>
              <c:f>Sheet2!$F$4:$F$12</c:f>
              <c:numCache>
                <c:formatCode>General</c:formatCode>
                <c:ptCount val="9"/>
                <c:pt idx="0">
                  <c:v>0.73333333333333339</c:v>
                </c:pt>
                <c:pt idx="1">
                  <c:v>0.7857142857142857</c:v>
                </c:pt>
                <c:pt idx="2">
                  <c:v>0.78260869565217384</c:v>
                </c:pt>
                <c:pt idx="3">
                  <c:v>0.81818181818181823</c:v>
                </c:pt>
                <c:pt idx="4">
                  <c:v>0.8125</c:v>
                </c:pt>
                <c:pt idx="5">
                  <c:v>0.73333333333333328</c:v>
                </c:pt>
                <c:pt idx="6">
                  <c:v>0.79069767441860472</c:v>
                </c:pt>
                <c:pt idx="8">
                  <c:v>0.31111111111111112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10-45E6-853D-34EFB1353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793856"/>
        <c:axId val="400787624"/>
      </c:barChart>
      <c:catAx>
        <c:axId val="40079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87624"/>
        <c:crosses val="autoZero"/>
        <c:auto val="1"/>
        <c:lblAlgn val="ctr"/>
        <c:lblOffset val="100"/>
        <c:noMultiLvlLbl val="0"/>
      </c:catAx>
      <c:valAx>
        <c:axId val="400787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9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'K=2'!$D$2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'K=2'!$C$3:$C$4</c:f>
              <c:strCache>
                <c:ptCount val="2"/>
                <c:pt idx="0">
                  <c:v>Cluster 1</c:v>
                </c:pt>
                <c:pt idx="1">
                  <c:v>Cluster 2</c:v>
                </c:pt>
              </c:strCache>
            </c:strRef>
          </c:cat>
          <c:val>
            <c:numRef>
              <c:f>'K=2'!$D$3:$D$4</c:f>
              <c:numCache>
                <c:formatCode>General</c:formatCode>
                <c:ptCount val="2"/>
                <c:pt idx="0">
                  <c:v>0.87671232876712324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F-49C0-9B79-57FE177B6A40}"/>
            </c:ext>
          </c:extLst>
        </c:ser>
        <c:ser>
          <c:idx val="1"/>
          <c:order val="1"/>
          <c:tx>
            <c:strRef>
              <c:f>'K=2'!$E$2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'K=2'!$C$3:$C$4</c:f>
              <c:strCache>
                <c:ptCount val="2"/>
                <c:pt idx="0">
                  <c:v>Cluster 1</c:v>
                </c:pt>
                <c:pt idx="1">
                  <c:v>Cluster 2</c:v>
                </c:pt>
              </c:strCache>
            </c:strRef>
          </c:cat>
          <c:val>
            <c:numRef>
              <c:f>'K=2'!$E$3:$E$4</c:f>
              <c:numCache>
                <c:formatCode>General</c:formatCode>
                <c:ptCount val="2"/>
                <c:pt idx="0">
                  <c:v>0.68085106382978722</c:v>
                </c:pt>
                <c:pt idx="1">
                  <c:v>0.15068493150684931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F-49C0-9B79-57FE177B6A40}"/>
            </c:ext>
          </c:extLst>
        </c:ser>
        <c:ser>
          <c:idx val="2"/>
          <c:order val="2"/>
          <c:tx>
            <c:strRef>
              <c:f>'K=2'!$F$2</c:f>
              <c:strCache>
                <c:ptCount val="1"/>
                <c:pt idx="0">
                  <c:v>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'K=2'!$C$3:$C$4</c:f>
              <c:strCache>
                <c:ptCount val="2"/>
                <c:pt idx="0">
                  <c:v>Cluster 1</c:v>
                </c:pt>
                <c:pt idx="1">
                  <c:v>Cluster 2</c:v>
                </c:pt>
              </c:strCache>
            </c:strRef>
          </c:cat>
          <c:val>
            <c:numRef>
              <c:f>'K=2'!$F$3:$F$4</c:f>
              <c:numCache>
                <c:formatCode>General</c:formatCode>
                <c:ptCount val="2"/>
                <c:pt idx="0">
                  <c:v>0.76646706586826341</c:v>
                </c:pt>
                <c:pt idx="1">
                  <c:v>0.23157894736842105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F-49C0-9B79-57FE177B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593680"/>
        <c:axId val="403596960"/>
      </c:barChart>
      <c:catAx>
        <c:axId val="4035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596960"/>
        <c:crosses val="autoZero"/>
        <c:auto val="1"/>
        <c:lblAlgn val="ctr"/>
        <c:lblOffset val="100"/>
        <c:noMultiLvlLbl val="0"/>
      </c:catAx>
      <c:valAx>
        <c:axId val="4035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59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'K=3'!$C$2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'K=3'!$B$3:$B$5</c:f>
              <c:strCache>
                <c:ptCount val="3"/>
                <c:pt idx="0">
                  <c:v>Cluster 1</c:v>
                </c:pt>
                <c:pt idx="1">
                  <c:v>Cluster 2</c:v>
                </c:pt>
                <c:pt idx="2">
                  <c:v>Cluster  3</c:v>
                </c:pt>
              </c:strCache>
            </c:strRef>
          </c:cat>
          <c:val>
            <c:numRef>
              <c:f>'K=3'!$C$3:$C$5</c:f>
              <c:numCache>
                <c:formatCode>General</c:formatCode>
                <c:ptCount val="3"/>
                <c:pt idx="0">
                  <c:v>0.87671232876712324</c:v>
                </c:pt>
                <c:pt idx="1">
                  <c:v>0.87735849056603776</c:v>
                </c:pt>
                <c:pt idx="2">
                  <c:v>0.81818181818181823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1-4A27-A7F3-6B9645B1AFD8}"/>
            </c:ext>
          </c:extLst>
        </c:ser>
        <c:ser>
          <c:idx val="1"/>
          <c:order val="1"/>
          <c:tx>
            <c:strRef>
              <c:f>'K=3'!$D$2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'K=3'!$B$3:$B$5</c:f>
              <c:strCache>
                <c:ptCount val="3"/>
                <c:pt idx="0">
                  <c:v>Cluster 1</c:v>
                </c:pt>
                <c:pt idx="1">
                  <c:v>Cluster 2</c:v>
                </c:pt>
                <c:pt idx="2">
                  <c:v>Cluster  3</c:v>
                </c:pt>
              </c:strCache>
            </c:strRef>
          </c:cat>
          <c:val>
            <c:numRef>
              <c:f>'K=3'!$D$3:$D$5</c:f>
              <c:numCache>
                <c:formatCode>General</c:formatCode>
                <c:ptCount val="3"/>
                <c:pt idx="0">
                  <c:v>0.68085106382978722</c:v>
                </c:pt>
                <c:pt idx="1">
                  <c:v>0.63698630136986301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1-4A27-A7F3-6B9645B1AFD8}"/>
            </c:ext>
          </c:extLst>
        </c:ser>
        <c:ser>
          <c:idx val="2"/>
          <c:order val="2"/>
          <c:tx>
            <c:strRef>
              <c:f>'K=3'!$E$2</c:f>
              <c:strCache>
                <c:ptCount val="1"/>
                <c:pt idx="0">
                  <c:v>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'K=3'!$B$3:$B$5</c:f>
              <c:strCache>
                <c:ptCount val="3"/>
                <c:pt idx="0">
                  <c:v>Cluster 1</c:v>
                </c:pt>
                <c:pt idx="1">
                  <c:v>Cluster 2</c:v>
                </c:pt>
                <c:pt idx="2">
                  <c:v>Cluster  3</c:v>
                </c:pt>
              </c:strCache>
            </c:strRef>
          </c:cat>
          <c:val>
            <c:numRef>
              <c:f>'K=3'!$E$3:$E$5</c:f>
              <c:numCache>
                <c:formatCode>General</c:formatCode>
                <c:ptCount val="3"/>
                <c:pt idx="0">
                  <c:v>0.76646706586826341</c:v>
                </c:pt>
                <c:pt idx="1">
                  <c:v>0.73809523809523803</c:v>
                </c:pt>
                <c:pt idx="2">
                  <c:v>0.78260869565217384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1-4A27-A7F3-6B9645B1A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469984"/>
        <c:axId val="407470640"/>
      </c:barChart>
      <c:catAx>
        <c:axId val="40746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70640"/>
        <c:crosses val="autoZero"/>
        <c:auto val="1"/>
        <c:lblAlgn val="ctr"/>
        <c:lblOffset val="100"/>
        <c:noMultiLvlLbl val="0"/>
      </c:catAx>
      <c:valAx>
        <c:axId val="4074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'K=4'!$D$3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'K=4'!$C$4:$C$7</c:f>
              <c:strCache>
                <c:ptCount val="4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</c:strCache>
            </c:strRef>
          </c:cat>
          <c:val>
            <c:numRef>
              <c:f>'K=4'!$D$4:$D$7</c:f>
              <c:numCache>
                <c:formatCode>General</c:formatCode>
                <c:ptCount val="4"/>
                <c:pt idx="0">
                  <c:v>0.87671232876712324</c:v>
                </c:pt>
                <c:pt idx="1">
                  <c:v>0.65277777777777779</c:v>
                </c:pt>
                <c:pt idx="2">
                  <c:v>0.81818181818181823</c:v>
                </c:pt>
                <c:pt idx="3">
                  <c:v>0.76470588235294112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FD2-AED4-3B970D71A638}"/>
            </c:ext>
          </c:extLst>
        </c:ser>
        <c:ser>
          <c:idx val="1"/>
          <c:order val="1"/>
          <c:tx>
            <c:strRef>
              <c:f>'K=4'!$E$3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'K=4'!$C$4:$C$7</c:f>
              <c:strCache>
                <c:ptCount val="4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</c:strCache>
            </c:strRef>
          </c:cat>
          <c:val>
            <c:numRef>
              <c:f>'K=4'!$E$4:$E$7</c:f>
              <c:numCache>
                <c:formatCode>General</c:formatCode>
                <c:ptCount val="4"/>
                <c:pt idx="0">
                  <c:v>0.68085106382978722</c:v>
                </c:pt>
                <c:pt idx="1">
                  <c:v>0.93069306930693074</c:v>
                </c:pt>
                <c:pt idx="2">
                  <c:v>0.75</c:v>
                </c:pt>
                <c:pt idx="3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E-4FD2-AED4-3B970D71A638}"/>
            </c:ext>
          </c:extLst>
        </c:ser>
        <c:ser>
          <c:idx val="2"/>
          <c:order val="2"/>
          <c:tx>
            <c:strRef>
              <c:f>'K=4'!$F$3</c:f>
              <c:strCache>
                <c:ptCount val="1"/>
                <c:pt idx="0">
                  <c:v>F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'K=4'!$C$4:$C$7</c:f>
              <c:strCache>
                <c:ptCount val="4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</c:strCache>
            </c:strRef>
          </c:cat>
          <c:val>
            <c:numRef>
              <c:f>'K=4'!$F$4:$F$7</c:f>
              <c:numCache>
                <c:formatCode>General</c:formatCode>
                <c:ptCount val="4"/>
                <c:pt idx="0">
                  <c:v>0.76646706586826341</c:v>
                </c:pt>
                <c:pt idx="1">
                  <c:v>0.7673469387755103</c:v>
                </c:pt>
                <c:pt idx="2">
                  <c:v>0.78260869565217384</c:v>
                </c:pt>
                <c:pt idx="3">
                  <c:v>0.8125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E-4FD2-AED4-3B970D71A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594120"/>
        <c:axId val="391595104"/>
      </c:barChart>
      <c:catAx>
        <c:axId val="39159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95104"/>
        <c:crosses val="autoZero"/>
        <c:auto val="1"/>
        <c:lblAlgn val="ctr"/>
        <c:lblOffset val="100"/>
        <c:noMultiLvlLbl val="0"/>
      </c:catAx>
      <c:valAx>
        <c:axId val="3915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9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sqlite!$D$8</c:f>
              <c:strCache>
                <c:ptCount val="1"/>
                <c:pt idx="0">
                  <c:v>False Positive Rate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sqlite!$D$9:$D$11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B-4329-A554-12A99A78C6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8959296"/>
        <c:axId val="478959624"/>
      </c:barChart>
      <c:catAx>
        <c:axId val="47895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59624"/>
        <c:crosses val="autoZero"/>
        <c:auto val="1"/>
        <c:lblAlgn val="ctr"/>
        <c:lblOffset val="100"/>
        <c:noMultiLvlLbl val="0"/>
      </c:catAx>
      <c:valAx>
        <c:axId val="4789596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7895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sqlite!$O$3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sqlite!$O$4:$O$6</c:f>
              <c:numCache>
                <c:formatCode>General</c:formatCode>
                <c:ptCount val="3"/>
                <c:pt idx="0">
                  <c:v>0.83333333333333337</c:v>
                </c:pt>
                <c:pt idx="1">
                  <c:v>0.83333333333333337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F-47D0-8F25-8EB4D8633515}"/>
            </c:ext>
          </c:extLst>
        </c:ser>
        <c:ser>
          <c:idx val="1"/>
          <c:order val="1"/>
          <c:tx>
            <c:strRef>
              <c:f>sqlite!$P$3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sqlite!$P$4:$P$6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F-47D0-8F25-8EB4D8633515}"/>
            </c:ext>
          </c:extLst>
        </c:ser>
        <c:ser>
          <c:idx val="2"/>
          <c:order val="2"/>
          <c:tx>
            <c:strRef>
              <c:f>sqlite!$Q$3</c:f>
              <c:strCache>
                <c:ptCount val="1"/>
                <c:pt idx="0">
                  <c:v>F-score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sqlite!$Q$4:$Q$6</c:f>
              <c:numCache>
                <c:formatCode>General</c:formatCode>
                <c:ptCount val="3"/>
                <c:pt idx="0">
                  <c:v>0.90909090909090906</c:v>
                </c:pt>
                <c:pt idx="1">
                  <c:v>0.90909090909090906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EF-47D0-8F25-8EB4D8633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097328"/>
        <c:axId val="359090440"/>
      </c:barChart>
      <c:catAx>
        <c:axId val="35909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90440"/>
        <c:crosses val="autoZero"/>
        <c:auto val="1"/>
        <c:lblAlgn val="ctr"/>
        <c:lblOffset val="100"/>
        <c:noMultiLvlLbl val="0"/>
      </c:catAx>
      <c:valAx>
        <c:axId val="3590904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5B822-2EC5-47D6-A60D-C4420C9E9F35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26D6-62E4-40AA-9566-DB4D6F05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626D6-62E4-40AA-9566-DB4D6F051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reasons I'm aware of for using tied weights: 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 the linear case the optimal solution is PCA, which can be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 with tied weights.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It has a regularization effect: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2a. Less parameters to be optimized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2b. It can prevent degenerate solutions, in particular those with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small weights in encoder, compensated by very large weights in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(something that would allow for instance a near-linear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to be found with tanh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nonlineraities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Less parameters to be stored (=&gt; lower memory footprint) 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626D6-62E4-40AA-9566-DB4D6F0517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626D6-62E4-40AA-9566-DB4D6F0517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F14-E08F-457F-A2E6-274B3C37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2E95-E403-4B6A-9D31-3F782BF9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F969-4983-4B41-9E63-0B79288A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342-B6F3-401B-8C1C-52929D66DB5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CD8A-CB47-4E9E-9AEE-7BBC94F9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0D36-18B1-4854-886C-975DFC75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A42-EE01-4AC0-B75D-3FD90AA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2114-80B4-4B2C-AB2B-0536FB64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22A0-2F4F-4C84-876A-1017699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23A6-0A26-49EF-AE78-323C0DE4E903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29F2-5B30-443F-AB9A-DB92FC6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D8AF-5D48-4311-9566-5CD61E54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4A901-3030-41CB-B897-36009DB8D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91EF9-6FBC-46B9-BA7C-E1FA3788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38AD-2B6D-4569-9E48-11258A3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554C-1EFC-43C0-9272-10170F3F3A34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FA03-C0A5-4EC7-BF74-BCC34751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1842-3115-4709-9C48-4515C8A4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C4AA-7431-48C0-A1F4-34069E9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09AA-44B0-4D05-8FE7-EA3B1E7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7091-2F1B-451E-9B51-7CFB2301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7AEA-848A-421E-B8ED-6E64207DEE63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4F18-36C6-4022-A005-87832C35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7E7E-9659-42D4-9C5E-CAAB3DEF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F88C-5B63-4E48-AD21-C633EB84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F4AA5-41DA-4AB9-8122-E4113AB6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5363-1F89-4535-B0D1-F9DE03AC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0979-0D31-435C-A6DA-1D97D4021E3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F997-BCFC-472D-B25A-DB33411A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DA0-4BAE-49CD-8B60-5844326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2070-7A16-4513-810A-661DD4A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F454-A078-4FBF-9527-3DE83445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17B9-09F8-4B9C-9326-F86F1289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BD37-6431-4471-A1E0-AEEA528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8BF-3D67-4E61-8BE0-4059FFDF29B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1A87E-E091-43D0-B9E0-20C49D2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B92F-BB37-4A49-90E3-8DBFF9E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ACDF-87FF-4EF7-9963-B3A46F4A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65A0-13AB-4A26-BC3F-AB98AC7D9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50A2-A897-4599-9E45-A107A13A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12C25-603E-46F4-96D7-A421834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B0B2E-8604-46A8-845F-C6426F2B7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183A0-E495-4B45-9B06-59DE398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549B-6704-4B99-A373-AD4623A4B7D9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0C90E-3D18-4CC9-94BE-B41DFA34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AE200-84DE-49DC-8677-6FC1D34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542-EC25-4396-ADFA-22EC4B92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43B6-2B42-4BCF-8556-903E558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AD2F-3BAA-4D26-80D0-0C0A9258FE19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471D2-22EA-47C4-ACA3-BD748DD2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2282-C8B6-4D13-B3AD-20F622A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B9475-9E79-48A9-833C-96B59AA1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1144-EEAB-4C55-AC8B-E8392CF4EF2F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5563-5996-4EFB-B949-14D76F5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7421-A3A5-4B05-BFD6-06FD3701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0FE-70FF-4C07-8CA3-C6498A5D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08CA-9985-40BC-8F04-831383C4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6EF0B-C56F-4716-9768-18A28D8C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C5B32-FAED-4732-ABB1-B17EFB21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F68D-4C65-41EF-8093-D404829EF9A8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8BBCD-FB92-4EDF-BEC7-5CE5099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2A0D-B130-482A-AE42-3C6CE91D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327-264A-4ED6-BBBE-94C4D335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0B9BB-68B2-4C36-861C-DE977D84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3D88-4239-4D6E-A240-DD049ECF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1B03-12E4-4968-9C6B-96518ACA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0E99-AF1F-4C07-8D4C-2AF047BEAC33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4839-FE16-46F9-A571-FBF9D45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29D7-76F2-4076-9130-431965A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A7BDA-CD10-483E-9DA7-D84AB15C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8648-B2AA-405E-8D0A-AD06F28B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BEF2-1994-40B5-BBF7-A7F596E43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33F2-EA98-4473-A46A-04D1526D721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76EF-9764-4932-94B8-55553C3A6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0A42-41CC-4AD5-97B0-B7E9D7650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2122-7252-43D2-AAAD-B6747F61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.org/archive/icml2008/papers/59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sciencemag.org/content/313/5786/50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572C-C445-4D59-AD67-61CB0B92F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3352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err="1"/>
              <a:t>AutoPerf</a:t>
            </a:r>
            <a:r>
              <a:rPr lang="en-US" sz="4000" dirty="0"/>
              <a:t>: Software Performance Anomaly Detection using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FAC57-5581-42D8-88EE-C6D39D86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0101"/>
            <a:ext cx="9144000" cy="1655762"/>
          </a:xfrm>
        </p:spPr>
        <p:txBody>
          <a:bodyPr/>
          <a:lstStyle/>
          <a:p>
            <a:r>
              <a:rPr lang="en-US" b="1" dirty="0"/>
              <a:t>Mohammad </a:t>
            </a:r>
            <a:r>
              <a:rPr lang="en-US" b="1" dirty="0" err="1"/>
              <a:t>Mejbah</a:t>
            </a:r>
            <a:r>
              <a:rPr lang="en-US" b="1" dirty="0"/>
              <a:t> </a:t>
            </a:r>
            <a:r>
              <a:rPr lang="en-US" b="1" dirty="0" err="1"/>
              <a:t>ul</a:t>
            </a:r>
            <a:r>
              <a:rPr lang="en-US" b="1" dirty="0"/>
              <a:t> Alam, Abdullah </a:t>
            </a:r>
            <a:r>
              <a:rPr lang="en-US" b="1" dirty="0" err="1"/>
              <a:t>Muzahid</a:t>
            </a:r>
            <a:endParaRPr lang="en-US" b="1" dirty="0"/>
          </a:p>
          <a:p>
            <a:r>
              <a:rPr lang="en-US" sz="2800" dirty="0"/>
              <a:t>University of Texas at San Antonio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0C2F1-F394-49BC-BDC0-C6977DAA1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026" y="5930992"/>
            <a:ext cx="1128393" cy="3806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B351-D6DC-48C2-A8B4-8A75AF3D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with Autoencoders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0236" y="1809608"/>
                <a:ext cx="5466487" cy="4351338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Output of trained model reconstructs the input</a:t>
                </a:r>
              </a:p>
              <a:p>
                <a:r>
                  <a:rPr lang="en-US" dirty="0"/>
                  <a:t>Input 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of trained model 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Reconstruction Error : |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|</a:t>
                </a:r>
                <a:r>
                  <a:rPr lang="en-US" baseline="30000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236" y="1809608"/>
                <a:ext cx="5466487" cy="4351338"/>
              </a:xfrm>
              <a:blipFill>
                <a:blip r:embed="rId2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07" y="2241933"/>
            <a:ext cx="4409303" cy="2389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03497" y="1998965"/>
                <a:ext cx="296562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97" y="1998965"/>
                <a:ext cx="296562" cy="471539"/>
              </a:xfrm>
              <a:prstGeom prst="rect">
                <a:avLst/>
              </a:prstGeom>
              <a:blipFill>
                <a:blip r:embed="rId4"/>
                <a:stretch>
                  <a:fillRect l="-4082" t="-5195" r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55216" y="3863566"/>
                <a:ext cx="2965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16" y="3863566"/>
                <a:ext cx="296562" cy="461665"/>
              </a:xfrm>
              <a:prstGeom prst="rect">
                <a:avLst/>
              </a:prstGeom>
              <a:blipFill>
                <a:blip r:embed="rId5"/>
                <a:stretch>
                  <a:fillRect l="-6122" r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FFAC-F598-4E44-BA99-4172663EC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0CFAF7-7D35-4EA3-9570-62C509DE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69" y="1895169"/>
            <a:ext cx="5813435" cy="4360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D2522-C92B-4BC0-9C0B-196C0D12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with Autoencoders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2BDA8-AB2C-4973-8845-BB5532F1B5FA}"/>
              </a:ext>
            </a:extLst>
          </p:cNvPr>
          <p:cNvSpPr txBox="1"/>
          <p:nvPr/>
        </p:nvSpPr>
        <p:spPr>
          <a:xfrm>
            <a:off x="5476175" y="2841581"/>
            <a:ext cx="461665" cy="20512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Reconstruction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F045F-7C44-43BC-8687-9AB0A1B15265}"/>
              </a:ext>
            </a:extLst>
          </p:cNvPr>
          <p:cNvSpPr txBox="1"/>
          <p:nvPr/>
        </p:nvSpPr>
        <p:spPr>
          <a:xfrm>
            <a:off x="7115594" y="5981911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Samples ( Not anomalous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9C04E-D97B-4631-B916-47D33E6CE77B}"/>
              </a:ext>
            </a:extLst>
          </p:cNvPr>
          <p:cNvSpPr txBox="1"/>
          <p:nvPr/>
        </p:nvSpPr>
        <p:spPr>
          <a:xfrm>
            <a:off x="602405" y="3082361"/>
            <a:ext cx="464293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Threshold Error, </a:t>
            </a:r>
            <a:r>
              <a:rPr lang="en-US" sz="2800" dirty="0" err="1"/>
              <a:t>Err</a:t>
            </a:r>
            <a:r>
              <a:rPr lang="en-US" sz="2800" baseline="-25000" dirty="0" err="1"/>
              <a:t>th</a:t>
            </a:r>
            <a:r>
              <a:rPr lang="en-US" sz="2800" dirty="0"/>
              <a:t> =  µ  + 2σ</a:t>
            </a:r>
          </a:p>
          <a:p>
            <a:endParaRPr lang="en-US" sz="2800" dirty="0"/>
          </a:p>
          <a:p>
            <a:r>
              <a:rPr lang="en-US" sz="2000" dirty="0"/>
              <a:t>µ = Mean reconstruction error</a:t>
            </a:r>
          </a:p>
          <a:p>
            <a:r>
              <a:rPr lang="en-US" sz="2000" dirty="0"/>
              <a:t>σ = Standard deviation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780F6-44A9-4ACD-8898-B58456590331}"/>
              </a:ext>
            </a:extLst>
          </p:cNvPr>
          <p:cNvSpPr txBox="1"/>
          <p:nvPr/>
        </p:nvSpPr>
        <p:spPr>
          <a:xfrm>
            <a:off x="6821346" y="2017192"/>
            <a:ext cx="40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Program: </a:t>
            </a:r>
            <a:r>
              <a:rPr lang="en-US" dirty="0" err="1"/>
              <a:t>Dedup</a:t>
            </a:r>
            <a:r>
              <a:rPr lang="en-US" dirty="0"/>
              <a:t> from PARSEC 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FDDC-63F0-4222-B47F-61D0312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0CFAF7-7D35-4EA3-9570-62C509DE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364"/>
            <a:ext cx="5813435" cy="4360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D2522-C92B-4BC0-9C0B-196C0D12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with Autoencoders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2BDA8-AB2C-4973-8845-BB5532F1B5FA}"/>
              </a:ext>
            </a:extLst>
          </p:cNvPr>
          <p:cNvSpPr txBox="1"/>
          <p:nvPr/>
        </p:nvSpPr>
        <p:spPr>
          <a:xfrm>
            <a:off x="500106" y="2820133"/>
            <a:ext cx="461665" cy="20512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Reconstruction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F045F-7C44-43BC-8687-9AB0A1B15265}"/>
              </a:ext>
            </a:extLst>
          </p:cNvPr>
          <p:cNvSpPr txBox="1"/>
          <p:nvPr/>
        </p:nvSpPr>
        <p:spPr>
          <a:xfrm>
            <a:off x="2139525" y="5960463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Samples ( Not anomalous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780F6-44A9-4ACD-8898-B58456590331}"/>
              </a:ext>
            </a:extLst>
          </p:cNvPr>
          <p:cNvSpPr txBox="1"/>
          <p:nvPr/>
        </p:nvSpPr>
        <p:spPr>
          <a:xfrm>
            <a:off x="1702338" y="1861364"/>
            <a:ext cx="40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Program: </a:t>
            </a:r>
            <a:r>
              <a:rPr lang="en-US" dirty="0" err="1"/>
              <a:t>Dedup</a:t>
            </a:r>
            <a:r>
              <a:rPr lang="en-US" dirty="0"/>
              <a:t> from PARSEC benchmark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221E69-59F9-460E-B862-D39139553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846837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AC492-2E50-443B-8EB1-D88BDF999198}"/>
              </a:ext>
            </a:extLst>
          </p:cNvPr>
          <p:cNvSpPr txBox="1"/>
          <p:nvPr/>
        </p:nvSpPr>
        <p:spPr>
          <a:xfrm>
            <a:off x="7892300" y="5960463"/>
            <a:ext cx="27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Samples ( Anomalous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AA63-BBC0-476D-8765-13EAB98F7CBF}"/>
              </a:ext>
            </a:extLst>
          </p:cNvPr>
          <p:cNvSpPr txBox="1"/>
          <p:nvPr/>
        </p:nvSpPr>
        <p:spPr>
          <a:xfrm>
            <a:off x="6743525" y="1846837"/>
            <a:ext cx="53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Program: </a:t>
            </a:r>
            <a:r>
              <a:rPr lang="en-US" dirty="0" err="1"/>
              <a:t>Dedup</a:t>
            </a:r>
            <a:r>
              <a:rPr lang="en-US" dirty="0"/>
              <a:t> from PARSEC benchmark (anomalous)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0340-69F9-4826-B9EF-C5F2602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FE8326-ECC1-4B76-8BD7-34D76710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	 Anomaly Detection Workflow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615114EF-DBD3-4DB0-8BAB-644C3EF82325}"/>
              </a:ext>
            </a:extLst>
          </p:cNvPr>
          <p:cNvSpPr/>
          <p:nvPr/>
        </p:nvSpPr>
        <p:spPr>
          <a:xfrm>
            <a:off x="614996" y="2923313"/>
            <a:ext cx="1487559" cy="88935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21AB7A3-D2ED-4189-90F3-2352EDA7A4A5}"/>
              </a:ext>
            </a:extLst>
          </p:cNvPr>
          <p:cNvSpPr/>
          <p:nvPr/>
        </p:nvSpPr>
        <p:spPr>
          <a:xfrm>
            <a:off x="4397928" y="2077073"/>
            <a:ext cx="1417740" cy="849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Performance Counters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C527F81-6CDD-437F-A39E-344CA6D090F7}"/>
              </a:ext>
            </a:extLst>
          </p:cNvPr>
          <p:cNvSpPr/>
          <p:nvPr/>
        </p:nvSpPr>
        <p:spPr>
          <a:xfrm>
            <a:off x="6360953" y="2077073"/>
            <a:ext cx="1459684" cy="849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  <a:p>
            <a:pPr algn="ctr"/>
            <a:r>
              <a:rPr lang="en-US" dirty="0"/>
              <a:t>Performance Counters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6B8F0-BA1D-4903-9665-474E79F46C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15668" y="2501891"/>
            <a:ext cx="54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FC543D2-AD3C-4D86-BBAC-942B85D3D2DD}"/>
              </a:ext>
            </a:extLst>
          </p:cNvPr>
          <p:cNvSpPr/>
          <p:nvPr/>
        </p:nvSpPr>
        <p:spPr>
          <a:xfrm>
            <a:off x="8214918" y="2073677"/>
            <a:ext cx="1535185" cy="84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Inputs for Autoencoder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1775EBC-C226-4AA8-821F-4025FB2F8583}"/>
              </a:ext>
            </a:extLst>
          </p:cNvPr>
          <p:cNvSpPr/>
          <p:nvPr/>
        </p:nvSpPr>
        <p:spPr>
          <a:xfrm>
            <a:off x="10152772" y="3287929"/>
            <a:ext cx="1417742" cy="796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Autoencoder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B99E22-290D-479E-A5DA-FB5ED685087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820637" y="2498495"/>
            <a:ext cx="394281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2DFDD4-565D-4E71-B6ED-3ECAF2B50797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9750103" y="2498495"/>
            <a:ext cx="1111540" cy="789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51AC6E-0DDF-4272-BCA4-EC33EA88F9B3}"/>
              </a:ext>
            </a:extLst>
          </p:cNvPr>
          <p:cNvCxnSpPr>
            <a:stCxn id="9" idx="2"/>
          </p:cNvCxnSpPr>
          <p:nvPr/>
        </p:nvCxnSpPr>
        <p:spPr>
          <a:xfrm flipH="1">
            <a:off x="8973073" y="2923313"/>
            <a:ext cx="9438" cy="40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1F8F6-E2B7-4E06-BAE5-475987C1B8BC}"/>
              </a:ext>
            </a:extLst>
          </p:cNvPr>
          <p:cNvCxnSpPr>
            <a:stCxn id="10" idx="1"/>
          </p:cNvCxnSpPr>
          <p:nvPr/>
        </p:nvCxnSpPr>
        <p:spPr>
          <a:xfrm flipH="1">
            <a:off x="9873839" y="3686406"/>
            <a:ext cx="278933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7EA2AEF-B9BD-4563-9998-39497E8F812B}"/>
              </a:ext>
            </a:extLst>
          </p:cNvPr>
          <p:cNvSpPr/>
          <p:nvPr/>
        </p:nvSpPr>
        <p:spPr>
          <a:xfrm>
            <a:off x="6830736" y="4261177"/>
            <a:ext cx="2037039" cy="956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</a:t>
            </a:r>
            <a:r>
              <a:rPr lang="en-US" sz="1200" dirty="0"/>
              <a:t>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D9C88-96D6-4ED8-B0F7-49D625CB4C48}"/>
              </a:ext>
            </a:extLst>
          </p:cNvPr>
          <p:cNvSpPr txBox="1"/>
          <p:nvPr/>
        </p:nvSpPr>
        <p:spPr>
          <a:xfrm>
            <a:off x="5288896" y="5553508"/>
            <a:ext cx="198644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Anomalous Sample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AFABDE-BC0F-4835-AFF2-1C82D34D0399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6282118" y="4739564"/>
            <a:ext cx="548619" cy="813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07925B-F63C-4B91-91E1-DD30E0D8CA66}"/>
              </a:ext>
            </a:extLst>
          </p:cNvPr>
          <p:cNvSpPr txBox="1"/>
          <p:nvPr/>
        </p:nvSpPr>
        <p:spPr>
          <a:xfrm>
            <a:off x="8516718" y="5553508"/>
            <a:ext cx="243703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Non-anomalous Sample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33BC1D-72B3-4B52-AC30-40AB3BAEBDBA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8867775" y="4739564"/>
            <a:ext cx="867459" cy="813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D0D7813-C0F9-4C1C-B33E-AA0D00FC0FF5}"/>
              </a:ext>
            </a:extLst>
          </p:cNvPr>
          <p:cNvSpPr/>
          <p:nvPr/>
        </p:nvSpPr>
        <p:spPr>
          <a:xfrm>
            <a:off x="4397928" y="4797651"/>
            <a:ext cx="146807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 of Root Cause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6498C9-7A61-4109-AF87-AEEEB46BB377}"/>
              </a:ext>
            </a:extLst>
          </p:cNvPr>
          <p:cNvCxnSpPr>
            <a:stCxn id="17" idx="1"/>
            <a:endCxn id="21" idx="2"/>
          </p:cNvCxnSpPr>
          <p:nvPr/>
        </p:nvCxnSpPr>
        <p:spPr>
          <a:xfrm rot="10800000">
            <a:off x="5131966" y="5410300"/>
            <a:ext cx="156931" cy="327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172F498-0EC8-4D4F-BDB5-E958D0B71C9C}"/>
              </a:ext>
            </a:extLst>
          </p:cNvPr>
          <p:cNvSpPr/>
          <p:nvPr/>
        </p:nvSpPr>
        <p:spPr>
          <a:xfrm>
            <a:off x="8087933" y="3318011"/>
            <a:ext cx="1789154" cy="7401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Reconstruction Error for each sample</a:t>
            </a:r>
          </a:p>
          <a:p>
            <a:pPr algn="ctr"/>
            <a:endParaRPr lang="en-US" dirty="0"/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AFB2E213-6A1D-4CB0-AA91-2975181D8715}"/>
              </a:ext>
            </a:extLst>
          </p:cNvPr>
          <p:cNvSpPr/>
          <p:nvPr/>
        </p:nvSpPr>
        <p:spPr>
          <a:xfrm>
            <a:off x="633698" y="4033834"/>
            <a:ext cx="1491841" cy="975934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281A9E-7C3E-4C80-8457-2E6FDF1B1F8D}"/>
              </a:ext>
            </a:extLst>
          </p:cNvPr>
          <p:cNvCxnSpPr>
            <a:stCxn id="5" idx="3"/>
            <a:endCxn id="24" idx="3"/>
          </p:cNvCxnSpPr>
          <p:nvPr/>
        </p:nvCxnSpPr>
        <p:spPr>
          <a:xfrm>
            <a:off x="2102555" y="3367992"/>
            <a:ext cx="22984" cy="1153809"/>
          </a:xfrm>
          <a:prstGeom prst="bentConnector3">
            <a:avLst>
              <a:gd name="adj1" fmla="val 10946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B9BADE98-EF8E-4ABB-B949-6C1CE1348646}"/>
              </a:ext>
            </a:extLst>
          </p:cNvPr>
          <p:cNvSpPr/>
          <p:nvPr/>
        </p:nvSpPr>
        <p:spPr>
          <a:xfrm>
            <a:off x="2798844" y="2088868"/>
            <a:ext cx="1204803" cy="834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 Modified Functions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165CC78-4D9D-4F53-A730-E16DDD3417ED}"/>
              </a:ext>
            </a:extLst>
          </p:cNvPr>
          <p:cNvCxnSpPr>
            <a:endCxn id="26" idx="2"/>
          </p:cNvCxnSpPr>
          <p:nvPr/>
        </p:nvCxnSpPr>
        <p:spPr>
          <a:xfrm flipV="1">
            <a:off x="2343150" y="2923313"/>
            <a:ext cx="1058096" cy="105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A555BA-3F1B-4109-B661-EF1CB575CBE0}"/>
              </a:ext>
            </a:extLst>
          </p:cNvPr>
          <p:cNvSpPr txBox="1"/>
          <p:nvPr/>
        </p:nvSpPr>
        <p:spPr>
          <a:xfrm>
            <a:off x="2421806" y="3664502"/>
            <a:ext cx="9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Diff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90232-F07C-490C-80CC-178EB0127015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4003647" y="2501891"/>
            <a:ext cx="394281" cy="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CCA57C-8054-417B-B8FE-548FDB5C7805}"/>
              </a:ext>
            </a:extLst>
          </p:cNvPr>
          <p:cNvSpPr txBox="1"/>
          <p:nvPr/>
        </p:nvSpPr>
        <p:spPr>
          <a:xfrm>
            <a:off x="6431871" y="4370233"/>
            <a:ext cx="54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07236-374A-4D1F-8EB1-5769FDDCC5C7}"/>
              </a:ext>
            </a:extLst>
          </p:cNvPr>
          <p:cNvSpPr txBox="1"/>
          <p:nvPr/>
        </p:nvSpPr>
        <p:spPr>
          <a:xfrm>
            <a:off x="8854541" y="4393712"/>
            <a:ext cx="54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ABEDA3E-F260-4AEC-B8C0-0F9480073947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7849257" y="3688085"/>
            <a:ext cx="238677" cy="573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C402C8A-F48F-4FC9-9B98-76F05E88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Performance Counters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(HPC) : Counters provided by CPU Performance Monitoring Unit (PMU).</a:t>
            </a:r>
          </a:p>
          <a:p>
            <a:r>
              <a:rPr lang="en-US" dirty="0"/>
              <a:t>Profile annotated function or code block</a:t>
            </a:r>
          </a:p>
          <a:p>
            <a:r>
              <a:rPr lang="en-US" dirty="0"/>
              <a:t>Run program with different inputs size and thread numbers </a:t>
            </a:r>
          </a:p>
          <a:p>
            <a:r>
              <a:rPr lang="en-US" dirty="0"/>
              <a:t>Performance API (PAPI) interface for performance counter</a:t>
            </a:r>
          </a:p>
          <a:p>
            <a:r>
              <a:rPr lang="en-US" dirty="0"/>
              <a:t>Collect perf counters for each dynamic execution of the code block/function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34F0-4AB6-4A4A-AAC0-F24EB4C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 Performance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7413"/>
          </a:xfrm>
        </p:spPr>
        <p:txBody>
          <a:bodyPr/>
          <a:lstStyle/>
          <a:p>
            <a:r>
              <a:rPr lang="en-US" dirty="0"/>
              <a:t>Normalize the each counter with number of </a:t>
            </a:r>
            <a:r>
              <a:rPr lang="en-US" dirty="0" err="1"/>
              <a:t>tatal</a:t>
            </a:r>
            <a:r>
              <a:rPr lang="en-US" dirty="0"/>
              <a:t> instructions and number of threads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A597D-E537-41F0-8D91-7EADB14473C1}"/>
              </a:ext>
            </a:extLst>
          </p:cNvPr>
          <p:cNvSpPr txBox="1"/>
          <p:nvPr/>
        </p:nvSpPr>
        <p:spPr>
          <a:xfrm>
            <a:off x="1169043" y="3449255"/>
            <a:ext cx="9561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normalized_counter</a:t>
            </a:r>
            <a:r>
              <a:rPr lang="en-US" sz="2000" b="1" baseline="-25000" dirty="0" err="1"/>
              <a:t>i</a:t>
            </a:r>
            <a:r>
              <a:rPr lang="en-US" sz="2000" b="1" dirty="0"/>
              <a:t> = </a:t>
            </a:r>
            <a:r>
              <a:rPr lang="en-US" sz="2000" b="1" dirty="0" err="1"/>
              <a:t>counter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</a:t>
            </a:r>
            <a:r>
              <a:rPr lang="en-US" sz="2000" b="1" dirty="0"/>
              <a:t>/ (</a:t>
            </a:r>
            <a:r>
              <a:rPr lang="en-US" sz="2000" b="1" dirty="0" err="1"/>
              <a:t>total_instructions_retired</a:t>
            </a:r>
            <a:r>
              <a:rPr lang="en-US" sz="2000" b="1" dirty="0"/>
              <a:t> * number of active threads)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FD557-E7EA-4349-8F3D-CA981C7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137B-263B-4C4B-967B-4CD1FA78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D86F4-C66C-4595-B4DD-6EE413A64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Multilayer neural networks to build deep architectures </a:t>
                </a:r>
                <a:r>
                  <a:rPr lang="en-US" sz="1800" dirty="0"/>
                  <a:t>[2]</a:t>
                </a:r>
              </a:p>
              <a:p>
                <a:r>
                  <a:rPr lang="en-US" dirty="0"/>
                  <a:t>Fully connected networks</a:t>
                </a:r>
              </a:p>
              <a:p>
                <a:r>
                  <a:rPr lang="en-US" dirty="0"/>
                  <a:t>Tied weights : symmetric encoder and decoder matrices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0 )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aseline="30000" dirty="0"/>
                  <a:t>T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1800" dirty="0">
                  <a:hlinkClick r:id="rId3"/>
                </a:endParaRPr>
              </a:p>
              <a:p>
                <a:pPr marL="0" indent="0">
                  <a:buNone/>
                </a:pPr>
                <a:endParaRPr lang="en-US" sz="1800" dirty="0">
                  <a:hlinkClick r:id="rId3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D86F4-C66C-4595-B4DD-6EE413A64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  <a:blipFill>
                <a:blip r:embed="rId4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A659598-8091-4F5D-9931-7E14163BDDA7}"/>
              </a:ext>
            </a:extLst>
          </p:cNvPr>
          <p:cNvSpPr txBox="1"/>
          <p:nvPr/>
        </p:nvSpPr>
        <p:spPr>
          <a:xfrm>
            <a:off x="4572000" y="6281530"/>
            <a:ext cx="725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[2]Extracting and Composing Robust Features with Denoising Autoencoders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0360-CC13-40E5-B8F2-B9B37226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4FC-52A8-43BB-BA20-0E0A5B7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DE2-E673-43BD-999C-55BAF42F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 : sigmoid</a:t>
            </a:r>
          </a:p>
          <a:p>
            <a:r>
              <a:rPr lang="en-US" dirty="0"/>
              <a:t>Learning rate : 0.01</a:t>
            </a:r>
          </a:p>
          <a:p>
            <a:r>
              <a:rPr lang="en-US" dirty="0"/>
              <a:t>Batch size : 100</a:t>
            </a:r>
          </a:p>
          <a:p>
            <a:r>
              <a:rPr lang="en-US" dirty="0"/>
              <a:t>Epochs : 100 (with early stopping)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69BA-F636-4B4A-891B-18B5150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3BCC-47CA-43B2-A176-483B00F3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Space Exploration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DE43D-3918-4223-B77A-0E264F00E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322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Number of Input neurons : NUMBER_OF_COUNTERS</a:t>
                </a:r>
              </a:p>
              <a:p>
                <a:r>
                  <a:rPr lang="en-US" dirty="0"/>
                  <a:t>Number of output neurons : NUMBER_OF_COUNTERS</a:t>
                </a:r>
                <a:endParaRPr lang="en-US" b="1" dirty="0"/>
              </a:p>
              <a:p>
                <a:r>
                  <a:rPr lang="en-US" b="1" dirty="0"/>
                  <a:t>Number of Hidden Units</a:t>
                </a:r>
              </a:p>
              <a:p>
                <a:pPr lvl="1"/>
                <a:r>
                  <a:rPr lang="en-US" dirty="0"/>
                  <a:t>Number of Layers [ 1 – </a:t>
                </a:r>
                <a:r>
                  <a:rPr lang="en-US" i="1" dirty="0"/>
                  <a:t>M</a:t>
                </a:r>
                <a:r>
                  <a:rPr lang="en-US" dirty="0"/>
                  <a:t> ]</a:t>
                </a:r>
              </a:p>
              <a:p>
                <a:pPr lvl="1"/>
                <a:r>
                  <a:rPr lang="en-US" dirty="0"/>
                  <a:t>Number of units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[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1 ]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Grid search : </a:t>
                </a:r>
              </a:p>
              <a:p>
                <a:pPr lvl="2"/>
                <a:r>
                  <a:rPr lang="en-US" dirty="0"/>
                  <a:t>Search all combination of Number of layers and units in a layer</a:t>
                </a:r>
              </a:p>
              <a:p>
                <a:pPr lvl="2"/>
                <a:r>
                  <a:rPr lang="en-US" dirty="0"/>
                  <a:t>Cross-product of both intervals</a:t>
                </a:r>
              </a:p>
              <a:p>
                <a:pPr lvl="2"/>
                <a:r>
                  <a:rPr lang="en-US" dirty="0"/>
                  <a:t>Select combination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𝑚𝑖𝑛𝑖𝑚𝑢𝑚</m:t>
                    </m:r>
                  </m:oMath>
                </a14:m>
                <a:r>
                  <a:rPr lang="en-US" dirty="0"/>
                  <a:t> reconstruction error threshold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DE43D-3918-4223-B77A-0E264F00E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322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AB019-C429-4E14-93B3-8367BD2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 of Root Cause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FFAC-F598-4E44-BA99-4172663EC118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2999" y="25795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198736"/>
            <a:ext cx="167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, a</a:t>
            </a:r>
            <a:r>
              <a:rPr lang="en-US" baseline="-25000" dirty="0"/>
              <a:t>2</a:t>
            </a:r>
            <a:r>
              <a:rPr lang="en-US" dirty="0"/>
              <a:t> , a</a:t>
            </a:r>
            <a:r>
              <a:rPr lang="en-US" baseline="-25000" dirty="0"/>
              <a:t>3</a:t>
            </a:r>
            <a:r>
              <a:rPr lang="en-US" dirty="0"/>
              <a:t> , …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8651" y="2210216"/>
                <a:ext cx="35610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baseline="-25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651" y="2210216"/>
                <a:ext cx="356106" cy="362984"/>
              </a:xfrm>
              <a:prstGeom prst="rect">
                <a:avLst/>
              </a:prstGeom>
              <a:blipFill>
                <a:blip r:embed="rId2"/>
                <a:stretch>
                  <a:fillRect t="-5085" r="-6897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52791" y="2575655"/>
            <a:ext cx="38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Reconstructed sample by Autoencoder</a:t>
            </a:r>
          </a:p>
          <a:p>
            <a:pPr algn="ctr"/>
            <a:r>
              <a:rPr lang="en-US" dirty="0"/>
              <a:t>(Detected as anomalous)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2077" y="3405146"/>
            <a:ext cx="18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, d</a:t>
            </a:r>
            <a:r>
              <a:rPr lang="en-US" baseline="-25000" dirty="0"/>
              <a:t>2</a:t>
            </a:r>
            <a:r>
              <a:rPr lang="en-US" dirty="0"/>
              <a:t> , d</a:t>
            </a:r>
            <a:r>
              <a:rPr lang="en-US" baseline="-25000" dirty="0"/>
              <a:t>3</a:t>
            </a:r>
            <a:r>
              <a:rPr lang="en-US" dirty="0"/>
              <a:t> , …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370" y="3760747"/>
            <a:ext cx="20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Euclidian Distance </a:t>
            </a:r>
          </a:p>
        </p:txBody>
      </p:sp>
      <p:cxnSp>
        <p:nvCxnSpPr>
          <p:cNvPr id="19" name="Connector: Elbow 18"/>
          <p:cNvCxnSpPr>
            <a:stCxn id="8" idx="3"/>
          </p:cNvCxnSpPr>
          <p:nvPr/>
        </p:nvCxnSpPr>
        <p:spPr>
          <a:xfrm>
            <a:off x="4414031" y="2383402"/>
            <a:ext cx="820442" cy="1008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stCxn id="9" idx="1"/>
          </p:cNvCxnSpPr>
          <p:nvPr/>
        </p:nvCxnSpPr>
        <p:spPr>
          <a:xfrm rot="10800000" flipV="1">
            <a:off x="6634071" y="2391708"/>
            <a:ext cx="794580" cy="999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1212" y="4657280"/>
            <a:ext cx="23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 , d</a:t>
            </a:r>
            <a:r>
              <a:rPr lang="en-US" baseline="-25000" dirty="0"/>
              <a:t>x+1</a:t>
            </a:r>
            <a:r>
              <a:rPr lang="en-US" dirty="0"/>
              <a:t> , d</a:t>
            </a:r>
            <a:r>
              <a:rPr lang="en-US" baseline="-25000" dirty="0"/>
              <a:t>x+2</a:t>
            </a:r>
            <a:r>
              <a:rPr lang="en-US" dirty="0"/>
              <a:t> , … d</a:t>
            </a:r>
            <a:r>
              <a:rPr lang="en-US" baseline="-25000" dirty="0"/>
              <a:t>x+n-1</a:t>
            </a:r>
            <a:endParaRPr lang="en-US" dirty="0"/>
          </a:p>
        </p:txBody>
      </p:sp>
      <p:cxnSp>
        <p:nvCxnSpPr>
          <p:cNvPr id="24" name="Straight Arrow Connector 23"/>
          <p:cNvCxnSpPr>
            <a:cxnSpLocks/>
            <a:stCxn id="13" idx="2"/>
            <a:endCxn id="22" idx="0"/>
          </p:cNvCxnSpPr>
          <p:nvPr/>
        </p:nvCxnSpPr>
        <p:spPr>
          <a:xfrm>
            <a:off x="5965516" y="4130079"/>
            <a:ext cx="19111" cy="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24252" y="5026612"/>
            <a:ext cx="272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in descending order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74719" y="4288500"/>
            <a:ext cx="5293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</a:p>
          <a:p>
            <a:r>
              <a:rPr lang="en-US" dirty="0"/>
              <a:t>d</a:t>
            </a:r>
            <a:r>
              <a:rPr lang="en-US" baseline="-25000" dirty="0"/>
              <a:t>x+1</a:t>
            </a:r>
          </a:p>
          <a:p>
            <a:r>
              <a:rPr lang="en-US" dirty="0"/>
              <a:t>d</a:t>
            </a:r>
            <a:r>
              <a:rPr lang="en-US" baseline="-25000" dirty="0"/>
              <a:t>x+2</a:t>
            </a:r>
          </a:p>
          <a:p>
            <a:r>
              <a:rPr lang="en-US" baseline="-25000" dirty="0"/>
              <a:t>…</a:t>
            </a:r>
          </a:p>
          <a:p>
            <a:r>
              <a:rPr lang="en-US" baseline="-25000" dirty="0"/>
              <a:t>….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41567" y="4288500"/>
            <a:ext cx="5331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endParaRPr lang="en-US" baseline="-25000" dirty="0"/>
          </a:p>
          <a:p>
            <a:pPr algn="r"/>
            <a:r>
              <a:rPr lang="en-US" dirty="0"/>
              <a:t>2</a:t>
            </a:r>
            <a:endParaRPr lang="en-US" baseline="-25000" dirty="0"/>
          </a:p>
          <a:p>
            <a:pPr algn="r"/>
            <a:r>
              <a:rPr lang="en-US" dirty="0"/>
              <a:t>3</a:t>
            </a:r>
            <a:endParaRPr lang="en-US" baseline="-25000" dirty="0"/>
          </a:p>
          <a:p>
            <a:pPr algn="r"/>
            <a:r>
              <a:rPr lang="en-US" baseline="-25000" dirty="0"/>
              <a:t>…</a:t>
            </a:r>
          </a:p>
          <a:p>
            <a:pPr algn="r"/>
            <a:r>
              <a:rPr lang="en-US" baseline="-25000" dirty="0"/>
              <a:t>….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78017" y="3923061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  <p:cxnSp>
        <p:nvCxnSpPr>
          <p:cNvPr id="31" name="Straight Arrow Connector 30"/>
          <p:cNvCxnSpPr>
            <a:cxnSpLocks/>
            <a:stCxn id="22" idx="3"/>
          </p:cNvCxnSpPr>
          <p:nvPr/>
        </p:nvCxnSpPr>
        <p:spPr>
          <a:xfrm>
            <a:off x="7148042" y="4841946"/>
            <a:ext cx="115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22372" y="5791075"/>
            <a:ext cx="7633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Step-2 : Majority vote of all samples detected as anomalous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22372" y="1661974"/>
            <a:ext cx="733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Step-1 : Rank counters in samples detected as anomalous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2D9E8-C911-4046-82BB-D89DA6A2451D}"/>
              </a:ext>
            </a:extLst>
          </p:cNvPr>
          <p:cNvSpPr txBox="1"/>
          <p:nvPr/>
        </p:nvSpPr>
        <p:spPr>
          <a:xfrm>
            <a:off x="7676218" y="22218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F1825B-A542-4FA5-9E5F-BDA89F8A4B0B}"/>
                  </a:ext>
                </a:extLst>
              </p:cNvPr>
              <p:cNvSpPr txBox="1"/>
              <p:nvPr/>
            </p:nvSpPr>
            <p:spPr>
              <a:xfrm>
                <a:off x="7754046" y="2214332"/>
                <a:ext cx="35610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baseline="-250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F1825B-A542-4FA5-9E5F-BDA89F8A4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46" y="2214332"/>
                <a:ext cx="356106" cy="362984"/>
              </a:xfrm>
              <a:prstGeom prst="rect">
                <a:avLst/>
              </a:prstGeom>
              <a:blipFill>
                <a:blip r:embed="rId3"/>
                <a:stretch>
                  <a:fillRect t="-5000" r="-689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CBB2EE1-CDF5-43F2-9BE7-51AB329D2A79}"/>
              </a:ext>
            </a:extLst>
          </p:cNvPr>
          <p:cNvSpPr txBox="1"/>
          <p:nvPr/>
        </p:nvSpPr>
        <p:spPr>
          <a:xfrm>
            <a:off x="8001613" y="222592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62A609-2A34-4A5F-BBDB-1A91FEA718BC}"/>
                  </a:ext>
                </a:extLst>
              </p:cNvPr>
              <p:cNvSpPr txBox="1"/>
              <p:nvPr/>
            </p:nvSpPr>
            <p:spPr>
              <a:xfrm>
                <a:off x="8112391" y="2214335"/>
                <a:ext cx="35610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baseline="-250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62A609-2A34-4A5F-BBDB-1A91FEA7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391" y="2214335"/>
                <a:ext cx="356106" cy="362984"/>
              </a:xfrm>
              <a:prstGeom prst="rect">
                <a:avLst/>
              </a:prstGeom>
              <a:blipFill>
                <a:blip r:embed="rId4"/>
                <a:stretch>
                  <a:fillRect t="-5000" r="-689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1ADB645-B489-4F96-AF52-FF4A1CDCE0B4}"/>
              </a:ext>
            </a:extLst>
          </p:cNvPr>
          <p:cNvSpPr txBox="1"/>
          <p:nvPr/>
        </p:nvSpPr>
        <p:spPr>
          <a:xfrm>
            <a:off x="8359958" y="22259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…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0F0566-0CAE-4A95-B133-C1A63227AA26}"/>
                  </a:ext>
                </a:extLst>
              </p:cNvPr>
              <p:cNvSpPr txBox="1"/>
              <p:nvPr/>
            </p:nvSpPr>
            <p:spPr>
              <a:xfrm>
                <a:off x="8792017" y="2201975"/>
                <a:ext cx="35610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0F0566-0CAE-4A95-B133-C1A63227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17" y="2201975"/>
                <a:ext cx="356106" cy="362984"/>
              </a:xfrm>
              <a:prstGeom prst="rect">
                <a:avLst/>
              </a:prstGeom>
              <a:blipFill>
                <a:blip r:embed="rId5"/>
                <a:stretch>
                  <a:fillRect t="-5000" r="-847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BA32CF9-CDD2-4C8D-A634-0B6A3F922BF9}"/>
              </a:ext>
            </a:extLst>
          </p:cNvPr>
          <p:cNvSpPr txBox="1"/>
          <p:nvPr/>
        </p:nvSpPr>
        <p:spPr>
          <a:xfrm>
            <a:off x="9039584" y="22135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3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415B-6F5D-4592-A81E-049ADF34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Anomaly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85FA-1E45-4677-B16F-0117260B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Deviation from expected behavior </a:t>
            </a:r>
          </a:p>
          <a:p>
            <a:r>
              <a:rPr lang="en-US" dirty="0"/>
              <a:t>Leads to performance degradation</a:t>
            </a:r>
          </a:p>
          <a:p>
            <a:r>
              <a:rPr lang="en-US" dirty="0"/>
              <a:t>Changes result in performance anomaly:</a:t>
            </a:r>
          </a:p>
          <a:p>
            <a:pPr lvl="1"/>
            <a:r>
              <a:rPr lang="en-US" dirty="0"/>
              <a:t>Source code : new features, bug fixes</a:t>
            </a:r>
          </a:p>
          <a:p>
            <a:pPr lvl="1"/>
            <a:r>
              <a:rPr lang="en-US" dirty="0"/>
              <a:t>Configuration </a:t>
            </a:r>
          </a:p>
          <a:p>
            <a:pPr lvl="1"/>
            <a:r>
              <a:rPr lang="en-US" dirty="0"/>
              <a:t>Environment/system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4470-4D67-48D2-A463-2A585C01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1A40-B5D6-4BB2-8A7A-9E5B6754E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 : Performance Anomaly in MySQL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DF5AD3-1C99-46F0-8AA1-1BAF19B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FA582DC-1647-4751-99F4-5DA4AB7DB462}"/>
              </a:ext>
            </a:extLst>
          </p:cNvPr>
          <p:cNvSpPr txBox="1">
            <a:spLocks/>
          </p:cNvSpPr>
          <p:nvPr/>
        </p:nvSpPr>
        <p:spPr>
          <a:xfrm>
            <a:off x="829849" y="2598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MySQL – Original 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C9DE038-4D2C-4EF2-B857-CFC2E05AC0E2}"/>
              </a:ext>
            </a:extLst>
          </p:cNvPr>
          <p:cNvSpPr txBox="1">
            <a:spLocks/>
          </p:cNvSpPr>
          <p:nvPr/>
        </p:nvSpPr>
        <p:spPr>
          <a:xfrm>
            <a:off x="829849" y="1391477"/>
            <a:ext cx="5145086" cy="1739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struct srv_stats{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  n_rows_read;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5423F22-076D-4D99-9075-737B022E6DD9}"/>
              </a:ext>
            </a:extLst>
          </p:cNvPr>
          <p:cNvSpPr txBox="1">
            <a:spLocks/>
          </p:cNvSpPr>
          <p:nvPr/>
        </p:nvSpPr>
        <p:spPr>
          <a:xfrm>
            <a:off x="5987636" y="259866"/>
            <a:ext cx="5183188" cy="823912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MySQL – Bug fixed 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420129E-A8A3-4B47-8C2A-95A9792EFE19}"/>
              </a:ext>
            </a:extLst>
          </p:cNvPr>
          <p:cNvSpPr txBox="1">
            <a:spLocks/>
          </p:cNvSpPr>
          <p:nvPr/>
        </p:nvSpPr>
        <p:spPr>
          <a:xfrm>
            <a:off x="829849" y="3319674"/>
            <a:ext cx="5145086" cy="2078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mutex_lock(&amp;stats_lock);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srv_stats.n_rows_read++;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mutex_unlock(&amp;stats_lock);</a:t>
            </a:r>
          </a:p>
          <a:p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5F974A2-7B53-41EB-9591-B5CF8D1BFE02}"/>
              </a:ext>
            </a:extLst>
          </p:cNvPr>
          <p:cNvSpPr txBox="1">
            <a:spLocks/>
          </p:cNvSpPr>
          <p:nvPr/>
        </p:nvSpPr>
        <p:spPr>
          <a:xfrm>
            <a:off x="6025738" y="1391477"/>
            <a:ext cx="5145086" cy="1739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srv_stats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n_rows_read</a:t>
            </a:r>
            <a:r>
              <a:rPr lang="en-US" b="1" dirty="0">
                <a:latin typeface="Consolas" panose="020B0609020204030204" pitchFamily="49" charset="0"/>
              </a:rPr>
              <a:t>[64];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36545A-896D-4974-95E3-65D7FAA2BEAB}"/>
              </a:ext>
            </a:extLst>
          </p:cNvPr>
          <p:cNvSpPr txBox="1">
            <a:spLocks/>
          </p:cNvSpPr>
          <p:nvPr/>
        </p:nvSpPr>
        <p:spPr>
          <a:xfrm>
            <a:off x="6025738" y="3319674"/>
            <a:ext cx="5145086" cy="2078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srv_stats.n_rows_read</a:t>
            </a:r>
            <a:r>
              <a:rPr lang="en-US" b="1" dirty="0">
                <a:latin typeface="Consolas" panose="020B0609020204030204" pitchFamily="49" charset="0"/>
              </a:rPr>
              <a:t>[tx_id%64]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1A060A-49DA-4BA2-A8EC-6AE5295B534B}"/>
              </a:ext>
            </a:extLst>
          </p:cNvPr>
          <p:cNvSpPr/>
          <p:nvPr/>
        </p:nvSpPr>
        <p:spPr>
          <a:xfrm>
            <a:off x="6053286" y="4240696"/>
            <a:ext cx="5028441" cy="52677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6F434-153A-4F09-BF53-4519BC1FA1F8}"/>
              </a:ext>
            </a:extLst>
          </p:cNvPr>
          <p:cNvSpPr/>
          <p:nvPr/>
        </p:nvSpPr>
        <p:spPr>
          <a:xfrm>
            <a:off x="6065009" y="2009153"/>
            <a:ext cx="2879723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A7546F-288B-480C-BE19-0A6EA5A3D563}"/>
              </a:ext>
            </a:extLst>
          </p:cNvPr>
          <p:cNvSpPr/>
          <p:nvPr/>
        </p:nvSpPr>
        <p:spPr>
          <a:xfrm>
            <a:off x="2148991" y="5497375"/>
            <a:ext cx="7832035" cy="974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Change in code leads to performance anomaly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(cache contention)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61CCC78-134D-48BC-AF1F-9EC75D21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FA582DC-1647-4751-99F4-5DA4AB7DB462}"/>
              </a:ext>
            </a:extLst>
          </p:cNvPr>
          <p:cNvSpPr txBox="1">
            <a:spLocks/>
          </p:cNvSpPr>
          <p:nvPr/>
        </p:nvSpPr>
        <p:spPr>
          <a:xfrm>
            <a:off x="97181" y="56756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MySQL – Original 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C9DE038-4D2C-4EF2-B857-CFC2E05AC0E2}"/>
              </a:ext>
            </a:extLst>
          </p:cNvPr>
          <p:cNvSpPr txBox="1">
            <a:spLocks/>
          </p:cNvSpPr>
          <p:nvPr/>
        </p:nvSpPr>
        <p:spPr>
          <a:xfrm>
            <a:off x="561495" y="1451111"/>
            <a:ext cx="3950873" cy="1739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srv_stats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n_rows_read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420129E-A8A3-4B47-8C2A-95A9792EFE19}"/>
              </a:ext>
            </a:extLst>
          </p:cNvPr>
          <p:cNvSpPr txBox="1">
            <a:spLocks/>
          </p:cNvSpPr>
          <p:nvPr/>
        </p:nvSpPr>
        <p:spPr>
          <a:xfrm>
            <a:off x="561496" y="3379308"/>
            <a:ext cx="3950873" cy="2078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srv_stats.n_rows_read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3168D4D-122E-47AC-ADCB-CEE1FFE42A84}"/>
              </a:ext>
            </a:extLst>
          </p:cNvPr>
          <p:cNvSpPr txBox="1">
            <a:spLocks/>
          </p:cNvSpPr>
          <p:nvPr/>
        </p:nvSpPr>
        <p:spPr>
          <a:xfrm>
            <a:off x="7204142" y="1391477"/>
            <a:ext cx="4193278" cy="40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index_read</a:t>
            </a:r>
            <a:r>
              <a:rPr lang="en-US" sz="2000" dirty="0">
                <a:latin typeface="Consolas" panose="020B0609020204030204" pitchFamily="49" charset="0"/>
              </a:rPr>
              <a:t>(..){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annotation_START</a:t>
            </a:r>
            <a:r>
              <a:rPr lang="en-US" sz="2000" dirty="0">
                <a:latin typeface="Consolas" panose="020B0609020204030204" pitchFamily="49" charset="0"/>
              </a:rPr>
              <a:t>(id);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srv_stats.n_rows_read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annotation_END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0BD344-9D7E-4851-91F0-BD773A677CA5}"/>
              </a:ext>
            </a:extLst>
          </p:cNvPr>
          <p:cNvSpPr/>
          <p:nvPr/>
        </p:nvSpPr>
        <p:spPr>
          <a:xfrm>
            <a:off x="7446546" y="1691101"/>
            <a:ext cx="2910026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4953EA-CC40-47CE-98A2-9F73F1C2ACFC}"/>
              </a:ext>
            </a:extLst>
          </p:cNvPr>
          <p:cNvSpPr/>
          <p:nvPr/>
        </p:nvSpPr>
        <p:spPr>
          <a:xfrm>
            <a:off x="7476849" y="4553570"/>
            <a:ext cx="2879723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A12EB58-B068-42D3-BF76-EB937D5BD1E6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512369" y="1919701"/>
            <a:ext cx="2934177" cy="24987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1B7BAC-9549-4E54-874C-CDFD79F270AB}"/>
              </a:ext>
            </a:extLst>
          </p:cNvPr>
          <p:cNvSpPr txBox="1"/>
          <p:nvPr/>
        </p:nvSpPr>
        <p:spPr>
          <a:xfrm>
            <a:off x="5885967" y="1021735"/>
            <a:ext cx="115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Annotate</a:t>
            </a:r>
          </a:p>
          <a:p>
            <a:r>
              <a:rPr lang="en-US" b="1" dirty="0"/>
              <a:t>Candidate</a:t>
            </a:r>
          </a:p>
          <a:p>
            <a:r>
              <a:rPr lang="en-US" b="1" dirty="0"/>
              <a:t>function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2F13B45-1152-447E-B71B-EAC35D2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B8F5-89FD-4B08-87E6-AAB0DD28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258" y="1395788"/>
            <a:ext cx="6414052" cy="4351338"/>
          </a:xfrm>
        </p:spPr>
        <p:txBody>
          <a:bodyPr/>
          <a:lstStyle/>
          <a:p>
            <a:r>
              <a:rPr lang="en-US" dirty="0"/>
              <a:t>Run performance benchmark program for </a:t>
            </a:r>
            <a:r>
              <a:rPr lang="en-US" dirty="0" err="1"/>
              <a:t>mysql</a:t>
            </a:r>
            <a:r>
              <a:rPr lang="en-US" dirty="0"/>
              <a:t> : </a:t>
            </a:r>
            <a:r>
              <a:rPr lang="en-US" b="1" i="1" dirty="0" err="1"/>
              <a:t>sysbench</a:t>
            </a:r>
            <a:endParaRPr lang="en-US" b="1" i="1" dirty="0"/>
          </a:p>
          <a:p>
            <a:r>
              <a:rPr lang="en-US" dirty="0"/>
              <a:t>Run with different input sizes and different number of threads as input</a:t>
            </a:r>
          </a:p>
          <a:p>
            <a:r>
              <a:rPr lang="en-US" dirty="0"/>
              <a:t>Profile </a:t>
            </a:r>
            <a:r>
              <a:rPr lang="en-US" b="1" dirty="0"/>
              <a:t>33 </a:t>
            </a:r>
            <a:r>
              <a:rPr lang="en-US" dirty="0"/>
              <a:t>hardware performance counters </a:t>
            </a:r>
          </a:p>
          <a:p>
            <a:r>
              <a:rPr lang="en-US" b="1" dirty="0"/>
              <a:t>100</a:t>
            </a:r>
            <a:r>
              <a:rPr lang="en-US" dirty="0"/>
              <a:t> different execution profiles of the program for training</a:t>
            </a:r>
          </a:p>
          <a:p>
            <a:endParaRPr lang="en-US" b="1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397BD3F5-3BD0-4DD9-855E-0F7B7D7AE02E}"/>
              </a:ext>
            </a:extLst>
          </p:cNvPr>
          <p:cNvSpPr txBox="1">
            <a:spLocks/>
          </p:cNvSpPr>
          <p:nvPr/>
        </p:nvSpPr>
        <p:spPr>
          <a:xfrm>
            <a:off x="604561" y="1560442"/>
            <a:ext cx="4196039" cy="40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index_read</a:t>
            </a:r>
            <a:r>
              <a:rPr lang="en-US" sz="2000" dirty="0">
                <a:latin typeface="Consolas" panose="020B0609020204030204" pitchFamily="49" charset="0"/>
              </a:rPr>
              <a:t>(..){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annotation_START</a:t>
            </a:r>
            <a:r>
              <a:rPr lang="en-US" sz="2000" dirty="0">
                <a:latin typeface="Consolas" panose="020B0609020204030204" pitchFamily="49" charset="0"/>
              </a:rPr>
              <a:t>(id);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srv_stats.n_rows_read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annotation_END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0CB1A-3F7D-4A8F-9CC9-DFA1245BCA5B}"/>
              </a:ext>
            </a:extLst>
          </p:cNvPr>
          <p:cNvSpPr/>
          <p:nvPr/>
        </p:nvSpPr>
        <p:spPr>
          <a:xfrm>
            <a:off x="846966" y="1860066"/>
            <a:ext cx="2910026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CB9555-66E1-408F-90A7-CD4342569E7D}"/>
              </a:ext>
            </a:extLst>
          </p:cNvPr>
          <p:cNvSpPr/>
          <p:nvPr/>
        </p:nvSpPr>
        <p:spPr>
          <a:xfrm>
            <a:off x="877269" y="4722535"/>
            <a:ext cx="2879723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F983B3-3518-46BB-BEDC-FDD5B9198B26}"/>
              </a:ext>
            </a:extLst>
          </p:cNvPr>
          <p:cNvSpPr txBox="1">
            <a:spLocks/>
          </p:cNvSpPr>
          <p:nvPr/>
        </p:nvSpPr>
        <p:spPr>
          <a:xfrm>
            <a:off x="97181" y="56756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MySQL – Original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D26C-A000-4F71-8498-BC0EAD53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3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5580FD-C63F-42CF-897A-E0F1A2F734E4}"/>
              </a:ext>
            </a:extLst>
          </p:cNvPr>
          <p:cNvSpPr/>
          <p:nvPr/>
        </p:nvSpPr>
        <p:spPr>
          <a:xfrm>
            <a:off x="1664675" y="879231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03EEC-7797-4A1F-AEE9-2EC5815D49B1}"/>
              </a:ext>
            </a:extLst>
          </p:cNvPr>
          <p:cNvSpPr txBox="1"/>
          <p:nvPr/>
        </p:nvSpPr>
        <p:spPr>
          <a:xfrm>
            <a:off x="1834658" y="3681465"/>
            <a:ext cx="3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6DCD71-1C1F-4F82-BC59-472B3557FCD2}"/>
              </a:ext>
            </a:extLst>
          </p:cNvPr>
          <p:cNvSpPr/>
          <p:nvPr/>
        </p:nvSpPr>
        <p:spPr>
          <a:xfrm>
            <a:off x="1664675" y="1806750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44919E-EC87-41A3-B3B5-B0EC89B8BC89}"/>
              </a:ext>
            </a:extLst>
          </p:cNvPr>
          <p:cNvSpPr/>
          <p:nvPr/>
        </p:nvSpPr>
        <p:spPr>
          <a:xfrm>
            <a:off x="1664675" y="2734269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78998-B043-476E-98B9-FC87017EB1C5}"/>
              </a:ext>
            </a:extLst>
          </p:cNvPr>
          <p:cNvSpPr/>
          <p:nvPr/>
        </p:nvSpPr>
        <p:spPr>
          <a:xfrm>
            <a:off x="1664674" y="4762361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DA14F-875C-4237-830F-316E4DC6086B}"/>
              </a:ext>
            </a:extLst>
          </p:cNvPr>
          <p:cNvSpPr txBox="1"/>
          <p:nvPr/>
        </p:nvSpPr>
        <p:spPr>
          <a:xfrm>
            <a:off x="1688123" y="6013938"/>
            <a:ext cx="9904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One of 33 counters INSTRUCTIONS_RETIRED is used to normalize 32 performance counters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A60EA-1C00-41FE-955F-29A54E334460}"/>
              </a:ext>
            </a:extLst>
          </p:cNvPr>
          <p:cNvSpPr/>
          <p:nvPr/>
        </p:nvSpPr>
        <p:spPr>
          <a:xfrm>
            <a:off x="2921592" y="794964"/>
            <a:ext cx="2497015" cy="4549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combination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hidden layer [1 , 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hidden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N-1 to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EB1B5-AEAE-4D96-8931-38E52E087743}"/>
              </a:ext>
            </a:extLst>
          </p:cNvPr>
          <p:cNvSpPr/>
          <p:nvPr/>
        </p:nvSpPr>
        <p:spPr>
          <a:xfrm>
            <a:off x="5972141" y="986944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D205-B22E-413F-8180-1DA7F43FCF6C}"/>
              </a:ext>
            </a:extLst>
          </p:cNvPr>
          <p:cNvSpPr txBox="1"/>
          <p:nvPr/>
        </p:nvSpPr>
        <p:spPr>
          <a:xfrm>
            <a:off x="6142124" y="3789178"/>
            <a:ext cx="3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5E4E63-2D77-4BAA-AE49-4817F61A8F48}"/>
              </a:ext>
            </a:extLst>
          </p:cNvPr>
          <p:cNvSpPr/>
          <p:nvPr/>
        </p:nvSpPr>
        <p:spPr>
          <a:xfrm>
            <a:off x="5972141" y="1914463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C303D-E519-4B64-9EEC-355E037893E0}"/>
              </a:ext>
            </a:extLst>
          </p:cNvPr>
          <p:cNvSpPr/>
          <p:nvPr/>
        </p:nvSpPr>
        <p:spPr>
          <a:xfrm>
            <a:off x="5972141" y="2841982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A56098-66CC-4AF8-A1FB-A90D4CFCC41B}"/>
              </a:ext>
            </a:extLst>
          </p:cNvPr>
          <p:cNvSpPr/>
          <p:nvPr/>
        </p:nvSpPr>
        <p:spPr>
          <a:xfrm>
            <a:off x="5972140" y="4870074"/>
            <a:ext cx="703385" cy="666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4175A-196B-4F2D-BA10-018A5FB32CE6}"/>
              </a:ext>
            </a:extLst>
          </p:cNvPr>
          <p:cNvSpPr txBox="1"/>
          <p:nvPr/>
        </p:nvSpPr>
        <p:spPr>
          <a:xfrm>
            <a:off x="1550279" y="402186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94C3BA-F7E5-4A96-8F36-5A8C6E52C7AF}"/>
              </a:ext>
            </a:extLst>
          </p:cNvPr>
          <p:cNvSpPr txBox="1"/>
          <p:nvPr/>
        </p:nvSpPr>
        <p:spPr>
          <a:xfrm>
            <a:off x="5704463" y="509899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26C956F-2AC9-4946-B790-413BF0332C57}"/>
              </a:ext>
            </a:extLst>
          </p:cNvPr>
          <p:cNvSpPr/>
          <p:nvPr/>
        </p:nvSpPr>
        <p:spPr>
          <a:xfrm>
            <a:off x="7100108" y="2841982"/>
            <a:ext cx="4689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08863-C563-40A1-B6DE-E59293FFD588}"/>
              </a:ext>
            </a:extLst>
          </p:cNvPr>
          <p:cNvSpPr/>
          <p:nvPr/>
        </p:nvSpPr>
        <p:spPr>
          <a:xfrm>
            <a:off x="7569031" y="2473569"/>
            <a:ext cx="4504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Select network with minimum 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reconstruction error: 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32-&gt;16-&gt;12-&gt;8-&gt;4-&gt;8-&gt;12-&gt;16-&gt;32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D97865-E25D-413A-B148-CF238098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079F-DEC5-474D-A940-613A5BB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dirty="0"/>
              <a:t>Anomaly detection in MySQL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70DD94F-FBCC-4B83-8629-44E68A0ECB54}"/>
              </a:ext>
            </a:extLst>
          </p:cNvPr>
          <p:cNvSpPr txBox="1">
            <a:spLocks/>
          </p:cNvSpPr>
          <p:nvPr/>
        </p:nvSpPr>
        <p:spPr>
          <a:xfrm>
            <a:off x="628008" y="2017642"/>
            <a:ext cx="4518423" cy="40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index_read</a:t>
            </a:r>
            <a:r>
              <a:rPr lang="en-US" sz="2000" dirty="0">
                <a:latin typeface="Consolas" panose="020B0609020204030204" pitchFamily="49" charset="0"/>
              </a:rPr>
              <a:t>(..){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annotation_START</a:t>
            </a:r>
            <a:r>
              <a:rPr lang="en-US" sz="2000" dirty="0">
                <a:latin typeface="Consolas" panose="020B0609020204030204" pitchFamily="49" charset="0"/>
              </a:rPr>
              <a:t>(id);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1700" dirty="0" err="1">
                <a:latin typeface="Consolas" panose="020B0609020204030204" pitchFamily="49" charset="0"/>
              </a:rPr>
              <a:t>srv_stats.n_rows_read</a:t>
            </a:r>
            <a:r>
              <a:rPr lang="en-US" sz="1700" b="1" dirty="0">
                <a:latin typeface="Consolas" panose="020B0609020204030204" pitchFamily="49" charset="0"/>
              </a:rPr>
              <a:t>[tx_id%64]</a:t>
            </a:r>
            <a:r>
              <a:rPr lang="en-US" sz="17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annotation_END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003D03F-EA26-4C52-94BF-22DF8BC4A134}"/>
              </a:ext>
            </a:extLst>
          </p:cNvPr>
          <p:cNvSpPr txBox="1">
            <a:spLocks/>
          </p:cNvSpPr>
          <p:nvPr/>
        </p:nvSpPr>
        <p:spPr>
          <a:xfrm>
            <a:off x="120628" y="102476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MySQL – Anomalous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76FA6-F508-4146-B2B7-2779E95DCCC4}"/>
              </a:ext>
            </a:extLst>
          </p:cNvPr>
          <p:cNvSpPr/>
          <p:nvPr/>
        </p:nvSpPr>
        <p:spPr>
          <a:xfrm>
            <a:off x="628008" y="3765270"/>
            <a:ext cx="4084669" cy="52677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E74F74-4991-4E75-91B3-B74AEC82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4" y="2017642"/>
            <a:ext cx="4697924" cy="4022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Profile anomalous code and construct test inputs</a:t>
            </a:r>
          </a:p>
          <a:p>
            <a:r>
              <a:rPr lang="en-US" dirty="0"/>
              <a:t>Use the trained autoencoder to reconstruct the inputs</a:t>
            </a:r>
          </a:p>
          <a:p>
            <a:r>
              <a:rPr lang="en-US" dirty="0"/>
              <a:t>Ranking of performance counters: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OFFCORE_RESPONSE_0:ANY_REQUEST:HITM’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L1_STM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F98507-96F8-48AF-8216-FA59BF9F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079F-DEC5-474D-A940-613A5BB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dirty="0"/>
              <a:t>Anomaly detection in MySQL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70DD94F-FBCC-4B83-8629-44E68A0ECB54}"/>
              </a:ext>
            </a:extLst>
          </p:cNvPr>
          <p:cNvSpPr txBox="1">
            <a:spLocks/>
          </p:cNvSpPr>
          <p:nvPr/>
        </p:nvSpPr>
        <p:spPr>
          <a:xfrm>
            <a:off x="628008" y="2017642"/>
            <a:ext cx="4518423" cy="402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index_read</a:t>
            </a:r>
            <a:r>
              <a:rPr lang="en-US" sz="2000" dirty="0">
                <a:latin typeface="Consolas" panose="020B0609020204030204" pitchFamily="49" charset="0"/>
              </a:rPr>
              <a:t>(..){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annotation_START</a:t>
            </a:r>
            <a:r>
              <a:rPr lang="en-US" sz="2000" dirty="0">
                <a:latin typeface="Consolas" panose="020B0609020204030204" pitchFamily="49" charset="0"/>
              </a:rPr>
              <a:t>(id);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1700" dirty="0" err="1">
                <a:latin typeface="Consolas" panose="020B0609020204030204" pitchFamily="49" charset="0"/>
              </a:rPr>
              <a:t>srv_stats.n_rows_read</a:t>
            </a:r>
            <a:r>
              <a:rPr lang="en-US" sz="1700" b="1" dirty="0">
                <a:latin typeface="Consolas" panose="020B0609020204030204" pitchFamily="49" charset="0"/>
              </a:rPr>
              <a:t>[tx_id%64]</a:t>
            </a:r>
            <a:r>
              <a:rPr lang="en-US" sz="1700" dirty="0">
                <a:latin typeface="Consolas" panose="020B0609020204030204" pitchFamily="49" charset="0"/>
              </a:rPr>
              <a:t>+ 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...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mutex_unlock</a:t>
            </a:r>
            <a:r>
              <a:rPr lang="en-US" sz="2000" dirty="0"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</a:rPr>
              <a:t>stats_lock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annotation_END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003D03F-EA26-4C52-94BF-22DF8BC4A134}"/>
              </a:ext>
            </a:extLst>
          </p:cNvPr>
          <p:cNvSpPr txBox="1">
            <a:spLocks/>
          </p:cNvSpPr>
          <p:nvPr/>
        </p:nvSpPr>
        <p:spPr>
          <a:xfrm>
            <a:off x="120628" y="102476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MySQL – Anomalous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76FA6-F508-4146-B2B7-2779E95DCCC4}"/>
              </a:ext>
            </a:extLst>
          </p:cNvPr>
          <p:cNvSpPr/>
          <p:nvPr/>
        </p:nvSpPr>
        <p:spPr>
          <a:xfrm>
            <a:off x="628008" y="3765270"/>
            <a:ext cx="4084669" cy="52677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E74F74-4991-4E75-91B3-B74AEC82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4" y="2017642"/>
            <a:ext cx="4697924" cy="4022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Profile anomalous code and construct test inputs</a:t>
            </a:r>
          </a:p>
          <a:p>
            <a:r>
              <a:rPr lang="en-US" dirty="0"/>
              <a:t>Use the trained autoencoder to reconstruct the inputs</a:t>
            </a:r>
          </a:p>
          <a:p>
            <a:r>
              <a:rPr lang="en-US" dirty="0"/>
              <a:t>Ranking of performance counters: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OFFCORE_RESPONSE_0:ANY_REQUEST:HITM’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L1_STM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7A6D31-5EA7-4DEE-AECD-EE143958FC68}"/>
              </a:ext>
            </a:extLst>
          </p:cNvPr>
          <p:cNvSpPr/>
          <p:nvPr/>
        </p:nvSpPr>
        <p:spPr>
          <a:xfrm>
            <a:off x="6688840" y="4293442"/>
            <a:ext cx="4330853" cy="11005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477D88C-9635-456B-A8A8-2875D0692679}"/>
              </a:ext>
            </a:extLst>
          </p:cNvPr>
          <p:cNvSpPr/>
          <p:nvPr/>
        </p:nvSpPr>
        <p:spPr>
          <a:xfrm>
            <a:off x="9546932" y="5733349"/>
            <a:ext cx="1578268" cy="612648"/>
          </a:xfrm>
          <a:prstGeom prst="wedgeRoundRectCallout">
            <a:avLst>
              <a:gd name="adj1" fmla="val -104024"/>
              <a:gd name="adj2" fmla="val -102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contention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94D56A4-AE6A-4BC3-BE0B-98F037A4B7A8}"/>
              </a:ext>
            </a:extLst>
          </p:cNvPr>
          <p:cNvSpPr/>
          <p:nvPr/>
        </p:nvSpPr>
        <p:spPr>
          <a:xfrm>
            <a:off x="4513385" y="1365791"/>
            <a:ext cx="2175455" cy="588455"/>
          </a:xfrm>
          <a:prstGeom prst="wedgeRoundRectCallout">
            <a:avLst>
              <a:gd name="adj1" fmla="val -87437"/>
              <a:gd name="adj2" fmla="val 109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in function with </a:t>
            </a:r>
            <a:r>
              <a:rPr lang="en-US" b="1" dirty="0"/>
              <a:t>id  marker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626AB3-C430-4BD7-9B29-5F9BC046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AF400-4AA8-4FB1-B6FB-4F2F3E7FD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3737"/>
                <a:ext cx="6139070" cy="3690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F1  score : measure of a test's accuracy</a:t>
                </a:r>
              </a:p>
              <a:p>
                <a:pPr marL="0" indent="0">
                  <a:buNone/>
                </a:pPr>
                <a:r>
                  <a:rPr lang="en-US" u="sng" dirty="0"/>
                  <a:t>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 ∗(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AF400-4AA8-4FB1-B6FB-4F2F3E7FD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3737"/>
                <a:ext cx="6139070" cy="3690592"/>
              </a:xfrm>
              <a:blipFill>
                <a:blip r:embed="rId2"/>
                <a:stretch>
                  <a:fillRect l="-2085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B1DA702-8C2F-4507-9B92-1251AA51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of Selected Autoencoder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BBEB0-3A89-4025-8BA6-6EBB7D245353}"/>
              </a:ext>
            </a:extLst>
          </p:cNvPr>
          <p:cNvSpPr txBox="1"/>
          <p:nvPr/>
        </p:nvSpPr>
        <p:spPr>
          <a:xfrm>
            <a:off x="5640456" y="32799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AA3A4-D888-47B4-9C83-B39EBDB181E7}"/>
              </a:ext>
            </a:extLst>
          </p:cNvPr>
          <p:cNvSpPr/>
          <p:nvPr/>
        </p:nvSpPr>
        <p:spPr>
          <a:xfrm>
            <a:off x="7318512" y="2285998"/>
            <a:ext cx="3932584" cy="2713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CAA0A-3C25-4292-B791-340F84F2F88A}"/>
              </a:ext>
            </a:extLst>
          </p:cNvPr>
          <p:cNvSpPr/>
          <p:nvPr/>
        </p:nvSpPr>
        <p:spPr>
          <a:xfrm>
            <a:off x="7523921" y="2946951"/>
            <a:ext cx="1590261" cy="144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07111-7F36-4569-9775-A56743092AA9}"/>
              </a:ext>
            </a:extLst>
          </p:cNvPr>
          <p:cNvSpPr/>
          <p:nvPr/>
        </p:nvSpPr>
        <p:spPr>
          <a:xfrm>
            <a:off x="9319591" y="2946951"/>
            <a:ext cx="1590261" cy="14411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6E797-25B1-4DF0-81C9-3F737ABB8B71}"/>
              </a:ext>
            </a:extLst>
          </p:cNvPr>
          <p:cNvSpPr txBox="1"/>
          <p:nvPr/>
        </p:nvSpPr>
        <p:spPr>
          <a:xfrm>
            <a:off x="7682947" y="2426406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Non-anomalous executions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D2154-AA91-405C-83BE-0EDE08B92F22}"/>
              </a:ext>
            </a:extLst>
          </p:cNvPr>
          <p:cNvSpPr txBox="1"/>
          <p:nvPr/>
        </p:nvSpPr>
        <p:spPr>
          <a:xfrm>
            <a:off x="9578008" y="2423731"/>
            <a:ext cx="143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Anomalous executions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D3893-E98C-46EE-86EF-78FE66A0153C}"/>
              </a:ext>
            </a:extLst>
          </p:cNvPr>
          <p:cNvSpPr txBox="1"/>
          <p:nvPr/>
        </p:nvSpPr>
        <p:spPr>
          <a:xfrm>
            <a:off x="8087234" y="1949071"/>
            <a:ext cx="24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program executions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F207C-908A-4BAF-8EF8-7DEDB87E0C27}"/>
              </a:ext>
            </a:extLst>
          </p:cNvPr>
          <p:cNvSpPr/>
          <p:nvPr/>
        </p:nvSpPr>
        <p:spPr>
          <a:xfrm>
            <a:off x="7991346" y="3451142"/>
            <a:ext cx="92670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176F0A-C833-4BD4-AEAC-F4F7A2E1ED17}"/>
              </a:ext>
            </a:extLst>
          </p:cNvPr>
          <p:cNvSpPr/>
          <p:nvPr/>
        </p:nvSpPr>
        <p:spPr>
          <a:xfrm>
            <a:off x="8219851" y="3236824"/>
            <a:ext cx="92670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8DE450-C2D2-4081-B678-035CE9DA7614}"/>
              </a:ext>
            </a:extLst>
          </p:cNvPr>
          <p:cNvSpPr/>
          <p:nvPr/>
        </p:nvSpPr>
        <p:spPr>
          <a:xfrm>
            <a:off x="8551441" y="3504189"/>
            <a:ext cx="92670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08A9E-B3DF-409A-AE48-FEA1B9E064FC}"/>
              </a:ext>
            </a:extLst>
          </p:cNvPr>
          <p:cNvSpPr/>
          <p:nvPr/>
        </p:nvSpPr>
        <p:spPr>
          <a:xfrm>
            <a:off x="8441825" y="3855461"/>
            <a:ext cx="92670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5F4971-7F29-4BE5-A088-B46BB0CCC5C9}"/>
              </a:ext>
            </a:extLst>
          </p:cNvPr>
          <p:cNvSpPr/>
          <p:nvPr/>
        </p:nvSpPr>
        <p:spPr>
          <a:xfrm>
            <a:off x="8037681" y="3769249"/>
            <a:ext cx="92670" cy="1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9C71F-EB6C-4E2A-A0DE-F4B9E09AEB6C}"/>
              </a:ext>
            </a:extLst>
          </p:cNvPr>
          <p:cNvSpPr/>
          <p:nvPr/>
        </p:nvSpPr>
        <p:spPr>
          <a:xfrm>
            <a:off x="9763777" y="3279911"/>
            <a:ext cx="92670" cy="138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92B969-8B17-4538-82C5-0E022CCF43BD}"/>
              </a:ext>
            </a:extLst>
          </p:cNvPr>
          <p:cNvSpPr/>
          <p:nvPr/>
        </p:nvSpPr>
        <p:spPr>
          <a:xfrm>
            <a:off x="10388427" y="3179833"/>
            <a:ext cx="92670" cy="138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ECA00-A32F-4B83-B8C0-13A745C8B56B}"/>
              </a:ext>
            </a:extLst>
          </p:cNvPr>
          <p:cNvSpPr/>
          <p:nvPr/>
        </p:nvSpPr>
        <p:spPr>
          <a:xfrm>
            <a:off x="10625071" y="3630749"/>
            <a:ext cx="92670" cy="138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57A0A5-85DC-4A3B-B227-EA1355C72134}"/>
              </a:ext>
            </a:extLst>
          </p:cNvPr>
          <p:cNvSpPr/>
          <p:nvPr/>
        </p:nvSpPr>
        <p:spPr>
          <a:xfrm>
            <a:off x="10200955" y="3993961"/>
            <a:ext cx="92670" cy="138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C4D463-A6C0-4ABD-A2AD-275DE29F7CE0}"/>
              </a:ext>
            </a:extLst>
          </p:cNvPr>
          <p:cNvSpPr/>
          <p:nvPr/>
        </p:nvSpPr>
        <p:spPr>
          <a:xfrm>
            <a:off x="9763777" y="3730248"/>
            <a:ext cx="92670" cy="1385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F1A0A360-3F2F-44B0-940C-CDBA94150A0A}"/>
              </a:ext>
            </a:extLst>
          </p:cNvPr>
          <p:cNvSpPr/>
          <p:nvPr/>
        </p:nvSpPr>
        <p:spPr>
          <a:xfrm>
            <a:off x="9834437" y="3116151"/>
            <a:ext cx="192632" cy="2260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81CA7812-B0B0-4197-8177-C24F79125693}"/>
              </a:ext>
            </a:extLst>
          </p:cNvPr>
          <p:cNvSpPr/>
          <p:nvPr/>
        </p:nvSpPr>
        <p:spPr>
          <a:xfrm>
            <a:off x="10481097" y="3095656"/>
            <a:ext cx="192632" cy="2260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418FF831-EB9F-447E-BC33-1462D582FFE5}"/>
              </a:ext>
            </a:extLst>
          </p:cNvPr>
          <p:cNvSpPr/>
          <p:nvPr/>
        </p:nvSpPr>
        <p:spPr>
          <a:xfrm>
            <a:off x="9834009" y="3504189"/>
            <a:ext cx="192632" cy="2260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6A5B9C3-214B-45A4-889B-6FC72FAF5197}"/>
              </a:ext>
            </a:extLst>
          </p:cNvPr>
          <p:cNvSpPr/>
          <p:nvPr/>
        </p:nvSpPr>
        <p:spPr>
          <a:xfrm>
            <a:off x="8295528" y="3066803"/>
            <a:ext cx="192632" cy="2260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5837D-1B3C-4A8B-8844-6F31C510EB8B}"/>
              </a:ext>
            </a:extLst>
          </p:cNvPr>
          <p:cNvSpPr txBox="1"/>
          <p:nvPr/>
        </p:nvSpPr>
        <p:spPr>
          <a:xfrm>
            <a:off x="7982539" y="5009175"/>
            <a:ext cx="319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true negatives, 1 false positive</a:t>
            </a:r>
          </a:p>
          <a:p>
            <a:r>
              <a:rPr lang="en-US" dirty="0"/>
              <a:t>3 true positives, 2 false negative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122F67B-186F-4460-85BB-6081DDC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2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3FD6-FA13-49E2-B67C-345319CF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0754" cy="1325563"/>
          </a:xfrm>
        </p:spPr>
        <p:txBody>
          <a:bodyPr/>
          <a:lstStyle/>
          <a:p>
            <a:pPr algn="ctr"/>
            <a:r>
              <a:rPr lang="en-US" dirty="0"/>
              <a:t>Accuracy of Selected Autoencoder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8EDD-D3D3-4E19-BEC6-DAF45DF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037"/>
          </a:xfrm>
        </p:spPr>
        <p:txBody>
          <a:bodyPr/>
          <a:lstStyle/>
          <a:p>
            <a:r>
              <a:rPr lang="en-US" dirty="0"/>
              <a:t>Train with 100 different executions data</a:t>
            </a:r>
          </a:p>
          <a:p>
            <a:r>
              <a:rPr lang="en-US" dirty="0"/>
              <a:t>Test with 10 anomalous and 10 not anomalous executions data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2FFF04-DDCD-4531-9042-A78E96628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47806"/>
              </p:ext>
            </p:extLst>
          </p:nvPr>
        </p:nvGraphicFramePr>
        <p:xfrm>
          <a:off x="838200" y="3198620"/>
          <a:ext cx="4867111" cy="303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E2C9A9-A383-453C-84E6-F07BF852C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002532"/>
              </p:ext>
            </p:extLst>
          </p:nvPr>
        </p:nvGraphicFramePr>
        <p:xfrm>
          <a:off x="6318738" y="3112598"/>
          <a:ext cx="5345723" cy="374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FF54-4F19-43AE-9205-FF074907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613E-E895-4AFA-A681-DDFCE2FE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65" y="16864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Expermental Setup:</a:t>
            </a:r>
          </a:p>
          <a:p>
            <a:pPr lvl="1"/>
            <a:r>
              <a:rPr lang="pt-BR" dirty="0"/>
              <a:t>32 core 2 socket Intel(R) Xeon(R) CPU</a:t>
            </a:r>
          </a:p>
          <a:p>
            <a:pPr lvl="1"/>
            <a:r>
              <a:rPr lang="en-US" dirty="0"/>
              <a:t>33 hardware performance counters</a:t>
            </a:r>
          </a:p>
          <a:p>
            <a:pPr lvl="1"/>
            <a:endParaRPr lang="en-US" dirty="0"/>
          </a:p>
          <a:p>
            <a:r>
              <a:rPr lang="en-US" dirty="0"/>
              <a:t>Evaluated Programs:</a:t>
            </a:r>
          </a:p>
          <a:p>
            <a:pPr lvl="1"/>
            <a:r>
              <a:rPr lang="en-US" dirty="0"/>
              <a:t>5 kernel programs with injected anomalies:</a:t>
            </a:r>
          </a:p>
          <a:p>
            <a:pPr lvl="2"/>
            <a:r>
              <a:rPr lang="en-US" dirty="0"/>
              <a:t> parallel </a:t>
            </a:r>
            <a:r>
              <a:rPr lang="en-US" dirty="0" err="1"/>
              <a:t>vector_sum</a:t>
            </a:r>
            <a:r>
              <a:rPr lang="en-US" dirty="0"/>
              <a:t>, </a:t>
            </a:r>
            <a:r>
              <a:rPr lang="en-US" dirty="0" err="1"/>
              <a:t>scalar_sum</a:t>
            </a:r>
            <a:r>
              <a:rPr lang="en-US" dirty="0"/>
              <a:t>, </a:t>
            </a:r>
            <a:r>
              <a:rPr lang="en-US" dirty="0" err="1"/>
              <a:t>vector_dot_product</a:t>
            </a:r>
            <a:r>
              <a:rPr lang="en-US" dirty="0"/>
              <a:t>, </a:t>
            </a:r>
            <a:r>
              <a:rPr lang="en-US" dirty="0" err="1"/>
              <a:t>matrix_multiplication</a:t>
            </a:r>
            <a:r>
              <a:rPr lang="en-US" dirty="0"/>
              <a:t>, </a:t>
            </a:r>
            <a:r>
              <a:rPr lang="en-US" dirty="0" err="1"/>
              <a:t>matrix_compare</a:t>
            </a:r>
            <a:endParaRPr lang="en-US" dirty="0"/>
          </a:p>
          <a:p>
            <a:pPr lvl="1"/>
            <a:r>
              <a:rPr lang="en-US" dirty="0"/>
              <a:t>5 benchmark programs from PARSEC and PHOENIX</a:t>
            </a:r>
          </a:p>
          <a:p>
            <a:pPr lvl="2"/>
            <a:r>
              <a:rPr lang="en-US" dirty="0" err="1"/>
              <a:t>Bodytrack</a:t>
            </a:r>
            <a:r>
              <a:rPr lang="en-US" dirty="0"/>
              <a:t>, </a:t>
            </a:r>
            <a:r>
              <a:rPr lang="en-US" dirty="0" err="1"/>
              <a:t>dedup</a:t>
            </a:r>
            <a:r>
              <a:rPr lang="en-US" dirty="0"/>
              <a:t>, histogram, </a:t>
            </a:r>
            <a:r>
              <a:rPr lang="en-US" dirty="0" err="1"/>
              <a:t>reverse_index</a:t>
            </a:r>
            <a:r>
              <a:rPr lang="en-US" dirty="0"/>
              <a:t>, </a:t>
            </a:r>
            <a:r>
              <a:rPr lang="en-US" dirty="0" err="1"/>
              <a:t>linear_regression</a:t>
            </a:r>
            <a:endParaRPr lang="en-US" dirty="0"/>
          </a:p>
          <a:p>
            <a:pPr lvl="1"/>
            <a:r>
              <a:rPr lang="en-US" dirty="0"/>
              <a:t>3 real world applications: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Memcached</a:t>
            </a:r>
            <a:r>
              <a:rPr lang="en-US" dirty="0"/>
              <a:t>, Boost libraries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DF4C8F-5999-4593-A476-0E40B627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0754" cy="1325563"/>
          </a:xfrm>
        </p:spPr>
        <p:txBody>
          <a:bodyPr/>
          <a:lstStyle/>
          <a:p>
            <a:pPr algn="ctr"/>
            <a:r>
              <a:rPr lang="en-US" dirty="0"/>
              <a:t>Experiments &amp;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1294B-A449-485D-AC76-DEC248B8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5F9FD7-DFFF-4704-B88D-BBE4B8DC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003" y="55396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F7AFD-7678-4556-8CB5-3CB95E670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0003" y="1685577"/>
            <a:ext cx="5145086" cy="1739348"/>
          </a:xfr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srv_stats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n_rows_read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738319-C47E-4EBC-AA48-A53B68A9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70003" y="3761820"/>
            <a:ext cx="5183188" cy="2038558"/>
          </a:xfr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srv_stats.n_rows_read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3E1FC-2107-4F50-9B07-71D92585180E}"/>
              </a:ext>
            </a:extLst>
          </p:cNvPr>
          <p:cNvSpPr/>
          <p:nvPr/>
        </p:nvSpPr>
        <p:spPr>
          <a:xfrm>
            <a:off x="7960224" y="3226143"/>
            <a:ext cx="3130826" cy="974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Bug </a:t>
            </a:r>
            <a:r>
              <a:rPr lang="en-US" sz="2000" dirty="0">
                <a:solidFill>
                  <a:schemeClr val="tx1"/>
                </a:solidFill>
              </a:rPr>
              <a:t>: Concurrent access by multiple threads leads to high contention 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878542B-BCC2-4B3D-8262-8EAF407BBFB6}"/>
              </a:ext>
            </a:extLst>
          </p:cNvPr>
          <p:cNvCxnSpPr>
            <a:stCxn id="14" idx="2"/>
            <a:endCxn id="11" idx="3"/>
          </p:cNvCxnSpPr>
          <p:nvPr/>
        </p:nvCxnSpPr>
        <p:spPr>
          <a:xfrm rot="5400000">
            <a:off x="8198953" y="3454415"/>
            <a:ext cx="580922" cy="2072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4D9F-81B9-445A-843B-DF522F3B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ED3-2BB2-46E9-A3D4-049F5F3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35B0D9-1272-42A6-B1C1-77171EEC9625}"/>
              </a:ext>
            </a:extLst>
          </p:cNvPr>
          <p:cNvGraphicFramePr>
            <a:graphicFrameLocks noGrp="1"/>
          </p:cNvGraphicFramePr>
          <p:nvPr/>
        </p:nvGraphicFramePr>
        <p:xfrm>
          <a:off x="1167294" y="2157821"/>
          <a:ext cx="2371035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35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parallel_scalar_sum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parallel_vector_sum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parallel_dot_product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parallel_matrix_mult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parallel_matrix_comp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4DD45-BE69-420C-A97B-85525E4B487C}"/>
              </a:ext>
            </a:extLst>
          </p:cNvPr>
          <p:cNvGraphicFramePr>
            <a:graphicFrameLocks noGrp="1"/>
          </p:cNvGraphicFramePr>
          <p:nvPr/>
        </p:nvGraphicFramePr>
        <p:xfrm>
          <a:off x="3538329" y="2157821"/>
          <a:ext cx="3727174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174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Autoencoder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32-&gt;10-&gt;6-&gt;10-&gt;32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32-&gt;11-&gt;5-&gt;10-&gt;32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32-&gt;10-&gt;6-&gt;10-&gt;32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32-&gt;10-&gt;8-&gt;10-&gt;32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32-&gt;10-&gt;8-&gt;10-&gt;32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D4B2D9-0C56-4BA7-9BF8-F379E6AD02A6}"/>
              </a:ext>
            </a:extLst>
          </p:cNvPr>
          <p:cNvGraphicFramePr>
            <a:graphicFrameLocks noGrp="1"/>
          </p:cNvGraphicFramePr>
          <p:nvPr/>
        </p:nvGraphicFramePr>
        <p:xfrm>
          <a:off x="7265503" y="2157821"/>
          <a:ext cx="1421295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FB44A-32ED-4037-B447-88E438ACD65A}"/>
              </a:ext>
            </a:extLst>
          </p:cNvPr>
          <p:cNvGraphicFramePr>
            <a:graphicFrameLocks noGrp="1"/>
          </p:cNvGraphicFramePr>
          <p:nvPr/>
        </p:nvGraphicFramePr>
        <p:xfrm>
          <a:off x="8686798" y="2157821"/>
          <a:ext cx="1918253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53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Anomaly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47ECA-AD5E-4259-96A9-ED1B216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ED3-2BB2-46E9-A3D4-049F5F3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35B0D9-1272-42A6-B1C1-77171EEC9625}"/>
              </a:ext>
            </a:extLst>
          </p:cNvPr>
          <p:cNvGraphicFramePr>
            <a:graphicFrameLocks noGrp="1"/>
          </p:cNvGraphicFramePr>
          <p:nvPr/>
        </p:nvGraphicFramePr>
        <p:xfrm>
          <a:off x="1167294" y="2157821"/>
          <a:ext cx="2371035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35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bodytrack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dedup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linear_regression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reverse_index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4DD45-BE69-420C-A97B-85525E4B487C}"/>
              </a:ext>
            </a:extLst>
          </p:cNvPr>
          <p:cNvGraphicFramePr>
            <a:graphicFrameLocks noGrp="1"/>
          </p:cNvGraphicFramePr>
          <p:nvPr/>
        </p:nvGraphicFramePr>
        <p:xfrm>
          <a:off x="3538329" y="2157821"/>
          <a:ext cx="3727174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174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Autoencoder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32-&gt;11-&gt;7-&gt;5-&gt;7-&gt;11-&gt;32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32-&gt;12-&gt;10-&gt;9-&gt;10-&gt;12-&gt;32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32-&gt;11-&gt;9-&gt;4-&gt;9-&gt;11-&gt;32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32-&gt;12-&gt;9-&gt;7-&gt;9-&gt;12-&gt;32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32-&gt;12-&gt;8-&gt;12-&gt;32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D4B2D9-0C56-4BA7-9BF8-F379E6AD02A6}"/>
              </a:ext>
            </a:extLst>
          </p:cNvPr>
          <p:cNvGraphicFramePr>
            <a:graphicFrameLocks noGrp="1"/>
          </p:cNvGraphicFramePr>
          <p:nvPr/>
        </p:nvGraphicFramePr>
        <p:xfrm>
          <a:off x="7265503" y="2157821"/>
          <a:ext cx="1421295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5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FB44A-32ED-4037-B447-88E438ACD65A}"/>
              </a:ext>
            </a:extLst>
          </p:cNvPr>
          <p:cNvGraphicFramePr>
            <a:graphicFrameLocks noGrp="1"/>
          </p:cNvGraphicFramePr>
          <p:nvPr/>
        </p:nvGraphicFramePr>
        <p:xfrm>
          <a:off x="8686798" y="2157821"/>
          <a:ext cx="1918253" cy="23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53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Anomaly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True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1730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42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DCC6B-71DD-4B42-856E-72E368D0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9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ED3-2BB2-46E9-A3D4-049F5F3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Anomaly Detection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35B0D9-1272-42A6-B1C1-77171EEC9625}"/>
              </a:ext>
            </a:extLst>
          </p:cNvPr>
          <p:cNvGraphicFramePr>
            <a:graphicFrameLocks noGrp="1"/>
          </p:cNvGraphicFramePr>
          <p:nvPr/>
        </p:nvGraphicFramePr>
        <p:xfrm>
          <a:off x="1167294" y="2157821"/>
          <a:ext cx="2371035" cy="15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35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 err="1"/>
                        <a:t>Memcached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r>
                        <a:rPr lang="en-US" dirty="0"/>
                        <a:t>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4DD45-BE69-420C-A97B-85525E4B487C}"/>
              </a:ext>
            </a:extLst>
          </p:cNvPr>
          <p:cNvGraphicFramePr>
            <a:graphicFrameLocks noGrp="1"/>
          </p:cNvGraphicFramePr>
          <p:nvPr/>
        </p:nvGraphicFramePr>
        <p:xfrm>
          <a:off x="3538329" y="2157821"/>
          <a:ext cx="3446780" cy="161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780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402748">
                <a:tc>
                  <a:txBody>
                    <a:bodyPr/>
                    <a:lstStyle/>
                    <a:p>
                      <a:r>
                        <a:rPr lang="en-US" dirty="0"/>
                        <a:t>Autoencoder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402748">
                <a:tc>
                  <a:txBody>
                    <a:bodyPr/>
                    <a:lstStyle/>
                    <a:p>
                      <a:r>
                        <a:rPr lang="en-US" dirty="0"/>
                        <a:t>32-&gt;16-&gt;12-&gt;8-&gt;4-&gt;8-&gt;12-&gt;16-&gt;32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40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32-&gt;12-&gt;9-&gt;12-&gt;32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40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32-&gt;16-&gt;8-&gt;4-&gt;8-&gt;16-&gt;32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D4B2D9-0C56-4BA7-9BF8-F379E6AD02A6}"/>
              </a:ext>
            </a:extLst>
          </p:cNvPr>
          <p:cNvGraphicFramePr>
            <a:graphicFrameLocks noGrp="1"/>
          </p:cNvGraphicFramePr>
          <p:nvPr/>
        </p:nvGraphicFramePr>
        <p:xfrm>
          <a:off x="6985109" y="2157821"/>
          <a:ext cx="1442199" cy="15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99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FB44A-32ED-4037-B447-88E438ACD65A}"/>
              </a:ext>
            </a:extLst>
          </p:cNvPr>
          <p:cNvGraphicFramePr>
            <a:graphicFrameLocks noGrp="1"/>
          </p:cNvGraphicFramePr>
          <p:nvPr/>
        </p:nvGraphicFramePr>
        <p:xfrm>
          <a:off x="8427308" y="2157821"/>
          <a:ext cx="2177743" cy="159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743">
                  <a:extLst>
                    <a:ext uri="{9D8B030D-6E8A-4147-A177-3AD203B41FA5}">
                      <a16:colId xmlns:a16="http://schemas.microsoft.com/office/drawing/2014/main" val="953579705"/>
                    </a:ext>
                  </a:extLst>
                </a:gridCol>
              </a:tblGrid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Anomaly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930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r>
                        <a:rPr lang="en-US" dirty="0"/>
                        <a:t>True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822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54556"/>
                  </a:ext>
                </a:extLst>
              </a:tr>
              <a:tr h="398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975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792E-DD1A-4C02-919E-DA8311F9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4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Autoencoder Per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F_1 : histogram</a:t>
            </a:r>
          </a:p>
          <a:p>
            <a:pPr marL="0" indent="0">
              <a:buNone/>
            </a:pPr>
            <a:r>
              <a:rPr lang="en-US" sz="2400" dirty="0"/>
              <a:t>F_2 : dot product of two vectors</a:t>
            </a:r>
          </a:p>
          <a:p>
            <a:pPr marL="0" indent="0">
              <a:buNone/>
            </a:pPr>
            <a:r>
              <a:rPr lang="en-US" sz="2400" dirty="0"/>
              <a:t>F_3 : sum of scalar/array </a:t>
            </a:r>
          </a:p>
          <a:p>
            <a:pPr marL="0" indent="0">
              <a:buNone/>
            </a:pPr>
            <a:r>
              <a:rPr lang="en-US" sz="2400" dirty="0"/>
              <a:t>F_4 : linear regression</a:t>
            </a:r>
          </a:p>
          <a:p>
            <a:pPr marL="0" indent="0">
              <a:buNone/>
            </a:pPr>
            <a:r>
              <a:rPr lang="en-US" sz="2400" dirty="0"/>
              <a:t>F_5 : matrix compare</a:t>
            </a:r>
          </a:p>
          <a:p>
            <a:pPr marL="0" indent="0">
              <a:buNone/>
            </a:pPr>
            <a:r>
              <a:rPr lang="en-US" sz="2400" dirty="0"/>
              <a:t>F_6 : matrix multiplication</a:t>
            </a:r>
          </a:p>
          <a:p>
            <a:pPr marL="0" indent="0">
              <a:buNone/>
            </a:pPr>
            <a:r>
              <a:rPr lang="en-US" sz="2400" dirty="0"/>
              <a:t>F_7 : sum of vectors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D51D06-3D10-4D93-BF2B-3B9BE0B72F3F}"/>
              </a:ext>
            </a:extLst>
          </p:cNvPr>
          <p:cNvGraphicFramePr>
            <a:graphicFrameLocks/>
          </p:cNvGraphicFramePr>
          <p:nvPr/>
        </p:nvGraphicFramePr>
        <p:xfrm>
          <a:off x="5162843" y="1766180"/>
          <a:ext cx="6239021" cy="367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Autoencoder for All Functions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387CC2-D19E-45D5-9377-6176E5129293}"/>
              </a:ext>
            </a:extLst>
          </p:cNvPr>
          <p:cNvGraphicFramePr>
            <a:graphicFrameLocks/>
          </p:cNvGraphicFramePr>
          <p:nvPr/>
        </p:nvGraphicFramePr>
        <p:xfrm>
          <a:off x="2518117" y="2039815"/>
          <a:ext cx="7188591" cy="4079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of functions </a:t>
            </a:r>
          </a:p>
          <a:p>
            <a:pPr lvl="1"/>
            <a:r>
              <a:rPr lang="en-US" dirty="0"/>
              <a:t>K-means algorithm</a:t>
            </a:r>
          </a:p>
          <a:p>
            <a:pPr lvl="1"/>
            <a:r>
              <a:rPr lang="en-US" dirty="0"/>
              <a:t>Assign one of K cluster to each N dimensional points for each function</a:t>
            </a:r>
          </a:p>
          <a:p>
            <a:pPr lvl="1"/>
            <a:r>
              <a:rPr lang="en-US" dirty="0"/>
              <a:t>K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7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with K=2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9736" y="1690688"/>
            <a:ext cx="3108960" cy="4178104"/>
            <a:chOff x="1610751" y="1498210"/>
            <a:chExt cx="3108960" cy="4178104"/>
          </a:xfrm>
        </p:grpSpPr>
        <p:sp>
          <p:nvSpPr>
            <p:cNvPr id="4" name="Oval 3"/>
            <p:cNvSpPr/>
            <p:nvPr/>
          </p:nvSpPr>
          <p:spPr>
            <a:xfrm>
              <a:off x="2138290" y="1790114"/>
              <a:ext cx="2082018" cy="13645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F_4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F_7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138290" y="3826412"/>
              <a:ext cx="2082018" cy="13903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F_3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F_5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F_6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10751" y="1498210"/>
              <a:ext cx="3108960" cy="4178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9238" y="334715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3306" y="540924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2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1D021B-A41D-4CDC-AD67-19827D9CC3B8}"/>
              </a:ext>
            </a:extLst>
          </p:cNvPr>
          <p:cNvGraphicFramePr>
            <a:graphicFrameLocks/>
          </p:cNvGraphicFramePr>
          <p:nvPr/>
        </p:nvGraphicFramePr>
        <p:xfrm>
          <a:off x="5329310" y="1970868"/>
          <a:ext cx="5812301" cy="369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with K=3</a:t>
            </a:r>
          </a:p>
        </p:txBody>
      </p:sp>
      <p:sp>
        <p:nvSpPr>
          <p:cNvPr id="4" name="Oval 3"/>
          <p:cNvSpPr/>
          <p:nvPr/>
        </p:nvSpPr>
        <p:spPr>
          <a:xfrm>
            <a:off x="1927275" y="1771572"/>
            <a:ext cx="2082018" cy="1364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F_7</a:t>
            </a:r>
          </a:p>
        </p:txBody>
      </p:sp>
      <p:sp>
        <p:nvSpPr>
          <p:cNvPr id="5" name="Oval 4"/>
          <p:cNvSpPr/>
          <p:nvPr/>
        </p:nvSpPr>
        <p:spPr>
          <a:xfrm>
            <a:off x="1927275" y="3594466"/>
            <a:ext cx="2082018" cy="1118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F_6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9736" y="1690688"/>
            <a:ext cx="3108960" cy="4639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306" y="308884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3306" y="464636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2</a:t>
            </a:r>
          </a:p>
        </p:txBody>
      </p:sp>
      <p:sp>
        <p:nvSpPr>
          <p:cNvPr id="11" name="Oval 10"/>
          <p:cNvSpPr/>
          <p:nvPr/>
        </p:nvSpPr>
        <p:spPr>
          <a:xfrm>
            <a:off x="2117188" y="5165101"/>
            <a:ext cx="1674055" cy="73087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306" y="585357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3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4780C5-CDF2-4B7E-9BDE-6B98207D68FD}"/>
              </a:ext>
            </a:extLst>
          </p:cNvPr>
          <p:cNvGraphicFramePr>
            <a:graphicFrameLocks/>
          </p:cNvGraphicFramePr>
          <p:nvPr/>
        </p:nvGraphicFramePr>
        <p:xfrm>
          <a:off x="5572266" y="1969477"/>
          <a:ext cx="5231722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with K=4</a:t>
            </a:r>
          </a:p>
        </p:txBody>
      </p:sp>
      <p:sp>
        <p:nvSpPr>
          <p:cNvPr id="4" name="Oval 3"/>
          <p:cNvSpPr/>
          <p:nvPr/>
        </p:nvSpPr>
        <p:spPr>
          <a:xfrm>
            <a:off x="1927275" y="1419877"/>
            <a:ext cx="2082018" cy="13645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F_7</a:t>
            </a:r>
          </a:p>
        </p:txBody>
      </p:sp>
      <p:sp>
        <p:nvSpPr>
          <p:cNvPr id="5" name="Oval 4"/>
          <p:cNvSpPr/>
          <p:nvPr/>
        </p:nvSpPr>
        <p:spPr>
          <a:xfrm>
            <a:off x="1927275" y="3242771"/>
            <a:ext cx="2082018" cy="8589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F_6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9736" y="1378634"/>
            <a:ext cx="3108960" cy="528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306" y="273714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3306" y="403820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2</a:t>
            </a:r>
          </a:p>
        </p:txBody>
      </p:sp>
      <p:sp>
        <p:nvSpPr>
          <p:cNvPr id="11" name="Oval 10"/>
          <p:cNvSpPr/>
          <p:nvPr/>
        </p:nvSpPr>
        <p:spPr>
          <a:xfrm>
            <a:off x="2117188" y="4432042"/>
            <a:ext cx="1674055" cy="73087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9237" y="516291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3</a:t>
            </a:r>
          </a:p>
        </p:txBody>
      </p:sp>
      <p:sp>
        <p:nvSpPr>
          <p:cNvPr id="13" name="Oval 12"/>
          <p:cNvSpPr/>
          <p:nvPr/>
        </p:nvSpPr>
        <p:spPr>
          <a:xfrm>
            <a:off x="2115729" y="5556276"/>
            <a:ext cx="1674055" cy="73087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7778" y="631117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Cluster 5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BF6BD12-CAB7-4781-9952-48225D1E5A89}"/>
              </a:ext>
            </a:extLst>
          </p:cNvPr>
          <p:cNvGraphicFramePr>
            <a:graphicFrameLocks/>
          </p:cNvGraphicFramePr>
          <p:nvPr/>
        </p:nvGraphicFramePr>
        <p:xfrm>
          <a:off x="5371512" y="2102160"/>
          <a:ext cx="5657557" cy="366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AD2-35B2-4A3D-8F6F-DE3198F50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9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565876-4A13-4903-B061-ABE002988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637578"/>
              </p:ext>
            </p:extLst>
          </p:nvPr>
        </p:nvGraphicFramePr>
        <p:xfrm>
          <a:off x="2573768" y="2605504"/>
          <a:ext cx="7286924" cy="359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CFB49AB-C88B-401C-819E-73AB2815EEAB}"/>
              </a:ext>
            </a:extLst>
          </p:cNvPr>
          <p:cNvSpPr/>
          <p:nvPr/>
        </p:nvSpPr>
        <p:spPr>
          <a:xfrm>
            <a:off x="2784004" y="889300"/>
            <a:ext cx="491641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SQLite: Embedded SQL database</a:t>
            </a:r>
          </a:p>
          <a:p>
            <a:r>
              <a:rPr lang="en-US" sz="2800" dirty="0"/>
              <a:t>Versions: 3.10.0, 3.11.0</a:t>
            </a:r>
          </a:p>
          <a:p>
            <a:r>
              <a:rPr lang="en-US" sz="2800" dirty="0"/>
              <a:t>Total functions changed : 13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D0C32-50BD-4DEC-8DBD-C35539F4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5F9FD7-DFFF-4704-B88D-BBE4B8DC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849" y="25986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MySQL – Original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F7AFD-7678-4556-8CB5-3CB95E670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849" y="1391477"/>
            <a:ext cx="5145086" cy="1739348"/>
          </a:xfr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srv_stats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n_rows_read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7F87E-9B18-405F-A5A0-C094B4A9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7636" y="25986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MySQL – Bug fixed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738319-C47E-4EBC-AA48-A53B68A9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9849" y="3319674"/>
            <a:ext cx="5145086" cy="2078314"/>
          </a:xfr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srv_stats.n_rows_read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9789220C-762D-4557-BA45-01D1D374E93B}"/>
              </a:ext>
            </a:extLst>
          </p:cNvPr>
          <p:cNvSpPr txBox="1">
            <a:spLocks/>
          </p:cNvSpPr>
          <p:nvPr/>
        </p:nvSpPr>
        <p:spPr>
          <a:xfrm>
            <a:off x="6025738" y="1391477"/>
            <a:ext cx="5145086" cy="1739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srv_stats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n_rows_read</a:t>
            </a:r>
            <a:r>
              <a:rPr lang="en-US" b="1" dirty="0">
                <a:latin typeface="Consolas" panose="020B0609020204030204" pitchFamily="49" charset="0"/>
              </a:rPr>
              <a:t>[64];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5D166095-5C88-48A6-980D-68D5192D97E5}"/>
              </a:ext>
            </a:extLst>
          </p:cNvPr>
          <p:cNvSpPr txBox="1">
            <a:spLocks/>
          </p:cNvSpPr>
          <p:nvPr/>
        </p:nvSpPr>
        <p:spPr>
          <a:xfrm>
            <a:off x="6025738" y="3319674"/>
            <a:ext cx="5145086" cy="2078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srv_stats.n_rows_read</a:t>
            </a:r>
            <a:r>
              <a:rPr lang="en-US" b="1" dirty="0">
                <a:latin typeface="Consolas" panose="020B0609020204030204" pitchFamily="49" charset="0"/>
              </a:rPr>
              <a:t>[tx_id%64]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stats_lock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CBFA6B-7479-4DC9-8F53-BA6200204257}"/>
              </a:ext>
            </a:extLst>
          </p:cNvPr>
          <p:cNvSpPr/>
          <p:nvPr/>
        </p:nvSpPr>
        <p:spPr>
          <a:xfrm>
            <a:off x="6053286" y="4240696"/>
            <a:ext cx="5028441" cy="52677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1FFC52-EDA0-41EF-967E-BAAE5C728E7A}"/>
              </a:ext>
            </a:extLst>
          </p:cNvPr>
          <p:cNvSpPr/>
          <p:nvPr/>
        </p:nvSpPr>
        <p:spPr>
          <a:xfrm>
            <a:off x="6065009" y="2009153"/>
            <a:ext cx="2879723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ADCAE1-B0EA-449C-B2B0-E4BE27F8512C}"/>
              </a:ext>
            </a:extLst>
          </p:cNvPr>
          <p:cNvSpPr/>
          <p:nvPr/>
        </p:nvSpPr>
        <p:spPr>
          <a:xfrm>
            <a:off x="2148991" y="5497375"/>
            <a:ext cx="7832035" cy="974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Change in code leads to performance anomaly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(cache contention)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B3A92C6-CD0F-40C8-BBEA-0D9C626C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FC1322-2D2E-442B-9AB6-E05EBF781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859716"/>
              </p:ext>
            </p:extLst>
          </p:nvPr>
        </p:nvGraphicFramePr>
        <p:xfrm>
          <a:off x="6141308" y="2030133"/>
          <a:ext cx="5408435" cy="370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23B34C-5190-48EC-B070-A6C68297AD01}"/>
              </a:ext>
            </a:extLst>
          </p:cNvPr>
          <p:cNvSpPr txBox="1"/>
          <p:nvPr/>
        </p:nvSpPr>
        <p:spPr>
          <a:xfrm>
            <a:off x="679508" y="1459684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sqlite3Step(…) { </a:t>
            </a: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</a:rPr>
              <a:t>  sqlite3_mutex_enter(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&lt;100;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 v-&gt;</a:t>
            </a:r>
            <a:r>
              <a:rPr lang="en-US" dirty="0" err="1">
                <a:latin typeface="Consolas" panose="020B0609020204030204" pitchFamily="49" charset="0"/>
              </a:rPr>
              <a:t>doingRerun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v-&gt;</a:t>
            </a:r>
            <a:r>
              <a:rPr lang="en-US" dirty="0" err="1">
                <a:latin typeface="Consolas" panose="020B0609020204030204" pitchFamily="49" charset="0"/>
              </a:rPr>
              <a:t>doingRerun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v-&gt;</a:t>
            </a:r>
            <a:r>
              <a:rPr lang="en-US" dirty="0" err="1">
                <a:latin typeface="Consolas" panose="020B0609020204030204" pitchFamily="49" charset="0"/>
              </a:rPr>
              <a:t>doingRerun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</a:rPr>
              <a:t>  sqlite3_mutex_leave(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7AE9F-F16F-45F3-BE28-1E650D94C3B1}"/>
              </a:ext>
            </a:extLst>
          </p:cNvPr>
          <p:cNvSpPr/>
          <p:nvPr/>
        </p:nvSpPr>
        <p:spPr>
          <a:xfrm>
            <a:off x="964734" y="2558641"/>
            <a:ext cx="3607266" cy="1124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FC538-93A2-4F72-B637-92E6448CC1B0}"/>
              </a:ext>
            </a:extLst>
          </p:cNvPr>
          <p:cNvSpPr txBox="1"/>
          <p:nvPr/>
        </p:nvSpPr>
        <p:spPr>
          <a:xfrm>
            <a:off x="3838444" y="3682766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Injected contention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D795E9D-3C73-4FAB-BF1D-495061398318}"/>
              </a:ext>
            </a:extLst>
          </p:cNvPr>
          <p:cNvCxnSpPr>
            <a:endCxn id="6" idx="3"/>
          </p:cNvCxnSpPr>
          <p:nvPr/>
        </p:nvCxnSpPr>
        <p:spPr>
          <a:xfrm rot="16200000" flipV="1">
            <a:off x="4428432" y="3264272"/>
            <a:ext cx="562062" cy="274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636555-EFB7-471B-91B2-9114BD4F12E4}"/>
              </a:ext>
            </a:extLst>
          </p:cNvPr>
          <p:cNvSpPr txBox="1"/>
          <p:nvPr/>
        </p:nvSpPr>
        <p:spPr>
          <a:xfrm>
            <a:off x="679508" y="944613"/>
            <a:ext cx="870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Injected anomaly in </a:t>
            </a:r>
            <a:r>
              <a:rPr lang="en-US" sz="2000" u="sng" dirty="0">
                <a:latin typeface="+mj-lt"/>
              </a:rPr>
              <a:t>sqlite3Step(..)</a:t>
            </a:r>
            <a:r>
              <a:rPr lang="en-US" sz="2000" u="sng" dirty="0"/>
              <a:t> function in SQLite executed by multiple threads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DEECED-4C85-46F1-A4D4-73FB02DE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1DCF-F919-40E3-B707-2CF66AF4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C3C8-B026-4773-9D7C-9D1DCECF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310"/>
          </a:xfrm>
        </p:spPr>
        <p:txBody>
          <a:bodyPr>
            <a:normAutofit/>
          </a:bodyPr>
          <a:lstStyle/>
          <a:p>
            <a:r>
              <a:rPr lang="en-US" dirty="0" err="1"/>
              <a:t>AutoPerf</a:t>
            </a:r>
            <a:r>
              <a:rPr lang="en-US" dirty="0"/>
              <a:t> uses unsupervised learning for anomaly detection</a:t>
            </a:r>
          </a:p>
          <a:p>
            <a:r>
              <a:rPr lang="en-US" dirty="0"/>
              <a:t>Effective tool for performance regression testing</a:t>
            </a:r>
          </a:p>
          <a:p>
            <a:r>
              <a:rPr lang="en-US" dirty="0"/>
              <a:t>Detects cache contention related performance anomaly in 13 programs including 3 in real world applications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D956-72BB-4037-A2DA-6811100673EF}"/>
              </a:ext>
            </a:extLst>
          </p:cNvPr>
          <p:cNvSpPr txBox="1"/>
          <p:nvPr/>
        </p:nvSpPr>
        <p:spPr>
          <a:xfrm>
            <a:off x="3904734" y="5745892"/>
            <a:ext cx="35664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Email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mejbah.alam@gmail.com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63FC7-78AE-490D-8CBB-7B7BB7A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6BD03A-6962-4B69-9348-4EFC2429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Cache Contention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C960-6D71-49A9-A45C-5EB152BAA7C3}"/>
              </a:ext>
            </a:extLst>
          </p:cNvPr>
          <p:cNvSpPr/>
          <p:nvPr/>
        </p:nvSpPr>
        <p:spPr>
          <a:xfrm>
            <a:off x="1395055" y="2028091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A05E-2697-4604-BA56-AE6C03DACD96}"/>
              </a:ext>
            </a:extLst>
          </p:cNvPr>
          <p:cNvSpPr/>
          <p:nvPr/>
        </p:nvSpPr>
        <p:spPr>
          <a:xfrm>
            <a:off x="2250839" y="2028091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F3267-B76C-4665-8012-EB789FA9FE90}"/>
              </a:ext>
            </a:extLst>
          </p:cNvPr>
          <p:cNvSpPr txBox="1"/>
          <p:nvPr/>
        </p:nvSpPr>
        <p:spPr>
          <a:xfrm>
            <a:off x="1615999" y="30948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1E17C3-9842-48BE-B507-1C1FD8C00295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1822947" y="2473568"/>
            <a:ext cx="0" cy="62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50F8FDE-0AC0-445A-9D09-DCE5586D9C38}"/>
              </a:ext>
            </a:extLst>
          </p:cNvPr>
          <p:cNvSpPr/>
          <p:nvPr/>
        </p:nvSpPr>
        <p:spPr>
          <a:xfrm>
            <a:off x="3106622" y="2028091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E9B031-62D9-4BE1-8207-9E71380B6DE7}"/>
              </a:ext>
            </a:extLst>
          </p:cNvPr>
          <p:cNvSpPr/>
          <p:nvPr/>
        </p:nvSpPr>
        <p:spPr>
          <a:xfrm>
            <a:off x="3962406" y="2028091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D2CB9-1ACD-4977-93A2-BB880088C883}"/>
              </a:ext>
            </a:extLst>
          </p:cNvPr>
          <p:cNvSpPr txBox="1"/>
          <p:nvPr/>
        </p:nvSpPr>
        <p:spPr>
          <a:xfrm>
            <a:off x="148021" y="206616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B1566-F1F5-4FB6-8E70-909F6E8E5340}"/>
              </a:ext>
            </a:extLst>
          </p:cNvPr>
          <p:cNvSpPr txBox="1"/>
          <p:nvPr/>
        </p:nvSpPr>
        <p:spPr>
          <a:xfrm>
            <a:off x="675875" y="3075576"/>
            <a:ext cx="9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72E0DC-E8B1-4A01-A8AA-31F0BBA06117}"/>
              </a:ext>
            </a:extLst>
          </p:cNvPr>
          <p:cNvSpPr/>
          <p:nvPr/>
        </p:nvSpPr>
        <p:spPr>
          <a:xfrm>
            <a:off x="1395055" y="4084989"/>
            <a:ext cx="2567351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E573C-163D-4D1D-98C6-2BA90618A2E1}"/>
              </a:ext>
            </a:extLst>
          </p:cNvPr>
          <p:cNvSpPr/>
          <p:nvPr/>
        </p:nvSpPr>
        <p:spPr>
          <a:xfrm>
            <a:off x="3962406" y="4084989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F2D627-3EE9-41E5-AA9E-04E67241E3A2}"/>
              </a:ext>
            </a:extLst>
          </p:cNvPr>
          <p:cNvCxnSpPr>
            <a:cxnSpLocks/>
          </p:cNvCxnSpPr>
          <p:nvPr/>
        </p:nvCxnSpPr>
        <p:spPr>
          <a:xfrm flipV="1">
            <a:off x="2717089" y="4518744"/>
            <a:ext cx="0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D01CA0-EA78-4B32-9F25-36AD55A29BE8}"/>
              </a:ext>
            </a:extLst>
          </p:cNvPr>
          <p:cNvSpPr txBox="1"/>
          <p:nvPr/>
        </p:nvSpPr>
        <p:spPr>
          <a:xfrm>
            <a:off x="2510142" y="5263104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3DE15B-53C3-40F1-929F-073FC42CE4A0}"/>
              </a:ext>
            </a:extLst>
          </p:cNvPr>
          <p:cNvSpPr txBox="1"/>
          <p:nvPr/>
        </p:nvSpPr>
        <p:spPr>
          <a:xfrm>
            <a:off x="268417" y="41175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 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F1EBE5-7D3D-49E7-A9C6-3ABC2000116B}"/>
              </a:ext>
            </a:extLst>
          </p:cNvPr>
          <p:cNvSpPr txBox="1"/>
          <p:nvPr/>
        </p:nvSpPr>
        <p:spPr>
          <a:xfrm>
            <a:off x="679468" y="5239657"/>
            <a:ext cx="9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D6BB0-F2F2-4F51-BD94-C0D1B26C7CA1}"/>
              </a:ext>
            </a:extLst>
          </p:cNvPr>
          <p:cNvSpPr txBox="1"/>
          <p:nvPr/>
        </p:nvSpPr>
        <p:spPr>
          <a:xfrm>
            <a:off x="8995744" y="2060245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Sharing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6C754F-109A-4B62-874A-4D7552B17744}"/>
              </a:ext>
            </a:extLst>
          </p:cNvPr>
          <p:cNvSpPr txBox="1"/>
          <p:nvPr/>
        </p:nvSpPr>
        <p:spPr>
          <a:xfrm>
            <a:off x="8992822" y="404197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Sharing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3C63ED-8EB1-41CD-89FA-3AF5755546C5}"/>
              </a:ext>
            </a:extLst>
          </p:cNvPr>
          <p:cNvSpPr/>
          <p:nvPr/>
        </p:nvSpPr>
        <p:spPr>
          <a:xfrm>
            <a:off x="5072362" y="2030656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27ADA0-CD65-4DA5-9617-6CC3F38B3AA8}"/>
              </a:ext>
            </a:extLst>
          </p:cNvPr>
          <p:cNvSpPr/>
          <p:nvPr/>
        </p:nvSpPr>
        <p:spPr>
          <a:xfrm>
            <a:off x="5928146" y="2030656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X[1]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E54F83-9032-4096-979E-9B51DA0B2F92}"/>
              </a:ext>
            </a:extLst>
          </p:cNvPr>
          <p:cNvSpPr/>
          <p:nvPr/>
        </p:nvSpPr>
        <p:spPr>
          <a:xfrm>
            <a:off x="6783929" y="2030656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X[2]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3BA18-8849-4BD3-A58B-5BA51D2A6C90}"/>
              </a:ext>
            </a:extLst>
          </p:cNvPr>
          <p:cNvSpPr/>
          <p:nvPr/>
        </p:nvSpPr>
        <p:spPr>
          <a:xfrm>
            <a:off x="7639713" y="2030656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X[3]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F265AB-589C-4DE4-98C4-0768CB2C598A}"/>
              </a:ext>
            </a:extLst>
          </p:cNvPr>
          <p:cNvSpPr txBox="1"/>
          <p:nvPr/>
        </p:nvSpPr>
        <p:spPr>
          <a:xfrm>
            <a:off x="6926553" y="30948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67EC34-82DB-4CAF-860A-D771602F2915}"/>
              </a:ext>
            </a:extLst>
          </p:cNvPr>
          <p:cNvCxnSpPr>
            <a:stCxn id="54" idx="0"/>
          </p:cNvCxnSpPr>
          <p:nvPr/>
        </p:nvCxnSpPr>
        <p:spPr>
          <a:xfrm flipV="1">
            <a:off x="7133501" y="2473568"/>
            <a:ext cx="0" cy="62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442949-D5D5-424E-8CA7-26929A757BF0}"/>
              </a:ext>
            </a:extLst>
          </p:cNvPr>
          <p:cNvSpPr txBox="1"/>
          <p:nvPr/>
        </p:nvSpPr>
        <p:spPr>
          <a:xfrm>
            <a:off x="2531785" y="1640837"/>
            <a:ext cx="7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A2D8D-215A-42CD-8239-1B59C316B2DE}"/>
              </a:ext>
            </a:extLst>
          </p:cNvPr>
          <p:cNvSpPr txBox="1"/>
          <p:nvPr/>
        </p:nvSpPr>
        <p:spPr>
          <a:xfrm>
            <a:off x="6305558" y="1696831"/>
            <a:ext cx="7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49B36-EA87-4B49-BD28-7D84879110E8}"/>
              </a:ext>
            </a:extLst>
          </p:cNvPr>
          <p:cNvSpPr/>
          <p:nvPr/>
        </p:nvSpPr>
        <p:spPr>
          <a:xfrm>
            <a:off x="5072362" y="4084989"/>
            <a:ext cx="2567351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E6BF12-FF90-45B4-9F68-08B494C7C962}"/>
              </a:ext>
            </a:extLst>
          </p:cNvPr>
          <p:cNvSpPr/>
          <p:nvPr/>
        </p:nvSpPr>
        <p:spPr>
          <a:xfrm>
            <a:off x="7639713" y="4084989"/>
            <a:ext cx="855784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B58A68-A176-4E94-A1FF-08E7D9F55C6D}"/>
              </a:ext>
            </a:extLst>
          </p:cNvPr>
          <p:cNvCxnSpPr>
            <a:cxnSpLocks/>
          </p:cNvCxnSpPr>
          <p:nvPr/>
        </p:nvCxnSpPr>
        <p:spPr>
          <a:xfrm flipV="1">
            <a:off x="6394947" y="4518744"/>
            <a:ext cx="0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6673BF-0012-49E4-BCC7-6FB973F8DCFE}"/>
              </a:ext>
            </a:extLst>
          </p:cNvPr>
          <p:cNvSpPr txBox="1"/>
          <p:nvPr/>
        </p:nvSpPr>
        <p:spPr>
          <a:xfrm>
            <a:off x="6188000" y="52631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CA165-6ABE-46F8-A314-7F02440186AD}"/>
              </a:ext>
            </a:extLst>
          </p:cNvPr>
          <p:cNvSpPr txBox="1"/>
          <p:nvPr/>
        </p:nvSpPr>
        <p:spPr>
          <a:xfrm>
            <a:off x="2397526" y="3696588"/>
            <a:ext cx="7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AF13D-4E7E-4CEA-BA9A-7A393CE4D8D9}"/>
              </a:ext>
            </a:extLst>
          </p:cNvPr>
          <p:cNvSpPr txBox="1"/>
          <p:nvPr/>
        </p:nvSpPr>
        <p:spPr>
          <a:xfrm>
            <a:off x="6171299" y="3752582"/>
            <a:ext cx="7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1B32A1-3348-47EF-8543-814DC82ECED1}"/>
              </a:ext>
            </a:extLst>
          </p:cNvPr>
          <p:cNvSpPr txBox="1"/>
          <p:nvPr/>
        </p:nvSpPr>
        <p:spPr>
          <a:xfrm>
            <a:off x="2137460" y="6010369"/>
            <a:ext cx="63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Cache invalidations lead to slower performance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85785A65-0929-41CE-A12B-B47B15BA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F10-D748-4853-9F91-538FFF44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Anomaly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1C16-B0B4-4212-8B91-6D566F7C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: Cannot detect runtime performance issues</a:t>
            </a:r>
          </a:p>
          <a:p>
            <a:r>
              <a:rPr lang="en-US" dirty="0"/>
              <a:t>Dynamic Analysis : Finding out root cause is difficult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Profiling Performance Counters</a:t>
            </a:r>
          </a:p>
          <a:p>
            <a:pPr lvl="1"/>
            <a:r>
              <a:rPr lang="en-US" dirty="0"/>
              <a:t>Efficient in detecting root cause</a:t>
            </a:r>
          </a:p>
          <a:p>
            <a:pPr marL="457200" lvl="1" indent="0">
              <a:buNone/>
            </a:pPr>
            <a:r>
              <a:rPr lang="en-US" b="1" dirty="0"/>
              <a:t>Challenges:</a:t>
            </a:r>
          </a:p>
          <a:p>
            <a:pPr lvl="1"/>
            <a:r>
              <a:rPr lang="en-US" dirty="0"/>
              <a:t>Large number of performance counters</a:t>
            </a:r>
          </a:p>
          <a:p>
            <a:pPr lvl="1"/>
            <a:r>
              <a:rPr lang="en-US" dirty="0"/>
              <a:t>Requirement of multiple tests and domain expertise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6DA8-A3F5-46BB-8E5B-655682D9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A0B5-77E9-49C1-9549-4813BCA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for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55B64-7B75-4FF2-9AA2-020B90B6793F}"/>
              </a:ext>
            </a:extLst>
          </p:cNvPr>
          <p:cNvSpPr/>
          <p:nvPr/>
        </p:nvSpPr>
        <p:spPr>
          <a:xfrm>
            <a:off x="1969472" y="1957758"/>
            <a:ext cx="2555631" cy="1277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Dataset built from Performance Counters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82AF5-3520-4590-8447-0EAC40942F10}"/>
              </a:ext>
            </a:extLst>
          </p:cNvPr>
          <p:cNvSpPr/>
          <p:nvPr/>
        </p:nvSpPr>
        <p:spPr>
          <a:xfrm>
            <a:off x="5439502" y="1957759"/>
            <a:ext cx="1899139" cy="1277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7DF999-1101-4444-9DF9-E722DCA461C7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4525103" y="259666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16D7A-77EE-4BD1-8E5C-902A65AA490E}"/>
              </a:ext>
            </a:extLst>
          </p:cNvPr>
          <p:cNvSpPr/>
          <p:nvPr/>
        </p:nvSpPr>
        <p:spPr>
          <a:xfrm>
            <a:off x="8253040" y="1957758"/>
            <a:ext cx="1395048" cy="5451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E74AA-EA2A-4CF3-9CDA-917A7430B4B4}"/>
              </a:ext>
            </a:extLst>
          </p:cNvPr>
          <p:cNvSpPr/>
          <p:nvPr/>
        </p:nvSpPr>
        <p:spPr>
          <a:xfrm>
            <a:off x="8253040" y="2690451"/>
            <a:ext cx="1395048" cy="5451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Anomaly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4AC7B8-9A54-4F5B-8362-668D2C0C05C1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8253040" y="2230319"/>
            <a:ext cx="12700" cy="73269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EECE4-93E3-4A5F-9391-606685CB8695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338641" y="2596666"/>
            <a:ext cx="7056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BA3352-74D4-4CE4-A39E-AF5EFB0DDF02}"/>
              </a:ext>
            </a:extLst>
          </p:cNvPr>
          <p:cNvSpPr txBox="1"/>
          <p:nvPr/>
        </p:nvSpPr>
        <p:spPr>
          <a:xfrm>
            <a:off x="2190097" y="3743631"/>
            <a:ext cx="7678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Supervised Learning is not practical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a priori knowledge of performance issues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039EA-4E36-4F9D-A0B0-0A89A684FD2C}"/>
              </a:ext>
            </a:extLst>
          </p:cNvPr>
          <p:cNvSpPr txBox="1"/>
          <p:nvPr/>
        </p:nvSpPr>
        <p:spPr>
          <a:xfrm>
            <a:off x="2477317" y="5259927"/>
            <a:ext cx="723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Unsupervised learning algorithm : Autoencoders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B604408-0CBD-46FE-BDB8-0C3E9489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Autoencoder 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24" y="1926739"/>
            <a:ext cx="3621691" cy="4032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5DEF2E-091F-4059-8A13-ECB6073F21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4877"/>
                <a:ext cx="6365789" cy="47966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Unsupervised learning using Neural Networks</a:t>
                </a:r>
              </a:p>
              <a:p>
                <a:r>
                  <a:rPr lang="en-US" dirty="0"/>
                  <a:t>Learn a function </a:t>
                </a:r>
                <a:r>
                  <a:rPr lang="en-US" i="1" dirty="0" err="1">
                    <a:latin typeface="Cambria" panose="02040503050406030204" pitchFamily="18" charset="0"/>
                  </a:rPr>
                  <a:t>h</a:t>
                </a:r>
                <a:r>
                  <a:rPr lang="en-US" i="1" baseline="-25000" dirty="0" err="1">
                    <a:latin typeface="Cambria" panose="02040503050406030204" pitchFamily="18" charset="0"/>
                  </a:rPr>
                  <a:t>W,b</a:t>
                </a:r>
                <a:r>
                  <a:rPr lang="en-US" i="1" dirty="0">
                    <a:latin typeface="Cambria" panose="02040503050406030204" pitchFamily="18" charset="0"/>
                  </a:rPr>
                  <a:t>(x) </a:t>
                </a:r>
                <a:r>
                  <a:rPr lang="en-US" i="1" dirty="0">
                    <a:latin typeface="Cambria" panose="02040503050406030204" pitchFamily="18" charset="0"/>
                    <a:cs typeface="Calibri" panose="020F0502020204030204" pitchFamily="34" charset="0"/>
                  </a:rPr>
                  <a:t>≈ x</a:t>
                </a:r>
              </a:p>
              <a:p>
                <a:r>
                  <a:rPr lang="en-US" dirty="0">
                    <a:cs typeface="Calibri" panose="020F0502020204030204" pitchFamily="34" charset="0"/>
                  </a:rPr>
                  <a:t>Maps data space </a:t>
                </a:r>
                <a:r>
                  <a:rPr lang="en-US" b="1" dirty="0">
                    <a:cs typeface="Calibri" panose="020F0502020204030204" pitchFamily="34" charset="0"/>
                  </a:rPr>
                  <a:t>X</a:t>
                </a:r>
                <a:r>
                  <a:rPr lang="en-US" dirty="0">
                    <a:cs typeface="Calibri" panose="020F0502020204030204" pitchFamily="34" charset="0"/>
                  </a:rPr>
                  <a:t> to feature space </a:t>
                </a:r>
                <a:r>
                  <a:rPr lang="en-US" b="1" dirty="0">
                    <a:cs typeface="Calibri" panose="020F0502020204030204" pitchFamily="34" charset="0"/>
                  </a:rPr>
                  <a:t>Y 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i="1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𝑔𝑒𝑛𝑒𝑟𝑎𝑡𝑖𝑣𝑒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b="0" dirty="0">
                  <a:latin typeface="Cambria" panose="02040503050406030204" pitchFamily="18" charset="0"/>
                </a:endParaRPr>
              </a:p>
              <a:p>
                <a:r>
                  <a:rPr lang="en-US" dirty="0"/>
                  <a:t>Minimize </a:t>
                </a:r>
                <a:r>
                  <a:rPr lang="en-US" b="1" dirty="0"/>
                  <a:t>reconstruction error</a:t>
                </a:r>
                <a:r>
                  <a:rPr lang="en-US" b="0" dirty="0"/>
                  <a:t> between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may each represent a multilayer neural network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		</a:t>
                </a:r>
              </a:p>
              <a:p>
                <a:pPr lvl="1"/>
                <a:endParaRPr lang="en-US" dirty="0"/>
              </a:p>
              <a:p>
                <a:pPr marL="457200" lvl="1" indent="0" algn="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3657600" lvl="8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5DEF2E-091F-4059-8A13-ECB6073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4877"/>
                <a:ext cx="6365789" cy="4796610"/>
              </a:xfrm>
              <a:prstGeom prst="rect">
                <a:avLst/>
              </a:prstGeom>
              <a:blipFill>
                <a:blip r:embed="rId3"/>
                <a:stretch>
                  <a:fillRect l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1251E3-7951-49F1-8239-C1C6F3B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Autoencoder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40" y="1926739"/>
            <a:ext cx="6468698" cy="390753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Encode </a:t>
            </a:r>
            <a:r>
              <a:rPr lang="en-US" b="1" dirty="0"/>
              <a:t>: </a:t>
            </a:r>
            <a:r>
              <a:rPr lang="en-US" dirty="0"/>
              <a:t>Hidden dimension is </a:t>
            </a:r>
            <a:r>
              <a:rPr lang="en-US" b="1" dirty="0"/>
              <a:t>smaller</a:t>
            </a:r>
            <a:r>
              <a:rPr lang="en-US" dirty="0"/>
              <a:t> than input dimension</a:t>
            </a:r>
            <a:endParaRPr lang="en-US" b="1" dirty="0"/>
          </a:p>
          <a:p>
            <a:r>
              <a:rPr lang="en-US" dirty="0"/>
              <a:t>Capture the most salient features of the training data </a:t>
            </a:r>
            <a:r>
              <a:rPr lang="en-US" sz="1800" dirty="0"/>
              <a:t>[</a:t>
            </a:r>
            <a:r>
              <a:rPr lang="en-US" sz="1700" dirty="0"/>
              <a:t>1</a:t>
            </a:r>
            <a:r>
              <a:rPr lang="en-US" sz="1800" dirty="0"/>
              <a:t>]</a:t>
            </a:r>
            <a:endParaRPr lang="en-US" dirty="0"/>
          </a:p>
          <a:p>
            <a:r>
              <a:rPr lang="en-US" dirty="0"/>
              <a:t>Decode:</a:t>
            </a:r>
            <a:r>
              <a:rPr lang="en-US" b="1" dirty="0"/>
              <a:t> </a:t>
            </a:r>
            <a:r>
              <a:rPr lang="en-US" dirty="0"/>
              <a:t>Trained autoencoder “</a:t>
            </a:r>
            <a:r>
              <a:rPr lang="en-US" b="1" dirty="0"/>
              <a:t>reconstructs</a:t>
            </a:r>
            <a:r>
              <a:rPr lang="en-US" dirty="0"/>
              <a:t>” input “x” as output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24" y="1926739"/>
            <a:ext cx="3621691" cy="40328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14158" y="1778466"/>
            <a:ext cx="763397" cy="434549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9037" y="1469629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7" name="Oval 6"/>
          <p:cNvSpPr/>
          <p:nvPr/>
        </p:nvSpPr>
        <p:spPr>
          <a:xfrm>
            <a:off x="9392338" y="1690688"/>
            <a:ext cx="763397" cy="423333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5195" y="1409134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99F2E-C0FB-48BA-8240-4B2D6B924A8A}"/>
              </a:ext>
            </a:extLst>
          </p:cNvPr>
          <p:cNvSpPr txBox="1"/>
          <p:nvPr/>
        </p:nvSpPr>
        <p:spPr>
          <a:xfrm>
            <a:off x="5591513" y="6360014"/>
            <a:ext cx="64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[1] Reducing the Dimensionality of Data with Neural Networks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FA9E0B-C221-41EE-B065-F4ECD56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122-7252-43D2-AAAD-B6747F617F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2376</Words>
  <Application>Microsoft Office PowerPoint</Application>
  <PresentationFormat>Widescreen</PresentationFormat>
  <Paragraphs>576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Cambria Math</vt:lpstr>
      <vt:lpstr>Consolas</vt:lpstr>
      <vt:lpstr>Wingdings</vt:lpstr>
      <vt:lpstr>Office Theme</vt:lpstr>
      <vt:lpstr>AutoPerf: Software Performance Anomaly Detection using Autoencoder</vt:lpstr>
      <vt:lpstr>Performance Anomaly in Software</vt:lpstr>
      <vt:lpstr>PowerPoint Presentation</vt:lpstr>
      <vt:lpstr>PowerPoint Presentation</vt:lpstr>
      <vt:lpstr>Cache Contention</vt:lpstr>
      <vt:lpstr>Performance Anomaly Detection Methods</vt:lpstr>
      <vt:lpstr>Machine Learning for Detection</vt:lpstr>
      <vt:lpstr>Autoencoder Learning Algorithm</vt:lpstr>
      <vt:lpstr>Autoencoder Learning Algorithm</vt:lpstr>
      <vt:lpstr>Anomaly Detection with Autoencoders</vt:lpstr>
      <vt:lpstr>Anomaly Detection with Autoencoders</vt:lpstr>
      <vt:lpstr>Anomaly Detection with Autoencoders</vt:lpstr>
      <vt:lpstr>  Anomaly Detection Workflow</vt:lpstr>
      <vt:lpstr>Profiling Performance Counters </vt:lpstr>
      <vt:lpstr>Preprocess Performance Counters</vt:lpstr>
      <vt:lpstr>Training Autoencoder</vt:lpstr>
      <vt:lpstr>Hyperparameter Selection </vt:lpstr>
      <vt:lpstr>Hyperparameter Space Exploration</vt:lpstr>
      <vt:lpstr>Ranking of Root Cause</vt:lpstr>
      <vt:lpstr>Case Study : Performance Anomaly in MySQL</vt:lpstr>
      <vt:lpstr>PowerPoint Presentation</vt:lpstr>
      <vt:lpstr>PowerPoint Presentation</vt:lpstr>
      <vt:lpstr>PowerPoint Presentation</vt:lpstr>
      <vt:lpstr>PowerPoint Presentation</vt:lpstr>
      <vt:lpstr>Anomaly detection in MySQL</vt:lpstr>
      <vt:lpstr>Anomaly detection in MySQL</vt:lpstr>
      <vt:lpstr>Accuracy of Selected Autoencoder Model</vt:lpstr>
      <vt:lpstr>Accuracy of Selected Autoencoder Model</vt:lpstr>
      <vt:lpstr>Experiments &amp; Results</vt:lpstr>
      <vt:lpstr>Anomaly Detection Results</vt:lpstr>
      <vt:lpstr>Anomaly Detection Results</vt:lpstr>
      <vt:lpstr>Anomaly Detection Results</vt:lpstr>
      <vt:lpstr>One Autoencoder Per Function</vt:lpstr>
      <vt:lpstr>One Autoencoder for All Functions</vt:lpstr>
      <vt:lpstr>Can We Do Better?</vt:lpstr>
      <vt:lpstr>Kmeans with K=2</vt:lpstr>
      <vt:lpstr>Kmeans with K=3</vt:lpstr>
      <vt:lpstr>Kmeans with K=4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Performance Anomaly Detection using Autoencoder</dc:title>
  <dc:creator>Mohammad Alam</dc:creator>
  <cp:lastModifiedBy>Mohammad Alam</cp:lastModifiedBy>
  <cp:revision>111</cp:revision>
  <dcterms:created xsi:type="dcterms:W3CDTF">2017-08-08T03:01:03Z</dcterms:created>
  <dcterms:modified xsi:type="dcterms:W3CDTF">2017-08-09T06:45:38Z</dcterms:modified>
</cp:coreProperties>
</file>