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e conteú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" y="0"/>
            <a:ext cx="91325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" type="body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720"/>
              </a:spcBef>
              <a:buClr>
                <a:schemeClr val="lt1"/>
              </a:buClr>
              <a:buSzPct val="100000"/>
              <a:buFont typeface="Arial"/>
              <a:buChar char="●"/>
              <a:defRPr b="1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body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35496" y="6453336"/>
            <a:ext cx="625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.jp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161925" y="85725"/>
            <a:ext cx="72294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60"/>
              </a:spcBef>
              <a:buClr>
                <a:srgbClr val="BCBEC0"/>
              </a:buClr>
              <a:buSzPct val="100000"/>
              <a:buFont typeface="Arial"/>
              <a:buChar char="●"/>
              <a:defRPr b="1" i="0" sz="13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61925" y="85725"/>
            <a:ext cx="72294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60"/>
              </a:spcBef>
              <a:buClr>
                <a:srgbClr val="BCBEC0"/>
              </a:buClr>
              <a:buSzPct val="100000"/>
              <a:buFont typeface="Arial"/>
              <a:buChar char="●"/>
              <a:defRPr b="1" i="0" sz="13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172" y="6402174"/>
            <a:ext cx="641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açã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163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61925" y="85725"/>
            <a:ext cx="72294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60"/>
              </a:spcBef>
              <a:buClr>
                <a:srgbClr val="BCBEC0"/>
              </a:buClr>
              <a:buSzPct val="100000"/>
              <a:buFont typeface="Arial"/>
              <a:buChar char="●"/>
              <a:defRPr b="1" i="0" sz="13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5" type="body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/>
        </p:nvSpPr>
        <p:spPr>
          <a:xfrm>
            <a:off x="7640320" y="648208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7112000" y="6563360"/>
            <a:ext cx="396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7106920" y="6356350"/>
            <a:ext cx="396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omparaçã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61925" y="85725"/>
            <a:ext cx="72294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60"/>
              </a:spcBef>
              <a:buClr>
                <a:srgbClr val="BCBEC0"/>
              </a:buClr>
              <a:buSzPct val="100000"/>
              <a:buFont typeface="Arial"/>
              <a:buChar char="●"/>
              <a:defRPr b="1" i="0" sz="13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Comparaçã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1503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61925" y="85725"/>
            <a:ext cx="72294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60"/>
              </a:spcBef>
              <a:buClr>
                <a:srgbClr val="BCBEC0"/>
              </a:buClr>
              <a:buSzPct val="100000"/>
              <a:buFont typeface="Arial"/>
              <a:buChar char="●"/>
              <a:defRPr b="1" i="0" sz="13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4" type="pic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5" type="body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20"/>
              </a:spcBef>
              <a:buClr>
                <a:srgbClr val="BCBEC0"/>
              </a:buClr>
              <a:buSzPct val="100000"/>
              <a:buFont typeface="Arial"/>
              <a:buChar char="●"/>
              <a:defRPr b="0" i="1" sz="1100" u="none" cap="none" strike="noStrik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7386320" y="6356350"/>
            <a:ext cx="467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m com Legenda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4924424" y="0"/>
            <a:ext cx="421957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781050"/>
            <a:ext cx="4363508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ítulo e conteúd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0" y="0"/>
            <a:ext cx="9144000" cy="6778083"/>
            <a:chOff x="0" y="0"/>
            <a:chExt cx="9144000" cy="6778083"/>
          </a:xfrm>
        </p:grpSpPr>
        <p:grpSp>
          <p:nvGrpSpPr>
            <p:cNvPr id="77" name="Shape 77"/>
            <p:cNvGrpSpPr/>
            <p:nvPr/>
          </p:nvGrpSpPr>
          <p:grpSpPr>
            <a:xfrm>
              <a:off x="0" y="0"/>
              <a:ext cx="9144000" cy="6778083"/>
              <a:chOff x="0" y="0"/>
              <a:chExt cx="9144000" cy="6778083"/>
            </a:xfrm>
          </p:grpSpPr>
          <p:pic>
            <p:nvPicPr>
              <p:cNvPr descr="base_template_ppt2" id="78" name="Shape 7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9144000" cy="67780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Shape 79"/>
              <p:cNvSpPr/>
              <p:nvPr/>
            </p:nvSpPr>
            <p:spPr>
              <a:xfrm>
                <a:off x="571500" y="1500188"/>
                <a:ext cx="5214938" cy="264318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rIns="0" wrap="square" tIns="0">
                <a:noAutofit/>
              </a:bodyPr>
              <a:lstStyle/>
              <a:p>
                <a:pPr indent="0" lvl="0" marL="1168400" marR="0" rtl="0" algn="l">
                  <a:spcBef>
                    <a:spcPts val="0"/>
                  </a:spcBef>
                  <a:buSzPct val="25000"/>
                  <a:buNone/>
                </a:pPr>
                <a:r>
                  <a:t/>
                </a:r>
                <a:endParaRPr sz="2600">
                  <a:solidFill>
                    <a:srgbClr val="0F21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0" name="Shape 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5351" y="285750"/>
              <a:ext cx="2035554" cy="108403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1" name="Shape 81"/>
          <p:cNvCxnSpPr/>
          <p:nvPr/>
        </p:nvCxnSpPr>
        <p:spPr>
          <a:xfrm>
            <a:off x="2987675" y="6381750"/>
            <a:ext cx="0" cy="71913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2" name="Shape 82"/>
          <p:cNvSpPr txBox="1"/>
          <p:nvPr>
            <p:ph type="title"/>
          </p:nvPr>
        </p:nvSpPr>
        <p:spPr>
          <a:xfrm>
            <a:off x="539552" y="548680"/>
            <a:ext cx="5656684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  <a:defRPr b="0" i="0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539552" y="1484784"/>
            <a:ext cx="8136904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966786" y="2384425"/>
            <a:ext cx="734377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Camada Física da Computação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966786" y="3743351"/>
            <a:ext cx="734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Aula </a:t>
            </a:r>
            <a:r>
              <a:rPr lang="pt-BR"/>
              <a:t>21</a:t>
            </a:r>
            <a:r>
              <a:rPr b="0" i="0" lang="pt-BR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pt-BR"/>
              <a:t>Amplificador Operacional</a:t>
            </a:r>
          </a:p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900111" y="5463251"/>
            <a:ext cx="7343775" cy="1131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/>
              <a:t> Rafael C e Eduardo 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AmpOp	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8850" y="1244850"/>
            <a:ext cx="8229600" cy="69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Saturação: A muito elevado !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125" y="2125800"/>
            <a:ext cx="62674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Interno lm741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50" y="1307775"/>
            <a:ext cx="7566450" cy="4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Aplicações: Somador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8" y="1931461"/>
            <a:ext cx="7945825" cy="29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271150" y="52485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Devido ao terra virtual, cada entrada é tratada de forma independente 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Conversor Digital Analógico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R/2R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A0E2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298" y="2844822"/>
            <a:ext cx="1728319" cy="61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l">
              <a:spcBef>
                <a:spcPts val="0"/>
              </a:spcBef>
              <a:buClr>
                <a:srgbClr val="C00026"/>
              </a:buClr>
              <a:buSzPct val="100000"/>
              <a:buFont typeface="Verdana"/>
              <a:buNone/>
            </a:pPr>
            <a:r>
              <a:rPr b="0" i="0" lang="pt-BR" sz="32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Relembrar </a:t>
            </a: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funcionamento d</a:t>
            </a:r>
            <a:r>
              <a:rPr lang="pt-BR" sz="2400"/>
              <a:t>e um AMPOP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Como um AMPOP é construído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Resolver circuitos com AMP 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Analisar os pólos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Analisar circuitos CMOS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5496" y="6453336"/>
            <a:ext cx="625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563" y="2995738"/>
            <a:ext cx="30003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História	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1941 : Primeiro AMPOP valvulado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(bells lab)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1961 : AMPOP em um chip !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1968 : Primeira versão do LM741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/>
              <a:t>…..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400" y="519395"/>
            <a:ext cx="1389725" cy="2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75" y="3865938"/>
            <a:ext cx="22860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usar AMPOPS 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/>
              <a:t>São muito próximos de um circuito amplificador </a:t>
            </a:r>
            <a:r>
              <a:rPr b="1" lang="pt-BR"/>
              <a:t>IDEAL.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/>
              <a:t>São estáveis e fáceis de trabalhar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/>
              <a:t>Seu custo não é elevado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Por que usar AMPOPS 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417650"/>
            <a:ext cx="8229600" cy="479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/>
              <a:t>Operam de forma diferencial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Possuem um ganho </a:t>
            </a:r>
            <a:r>
              <a:rPr lang="pt-BR"/>
              <a:t>elevadíssimo</a:t>
            </a:r>
            <a:r>
              <a:rPr lang="pt-BR"/>
              <a:t>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pt-BR"/>
              <a:t>na cada de 1.000.000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Impedância de entrada muito alta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pt-BR"/>
              <a:t>TeraOhms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Operam por realimentação !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pt-BR"/>
              <a:t>lembram de modCom 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Aonde é utilizado 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Buffer de tensão 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(para isolar uma entrada/saída)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Em comparadores 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Em filtros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(passa baixa,...)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Em retificadores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(Diodo ideal)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Em conversores analógico/digital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pt-BR"/>
              <a:t>…..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Relembrando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(amplificador inversor)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138" y="1913488"/>
            <a:ext cx="34194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440325" y="4514375"/>
            <a:ext cx="4475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600"/>
              <a:t>Gain = -Rf/Rin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Amplificador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(não inversor)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BR"/>
              <a:t>Gain = 1 + Rf/R2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900" y="1850688"/>
            <a:ext cx="32956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8"/>
            <a:ext cx="63471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AmpOp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990600"/>
            <a:ext cx="3820800" cy="21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Ideal :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A      = ∞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Rin   = ∞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pt-BR"/>
              <a:t>Rout = 0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5496" y="6453336"/>
            <a:ext cx="6255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833050" y="914400"/>
            <a:ext cx="3820800" cy="243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Não ideal</a:t>
            </a:r>
            <a:r>
              <a:rPr lang="pt-BR"/>
              <a:t> :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A      &lt; ∞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Rin   &lt; ∞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pt-BR"/>
              <a:t>Rout &gt;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-2082" r="0" t="9189"/>
          <a:stretch/>
        </p:blipFill>
        <p:spPr>
          <a:xfrm>
            <a:off x="1161800" y="3594725"/>
            <a:ext cx="6479625" cy="3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