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96" r:id="rId3"/>
    <p:sldId id="297" r:id="rId4"/>
    <p:sldId id="298" r:id="rId5"/>
    <p:sldId id="287" r:id="rId6"/>
    <p:sldId id="288" r:id="rId7"/>
    <p:sldId id="286" r:id="rId8"/>
    <p:sldId id="283" r:id="rId9"/>
    <p:sldId id="290" r:id="rId10"/>
    <p:sldId id="289" r:id="rId11"/>
    <p:sldId id="295" r:id="rId12"/>
    <p:sldId id="292" r:id="rId13"/>
    <p:sldId id="299" r:id="rId14"/>
    <p:sldId id="300" r:id="rId15"/>
    <p:sldId id="302" r:id="rId16"/>
    <p:sldId id="301" r:id="rId17"/>
    <p:sldId id="30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058-EECB-4280-932E-C911720EA87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46F8D-B5F8-4E2A-B1F9-214D4ABE73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95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0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53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1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7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3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9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7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C15EC-FEEC-44CC-B85D-81BEF7CAACFA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96CFF-2492-494A-AC39-E21E6BA2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8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4 – RTOS – ADC 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99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92379" y="513853"/>
            <a:ext cx="84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FORMAS DE VIDA DA TASK 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634129" y="1481293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ACORDA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49219" y="2381838"/>
            <a:ext cx="300643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ALGO NOVO PARA MIM (EXAMINA QUEUE)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59018" y="3772012"/>
            <a:ext cx="175952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AJUSTA TEMPO DE SUSPENSÃO (N)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634129" y="3131685"/>
            <a:ext cx="439126" cy="656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02957" y="5208859"/>
            <a:ext cx="223750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AUTO SUSPENSÃO POR N TICKS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393656" y="3131685"/>
            <a:ext cx="290912" cy="55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6393656" y="4742432"/>
            <a:ext cx="374075" cy="466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5513857" y="1904435"/>
            <a:ext cx="68" cy="446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624965" y="313352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249669" y="3252999"/>
            <a:ext cx="6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509689" y="3904952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TOGGLE</a:t>
            </a: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4523291" y="4398629"/>
            <a:ext cx="330401" cy="577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20" idx="3"/>
            <a:endCxn id="7" idx="3"/>
          </p:cNvCxnSpPr>
          <p:nvPr/>
        </p:nvCxnSpPr>
        <p:spPr>
          <a:xfrm flipH="1" flipV="1">
            <a:off x="6393656" y="1665959"/>
            <a:ext cx="446810" cy="3866066"/>
          </a:xfrm>
          <a:prstGeom prst="bentConnector3">
            <a:avLst>
              <a:gd name="adj1" fmla="val -451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8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050" y="-163702"/>
            <a:ext cx="10515600" cy="956911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MONITOR SERIAL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66" y="719197"/>
            <a:ext cx="1733792" cy="291505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86999" y="917434"/>
            <a:ext cx="69759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/>
              <a:t>1) colocar a biblioteca </a:t>
            </a:r>
            <a:r>
              <a:rPr lang="pt-BR" dirty="0" err="1"/>
              <a:t>board.h</a:t>
            </a:r>
            <a:r>
              <a:rPr lang="pt-BR" dirty="0"/>
              <a:t> em </a:t>
            </a:r>
            <a:r>
              <a:rPr lang="pt-BR" dirty="0" err="1"/>
              <a:t>config</a:t>
            </a:r>
            <a:r>
              <a:rPr lang="pt-BR" dirty="0"/>
              <a:t> e adicionar os defines da figura: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6999" y="2441751"/>
            <a:ext cx="6096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pt-BR" dirty="0"/>
              <a:t>2) copiar do projeto 4 a </a:t>
            </a:r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b="1" i="1" dirty="0" err="1"/>
              <a:t>static</a:t>
            </a:r>
            <a:r>
              <a:rPr lang="pt-BR" b="1" i="1" dirty="0"/>
              <a:t> </a:t>
            </a:r>
            <a:r>
              <a:rPr lang="pt-BR" b="1" i="1" dirty="0" err="1"/>
              <a:t>void</a:t>
            </a:r>
            <a:r>
              <a:rPr lang="pt-BR" b="1" i="1" dirty="0"/>
              <a:t> </a:t>
            </a:r>
            <a:r>
              <a:rPr lang="pt-BR" b="1" i="1" dirty="0" err="1"/>
              <a:t>configure_console</a:t>
            </a:r>
            <a:r>
              <a:rPr lang="pt-BR" b="1" i="1" dirty="0"/>
              <a:t>(</a:t>
            </a:r>
            <a:r>
              <a:rPr lang="pt-BR" b="1" i="1" dirty="0" err="1"/>
              <a:t>void</a:t>
            </a:r>
            <a:r>
              <a:rPr lang="pt-BR" b="1" i="1" dirty="0"/>
              <a:t>)</a:t>
            </a:r>
            <a:r>
              <a:rPr lang="pt-BR" dirty="0"/>
              <a:t>;  (não apague o conteúdo relativo a outras coisas, OLED por exemplo).</a:t>
            </a:r>
          </a:p>
        </p:txBody>
      </p:sp>
      <p:cxnSp>
        <p:nvCxnSpPr>
          <p:cNvPr id="12" name="Conector Angulado 11"/>
          <p:cNvCxnSpPr>
            <a:stCxn id="9" idx="2"/>
            <a:endCxn id="8" idx="1"/>
          </p:cNvCxnSpPr>
          <p:nvPr/>
        </p:nvCxnSpPr>
        <p:spPr>
          <a:xfrm rot="16200000" flipH="1">
            <a:off x="5174890" y="-213150"/>
            <a:ext cx="889960" cy="3889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27" y="3916558"/>
            <a:ext cx="4389227" cy="2859496"/>
          </a:xfrm>
          <a:prstGeom prst="rect">
            <a:avLst/>
          </a:prstGeom>
        </p:spPr>
      </p:pic>
      <p:cxnSp>
        <p:nvCxnSpPr>
          <p:cNvPr id="20" name="Conector Angulado 19"/>
          <p:cNvCxnSpPr>
            <a:stCxn id="10" idx="2"/>
            <a:endCxn id="17" idx="1"/>
          </p:cNvCxnSpPr>
          <p:nvPr/>
        </p:nvCxnSpPr>
        <p:spPr>
          <a:xfrm rot="16200000" flipH="1">
            <a:off x="4111801" y="2488279"/>
            <a:ext cx="1981225" cy="373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/>
          <p:cNvSpPr/>
          <p:nvPr/>
        </p:nvSpPr>
        <p:spPr>
          <a:xfrm>
            <a:off x="238597" y="4075198"/>
            <a:ext cx="29383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/>
              <a:t>3) Chamar a função no </a:t>
            </a:r>
            <a:r>
              <a:rPr lang="pt-BR" dirty="0" err="1"/>
              <a:t>main</a:t>
            </a:r>
            <a:r>
              <a:rPr lang="pt-BR" dirty="0"/>
              <a:t>:</a:t>
            </a:r>
          </a:p>
          <a:p>
            <a:r>
              <a:rPr lang="pt-BR" b="1" i="1" dirty="0" err="1"/>
              <a:t>configure_console</a:t>
            </a:r>
            <a:r>
              <a:rPr lang="pt-BR" b="1" i="1" dirty="0"/>
              <a:t>();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597" y="5100866"/>
            <a:ext cx="3728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/>
              <a:t>4) No ASF adicionar o </a:t>
            </a:r>
            <a:r>
              <a:rPr lang="pt-BR" b="1" i="1" dirty="0"/>
              <a:t>standard serial</a:t>
            </a:r>
            <a:r>
              <a:rPr lang="pt-BR" dirty="0"/>
              <a:t> 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441" y="903006"/>
            <a:ext cx="2838846" cy="1695687"/>
          </a:xfrm>
          <a:prstGeom prst="rect">
            <a:avLst/>
          </a:prstGeom>
        </p:spPr>
      </p:pic>
      <p:cxnSp>
        <p:nvCxnSpPr>
          <p:cNvPr id="30" name="Conector Angulado 29"/>
          <p:cNvCxnSpPr>
            <a:endCxn id="15" idx="2"/>
          </p:cNvCxnSpPr>
          <p:nvPr/>
        </p:nvCxnSpPr>
        <p:spPr>
          <a:xfrm>
            <a:off x="8728364" y="2598693"/>
            <a:ext cx="1855500" cy="12700"/>
          </a:xfrm>
          <a:prstGeom prst="bentConnector4">
            <a:avLst>
              <a:gd name="adj1" fmla="val 11751"/>
              <a:gd name="adj2" fmla="val 22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4B48C39-C1CA-BCDD-5D53-03DB766A87A2}"/>
              </a:ext>
            </a:extLst>
          </p:cNvPr>
          <p:cNvSpPr/>
          <p:nvPr/>
        </p:nvSpPr>
        <p:spPr>
          <a:xfrm>
            <a:off x="238597" y="5571235"/>
            <a:ext cx="546803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/>
              <a:t>5) Copiar o conteúdo do </a:t>
            </a:r>
            <a:r>
              <a:rPr lang="pt-BR" dirty="0" err="1"/>
              <a:t>conf_uart_serial</a:t>
            </a:r>
            <a:r>
              <a:rPr lang="pt-BR" dirty="0"/>
              <a:t> do exemplo 4.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3A3665-66FC-9B3B-752A-14373E337DBE}"/>
              </a:ext>
            </a:extLst>
          </p:cNvPr>
          <p:cNvSpPr/>
          <p:nvPr/>
        </p:nvSpPr>
        <p:spPr>
          <a:xfrm>
            <a:off x="238596" y="6165496"/>
            <a:ext cx="60575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pt-BR" dirty="0"/>
              <a:t>6) Instalar o plugin do Terminal Windows no </a:t>
            </a:r>
            <a:r>
              <a:rPr lang="pt-BR" dirty="0" err="1"/>
              <a:t>Microship</a:t>
            </a:r>
            <a:r>
              <a:rPr lang="pt-BR"/>
              <a:t> Studio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36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8607"/>
            <a:ext cx="10515600" cy="700589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MONITOR SERIAL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2" y="1491134"/>
            <a:ext cx="4833880" cy="50824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56" y="1870139"/>
            <a:ext cx="4517314" cy="3365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345" y="5727526"/>
            <a:ext cx="4994234" cy="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201"/>
            <a:ext cx="4120752" cy="3156141"/>
          </a:xfrm>
          <a:prstGeom prst="rect">
            <a:avLst/>
          </a:prstGeom>
        </p:spPr>
      </p:pic>
      <p:cxnSp>
        <p:nvCxnSpPr>
          <p:cNvPr id="26" name="Conector de Seta Reta 25"/>
          <p:cNvCxnSpPr/>
          <p:nvPr/>
        </p:nvCxnSpPr>
        <p:spPr>
          <a:xfrm>
            <a:off x="3158836" y="1607127"/>
            <a:ext cx="2535382" cy="7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342"/>
            <a:ext cx="5195455" cy="2901266"/>
          </a:xfrm>
          <a:prstGeom prst="rect">
            <a:avLst/>
          </a:prstGeom>
        </p:spPr>
      </p:pic>
      <p:cxnSp>
        <p:nvCxnSpPr>
          <p:cNvPr id="29" name="Conector de Seta Reta 28"/>
          <p:cNvCxnSpPr/>
          <p:nvPr/>
        </p:nvCxnSpPr>
        <p:spPr>
          <a:xfrm flipV="1">
            <a:off x="3934691" y="2951018"/>
            <a:ext cx="1855503" cy="1413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3865418" y="4408916"/>
            <a:ext cx="1924776" cy="1312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78021"/>
            <a:ext cx="5668568" cy="52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7" y="1567865"/>
            <a:ext cx="7313654" cy="484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ADC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22" y="1946203"/>
            <a:ext cx="6597555" cy="38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7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ADC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41" y="1816026"/>
            <a:ext cx="7768518" cy="37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5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SAÍDA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99" y="1524603"/>
            <a:ext cx="5640402" cy="48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42999" y="1618756"/>
            <a:ext cx="486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i="1" dirty="0"/>
              <a:t>Rodam em loops infinitos e nunca retornam </a:t>
            </a:r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40" y="2540044"/>
            <a:ext cx="5203827" cy="2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42999" y="1618756"/>
            <a:ext cx="389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i="1" dirty="0"/>
              <a:t>Podem estar em diferentes estados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55" y="1423765"/>
            <a:ext cx="4223261" cy="46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TASKS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142999" y="1618756"/>
            <a:ext cx="3272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i="1" dirty="0"/>
              <a:t>Possuem </a:t>
            </a:r>
            <a:r>
              <a:rPr lang="pt-BR" sz="2000" b="1" i="1" dirty="0" err="1"/>
              <a:t>stacks</a:t>
            </a:r>
            <a:r>
              <a:rPr lang="pt-BR" sz="2000" b="1" i="1" dirty="0"/>
              <a:t> e prioridades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263" y="2254115"/>
            <a:ext cx="5603976" cy="94628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142998" y="4334247"/>
            <a:ext cx="1937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i="1" dirty="0"/>
              <a:t>Possuem </a:t>
            </a:r>
            <a:r>
              <a:rPr lang="pt-BR" sz="2000" b="1" i="1" dirty="0" err="1"/>
              <a:t>queues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11" y="5083058"/>
            <a:ext cx="6437713" cy="5113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511" y="5684545"/>
            <a:ext cx="6235829" cy="7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9927" y="568036"/>
            <a:ext cx="957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PERIODICIDADE DAS TASKS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46" y="1091256"/>
            <a:ext cx="4223261" cy="46784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76109" y="1745673"/>
            <a:ext cx="605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Tasks</a:t>
            </a:r>
            <a:r>
              <a:rPr lang="pt-BR" b="1" i="1" dirty="0"/>
              <a:t> são executadas durante um certo intervalo de tempo, DEPOIS SUSPENSAS, liberando o processador!  </a:t>
            </a:r>
            <a:r>
              <a:rPr lang="pt-BR" b="1" i="1" dirty="0" err="1">
                <a:solidFill>
                  <a:srgbClr val="FF0000"/>
                </a:solidFill>
              </a:rPr>
              <a:t>VtASKdELAY</a:t>
            </a:r>
            <a:r>
              <a:rPr lang="pt-BR" b="1" i="1" dirty="0">
                <a:solidFill>
                  <a:srgbClr val="FF0000"/>
                </a:solidFill>
              </a:rPr>
              <a:t>(TICKS)       ou       </a:t>
            </a:r>
            <a:r>
              <a:rPr lang="pt-BR" b="1" i="1" dirty="0" err="1">
                <a:solidFill>
                  <a:srgbClr val="FF0000"/>
                </a:solidFill>
              </a:rPr>
              <a:t>xSemaphoreTake</a:t>
            </a:r>
            <a:endParaRPr lang="pt-BR" b="1" i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3241965"/>
            <a:ext cx="4974795" cy="65726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98" y="5236573"/>
            <a:ext cx="6024602" cy="30524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398" y="4655495"/>
            <a:ext cx="5488338" cy="2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92379" y="513853"/>
            <a:ext cx="84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FORMAS DE VIDA DE UMA TASK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23708" y="1482318"/>
            <a:ext cx="175952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AVERIGUA SEMÁFORO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38798" y="2632362"/>
            <a:ext cx="30064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TÁ LIVRE (</a:t>
            </a:r>
            <a:r>
              <a:rPr lang="pt-BR" dirty="0" err="1"/>
              <a:t>taken</a:t>
            </a:r>
            <a:r>
              <a:rPr lang="pt-BR" dirty="0"/>
              <a:t>)?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883235" y="4017806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ROTINA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333997" y="3135484"/>
            <a:ext cx="1011384" cy="1330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883235" y="3098754"/>
            <a:ext cx="761999" cy="821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7003436" y="2154959"/>
            <a:ext cx="68" cy="446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381998" y="3440574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29814" y="3616154"/>
            <a:ext cx="6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Angulado 8"/>
          <p:cNvCxnSpPr>
            <a:stCxn id="12" idx="3"/>
            <a:endCxn id="7" idx="3"/>
          </p:cNvCxnSpPr>
          <p:nvPr/>
        </p:nvCxnSpPr>
        <p:spPr>
          <a:xfrm flipH="1" flipV="1">
            <a:off x="7883235" y="1805484"/>
            <a:ext cx="1759527" cy="2396988"/>
          </a:xfrm>
          <a:prstGeom prst="bentConnector3">
            <a:avLst>
              <a:gd name="adj1" fmla="val -12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930233" y="4631497"/>
            <a:ext cx="297180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INATIVA POR ∆t OU ATÉ LEBERARM O SEMÁFORO</a:t>
            </a:r>
          </a:p>
        </p:txBody>
      </p:sp>
      <p:cxnSp>
        <p:nvCxnSpPr>
          <p:cNvPr id="27" name="Conector Angulado 26"/>
          <p:cNvCxnSpPr>
            <a:stCxn id="23" idx="1"/>
            <a:endCxn id="7" idx="1"/>
          </p:cNvCxnSpPr>
          <p:nvPr/>
        </p:nvCxnSpPr>
        <p:spPr>
          <a:xfrm rot="10800000" flipH="1">
            <a:off x="2930232" y="1805485"/>
            <a:ext cx="3193475" cy="3149179"/>
          </a:xfrm>
          <a:prstGeom prst="bentConnector3">
            <a:avLst>
              <a:gd name="adj1" fmla="val -71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23" idx="3"/>
            <a:endCxn id="12" idx="2"/>
          </p:cNvCxnSpPr>
          <p:nvPr/>
        </p:nvCxnSpPr>
        <p:spPr>
          <a:xfrm flipV="1">
            <a:off x="5902034" y="4387138"/>
            <a:ext cx="2860965" cy="5675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6123707" y="498130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LIBERARAM O SEMÁFORO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553427" y="3001694"/>
            <a:ext cx="12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PASSOU ∆t </a:t>
            </a:r>
          </a:p>
        </p:txBody>
      </p:sp>
    </p:spTree>
    <p:extLst>
      <p:ext uri="{BB962C8B-B14F-4D97-AF65-F5344CB8AC3E}">
        <p14:creationId xmlns:p14="http://schemas.microsoft.com/office/powerpoint/2010/main" val="243233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92379" y="513853"/>
            <a:ext cx="84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FORMAS DE VIDA DE UMA TASK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585854" y="1662545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ACORDA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00944" y="2563090"/>
            <a:ext cx="300643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ALGO NOVO PARA MIM (EXAMINA QUEUE)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310743" y="3953264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ROTINA 2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4341178" y="3378230"/>
            <a:ext cx="378515" cy="405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62051" y="5158929"/>
            <a:ext cx="223750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AUTO SUSPENSÃO POR N TICKS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384165" y="3378326"/>
            <a:ext cx="351925" cy="405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6400798" y="4600057"/>
            <a:ext cx="318657" cy="466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5465582" y="2085687"/>
            <a:ext cx="68" cy="446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483924" y="3314984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33927" y="3302021"/>
            <a:ext cx="6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373581" y="3953194"/>
            <a:ext cx="175952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ROTINA 1</a:t>
            </a: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4585854" y="4516876"/>
            <a:ext cx="415637" cy="51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do 40"/>
          <p:cNvCxnSpPr>
            <a:stCxn id="20" idx="3"/>
            <a:endCxn id="7" idx="3"/>
          </p:cNvCxnSpPr>
          <p:nvPr/>
        </p:nvCxnSpPr>
        <p:spPr>
          <a:xfrm flipH="1" flipV="1">
            <a:off x="6345381" y="1847211"/>
            <a:ext cx="554179" cy="3634884"/>
          </a:xfrm>
          <a:prstGeom prst="bentConnector3">
            <a:avLst>
              <a:gd name="adj1" fmla="val -3237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9927" y="568036"/>
            <a:ext cx="957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INTERRUPT + SEMAPHORE + TASKS – RECURSOS DO RTOS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494" y="2043767"/>
            <a:ext cx="7247211" cy="34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92379" y="513853"/>
            <a:ext cx="8423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FORMAS DE VIDA DE UMA TASK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23708" y="1482318"/>
            <a:ext cx="1759527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AVERIGUA SEMÁFORO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38798" y="2632362"/>
            <a:ext cx="30064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TÁ LIVRE (</a:t>
            </a:r>
            <a:r>
              <a:rPr lang="pt-BR" dirty="0" err="1"/>
              <a:t>taken</a:t>
            </a:r>
            <a:r>
              <a:rPr lang="pt-BR" dirty="0"/>
              <a:t>)?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883235" y="4017806"/>
            <a:ext cx="175952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ENVIA DADO PARA QUEU DA TASK ANTERIOR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333997" y="3135484"/>
            <a:ext cx="1011384" cy="1330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883235" y="3098754"/>
            <a:ext cx="761999" cy="821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>
            <a:off x="7003436" y="2154959"/>
            <a:ext cx="68" cy="446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381998" y="3440574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929814" y="3616154"/>
            <a:ext cx="6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cxnSp>
        <p:nvCxnSpPr>
          <p:cNvPr id="9" name="Conector Angulado 8"/>
          <p:cNvCxnSpPr>
            <a:stCxn id="12" idx="3"/>
            <a:endCxn id="7" idx="3"/>
          </p:cNvCxnSpPr>
          <p:nvPr/>
        </p:nvCxnSpPr>
        <p:spPr>
          <a:xfrm flipH="1" flipV="1">
            <a:off x="7883235" y="1805484"/>
            <a:ext cx="1759527" cy="2396988"/>
          </a:xfrm>
          <a:prstGeom prst="bentConnector3">
            <a:avLst>
              <a:gd name="adj1" fmla="val -129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930233" y="4631497"/>
            <a:ext cx="297180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INATIVA POR ∆t OU ATÉ LEBERARM O SEMÁFORO</a:t>
            </a:r>
          </a:p>
        </p:txBody>
      </p:sp>
      <p:cxnSp>
        <p:nvCxnSpPr>
          <p:cNvPr id="27" name="Conector Angulado 26"/>
          <p:cNvCxnSpPr>
            <a:stCxn id="23" idx="1"/>
            <a:endCxn id="7" idx="1"/>
          </p:cNvCxnSpPr>
          <p:nvPr/>
        </p:nvCxnSpPr>
        <p:spPr>
          <a:xfrm rot="10800000" flipH="1">
            <a:off x="2930232" y="1805485"/>
            <a:ext cx="3193475" cy="3149179"/>
          </a:xfrm>
          <a:prstGeom prst="bentConnector3">
            <a:avLst>
              <a:gd name="adj1" fmla="val -71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23" idx="2"/>
            <a:endCxn id="12" idx="2"/>
          </p:cNvCxnSpPr>
          <p:nvPr/>
        </p:nvCxnSpPr>
        <p:spPr>
          <a:xfrm rot="5400000" flipH="1" flipV="1">
            <a:off x="6421220" y="2936049"/>
            <a:ext cx="336692" cy="4346865"/>
          </a:xfrm>
          <a:prstGeom prst="bentConnector3">
            <a:avLst>
              <a:gd name="adj1" fmla="val -3477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604160" y="5587466"/>
            <a:ext cx="266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SEMÁFORO LIBERADO ATRAVÉS DO CALLBACK DE UM BOTÃO IRQ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553427" y="3001694"/>
            <a:ext cx="12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PASSOU ∆t </a:t>
            </a:r>
          </a:p>
        </p:txBody>
      </p:sp>
    </p:spTree>
    <p:extLst>
      <p:ext uri="{BB962C8B-B14F-4D97-AF65-F5344CB8AC3E}">
        <p14:creationId xmlns:p14="http://schemas.microsoft.com/office/powerpoint/2010/main" val="3681772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298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do Office</vt:lpstr>
      <vt:lpstr>Apresentação do PowerPoint</vt:lpstr>
      <vt:lpstr>TASKS</vt:lpstr>
      <vt:lpstr>TASKS</vt:lpstr>
      <vt:lpstr>TASKS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MONITOR SERIAL</vt:lpstr>
      <vt:lpstr>MONITOR SERIAL</vt:lpstr>
      <vt:lpstr>Apresentação do PowerPoint</vt:lpstr>
      <vt:lpstr>ADC</vt:lpstr>
      <vt:lpstr>ADC</vt:lpstr>
      <vt:lpstr>ADC</vt:lpstr>
      <vt:lpstr>SAÍDA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61</cp:revision>
  <dcterms:created xsi:type="dcterms:W3CDTF">2023-02-10T12:33:52Z</dcterms:created>
  <dcterms:modified xsi:type="dcterms:W3CDTF">2023-03-09T12:55:22Z</dcterms:modified>
</cp:coreProperties>
</file>