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6"/>
  </p:notesMasterIdLst>
  <p:handoutMasterIdLst>
    <p:handoutMasterId r:id="rId17"/>
  </p:handoutMasterIdLst>
  <p:sldIdLst>
    <p:sldId id="269" r:id="rId2"/>
    <p:sldId id="458" r:id="rId3"/>
    <p:sldId id="459" r:id="rId4"/>
    <p:sldId id="460" r:id="rId5"/>
    <p:sldId id="461" r:id="rId6"/>
    <p:sldId id="462" r:id="rId7"/>
    <p:sldId id="463" r:id="rId8"/>
    <p:sldId id="464" r:id="rId9"/>
    <p:sldId id="465" r:id="rId10"/>
    <p:sldId id="466" r:id="rId11"/>
    <p:sldId id="467" r:id="rId12"/>
    <p:sldId id="468" r:id="rId13"/>
    <p:sldId id="469" r:id="rId14"/>
    <p:sldId id="26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99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BCBEC0"/>
    <a:srgbClr val="C00026"/>
    <a:srgbClr val="BA0E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Estilo Mé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94" autoAdjust="0"/>
    <p:restoredTop sz="92671" autoAdjust="0"/>
  </p:normalViewPr>
  <p:slideViewPr>
    <p:cSldViewPr snapToGrid="0" snapToObjects="1" showGuides="1">
      <p:cViewPr varScale="1">
        <p:scale>
          <a:sx n="73" d="100"/>
          <a:sy n="73" d="100"/>
        </p:scale>
        <p:origin x="846" y="72"/>
      </p:cViewPr>
      <p:guideLst>
        <p:guide orient="horz" pos="2183"/>
        <p:guide pos="29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3" d="100"/>
          <a:sy n="83" d="100"/>
        </p:scale>
        <p:origin x="-1980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B2933F-D0FD-7240-A363-4A10A64C6792}" type="datetimeFigureOut">
              <a:rPr lang="en-US" smtClean="0"/>
              <a:t>9/21/2023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5F2C9-07E4-FF4F-8189-CD4ED964D9B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012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9F3387-6852-4167-A065-1B417E5289FE}" type="datetimeFigureOut">
              <a:rPr lang="pt-BR" smtClean="0"/>
              <a:t>21/09/2023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FB91E-A0DC-4A5F-B463-D7B8E79502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12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CC8788FA-9D8F-3C45-9A7B-393163C83DF0}" type="datetime1">
              <a:rPr lang="en-US" smtClean="0"/>
              <a:t>9/21/2023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BCBEC0"/>
                </a:solidFill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7" y="0"/>
            <a:ext cx="9138285" cy="6858000"/>
          </a:xfrm>
          <a:prstGeom prst="rect">
            <a:avLst/>
          </a:prstGeom>
        </p:spPr>
      </p:pic>
      <p:sp>
        <p:nvSpPr>
          <p:cNvPr id="9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966786" y="2714625"/>
            <a:ext cx="7343775" cy="7143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3600" b="1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título</a:t>
            </a:r>
          </a:p>
        </p:txBody>
      </p:sp>
      <p:sp>
        <p:nvSpPr>
          <p:cNvPr id="10" name="Espaço Reservado para Conteúdo 2"/>
          <p:cNvSpPr>
            <a:spLocks noGrp="1"/>
          </p:cNvSpPr>
          <p:nvPr>
            <p:ph idx="13" hasCustomPrompt="1"/>
          </p:nvPr>
        </p:nvSpPr>
        <p:spPr>
          <a:xfrm>
            <a:off x="966786" y="3429001"/>
            <a:ext cx="7343775" cy="476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subtítulo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4" hasCustomPrompt="1"/>
          </p:nvPr>
        </p:nvSpPr>
        <p:spPr>
          <a:xfrm>
            <a:off x="900111" y="6356349"/>
            <a:ext cx="7343775" cy="2381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1400" b="0" baseline="0">
                <a:solidFill>
                  <a:schemeClr val="bg1"/>
                </a:solidFill>
              </a:defRPr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a data e o nome da área ou disciplina</a:t>
            </a:r>
          </a:p>
        </p:txBody>
      </p:sp>
    </p:spTree>
    <p:extLst>
      <p:ext uri="{BB962C8B-B14F-4D97-AF65-F5344CB8AC3E}">
        <p14:creationId xmlns:p14="http://schemas.microsoft.com/office/powerpoint/2010/main" val="2529634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4172" y="6402174"/>
            <a:ext cx="6415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8132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C2149-89A1-2143-B6CB-10E4BD2D3370}" type="datetime1">
              <a:rPr lang="en-US" smtClean="0"/>
              <a:t>9/21/2023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635760" cy="365125"/>
          </a:xfrm>
        </p:spPr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18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714875" y="1484313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0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1487488"/>
            <a:ext cx="3971925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dirty="0"/>
              <a:t>Clique para editar subtítulo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2181225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2190750"/>
            <a:ext cx="3971925" cy="3962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7640320" y="6482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7112000" y="656336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7106920" y="6356350"/>
            <a:ext cx="39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08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7956-45FE-0B43-9FB1-4BE9D905D684}" type="datetime1">
              <a:rPr lang="en-US" smtClean="0"/>
              <a:t>9/21/2023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5"/>
            <a:ext cx="3971925" cy="46672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90036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6C89B-46A1-944B-8294-819B08567B54}" type="datetime1">
              <a:rPr lang="en-US" smtClean="0"/>
              <a:t>9/21/2023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1503680" cy="365125"/>
          </a:xfrm>
        </p:spPr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7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  <p:sp>
        <p:nvSpPr>
          <p:cNvPr id="2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76374"/>
            <a:ext cx="3971925" cy="24288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idx="17"/>
          </p:nvPr>
        </p:nvSpPr>
        <p:spPr>
          <a:xfrm>
            <a:off x="4714875" y="1476375"/>
            <a:ext cx="3971925" cy="46767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0" name="Espaço Reservado para Imagem 2"/>
          <p:cNvSpPr>
            <a:spLocks noGrp="1"/>
          </p:cNvSpPr>
          <p:nvPr>
            <p:ph type="pic" idx="15"/>
          </p:nvPr>
        </p:nvSpPr>
        <p:spPr>
          <a:xfrm>
            <a:off x="657224" y="4086225"/>
            <a:ext cx="3971925" cy="1704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11" name="Espaço Reservado para Texto 7"/>
          <p:cNvSpPr>
            <a:spLocks noGrp="1"/>
          </p:cNvSpPr>
          <p:nvPr>
            <p:ph type="body" sz="quarter" idx="16" hasCustomPrompt="1"/>
          </p:nvPr>
        </p:nvSpPr>
        <p:spPr>
          <a:xfrm>
            <a:off x="657225" y="5791200"/>
            <a:ext cx="3971924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100" b="0" i="1" baseline="0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a legenda mestre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386320" y="6356350"/>
            <a:ext cx="46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75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924424" y="0"/>
            <a:ext cx="4219575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E0B43-6A8C-D94C-A4F4-9A1865BE9A40}" type="datetime1">
              <a:rPr lang="en-US" smtClean="0"/>
              <a:t>9/21/2023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E5E5C-C80A-4D8D-A711-3102A7BA9258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457200" y="781050"/>
            <a:ext cx="4363508" cy="619125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pt-BR" dirty="0"/>
              <a:t>Edite o título mestre</a:t>
            </a:r>
          </a:p>
        </p:txBody>
      </p:sp>
      <p:sp>
        <p:nvSpPr>
          <p:cNvPr id="9" name="Espaço Reservado para Conteúdo 2"/>
          <p:cNvSpPr>
            <a:spLocks noGrp="1"/>
          </p:cNvSpPr>
          <p:nvPr>
            <p:ph idx="13"/>
          </p:nvPr>
        </p:nvSpPr>
        <p:spPr>
          <a:xfrm>
            <a:off x="657225" y="1485900"/>
            <a:ext cx="4163483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51088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undo_ppt1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781050"/>
            <a:ext cx="8229600" cy="619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11" name="Espaço Reservado para Conteúdo 2"/>
          <p:cNvSpPr>
            <a:spLocks noGrp="1"/>
          </p:cNvSpPr>
          <p:nvPr>
            <p:ph idx="1"/>
          </p:nvPr>
        </p:nvSpPr>
        <p:spPr>
          <a:xfrm>
            <a:off x="657225" y="1485900"/>
            <a:ext cx="8029575" cy="4724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12" name="Espaço Reservado para Texto 7"/>
          <p:cNvSpPr>
            <a:spLocks noGrp="1"/>
          </p:cNvSpPr>
          <p:nvPr>
            <p:ph type="body" sz="quarter" idx="13" hasCustomPrompt="1"/>
          </p:nvPr>
        </p:nvSpPr>
        <p:spPr>
          <a:xfrm>
            <a:off x="161925" y="85725"/>
            <a:ext cx="7229475" cy="35242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00" b="1">
                <a:solidFill>
                  <a:srgbClr val="BCBEC0"/>
                </a:solidFill>
              </a:defRPr>
            </a:lvl1pPr>
          </a:lstStyle>
          <a:p>
            <a:pPr lvl="0"/>
            <a:r>
              <a:rPr lang="pt-BR" dirty="0"/>
              <a:t>Clique para editar o chapéu mestre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9"/>
          <p:cNvGrpSpPr>
            <a:grpSpLocks/>
          </p:cNvGrpSpPr>
          <p:nvPr userDrawn="1"/>
        </p:nvGrpSpPr>
        <p:grpSpPr bwMode="auto">
          <a:xfrm>
            <a:off x="0" y="0"/>
            <a:ext cx="9144000" cy="6838950"/>
            <a:chOff x="0" y="0"/>
            <a:chExt cx="9144000" cy="6838950"/>
          </a:xfrm>
        </p:grpSpPr>
        <p:grpSp>
          <p:nvGrpSpPr>
            <p:cNvPr id="5" name="Grupo 8"/>
            <p:cNvGrpSpPr>
              <a:grpSpLocks/>
            </p:cNvGrpSpPr>
            <p:nvPr userDrawn="1"/>
          </p:nvGrpSpPr>
          <p:grpSpPr bwMode="auto">
            <a:xfrm>
              <a:off x="0" y="0"/>
              <a:ext cx="9144000" cy="6838950"/>
              <a:chOff x="0" y="0"/>
              <a:chExt cx="9144000" cy="6838950"/>
            </a:xfrm>
          </p:grpSpPr>
          <p:pic>
            <p:nvPicPr>
              <p:cNvPr id="7" name="Picture 12" descr="base_template_ppt2"/>
              <p:cNvPicPr>
                <a:picLocks noChangeAspect="1" noChangeArrowheads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9144000" cy="68389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0" name="Retângulo 5"/>
              <p:cNvSpPr>
                <a:spLocks noChangeArrowheads="1"/>
              </p:cNvSpPr>
              <p:nvPr userDrawn="1"/>
            </p:nvSpPr>
            <p:spPr bwMode="auto">
              <a:xfrm>
                <a:off x="571500" y="1500188"/>
                <a:ext cx="5214938" cy="26431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lIns="0" tIns="0" rIns="0" bIns="0" anchor="ctr"/>
              <a:lstStyle>
                <a:lvl1pPr marL="11684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1pPr>
                <a:lvl2pPr marL="742950" indent="-28575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2pPr>
                <a:lvl3pPr marL="11430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3pPr>
                <a:lvl4pPr marL="16002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4pPr>
                <a:lvl5pPr marL="2057400" indent="-228600" eaLnBrk="0" hangingPunct="0"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600">
                    <a:solidFill>
                      <a:srgbClr val="0F2151"/>
                    </a:solidFill>
                    <a:latin typeface="Arial" pitchFamily="34" charset="0"/>
                    <a:ea typeface="ヒラギノ角ゴ Pro W3" charset="-128"/>
                  </a:defRPr>
                </a:lvl9pPr>
              </a:lstStyle>
              <a:p>
                <a:pPr eaLnBrk="1" hangingPunct="1">
                  <a:defRPr/>
                </a:pPr>
                <a:endParaRPr lang="pt-BR" altLang="pt-BR"/>
              </a:p>
            </p:txBody>
          </p:sp>
        </p:grpSp>
        <p:pic>
          <p:nvPicPr>
            <p:cNvPr id="6" name="Picture 3"/>
            <p:cNvPicPr>
              <a:picLocks noChangeAspect="1" noChangeArrowheads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5351" y="285750"/>
              <a:ext cx="2043113" cy="10858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cxnSp>
        <p:nvCxnSpPr>
          <p:cNvPr id="11" name="Conector reto 8"/>
          <p:cNvCxnSpPr>
            <a:cxnSpLocks noChangeShapeType="1"/>
          </p:cNvCxnSpPr>
          <p:nvPr userDrawn="1"/>
        </p:nvCxnSpPr>
        <p:spPr bwMode="auto">
          <a:xfrm>
            <a:off x="2987675" y="6381750"/>
            <a:ext cx="0" cy="719138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cxnSp>
      <p:sp>
        <p:nvSpPr>
          <p:cNvPr id="8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539552" y="548680"/>
            <a:ext cx="5656684" cy="366712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539552" y="1484784"/>
            <a:ext cx="8136904" cy="4536504"/>
          </a:xfrm>
          <a:prstGeom prst="rect">
            <a:avLst/>
          </a:prstGeom>
          <a:noFill/>
        </p:spPr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4447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47048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96" y="6453336"/>
            <a:ext cx="625399" cy="365125"/>
          </a:xfrm>
        </p:spPr>
        <p:txBody>
          <a:bodyPr/>
          <a:lstStyle/>
          <a:p>
            <a:fld id="{77ADD9C6-6B50-42C1-AB90-24E38D1CF2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839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fundo_ppt1_ok.jpg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A8EA56D1-9008-324A-AE78-6F3716B85DF9}" type="datetime1">
              <a:rPr lang="en-US" smtClean="0"/>
              <a:t>9/21/2023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7FFE5E5C-C80A-4D8D-A711-3102A7BA925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403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8" r:id="rId2"/>
    <p:sldLayoutId id="2147483656" r:id="rId3"/>
    <p:sldLayoutId id="2147483666" r:id="rId4"/>
    <p:sldLayoutId id="2147483667" r:id="rId5"/>
    <p:sldLayoutId id="2147483660" r:id="rId6"/>
    <p:sldLayoutId id="2147483662" r:id="rId7"/>
    <p:sldLayoutId id="2147483670" r:id="rId8"/>
    <p:sldLayoutId id="2147483671" r:id="rId9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rgbClr val="C00026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b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f.ufrgs.br/~asc/redes/pdf/aula06.pdf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 idx="1"/>
          </p:nvPr>
        </p:nvSpPr>
        <p:spPr>
          <a:xfrm>
            <a:off x="1123540" y="2292814"/>
            <a:ext cx="7343775" cy="714375"/>
          </a:xfrm>
        </p:spPr>
        <p:txBody>
          <a:bodyPr>
            <a:normAutofit/>
          </a:bodyPr>
          <a:lstStyle/>
          <a:p>
            <a:pPr lvl="0" defTabSz="457200">
              <a:spcBef>
                <a:spcPct val="0"/>
              </a:spcBef>
              <a:spcAft>
                <a:spcPts val="600"/>
              </a:spcAft>
              <a:defRPr/>
            </a:pPr>
            <a:r>
              <a:rPr lang="pt-BR" sz="2400" dirty="0">
                <a:latin typeface="Verdana"/>
                <a:cs typeface="Verdana"/>
              </a:rPr>
              <a:t>Camada Física da Computação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pt-BR" dirty="0">
                <a:latin typeface="Verdana"/>
                <a:cs typeface="Verdana"/>
              </a:rPr>
              <a:t>CRC – </a:t>
            </a:r>
            <a:r>
              <a:rPr lang="pt-BR" dirty="0" err="1">
                <a:latin typeface="Verdana"/>
                <a:cs typeface="Verdana"/>
              </a:rPr>
              <a:t>Cyclic</a:t>
            </a:r>
            <a:r>
              <a:rPr lang="pt-BR" dirty="0">
                <a:latin typeface="Verdana"/>
                <a:cs typeface="Verdana"/>
              </a:rPr>
              <a:t> </a:t>
            </a:r>
            <a:r>
              <a:rPr lang="pt-BR" dirty="0" err="1">
                <a:latin typeface="Verdana"/>
                <a:cs typeface="Verdana"/>
              </a:rPr>
              <a:t>redundancy</a:t>
            </a:r>
            <a:r>
              <a:rPr lang="pt-BR" dirty="0">
                <a:latin typeface="Verdana"/>
                <a:cs typeface="Verdana"/>
              </a:rPr>
              <a:t> </a:t>
            </a:r>
            <a:r>
              <a:rPr lang="pt-BR" dirty="0" err="1">
                <a:latin typeface="Verdana"/>
                <a:cs typeface="Verdana"/>
              </a:rPr>
              <a:t>check</a:t>
            </a:r>
            <a:endParaRPr lang="pt-BR" dirty="0">
              <a:latin typeface="Verdana"/>
              <a:cs typeface="Verdana"/>
            </a:endParaRPr>
          </a:p>
        </p:txBody>
      </p:sp>
      <p:sp>
        <p:nvSpPr>
          <p:cNvPr id="7" name="Espaço Reservado para Conteúdo 3"/>
          <p:cNvSpPr>
            <a:spLocks noGrp="1"/>
          </p:cNvSpPr>
          <p:nvPr>
            <p:ph idx="14"/>
          </p:nvPr>
        </p:nvSpPr>
        <p:spPr>
          <a:xfrm>
            <a:off x="900111" y="5463251"/>
            <a:ext cx="7343775" cy="1131223"/>
          </a:xfrm>
        </p:spPr>
        <p:txBody>
          <a:bodyPr>
            <a:normAutofit/>
          </a:bodyPr>
          <a:lstStyle/>
          <a:p>
            <a:pPr algn="r"/>
            <a:r>
              <a:rPr lang="pt-BR" dirty="0" smtClean="0"/>
              <a:t> </a:t>
            </a:r>
            <a:r>
              <a:rPr lang="pt-BR" dirty="0"/>
              <a:t>Engenharia da computação</a:t>
            </a:r>
          </a:p>
          <a:p>
            <a:pPr algn="r"/>
            <a:endParaRPr lang="pt-BR" dirty="0"/>
          </a:p>
          <a:p>
            <a:pPr algn="r"/>
            <a:r>
              <a:rPr lang="pt-BR" dirty="0"/>
              <a:t>Rodrigo Carareto</a:t>
            </a:r>
            <a:endParaRPr lang="pt-BR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23469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10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2747098" y="388034"/>
            <a:ext cx="3270447" cy="62478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101101010000 |</a:t>
            </a:r>
            <a:r>
              <a:rPr lang="pt-BR" sz="1600" u="sng" dirty="0">
                <a:latin typeface="Courier New" panose="02070309020205020404" pitchFamily="49" charset="0"/>
                <a:cs typeface="Courier New" panose="02070309020205020404" pitchFamily="49" charset="0"/>
              </a:rPr>
              <a:t>10011   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- 10011         10101010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001011010000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- 00000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001011010000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- 10011</a:t>
            </a:r>
          </a:p>
          <a:p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000010110000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- 00000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000010110000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- 10011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000000101000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- 00000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000000101000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- 10011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000000001110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- 00000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-----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00000000</a:t>
            </a:r>
            <a:r>
              <a:rPr lang="pt-BR" sz="16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1110</a:t>
            </a:r>
          </a:p>
        </p:txBody>
      </p:sp>
      <p:sp>
        <p:nvSpPr>
          <p:cNvPr id="3" name="Retângulo: Cantos Arredondados 2"/>
          <p:cNvSpPr/>
          <p:nvPr/>
        </p:nvSpPr>
        <p:spPr>
          <a:xfrm>
            <a:off x="4751388" y="618836"/>
            <a:ext cx="1178357" cy="3602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5650690" y="1417638"/>
            <a:ext cx="2656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Ignorar o quociente</a:t>
            </a:r>
          </a:p>
          <a:p>
            <a:r>
              <a:rPr lang="pt-BR" dirty="0">
                <a:solidFill>
                  <a:srgbClr val="FF0000"/>
                </a:solidFill>
              </a:rPr>
              <a:t>(não precisa nem guardar)</a:t>
            </a:r>
          </a:p>
        </p:txBody>
      </p:sp>
      <p:cxnSp>
        <p:nvCxnSpPr>
          <p:cNvPr id="8" name="Conector de Seta Reta 7"/>
          <p:cNvCxnSpPr/>
          <p:nvPr/>
        </p:nvCxnSpPr>
        <p:spPr>
          <a:xfrm flipH="1" flipV="1">
            <a:off x="5340566" y="979055"/>
            <a:ext cx="676979" cy="4385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: Cantos Arredondados 8"/>
          <p:cNvSpPr/>
          <p:nvPr/>
        </p:nvSpPr>
        <p:spPr>
          <a:xfrm>
            <a:off x="3999345" y="6206836"/>
            <a:ext cx="637310" cy="3602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5679055" y="5566535"/>
            <a:ext cx="19770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solidFill>
                  <a:srgbClr val="FF0000"/>
                </a:solidFill>
              </a:rPr>
              <a:t>Este é o CRC</a:t>
            </a:r>
          </a:p>
        </p:txBody>
      </p:sp>
      <p:cxnSp>
        <p:nvCxnSpPr>
          <p:cNvPr id="12" name="Conector de Seta Reta 11"/>
          <p:cNvCxnSpPr>
            <a:endCxn id="9" idx="3"/>
          </p:cNvCxnSpPr>
          <p:nvPr/>
        </p:nvCxnSpPr>
        <p:spPr>
          <a:xfrm flipH="1">
            <a:off x="4636655" y="5855855"/>
            <a:ext cx="1014035" cy="5310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4040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Detecção de erro com CRC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Enviar os dados junto com o CRC (calculado inicialmente com quatro bits 0 acrescidos no dado)</a:t>
            </a:r>
          </a:p>
          <a:p>
            <a:endParaRPr lang="pt-BR" dirty="0"/>
          </a:p>
          <a:p>
            <a:pPr marL="0" indent="0" algn="ctr">
              <a:buNone/>
            </a:pPr>
            <a:r>
              <a:rPr lang="pt-BR" dirty="0"/>
              <a:t>10110101</a:t>
            </a:r>
            <a:r>
              <a:rPr lang="pt-BR" dirty="0">
                <a:solidFill>
                  <a:srgbClr val="FF0000"/>
                </a:solidFill>
              </a:rPr>
              <a:t>1110</a:t>
            </a:r>
          </a:p>
          <a:p>
            <a:endParaRPr lang="pt-BR" dirty="0"/>
          </a:p>
          <a:p>
            <a:r>
              <a:rPr lang="pt-BR" dirty="0"/>
              <a:t>Na recepção, recalcular a divisão polinomial dos dados recebidos, incluindo os bits de CRC</a:t>
            </a:r>
          </a:p>
          <a:p>
            <a:endParaRPr lang="pt-BR" dirty="0"/>
          </a:p>
          <a:p>
            <a:r>
              <a:rPr lang="pt-BR" dirty="0"/>
              <a:t>Se o resultado final for zero, não houve erro na transmissão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12895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CRC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CRC-16 e CRC-CITT</a:t>
            </a:r>
          </a:p>
          <a:p>
            <a:pPr lvl="1"/>
            <a:r>
              <a:rPr lang="pt-BR" dirty="0"/>
              <a:t>100% das falhas em sequências de 16 ou menos bits</a:t>
            </a:r>
          </a:p>
          <a:p>
            <a:pPr lvl="1"/>
            <a:r>
              <a:rPr lang="pt-BR" dirty="0"/>
              <a:t>99.997% das falhas em sequências de 17 bits</a:t>
            </a:r>
          </a:p>
          <a:p>
            <a:pPr lvl="1"/>
            <a:r>
              <a:rPr lang="pt-BR" dirty="0"/>
              <a:t>99.998% em sequências de 18 bits ou mais</a:t>
            </a:r>
          </a:p>
          <a:p>
            <a:r>
              <a:rPr lang="pt-BR" dirty="0"/>
              <a:t>CRC-32</a:t>
            </a:r>
          </a:p>
          <a:p>
            <a:pPr lvl="1"/>
            <a:r>
              <a:rPr lang="pt-BR" dirty="0"/>
              <a:t>Chance de receber dados ruins é de 1 em 4.3 bilhões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12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758665" y="5656966"/>
            <a:ext cx="5626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Fonte: </a:t>
            </a:r>
            <a:r>
              <a:rPr lang="pt-BR" dirty="0">
                <a:hlinkClick r:id="rId2"/>
              </a:rPr>
              <a:t>http://www.inf.ufrgs.br/~asc/redes/pdf/aula06.pdf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14538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Queremos transmitir a sequência 110101000 usando o polinômio CRC 1001. Qual a sequência binária a ser enviada (já com o resto anexado)?</a:t>
            </a:r>
          </a:p>
          <a:p>
            <a:endParaRPr lang="pt-BR" dirty="0"/>
          </a:p>
          <a:p>
            <a:r>
              <a:rPr lang="pt-BR" dirty="0"/>
              <a:t>Suponha que a sequência recebida no exemplo anterior não contém erros. Aplique o procedimento de cálculo do CRC na sequência recebida e verifique que o resultado é zero.</a:t>
            </a:r>
          </a:p>
          <a:p>
            <a:endParaRPr lang="pt-BR" dirty="0"/>
          </a:p>
          <a:p>
            <a:r>
              <a:rPr lang="pt-BR" dirty="0"/>
              <a:t>Suponha que o quarto bit mais significativo da sequência sofreu um erro. Repita o procedimento de CRC para ver que haverá detecção de erro.</a:t>
            </a:r>
            <a:br>
              <a:rPr lang="pt-BR" dirty="0"/>
            </a:br>
            <a:endParaRPr lang="pt-BR" dirty="0"/>
          </a:p>
          <a:p>
            <a:r>
              <a:rPr lang="pt-BR" dirty="0"/>
              <a:t>Desenvolva ou utilize um algoritmo para geração e conferência de CRC na transmissão de seus dados.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3181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A0E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/>
          <p:cNvSpPr>
            <a:spLocks/>
          </p:cNvSpPr>
          <p:nvPr/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39534" y="3636044"/>
            <a:ext cx="30610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2400" dirty="0">
                <a:solidFill>
                  <a:schemeClr val="bg1"/>
                </a:solidFill>
                <a:latin typeface="Verdana"/>
                <a:cs typeface="Verdana"/>
              </a:rPr>
              <a:t>www.insper.edu.br</a:t>
            </a:r>
            <a:endParaRPr lang="en-US" dirty="0">
              <a:solidFill>
                <a:schemeClr val="bg1"/>
              </a:solidFill>
              <a:latin typeface="Verdana"/>
              <a:cs typeface="Verdana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03298" y="2844822"/>
            <a:ext cx="1732955" cy="61253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Cyclic</a:t>
            </a:r>
            <a:r>
              <a:rPr lang="pt-BR" dirty="0"/>
              <a:t> </a:t>
            </a:r>
            <a:r>
              <a:rPr lang="pt-BR" dirty="0" err="1"/>
              <a:t>redundancy</a:t>
            </a:r>
            <a:r>
              <a:rPr lang="pt-BR" dirty="0"/>
              <a:t> </a:t>
            </a:r>
            <a:r>
              <a:rPr lang="pt-BR" dirty="0" err="1"/>
              <a:t>check</a:t>
            </a:r>
            <a:r>
              <a:rPr lang="pt-BR" dirty="0"/>
              <a:t> (CRC)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Este código se baseia em divisão de polinômios:</a:t>
            </a:r>
          </a:p>
          <a:p>
            <a:pPr marL="0" indent="0">
              <a:buNone/>
            </a:pPr>
            <a:endParaRPr lang="pt-BR" dirty="0"/>
          </a:p>
          <a:p>
            <a:r>
              <a:rPr lang="pt-BR" dirty="0"/>
              <a:t>Interpretar os dados como sendo coeficientes de um polinômio</a:t>
            </a:r>
          </a:p>
          <a:p>
            <a:endParaRPr lang="pt-BR" dirty="0"/>
          </a:p>
          <a:p>
            <a:r>
              <a:rPr lang="pt-BR" dirty="0"/>
              <a:t>Cada código CRC tem um polinômio especial a ser usado como divisor</a:t>
            </a:r>
          </a:p>
          <a:p>
            <a:endParaRPr lang="pt-BR" dirty="0"/>
          </a:p>
          <a:p>
            <a:r>
              <a:rPr lang="pt-BR" dirty="0"/>
              <a:t>O resto da divisão forma os bits de redundância do código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6490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CRC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Dados como polinômios: se os bits que queremos mandar forem 10110101, o polinômio correspondente é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3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2877113" y="3365224"/>
                <a:ext cx="3678699" cy="4357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113" y="3365224"/>
                <a:ext cx="3678699" cy="4357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2890289" y="4701963"/>
            <a:ext cx="3363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1   0   1   1   0   1   0   1</a:t>
            </a:r>
            <a:endParaRPr lang="pt-BR" dirty="0"/>
          </a:p>
        </p:txBody>
      </p:sp>
      <p:cxnSp>
        <p:nvCxnSpPr>
          <p:cNvPr id="8" name="Conector de Seta Reta 7"/>
          <p:cNvCxnSpPr/>
          <p:nvPr/>
        </p:nvCxnSpPr>
        <p:spPr>
          <a:xfrm flipV="1">
            <a:off x="3057236" y="3800984"/>
            <a:ext cx="0" cy="97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3870036" y="3800984"/>
            <a:ext cx="0" cy="97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de Seta Reta 11"/>
          <p:cNvCxnSpPr/>
          <p:nvPr/>
        </p:nvCxnSpPr>
        <p:spPr>
          <a:xfrm flipV="1">
            <a:off x="4331855" y="3800984"/>
            <a:ext cx="240144" cy="974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/>
          <p:cNvCxnSpPr/>
          <p:nvPr/>
        </p:nvCxnSpPr>
        <p:spPr>
          <a:xfrm flipV="1">
            <a:off x="5209309" y="3764366"/>
            <a:ext cx="267841" cy="1010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/>
          <p:nvPr/>
        </p:nvCxnSpPr>
        <p:spPr>
          <a:xfrm flipV="1">
            <a:off x="6059055" y="3800984"/>
            <a:ext cx="129309" cy="900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21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CRC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Adotar um polinômio de CRC (existem vários)</a:t>
                </a:r>
              </a:p>
              <a:p>
                <a:endParaRPr lang="pt-BR" dirty="0"/>
              </a:p>
              <a:p>
                <a:r>
                  <a:rPr lang="pt-BR" dirty="0"/>
                  <a:t>Exemplo: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CRC</m:t>
                    </m:r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 (10011)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4</a:t>
            </a:fld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8FFCDE3-B230-49A5-94C2-DCB46B3DD91F}"/>
              </a:ext>
            </a:extLst>
          </p:cNvPr>
          <p:cNvSpPr txBox="1"/>
          <p:nvPr/>
        </p:nvSpPr>
        <p:spPr>
          <a:xfrm>
            <a:off x="2361460" y="4145872"/>
            <a:ext cx="4296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NORMALMENTE O BIT 1 DO INÍCIO NÃO É MOSTRADO:  1E2A5 ---&gt; CRC E2A5</a:t>
            </a:r>
          </a:p>
        </p:txBody>
      </p:sp>
    </p:spTree>
    <p:extLst>
      <p:ext uri="{BB962C8B-B14F-4D97-AF65-F5344CB8AC3E}">
        <p14:creationId xmlns:p14="http://schemas.microsoft.com/office/powerpoint/2010/main" val="3373164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CRC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Para um polinômio de CRC de grau r, adicionar r zeros ao final dos dados</a:t>
                </a:r>
              </a:p>
              <a:p>
                <a:endParaRPr lang="pt-BR" dirty="0"/>
              </a:p>
              <a:p>
                <a:r>
                  <a:rPr lang="pt-BR" dirty="0"/>
                  <a:t>Equivalente a multiplicar o polinômio dos dados por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14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5</a:t>
            </a:fld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1500465" y="4747490"/>
                <a:ext cx="6586803" cy="9611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pt-BR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m:rPr>
                                  <m:nor/>
                                  <m:brk m:alnAt="7"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ados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10110101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polin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ô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mio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CRC</m:t>
                              </m:r>
                              <m:r>
                                <m:rPr>
                                  <m:nor/>
                                </m:rPr>
                                <a:rPr lang="pt-BR" sz="2800" i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10011</m:t>
                              </m:r>
                            </m:e>
                          </m:eqArr>
                        </m:e>
                      </m:d>
                      <m:r>
                        <a:rPr lang="pt-BR" sz="2800" b="0" i="1" smtClean="0">
                          <a:latin typeface="Cambria Math" panose="02040503050406030204" pitchFamily="18" charset="0"/>
                        </a:rPr>
                        <m:t>→10110101</m:t>
                      </m:r>
                      <m:r>
                        <a:rPr lang="pt-BR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0000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465" y="4747490"/>
                <a:ext cx="6586803" cy="9611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15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 CRC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Efetuar a divisão polinomial, com uma mudança: a aritmética da adição e subtração é substituída pelo operador </a:t>
            </a:r>
            <a:r>
              <a:rPr lang="pt-BR" dirty="0">
                <a:solidFill>
                  <a:srgbClr val="FF0000"/>
                </a:solidFill>
              </a:rPr>
              <a:t>XOR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6</a:t>
            </a:fld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3835260" y="3853945"/>
            <a:ext cx="1473480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1011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- 1100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----</a:t>
            </a:r>
          </a:p>
          <a:p>
            <a:r>
              <a:rPr lang="pt-BR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0111</a:t>
            </a:r>
          </a:p>
        </p:txBody>
      </p:sp>
    </p:spTree>
    <p:extLst>
      <p:ext uri="{BB962C8B-B14F-4D97-AF65-F5344CB8AC3E}">
        <p14:creationId xmlns:p14="http://schemas.microsoft.com/office/powerpoint/2010/main" val="898548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7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14401" y="1348615"/>
            <a:ext cx="3631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101101010000 |</a:t>
            </a:r>
            <a:r>
              <a:rPr lang="pt-BR" u="sng" dirty="0">
                <a:latin typeface="Courier New" panose="02070309020205020404" pitchFamily="49" charset="0"/>
                <a:cs typeface="Courier New" panose="02070309020205020404" pitchFamily="49" charset="0"/>
              </a:rPr>
              <a:t>10011    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70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8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14401" y="1348615"/>
            <a:ext cx="36311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10110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1010000 |</a:t>
            </a:r>
            <a:r>
              <a:rPr lang="pt-BR" u="sng" dirty="0">
                <a:latin typeface="Courier New" panose="02070309020205020404" pitchFamily="49" charset="0"/>
                <a:cs typeface="Courier New" panose="02070309020205020404" pitchFamily="49" charset="0"/>
              </a:rPr>
              <a:t>10011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-----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1010000</a:t>
            </a:r>
          </a:p>
        </p:txBody>
      </p:sp>
      <p:cxnSp>
        <p:nvCxnSpPr>
          <p:cNvPr id="7" name="Conector de Seta Reta 6"/>
          <p:cNvCxnSpPr/>
          <p:nvPr/>
        </p:nvCxnSpPr>
        <p:spPr>
          <a:xfrm flipH="1" flipV="1">
            <a:off x="1593273" y="2548944"/>
            <a:ext cx="715818" cy="10532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aixaDeTexto 7"/>
          <p:cNvSpPr txBox="1"/>
          <p:nvPr/>
        </p:nvSpPr>
        <p:spPr>
          <a:xfrm>
            <a:off x="1593273" y="3622921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Subtração XOR</a:t>
            </a:r>
          </a:p>
        </p:txBody>
      </p:sp>
      <p:sp>
        <p:nvSpPr>
          <p:cNvPr id="9" name="CaixaDeTexto 8"/>
          <p:cNvSpPr txBox="1"/>
          <p:nvPr/>
        </p:nvSpPr>
        <p:spPr>
          <a:xfrm>
            <a:off x="1280815" y="4657686"/>
            <a:ext cx="692439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Se o bit mais alto for 1, fazer o XOR dos dados </a:t>
            </a:r>
          </a:p>
          <a:p>
            <a:r>
              <a:rPr lang="pt-BR" sz="2800" dirty="0"/>
              <a:t>com o polinômio CRC</a:t>
            </a:r>
          </a:p>
        </p:txBody>
      </p:sp>
      <p:sp>
        <p:nvSpPr>
          <p:cNvPr id="10" name="Retângulo: Cantos Arredondados 9"/>
          <p:cNvSpPr/>
          <p:nvPr/>
        </p:nvSpPr>
        <p:spPr>
          <a:xfrm>
            <a:off x="1280814" y="1348615"/>
            <a:ext cx="124691" cy="34174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2" name="Conector reto 11"/>
          <p:cNvCxnSpPr>
            <a:stCxn id="10" idx="1"/>
          </p:cNvCxnSpPr>
          <p:nvPr/>
        </p:nvCxnSpPr>
        <p:spPr>
          <a:xfrm flipH="1">
            <a:off x="660895" y="1519488"/>
            <a:ext cx="619919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/>
          <p:cNvCxnSpPr/>
          <p:nvPr/>
        </p:nvCxnSpPr>
        <p:spPr>
          <a:xfrm>
            <a:off x="660895" y="1519488"/>
            <a:ext cx="0" cy="3615252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/>
          <p:cNvCxnSpPr>
            <a:endCxn id="9" idx="1"/>
          </p:cNvCxnSpPr>
          <p:nvPr/>
        </p:nvCxnSpPr>
        <p:spPr>
          <a:xfrm>
            <a:off x="660895" y="5134740"/>
            <a:ext cx="61992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8340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ADD9C6-6B50-42C1-AB90-24E38D1CF250}" type="slidenum">
              <a:rPr lang="pt-BR" smtClean="0"/>
              <a:t>9</a:t>
            </a:fld>
            <a:endParaRPr lang="pt-BR"/>
          </a:p>
        </p:txBody>
      </p:sp>
      <p:sp>
        <p:nvSpPr>
          <p:cNvPr id="6" name="CaixaDeTexto 5"/>
          <p:cNvSpPr txBox="1"/>
          <p:nvPr/>
        </p:nvSpPr>
        <p:spPr>
          <a:xfrm>
            <a:off x="914401" y="1348615"/>
            <a:ext cx="363112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101101010000 |</a:t>
            </a:r>
            <a:r>
              <a:rPr lang="pt-BR" u="sng" dirty="0">
                <a:latin typeface="Courier New" panose="02070309020205020404" pitchFamily="49" charset="0"/>
                <a:cs typeface="Courier New" panose="02070309020205020404" pitchFamily="49" charset="0"/>
              </a:rPr>
              <a:t>10011    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- 10011         1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-----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0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010000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 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00000</a:t>
            </a:r>
          </a:p>
          <a:p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-----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0</a:t>
            </a:r>
            <a:r>
              <a:rPr lang="pt-BR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01011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010000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280815" y="4657686"/>
            <a:ext cx="6868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Se o bit mais alto </a:t>
            </a:r>
            <a:r>
              <a:rPr lang="pt-BR" sz="2800"/>
              <a:t>for 0, </a:t>
            </a:r>
            <a:r>
              <a:rPr lang="pt-BR" sz="2800" dirty="0"/>
              <a:t>não precisa fazer nada</a:t>
            </a:r>
          </a:p>
        </p:txBody>
      </p:sp>
      <p:sp>
        <p:nvSpPr>
          <p:cNvPr id="7" name="Retângulo: Cantos Arredondados 6"/>
          <p:cNvSpPr/>
          <p:nvPr/>
        </p:nvSpPr>
        <p:spPr>
          <a:xfrm>
            <a:off x="1416319" y="2149870"/>
            <a:ext cx="124691" cy="34174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Conector reto 7"/>
          <p:cNvCxnSpPr>
            <a:stCxn id="7" idx="1"/>
          </p:cNvCxnSpPr>
          <p:nvPr/>
        </p:nvCxnSpPr>
        <p:spPr>
          <a:xfrm flipH="1">
            <a:off x="660895" y="2320743"/>
            <a:ext cx="75542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/>
        </p:nvCxnSpPr>
        <p:spPr>
          <a:xfrm>
            <a:off x="660895" y="2320743"/>
            <a:ext cx="0" cy="2598553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>
            <a:endCxn id="5" idx="1"/>
          </p:cNvCxnSpPr>
          <p:nvPr/>
        </p:nvCxnSpPr>
        <p:spPr>
          <a:xfrm>
            <a:off x="660895" y="4919296"/>
            <a:ext cx="61992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769536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16516</TotalTime>
  <Words>523</Words>
  <Application>Microsoft Office PowerPoint</Application>
  <PresentationFormat>Apresentação na tela (4:3)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Courier New</vt:lpstr>
      <vt:lpstr>Verdana</vt:lpstr>
      <vt:lpstr>ヒラギノ角ゴ Pro W3</vt:lpstr>
      <vt:lpstr>Personalizar design</vt:lpstr>
      <vt:lpstr>Apresentação do PowerPoint</vt:lpstr>
      <vt:lpstr>Cyclic redundancy check (CRC)</vt:lpstr>
      <vt:lpstr>Funcionamento do CRC</vt:lpstr>
      <vt:lpstr>Funcionamento do CRC</vt:lpstr>
      <vt:lpstr>Funcionamento do CRC</vt:lpstr>
      <vt:lpstr>Funcionamento do CRC</vt:lpstr>
      <vt:lpstr>Exemplo</vt:lpstr>
      <vt:lpstr>Exemplo</vt:lpstr>
      <vt:lpstr>Exemplo</vt:lpstr>
      <vt:lpstr>Exemplo</vt:lpstr>
      <vt:lpstr>Detecção de erro com CRC</vt:lpstr>
      <vt:lpstr>Vantagens do CRC</vt:lpstr>
      <vt:lpstr>Exercício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Fabio Ayres</dc:creator>
  <cp:keywords/>
  <dc:description/>
  <cp:lastModifiedBy>Rodrigo Carareto</cp:lastModifiedBy>
  <cp:revision>844</cp:revision>
  <cp:lastPrinted>2015-03-24T12:10:04Z</cp:lastPrinted>
  <dcterms:created xsi:type="dcterms:W3CDTF">2014-04-17T20:05:08Z</dcterms:created>
  <dcterms:modified xsi:type="dcterms:W3CDTF">2023-09-21T16:22:51Z</dcterms:modified>
  <cp:category/>
</cp:coreProperties>
</file>