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4"/>
  </p:notesMasterIdLst>
  <p:sldIdLst>
    <p:sldId id="400" r:id="rId2"/>
    <p:sldId id="407" r:id="rId3"/>
    <p:sldId id="444" r:id="rId4"/>
    <p:sldId id="445" r:id="rId5"/>
    <p:sldId id="442" r:id="rId6"/>
    <p:sldId id="408" r:id="rId7"/>
    <p:sldId id="409" r:id="rId8"/>
    <p:sldId id="406" r:id="rId9"/>
    <p:sldId id="410" r:id="rId10"/>
    <p:sldId id="415" r:id="rId11"/>
    <p:sldId id="412" r:id="rId12"/>
    <p:sldId id="413" r:id="rId13"/>
    <p:sldId id="414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46" r:id="rId28"/>
    <p:sldId id="448" r:id="rId29"/>
    <p:sldId id="449" r:id="rId30"/>
    <p:sldId id="429" r:id="rId31"/>
    <p:sldId id="434" r:id="rId32"/>
    <p:sldId id="435" r:id="rId33"/>
    <p:sldId id="451" r:id="rId34"/>
    <p:sldId id="453" r:id="rId35"/>
    <p:sldId id="430" r:id="rId36"/>
    <p:sldId id="431" r:id="rId37"/>
    <p:sldId id="454" r:id="rId38"/>
    <p:sldId id="440" r:id="rId39"/>
    <p:sldId id="455" r:id="rId40"/>
    <p:sldId id="441" r:id="rId41"/>
    <p:sldId id="458" r:id="rId42"/>
    <p:sldId id="26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00026"/>
    <a:srgbClr val="BA0E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6236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840" y="176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8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8734F-C5F3-41BF-915E-A25775216EB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85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vai dar para fazer sem </a:t>
            </a:r>
            <a:r>
              <a:rPr lang="pt-BR" dirty="0" err="1"/>
              <a:t>while</a:t>
            </a:r>
            <a:r>
              <a:rPr lang="pt-BR" dirty="0"/>
              <a:t>. </a:t>
            </a:r>
          </a:p>
          <a:p>
            <a:r>
              <a:rPr lang="pt-BR" dirty="0"/>
              <a:t>Nem pergunta sobre como fizeram, para evitar o exibido que já sabe a resposta. Vai direto para a lousa depois dos 3 min e “tenta” resolver com 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0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6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6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o teste de mesa na lousa, os slides a seguir são material de estudo, e também servem para se um dia quisermos gravar essa aula em vídeo.</a:t>
            </a:r>
          </a:p>
          <a:p>
            <a:endParaRPr lang="pt-BR" dirty="0"/>
          </a:p>
          <a:p>
            <a:r>
              <a:rPr lang="pt-BR" dirty="0"/>
              <a:t>Perguntar para os alunos neste slide: </a:t>
            </a:r>
          </a:p>
          <a:p>
            <a:r>
              <a:rPr lang="pt-BR" dirty="0"/>
              <a:t>“Quantas vezes, no mínimo, o programa vai passar pelo corpo do </a:t>
            </a:r>
            <a:r>
              <a:rPr lang="pt-BR" dirty="0" err="1"/>
              <a:t>while</a:t>
            </a:r>
            <a:r>
              <a:rPr lang="pt-BR" dirty="0"/>
              <a:t>? E no máximo?”</a:t>
            </a:r>
          </a:p>
          <a:p>
            <a:r>
              <a:rPr lang="pt-BR" dirty="0"/>
              <a:t>“Se trocar o </a:t>
            </a:r>
            <a:r>
              <a:rPr lang="pt-BR" dirty="0" err="1"/>
              <a:t>tem_duvidas</a:t>
            </a:r>
            <a:r>
              <a:rPr lang="pt-BR" dirty="0"/>
              <a:t> por False, quantas vezes vai passar pelo corpo do </a:t>
            </a:r>
            <a:r>
              <a:rPr lang="pt-BR" dirty="0" err="1"/>
              <a:t>while</a:t>
            </a:r>
            <a:r>
              <a:rPr lang="pt-BR" dirty="0"/>
              <a:t>?”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1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20/03/2020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9"/>
          <p:cNvGrpSpPr>
            <a:grpSpLocks/>
          </p:cNvGrpSpPr>
          <p:nvPr userDrawn="1"/>
        </p:nvGrpSpPr>
        <p:grpSpPr bwMode="auto">
          <a:xfrm>
            <a:off x="0" y="0"/>
            <a:ext cx="9144000" cy="6838950"/>
            <a:chOff x="0" y="0"/>
            <a:chExt cx="9144000" cy="6838950"/>
          </a:xfrm>
        </p:grpSpPr>
        <p:grpSp>
          <p:nvGrpSpPr>
            <p:cNvPr id="5" name="Grupo 8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38950"/>
              <a:chOff x="0" y="0"/>
              <a:chExt cx="9144000" cy="6838950"/>
            </a:xfrm>
          </p:grpSpPr>
          <p:pic>
            <p:nvPicPr>
              <p:cNvPr id="7" name="Picture 12" descr="base_template_ppt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4000" cy="68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tângulo 5"/>
              <p:cNvSpPr>
                <a:spLocks noChangeArrowheads="1"/>
              </p:cNvSpPr>
              <p:nvPr userDrawn="1"/>
            </p:nvSpPr>
            <p:spPr bwMode="auto">
              <a:xfrm>
                <a:off x="571500" y="1500188"/>
                <a:ext cx="5214938" cy="2643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1684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1pPr>
                <a:lvl2pPr marL="742950" indent="-28575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2pPr>
                <a:lvl3pPr marL="11430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3pPr>
                <a:lvl4pPr marL="16002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4pPr>
                <a:lvl5pPr marL="20574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351" y="285750"/>
              <a:ext cx="2043113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Conector reto 8"/>
          <p:cNvCxnSpPr>
            <a:cxnSpLocks noChangeShapeType="1"/>
          </p:cNvCxnSpPr>
          <p:nvPr userDrawn="1"/>
        </p:nvCxnSpPr>
        <p:spPr bwMode="auto">
          <a:xfrm>
            <a:off x="2987675" y="6381750"/>
            <a:ext cx="0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552" y="548680"/>
            <a:ext cx="5656684" cy="366712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552" y="1484784"/>
            <a:ext cx="8136904" cy="4536504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4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EDD-C006-49F6-B23C-F5945751BB10}" type="datetimeFigureOut">
              <a:rPr lang="pt-BR" smtClean="0"/>
              <a:t>20/03/2020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0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20/03/2020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  <p:sldLayoutId id="2147483670" r:id="rId8"/>
    <p:sldLayoutId id="2147483673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#constan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 fontScale="325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sz="14400" dirty="0">
                <a:latin typeface="Verdana"/>
                <a:cs typeface="Verdana"/>
              </a:rPr>
              <a:t>Design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pt-BR">
                <a:latin typeface="Verdana"/>
                <a:cs typeface="Verdana"/>
              </a:rPr>
              <a:t>Aula 7 </a:t>
            </a:r>
            <a:r>
              <a:rPr lang="pt-BR" dirty="0">
                <a:latin typeface="Verdana"/>
                <a:cs typeface="Verdana"/>
              </a:rPr>
              <a:t>– Laços </a:t>
            </a:r>
            <a:r>
              <a:rPr lang="pt-BR" i="1" dirty="0">
                <a:latin typeface="Verdana"/>
                <a:cs typeface="Verdana"/>
              </a:rPr>
              <a:t>while</a:t>
            </a:r>
            <a:endParaRPr lang="pt-BR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900111" y="6198669"/>
            <a:ext cx="7343775" cy="3958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400" b="0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2020 – Engenharia</a:t>
            </a:r>
          </a:p>
        </p:txBody>
      </p:sp>
    </p:spTree>
    <p:extLst>
      <p:ext uri="{BB962C8B-B14F-4D97-AF65-F5344CB8AC3E}">
        <p14:creationId xmlns:p14="http://schemas.microsoft.com/office/powerpoint/2010/main" val="144751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while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tem_duvidas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00FE8B9-BCA6-4B69-9138-1424A32521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868615" y="1794770"/>
            <a:ext cx="1501392" cy="58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1C96B5-3DA1-4271-A095-7B697D4EE2A0}"/>
              </a:ext>
            </a:extLst>
          </p:cNvPr>
          <p:cNvSpPr txBox="1"/>
          <p:nvPr/>
        </p:nvSpPr>
        <p:spPr>
          <a:xfrm>
            <a:off x="5370007" y="1471604"/>
            <a:ext cx="309489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Como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tem_duvidas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é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pt-BR" dirty="0"/>
              <a:t>, entra no bloco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D4B022D-B89E-4D27-A759-6D3156AEE8ED}"/>
              </a:ext>
            </a:extLst>
          </p:cNvPr>
          <p:cNvCxnSpPr/>
          <p:nvPr/>
        </p:nvCxnSpPr>
        <p:spPr>
          <a:xfrm>
            <a:off x="1748413" y="2572378"/>
            <a:ext cx="0" cy="120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9F99DF0-F19C-4BF3-A466-A1AEA12DE222}"/>
              </a:ext>
            </a:extLst>
          </p:cNvPr>
          <p:cNvCxnSpPr/>
          <p:nvPr/>
        </p:nvCxnSpPr>
        <p:spPr>
          <a:xfrm>
            <a:off x="1748413" y="2692958"/>
            <a:ext cx="286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D6E368-973D-49D5-8DA3-4F12E596ADC7}"/>
              </a:ext>
            </a:extLst>
          </p:cNvPr>
          <p:cNvSpPr txBox="1"/>
          <p:nvPr/>
        </p:nvSpPr>
        <p:spPr>
          <a:xfrm>
            <a:off x="4708767" y="535197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Alguma dúvida? (s/n):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pt-BR" dirty="0">
              <a:solidFill>
                <a:srgbClr val="00B050"/>
              </a:solidFill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20721F8-50CB-4090-91A0-0FA7D52B513E}"/>
              </a:ext>
            </a:extLst>
          </p:cNvPr>
          <p:cNvCxnSpPr>
            <a:cxnSpLocks/>
          </p:cNvCxnSpPr>
          <p:nvPr/>
        </p:nvCxnSpPr>
        <p:spPr>
          <a:xfrm>
            <a:off x="6039059" y="2823587"/>
            <a:ext cx="140677" cy="222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5552A0-64FA-423C-B717-2CC6D85DC6F6}"/>
              </a:ext>
            </a:extLst>
          </p:cNvPr>
          <p:cNvSpPr txBox="1"/>
          <p:nvPr/>
        </p:nvSpPr>
        <p:spPr>
          <a:xfrm>
            <a:off x="6979090" y="4755495"/>
            <a:ext cx="1863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Usuário digitou ‘s’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1FF3148-019A-4C0E-BB6B-ECF18FEA5FC9}"/>
              </a:ext>
            </a:extLst>
          </p:cNvPr>
          <p:cNvCxnSpPr>
            <a:stCxn id="15" idx="2"/>
            <a:endCxn id="10" idx="3"/>
          </p:cNvCxnSpPr>
          <p:nvPr/>
        </p:nvCxnSpPr>
        <p:spPr>
          <a:xfrm flipH="1">
            <a:off x="7806090" y="5124827"/>
            <a:ext cx="104730" cy="4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8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</a:t>
            </a:r>
            <a:r>
              <a:rPr lang="pt-BR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D99F98-6C8E-4C6C-8A8F-14E6D096F144}"/>
              </a:ext>
            </a:extLst>
          </p:cNvPr>
          <p:cNvSpPr txBox="1"/>
          <p:nvPr/>
        </p:nvSpPr>
        <p:spPr>
          <a:xfrm>
            <a:off x="6696193" y="2094880"/>
            <a:ext cx="56457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's'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4C4F57F-288A-4473-A3DC-42E847D60D3F}"/>
              </a:ext>
            </a:extLst>
          </p:cNvPr>
          <p:cNvCxnSpPr>
            <a:endCxn id="10" idx="1"/>
          </p:cNvCxnSpPr>
          <p:nvPr/>
        </p:nvCxnSpPr>
        <p:spPr>
          <a:xfrm flipV="1">
            <a:off x="5677318" y="2279546"/>
            <a:ext cx="101887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174A87D-AFE3-4D8F-8BC1-C420D2B37C11}"/>
              </a:ext>
            </a:extLst>
          </p:cNvPr>
          <p:cNvSpPr txBox="1"/>
          <p:nvPr/>
        </p:nvSpPr>
        <p:spPr>
          <a:xfrm>
            <a:off x="4708767" y="535197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11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resposta = </a:t>
            </a:r>
            <a:r>
              <a:rPr lang="pt-BR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D99F98-6C8E-4C6C-8A8F-14E6D096F144}"/>
              </a:ext>
            </a:extLst>
          </p:cNvPr>
          <p:cNvSpPr txBox="1"/>
          <p:nvPr/>
        </p:nvSpPr>
        <p:spPr>
          <a:xfrm>
            <a:off x="6696193" y="2094880"/>
            <a:ext cx="56457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's'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4C4F57F-288A-4473-A3DC-42E847D60D3F}"/>
              </a:ext>
            </a:extLst>
          </p:cNvPr>
          <p:cNvCxnSpPr>
            <a:endCxn id="10" idx="1"/>
          </p:cNvCxnSpPr>
          <p:nvPr/>
        </p:nvCxnSpPr>
        <p:spPr>
          <a:xfrm flipV="1">
            <a:off x="5677318" y="2279546"/>
            <a:ext cx="101887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78908A-2F7F-4B0C-AD8E-D70AF99FC298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B6E6FE-3478-49CF-B5AA-977F86C5DB93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's'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43A060-7BDA-421C-8266-3222564B99F3}"/>
              </a:ext>
            </a:extLst>
          </p:cNvPr>
          <p:cNvSpPr txBox="1"/>
          <p:nvPr/>
        </p:nvSpPr>
        <p:spPr>
          <a:xfrm>
            <a:off x="4708767" y="535197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22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78908A-2F7F-4B0C-AD8E-D70AF99FC298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B6E6FE-3478-49CF-B5AA-977F86C5DB93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's'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FB128E-B398-4258-BFD6-F309C5275305}"/>
              </a:ext>
            </a:extLst>
          </p:cNvPr>
          <p:cNvSpPr txBox="1"/>
          <p:nvPr/>
        </p:nvSpPr>
        <p:spPr>
          <a:xfrm>
            <a:off x="4708767" y="535197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7E8278-DC66-4A30-A646-61C92CA8E267}"/>
              </a:ext>
            </a:extLst>
          </p:cNvPr>
          <p:cNvSpPr txBox="1"/>
          <p:nvPr/>
        </p:nvSpPr>
        <p:spPr>
          <a:xfrm>
            <a:off x="6561154" y="2974121"/>
            <a:ext cx="2236595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Como </a:t>
            </a:r>
            <a:r>
              <a:rPr lang="pt-BR" dirty="0">
                <a:latin typeface="Consolas" panose="020B0609020204030204" pitchFamily="49" charset="0"/>
              </a:rPr>
              <a:t>'s' != 'n'</a:t>
            </a:r>
            <a:r>
              <a:rPr lang="pt-BR" dirty="0"/>
              <a:t>, entra no bloco 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0370E2-E520-4CE6-8BDE-56ACFBF4585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501662" y="2937724"/>
            <a:ext cx="2059492" cy="35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5493FB5-77BE-4AF8-B52B-1B96A12368F7}"/>
              </a:ext>
            </a:extLst>
          </p:cNvPr>
          <p:cNvCxnSpPr/>
          <p:nvPr/>
        </p:nvCxnSpPr>
        <p:spPr>
          <a:xfrm>
            <a:off x="2210637" y="3104941"/>
            <a:ext cx="0" cy="120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C8FFDA8-3FBA-4916-BCFF-B8780CF8370D}"/>
              </a:ext>
            </a:extLst>
          </p:cNvPr>
          <p:cNvCxnSpPr/>
          <p:nvPr/>
        </p:nvCxnSpPr>
        <p:spPr>
          <a:xfrm>
            <a:off x="2210637" y="3225521"/>
            <a:ext cx="286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9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78908A-2F7F-4B0C-AD8E-D70AF99FC298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B6E6FE-3478-49CF-B5AA-977F86C5DB93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's'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FB128E-B398-4258-BFD6-F309C5275305}"/>
              </a:ext>
            </a:extLst>
          </p:cNvPr>
          <p:cNvSpPr txBox="1"/>
          <p:nvPr/>
        </p:nvSpPr>
        <p:spPr>
          <a:xfrm>
            <a:off x="4708767" y="5351976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Pratique mais!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5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78908A-2F7F-4B0C-AD8E-D70AF99FC298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B6E6FE-3478-49CF-B5AA-977F86C5DB93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's'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FB128E-B398-4258-BFD6-F309C5275305}"/>
              </a:ext>
            </a:extLst>
          </p:cNvPr>
          <p:cNvSpPr txBox="1"/>
          <p:nvPr/>
        </p:nvSpPr>
        <p:spPr>
          <a:xfrm>
            <a:off x="4708767" y="5351976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F774E2-7F19-4C27-970F-11A8B577CE4C}"/>
              </a:ext>
            </a:extLst>
          </p:cNvPr>
          <p:cNvCxnSpPr/>
          <p:nvPr/>
        </p:nvCxnSpPr>
        <p:spPr>
          <a:xfrm flipH="1">
            <a:off x="1808703" y="3429000"/>
            <a:ext cx="7907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C23B055-827A-423E-AE8A-73DDE4E431BA}"/>
              </a:ext>
            </a:extLst>
          </p:cNvPr>
          <p:cNvCxnSpPr/>
          <p:nvPr/>
        </p:nvCxnSpPr>
        <p:spPr>
          <a:xfrm>
            <a:off x="1808703" y="3429000"/>
            <a:ext cx="0" cy="530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EBC27E5-0523-4EFA-AE94-4E10CBEAF05F}"/>
              </a:ext>
            </a:extLst>
          </p:cNvPr>
          <p:cNvCxnSpPr/>
          <p:nvPr/>
        </p:nvCxnSpPr>
        <p:spPr>
          <a:xfrm>
            <a:off x="1808703" y="3959051"/>
            <a:ext cx="2261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D897049-54B2-4337-B772-0E54891E0488}"/>
              </a:ext>
            </a:extLst>
          </p:cNvPr>
          <p:cNvSpPr txBox="1"/>
          <p:nvPr/>
        </p:nvSpPr>
        <p:spPr>
          <a:xfrm>
            <a:off x="185180" y="2734244"/>
            <a:ext cx="103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do bloco do </a:t>
            </a:r>
            <a:r>
              <a:rPr lang="pt-BR" dirty="0">
                <a:latin typeface="Consolas" panose="020B0609020204030204" pitchFamily="49" charset="0"/>
              </a:rPr>
              <a:t>if</a:t>
            </a:r>
            <a:r>
              <a:rPr lang="pt-BR" dirty="0"/>
              <a:t>, pula para depois do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1B6B2BF-E380-4B33-A374-D7C596E86C7E}"/>
              </a:ext>
            </a:extLst>
          </p:cNvPr>
          <p:cNvCxnSpPr>
            <a:cxnSpLocks/>
          </p:cNvCxnSpPr>
          <p:nvPr/>
        </p:nvCxnSpPr>
        <p:spPr>
          <a:xfrm flipH="1">
            <a:off x="974328" y="3694027"/>
            <a:ext cx="834376" cy="2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6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78908A-2F7F-4B0C-AD8E-D70AF99FC298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B6E6FE-3478-49CF-B5AA-977F86C5DB93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's'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FB128E-B398-4258-BFD6-F309C5275305}"/>
              </a:ext>
            </a:extLst>
          </p:cNvPr>
          <p:cNvSpPr txBox="1"/>
          <p:nvPr/>
        </p:nvSpPr>
        <p:spPr>
          <a:xfrm>
            <a:off x="4708767" y="5351976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D897049-54B2-4337-B772-0E54891E0488}"/>
              </a:ext>
            </a:extLst>
          </p:cNvPr>
          <p:cNvSpPr txBox="1"/>
          <p:nvPr/>
        </p:nvSpPr>
        <p:spPr>
          <a:xfrm>
            <a:off x="161925" y="2690336"/>
            <a:ext cx="1034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do </a:t>
            </a:r>
            <a:r>
              <a:rPr lang="pt-BR" dirty="0">
                <a:latin typeface="Consolas" panose="020B0609020204030204" pitchFamily="49" charset="0"/>
              </a:rPr>
              <a:t>while</a:t>
            </a:r>
            <a:r>
              <a:rPr lang="pt-BR" dirty="0"/>
              <a:t>, volta para cima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1CFBF3F-3348-4447-9254-995C47A7A023}"/>
              </a:ext>
            </a:extLst>
          </p:cNvPr>
          <p:cNvCxnSpPr/>
          <p:nvPr/>
        </p:nvCxnSpPr>
        <p:spPr>
          <a:xfrm flipH="1">
            <a:off x="1818752" y="3969099"/>
            <a:ext cx="2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1B8A726-BCF5-44D6-A74C-23FEA5CF2CC5}"/>
              </a:ext>
            </a:extLst>
          </p:cNvPr>
          <p:cNvCxnSpPr/>
          <p:nvPr/>
        </p:nvCxnSpPr>
        <p:spPr>
          <a:xfrm flipV="1">
            <a:off x="1818752" y="2562330"/>
            <a:ext cx="0" cy="1406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81E5E1C-C4D9-4464-B816-C95A18AB8505}"/>
              </a:ext>
            </a:extLst>
          </p:cNvPr>
          <p:cNvCxnSpPr/>
          <p:nvPr/>
        </p:nvCxnSpPr>
        <p:spPr>
          <a:xfrm>
            <a:off x="884255" y="3429000"/>
            <a:ext cx="9344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0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while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tem_duvidas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00FE8B9-BCA6-4B69-9138-1424A32521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868615" y="1794770"/>
            <a:ext cx="1501392" cy="58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1C96B5-3DA1-4271-A095-7B697D4EE2A0}"/>
              </a:ext>
            </a:extLst>
          </p:cNvPr>
          <p:cNvSpPr txBox="1"/>
          <p:nvPr/>
        </p:nvSpPr>
        <p:spPr>
          <a:xfrm>
            <a:off x="5370007" y="1471604"/>
            <a:ext cx="309489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Como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tem_duvidas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ainda é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pt-BR" dirty="0"/>
              <a:t>, entra no bloco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D4B022D-B89E-4D27-A759-6D3156AEE8ED}"/>
              </a:ext>
            </a:extLst>
          </p:cNvPr>
          <p:cNvCxnSpPr/>
          <p:nvPr/>
        </p:nvCxnSpPr>
        <p:spPr>
          <a:xfrm>
            <a:off x="1748413" y="2572378"/>
            <a:ext cx="0" cy="120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9F99DF0-F19C-4BF3-A466-A1AEA12DE222}"/>
              </a:ext>
            </a:extLst>
          </p:cNvPr>
          <p:cNvCxnSpPr/>
          <p:nvPr/>
        </p:nvCxnSpPr>
        <p:spPr>
          <a:xfrm>
            <a:off x="1748413" y="2692958"/>
            <a:ext cx="286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17677314-0D5D-4B66-B02F-A7FB9E868D36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6ECBA3-92C5-4668-97C0-5094FF0631C6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91395B-34F8-4307-BFB2-40DCC88ABADA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82C570-DBE6-47F6-B403-1CDF3DF31E89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26163B-8B43-4551-BA39-8F0D70C5637D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B61115-CBC1-4E83-8B54-1586860E79D9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8CDE300-403F-479E-B36E-E518CED9B176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6603E66-A432-4B21-9903-965C73AADC84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's'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11FBA4-EF6D-4ECC-ACF0-4F8B0EB70FFB}"/>
              </a:ext>
            </a:extLst>
          </p:cNvPr>
          <p:cNvSpPr txBox="1"/>
          <p:nvPr/>
        </p:nvSpPr>
        <p:spPr>
          <a:xfrm>
            <a:off x="4708767" y="5351976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9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20721F8-50CB-4090-91A0-0FA7D52B513E}"/>
              </a:ext>
            </a:extLst>
          </p:cNvPr>
          <p:cNvCxnSpPr>
            <a:cxnSpLocks/>
          </p:cNvCxnSpPr>
          <p:nvPr/>
        </p:nvCxnSpPr>
        <p:spPr>
          <a:xfrm>
            <a:off x="6039059" y="2823587"/>
            <a:ext cx="140677" cy="222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5552A0-64FA-423C-B717-2CC6D85DC6F6}"/>
              </a:ext>
            </a:extLst>
          </p:cNvPr>
          <p:cNvSpPr txBox="1"/>
          <p:nvPr/>
        </p:nvSpPr>
        <p:spPr>
          <a:xfrm>
            <a:off x="6979090" y="4755495"/>
            <a:ext cx="1907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Usuário digitou ‘n’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6E7C75-5739-4C71-BA8E-14DCB1A58EC5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DD36D7-C8C7-4C4D-BAC8-F4C0C0AD3A00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3E0E1F-A862-4D60-9FA2-10B068AB8B5F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4C41C1-C996-4A88-A6B5-AF9D1B7C4B9C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FA004D-681E-4CAC-9779-4476D5D52FD3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176F8E6-E3EC-41F7-A4D2-CC726848A5BD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44513F-D407-4A93-A571-1341D09E9412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84B3C09-D02C-4D49-83AA-42A232F72AD4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's'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BBCCA92-1108-4B06-91B1-302FDDA97BCC}"/>
              </a:ext>
            </a:extLst>
          </p:cNvPr>
          <p:cNvSpPr txBox="1"/>
          <p:nvPr/>
        </p:nvSpPr>
        <p:spPr>
          <a:xfrm>
            <a:off x="4708767" y="5351976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Alguma dúvida? (s/n):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endParaRPr lang="pt-BR" dirty="0">
              <a:solidFill>
                <a:srgbClr val="00B050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0397F94-DB67-4DE4-9C4B-1FDB9AA44011}"/>
              </a:ext>
            </a:extLst>
          </p:cNvPr>
          <p:cNvCxnSpPr>
            <a:stCxn id="15" idx="2"/>
          </p:cNvCxnSpPr>
          <p:nvPr/>
        </p:nvCxnSpPr>
        <p:spPr>
          <a:xfrm flipH="1">
            <a:off x="7679452" y="5124827"/>
            <a:ext cx="253265" cy="87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Objetivos de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Entender como e por que aplicar repetições do tipo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</a:p>
          <a:p>
            <a:endParaRPr lang="pt-BR" dirty="0"/>
          </a:p>
          <a:p>
            <a:r>
              <a:rPr lang="pt-BR" dirty="0"/>
              <a:t>Resolver problemas que combinem execuções condicionais e repetições</a:t>
            </a:r>
            <a:endParaRPr lang="pt-BR" sz="3600" dirty="0"/>
          </a:p>
          <a:p>
            <a:pPr marL="0" indent="0">
              <a:buNone/>
            </a:pPr>
            <a:endParaRPr lang="pt-BR" sz="36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9327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resposta = </a:t>
            </a:r>
            <a:r>
              <a:rPr lang="pt-BR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D99F98-6C8E-4C6C-8A8F-14E6D096F144}"/>
              </a:ext>
            </a:extLst>
          </p:cNvPr>
          <p:cNvSpPr txBox="1"/>
          <p:nvPr/>
        </p:nvSpPr>
        <p:spPr>
          <a:xfrm>
            <a:off x="6696193" y="2094880"/>
            <a:ext cx="56457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'n'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4C4F57F-288A-4473-A3DC-42E847D60D3F}"/>
              </a:ext>
            </a:extLst>
          </p:cNvPr>
          <p:cNvCxnSpPr>
            <a:endCxn id="10" idx="1"/>
          </p:cNvCxnSpPr>
          <p:nvPr/>
        </p:nvCxnSpPr>
        <p:spPr>
          <a:xfrm flipV="1">
            <a:off x="5677318" y="2279546"/>
            <a:ext cx="101887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713565-6F57-435D-BAAC-2D6B4CF1A560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5C61434-8140-4623-A735-633A1210CB16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FC718D1-1D31-4B5E-8F78-AAF38E8B897B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077CAF1-C087-4872-A8E1-F045921D372B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3147D85-C5E8-42D5-A7F5-CDC6BEE573E1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D952BF-EAD8-4362-B317-802D8C4D93DD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C8705DD-430C-4AB0-80CF-077AAC37DEBA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90F8E1C-5A4D-49E6-82D2-5174CE55B406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'n'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80EC8D0-4306-4E85-BD87-FD862CACDC76}"/>
              </a:ext>
            </a:extLst>
          </p:cNvPr>
          <p:cNvSpPr txBox="1"/>
          <p:nvPr/>
        </p:nvSpPr>
        <p:spPr>
          <a:xfrm>
            <a:off x="4708767" y="5351976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</a:p>
          <a:p>
            <a:r>
              <a:rPr lang="pt-BR" dirty="0">
                <a:latin typeface="Consolas" panose="020B0609020204030204" pitchFamily="49" charset="0"/>
              </a:rPr>
              <a:t>Alguma dúvida? (s/n): 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97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7E8278-DC66-4A30-A646-61C92CA8E267}"/>
              </a:ext>
            </a:extLst>
          </p:cNvPr>
          <p:cNvSpPr txBox="1"/>
          <p:nvPr/>
        </p:nvSpPr>
        <p:spPr>
          <a:xfrm>
            <a:off x="6561154" y="2974121"/>
            <a:ext cx="223659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Como esta comparação agora é falsa, pula o bloco do </a:t>
            </a:r>
            <a:r>
              <a:rPr lang="pt-BR" dirty="0">
                <a:latin typeface="Consolas" panose="020B0609020204030204" pitchFamily="49" charset="0"/>
              </a:rPr>
              <a:t>if</a:t>
            </a:r>
            <a:r>
              <a:rPr lang="pt-BR" dirty="0"/>
              <a:t> e vai para o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0370E2-E520-4CE6-8BDE-56ACFBF4585D}"/>
              </a:ext>
            </a:extLst>
          </p:cNvPr>
          <p:cNvCxnSpPr>
            <a:cxnSpLocks/>
          </p:cNvCxnSpPr>
          <p:nvPr/>
        </p:nvCxnSpPr>
        <p:spPr>
          <a:xfrm>
            <a:off x="4501662" y="2937724"/>
            <a:ext cx="2059492" cy="21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E6CA50-A454-4CA7-BFB7-CD836860F693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CFB88C-A0A9-4736-8D5F-323B9C81241F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58A1AAB-E704-4906-BB4F-1B05AFF533F8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7441C8-0B7F-4C43-A310-3C6E35DB7ED4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468ED0-810E-48F4-8EC8-A491AA0D8136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10F65-3460-4547-B54F-AC8F64349956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3E0D83-944A-45C2-A4AA-CBB57E842780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E780A6-99FE-4372-9E95-703D5CF9BDA0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'n'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8ED95AD-83AE-443A-8BC2-034ECB3DD403}"/>
              </a:ext>
            </a:extLst>
          </p:cNvPr>
          <p:cNvSpPr txBox="1"/>
          <p:nvPr/>
        </p:nvSpPr>
        <p:spPr>
          <a:xfrm>
            <a:off x="4708767" y="5351976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</a:p>
          <a:p>
            <a:r>
              <a:rPr lang="pt-BR" dirty="0">
                <a:latin typeface="Consolas" panose="020B0609020204030204" pitchFamily="49" charset="0"/>
              </a:rPr>
              <a:t>Alguma dúvida? (s/n): n</a:t>
            </a:r>
            <a:endParaRPr lang="pt-BR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618B803-424E-407A-B709-3A1D4679C776}"/>
              </a:ext>
            </a:extLst>
          </p:cNvPr>
          <p:cNvCxnSpPr/>
          <p:nvPr/>
        </p:nvCxnSpPr>
        <p:spPr>
          <a:xfrm flipH="1">
            <a:off x="1911197" y="3054699"/>
            <a:ext cx="2090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5727897-1122-4F41-BF4F-C7598299BBEF}"/>
              </a:ext>
            </a:extLst>
          </p:cNvPr>
          <p:cNvCxnSpPr/>
          <p:nvPr/>
        </p:nvCxnSpPr>
        <p:spPr>
          <a:xfrm>
            <a:off x="1911197" y="3054699"/>
            <a:ext cx="0" cy="683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EB6C365-00FD-47CA-999F-83D9DCFBB4E8}"/>
              </a:ext>
            </a:extLst>
          </p:cNvPr>
          <p:cNvCxnSpPr/>
          <p:nvPr/>
        </p:nvCxnSpPr>
        <p:spPr>
          <a:xfrm>
            <a:off x="1911197" y="3737987"/>
            <a:ext cx="570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55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tem_duvidas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E6CA50-A454-4CA7-BFB7-CD836860F693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CFB88C-A0A9-4736-8D5F-323B9C81241F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58A1AAB-E704-4906-BB4F-1B05AFF533F8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7441C8-0B7F-4C43-A310-3C6E35DB7ED4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468ED0-810E-48F4-8EC8-A491AA0D8136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10F65-3460-4547-B54F-AC8F64349956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3E0D83-944A-45C2-A4AA-CBB57E842780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E780A6-99FE-4372-9E95-703D5CF9BDA0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'n'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8ED95AD-83AE-443A-8BC2-034ECB3DD403}"/>
              </a:ext>
            </a:extLst>
          </p:cNvPr>
          <p:cNvSpPr txBox="1"/>
          <p:nvPr/>
        </p:nvSpPr>
        <p:spPr>
          <a:xfrm>
            <a:off x="4708767" y="5351976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</a:p>
          <a:p>
            <a:r>
              <a:rPr lang="pt-BR" dirty="0">
                <a:latin typeface="Consolas" panose="020B0609020204030204" pitchFamily="49" charset="0"/>
              </a:rPr>
              <a:t>Alguma dúvida? (s/n): 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93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E6CA50-A454-4CA7-BFB7-CD836860F693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CFB88C-A0A9-4736-8D5F-323B9C81241F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58A1AAB-E704-4906-BB4F-1B05AFF533F8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7441C8-0B7F-4C43-A310-3C6E35DB7ED4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468ED0-810E-48F4-8EC8-A491AA0D8136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10F65-3460-4547-B54F-AC8F64349956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3E0D83-944A-45C2-A4AA-CBB57E842780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E780A6-99FE-4372-9E95-703D5CF9BDA0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'n'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8ED95AD-83AE-443A-8BC2-034ECB3DD403}"/>
              </a:ext>
            </a:extLst>
          </p:cNvPr>
          <p:cNvSpPr txBox="1"/>
          <p:nvPr/>
        </p:nvSpPr>
        <p:spPr>
          <a:xfrm>
            <a:off x="4708767" y="5351976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</a:p>
          <a:p>
            <a:r>
              <a:rPr lang="pt-BR" dirty="0">
                <a:latin typeface="Consolas" panose="020B0609020204030204" pitchFamily="49" charset="0"/>
              </a:rPr>
              <a:t>Alguma dúvida? (s/n): n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774B8FF-3816-4B20-A5C8-543FE7D9F4E3}"/>
              </a:ext>
            </a:extLst>
          </p:cNvPr>
          <p:cNvSpPr txBox="1"/>
          <p:nvPr/>
        </p:nvSpPr>
        <p:spPr>
          <a:xfrm>
            <a:off x="161925" y="2690336"/>
            <a:ext cx="1034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do </a:t>
            </a:r>
            <a:r>
              <a:rPr lang="pt-BR" dirty="0">
                <a:latin typeface="Consolas" panose="020B0609020204030204" pitchFamily="49" charset="0"/>
              </a:rPr>
              <a:t>while</a:t>
            </a:r>
            <a:r>
              <a:rPr lang="pt-BR" dirty="0"/>
              <a:t>, volta para cima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94708DB-CDA9-4D1C-A353-DF03D8A1E892}"/>
              </a:ext>
            </a:extLst>
          </p:cNvPr>
          <p:cNvCxnSpPr/>
          <p:nvPr/>
        </p:nvCxnSpPr>
        <p:spPr>
          <a:xfrm flipH="1">
            <a:off x="1818752" y="3969099"/>
            <a:ext cx="2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1A7FD7E-612D-4BB8-AC02-7DE1ACE1D023}"/>
              </a:ext>
            </a:extLst>
          </p:cNvPr>
          <p:cNvCxnSpPr/>
          <p:nvPr/>
        </p:nvCxnSpPr>
        <p:spPr>
          <a:xfrm flipV="1">
            <a:off x="1818752" y="2562330"/>
            <a:ext cx="0" cy="1406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393FD8B-6219-49D8-B553-D2F6D17FA6A3}"/>
              </a:ext>
            </a:extLst>
          </p:cNvPr>
          <p:cNvCxnSpPr/>
          <p:nvPr/>
        </p:nvCxnSpPr>
        <p:spPr>
          <a:xfrm>
            <a:off x="884255" y="3429000"/>
            <a:ext cx="9344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3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E6CA50-A454-4CA7-BFB7-CD836860F693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CFB88C-A0A9-4736-8D5F-323B9C81241F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58A1AAB-E704-4906-BB4F-1B05AFF533F8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7441C8-0B7F-4C43-A310-3C6E35DB7ED4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468ED0-810E-48F4-8EC8-A491AA0D8136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10F65-3460-4547-B54F-AC8F64349956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3E0D83-944A-45C2-A4AA-CBB57E842780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E780A6-99FE-4372-9E95-703D5CF9BDA0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'n'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8ED95AD-83AE-443A-8BC2-034ECB3DD403}"/>
              </a:ext>
            </a:extLst>
          </p:cNvPr>
          <p:cNvSpPr txBox="1"/>
          <p:nvPr/>
        </p:nvSpPr>
        <p:spPr>
          <a:xfrm>
            <a:off x="4708767" y="5351976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</a:p>
          <a:p>
            <a:r>
              <a:rPr lang="pt-BR" dirty="0">
                <a:latin typeface="Consolas" panose="020B0609020204030204" pitchFamily="49" charset="0"/>
              </a:rPr>
              <a:t>Alguma dúvida? (s/n): n</a:t>
            </a:r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7605A93-3EFA-494A-A215-DFF623646A2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868615" y="1794770"/>
            <a:ext cx="1501392" cy="58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1CF52D-3AA1-4EDA-A643-8722DD6BA31D}"/>
              </a:ext>
            </a:extLst>
          </p:cNvPr>
          <p:cNvSpPr txBox="1"/>
          <p:nvPr/>
        </p:nvSpPr>
        <p:spPr>
          <a:xfrm>
            <a:off x="5370007" y="1471604"/>
            <a:ext cx="309489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Como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tem_duvidas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agora é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pt-BR" dirty="0"/>
              <a:t>, pula o bloco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CBFEF5A-2540-42B3-A833-92B6D594F62B}"/>
              </a:ext>
            </a:extLst>
          </p:cNvPr>
          <p:cNvCxnSpPr/>
          <p:nvPr/>
        </p:nvCxnSpPr>
        <p:spPr>
          <a:xfrm>
            <a:off x="1587640" y="2572378"/>
            <a:ext cx="0" cy="1637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67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E6CA50-A454-4CA7-BFB7-CD836860F693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CFB88C-A0A9-4736-8D5F-323B9C81241F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58A1AAB-E704-4906-BB4F-1B05AFF533F8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7441C8-0B7F-4C43-A310-3C6E35DB7ED4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468ED0-810E-48F4-8EC8-A491AA0D8136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10F65-3460-4547-B54F-AC8F64349956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3E0D83-944A-45C2-A4AA-CBB57E842780}"/>
              </a:ext>
            </a:extLst>
          </p:cNvPr>
          <p:cNvSpPr txBox="1"/>
          <p:nvPr/>
        </p:nvSpPr>
        <p:spPr>
          <a:xfrm>
            <a:off x="713433" y="58266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resposta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E780A6-99FE-4372-9E95-703D5CF9BDA0}"/>
              </a:ext>
            </a:extLst>
          </p:cNvPr>
          <p:cNvSpPr txBox="1"/>
          <p:nvPr/>
        </p:nvSpPr>
        <p:spPr>
          <a:xfrm>
            <a:off x="2034875" y="5832793"/>
            <a:ext cx="5645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'n'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8ED95AD-83AE-443A-8BC2-034ECB3DD403}"/>
              </a:ext>
            </a:extLst>
          </p:cNvPr>
          <p:cNvSpPr txBox="1"/>
          <p:nvPr/>
        </p:nvSpPr>
        <p:spPr>
          <a:xfrm>
            <a:off x="4708767" y="5351976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Alguma dúvida? (s/n): s</a:t>
            </a:r>
          </a:p>
          <a:p>
            <a:r>
              <a:rPr lang="pt-BR" dirty="0">
                <a:latin typeface="Consolas" panose="020B0609020204030204" pitchFamily="49" charset="0"/>
              </a:rPr>
              <a:t>Pratique mais!</a:t>
            </a:r>
          </a:p>
          <a:p>
            <a:r>
              <a:rPr lang="pt-BR" dirty="0">
                <a:latin typeface="Consolas" panose="020B0609020204030204" pitchFamily="49" charset="0"/>
              </a:rPr>
              <a:t>Alguma dúvida? (s/n): n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Até a próxima!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3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40C2-E4BF-4684-AF33-B89F84F5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A30F5-2BFD-4ADC-AA12-7CA6F2A0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Modifique o código do aquecimento (jogo de adivinha) para que ele continue rodando enquanto o usuário não acertar.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Tempo: 10 min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304C3B-4200-487B-8DDB-946AF2D36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2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76036-8926-4FBC-B470-9EB72434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1: Perguntando duas vezes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723D2-7FD8-48CC-897A-F1438CD9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random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a = </a:t>
            </a:r>
            <a:r>
              <a:rPr lang="pt-BR" dirty="0" err="1">
                <a:latin typeface="Consolas" panose="020B0609020204030204" pitchFamily="49" charset="0"/>
              </a:rPr>
              <a:t>random.randint</a:t>
            </a:r>
            <a:r>
              <a:rPr lang="pt-BR" dirty="0">
                <a:latin typeface="Consolas" panose="020B0609020204030204" pitchFamily="49" charset="0"/>
              </a:rPr>
              <a:t>(1, 20)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b =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b != a: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b &lt;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baixo")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alto")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b =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print("Acertou")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E3D72-6EA8-4E77-89B6-CB0EA564E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73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990D3-9B43-4F35-AD38-C4164B5B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2: Variável de estado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BE63A-126E-444E-8819-240E5CCA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random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a = </a:t>
            </a:r>
            <a:r>
              <a:rPr lang="pt-BR" dirty="0" err="1">
                <a:latin typeface="Consolas" panose="020B0609020204030204" pitchFamily="49" charset="0"/>
              </a:rPr>
              <a:t>random.randint</a:t>
            </a:r>
            <a:r>
              <a:rPr lang="pt-BR" dirty="0">
                <a:latin typeface="Consolas" panose="020B0609020204030204" pitchFamily="49" charset="0"/>
              </a:rPr>
              <a:t>(1, 20)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game_on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game_on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b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b &lt;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baixo")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elif</a:t>
            </a:r>
            <a:r>
              <a:rPr lang="pt-BR" dirty="0">
                <a:latin typeface="Consolas" panose="020B0609020204030204" pitchFamily="49" charset="0"/>
              </a:rPr>
              <a:t> b &gt;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alto")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game_on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print("Acertou")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F45D6D-799E-451E-8F50-3C98C919E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475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2DB46-3A71-4E42-B5A5-0D11E91A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3: </a:t>
            </a:r>
            <a:r>
              <a:rPr lang="pt-BR" i="1" dirty="0"/>
              <a:t>loop</a:t>
            </a:r>
            <a:r>
              <a:rPr lang="pt-BR" dirty="0"/>
              <a:t> infinito e </a:t>
            </a:r>
            <a:r>
              <a:rPr lang="pt-BR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6BF46-B084-4EE3-9FAE-12D322AB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random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a = </a:t>
            </a:r>
            <a:r>
              <a:rPr lang="pt-BR" dirty="0" err="1">
                <a:latin typeface="Consolas" panose="020B0609020204030204" pitchFamily="49" charset="0"/>
              </a:rPr>
              <a:t>random.randint</a:t>
            </a:r>
            <a:r>
              <a:rPr lang="pt-BR" dirty="0">
                <a:latin typeface="Consolas" panose="020B0609020204030204" pitchFamily="49" charset="0"/>
              </a:rPr>
              <a:t>(1, 20)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b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b &lt;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baixo")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elif</a:t>
            </a:r>
            <a:r>
              <a:rPr lang="pt-BR" dirty="0">
                <a:latin typeface="Consolas" panose="020B0609020204030204" pitchFamily="49" charset="0"/>
              </a:rPr>
              <a:t> b &gt;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alto")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     break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print("Acertou")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38E457-8540-4CEC-8705-71A89C57B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9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C1EA1-4B32-4D08-B273-2E2BB693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629714"/>
          </a:xfrm>
        </p:spPr>
        <p:txBody>
          <a:bodyPr/>
          <a:lstStyle/>
          <a:p>
            <a:r>
              <a:rPr lang="pt-BR" dirty="0"/>
              <a:t>Aquecimento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00AC2-F0B4-460C-860E-9A4CAF27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5512"/>
            <a:ext cx="8229600" cy="49806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Faça um programa que: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Sorteia um número aleatório entre 1 e 20 e guarda numa variável</a:t>
            </a:r>
          </a:p>
          <a:p>
            <a:pPr lvl="1"/>
            <a:r>
              <a:rPr lang="pt-BR" dirty="0"/>
              <a:t>Use a função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randint</a:t>
            </a:r>
            <a:r>
              <a:rPr lang="pt-BR" dirty="0"/>
              <a:t> da biblioteca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dirty="0"/>
              <a:t>Pede ao usuário um número entre 1 e 20</a:t>
            </a:r>
          </a:p>
          <a:p>
            <a:r>
              <a:rPr lang="pt-BR" dirty="0"/>
              <a:t>Se o número digitado for menor que o número sorteado, escreva “Muito baixo”</a:t>
            </a:r>
          </a:p>
          <a:p>
            <a:r>
              <a:rPr lang="pt-BR" dirty="0"/>
              <a:t>Caso contrário, se o número digitado for maior que o número sorteado, escreva “Muito alto”</a:t>
            </a:r>
          </a:p>
          <a:p>
            <a:r>
              <a:rPr lang="pt-BR" dirty="0"/>
              <a:t>Caso contrário, escreva “Acertou”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Tempo: 5 min</a:t>
            </a:r>
          </a:p>
          <a:p>
            <a:pPr marL="57150" indent="0">
              <a:buNone/>
            </a:pP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82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97381-1211-4BEE-857B-2DFB8CC8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padrões de uso de </a:t>
            </a:r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6336DA-105B-4D99-8598-665E55BC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Contagem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Validar entrada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92D48-515C-4F9C-85E7-0FF06D295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9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0F407-A4E0-4362-B44A-7D9292D4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1C1874-B5D9-4C33-91A2-6B9349A9B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B229E2-0411-45BF-839A-CD69A9849053}"/>
              </a:ext>
            </a:extLst>
          </p:cNvPr>
          <p:cNvSpPr/>
          <p:nvPr/>
        </p:nvSpPr>
        <p:spPr>
          <a:xfrm>
            <a:off x="2165419" y="2554015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contador = 0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while contador &lt; 4:</a:t>
            </a:r>
          </a:p>
          <a:p>
            <a:r>
              <a:rPr lang="pt-BR" dirty="0">
                <a:latin typeface="Consolas" panose="020B0609020204030204" pitchFamily="49" charset="0"/>
              </a:rPr>
              <a:t>    print(contador)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contador += 1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print('Acabou')</a:t>
            </a:r>
          </a:p>
        </p:txBody>
      </p:sp>
    </p:spTree>
    <p:extLst>
      <p:ext uri="{BB962C8B-B14F-4D97-AF65-F5344CB8AC3E}">
        <p14:creationId xmlns:p14="http://schemas.microsoft.com/office/powerpoint/2010/main" val="3347431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29BE4-1B29-4D08-9A29-F1D498B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229F8-99BE-4505-9AB0-20DF06BB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Coloque um contador no jogo de adivinha, para contar quantas tentativas o jogador teve.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Tempo: 10 min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8E793-9D67-4EBF-88AD-5D4F2735C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64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0F23-3D17-44DB-86B7-30DD7F54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da mudança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B10A5-A941-4ED2-A8B9-D03730867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936EC80-3D67-4058-953C-23F6E0F066DA}"/>
              </a:ext>
            </a:extLst>
          </p:cNvPr>
          <p:cNvSpPr/>
          <p:nvPr/>
        </p:nvSpPr>
        <p:spPr>
          <a:xfrm>
            <a:off x="999811" y="1738996"/>
            <a:ext cx="71443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random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a = </a:t>
            </a:r>
            <a:r>
              <a:rPr lang="pt-BR" dirty="0" err="1">
                <a:latin typeface="Consolas" panose="020B0609020204030204" pitchFamily="49" charset="0"/>
              </a:rPr>
              <a:t>random.randint</a:t>
            </a:r>
            <a:r>
              <a:rPr lang="pt-BR" dirty="0">
                <a:latin typeface="Consolas" panose="020B0609020204030204" pitchFamily="49" charset="0"/>
              </a:rPr>
              <a:t>(1, 20)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b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b != a: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b &lt;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baixo")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elif</a:t>
            </a:r>
            <a:r>
              <a:rPr lang="pt-BR" dirty="0">
                <a:latin typeface="Consolas" panose="020B0609020204030204" pitchFamily="49" charset="0"/>
              </a:rPr>
              <a:t> b &gt;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alto")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latin typeface="Consolas" panose="020B0609020204030204" pitchFamily="49" charset="0"/>
              </a:rPr>
              <a:t>    b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print("Acertou")</a:t>
            </a:r>
          </a:p>
        </p:txBody>
      </p:sp>
    </p:spTree>
    <p:extLst>
      <p:ext uri="{BB962C8B-B14F-4D97-AF65-F5344CB8AC3E}">
        <p14:creationId xmlns:p14="http://schemas.microsoft.com/office/powerpoint/2010/main" val="405669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0F23-3D17-44DB-86B7-30DD7F54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95" y="161925"/>
            <a:ext cx="8229600" cy="619125"/>
          </a:xfrm>
        </p:spPr>
        <p:txBody>
          <a:bodyPr/>
          <a:lstStyle/>
          <a:p>
            <a:r>
              <a:rPr lang="pt-BR" dirty="0"/>
              <a:t>Após a mudança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936EC80-3D67-4058-953C-23F6E0F066DA}"/>
              </a:ext>
            </a:extLst>
          </p:cNvPr>
          <p:cNvSpPr/>
          <p:nvPr/>
        </p:nvSpPr>
        <p:spPr>
          <a:xfrm>
            <a:off x="859134" y="1035612"/>
            <a:ext cx="71443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random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a = </a:t>
            </a:r>
            <a:r>
              <a:rPr lang="pt-BR" dirty="0" err="1">
                <a:latin typeface="Consolas" panose="020B0609020204030204" pitchFamily="49" charset="0"/>
              </a:rPr>
              <a:t>random.randint</a:t>
            </a:r>
            <a:r>
              <a:rPr lang="pt-BR" dirty="0">
                <a:latin typeface="Consolas" panose="020B0609020204030204" pitchFamily="49" charset="0"/>
              </a:rPr>
              <a:t>(1, 20)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b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contador = 1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b != a: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contador += 1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b &lt;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baixo")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elif</a:t>
            </a:r>
            <a:r>
              <a:rPr lang="pt-BR" dirty="0">
                <a:latin typeface="Consolas" panose="020B0609020204030204" pitchFamily="49" charset="0"/>
              </a:rPr>
              <a:t> b &gt; a: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print("Muito alto")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latin typeface="Consolas" panose="020B0609020204030204" pitchFamily="49" charset="0"/>
              </a:rPr>
              <a:t>    b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print("Acertou em {0} tentativas".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format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(contador))</a:t>
            </a:r>
          </a:p>
        </p:txBody>
      </p:sp>
    </p:spTree>
    <p:extLst>
      <p:ext uri="{BB962C8B-B14F-4D97-AF65-F5344CB8AC3E}">
        <p14:creationId xmlns:p14="http://schemas.microsoft.com/office/powerpoint/2010/main" val="3879976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3A72-AAF6-4985-A5A5-7E4E2D78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Validar entrada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9259E2-93C5-465C-BA8F-DA0E24158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93B5E9-F485-425F-98E5-09146D6CF1FD}"/>
              </a:ext>
            </a:extLst>
          </p:cNvPr>
          <p:cNvSpPr/>
          <p:nvPr/>
        </p:nvSpPr>
        <p:spPr>
          <a:xfrm>
            <a:off x="555171" y="2132822"/>
            <a:ext cx="8033657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invalido =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while invalido:</a:t>
            </a:r>
          </a:p>
          <a:p>
            <a:r>
              <a:rPr lang="pt-BR" dirty="0">
                <a:latin typeface="Consolas" panose="020B0609020204030204" pitchFamily="49" charset="0"/>
              </a:rPr>
              <a:t>    valor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(input('Digite um inteiro par: '))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if valor % 2 == 0: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invalido = False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print('Este número não é par, tente novamente.')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print('Você digitou: {0}'.</a:t>
            </a:r>
            <a:r>
              <a:rPr lang="pt-BR" dirty="0" err="1">
                <a:latin typeface="Consolas" panose="020B0609020204030204" pitchFamily="49" charset="0"/>
              </a:rPr>
              <a:t>format</a:t>
            </a:r>
            <a:r>
              <a:rPr lang="pt-BR" dirty="0">
                <a:latin typeface="Consolas" panose="020B0609020204030204" pitchFamily="49" charset="0"/>
              </a:rPr>
              <a:t>(valor))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57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C3662-E126-4C96-A220-17B635D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E2268-B623-4DEA-BC29-8F3DDD5A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Modifique o jogo de adivinha para validar que a entrada do usuário seja um número inteiro entre 1 e 20 (inclusive).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Tempo: 10 min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7BC433-4CDB-4358-A4E3-149CF041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244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3AAF020-7ADE-48D0-9D39-D42B6C1B0898}"/>
              </a:ext>
            </a:extLst>
          </p:cNvPr>
          <p:cNvSpPr/>
          <p:nvPr/>
        </p:nvSpPr>
        <p:spPr>
          <a:xfrm>
            <a:off x="190919" y="216105"/>
            <a:ext cx="887269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import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random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a = </a:t>
            </a:r>
            <a:r>
              <a:rPr lang="pt-BR" sz="1600" dirty="0" err="1">
                <a:latin typeface="Consolas" panose="020B0609020204030204" pitchFamily="49" charset="0"/>
              </a:rPr>
              <a:t>random.randint</a:t>
            </a:r>
            <a:r>
              <a:rPr lang="pt-BR" sz="1600" dirty="0">
                <a:latin typeface="Consolas" panose="020B0609020204030204" pitchFamily="49" charset="0"/>
              </a:rPr>
              <a:t>(1, 20)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b = </a:t>
            </a:r>
            <a:r>
              <a:rPr lang="pt-BR" sz="1600" dirty="0" err="1"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(input("Digite inteiro entre 1 e 20: "))</a:t>
            </a:r>
          </a:p>
          <a:p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b &lt; 1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b &gt; 20:</a:t>
            </a:r>
          </a:p>
          <a:p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print("Valor invalido")</a:t>
            </a:r>
          </a:p>
          <a:p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b =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contador = 1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b != a: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contador += 1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b &lt; a: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print("Muito baixo")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elif</a:t>
            </a:r>
            <a:r>
              <a:rPr lang="pt-BR" sz="1600" dirty="0">
                <a:latin typeface="Consolas" panose="020B0609020204030204" pitchFamily="49" charset="0"/>
              </a:rPr>
              <a:t> b &gt; a: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print("Muito alto")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b = </a:t>
            </a:r>
            <a:r>
              <a:rPr lang="pt-BR" sz="1600" dirty="0" err="1"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(input("Digite inteiro entre 1 e 20: "))</a:t>
            </a:r>
          </a:p>
          <a:p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b &lt; 1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b &gt; 20:</a:t>
            </a:r>
          </a:p>
          <a:p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print("Valor invalido")</a:t>
            </a:r>
          </a:p>
          <a:p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b =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print("Acertou em {0} tentativas".</a:t>
            </a:r>
            <a:r>
              <a:rPr lang="pt-BR" sz="1600" dirty="0" err="1">
                <a:latin typeface="Consolas" panose="020B0609020204030204" pitchFamily="49" charset="0"/>
              </a:rPr>
              <a:t>format</a:t>
            </a:r>
            <a:r>
              <a:rPr lang="pt-BR" sz="1600" dirty="0">
                <a:latin typeface="Consolas" panose="020B0609020204030204" pitchFamily="49" charset="0"/>
              </a:rPr>
              <a:t>(contador))</a:t>
            </a:r>
          </a:p>
        </p:txBody>
      </p:sp>
    </p:spTree>
    <p:extLst>
      <p:ext uri="{BB962C8B-B14F-4D97-AF65-F5344CB8AC3E}">
        <p14:creationId xmlns:p14="http://schemas.microsoft.com/office/powerpoint/2010/main" val="3869960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E1091-1BBA-4961-A4B4-9A820A4F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F06DA-FF34-4244-8C54-39ED183F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Modifique o jogo de adivinha para que ele tenha no máximo cinco tentativas. Caso o jogo termine por exceder o limite de tentativas, uma mensagem adequada deve ser impressa (e.g. ‘Que pena, você perdeu!’)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8C4D56-92AB-4CDF-8524-0ACDEB37F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22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EF9D06F-BE47-4D56-8F91-81B36B31D204}"/>
              </a:ext>
            </a:extLst>
          </p:cNvPr>
          <p:cNvSpPr/>
          <p:nvPr/>
        </p:nvSpPr>
        <p:spPr>
          <a:xfrm>
            <a:off x="175845" y="282927"/>
            <a:ext cx="875713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import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random</a:t>
            </a:r>
            <a:endParaRPr lang="pt-BR" sz="1400" dirty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a = </a:t>
            </a:r>
            <a:r>
              <a:rPr lang="pt-BR" sz="1400" dirty="0" err="1">
                <a:latin typeface="Consolas" panose="020B0609020204030204" pitchFamily="49" charset="0"/>
              </a:rPr>
              <a:t>random.randint</a:t>
            </a:r>
            <a:r>
              <a:rPr lang="pt-BR" sz="1400" dirty="0">
                <a:latin typeface="Consolas" panose="020B0609020204030204" pitchFamily="49" charset="0"/>
              </a:rPr>
              <a:t>(1, 20)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b = </a:t>
            </a:r>
            <a:r>
              <a:rPr lang="pt-BR" sz="1400" dirty="0" err="1"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(input("Digite inteiro entre 1 e 20: "))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b &lt; 1 </a:t>
            </a:r>
            <a:r>
              <a:rPr lang="pt-BR" sz="1400" dirty="0" err="1">
                <a:latin typeface="Consolas" panose="020B0609020204030204" pitchFamily="49" charset="0"/>
              </a:rPr>
              <a:t>or</a:t>
            </a:r>
            <a:r>
              <a:rPr lang="pt-BR" sz="1400" dirty="0">
                <a:latin typeface="Consolas" panose="020B0609020204030204" pitchFamily="49" charset="0"/>
              </a:rPr>
              <a:t> b &gt; 20: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print("Valor invalido")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b = </a:t>
            </a:r>
            <a:r>
              <a:rPr lang="pt-BR" sz="1400" dirty="0" err="1"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contador = 1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b != a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 contador &lt; 5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contador += 1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b &lt; a: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print("Muito baixo")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elif</a:t>
            </a:r>
            <a:r>
              <a:rPr lang="pt-BR" sz="1400" dirty="0">
                <a:latin typeface="Consolas" panose="020B0609020204030204" pitchFamily="49" charset="0"/>
              </a:rPr>
              <a:t> b &gt; a: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print("Muito alto")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b = </a:t>
            </a:r>
            <a:r>
              <a:rPr lang="pt-BR" sz="1400" dirty="0" err="1"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(input("Digite inteiro entre 1 e 20: "))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b &lt; 1 </a:t>
            </a:r>
            <a:r>
              <a:rPr lang="pt-BR" sz="1400" dirty="0" err="1">
                <a:latin typeface="Consolas" panose="020B0609020204030204" pitchFamily="49" charset="0"/>
              </a:rPr>
              <a:t>or</a:t>
            </a:r>
            <a:r>
              <a:rPr lang="pt-BR" sz="1400" dirty="0">
                <a:latin typeface="Consolas" panose="020B0609020204030204" pitchFamily="49" charset="0"/>
              </a:rPr>
              <a:t> b &gt; 20: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print("Valor invalido")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b = </a:t>
            </a:r>
            <a:r>
              <a:rPr lang="pt-BR" sz="1400" dirty="0" err="1"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(input("Digite inteiro entre 1 e 20: "))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 b != a:</a:t>
            </a:r>
          </a:p>
          <a:p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print("Que pena, você perdeu!")</a:t>
            </a:r>
          </a:p>
          <a:p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print("Acertou em {0} tentativas".</a:t>
            </a:r>
            <a:r>
              <a:rPr lang="pt-BR" sz="1400" dirty="0" err="1">
                <a:latin typeface="Consolas" panose="020B0609020204030204" pitchFamily="49" charset="0"/>
              </a:rPr>
              <a:t>format</a:t>
            </a:r>
            <a:r>
              <a:rPr lang="pt-BR" sz="1400" dirty="0">
                <a:latin typeface="Consolas" panose="020B0609020204030204" pitchFamily="49" charset="0"/>
              </a:rPr>
              <a:t>(contador))</a:t>
            </a:r>
          </a:p>
        </p:txBody>
      </p:sp>
    </p:spTree>
    <p:extLst>
      <p:ext uri="{BB962C8B-B14F-4D97-AF65-F5344CB8AC3E}">
        <p14:creationId xmlns:p14="http://schemas.microsoft.com/office/powerpoint/2010/main" val="25862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BAF05-31D8-4F10-AB8A-AE6845F3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6AC09-4AD2-4190-874E-8087D30A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random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 = </a:t>
            </a:r>
            <a:r>
              <a:rPr lang="pt-BR" dirty="0" err="1">
                <a:latin typeface="Consolas" panose="020B0609020204030204" pitchFamily="49" charset="0"/>
              </a:rPr>
              <a:t>random.randint</a:t>
            </a:r>
            <a:r>
              <a:rPr lang="pt-BR" dirty="0">
                <a:latin typeface="Consolas" panose="020B0609020204030204" pitchFamily="49" charset="0"/>
              </a:rPr>
              <a:t>(1, 20)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b = </a:t>
            </a:r>
            <a:r>
              <a:rPr lang="pt-BR" dirty="0" err="1"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(input("Digite inteiro entre 1 e 20: "))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b &lt; a: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print("Muito baixo")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elif</a:t>
            </a:r>
            <a:r>
              <a:rPr lang="pt-BR" dirty="0">
                <a:latin typeface="Consolas" panose="020B0609020204030204" pitchFamily="49" charset="0"/>
              </a:rPr>
              <a:t> b &gt; a: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print("Muito alto")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print("Acertou")</a:t>
            </a:r>
          </a:p>
        </p:txBody>
      </p:sp>
    </p:spTree>
    <p:extLst>
      <p:ext uri="{BB962C8B-B14F-4D97-AF65-F5344CB8AC3E}">
        <p14:creationId xmlns:p14="http://schemas.microsoft.com/office/powerpoint/2010/main" val="752150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AE382-7F86-46A5-8F59-77D978B3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9829E-17C4-4799-A8F2-C0C8311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Modifique o jogo para que todas as constantes “mágicas” sejam definidas no início do código, logo após os </a:t>
            </a:r>
            <a:r>
              <a:rPr lang="pt-BR" sz="2000" dirty="0" err="1"/>
              <a:t>imports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Limite superior dos números aleatórios / faixa de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Número máximo de tentativas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/>
              <a:t>É costume em programação Python (e também em várias outras linguagens) usar letras maiúsculas para o nome das constantes.</a:t>
            </a:r>
          </a:p>
          <a:p>
            <a:endParaRPr lang="pt-BR" sz="2000" dirty="0"/>
          </a:p>
          <a:p>
            <a:r>
              <a:rPr lang="pt-BR" sz="2000" dirty="0">
                <a:hlinkClick r:id="rId2"/>
              </a:rPr>
              <a:t>https://www.python.org/dev/peps/pep-0008/#constants</a:t>
            </a:r>
            <a:endParaRPr lang="pt-BR" sz="20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D02AE9-6B1F-40D7-A752-292EF5D0C3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745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5DBA9F6-D1D4-4087-8A88-C41533C1FCA5}"/>
              </a:ext>
            </a:extLst>
          </p:cNvPr>
          <p:cNvSpPr/>
          <p:nvPr/>
        </p:nvSpPr>
        <p:spPr>
          <a:xfrm>
            <a:off x="115555" y="84976"/>
            <a:ext cx="877723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import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random</a:t>
            </a:r>
            <a:endParaRPr lang="pt-BR" sz="1400" dirty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VALOR_MAXIMO = 20</a:t>
            </a:r>
          </a:p>
          <a:p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MAX_TENTATIVAS = 5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num_secreto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random.randint</a:t>
            </a:r>
            <a:r>
              <a:rPr lang="pt-BR" sz="1400" dirty="0">
                <a:latin typeface="Consolas" panose="020B0609020204030204" pitchFamily="49" charset="0"/>
              </a:rPr>
              <a:t>(1,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VALOR_MAXIMO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 err="1"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(input("Digite inteiro entre 1 e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{0}</a:t>
            </a:r>
            <a:r>
              <a:rPr lang="pt-BR" sz="1400" dirty="0">
                <a:latin typeface="Consolas" panose="020B0609020204030204" pitchFamily="49" charset="0"/>
              </a:rPr>
              <a:t>: "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format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(VALOR_MAXIMO)</a:t>
            </a:r>
            <a:r>
              <a:rPr lang="pt-BR" sz="1400" dirty="0"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&lt; 1 </a:t>
            </a:r>
            <a:r>
              <a:rPr lang="pt-BR" sz="1400" dirty="0" err="1">
                <a:latin typeface="Consolas" panose="020B0609020204030204" pitchFamily="49" charset="0"/>
              </a:rPr>
              <a:t>or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&gt;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VALOR_MAXIMO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print("Valor invalido")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(input("Digite inteiro entre 1 e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{0}</a:t>
            </a:r>
            <a:r>
              <a:rPr lang="pt-BR" sz="1400" dirty="0">
                <a:latin typeface="Consolas" panose="020B0609020204030204" pitchFamily="49" charset="0"/>
              </a:rPr>
              <a:t>: "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format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(VALOR_MAXIMO)</a:t>
            </a:r>
            <a:r>
              <a:rPr lang="pt-BR" sz="1400" dirty="0">
                <a:latin typeface="Consolas" panose="020B0609020204030204" pitchFamily="49" charset="0"/>
              </a:rPr>
              <a:t>))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contador = 1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!=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num_secreto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and</a:t>
            </a:r>
            <a:r>
              <a:rPr lang="pt-BR" sz="1400" dirty="0">
                <a:latin typeface="Consolas" panose="020B0609020204030204" pitchFamily="49" charset="0"/>
              </a:rPr>
              <a:t> contador &lt;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MAX_TENTATIVAS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contador += 1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&lt;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num_secreto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print("Muito baixo")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elif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&gt;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num_secreto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print("Muito alto")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(input("Digite inteiro entre 1 e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{0}</a:t>
            </a:r>
            <a:r>
              <a:rPr lang="pt-BR" sz="1400" dirty="0">
                <a:latin typeface="Consolas" panose="020B0609020204030204" pitchFamily="49" charset="0"/>
              </a:rPr>
              <a:t>: "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format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(VALOR_MAXIMO)</a:t>
            </a:r>
            <a:r>
              <a:rPr lang="pt-BR" sz="1400" dirty="0"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&lt; 1 </a:t>
            </a:r>
            <a:r>
              <a:rPr lang="pt-BR" sz="1400" dirty="0" err="1">
                <a:latin typeface="Consolas" panose="020B0609020204030204" pitchFamily="49" charset="0"/>
              </a:rPr>
              <a:t>or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&gt;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VALOR_MAXIMO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print("Valor invalido")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(input("Digite inteiro entre 1 e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{0}</a:t>
            </a:r>
            <a:r>
              <a:rPr lang="pt-BR" sz="1400" dirty="0">
                <a:latin typeface="Consolas" panose="020B0609020204030204" pitchFamily="49" charset="0"/>
              </a:rPr>
              <a:t>: "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format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(VALOR_MAXIMO)</a:t>
            </a:r>
            <a:r>
              <a:rPr lang="pt-BR" sz="1400" dirty="0">
                <a:latin typeface="Consolas" panose="020B0609020204030204" pitchFamily="49" charset="0"/>
              </a:rPr>
              <a:t>))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num_chute</a:t>
            </a:r>
            <a:r>
              <a:rPr lang="pt-BR" sz="1400" dirty="0">
                <a:latin typeface="Consolas" panose="020B0609020204030204" pitchFamily="49" charset="0"/>
              </a:rPr>
              <a:t> !=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num_secreto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print("Que pena, você perdeu!")</a:t>
            </a:r>
          </a:p>
          <a:p>
            <a:r>
              <a:rPr lang="pt-BR" sz="1400" dirty="0" err="1">
                <a:latin typeface="Consolas" panose="020B0609020204030204" pitchFamily="49" charset="0"/>
              </a:rPr>
              <a:t>else</a:t>
            </a:r>
            <a:r>
              <a:rPr lang="pt-BR" sz="14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print("Acertou em {0} tentativas".</a:t>
            </a:r>
            <a:r>
              <a:rPr lang="pt-BR" sz="1400" dirty="0" err="1">
                <a:latin typeface="Consolas" panose="020B0609020204030204" pitchFamily="49" charset="0"/>
              </a:rPr>
              <a:t>format</a:t>
            </a:r>
            <a:r>
              <a:rPr lang="pt-BR" sz="1400" dirty="0">
                <a:latin typeface="Consolas" panose="020B0609020204030204" pitchFamily="49" charset="0"/>
              </a:rPr>
              <a:t>(contador))</a:t>
            </a:r>
          </a:p>
        </p:txBody>
      </p:sp>
    </p:spTree>
    <p:extLst>
      <p:ext uri="{BB962C8B-B14F-4D97-AF65-F5344CB8AC3E}">
        <p14:creationId xmlns:p14="http://schemas.microsoft.com/office/powerpoint/2010/main" val="3947504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A609-5654-4694-B9A0-9C91E8F2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279-74DB-4624-8E56-F01EDC71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Faça um programa que pergunta ao aluno se ele tem dúvidas na disciplina. </a:t>
            </a:r>
          </a:p>
          <a:p>
            <a:r>
              <a:rPr lang="pt-BR" sz="2400" dirty="0"/>
              <a:t>Se o aluno responder qualquer coisa diferente de ‘não’, escreva `Pratique mais’ </a:t>
            </a:r>
            <a:r>
              <a:rPr lang="pt-BR" sz="2400" dirty="0">
                <a:solidFill>
                  <a:srgbClr val="FF0000"/>
                </a:solidFill>
              </a:rPr>
              <a:t>e pergunte novamente se ele tem dúvidas</a:t>
            </a:r>
            <a:r>
              <a:rPr lang="pt-BR" sz="2400" dirty="0"/>
              <a:t>.</a:t>
            </a:r>
          </a:p>
          <a:p>
            <a:r>
              <a:rPr lang="pt-BR" sz="2400" dirty="0">
                <a:solidFill>
                  <a:srgbClr val="FF0000"/>
                </a:solidFill>
              </a:rPr>
              <a:t>Continue perguntando </a:t>
            </a:r>
            <a:r>
              <a:rPr lang="pt-BR" sz="2400" dirty="0"/>
              <a:t>até que o aluno responda que não tem dúvidas. </a:t>
            </a:r>
          </a:p>
          <a:p>
            <a:r>
              <a:rPr lang="pt-BR" sz="2400" dirty="0"/>
              <a:t>Finalmente, escreva `Até a próxima’.</a:t>
            </a:r>
          </a:p>
          <a:p>
            <a:endParaRPr lang="pt-BR" sz="2400" dirty="0"/>
          </a:p>
          <a:p>
            <a:r>
              <a:rPr lang="pt-BR" sz="2400" dirty="0"/>
              <a:t>Tempo: 3 min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D9749-EA19-45F5-8E12-623A16B433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2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Relembrando: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66060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400" dirty="0"/>
              <a:t> executa o bloco </a:t>
            </a:r>
            <a:r>
              <a:rPr lang="pt-BR" sz="2400" b="1" u="sng" dirty="0">
                <a:solidFill>
                  <a:srgbClr val="FF0000"/>
                </a:solidFill>
              </a:rPr>
              <a:t>se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 condição for verdadeira:</a:t>
            </a:r>
          </a:p>
          <a:p>
            <a:endParaRPr lang="pt-B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827087" y="2869269"/>
            <a:ext cx="3313111" cy="224676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noProof="1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pt-BR" sz="2800" noProof="1"/>
              <a:t>CONDIÇÃO:</a:t>
            </a:r>
          </a:p>
          <a:p>
            <a:r>
              <a:rPr lang="pt-BR" sz="2800" noProof="1"/>
              <a:t>	operação 1</a:t>
            </a:r>
          </a:p>
          <a:p>
            <a:r>
              <a:rPr lang="pt-BR" sz="2800" noProof="1"/>
              <a:t>	operação 2</a:t>
            </a:r>
          </a:p>
          <a:p>
            <a:r>
              <a:rPr lang="pt-BR" sz="2800" noProof="1"/>
              <a:t>	...</a:t>
            </a:r>
          </a:p>
          <a:p>
            <a:r>
              <a:rPr lang="pt-BR" sz="2800" noProof="1"/>
              <a:t>	operação 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83480"/>
              </p:ext>
            </p:extLst>
          </p:nvPr>
        </p:nvGraphicFramePr>
        <p:xfrm>
          <a:off x="4356100" y="2848195"/>
          <a:ext cx="2011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verdadeiro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13" idx="2"/>
          </p:cNvCxnSpPr>
          <p:nvPr/>
        </p:nvCxnSpPr>
        <p:spPr>
          <a:xfrm>
            <a:off x="7480300" y="3219035"/>
            <a:ext cx="0" cy="18592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76329"/>
              </p:ext>
            </p:extLst>
          </p:nvPr>
        </p:nvGraphicFramePr>
        <p:xfrm>
          <a:off x="6474460" y="2853275"/>
          <a:ext cx="2011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</a:t>
                      </a:r>
                      <a:r>
                        <a:rPr lang="pt-BR" baseline="0" dirty="0"/>
                        <a:t> falso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601822" y="4040209"/>
            <a:ext cx="11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/>
              <a:t>pula bloco</a:t>
            </a:r>
            <a:endParaRPr lang="pt-B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61940" y="3197961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1137" y="3162659"/>
            <a:ext cx="1148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executa</a:t>
            </a:r>
          </a:p>
          <a:p>
            <a:pPr algn="ctr"/>
            <a:r>
              <a:rPr lang="pt-BR" dirty="0"/>
              <a:t>instruções</a:t>
            </a:r>
          </a:p>
          <a:p>
            <a:pPr algn="ctr"/>
            <a:r>
              <a:rPr lang="pt-BR" dirty="0"/>
              <a:t>dentro do</a:t>
            </a:r>
          </a:p>
          <a:p>
            <a:pPr algn="ctr"/>
            <a:r>
              <a:rPr lang="pt-BR" dirty="0"/>
              <a:t>bloco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61940" y="3554315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61940" y="3941804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1940" y="4298158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61940" y="4691481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0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Loops ou laços: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99330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sz="2400" dirty="0"/>
              <a:t> executa o bloco </a:t>
            </a:r>
            <a:r>
              <a:rPr lang="pt-BR" sz="2400" b="1" u="sng" dirty="0">
                <a:solidFill>
                  <a:srgbClr val="FF0000"/>
                </a:solidFill>
              </a:rPr>
              <a:t>enquanto</a:t>
            </a:r>
            <a:r>
              <a:rPr lang="pt-BR" sz="2400" dirty="0"/>
              <a:t> a condição for verdadeira:</a:t>
            </a:r>
          </a:p>
          <a:p>
            <a:endParaRPr lang="pt-B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2724640" y="5818081"/>
            <a:ext cx="424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While é como um if que volta pra trás.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532" y="2867501"/>
            <a:ext cx="3306748" cy="224676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noProof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pt-BR" sz="2800" noProof="1">
                <a:solidFill>
                  <a:srgbClr val="0070C0"/>
                </a:solidFill>
              </a:rPr>
              <a:t> </a:t>
            </a:r>
            <a:r>
              <a:rPr lang="pt-BR" sz="2800" noProof="1"/>
              <a:t>CONDIÇÃO:</a:t>
            </a:r>
          </a:p>
          <a:p>
            <a:r>
              <a:rPr lang="pt-BR" sz="2800" noProof="1"/>
              <a:t>	operação 1</a:t>
            </a:r>
          </a:p>
          <a:p>
            <a:r>
              <a:rPr lang="pt-BR" sz="2800" noProof="1"/>
              <a:t>	operação 2</a:t>
            </a:r>
          </a:p>
          <a:p>
            <a:r>
              <a:rPr lang="pt-BR" sz="2800" noProof="1"/>
              <a:t>	...</a:t>
            </a:r>
          </a:p>
          <a:p>
            <a:r>
              <a:rPr lang="pt-BR" sz="2800" noProof="1"/>
              <a:t>	operação 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83003"/>
              </p:ext>
            </p:extLst>
          </p:nvPr>
        </p:nvGraphicFramePr>
        <p:xfrm>
          <a:off x="4356100" y="2852738"/>
          <a:ext cx="2011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verdadeiro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77356"/>
              </p:ext>
            </p:extLst>
          </p:nvPr>
        </p:nvGraphicFramePr>
        <p:xfrm>
          <a:off x="6474460" y="2857818"/>
          <a:ext cx="2011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</a:t>
                      </a:r>
                      <a:r>
                        <a:rPr lang="pt-BR" baseline="0" dirty="0"/>
                        <a:t> falso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601822" y="4044752"/>
            <a:ext cx="11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/>
              <a:t>pula bloco</a:t>
            </a:r>
            <a:endParaRPr lang="pt-B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61940" y="3202504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1138" y="3167202"/>
            <a:ext cx="114845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executa</a:t>
            </a:r>
          </a:p>
          <a:p>
            <a:pPr algn="ctr"/>
            <a:r>
              <a:rPr lang="pt-BR" dirty="0"/>
              <a:t>próximas</a:t>
            </a:r>
          </a:p>
          <a:p>
            <a:pPr algn="ctr"/>
            <a:r>
              <a:rPr lang="pt-BR" dirty="0"/>
              <a:t>instruções</a:t>
            </a:r>
          </a:p>
          <a:p>
            <a:pPr algn="ctr"/>
            <a:r>
              <a:rPr lang="pt-BR" dirty="0"/>
              <a:t>e ao final</a:t>
            </a:r>
          </a:p>
          <a:p>
            <a:pPr algn="ctr"/>
            <a:r>
              <a:rPr lang="pt-BR" dirty="0"/>
              <a:t>retorna e</a:t>
            </a:r>
          </a:p>
          <a:p>
            <a:pPr algn="ctr"/>
            <a:r>
              <a:rPr lang="pt-BR" dirty="0"/>
              <a:t>revalida</a:t>
            </a:r>
          </a:p>
          <a:p>
            <a:pPr algn="ctr"/>
            <a:r>
              <a:rPr lang="pt-BR" dirty="0"/>
              <a:t>condição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61940" y="3558858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61940" y="3946347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1940" y="4302701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61940" y="4680784"/>
            <a:ext cx="0" cy="356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 flipH="1" flipV="1">
            <a:off x="4837440" y="3833803"/>
            <a:ext cx="1757660" cy="708660"/>
          </a:xfrm>
          <a:prstGeom prst="bentConnector3">
            <a:avLst>
              <a:gd name="adj1" fmla="val -462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80300" y="3223578"/>
            <a:ext cx="0" cy="18592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</p:spTree>
    <p:extLst>
      <p:ext uri="{BB962C8B-B14F-4D97-AF65-F5344CB8AC3E}">
        <p14:creationId xmlns:p14="http://schemas.microsoft.com/office/powerpoint/2010/main" val="341197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A00B-B7B6-4BDB-9FB8-B7F2787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E52B8-1FFD-4E28-A480-059697F5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E86420-EF8B-41EB-915F-769EBF04E10D}"/>
              </a:ext>
            </a:extLst>
          </p:cNvPr>
          <p:cNvSpPr/>
          <p:nvPr/>
        </p:nvSpPr>
        <p:spPr>
          <a:xfrm>
            <a:off x="1464547" y="1660939"/>
            <a:ext cx="621490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tem_duvidas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while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resposta = input('Alguma dúvida? (s/n): ')</a:t>
            </a:r>
          </a:p>
          <a:p>
            <a:r>
              <a:rPr lang="pt-BR" dirty="0">
                <a:latin typeface="Consolas" panose="020B0609020204030204" pitchFamily="49" charset="0"/>
              </a:rPr>
              <a:t>    if resposta != 'n':</a:t>
            </a:r>
          </a:p>
          <a:p>
            <a:r>
              <a:rPr lang="pt-BR" dirty="0">
                <a:latin typeface="Consolas" panose="020B0609020204030204" pitchFamily="49" charset="0"/>
              </a:rPr>
              <a:t>        print('Pratique mais!')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tem_duvidas</a:t>
            </a:r>
            <a:r>
              <a:rPr lang="pt-BR" dirty="0">
                <a:latin typeface="Consolas" panose="020B0609020204030204" pitchFamily="49" charset="0"/>
              </a:rPr>
              <a:t> = False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print('Até a próxima!')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4BF1B2-8DBE-4E34-94A3-1F896049989B}"/>
              </a:ext>
            </a:extLst>
          </p:cNvPr>
          <p:cNvSpPr/>
          <p:nvPr/>
        </p:nvSpPr>
        <p:spPr>
          <a:xfrm>
            <a:off x="457200" y="5265336"/>
            <a:ext cx="4044462" cy="137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BDCCFF-0D50-4AD7-A248-7063A10CBEB8}"/>
              </a:ext>
            </a:extLst>
          </p:cNvPr>
          <p:cNvSpPr txBox="1"/>
          <p:nvPr/>
        </p:nvSpPr>
        <p:spPr>
          <a:xfrm>
            <a:off x="457200" y="485960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8E9CF9-33EF-433A-95C2-D8416B1BC731}"/>
              </a:ext>
            </a:extLst>
          </p:cNvPr>
          <p:cNvSpPr/>
          <p:nvPr/>
        </p:nvSpPr>
        <p:spPr>
          <a:xfrm>
            <a:off x="4654062" y="5267010"/>
            <a:ext cx="4044462" cy="137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302D67-1F22-4E7E-8830-5E68BA37CBD7}"/>
              </a:ext>
            </a:extLst>
          </p:cNvPr>
          <p:cNvSpPr txBox="1"/>
          <p:nvPr/>
        </p:nvSpPr>
        <p:spPr>
          <a:xfrm>
            <a:off x="4654062" y="4861281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12E374-15F4-4133-9102-EBB34F424A00}"/>
              </a:ext>
            </a:extLst>
          </p:cNvPr>
          <p:cNvSpPr txBox="1"/>
          <p:nvPr/>
        </p:nvSpPr>
        <p:spPr>
          <a:xfrm>
            <a:off x="457200" y="53806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tem_duvidas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00A6EC-A0A2-4584-8FDC-EB98462303CF}"/>
              </a:ext>
            </a:extLst>
          </p:cNvPr>
          <p:cNvSpPr txBox="1"/>
          <p:nvPr/>
        </p:nvSpPr>
        <p:spPr>
          <a:xfrm>
            <a:off x="2034875" y="5374366"/>
            <a:ext cx="13212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0094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3666</TotalTime>
  <Words>3132</Words>
  <Application>Microsoft Macintosh PowerPoint</Application>
  <PresentationFormat>On-screen Show (4:3)</PresentationFormat>
  <Paragraphs>655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Verdana</vt:lpstr>
      <vt:lpstr>Personalizar design</vt:lpstr>
      <vt:lpstr>PowerPoint Presentation</vt:lpstr>
      <vt:lpstr>Objetivos de Aprendizado</vt:lpstr>
      <vt:lpstr>Aquecimento</vt:lpstr>
      <vt:lpstr>Solução</vt:lpstr>
      <vt:lpstr>Problema</vt:lpstr>
      <vt:lpstr>Relembrando: if</vt:lpstr>
      <vt:lpstr>Loops ou laços: 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Atividade</vt:lpstr>
      <vt:lpstr>Solução 1: Perguntando duas vezes</vt:lpstr>
      <vt:lpstr>Solução 2: Variável de estado </vt:lpstr>
      <vt:lpstr>Solução 3: loop infinito e break</vt:lpstr>
      <vt:lpstr>Alguns padrões de uso de while</vt:lpstr>
      <vt:lpstr>Contagem</vt:lpstr>
      <vt:lpstr>Atividade</vt:lpstr>
      <vt:lpstr>Antes da mudança</vt:lpstr>
      <vt:lpstr>Após a mudança</vt:lpstr>
      <vt:lpstr>Validar entrada de dados</vt:lpstr>
      <vt:lpstr>Atividade</vt:lpstr>
      <vt:lpstr>PowerPoint Presentation</vt:lpstr>
      <vt:lpstr>Exercício</vt:lpstr>
      <vt:lpstr>PowerPoint Presentation</vt:lpstr>
      <vt:lpstr>Exercício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2 - Python</dc:title>
  <dc:creator>Luciano Pereira Soares</dc:creator>
  <cp:lastModifiedBy>Luciano Pereira Soares</cp:lastModifiedBy>
  <cp:revision>293</cp:revision>
  <cp:lastPrinted>2015-03-05T16:15:53Z</cp:lastPrinted>
  <dcterms:created xsi:type="dcterms:W3CDTF">2014-04-17T20:05:08Z</dcterms:created>
  <dcterms:modified xsi:type="dcterms:W3CDTF">2020-03-21T00:25:02Z</dcterms:modified>
</cp:coreProperties>
</file>