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0"/>
  </p:notesMasterIdLst>
  <p:sldIdLst>
    <p:sldId id="278" r:id="rId5"/>
    <p:sldId id="316" r:id="rId6"/>
    <p:sldId id="322" r:id="rId7"/>
    <p:sldId id="338" r:id="rId8"/>
    <p:sldId id="296" r:id="rId9"/>
    <p:sldId id="298" r:id="rId10"/>
    <p:sldId id="306" r:id="rId11"/>
    <p:sldId id="307" r:id="rId12"/>
    <p:sldId id="335" r:id="rId13"/>
    <p:sldId id="326" r:id="rId14"/>
    <p:sldId id="333" r:id="rId15"/>
    <p:sldId id="330" r:id="rId16"/>
    <p:sldId id="331" r:id="rId17"/>
    <p:sldId id="332" r:id="rId18"/>
    <p:sldId id="334" r:id="rId19"/>
    <p:sldId id="325" r:id="rId20"/>
    <p:sldId id="336" r:id="rId21"/>
    <p:sldId id="313" r:id="rId22"/>
    <p:sldId id="318" r:id="rId23"/>
    <p:sldId id="319" r:id="rId24"/>
    <p:sldId id="320" r:id="rId25"/>
    <p:sldId id="321" r:id="rId26"/>
    <p:sldId id="327" r:id="rId27"/>
    <p:sldId id="328" r:id="rId28"/>
    <p:sldId id="323" r:id="rId2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E4448C-B315-4673-ADCC-31661D088AF0}">
          <p14:sldIdLst>
            <p14:sldId id="278"/>
            <p14:sldId id="316"/>
            <p14:sldId id="322"/>
            <p14:sldId id="338"/>
            <p14:sldId id="296"/>
            <p14:sldId id="298"/>
            <p14:sldId id="306"/>
            <p14:sldId id="307"/>
            <p14:sldId id="335"/>
            <p14:sldId id="326"/>
            <p14:sldId id="333"/>
            <p14:sldId id="330"/>
            <p14:sldId id="331"/>
            <p14:sldId id="332"/>
            <p14:sldId id="334"/>
            <p14:sldId id="325"/>
            <p14:sldId id="336"/>
            <p14:sldId id="313"/>
            <p14:sldId id="318"/>
            <p14:sldId id="319"/>
            <p14:sldId id="320"/>
            <p14:sldId id="321"/>
            <p14:sldId id="327"/>
            <p14:sldId id="328"/>
            <p14:sldId id="323"/>
          </p14:sldIdLst>
        </p14:section>
      </p14:sectionLst>
    </p:ex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D4D593"/>
    <a:srgbClr val="AAC4E9"/>
    <a:srgbClr val="F5CDCE"/>
    <a:srgbClr val="FDFBF6"/>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88F9CF-C9AE-0349-515F-5E372BB9412C}" v="472" dt="2022-11-17T00:11:43.165"/>
    <p1510:client id="{60F1D199-4CA9-2BB2-29A0-925FF3D2EFF7}" v="42" dt="2022-11-17T00:50:52.367"/>
    <p1510:client id="{83BD195A-29A4-4AAC-907F-EAE00FE84950}" v="5796" dt="2022-11-17T19:36:08.561"/>
    <p1510:client id="{B1CB7881-24EA-5696-EA18-26215CA15505}" v="4" dt="2022-11-17T16:22:24.666"/>
    <p1510:client id="{B8D0FC9D-DD58-4D2C-B4DF-37F144AD30DE}" v="817" dt="2022-11-17T14:47:15.499"/>
    <p1510:client id="{D42B9821-538D-733E-33A0-43F238156DC9}" v="334" vWet="336" dt="2022-11-17T14:30:52.719"/>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120"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Emails com spam</c:v>
                </c:pt>
              </c:strCache>
            </c:strRef>
          </c:tx>
          <c:spPr>
            <a:solidFill>
              <a:schemeClr val="accent1"/>
            </a:solidFill>
            <a:ln>
              <a:noFill/>
            </a:ln>
            <a:effectLst/>
          </c:spPr>
          <c:invertIfNegative val="0"/>
          <c:dLbls>
            <c:numFmt formatCode="#;\-#"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mmm\-yy</c:formatCode>
                <c:ptCount val="12"/>
                <c:pt idx="0">
                  <c:v>44105</c:v>
                </c:pt>
                <c:pt idx="1">
                  <c:v>44136</c:v>
                </c:pt>
                <c:pt idx="2">
                  <c:v>44167</c:v>
                </c:pt>
                <c:pt idx="3">
                  <c:v>44198</c:v>
                </c:pt>
                <c:pt idx="4">
                  <c:v>44229</c:v>
                </c:pt>
                <c:pt idx="5">
                  <c:v>44260</c:v>
                </c:pt>
                <c:pt idx="6">
                  <c:v>44291</c:v>
                </c:pt>
                <c:pt idx="7">
                  <c:v>44322</c:v>
                </c:pt>
                <c:pt idx="8">
                  <c:v>44353</c:v>
                </c:pt>
                <c:pt idx="9">
                  <c:v>44384</c:v>
                </c:pt>
                <c:pt idx="10">
                  <c:v>44415</c:v>
                </c:pt>
                <c:pt idx="11">
                  <c:v>44446</c:v>
                </c:pt>
              </c:numCache>
            </c:numRef>
          </c:cat>
          <c:val>
            <c:numRef>
              <c:f>Sheet1!$B$2:$B$13</c:f>
              <c:numCache>
                <c:formatCode>General</c:formatCode>
                <c:ptCount val="12"/>
                <c:pt idx="0">
                  <c:v>242.42</c:v>
                </c:pt>
                <c:pt idx="1">
                  <c:v>210.54</c:v>
                </c:pt>
                <c:pt idx="2">
                  <c:v>140.56</c:v>
                </c:pt>
                <c:pt idx="3">
                  <c:v>122.33</c:v>
                </c:pt>
                <c:pt idx="4">
                  <c:v>150.93</c:v>
                </c:pt>
                <c:pt idx="5">
                  <c:v>128.09</c:v>
                </c:pt>
                <c:pt idx="6">
                  <c:v>88.21</c:v>
                </c:pt>
                <c:pt idx="7">
                  <c:v>200.24</c:v>
                </c:pt>
                <c:pt idx="8">
                  <c:v>249.95</c:v>
                </c:pt>
                <c:pt idx="9">
                  <c:v>282.93</c:v>
                </c:pt>
                <c:pt idx="10">
                  <c:v>65.5</c:v>
                </c:pt>
                <c:pt idx="11">
                  <c:v>88.88</c:v>
                </c:pt>
              </c:numCache>
            </c:numRef>
          </c:val>
          <c:extLst>
            <c:ext xmlns:c16="http://schemas.microsoft.com/office/drawing/2014/chart" uri="{C3380CC4-5D6E-409C-BE32-E72D297353CC}">
              <c16:uniqueId val="{00000000-80CD-4567-8100-1FC394D40EC7}"/>
            </c:ext>
          </c:extLst>
        </c:ser>
        <c:ser>
          <c:idx val="1"/>
          <c:order val="1"/>
          <c:tx>
            <c:strRef>
              <c:f>Sheet1!$C$1</c:f>
              <c:strCache>
                <c:ptCount val="1"/>
                <c:pt idx="0">
                  <c:v>Total de Emails</c:v>
                </c:pt>
              </c:strCache>
            </c:strRef>
          </c:tx>
          <c:spPr>
            <a:solidFill>
              <a:schemeClr val="accent2"/>
            </a:solidFill>
            <a:ln>
              <a:noFill/>
            </a:ln>
            <a:effectLst/>
          </c:spPr>
          <c:invertIfNegative val="0"/>
          <c:dLbls>
            <c:numFmt formatCode="#;\-#"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mmm\-yy</c:formatCode>
                <c:ptCount val="12"/>
                <c:pt idx="0">
                  <c:v>44105</c:v>
                </c:pt>
                <c:pt idx="1">
                  <c:v>44136</c:v>
                </c:pt>
                <c:pt idx="2">
                  <c:v>44167</c:v>
                </c:pt>
                <c:pt idx="3">
                  <c:v>44198</c:v>
                </c:pt>
                <c:pt idx="4">
                  <c:v>44229</c:v>
                </c:pt>
                <c:pt idx="5">
                  <c:v>44260</c:v>
                </c:pt>
                <c:pt idx="6">
                  <c:v>44291</c:v>
                </c:pt>
                <c:pt idx="7">
                  <c:v>44322</c:v>
                </c:pt>
                <c:pt idx="8">
                  <c:v>44353</c:v>
                </c:pt>
                <c:pt idx="9">
                  <c:v>44384</c:v>
                </c:pt>
                <c:pt idx="10">
                  <c:v>44415</c:v>
                </c:pt>
                <c:pt idx="11">
                  <c:v>44446</c:v>
                </c:pt>
              </c:numCache>
            </c:numRef>
          </c:cat>
          <c:val>
            <c:numRef>
              <c:f>Sheet1!$C$2:$C$13</c:f>
              <c:numCache>
                <c:formatCode>General</c:formatCode>
                <c:ptCount val="12"/>
                <c:pt idx="0">
                  <c:v>286.41000000000003</c:v>
                </c:pt>
                <c:pt idx="1">
                  <c:v>248.7</c:v>
                </c:pt>
                <c:pt idx="2">
                  <c:v>166.38</c:v>
                </c:pt>
                <c:pt idx="3">
                  <c:v>144.76</c:v>
                </c:pt>
                <c:pt idx="4">
                  <c:v>178.3</c:v>
                </c:pt>
                <c:pt idx="5">
                  <c:v>163.87</c:v>
                </c:pt>
                <c:pt idx="6">
                  <c:v>104.2</c:v>
                </c:pt>
                <c:pt idx="7">
                  <c:v>236.74</c:v>
                </c:pt>
                <c:pt idx="8">
                  <c:v>296.81</c:v>
                </c:pt>
                <c:pt idx="9">
                  <c:v>336.41</c:v>
                </c:pt>
                <c:pt idx="10">
                  <c:v>77.8</c:v>
                </c:pt>
                <c:pt idx="11">
                  <c:v>105.67</c:v>
                </c:pt>
              </c:numCache>
            </c:numRef>
          </c:val>
          <c:extLst>
            <c:ext xmlns:c16="http://schemas.microsoft.com/office/drawing/2014/chart" uri="{C3380CC4-5D6E-409C-BE32-E72D297353CC}">
              <c16:uniqueId val="{00000001-80CD-4567-8100-1FC394D40EC7}"/>
            </c:ext>
          </c:extLst>
        </c:ser>
        <c:dLbls>
          <c:showLegendKey val="0"/>
          <c:showVal val="0"/>
          <c:showCatName val="0"/>
          <c:showSerName val="0"/>
          <c:showPercent val="0"/>
          <c:showBubbleSize val="0"/>
        </c:dLbls>
        <c:gapWidth val="219"/>
        <c:overlap val="-27"/>
        <c:axId val="1399926112"/>
        <c:axId val="1399926944"/>
      </c:barChart>
      <c:dateAx>
        <c:axId val="139992611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9926944"/>
        <c:crosses val="autoZero"/>
        <c:auto val="1"/>
        <c:lblOffset val="100"/>
        <c:baseTimeUnit val="months"/>
      </c:dateAx>
      <c:valAx>
        <c:axId val="1399926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Volume</a:t>
                </a:r>
                <a:r>
                  <a:rPr lang="en-US" baseline="0"/>
                  <a:t> </a:t>
                </a:r>
                <a:r>
                  <a:rPr lang="en-US" baseline="0" err="1"/>
                  <a:t>Médio</a:t>
                </a:r>
                <a:r>
                  <a:rPr lang="en-US" baseline="0"/>
                  <a:t> de Spam </a:t>
                </a:r>
                <a:r>
                  <a:rPr lang="en-US" baseline="0" err="1"/>
                  <a:t>diário</a:t>
                </a:r>
                <a:r>
                  <a:rPr lang="en-US" baseline="0"/>
                  <a:t> (</a:t>
                </a:r>
                <a:r>
                  <a:rPr lang="en-US" baseline="0" err="1"/>
                  <a:t>bilhões</a:t>
                </a:r>
                <a:r>
                  <a:rPr lang="en-US" baseline="0"/>
                  <a:t>)</a:t>
                </a:r>
                <a:endParaRPr lang="en-US"/>
              </a:p>
            </c:rich>
          </c:tx>
          <c:overlay val="0"/>
          <c:spPr>
            <a:solidFill>
              <a:schemeClr val="bg1"/>
            </a:solid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9926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a:t>Boa tarde, meu nome é Natália e junto com a Carolina e Rodrigo, vou apresentar o nosso trabalho de Inteligência Artificial sobre um a</a:t>
            </a:r>
            <a:r>
              <a:rPr lang="pt-BR" b="0"/>
              <a:t>rtigo escrito por </a:t>
            </a:r>
            <a:r>
              <a:rPr lang="en-US" b="0" i="0">
                <a:solidFill>
                  <a:srgbClr val="1C1D1E"/>
                </a:solidFill>
                <a:effectLst/>
                <a:latin typeface="Open Sans"/>
                <a:ea typeface="Open Sans"/>
                <a:cs typeface="Open Sans"/>
              </a:rPr>
              <a:t>Joshua Goodman and David Heckerman </a:t>
            </a:r>
            <a:r>
              <a:rPr lang="en-US" b="0" i="0" err="1">
                <a:solidFill>
                  <a:srgbClr val="1C1D1E"/>
                </a:solidFill>
                <a:effectLst/>
                <a:latin typeface="Open Sans"/>
                <a:ea typeface="Open Sans"/>
                <a:cs typeface="Open Sans"/>
              </a:rPr>
              <a:t>publicado</a:t>
            </a:r>
            <a:r>
              <a:rPr lang="en-US" b="0" i="0">
                <a:solidFill>
                  <a:srgbClr val="1C1D1E"/>
                </a:solidFill>
                <a:effectLst/>
                <a:latin typeface="Open Sans"/>
                <a:ea typeface="Open Sans"/>
                <a:cs typeface="Open Sans"/>
              </a:rPr>
              <a:t> </a:t>
            </a:r>
            <a:r>
              <a:rPr lang="en-US" b="0" i="0" err="1">
                <a:solidFill>
                  <a:srgbClr val="1C1D1E"/>
                </a:solidFill>
                <a:effectLst/>
                <a:latin typeface="Open Sans"/>
                <a:ea typeface="Open Sans"/>
                <a:cs typeface="Open Sans"/>
              </a:rPr>
              <a:t>na</a:t>
            </a:r>
            <a:r>
              <a:rPr lang="en-US" b="0" i="0">
                <a:solidFill>
                  <a:srgbClr val="1C1D1E"/>
                </a:solidFill>
                <a:effectLst/>
                <a:latin typeface="Open Sans"/>
                <a:ea typeface="Open Sans"/>
                <a:cs typeface="Open Sans"/>
              </a:rPr>
              <a:t> Royal Statistical Society </a:t>
            </a:r>
            <a:r>
              <a:rPr lang="en-US" err="1">
                <a:solidFill>
                  <a:srgbClr val="1C1D1E"/>
                </a:solidFill>
                <a:latin typeface="Open Sans"/>
                <a:ea typeface="Open Sans"/>
                <a:cs typeface="Open Sans"/>
              </a:rPr>
              <a:t>em</a:t>
            </a:r>
            <a:r>
              <a:rPr lang="en-US">
                <a:solidFill>
                  <a:srgbClr val="1C1D1E"/>
                </a:solidFill>
                <a:latin typeface="Open Sans"/>
                <a:ea typeface="Open Sans"/>
                <a:cs typeface="Open Sans"/>
              </a:rPr>
              <a:t> 2004 sobre</a:t>
            </a:r>
            <a:r>
              <a:rPr lang="en-US" b="0" i="0">
                <a:solidFill>
                  <a:srgbClr val="1C1D1E"/>
                </a:solidFill>
                <a:effectLst/>
                <a:latin typeface="Open Sans"/>
                <a:ea typeface="Open Sans"/>
                <a:cs typeface="Open Sans"/>
              </a:rPr>
              <a:t> </a:t>
            </a:r>
            <a:r>
              <a:rPr lang="en-US" b="0" i="0" err="1">
                <a:solidFill>
                  <a:srgbClr val="1C1D1E"/>
                </a:solidFill>
                <a:effectLst/>
                <a:latin typeface="Open Sans"/>
                <a:ea typeface="Open Sans"/>
                <a:cs typeface="Open Sans"/>
              </a:rPr>
              <a:t>como</a:t>
            </a:r>
            <a:r>
              <a:rPr lang="en-US" b="0" i="0">
                <a:solidFill>
                  <a:srgbClr val="1C1D1E"/>
                </a:solidFill>
                <a:effectLst/>
                <a:latin typeface="Open Sans"/>
                <a:ea typeface="Open Sans"/>
                <a:cs typeface="Open Sans"/>
              </a:rPr>
              <a:t> combater spam com </a:t>
            </a:r>
            <a:r>
              <a:rPr lang="en-US" b="0" i="0" err="1">
                <a:solidFill>
                  <a:srgbClr val="1C1D1E"/>
                </a:solidFill>
                <a:effectLst/>
                <a:latin typeface="Open Sans"/>
                <a:ea typeface="Open Sans"/>
                <a:cs typeface="Open Sans"/>
              </a:rPr>
              <a:t>estatística</a:t>
            </a:r>
            <a:r>
              <a:rPr lang="en-US" b="0" i="0">
                <a:solidFill>
                  <a:srgbClr val="1C1D1E"/>
                </a:solidFill>
                <a:effectLst/>
                <a:latin typeface="Open Sans"/>
                <a:ea typeface="Open Sans"/>
                <a:cs typeface="Open Sans"/>
              </a:rPr>
              <a:t>.</a:t>
            </a:r>
            <a:r>
              <a:rPr lang="en-US">
                <a:solidFill>
                  <a:srgbClr val="1C1D1E"/>
                </a:solidFill>
                <a:latin typeface="Open Sans"/>
                <a:ea typeface="Open Sans"/>
                <a:cs typeface="Open Sans"/>
              </a:rPr>
              <a:t> </a:t>
            </a:r>
            <a:endParaRPr lang="en-US" b="0"/>
          </a:p>
        </p:txBody>
      </p:sp>
    </p:spTree>
    <p:extLst>
      <p:ext uri="{BB962C8B-B14F-4D97-AF65-F5344CB8AC3E}">
        <p14:creationId xmlns:p14="http://schemas.microsoft.com/office/powerpoint/2010/main" val="1536025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a:t>Um exemplo eh fazer o uso de hash function. Basicamente uma hash function recebe uma string, e ela atribui um valor numerico para esse parametro recebido, e mesmo parecendo muito aleatorio, ela tem uma logica, e ate mesmo essa funcao eh muito usada em criptografia. E da pra observar que qualquer alteracao na string altera drasticamente o output da funcao.</a:t>
            </a:r>
            <a:endParaRPr lang="en-US"/>
          </a:p>
        </p:txBody>
      </p:sp>
    </p:spTree>
    <p:extLst>
      <p:ext uri="{BB962C8B-B14F-4D97-AF65-F5344CB8AC3E}">
        <p14:creationId xmlns:p14="http://schemas.microsoft.com/office/powerpoint/2010/main" val="98078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a:t>Então como funciona na pratica, como dito antes, quem recebeu o email suspeito, vai enviar o puzzle, ou seja uma string com um certo hash pra quem enviou o email. Dessa forma, ele vai resolver o puzzle. Mas o que significa resolver?? O computador vai ter que encontrar uma outra string que quando colocada na frente da string recebida resulte em um hash zero. Parece simples, mas isso pode levar um tempoinho, ate pras maquinas. E isso nos traz um outro problema. O tempo de solucao pode variar bastante. Em mesia dura 15 segundos, mas pode acontecer 30, 45 segundos ou ate mais de um minuto.</a:t>
            </a:r>
            <a:endParaRPr lang="en-US"/>
          </a:p>
        </p:txBody>
      </p:sp>
    </p:spTree>
    <p:extLst>
      <p:ext uri="{BB962C8B-B14F-4D97-AF65-F5344CB8AC3E}">
        <p14:creationId xmlns:p14="http://schemas.microsoft.com/office/powerpoint/2010/main" val="1307072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a:t>E tem uma forma muito interessante de resolver isso. Ao inves de fazer somente um puzzle mais demorado, sao enviados 10, 100 ou ate 500 puzzles mais simples. Dessa forma a variancia diminui e o tempo do computador encontrar uma solucao estabiliza!</a:t>
            </a:r>
            <a:endParaRPr lang="en-US"/>
          </a:p>
        </p:txBody>
      </p:sp>
    </p:spTree>
    <p:extLst>
      <p:ext uri="{BB962C8B-B14F-4D97-AF65-F5344CB8AC3E}">
        <p14:creationId xmlns:p14="http://schemas.microsoft.com/office/powerpoint/2010/main" val="753062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a:t>Concluindo, como voces podem ter percebido, o spam eh um topico muito complexo e eh uma grande questao que vem tentando ser resolvida a muito tempo. Nao existe uma forma 100% eficaz, mas eh interessante ver que com o tempo, vem surgindo novas tecnologias e inteligencias capaz de mehorar esse problema. E essa foi a nossa apresentacao, e agora vamos abrir pra perguntas. Obrigado!</a:t>
            </a:r>
            <a:endParaRPr lang="en-US"/>
          </a:p>
        </p:txBody>
      </p:sp>
    </p:spTree>
    <p:extLst>
      <p:ext uri="{BB962C8B-B14F-4D97-AF65-F5344CB8AC3E}">
        <p14:creationId xmlns:p14="http://schemas.microsoft.com/office/powerpoint/2010/main" val="4058747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r>
              <a:rPr lang="en-US"/>
              <a:t>Spam é um e-mail que </a:t>
            </a:r>
            <a:r>
              <a:rPr lang="en-US" err="1"/>
              <a:t>chega</a:t>
            </a:r>
            <a:r>
              <a:rPr lang="en-US"/>
              <a:t> </a:t>
            </a:r>
            <a:r>
              <a:rPr lang="en-US" err="1"/>
              <a:t>ao</a:t>
            </a:r>
            <a:r>
              <a:rPr lang="en-US"/>
              <a:t> </a:t>
            </a:r>
            <a:r>
              <a:rPr lang="en-US" err="1"/>
              <a:t>usuário</a:t>
            </a:r>
            <a:r>
              <a:rPr lang="en-US"/>
              <a:t> </a:t>
            </a:r>
            <a:r>
              <a:rPr lang="en-US" err="1"/>
              <a:t>sem</a:t>
            </a:r>
            <a:r>
              <a:rPr lang="en-US"/>
              <a:t> que </a:t>
            </a:r>
            <a:r>
              <a:rPr lang="en-US" err="1"/>
              <a:t>ele</a:t>
            </a:r>
            <a:r>
              <a:rPr lang="en-US"/>
              <a:t> </a:t>
            </a:r>
            <a:r>
              <a:rPr lang="en-US" err="1"/>
              <a:t>tenha</a:t>
            </a:r>
            <a:r>
              <a:rPr lang="en-US"/>
              <a:t> </a:t>
            </a:r>
            <a:r>
              <a:rPr lang="en-US" err="1"/>
              <a:t>solicitado</a:t>
            </a:r>
            <a:r>
              <a:rPr lang="en-US"/>
              <a:t> </a:t>
            </a:r>
            <a:r>
              <a:rPr lang="en-US" err="1"/>
              <a:t>ou</a:t>
            </a:r>
            <a:r>
              <a:rPr lang="en-US"/>
              <a:t> </a:t>
            </a:r>
            <a:r>
              <a:rPr lang="en-US" err="1"/>
              <a:t>considere</a:t>
            </a:r>
            <a:r>
              <a:rPr lang="en-US"/>
              <a:t> a </a:t>
            </a:r>
            <a:r>
              <a:rPr lang="en-US" err="1"/>
              <a:t>hipótese</a:t>
            </a:r>
            <a:r>
              <a:rPr lang="en-US"/>
              <a:t> de </a:t>
            </a:r>
            <a:r>
              <a:rPr lang="en-US" err="1"/>
              <a:t>recebê</a:t>
            </a:r>
            <a:r>
              <a:rPr lang="en-US"/>
              <a:t>-lo. Ele </a:t>
            </a:r>
            <a:r>
              <a:rPr lang="en-US" err="1"/>
              <a:t>pode</a:t>
            </a:r>
            <a:r>
              <a:rPr lang="en-US"/>
              <a:t> ser  </a:t>
            </a:r>
            <a:r>
              <a:rPr lang="en-US" err="1"/>
              <a:t>usado</a:t>
            </a:r>
            <a:r>
              <a:rPr lang="en-US"/>
              <a:t> com fins </a:t>
            </a:r>
            <a:r>
              <a:rPr lang="en-US" err="1"/>
              <a:t>comerciais</a:t>
            </a:r>
            <a:r>
              <a:rPr lang="en-US"/>
              <a:t> para </a:t>
            </a:r>
            <a:r>
              <a:rPr lang="en-US" err="1"/>
              <a:t>fazer</a:t>
            </a:r>
            <a:r>
              <a:rPr lang="en-US"/>
              <a:t> </a:t>
            </a:r>
            <a:r>
              <a:rPr lang="en-US" err="1"/>
              <a:t>pessoas</a:t>
            </a:r>
            <a:r>
              <a:rPr lang="en-US"/>
              <a:t> </a:t>
            </a:r>
            <a:r>
              <a:rPr lang="en-US" err="1"/>
              <a:t>adquirirem</a:t>
            </a:r>
            <a:r>
              <a:rPr lang="en-US"/>
              <a:t> </a:t>
            </a:r>
            <a:r>
              <a:rPr lang="en-US" err="1"/>
              <a:t>algum</a:t>
            </a:r>
            <a:r>
              <a:rPr lang="en-US"/>
              <a:t> </a:t>
            </a:r>
            <a:r>
              <a:rPr lang="en-US" err="1"/>
              <a:t>produto</a:t>
            </a:r>
            <a:r>
              <a:rPr lang="en-US"/>
              <a:t> </a:t>
            </a:r>
            <a:r>
              <a:rPr lang="en-US" err="1"/>
              <a:t>ou</a:t>
            </a:r>
            <a:r>
              <a:rPr lang="en-US"/>
              <a:t> </a:t>
            </a:r>
            <a:r>
              <a:rPr lang="en-US" err="1"/>
              <a:t>serviço</a:t>
            </a:r>
            <a:r>
              <a:rPr lang="en-US"/>
              <a:t>, </a:t>
            </a:r>
            <a:r>
              <a:rPr lang="en-US" err="1"/>
              <a:t>podendo</a:t>
            </a:r>
            <a:r>
              <a:rPr lang="en-US"/>
              <a:t> ser </a:t>
            </a:r>
            <a:r>
              <a:rPr lang="en-US" err="1"/>
              <a:t>também</a:t>
            </a:r>
            <a:r>
              <a:rPr lang="en-US"/>
              <a:t> um </a:t>
            </a:r>
            <a:r>
              <a:rPr lang="en-US" err="1"/>
              <a:t>meio</a:t>
            </a:r>
            <a:r>
              <a:rPr lang="en-US"/>
              <a:t> para </a:t>
            </a:r>
            <a:r>
              <a:rPr lang="en-US" err="1"/>
              <a:t>disseminação</a:t>
            </a:r>
            <a:r>
              <a:rPr lang="en-US"/>
              <a:t> de golpes e </a:t>
            </a:r>
            <a:r>
              <a:rPr lang="en-US" err="1"/>
              <a:t>informações</a:t>
            </a:r>
            <a:r>
              <a:rPr lang="en-US"/>
              <a:t> falsas.</a:t>
            </a:r>
          </a:p>
          <a:p>
            <a:endParaRPr lang="en-US">
              <a:ea typeface="Calibri"/>
              <a:cs typeface="Calibri"/>
            </a:endParaRPr>
          </a:p>
          <a:p>
            <a:r>
              <a:rPr lang="en-US">
                <a:ea typeface="Calibri"/>
                <a:cs typeface="Calibri"/>
              </a:rPr>
              <a:t>Spam é um </a:t>
            </a:r>
            <a:r>
              <a:rPr lang="en-US" err="1">
                <a:ea typeface="Calibri"/>
                <a:cs typeface="Calibri"/>
              </a:rPr>
              <a:t>problema</a:t>
            </a:r>
            <a:r>
              <a:rPr lang="en-US">
                <a:ea typeface="Calibri"/>
                <a:cs typeface="Calibri"/>
              </a:rPr>
              <a:t> que </a:t>
            </a:r>
            <a:r>
              <a:rPr lang="en-US" err="1">
                <a:ea typeface="Calibri"/>
                <a:cs typeface="Calibri"/>
              </a:rPr>
              <a:t>vem</a:t>
            </a:r>
            <a:r>
              <a:rPr lang="en-US">
                <a:ea typeface="Calibri"/>
                <a:cs typeface="Calibri"/>
              </a:rPr>
              <a:t> </a:t>
            </a:r>
            <a:r>
              <a:rPr lang="en-US" err="1">
                <a:ea typeface="Calibri"/>
                <a:cs typeface="Calibri"/>
              </a:rPr>
              <a:t>afetando</a:t>
            </a:r>
            <a:r>
              <a:rPr lang="en-US">
                <a:ea typeface="Calibri"/>
                <a:cs typeface="Calibri"/>
              </a:rPr>
              <a:t> </a:t>
            </a:r>
            <a:r>
              <a:rPr lang="en-US" err="1">
                <a:ea typeface="Calibri"/>
                <a:cs typeface="Calibri"/>
              </a:rPr>
              <a:t>os</a:t>
            </a:r>
            <a:r>
              <a:rPr lang="en-US">
                <a:ea typeface="Calibri"/>
                <a:cs typeface="Calibri"/>
              </a:rPr>
              <a:t> </a:t>
            </a:r>
            <a:r>
              <a:rPr lang="en-US" err="1">
                <a:ea typeface="Calibri"/>
                <a:cs typeface="Calibri"/>
              </a:rPr>
              <a:t>usuarios</a:t>
            </a:r>
            <a:r>
              <a:rPr lang="en-US">
                <a:ea typeface="Calibri"/>
                <a:cs typeface="Calibri"/>
              </a:rPr>
              <a:t> de email </a:t>
            </a:r>
            <a:r>
              <a:rPr lang="en-US" err="1">
                <a:ea typeface="Calibri"/>
                <a:cs typeface="Calibri"/>
              </a:rPr>
              <a:t>há</a:t>
            </a:r>
            <a:r>
              <a:rPr lang="en-US">
                <a:ea typeface="Calibri"/>
                <a:cs typeface="Calibri"/>
              </a:rPr>
              <a:t> </a:t>
            </a:r>
            <a:r>
              <a:rPr lang="en-US" err="1">
                <a:ea typeface="Calibri"/>
                <a:cs typeface="Calibri"/>
              </a:rPr>
              <a:t>anos</a:t>
            </a:r>
            <a:r>
              <a:rPr lang="en-US">
                <a:ea typeface="Calibri"/>
                <a:cs typeface="Calibri"/>
              </a:rPr>
              <a:t>. </a:t>
            </a:r>
            <a:r>
              <a:rPr lang="en-US" err="1">
                <a:ea typeface="Calibri"/>
                <a:cs typeface="Calibri"/>
              </a:rPr>
              <a:t>Em</a:t>
            </a:r>
            <a:r>
              <a:rPr lang="en-US">
                <a:ea typeface="Calibri"/>
                <a:cs typeface="Calibri"/>
              </a:rPr>
              <a:t> 2004, 50% dos emails </a:t>
            </a:r>
            <a:r>
              <a:rPr lang="en-US" err="1">
                <a:ea typeface="Calibri"/>
                <a:cs typeface="Calibri"/>
              </a:rPr>
              <a:t>na</a:t>
            </a:r>
            <a:r>
              <a:rPr lang="en-US">
                <a:ea typeface="Calibri"/>
                <a:cs typeface="Calibri"/>
              </a:rPr>
              <a:t> internet </a:t>
            </a:r>
            <a:r>
              <a:rPr lang="en-US" err="1">
                <a:ea typeface="Calibri"/>
                <a:cs typeface="Calibri"/>
              </a:rPr>
              <a:t>eram</a:t>
            </a:r>
            <a:r>
              <a:rPr lang="en-US">
                <a:ea typeface="Calibri"/>
                <a:cs typeface="Calibri"/>
              </a:rPr>
              <a:t> spam, de </a:t>
            </a:r>
            <a:r>
              <a:rPr lang="en-US" err="1">
                <a:ea typeface="Calibri"/>
                <a:cs typeface="Calibri"/>
              </a:rPr>
              <a:t>acordo</a:t>
            </a:r>
            <a:r>
              <a:rPr lang="en-US">
                <a:ea typeface="Calibri"/>
                <a:cs typeface="Calibri"/>
              </a:rPr>
              <a:t> com a Brightmail. </a:t>
            </a:r>
            <a:r>
              <a:rPr lang="en-US" err="1">
                <a:ea typeface="Calibri"/>
                <a:cs typeface="Calibri"/>
              </a:rPr>
              <a:t>Dentre</a:t>
            </a:r>
            <a:r>
              <a:rPr lang="en-US">
                <a:ea typeface="Calibri"/>
                <a:cs typeface="Calibri"/>
              </a:rPr>
              <a:t> </a:t>
            </a:r>
            <a:r>
              <a:rPr lang="en-US" err="1">
                <a:ea typeface="Calibri"/>
                <a:cs typeface="Calibri"/>
              </a:rPr>
              <a:t>os</a:t>
            </a:r>
            <a:r>
              <a:rPr lang="en-US">
                <a:ea typeface="Calibri"/>
                <a:cs typeface="Calibri"/>
              </a:rPr>
              <a:t> spams </a:t>
            </a:r>
            <a:r>
              <a:rPr lang="en-US" err="1">
                <a:ea typeface="Calibri"/>
                <a:cs typeface="Calibri"/>
              </a:rPr>
              <a:t>relacionados</a:t>
            </a:r>
            <a:r>
              <a:rPr lang="en-US">
                <a:ea typeface="Calibri"/>
                <a:cs typeface="Calibri"/>
              </a:rPr>
              <a:t> à </a:t>
            </a:r>
            <a:r>
              <a:rPr lang="en-US" err="1">
                <a:ea typeface="Calibri"/>
                <a:cs typeface="Calibri"/>
              </a:rPr>
              <a:t>serviços</a:t>
            </a:r>
            <a:r>
              <a:rPr lang="en-US">
                <a:ea typeface="Calibri"/>
                <a:cs typeface="Calibri"/>
              </a:rPr>
              <a:t> e </a:t>
            </a:r>
            <a:r>
              <a:rPr lang="en-US" err="1">
                <a:ea typeface="Calibri"/>
                <a:cs typeface="Calibri"/>
              </a:rPr>
              <a:t>produtos</a:t>
            </a:r>
            <a:r>
              <a:rPr lang="en-US">
                <a:ea typeface="Calibri"/>
                <a:cs typeface="Calibri"/>
              </a:rPr>
              <a:t>, 7% das </a:t>
            </a:r>
            <a:r>
              <a:rPr lang="en-US" err="1">
                <a:ea typeface="Calibri"/>
                <a:cs typeface="Calibri"/>
              </a:rPr>
              <a:t>pessoas</a:t>
            </a:r>
            <a:r>
              <a:rPr lang="en-US">
                <a:ea typeface="Calibri"/>
                <a:cs typeface="Calibri"/>
              </a:rPr>
              <a:t> que </a:t>
            </a:r>
            <a:r>
              <a:rPr lang="en-US" err="1">
                <a:ea typeface="Calibri"/>
                <a:cs typeface="Calibri"/>
              </a:rPr>
              <a:t>receberam</a:t>
            </a:r>
            <a:r>
              <a:rPr lang="en-US">
                <a:ea typeface="Calibri"/>
                <a:cs typeface="Calibri"/>
              </a:rPr>
              <a:t> o email </a:t>
            </a:r>
            <a:r>
              <a:rPr lang="en-US" err="1">
                <a:ea typeface="Calibri"/>
                <a:cs typeface="Calibri"/>
              </a:rPr>
              <a:t>compraram</a:t>
            </a:r>
            <a:r>
              <a:rPr lang="en-US">
                <a:ea typeface="Calibri"/>
                <a:cs typeface="Calibri"/>
              </a:rPr>
              <a:t> o </a:t>
            </a:r>
            <a:r>
              <a:rPr lang="en-US" err="1">
                <a:ea typeface="Calibri"/>
                <a:cs typeface="Calibri"/>
              </a:rPr>
              <a:t>produto</a:t>
            </a:r>
            <a:r>
              <a:rPr lang="en-US">
                <a:ea typeface="Calibri"/>
                <a:cs typeface="Calibri"/>
              </a:rPr>
              <a:t>.  </a:t>
            </a:r>
            <a:r>
              <a:rPr lang="en-US" err="1">
                <a:ea typeface="Calibri"/>
                <a:cs typeface="Calibri"/>
              </a:rPr>
              <a:t>Enviar</a:t>
            </a:r>
            <a:r>
              <a:rPr lang="en-US">
                <a:ea typeface="Calibri"/>
                <a:cs typeface="Calibri"/>
              </a:rPr>
              <a:t> um spam </a:t>
            </a:r>
            <a:r>
              <a:rPr lang="en-US" err="1">
                <a:ea typeface="Calibri"/>
                <a:cs typeface="Calibri"/>
              </a:rPr>
              <a:t>custa</a:t>
            </a:r>
            <a:r>
              <a:rPr lang="en-US">
                <a:ea typeface="Calibri"/>
                <a:cs typeface="Calibri"/>
              </a:rPr>
              <a:t> 0.01cent, o que é um </a:t>
            </a:r>
            <a:r>
              <a:rPr lang="en-US" err="1">
                <a:ea typeface="Calibri"/>
                <a:cs typeface="Calibri"/>
              </a:rPr>
              <a:t>preço</a:t>
            </a:r>
            <a:r>
              <a:rPr lang="en-US">
                <a:ea typeface="Calibri"/>
                <a:cs typeface="Calibri"/>
              </a:rPr>
              <a:t> </a:t>
            </a:r>
            <a:r>
              <a:rPr lang="en-US" err="1">
                <a:ea typeface="Calibri"/>
                <a:cs typeface="Calibri"/>
              </a:rPr>
              <a:t>consideravelmete</a:t>
            </a:r>
            <a:r>
              <a:rPr lang="en-US">
                <a:ea typeface="Calibri"/>
                <a:cs typeface="Calibri"/>
              </a:rPr>
              <a:t> </a:t>
            </a:r>
            <a:r>
              <a:rPr lang="en-US" err="1">
                <a:ea typeface="Calibri"/>
                <a:cs typeface="Calibri"/>
              </a:rPr>
              <a:t>baixo</a:t>
            </a:r>
            <a:r>
              <a:rPr lang="en-US">
                <a:ea typeface="Calibri"/>
                <a:cs typeface="Calibri"/>
              </a:rPr>
              <a:t>, o que </a:t>
            </a:r>
            <a:r>
              <a:rPr lang="en-US" err="1">
                <a:ea typeface="Calibri"/>
                <a:cs typeface="Calibri"/>
              </a:rPr>
              <a:t>faz</a:t>
            </a:r>
            <a:r>
              <a:rPr lang="en-US">
                <a:ea typeface="Calibri"/>
                <a:cs typeface="Calibri"/>
              </a:rPr>
              <a:t> com que </a:t>
            </a:r>
            <a:r>
              <a:rPr lang="en-US" err="1">
                <a:ea typeface="Calibri"/>
                <a:cs typeface="Calibri"/>
              </a:rPr>
              <a:t>empresas</a:t>
            </a:r>
            <a:r>
              <a:rPr lang="en-US">
                <a:ea typeface="Calibri"/>
                <a:cs typeface="Calibri"/>
              </a:rPr>
              <a:t> </a:t>
            </a:r>
            <a:r>
              <a:rPr lang="en-US" err="1">
                <a:ea typeface="Calibri"/>
                <a:cs typeface="Calibri"/>
              </a:rPr>
              <a:t>optem</a:t>
            </a:r>
            <a:r>
              <a:rPr lang="en-US">
                <a:ea typeface="Calibri"/>
                <a:cs typeface="Calibri"/>
              </a:rPr>
              <a:t> </a:t>
            </a:r>
            <a:r>
              <a:rPr lang="en-US" err="1">
                <a:ea typeface="Calibri"/>
                <a:cs typeface="Calibri"/>
              </a:rPr>
              <a:t>por</a:t>
            </a:r>
            <a:r>
              <a:rPr lang="en-US">
                <a:ea typeface="Calibri"/>
                <a:cs typeface="Calibri"/>
              </a:rPr>
              <a:t> </a:t>
            </a:r>
            <a:r>
              <a:rPr lang="en-US" err="1">
                <a:ea typeface="Calibri"/>
                <a:cs typeface="Calibri"/>
              </a:rPr>
              <a:t>envia-los</a:t>
            </a:r>
            <a:r>
              <a:rPr lang="en-US">
                <a:ea typeface="Calibri"/>
                <a:cs typeface="Calibri"/>
              </a:rPr>
              <a:t> </a:t>
            </a:r>
            <a:r>
              <a:rPr lang="en-US" err="1">
                <a:ea typeface="Calibri"/>
                <a:cs typeface="Calibri"/>
              </a:rPr>
              <a:t>já</a:t>
            </a:r>
            <a:r>
              <a:rPr lang="en-US">
                <a:ea typeface="Calibri"/>
                <a:cs typeface="Calibri"/>
              </a:rPr>
              <a:t> que é </a:t>
            </a:r>
            <a:r>
              <a:rPr lang="en-US" err="1">
                <a:ea typeface="Calibri"/>
                <a:cs typeface="Calibri"/>
              </a:rPr>
              <a:t>possivel</a:t>
            </a:r>
            <a:r>
              <a:rPr lang="en-US">
                <a:ea typeface="Calibri"/>
                <a:cs typeface="Calibri"/>
              </a:rPr>
              <a:t> </a:t>
            </a:r>
            <a:r>
              <a:rPr lang="en-US" err="1">
                <a:ea typeface="Calibri"/>
                <a:cs typeface="Calibri"/>
              </a:rPr>
              <a:t>lucrar</a:t>
            </a:r>
            <a:r>
              <a:rPr lang="en-US">
                <a:ea typeface="Calibri"/>
                <a:cs typeface="Calibri"/>
              </a:rPr>
              <a:t> com o </a:t>
            </a:r>
            <a:r>
              <a:rPr lang="en-US" err="1">
                <a:ea typeface="Calibri"/>
                <a:cs typeface="Calibri"/>
              </a:rPr>
              <a:t>retorno</a:t>
            </a:r>
            <a:r>
              <a:rPr lang="en-US">
                <a:ea typeface="Calibri"/>
                <a:cs typeface="Calibri"/>
              </a:rPr>
              <a:t>.</a:t>
            </a:r>
          </a:p>
          <a:p>
            <a:r>
              <a:rPr lang="en-US">
                <a:ea typeface="Calibri"/>
                <a:cs typeface="Calibri"/>
              </a:rPr>
              <a:t>66% dos emails de spam </a:t>
            </a:r>
            <a:r>
              <a:rPr lang="en-US" err="1">
                <a:ea typeface="Calibri"/>
                <a:cs typeface="Calibri"/>
              </a:rPr>
              <a:t>possuiam</a:t>
            </a:r>
            <a:r>
              <a:rPr lang="en-US">
                <a:ea typeface="Calibri"/>
                <a:cs typeface="Calibri"/>
              </a:rPr>
              <a:t> </a:t>
            </a:r>
            <a:r>
              <a:rPr lang="en-US" err="1">
                <a:ea typeface="Calibri"/>
                <a:cs typeface="Calibri"/>
              </a:rPr>
              <a:t>informações</a:t>
            </a:r>
            <a:r>
              <a:rPr lang="en-US">
                <a:ea typeface="Calibri"/>
                <a:cs typeface="Calibri"/>
              </a:rPr>
              <a:t> falsas </a:t>
            </a:r>
            <a:r>
              <a:rPr lang="en-US" err="1">
                <a:ea typeface="Calibri"/>
                <a:cs typeface="Calibri"/>
              </a:rPr>
              <a:t>na</a:t>
            </a:r>
            <a:r>
              <a:rPr lang="en-US">
                <a:ea typeface="Calibri"/>
                <a:cs typeface="Calibri"/>
              </a:rPr>
              <a:t> </a:t>
            </a:r>
            <a:r>
              <a:rPr lang="en-US" err="1">
                <a:ea typeface="Calibri"/>
                <a:cs typeface="Calibri"/>
              </a:rPr>
              <a:t>mensagem</a:t>
            </a:r>
            <a:r>
              <a:rPr lang="en-US">
                <a:ea typeface="Calibri"/>
                <a:cs typeface="Calibri"/>
              </a:rPr>
              <a:t> e 18% dos spams </a:t>
            </a:r>
            <a:r>
              <a:rPr lang="en-US" err="1">
                <a:ea typeface="Calibri"/>
                <a:cs typeface="Calibri"/>
              </a:rPr>
              <a:t>continham</a:t>
            </a:r>
            <a:r>
              <a:rPr lang="en-US">
                <a:ea typeface="Calibri"/>
                <a:cs typeface="Calibri"/>
              </a:rPr>
              <a:t> </a:t>
            </a:r>
            <a:r>
              <a:rPr lang="en-US" err="1">
                <a:ea typeface="Calibri"/>
                <a:cs typeface="Calibri"/>
              </a:rPr>
              <a:t>conteudos</a:t>
            </a:r>
            <a:r>
              <a:rPr lang="en-US">
                <a:ea typeface="Calibri"/>
                <a:cs typeface="Calibri"/>
              </a:rPr>
              <a:t> </a:t>
            </a:r>
            <a:r>
              <a:rPr lang="en-US" err="1">
                <a:ea typeface="Calibri"/>
                <a:cs typeface="Calibri"/>
              </a:rPr>
              <a:t>adultos</a:t>
            </a:r>
            <a:r>
              <a:rPr lang="en-US">
                <a:ea typeface="Calibri"/>
                <a:cs typeface="Calibri"/>
              </a:rPr>
              <a:t>.</a:t>
            </a:r>
          </a:p>
          <a:p>
            <a:r>
              <a:rPr lang="en-US">
                <a:ea typeface="Calibri"/>
                <a:cs typeface="Calibri"/>
              </a:rPr>
              <a:t>Devido </a:t>
            </a:r>
            <a:r>
              <a:rPr lang="en-US" err="1">
                <a:ea typeface="Calibri"/>
                <a:cs typeface="Calibri"/>
              </a:rPr>
              <a:t>ao</a:t>
            </a:r>
            <a:r>
              <a:rPr lang="en-US">
                <a:ea typeface="Calibri"/>
                <a:cs typeface="Calibri"/>
              </a:rPr>
              <a:t> </a:t>
            </a:r>
            <a:r>
              <a:rPr lang="en-US" err="1">
                <a:ea typeface="Calibri"/>
                <a:cs typeface="Calibri"/>
              </a:rPr>
              <a:t>grande</a:t>
            </a:r>
            <a:r>
              <a:rPr lang="en-US">
                <a:ea typeface="Calibri"/>
                <a:cs typeface="Calibri"/>
              </a:rPr>
              <a:t> volume de spams, 25% dos </a:t>
            </a:r>
            <a:r>
              <a:rPr lang="en-US" err="1">
                <a:ea typeface="Calibri"/>
                <a:cs typeface="Calibri"/>
              </a:rPr>
              <a:t>usuarios</a:t>
            </a:r>
            <a:r>
              <a:rPr lang="en-US">
                <a:ea typeface="Calibri"/>
                <a:cs typeface="Calibri"/>
              </a:rPr>
              <a:t> de email </a:t>
            </a:r>
            <a:r>
              <a:rPr lang="en-US" err="1">
                <a:ea typeface="Calibri"/>
                <a:cs typeface="Calibri"/>
              </a:rPr>
              <a:t>em</a:t>
            </a:r>
            <a:r>
              <a:rPr lang="en-US">
                <a:ea typeface="Calibri"/>
                <a:cs typeface="Calibri"/>
              </a:rPr>
              <a:t> 2004 </a:t>
            </a:r>
            <a:r>
              <a:rPr lang="en-US" err="1">
                <a:ea typeface="Calibri"/>
                <a:cs typeface="Calibri"/>
              </a:rPr>
              <a:t>afirmar</a:t>
            </a:r>
            <a:r>
              <a:rPr lang="en-US">
                <a:ea typeface="Calibri"/>
                <a:cs typeface="Calibri"/>
              </a:rPr>
              <a:t> que </a:t>
            </a:r>
            <a:r>
              <a:rPr lang="en-US" err="1">
                <a:ea typeface="Calibri"/>
                <a:cs typeface="Calibri"/>
              </a:rPr>
              <a:t>reduziram</a:t>
            </a:r>
            <a:r>
              <a:rPr lang="en-US">
                <a:ea typeface="Calibri"/>
                <a:cs typeface="Calibri"/>
              </a:rPr>
              <a:t> o </a:t>
            </a:r>
            <a:r>
              <a:rPr lang="en-US" err="1">
                <a:ea typeface="Calibri"/>
                <a:cs typeface="Calibri"/>
              </a:rPr>
              <a:t>uso</a:t>
            </a:r>
            <a:r>
              <a:rPr lang="en-US">
                <a:ea typeface="Calibri"/>
                <a:cs typeface="Calibri"/>
              </a:rPr>
              <a:t> de email e 12% dos </a:t>
            </a:r>
            <a:r>
              <a:rPr lang="en-US" err="1">
                <a:ea typeface="Calibri"/>
                <a:cs typeface="Calibri"/>
              </a:rPr>
              <a:t>usuarios</a:t>
            </a:r>
            <a:r>
              <a:rPr lang="en-US">
                <a:ea typeface="Calibri"/>
                <a:cs typeface="Calibri"/>
              </a:rPr>
              <a:t> </a:t>
            </a:r>
            <a:r>
              <a:rPr lang="en-US" err="1">
                <a:ea typeface="Calibri"/>
                <a:cs typeface="Calibri"/>
              </a:rPr>
              <a:t>afirmam</a:t>
            </a:r>
            <a:r>
              <a:rPr lang="en-US">
                <a:ea typeface="Calibri"/>
                <a:cs typeface="Calibri"/>
              </a:rPr>
              <a:t> </a:t>
            </a:r>
            <a:r>
              <a:rPr lang="en-US" err="1">
                <a:ea typeface="Calibri"/>
                <a:cs typeface="Calibri"/>
              </a:rPr>
              <a:t>passa</a:t>
            </a:r>
            <a:r>
              <a:rPr lang="en-US">
                <a:ea typeface="Calibri"/>
                <a:cs typeface="Calibri"/>
              </a:rPr>
              <a:t> </a:t>
            </a:r>
            <a:r>
              <a:rPr lang="en-US" err="1">
                <a:ea typeface="Calibri"/>
                <a:cs typeface="Calibri"/>
              </a:rPr>
              <a:t>meia</a:t>
            </a:r>
            <a:r>
              <a:rPr lang="en-US">
                <a:ea typeface="Calibri"/>
                <a:cs typeface="Calibri"/>
              </a:rPr>
              <a:t> hora e </a:t>
            </a:r>
            <a:r>
              <a:rPr lang="en-US" err="1">
                <a:ea typeface="Calibri"/>
                <a:cs typeface="Calibri"/>
              </a:rPr>
              <a:t>meia</a:t>
            </a:r>
            <a:r>
              <a:rPr lang="en-US">
                <a:ea typeface="Calibri"/>
                <a:cs typeface="Calibri"/>
              </a:rPr>
              <a:t> </a:t>
            </a:r>
            <a:r>
              <a:rPr lang="en-US" err="1">
                <a:ea typeface="Calibri"/>
                <a:cs typeface="Calibri"/>
              </a:rPr>
              <a:t>ou</a:t>
            </a:r>
            <a:r>
              <a:rPr lang="en-US">
                <a:ea typeface="Calibri"/>
                <a:cs typeface="Calibri"/>
              </a:rPr>
              <a:t> </a:t>
            </a:r>
            <a:r>
              <a:rPr lang="en-US" err="1">
                <a:ea typeface="Calibri"/>
                <a:cs typeface="Calibri"/>
              </a:rPr>
              <a:t>mais</a:t>
            </a:r>
            <a:r>
              <a:rPr lang="en-US">
                <a:ea typeface="Calibri"/>
                <a:cs typeface="Calibri"/>
              </a:rPr>
              <a:t> </a:t>
            </a:r>
            <a:r>
              <a:rPr lang="en-US" err="1">
                <a:ea typeface="Calibri"/>
                <a:cs typeface="Calibri"/>
              </a:rPr>
              <a:t>por</a:t>
            </a:r>
            <a:r>
              <a:rPr lang="en-US">
                <a:ea typeface="Calibri"/>
                <a:cs typeface="Calibri"/>
              </a:rPr>
              <a:t> </a:t>
            </a:r>
            <a:r>
              <a:rPr lang="en-US" err="1">
                <a:ea typeface="Calibri"/>
                <a:cs typeface="Calibri"/>
              </a:rPr>
              <a:t>dia</a:t>
            </a:r>
            <a:r>
              <a:rPr lang="en-US">
                <a:ea typeface="Calibri"/>
                <a:cs typeface="Calibri"/>
              </a:rPr>
              <a:t> </a:t>
            </a:r>
            <a:r>
              <a:rPr lang="en-US" err="1">
                <a:ea typeface="Calibri"/>
                <a:cs typeface="Calibri"/>
              </a:rPr>
              <a:t>lidando</a:t>
            </a:r>
            <a:r>
              <a:rPr lang="en-US">
                <a:ea typeface="Calibri"/>
                <a:cs typeface="Calibri"/>
              </a:rPr>
              <a:t> com spams.</a:t>
            </a: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83142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ço Reservado para Anotações 2"/>
          <p:cNvSpPr>
            <a:spLocks noGrp="1"/>
          </p:cNvSpPr>
          <p:nvPr>
            <p:ph type="body" idx="1"/>
          </p:nvPr>
        </p:nvSpPr>
        <p:spPr>
          <a:xfrm>
            <a:off x="1371600" y="11734800"/>
            <a:ext cx="10972800" cy="9601200"/>
          </a:xfrm>
          <a:prstGeom prst="rect">
            <a:avLst/>
          </a:prstGeom>
        </p:spPr>
        <p:txBody>
          <a:bodyPr/>
          <a:lstStyle/>
          <a:p>
            <a:r>
              <a:rPr lang="en-US" err="1">
                <a:cs typeface="Calibri"/>
              </a:rPr>
              <a:t>Atualmente</a:t>
            </a:r>
            <a:r>
              <a:rPr lang="en-US">
                <a:cs typeface="Calibri"/>
              </a:rPr>
              <a:t>, o spam </a:t>
            </a:r>
            <a:r>
              <a:rPr lang="en-US" err="1">
                <a:cs typeface="Calibri"/>
              </a:rPr>
              <a:t>ainda</a:t>
            </a:r>
            <a:r>
              <a:rPr lang="en-US">
                <a:cs typeface="Calibri"/>
              </a:rPr>
              <a:t> é um </a:t>
            </a:r>
            <a:r>
              <a:rPr lang="en-US" err="1">
                <a:cs typeface="Calibri"/>
              </a:rPr>
              <a:t>grande</a:t>
            </a:r>
            <a:r>
              <a:rPr lang="en-US">
                <a:cs typeface="Calibri"/>
              </a:rPr>
              <a:t> </a:t>
            </a:r>
            <a:r>
              <a:rPr lang="en-US" err="1">
                <a:cs typeface="Calibri"/>
              </a:rPr>
              <a:t>problema</a:t>
            </a:r>
            <a:r>
              <a:rPr lang="en-US">
                <a:cs typeface="Calibri"/>
              </a:rPr>
              <a:t>. </a:t>
            </a:r>
            <a:r>
              <a:rPr lang="en-US" err="1">
                <a:cs typeface="Calibri"/>
              </a:rPr>
              <a:t>Em</a:t>
            </a:r>
            <a:r>
              <a:rPr lang="en-US">
                <a:cs typeface="Calibri"/>
              </a:rPr>
              <a:t> </a:t>
            </a:r>
            <a:r>
              <a:rPr lang="en-US" err="1">
                <a:cs typeface="Calibri"/>
              </a:rPr>
              <a:t>julho</a:t>
            </a:r>
            <a:r>
              <a:rPr lang="en-US">
                <a:cs typeface="Calibri"/>
              </a:rPr>
              <a:t> de 2021 a </a:t>
            </a:r>
            <a:r>
              <a:rPr lang="en-US" err="1">
                <a:cs typeface="Calibri"/>
              </a:rPr>
              <a:t>quantidade</a:t>
            </a:r>
            <a:r>
              <a:rPr lang="en-US">
                <a:cs typeface="Calibri"/>
              </a:rPr>
              <a:t> de spams </a:t>
            </a:r>
            <a:r>
              <a:rPr lang="en-US" err="1">
                <a:cs typeface="Calibri"/>
              </a:rPr>
              <a:t>foi</a:t>
            </a:r>
            <a:r>
              <a:rPr lang="en-US">
                <a:cs typeface="Calibri"/>
              </a:rPr>
              <a:t> </a:t>
            </a:r>
            <a:r>
              <a:rPr lang="en-US" err="1">
                <a:cs typeface="Calibri"/>
              </a:rPr>
              <a:t>uma</a:t>
            </a:r>
            <a:r>
              <a:rPr lang="en-US">
                <a:cs typeface="Calibri"/>
              </a:rPr>
              <a:t> das </a:t>
            </a:r>
            <a:r>
              <a:rPr lang="en-US" err="1">
                <a:cs typeface="Calibri"/>
              </a:rPr>
              <a:t>maiores</a:t>
            </a:r>
            <a:r>
              <a:rPr lang="en-US">
                <a:cs typeface="Calibri"/>
              </a:rPr>
              <a:t> </a:t>
            </a:r>
            <a:r>
              <a:rPr lang="en-US" err="1">
                <a:cs typeface="Calibri"/>
              </a:rPr>
              <a:t>nos</a:t>
            </a:r>
            <a:r>
              <a:rPr lang="en-US">
                <a:cs typeface="Calibri"/>
              </a:rPr>
              <a:t> </a:t>
            </a:r>
            <a:r>
              <a:rPr lang="en-US" err="1">
                <a:cs typeface="Calibri"/>
              </a:rPr>
              <a:t>ultimos</a:t>
            </a:r>
            <a:r>
              <a:rPr lang="en-US">
                <a:cs typeface="Calibri"/>
              </a:rPr>
              <a:t> </a:t>
            </a:r>
            <a:r>
              <a:rPr lang="en-US" err="1">
                <a:cs typeface="Calibri"/>
              </a:rPr>
              <a:t>anos</a:t>
            </a:r>
            <a:r>
              <a:rPr lang="en-US">
                <a:cs typeface="Calibri"/>
              </a:rPr>
              <a:t> </a:t>
            </a:r>
            <a:r>
              <a:rPr lang="en-US" err="1">
                <a:cs typeface="Calibri"/>
              </a:rPr>
              <a:t>chegando</a:t>
            </a:r>
            <a:r>
              <a:rPr lang="en-US">
                <a:cs typeface="Calibri"/>
              </a:rPr>
              <a:t> a 84% dos emails, </a:t>
            </a:r>
            <a:r>
              <a:rPr lang="en-US" err="1">
                <a:cs typeface="Calibri"/>
              </a:rPr>
              <a:t>porém</a:t>
            </a:r>
            <a:r>
              <a:rPr lang="en-US">
                <a:cs typeface="Calibri"/>
              </a:rPr>
              <a:t> o volume </a:t>
            </a:r>
            <a:r>
              <a:rPr lang="en-US" err="1">
                <a:cs typeface="Calibri"/>
              </a:rPr>
              <a:t>voltou</a:t>
            </a:r>
            <a:r>
              <a:rPr lang="en-US">
                <a:cs typeface="Calibri"/>
              </a:rPr>
              <a:t> a </a:t>
            </a:r>
            <a:r>
              <a:rPr lang="en-US" err="1">
                <a:cs typeface="Calibri"/>
              </a:rPr>
              <a:t>baixar</a:t>
            </a:r>
            <a:r>
              <a:rPr lang="en-US">
                <a:cs typeface="Calibri"/>
              </a:rPr>
              <a:t> no final do </a:t>
            </a:r>
            <a:r>
              <a:rPr lang="en-US" err="1">
                <a:cs typeface="Calibri"/>
              </a:rPr>
              <a:t>ano</a:t>
            </a:r>
            <a:r>
              <a:rPr lang="en-US">
                <a:cs typeface="Calibri"/>
              </a:rPr>
              <a:t> </a:t>
            </a:r>
            <a:r>
              <a:rPr lang="en-US" err="1">
                <a:cs typeface="Calibri"/>
              </a:rPr>
              <a:t>chegando</a:t>
            </a:r>
            <a:r>
              <a:rPr lang="en-US">
                <a:cs typeface="Calibri"/>
              </a:rPr>
              <a:t> a 45.37% </a:t>
            </a:r>
            <a:r>
              <a:rPr lang="en-US" err="1">
                <a:cs typeface="Calibri"/>
              </a:rPr>
              <a:t>em</a:t>
            </a:r>
            <a:r>
              <a:rPr lang="en-US">
                <a:cs typeface="Calibri"/>
              </a:rPr>
              <a:t> </a:t>
            </a:r>
            <a:r>
              <a:rPr lang="en-US" err="1">
                <a:cs typeface="Calibri"/>
              </a:rPr>
              <a:t>dezembro</a:t>
            </a:r>
            <a:r>
              <a:rPr lang="en-US">
                <a:cs typeface="Calibri"/>
              </a:rPr>
              <a:t> de 2021.</a:t>
            </a:r>
          </a:p>
          <a:p>
            <a:endParaRPr lang="en-US">
              <a:cs typeface="Calibri"/>
            </a:endParaRPr>
          </a:p>
          <a:p>
            <a:r>
              <a:rPr lang="en-US" err="1">
                <a:cs typeface="Calibri"/>
              </a:rPr>
              <a:t>Dentre</a:t>
            </a:r>
            <a:r>
              <a:rPr lang="en-US">
                <a:cs typeface="Calibri"/>
              </a:rPr>
              <a:t> </a:t>
            </a:r>
            <a:r>
              <a:rPr lang="en-US" err="1">
                <a:cs typeface="Calibri"/>
              </a:rPr>
              <a:t>esses</a:t>
            </a:r>
            <a:r>
              <a:rPr lang="en-US">
                <a:cs typeface="Calibri"/>
              </a:rPr>
              <a:t> emails de spam, 36% </a:t>
            </a:r>
            <a:r>
              <a:rPr lang="en-US" err="1">
                <a:cs typeface="Calibri"/>
              </a:rPr>
              <a:t>promoviam</a:t>
            </a:r>
            <a:r>
              <a:rPr lang="en-US">
                <a:cs typeface="Calibri"/>
              </a:rPr>
              <a:t> </a:t>
            </a:r>
            <a:r>
              <a:rPr lang="en-US" err="1">
                <a:cs typeface="Calibri"/>
              </a:rPr>
              <a:t>algum</a:t>
            </a:r>
            <a:r>
              <a:rPr lang="en-US">
                <a:cs typeface="Calibri"/>
              </a:rPr>
              <a:t> </a:t>
            </a:r>
            <a:r>
              <a:rPr lang="en-US" err="1">
                <a:cs typeface="Calibri"/>
              </a:rPr>
              <a:t>produto</a:t>
            </a:r>
            <a:r>
              <a:rPr lang="en-US">
                <a:cs typeface="Calibri"/>
              </a:rPr>
              <a:t> </a:t>
            </a:r>
            <a:r>
              <a:rPr lang="en-US" err="1">
                <a:cs typeface="Calibri"/>
              </a:rPr>
              <a:t>ou</a:t>
            </a:r>
            <a:r>
              <a:rPr lang="en-US">
                <a:cs typeface="Calibri"/>
              </a:rPr>
              <a:t> </a:t>
            </a:r>
            <a:r>
              <a:rPr lang="en-US" err="1">
                <a:cs typeface="Calibri"/>
              </a:rPr>
              <a:t>serviço</a:t>
            </a:r>
            <a:r>
              <a:rPr lang="en-US">
                <a:cs typeface="Calibri"/>
              </a:rPr>
              <a:t>, 31.7% dos spams </a:t>
            </a:r>
            <a:r>
              <a:rPr lang="en-US" err="1">
                <a:cs typeface="Calibri"/>
              </a:rPr>
              <a:t>possuiam</a:t>
            </a:r>
            <a:r>
              <a:rPr lang="en-US">
                <a:cs typeface="Calibri"/>
              </a:rPr>
              <a:t> </a:t>
            </a:r>
            <a:r>
              <a:rPr lang="en-US" err="1">
                <a:cs typeface="Calibri"/>
              </a:rPr>
              <a:t>conteúdos</a:t>
            </a:r>
            <a:r>
              <a:rPr lang="en-US">
                <a:cs typeface="Calibri"/>
              </a:rPr>
              <a:t> </a:t>
            </a:r>
            <a:r>
              <a:rPr lang="en-US" err="1">
                <a:cs typeface="Calibri"/>
              </a:rPr>
              <a:t>adultos</a:t>
            </a:r>
            <a:r>
              <a:rPr lang="en-US">
                <a:cs typeface="Calibri"/>
              </a:rPr>
              <a:t>, 26.5% </a:t>
            </a:r>
            <a:r>
              <a:rPr lang="en-US" err="1">
                <a:cs typeface="Calibri"/>
              </a:rPr>
              <a:t>eram</a:t>
            </a:r>
            <a:r>
              <a:rPr lang="en-US">
                <a:cs typeface="Calibri"/>
              </a:rPr>
              <a:t> </a:t>
            </a:r>
            <a:r>
              <a:rPr lang="en-US" err="1">
                <a:cs typeface="Calibri"/>
              </a:rPr>
              <a:t>sobre</a:t>
            </a:r>
            <a:r>
              <a:rPr lang="en-US">
                <a:cs typeface="Calibri"/>
              </a:rPr>
              <a:t> </a:t>
            </a:r>
            <a:r>
              <a:rPr lang="en-US" err="1">
                <a:cs typeface="Calibri"/>
              </a:rPr>
              <a:t>assuntos</a:t>
            </a:r>
            <a:r>
              <a:rPr lang="en-US">
                <a:cs typeface="Calibri"/>
              </a:rPr>
              <a:t> </a:t>
            </a:r>
            <a:r>
              <a:rPr lang="en-US" err="1">
                <a:cs typeface="Calibri"/>
              </a:rPr>
              <a:t>financeiros</a:t>
            </a:r>
            <a:r>
              <a:rPr lang="en-US">
                <a:cs typeface="Calibri"/>
              </a:rPr>
              <a:t> e </a:t>
            </a:r>
            <a:r>
              <a:rPr lang="en-US" err="1">
                <a:cs typeface="Calibri"/>
              </a:rPr>
              <a:t>apenas</a:t>
            </a:r>
            <a:r>
              <a:rPr lang="en-US">
                <a:cs typeface="Calibri"/>
              </a:rPr>
              <a:t> 2.5% </a:t>
            </a:r>
            <a:r>
              <a:rPr lang="en-US" err="1">
                <a:cs typeface="Calibri"/>
              </a:rPr>
              <a:t>eram</a:t>
            </a:r>
            <a:r>
              <a:rPr lang="en-US">
                <a:cs typeface="Calibri"/>
              </a:rPr>
              <a:t> golpes </a:t>
            </a:r>
            <a:r>
              <a:rPr lang="en-US" err="1">
                <a:cs typeface="Calibri"/>
              </a:rPr>
              <a:t>ou</a:t>
            </a:r>
            <a:r>
              <a:rPr lang="en-US">
                <a:cs typeface="Calibri"/>
              </a:rPr>
              <a:t> </a:t>
            </a:r>
            <a:r>
              <a:rPr lang="en-US" err="1">
                <a:cs typeface="Calibri"/>
              </a:rPr>
              <a:t>fraudes</a:t>
            </a:r>
            <a:r>
              <a:rPr lang="en-US">
                <a:cs typeface="Calibri"/>
              </a:rPr>
              <a:t>.</a:t>
            </a:r>
          </a:p>
          <a:p>
            <a:endParaRPr lang="en-US">
              <a:cs typeface="Calibri"/>
            </a:endParaRPr>
          </a:p>
        </p:txBody>
      </p:sp>
    </p:spTree>
    <p:extLst>
      <p:ext uri="{BB962C8B-B14F-4D97-AF65-F5344CB8AC3E}">
        <p14:creationId xmlns:p14="http://schemas.microsoft.com/office/powerpoint/2010/main" val="3548266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a:t>Tendo em vista, então que o spam prejudica a experiência do usuário, empresas começaram a tentar identificar e bloquear Spam. O Hotmail percebeu que muitos spams eram enviados com assunto </a:t>
            </a:r>
            <a:r>
              <a:rPr lang="pt-BR" err="1"/>
              <a:t>From</a:t>
            </a:r>
            <a:r>
              <a:rPr lang="pt-BR"/>
              <a:t> Hotmail. Então tentaram bloquear </a:t>
            </a:r>
            <a:r>
              <a:rPr lang="pt-BR" err="1"/>
              <a:t>emails</a:t>
            </a:r>
            <a:r>
              <a:rPr lang="pt-BR"/>
              <a:t> que começavam com </a:t>
            </a:r>
            <a:r>
              <a:rPr lang="pt-BR" err="1"/>
              <a:t>from</a:t>
            </a:r>
            <a:r>
              <a:rPr lang="pt-BR"/>
              <a:t>. E perceberam que estavam bloqueando muitos </a:t>
            </a:r>
            <a:r>
              <a:rPr lang="pt-BR" err="1"/>
              <a:t>emails</a:t>
            </a:r>
            <a:r>
              <a:rPr lang="pt-BR"/>
              <a:t> de aniversário, por exemplo, que tinham como assunto </a:t>
            </a:r>
            <a:r>
              <a:rPr lang="pt-BR" err="1"/>
              <a:t>From</a:t>
            </a:r>
            <a:r>
              <a:rPr lang="pt-BR"/>
              <a:t> Carolina.</a:t>
            </a:r>
            <a:endParaRPr lang="en-US"/>
          </a:p>
          <a:p>
            <a:r>
              <a:rPr lang="pt-BR"/>
              <a:t> </a:t>
            </a:r>
            <a:endParaRPr lang="en-US">
              <a:cs typeface="Calibri"/>
            </a:endParaRPr>
          </a:p>
        </p:txBody>
      </p:sp>
    </p:spTree>
    <p:extLst>
      <p:ext uri="{BB962C8B-B14F-4D97-AF65-F5344CB8AC3E}">
        <p14:creationId xmlns:p14="http://schemas.microsoft.com/office/powerpoint/2010/main" val="3238937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sz="1800" b="1" i="0">
                <a:solidFill>
                  <a:srgbClr val="242424"/>
                </a:solidFill>
                <a:effectLst/>
                <a:latin typeface="-apple-system"/>
              </a:rPr>
              <a:t>Nesse sentido, a fim de contabilizar não apenas uma palavra, mas toda a mensagem do e-mail no combate ao Spam, é possível utilizar o classificador </a:t>
            </a:r>
            <a:r>
              <a:rPr lang="pt-BR" sz="1800" b="1" i="0" err="1">
                <a:solidFill>
                  <a:srgbClr val="242424"/>
                </a:solidFill>
                <a:effectLst/>
                <a:latin typeface="-apple-system"/>
              </a:rPr>
              <a:t>Naive-Bayes</a:t>
            </a:r>
            <a:r>
              <a:rPr lang="pt-BR" sz="1800" b="1" i="0">
                <a:solidFill>
                  <a:srgbClr val="242424"/>
                </a:solidFill>
                <a:effectLst/>
                <a:latin typeface="-apple-system"/>
              </a:rPr>
              <a:t>. O </a:t>
            </a:r>
            <a:r>
              <a:rPr lang="pt-BR" sz="1800" b="1" i="0" err="1">
                <a:solidFill>
                  <a:srgbClr val="242424"/>
                </a:solidFill>
                <a:effectLst/>
                <a:latin typeface="-apple-system"/>
              </a:rPr>
              <a:t>Naive-Bayes</a:t>
            </a:r>
            <a:r>
              <a:rPr lang="pt-BR" sz="1800" b="1" i="0">
                <a:solidFill>
                  <a:srgbClr val="242424"/>
                </a:solidFill>
                <a:effectLst/>
                <a:latin typeface="-apple-system"/>
              </a:rPr>
              <a:t> é um modelo estatístico de </a:t>
            </a:r>
            <a:r>
              <a:rPr lang="pt-BR" sz="1800" b="1" i="0" err="1">
                <a:solidFill>
                  <a:srgbClr val="242424"/>
                </a:solidFill>
                <a:effectLst/>
                <a:latin typeface="-apple-system"/>
              </a:rPr>
              <a:t>machine</a:t>
            </a:r>
            <a:r>
              <a:rPr lang="pt-BR" sz="1800" b="1" i="0">
                <a:solidFill>
                  <a:srgbClr val="242424"/>
                </a:solidFill>
                <a:effectLst/>
                <a:latin typeface="-apple-system"/>
              </a:rPr>
              <a:t> </a:t>
            </a:r>
            <a:r>
              <a:rPr lang="pt-BR" sz="1800" b="1" i="0" err="1">
                <a:solidFill>
                  <a:srgbClr val="242424"/>
                </a:solidFill>
                <a:effectLst/>
                <a:latin typeface="-apple-system"/>
              </a:rPr>
              <a:t>learning</a:t>
            </a:r>
            <a:r>
              <a:rPr lang="pt-BR" sz="1800" b="1" i="0">
                <a:solidFill>
                  <a:srgbClr val="242424"/>
                </a:solidFill>
                <a:effectLst/>
                <a:latin typeface="-apple-system"/>
              </a:rPr>
              <a:t> que, no contexto do combate ao Spam, é capaz de prever se uma mensagem é ou não spam, com base no e-mail completo. Estatisticamente, esse algoritmo pode ser escrito da seguinte forma:</a:t>
            </a:r>
            <a:endParaRPr lang="en-US"/>
          </a:p>
        </p:txBody>
      </p:sp>
    </p:spTree>
    <p:extLst>
      <p:ext uri="{BB962C8B-B14F-4D97-AF65-F5344CB8AC3E}">
        <p14:creationId xmlns:p14="http://schemas.microsoft.com/office/powerpoint/2010/main" val="4036548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sz="1800" b="1" i="0">
                <a:solidFill>
                  <a:srgbClr val="242424"/>
                </a:solidFill>
                <a:effectLst/>
                <a:latin typeface="-apple-system"/>
              </a:rPr>
              <a:t>   De modo geral, a fórmula acima pode ser lida da seguinte forma: a probabilidade de a mensagem recebida ser um spam (P(</a:t>
            </a:r>
            <a:r>
              <a:rPr lang="pt-BR" sz="1800" b="1" i="0" err="1">
                <a:solidFill>
                  <a:srgbClr val="242424"/>
                </a:solidFill>
                <a:effectLst/>
                <a:latin typeface="-apple-system"/>
              </a:rPr>
              <a:t>spam|mensagem</a:t>
            </a:r>
            <a:r>
              <a:rPr lang="pt-BR" sz="1800" b="1" i="0">
                <a:solidFill>
                  <a:srgbClr val="242424"/>
                </a:solidFill>
                <a:effectLst/>
                <a:latin typeface="-apple-system"/>
              </a:rPr>
              <a:t>)) é igual à probabilidade de uma pessoa receber uma das bilhões de mensagens de spam possíveis (P(</a:t>
            </a:r>
            <a:r>
              <a:rPr lang="pt-BR" sz="1800" b="1" i="0" err="1">
                <a:solidFill>
                  <a:srgbClr val="242424"/>
                </a:solidFill>
                <a:effectLst/>
                <a:latin typeface="-apple-system"/>
              </a:rPr>
              <a:t>mensagem|spam</a:t>
            </a:r>
            <a:r>
              <a:rPr lang="pt-BR" sz="1800" b="1" i="0">
                <a:solidFill>
                  <a:srgbClr val="242424"/>
                </a:solidFill>
                <a:effectLst/>
                <a:latin typeface="-apple-system"/>
              </a:rPr>
              <a:t>)) vezes a probabilidade do spam ocorrer (P(spam)) sobre a probabilidade da mensagem ocorrer (P(mensagem)). Nesse cálculo, a probabilidade de a pessoa receber o spam pode ser ainda desenvolvida, como demonstrado a seguir:</a:t>
            </a:r>
            <a:endParaRPr lang="en-US"/>
          </a:p>
        </p:txBody>
      </p:sp>
    </p:spTree>
    <p:extLst>
      <p:ext uri="{BB962C8B-B14F-4D97-AF65-F5344CB8AC3E}">
        <p14:creationId xmlns:p14="http://schemas.microsoft.com/office/powerpoint/2010/main" val="151211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u="sng"/>
          </a:p>
        </p:txBody>
      </p:sp>
    </p:spTree>
    <p:extLst>
      <p:ext uri="{BB962C8B-B14F-4D97-AF65-F5344CB8AC3E}">
        <p14:creationId xmlns:p14="http://schemas.microsoft.com/office/powerpoint/2010/main" val="357105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a:t>Bom, dito os problemas citados do naive bayes, foi proposto pelo time da microsoft uma outra forma de combater Spam, utilizando a tecnica de computational puzzles.</a:t>
            </a:r>
            <a:endParaRPr lang="en-US"/>
          </a:p>
        </p:txBody>
      </p:sp>
    </p:spTree>
    <p:extLst>
      <p:ext uri="{BB962C8B-B14F-4D97-AF65-F5344CB8AC3E}">
        <p14:creationId xmlns:p14="http://schemas.microsoft.com/office/powerpoint/2010/main" val="4207253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pt-BR"/>
              <a:t>Então como funciona na prática esse método? Quando um email eh enviado, ele tem duas opcoes, ele pode parecer limpo, e assim ele cai no inbox, ou ele pode parecer suspeito e acaba caindo na junk folder, conhecida como spam. Quando o email cai nessa junk folder, o computador que recebeu o email envia automaticamente um puzzle pra quem enviou o email, e esse puzzle eh resolvido em segundo plano e tem uma duracao media de 15 segundos, podendo variar. Ai abrimos mais duas opcoes. Se o email enviado nao foi spam, o computador resolveu o puzzle em 15 segundos e nada de extraordinario aconteceu. Agora se o email era um spam, que foi mandado pra centenas ou milhares de pessoas, o computador vai acabar travando resolvendo esse puzzle, diminuindo muito o numero de spams enviados. Ao inves de mandar milhoes por dia, isso limita a mais ou menos 6000 que um computador consegue enviar por dia. E agora falando um pouco de como eh esse computational puzzle.</a:t>
            </a:r>
            <a:endParaRPr lang="en-US"/>
          </a:p>
        </p:txBody>
      </p:sp>
    </p:spTree>
    <p:extLst>
      <p:ext uri="{BB962C8B-B14F-4D97-AF65-F5344CB8AC3E}">
        <p14:creationId xmlns:p14="http://schemas.microsoft.com/office/powerpoint/2010/main" val="3807818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1.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209020" y="761376"/>
            <a:ext cx="5773959" cy="1225296"/>
          </a:xfrm>
        </p:spPr>
        <p:txBody>
          <a:bodyPr/>
          <a:lstStyle/>
          <a:p>
            <a:r>
              <a:rPr lang="en-US"/>
              <a:t>FIGHTING SPAM WITH STATISTICS</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770301"/>
            <a:ext cx="3493008" cy="1231355"/>
          </a:xfrm>
        </p:spPr>
        <p:txBody>
          <a:bodyPr/>
          <a:lstStyle/>
          <a:p>
            <a:r>
              <a:rPr lang="en-US" sz="2000"/>
              <a:t>Carolina Hirschheimer</a:t>
            </a:r>
          </a:p>
          <a:p>
            <a:r>
              <a:rPr lang="en-US" sz="2000"/>
              <a:t>Natália Carreras</a:t>
            </a:r>
          </a:p>
          <a:p>
            <a:r>
              <a:rPr lang="en-US" sz="2000"/>
              <a:t>Rodrigo Nigri</a:t>
            </a:r>
          </a:p>
          <a:p>
            <a:endParaRPr lang="en-US" sz="2000"/>
          </a:p>
        </p:txBody>
      </p:sp>
      <p:sp>
        <p:nvSpPr>
          <p:cNvPr id="4" name="Subtitle 2">
            <a:extLst>
              <a:ext uri="{FF2B5EF4-FFF2-40B4-BE49-F238E27FC236}">
                <a16:creationId xmlns:a16="http://schemas.microsoft.com/office/drawing/2014/main" id="{AE998638-C8D7-CDE3-108B-549B058E95E2}"/>
              </a:ext>
            </a:extLst>
          </p:cNvPr>
          <p:cNvSpPr txBox="1">
            <a:spLocks/>
          </p:cNvSpPr>
          <p:nvPr/>
        </p:nvSpPr>
        <p:spPr>
          <a:xfrm>
            <a:off x="2879073" y="2721166"/>
            <a:ext cx="6433851" cy="474928"/>
          </a:xfrm>
          <a:prstGeom prst="rect">
            <a:avLst/>
          </a:prstGeom>
        </p:spPr>
        <p:txBody>
          <a:bodyPr vert="horz" lIns="0" tIns="0" rIns="0" bIns="0" rtlCol="0">
            <a:noAutofit/>
          </a:bodyPr>
          <a:lstStyle>
            <a:lvl1pPr marL="0" indent="0" algn="ctr"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457200" indent="0" algn="ctr" defTabSz="914400" rtl="0" eaLnBrk="1" latinLnBrk="0" hangingPunct="1">
              <a:lnSpc>
                <a:spcPct val="100000"/>
              </a:lnSpc>
              <a:spcBef>
                <a:spcPts val="360"/>
              </a:spcBef>
              <a:buFont typeface="Arial" panose="020B0604020202020204" pitchFamily="34" charset="0"/>
              <a:buNone/>
              <a:defRPr sz="2000" kern="1200">
                <a:solidFill>
                  <a:schemeClr val="accent6"/>
                </a:solidFill>
                <a:latin typeface="+mn-lt"/>
                <a:ea typeface="+mn-ea"/>
                <a:cs typeface="+mn-cs"/>
              </a:defRPr>
            </a:lvl2pPr>
            <a:lvl3pPr marL="914400" indent="0" algn="ctr"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3pPr>
            <a:lvl4pPr marL="13716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4pPr>
            <a:lvl5pPr marL="1828800" indent="0" algn="ctr" defTabSz="914400" rtl="0" eaLnBrk="1" latinLnBrk="0" hangingPunct="1">
              <a:lnSpc>
                <a:spcPct val="100000"/>
              </a:lnSpc>
              <a:spcBef>
                <a:spcPts val="360"/>
              </a:spcBef>
              <a:buFont typeface="Arial" panose="020B0604020202020204" pitchFamily="34" charset="0"/>
              <a:buNone/>
              <a:defRPr sz="1600" kern="1200">
                <a:solidFill>
                  <a:schemeClr val="accent6"/>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err="1"/>
              <a:t>Inteligência</a:t>
            </a:r>
            <a:r>
              <a:rPr lang="en-US" sz="2000" b="1"/>
              <a:t> Artificial – Prof. </a:t>
            </a:r>
            <a:r>
              <a:rPr lang="en-US" sz="2000" b="1" err="1"/>
              <a:t>Fabrício</a:t>
            </a:r>
            <a:r>
              <a:rPr lang="en-US" sz="2000" b="1"/>
              <a:t> Barth</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err="1">
                <a:solidFill>
                  <a:schemeClr val="accent6"/>
                </a:solidFill>
                <a:latin typeface="Arial Black" panose="020B0604020202020204" pitchFamily="34" charset="0"/>
                <a:cs typeface="Arial Black" panose="020B0604020202020204" pitchFamily="34" charset="0"/>
              </a:rPr>
              <a:t>Exemplo</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Fighting Spam with Statistics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10</a:t>
            </a:fld>
            <a:endParaRPr lang="en-US"/>
          </a:p>
        </p:txBody>
      </p:sp>
      <p:pic>
        <p:nvPicPr>
          <p:cNvPr id="8" name="Picture 7">
            <a:extLst>
              <a:ext uri="{FF2B5EF4-FFF2-40B4-BE49-F238E27FC236}">
                <a16:creationId xmlns:a16="http://schemas.microsoft.com/office/drawing/2014/main" id="{B477B632-67DB-F716-56C3-9F6D26D57850}"/>
              </a:ext>
            </a:extLst>
          </p:cNvPr>
          <p:cNvPicPr>
            <a:picLocks noChangeAspect="1"/>
          </p:cNvPicPr>
          <p:nvPr/>
        </p:nvPicPr>
        <p:blipFill>
          <a:blip r:embed="rId2"/>
          <a:stretch>
            <a:fillRect/>
          </a:stretch>
        </p:blipFill>
        <p:spPr>
          <a:xfrm>
            <a:off x="487363" y="2425395"/>
            <a:ext cx="6392064" cy="3975405"/>
          </a:xfrm>
          <a:prstGeom prst="rect">
            <a:avLst/>
          </a:prstGeom>
          <a:ln w="12700">
            <a:solidFill>
              <a:srgbClr val="DF8C8C"/>
            </a:solidFill>
            <a:prstDash val="dash"/>
          </a:ln>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560020F-A444-CA3D-421A-B5CA5E4BA8A4}"/>
                  </a:ext>
                </a:extLst>
              </p:cNvPr>
              <p:cNvSpPr txBox="1"/>
              <p:nvPr/>
            </p:nvSpPr>
            <p:spPr>
              <a:xfrm>
                <a:off x="7093561" y="2929506"/>
                <a:ext cx="4842351" cy="4563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𝒔𝒑𝒂𝒎</m:t>
                          </m:r>
                        </m:e>
                        <m:e>
                          <m:r>
                            <a:rPr lang="pt-BR" sz="1400" b="1" i="1" smtClean="0">
                              <a:solidFill>
                                <a:schemeClr val="accent6"/>
                              </a:solidFill>
                              <a:latin typeface="Cambria Math" panose="02040503050406030204" pitchFamily="18" charset="0"/>
                            </a:rPr>
                            <m:t>𝒎𝒆𝒏𝒔𝒂𝒈𝒆𝒎</m:t>
                          </m:r>
                        </m:e>
                      </m:d>
                      <m:r>
                        <a:rPr lang="pt-BR" sz="1400" b="1" i="1" smtClean="0">
                          <a:solidFill>
                            <a:schemeClr val="accent6"/>
                          </a:solidFill>
                          <a:latin typeface="Cambria Math" panose="02040503050406030204" pitchFamily="18" charset="0"/>
                        </a:rPr>
                        <m:t>= </m:t>
                      </m:r>
                      <m:f>
                        <m:fPr>
                          <m:ctrlPr>
                            <a:rPr lang="pt-BR" sz="1400" b="1" i="1" smtClean="0">
                              <a:solidFill>
                                <a:schemeClr val="accent6"/>
                              </a:solidFill>
                              <a:latin typeface="Cambria Math" panose="02040503050406030204" pitchFamily="18" charset="0"/>
                            </a:rPr>
                          </m:ctrlPr>
                        </m:fPr>
                        <m:num>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𝒎𝒆𝒏𝒔𝒂𝒈𝒆𝒎</m:t>
                              </m:r>
                            </m:e>
                            <m:e>
                              <m:r>
                                <a:rPr lang="pt-BR" sz="1400" b="1" i="1" smtClean="0">
                                  <a:solidFill>
                                    <a:schemeClr val="accent6"/>
                                  </a:solidFill>
                                  <a:latin typeface="Cambria Math" panose="02040503050406030204" pitchFamily="18" charset="0"/>
                                </a:rPr>
                                <m:t>𝒔𝒑𝒂𝒎</m:t>
                              </m:r>
                            </m:e>
                          </m:d>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𝑷</m:t>
                          </m:r>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𝒔𝒑𝒂𝒎</m:t>
                          </m:r>
                          <m:r>
                            <a:rPr lang="pt-BR" sz="1400" b="1" i="1" smtClean="0">
                              <a:solidFill>
                                <a:schemeClr val="accent6"/>
                              </a:solidFill>
                              <a:latin typeface="Cambria Math" panose="02040503050406030204" pitchFamily="18" charset="0"/>
                              <a:ea typeface="Cambria Math" panose="02040503050406030204" pitchFamily="18" charset="0"/>
                            </a:rPr>
                            <m:t>)</m:t>
                          </m:r>
                        </m:num>
                        <m:den>
                          <m:r>
                            <a:rPr lang="pt-BR" sz="1400" b="1" i="1" smtClean="0">
                              <a:solidFill>
                                <a:schemeClr val="accent6"/>
                              </a:solidFill>
                              <a:latin typeface="Cambria Math" panose="02040503050406030204" pitchFamily="18" charset="0"/>
                            </a:rPr>
                            <m:t>𝑷</m:t>
                          </m:r>
                          <m:r>
                            <a:rPr lang="pt-BR" sz="1400" b="1" i="1" smtClean="0">
                              <a:solidFill>
                                <a:schemeClr val="accent6"/>
                              </a:solidFill>
                              <a:latin typeface="Cambria Math" panose="02040503050406030204" pitchFamily="18" charset="0"/>
                            </a:rPr>
                            <m:t>(</m:t>
                          </m:r>
                          <m:r>
                            <a:rPr lang="pt-BR" sz="1400" b="1" i="1" smtClean="0">
                              <a:solidFill>
                                <a:schemeClr val="accent6"/>
                              </a:solidFill>
                              <a:latin typeface="Cambria Math" panose="02040503050406030204" pitchFamily="18" charset="0"/>
                            </a:rPr>
                            <m:t>𝒎𝒆𝒏𝒔𝒂𝒈𝒆𝒎</m:t>
                          </m:r>
                          <m:r>
                            <a:rPr lang="pt-BR" sz="1400" b="1" i="1" smtClean="0">
                              <a:solidFill>
                                <a:schemeClr val="accent6"/>
                              </a:solidFill>
                              <a:latin typeface="Cambria Math" panose="02040503050406030204" pitchFamily="18" charset="0"/>
                            </a:rPr>
                            <m:t>)</m:t>
                          </m:r>
                        </m:den>
                      </m:f>
                    </m:oMath>
                  </m:oMathPara>
                </a14:m>
                <a:endParaRPr lang="en-US" sz="1400" b="1">
                  <a:solidFill>
                    <a:schemeClr val="accent6"/>
                  </a:solidFill>
                </a:endParaRPr>
              </a:p>
            </p:txBody>
          </p:sp>
        </mc:Choice>
        <mc:Fallback>
          <p:sp>
            <p:nvSpPr>
              <p:cNvPr id="15" name="TextBox 14">
                <a:extLst>
                  <a:ext uri="{FF2B5EF4-FFF2-40B4-BE49-F238E27FC236}">
                    <a16:creationId xmlns:a16="http://schemas.microsoft.com/office/drawing/2014/main" id="{9560020F-A444-CA3D-421A-B5CA5E4BA8A4}"/>
                  </a:ext>
                </a:extLst>
              </p:cNvPr>
              <p:cNvSpPr txBox="1">
                <a:spLocks noRot="1" noChangeAspect="1" noMove="1" noResize="1" noEditPoints="1" noAdjustHandles="1" noChangeArrowheads="1" noChangeShapeType="1" noTextEdit="1"/>
              </p:cNvSpPr>
              <p:nvPr/>
            </p:nvSpPr>
            <p:spPr>
              <a:xfrm>
                <a:off x="7093561" y="2929506"/>
                <a:ext cx="4842351" cy="456343"/>
              </a:xfrm>
              <a:prstGeom prst="rect">
                <a:avLst/>
              </a:prstGeom>
              <a:blipFill>
                <a:blip r:embed="rId3"/>
                <a:stretch>
                  <a:fillRect l="-378" t="-1351" r="-756" b="-16216"/>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2626E6D3-DA31-64C1-2B27-5E5079F955F8}"/>
              </a:ext>
            </a:extLst>
          </p:cNvPr>
          <p:cNvSpPr/>
          <p:nvPr/>
        </p:nvSpPr>
        <p:spPr>
          <a:xfrm rot="18376726" flipH="1">
            <a:off x="9645899" y="3111124"/>
            <a:ext cx="1726336" cy="1959447"/>
          </a:xfrm>
          <a:prstGeom prst="arc">
            <a:avLst>
              <a:gd name="adj1" fmla="val 15477000"/>
              <a:gd name="adj2" fmla="val 17509245"/>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92BD37F-DA5A-DC55-04B4-8B5C59A0E621}"/>
                  </a:ext>
                </a:extLst>
              </p:cNvPr>
              <p:cNvSpPr txBox="1"/>
              <p:nvPr/>
            </p:nvSpPr>
            <p:spPr>
              <a:xfrm>
                <a:off x="7093561" y="5150313"/>
                <a:ext cx="2060308"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7" name="TextBox 16">
                <a:extLst>
                  <a:ext uri="{FF2B5EF4-FFF2-40B4-BE49-F238E27FC236}">
                    <a16:creationId xmlns:a16="http://schemas.microsoft.com/office/drawing/2014/main" id="{292BD37F-DA5A-DC55-04B4-8B5C59A0E621}"/>
                  </a:ext>
                </a:extLst>
              </p:cNvPr>
              <p:cNvSpPr txBox="1">
                <a:spLocks noRot="1" noChangeAspect="1" noMove="1" noResize="1" noEditPoints="1" noAdjustHandles="1" noChangeArrowheads="1" noChangeShapeType="1" noTextEdit="1"/>
              </p:cNvSpPr>
              <p:nvPr/>
            </p:nvSpPr>
            <p:spPr>
              <a:xfrm>
                <a:off x="7093561" y="5150313"/>
                <a:ext cx="2060308" cy="500009"/>
              </a:xfrm>
              <a:prstGeom prst="rect">
                <a:avLst/>
              </a:prstGeom>
              <a:blipFill>
                <a:blip r:embed="rId4"/>
                <a:stretch>
                  <a:fillRect r="-888" b="-10976"/>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2BAFD5D8-0725-AD4E-9772-C63FF832CB70}"/>
              </a:ext>
            </a:extLst>
          </p:cNvPr>
          <p:cNvSpPr/>
          <p:nvPr/>
        </p:nvSpPr>
        <p:spPr>
          <a:xfrm rot="18376726" flipH="1">
            <a:off x="8045226"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0A8C2F-0A99-2C47-8AC4-03FF965F79D3}"/>
                  </a:ext>
                </a:extLst>
              </p:cNvPr>
              <p:cNvSpPr txBox="1"/>
              <p:nvPr/>
            </p:nvSpPr>
            <p:spPr>
              <a:xfrm>
                <a:off x="9579655" y="5150313"/>
                <a:ext cx="2287143"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𝑛𝑎𝑜</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9" name="TextBox 18">
                <a:extLst>
                  <a:ext uri="{FF2B5EF4-FFF2-40B4-BE49-F238E27FC236}">
                    <a16:creationId xmlns:a16="http://schemas.microsoft.com/office/drawing/2014/main" id="{AE0A8C2F-0A99-2C47-8AC4-03FF965F79D3}"/>
                  </a:ext>
                </a:extLst>
              </p:cNvPr>
              <p:cNvSpPr txBox="1">
                <a:spLocks noRot="1" noChangeAspect="1" noMove="1" noResize="1" noEditPoints="1" noAdjustHandles="1" noChangeArrowheads="1" noChangeShapeType="1" noTextEdit="1"/>
              </p:cNvSpPr>
              <p:nvPr/>
            </p:nvSpPr>
            <p:spPr>
              <a:xfrm>
                <a:off x="9579655" y="5150313"/>
                <a:ext cx="2287143" cy="500009"/>
              </a:xfrm>
              <a:prstGeom prst="rect">
                <a:avLst/>
              </a:prstGeom>
              <a:blipFill>
                <a:blip r:embed="rId5"/>
                <a:stretch>
                  <a:fillRect l="-266" r="-1330" b="-10976"/>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C3425AF4-1060-EAAF-BB14-C005C0470600}"/>
              </a:ext>
            </a:extLst>
          </p:cNvPr>
          <p:cNvSpPr/>
          <p:nvPr/>
        </p:nvSpPr>
        <p:spPr>
          <a:xfrm rot="18376726" flipH="1">
            <a:off x="10187903"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00BF265-B910-06BA-B668-35540EE7041D}"/>
                  </a:ext>
                </a:extLst>
              </p:cNvPr>
              <p:cNvSpPr txBox="1"/>
              <p:nvPr/>
            </p:nvSpPr>
            <p:spPr>
              <a:xfrm>
                <a:off x="6981458" y="4012957"/>
                <a:ext cx="511302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𝑚𝑒𝑛𝑠𝑎𝑔𝑒𝑚</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𝑚𝑒𝑛𝑠𝑎𝑔𝑒𝑚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22" name="TextBox 21">
                <a:extLst>
                  <a:ext uri="{FF2B5EF4-FFF2-40B4-BE49-F238E27FC236}">
                    <a16:creationId xmlns:a16="http://schemas.microsoft.com/office/drawing/2014/main" id="{D00BF265-B910-06BA-B668-35540EE7041D}"/>
                  </a:ext>
                </a:extLst>
              </p:cNvPr>
              <p:cNvSpPr txBox="1">
                <a:spLocks noRot="1" noChangeAspect="1" noMove="1" noResize="1" noEditPoints="1" noAdjustHandles="1" noChangeArrowheads="1" noChangeShapeType="1" noTextEdit="1"/>
              </p:cNvSpPr>
              <p:nvPr/>
            </p:nvSpPr>
            <p:spPr>
              <a:xfrm>
                <a:off x="6981458" y="4012957"/>
                <a:ext cx="5113023" cy="169277"/>
              </a:xfrm>
              <a:prstGeom prst="rect">
                <a:avLst/>
              </a:prstGeom>
              <a:blipFill>
                <a:blip r:embed="rId6"/>
                <a:stretch>
                  <a:fillRect b="-32143"/>
                </a:stretch>
              </a:blipFill>
            </p:spPr>
            <p:txBody>
              <a:bodyPr/>
              <a:lstStyle/>
              <a:p>
                <a:r>
                  <a:rPr lang="en-US">
                    <a:noFill/>
                  </a:rPr>
                  <a:t> </a:t>
                </a:r>
              </a:p>
            </p:txBody>
          </p:sp>
        </mc:Fallback>
      </mc:AlternateContent>
    </p:spTree>
    <p:extLst>
      <p:ext uri="{BB962C8B-B14F-4D97-AF65-F5344CB8AC3E}">
        <p14:creationId xmlns:p14="http://schemas.microsoft.com/office/powerpoint/2010/main" val="215500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err="1">
                <a:solidFill>
                  <a:schemeClr val="accent6"/>
                </a:solidFill>
                <a:latin typeface="Arial Black" panose="020B0604020202020204" pitchFamily="34" charset="0"/>
                <a:cs typeface="Arial Black" panose="020B0604020202020204" pitchFamily="34" charset="0"/>
              </a:rPr>
              <a:t>Exemplo</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Fighting Spam with Statistics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11</a:t>
            </a:fld>
            <a:endParaRPr lang="en-US"/>
          </a:p>
        </p:txBody>
      </p:sp>
      <p:pic>
        <p:nvPicPr>
          <p:cNvPr id="8" name="Picture 7">
            <a:extLst>
              <a:ext uri="{FF2B5EF4-FFF2-40B4-BE49-F238E27FC236}">
                <a16:creationId xmlns:a16="http://schemas.microsoft.com/office/drawing/2014/main" id="{B477B632-67DB-F716-56C3-9F6D26D57850}"/>
              </a:ext>
            </a:extLst>
          </p:cNvPr>
          <p:cNvPicPr>
            <a:picLocks noChangeAspect="1"/>
          </p:cNvPicPr>
          <p:nvPr/>
        </p:nvPicPr>
        <p:blipFill>
          <a:blip r:embed="rId2"/>
          <a:stretch>
            <a:fillRect/>
          </a:stretch>
        </p:blipFill>
        <p:spPr>
          <a:xfrm>
            <a:off x="487363" y="2425395"/>
            <a:ext cx="6392064" cy="3975405"/>
          </a:xfrm>
          <a:prstGeom prst="rect">
            <a:avLst/>
          </a:prstGeom>
          <a:ln w="12700">
            <a:solidFill>
              <a:srgbClr val="DF8C8C"/>
            </a:solidFill>
            <a:prstDash val="dash"/>
          </a:ln>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560020F-A444-CA3D-421A-B5CA5E4BA8A4}"/>
                  </a:ext>
                </a:extLst>
              </p:cNvPr>
              <p:cNvSpPr txBox="1"/>
              <p:nvPr/>
            </p:nvSpPr>
            <p:spPr>
              <a:xfrm>
                <a:off x="7093561" y="2929506"/>
                <a:ext cx="4842351" cy="4563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𝒔𝒑𝒂𝒎</m:t>
                          </m:r>
                        </m:e>
                        <m:e>
                          <m:r>
                            <a:rPr lang="pt-BR" sz="1400" b="1" i="1" smtClean="0">
                              <a:solidFill>
                                <a:schemeClr val="accent6"/>
                              </a:solidFill>
                              <a:latin typeface="Cambria Math" panose="02040503050406030204" pitchFamily="18" charset="0"/>
                            </a:rPr>
                            <m:t>𝒎𝒆𝒏𝒔𝒂𝒈𝒆𝒎</m:t>
                          </m:r>
                        </m:e>
                      </m:d>
                      <m:r>
                        <a:rPr lang="pt-BR" sz="1400" b="1" i="1" smtClean="0">
                          <a:solidFill>
                            <a:schemeClr val="accent6"/>
                          </a:solidFill>
                          <a:latin typeface="Cambria Math" panose="02040503050406030204" pitchFamily="18" charset="0"/>
                        </a:rPr>
                        <m:t>= </m:t>
                      </m:r>
                      <m:f>
                        <m:fPr>
                          <m:ctrlPr>
                            <a:rPr lang="pt-BR" sz="1400" b="1" i="1" smtClean="0">
                              <a:solidFill>
                                <a:schemeClr val="accent6"/>
                              </a:solidFill>
                              <a:latin typeface="Cambria Math" panose="02040503050406030204" pitchFamily="18" charset="0"/>
                            </a:rPr>
                          </m:ctrlPr>
                        </m:fPr>
                        <m:num>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𝒎𝒆𝒏𝒔𝒂𝒈𝒆𝒎</m:t>
                              </m:r>
                            </m:e>
                            <m:e>
                              <m:r>
                                <a:rPr lang="pt-BR" sz="1400" b="1" i="1" smtClean="0">
                                  <a:solidFill>
                                    <a:schemeClr val="accent6"/>
                                  </a:solidFill>
                                  <a:latin typeface="Cambria Math" panose="02040503050406030204" pitchFamily="18" charset="0"/>
                                </a:rPr>
                                <m:t>𝒔𝒑𝒂𝒎</m:t>
                              </m:r>
                            </m:e>
                          </m:d>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𝑷</m:t>
                          </m:r>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𝒔𝒑𝒂𝒎</m:t>
                          </m:r>
                          <m:r>
                            <a:rPr lang="pt-BR" sz="1400" b="1" i="1" smtClean="0">
                              <a:solidFill>
                                <a:schemeClr val="accent6"/>
                              </a:solidFill>
                              <a:latin typeface="Cambria Math" panose="02040503050406030204" pitchFamily="18" charset="0"/>
                              <a:ea typeface="Cambria Math" panose="02040503050406030204" pitchFamily="18" charset="0"/>
                            </a:rPr>
                            <m:t>)</m:t>
                          </m:r>
                        </m:num>
                        <m:den>
                          <m:r>
                            <a:rPr lang="pt-BR" sz="1400" b="1" i="1" smtClean="0">
                              <a:solidFill>
                                <a:schemeClr val="accent6"/>
                              </a:solidFill>
                              <a:latin typeface="Cambria Math" panose="02040503050406030204" pitchFamily="18" charset="0"/>
                            </a:rPr>
                            <m:t>𝑷</m:t>
                          </m:r>
                          <m:r>
                            <a:rPr lang="pt-BR" sz="1400" b="1" i="1" smtClean="0">
                              <a:solidFill>
                                <a:schemeClr val="accent6"/>
                              </a:solidFill>
                              <a:latin typeface="Cambria Math" panose="02040503050406030204" pitchFamily="18" charset="0"/>
                            </a:rPr>
                            <m:t>(</m:t>
                          </m:r>
                          <m:r>
                            <a:rPr lang="pt-BR" sz="1400" b="1" i="1" smtClean="0">
                              <a:solidFill>
                                <a:schemeClr val="accent6"/>
                              </a:solidFill>
                              <a:latin typeface="Cambria Math" panose="02040503050406030204" pitchFamily="18" charset="0"/>
                            </a:rPr>
                            <m:t>𝒎𝒆𝒏𝒔𝒂𝒈𝒆𝒎</m:t>
                          </m:r>
                          <m:r>
                            <a:rPr lang="pt-BR" sz="1400" b="1" i="1" smtClean="0">
                              <a:solidFill>
                                <a:schemeClr val="accent6"/>
                              </a:solidFill>
                              <a:latin typeface="Cambria Math" panose="02040503050406030204" pitchFamily="18" charset="0"/>
                            </a:rPr>
                            <m:t>)</m:t>
                          </m:r>
                        </m:den>
                      </m:f>
                    </m:oMath>
                  </m:oMathPara>
                </a14:m>
                <a:endParaRPr lang="en-US" sz="1400" b="1">
                  <a:solidFill>
                    <a:schemeClr val="accent6"/>
                  </a:solidFill>
                </a:endParaRPr>
              </a:p>
            </p:txBody>
          </p:sp>
        </mc:Choice>
        <mc:Fallback>
          <p:sp>
            <p:nvSpPr>
              <p:cNvPr id="15" name="TextBox 14">
                <a:extLst>
                  <a:ext uri="{FF2B5EF4-FFF2-40B4-BE49-F238E27FC236}">
                    <a16:creationId xmlns:a16="http://schemas.microsoft.com/office/drawing/2014/main" id="{9560020F-A444-CA3D-421A-B5CA5E4BA8A4}"/>
                  </a:ext>
                </a:extLst>
              </p:cNvPr>
              <p:cNvSpPr txBox="1">
                <a:spLocks noRot="1" noChangeAspect="1" noMove="1" noResize="1" noEditPoints="1" noAdjustHandles="1" noChangeArrowheads="1" noChangeShapeType="1" noTextEdit="1"/>
              </p:cNvSpPr>
              <p:nvPr/>
            </p:nvSpPr>
            <p:spPr>
              <a:xfrm>
                <a:off x="7093561" y="2929506"/>
                <a:ext cx="4842351" cy="456343"/>
              </a:xfrm>
              <a:prstGeom prst="rect">
                <a:avLst/>
              </a:prstGeom>
              <a:blipFill>
                <a:blip r:embed="rId3"/>
                <a:stretch>
                  <a:fillRect l="-378" t="-1351" r="-756" b="-162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92BD37F-DA5A-DC55-04B4-8B5C59A0E621}"/>
                  </a:ext>
                </a:extLst>
              </p:cNvPr>
              <p:cNvSpPr txBox="1"/>
              <p:nvPr/>
            </p:nvSpPr>
            <p:spPr>
              <a:xfrm>
                <a:off x="7093561" y="5150313"/>
                <a:ext cx="2060308"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7" name="TextBox 16">
                <a:extLst>
                  <a:ext uri="{FF2B5EF4-FFF2-40B4-BE49-F238E27FC236}">
                    <a16:creationId xmlns:a16="http://schemas.microsoft.com/office/drawing/2014/main" id="{292BD37F-DA5A-DC55-04B4-8B5C59A0E621}"/>
                  </a:ext>
                </a:extLst>
              </p:cNvPr>
              <p:cNvSpPr txBox="1">
                <a:spLocks noRot="1" noChangeAspect="1" noMove="1" noResize="1" noEditPoints="1" noAdjustHandles="1" noChangeArrowheads="1" noChangeShapeType="1" noTextEdit="1"/>
              </p:cNvSpPr>
              <p:nvPr/>
            </p:nvSpPr>
            <p:spPr>
              <a:xfrm>
                <a:off x="7093561" y="5150313"/>
                <a:ext cx="2060308" cy="500009"/>
              </a:xfrm>
              <a:prstGeom prst="rect">
                <a:avLst/>
              </a:prstGeom>
              <a:blipFill>
                <a:blip r:embed="rId4"/>
                <a:stretch>
                  <a:fillRect r="-888" b="-10976"/>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2BAFD5D8-0725-AD4E-9772-C63FF832CB70}"/>
              </a:ext>
            </a:extLst>
          </p:cNvPr>
          <p:cNvSpPr/>
          <p:nvPr/>
        </p:nvSpPr>
        <p:spPr>
          <a:xfrm rot="18376726" flipH="1">
            <a:off x="8045226"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0A8C2F-0A99-2C47-8AC4-03FF965F79D3}"/>
                  </a:ext>
                </a:extLst>
              </p:cNvPr>
              <p:cNvSpPr txBox="1"/>
              <p:nvPr/>
            </p:nvSpPr>
            <p:spPr>
              <a:xfrm>
                <a:off x="9579655" y="5150313"/>
                <a:ext cx="2287143"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𝑛𝑎𝑜</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9" name="TextBox 18">
                <a:extLst>
                  <a:ext uri="{FF2B5EF4-FFF2-40B4-BE49-F238E27FC236}">
                    <a16:creationId xmlns:a16="http://schemas.microsoft.com/office/drawing/2014/main" id="{AE0A8C2F-0A99-2C47-8AC4-03FF965F79D3}"/>
                  </a:ext>
                </a:extLst>
              </p:cNvPr>
              <p:cNvSpPr txBox="1">
                <a:spLocks noRot="1" noChangeAspect="1" noMove="1" noResize="1" noEditPoints="1" noAdjustHandles="1" noChangeArrowheads="1" noChangeShapeType="1" noTextEdit="1"/>
              </p:cNvSpPr>
              <p:nvPr/>
            </p:nvSpPr>
            <p:spPr>
              <a:xfrm>
                <a:off x="9579655" y="5150313"/>
                <a:ext cx="2287143" cy="500009"/>
              </a:xfrm>
              <a:prstGeom prst="rect">
                <a:avLst/>
              </a:prstGeom>
              <a:blipFill>
                <a:blip r:embed="rId5"/>
                <a:stretch>
                  <a:fillRect l="-266" r="-1330" b="-10976"/>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C3425AF4-1060-EAAF-BB14-C005C0470600}"/>
              </a:ext>
            </a:extLst>
          </p:cNvPr>
          <p:cNvSpPr/>
          <p:nvPr/>
        </p:nvSpPr>
        <p:spPr>
          <a:xfrm rot="18376726" flipH="1">
            <a:off x="10187903"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00BF265-B910-06BA-B668-35540EE7041D}"/>
                  </a:ext>
                </a:extLst>
              </p:cNvPr>
              <p:cNvSpPr txBox="1"/>
              <p:nvPr/>
            </p:nvSpPr>
            <p:spPr>
              <a:xfrm>
                <a:off x="6981458" y="4012957"/>
                <a:ext cx="511302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𝑚𝑒𝑛𝑠𝑎𝑔𝑒𝑚</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𝑚𝑒𝑛𝑠𝑎𝑔𝑒𝑚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22" name="TextBox 21">
                <a:extLst>
                  <a:ext uri="{FF2B5EF4-FFF2-40B4-BE49-F238E27FC236}">
                    <a16:creationId xmlns:a16="http://schemas.microsoft.com/office/drawing/2014/main" id="{D00BF265-B910-06BA-B668-35540EE7041D}"/>
                  </a:ext>
                </a:extLst>
              </p:cNvPr>
              <p:cNvSpPr txBox="1">
                <a:spLocks noRot="1" noChangeAspect="1" noMove="1" noResize="1" noEditPoints="1" noAdjustHandles="1" noChangeArrowheads="1" noChangeShapeType="1" noTextEdit="1"/>
              </p:cNvSpPr>
              <p:nvPr/>
            </p:nvSpPr>
            <p:spPr>
              <a:xfrm>
                <a:off x="6981458" y="4012957"/>
                <a:ext cx="5113023" cy="169277"/>
              </a:xfrm>
              <a:prstGeom prst="rect">
                <a:avLst/>
              </a:prstGeom>
              <a:blipFill>
                <a:blip r:embed="rId6"/>
                <a:stretch>
                  <a:fillRect b="-32143"/>
                </a:stretch>
              </a:blipFill>
            </p:spPr>
            <p:txBody>
              <a:bodyPr/>
              <a:lstStyle/>
              <a:p>
                <a:r>
                  <a:rPr lang="en-US">
                    <a:noFill/>
                  </a:rPr>
                  <a:t> </a:t>
                </a:r>
              </a:p>
            </p:txBody>
          </p:sp>
        </mc:Fallback>
      </mc:AlternateContent>
      <p:sp>
        <p:nvSpPr>
          <p:cNvPr id="23" name="Speech Bubble: Rectangle with Corners Rounded 22">
            <a:extLst>
              <a:ext uri="{FF2B5EF4-FFF2-40B4-BE49-F238E27FC236}">
                <a16:creationId xmlns:a16="http://schemas.microsoft.com/office/drawing/2014/main" id="{894B78E3-24AD-4B9B-623E-65E4783BF293}"/>
              </a:ext>
            </a:extLst>
          </p:cNvPr>
          <p:cNvSpPr/>
          <p:nvPr/>
        </p:nvSpPr>
        <p:spPr>
          <a:xfrm>
            <a:off x="8842120" y="1127174"/>
            <a:ext cx="1816799" cy="1175224"/>
          </a:xfrm>
          <a:prstGeom prst="wedgeRoundRectCallout">
            <a:avLst>
              <a:gd name="adj1" fmla="val 25401"/>
              <a:gd name="adj2" fmla="val 70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a:solidFill>
                  <a:srgbClr val="202C8F"/>
                </a:solidFill>
              </a:rPr>
              <a:t>Dado:</a:t>
            </a:r>
          </a:p>
          <a:p>
            <a:pPr algn="ctr"/>
            <a:r>
              <a:rPr lang="pt-BR" sz="1400">
                <a:solidFill>
                  <a:srgbClr val="202C8F"/>
                </a:solidFill>
              </a:rPr>
              <a:t>60% dos e-mails da sua caixa de entrada são spam</a:t>
            </a:r>
            <a:endParaRPr lang="en-US" sz="1400">
              <a:solidFill>
                <a:srgbClr val="202C8F"/>
              </a:solidFill>
            </a:endParaRPr>
          </a:p>
        </p:txBody>
      </p:sp>
      <p:sp>
        <p:nvSpPr>
          <p:cNvPr id="4" name="Arc 3">
            <a:extLst>
              <a:ext uri="{FF2B5EF4-FFF2-40B4-BE49-F238E27FC236}">
                <a16:creationId xmlns:a16="http://schemas.microsoft.com/office/drawing/2014/main" id="{F2F0C082-1478-A064-5F73-FFFA18EB1916}"/>
              </a:ext>
            </a:extLst>
          </p:cNvPr>
          <p:cNvSpPr/>
          <p:nvPr/>
        </p:nvSpPr>
        <p:spPr>
          <a:xfrm rot="18376726" flipH="1">
            <a:off x="9645899" y="3111124"/>
            <a:ext cx="1726336" cy="1959447"/>
          </a:xfrm>
          <a:prstGeom prst="arc">
            <a:avLst>
              <a:gd name="adj1" fmla="val 15477000"/>
              <a:gd name="adj2" fmla="val 17509245"/>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9618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err="1">
                <a:solidFill>
                  <a:schemeClr val="accent6"/>
                </a:solidFill>
                <a:latin typeface="Arial Black" panose="020B0604020202020204" pitchFamily="34" charset="0"/>
                <a:cs typeface="Arial Black" panose="020B0604020202020204" pitchFamily="34" charset="0"/>
              </a:rPr>
              <a:t>Exemplo</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Fighting Spam with Statistics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12</a:t>
            </a:fld>
            <a:endParaRPr lang="en-US"/>
          </a:p>
        </p:txBody>
      </p:sp>
      <p:pic>
        <p:nvPicPr>
          <p:cNvPr id="8" name="Picture 7">
            <a:extLst>
              <a:ext uri="{FF2B5EF4-FFF2-40B4-BE49-F238E27FC236}">
                <a16:creationId xmlns:a16="http://schemas.microsoft.com/office/drawing/2014/main" id="{B477B632-67DB-F716-56C3-9F6D26D57850}"/>
              </a:ext>
            </a:extLst>
          </p:cNvPr>
          <p:cNvPicPr>
            <a:picLocks noChangeAspect="1"/>
          </p:cNvPicPr>
          <p:nvPr/>
        </p:nvPicPr>
        <p:blipFill>
          <a:blip r:embed="rId2"/>
          <a:stretch>
            <a:fillRect/>
          </a:stretch>
        </p:blipFill>
        <p:spPr>
          <a:xfrm>
            <a:off x="487363" y="2425395"/>
            <a:ext cx="6392064" cy="3975405"/>
          </a:xfrm>
          <a:prstGeom prst="rect">
            <a:avLst/>
          </a:prstGeom>
          <a:ln w="12700">
            <a:solidFill>
              <a:srgbClr val="DF8C8C"/>
            </a:solidFill>
            <a:prstDash val="dash"/>
          </a:ln>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560020F-A444-CA3D-421A-B5CA5E4BA8A4}"/>
                  </a:ext>
                </a:extLst>
              </p:cNvPr>
              <p:cNvSpPr txBox="1"/>
              <p:nvPr/>
            </p:nvSpPr>
            <p:spPr>
              <a:xfrm>
                <a:off x="7093561" y="2929506"/>
                <a:ext cx="4842351" cy="4563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𝒔𝒑𝒂𝒎</m:t>
                          </m:r>
                        </m:e>
                        <m:e>
                          <m:r>
                            <a:rPr lang="pt-BR" sz="1400" b="1" i="1" smtClean="0">
                              <a:solidFill>
                                <a:schemeClr val="accent6"/>
                              </a:solidFill>
                              <a:latin typeface="Cambria Math" panose="02040503050406030204" pitchFamily="18" charset="0"/>
                            </a:rPr>
                            <m:t>𝒎𝒆𝒏𝒔𝒂𝒈𝒆𝒎</m:t>
                          </m:r>
                        </m:e>
                      </m:d>
                      <m:r>
                        <a:rPr lang="pt-BR" sz="1400" b="1" i="1" smtClean="0">
                          <a:solidFill>
                            <a:schemeClr val="accent6"/>
                          </a:solidFill>
                          <a:latin typeface="Cambria Math" panose="02040503050406030204" pitchFamily="18" charset="0"/>
                        </a:rPr>
                        <m:t>= </m:t>
                      </m:r>
                      <m:f>
                        <m:fPr>
                          <m:ctrlPr>
                            <a:rPr lang="pt-BR" sz="1400" b="1" i="1" smtClean="0">
                              <a:solidFill>
                                <a:schemeClr val="accent6"/>
                              </a:solidFill>
                              <a:latin typeface="Cambria Math" panose="02040503050406030204" pitchFamily="18" charset="0"/>
                            </a:rPr>
                          </m:ctrlPr>
                        </m:fPr>
                        <m:num>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𝒎𝒆𝒏𝒔𝒂𝒈𝒆𝒎</m:t>
                              </m:r>
                            </m:e>
                            <m:e>
                              <m:r>
                                <a:rPr lang="pt-BR" sz="1400" b="1" i="1" smtClean="0">
                                  <a:solidFill>
                                    <a:schemeClr val="accent6"/>
                                  </a:solidFill>
                                  <a:latin typeface="Cambria Math" panose="02040503050406030204" pitchFamily="18" charset="0"/>
                                </a:rPr>
                                <m:t>𝒔𝒑𝒂𝒎</m:t>
                              </m:r>
                            </m:e>
                          </m:d>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𝑷</m:t>
                          </m:r>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𝒔𝒑𝒂𝒎</m:t>
                          </m:r>
                          <m:r>
                            <a:rPr lang="pt-BR" sz="1400" b="1" i="1" smtClean="0">
                              <a:solidFill>
                                <a:schemeClr val="accent6"/>
                              </a:solidFill>
                              <a:latin typeface="Cambria Math" panose="02040503050406030204" pitchFamily="18" charset="0"/>
                              <a:ea typeface="Cambria Math" panose="02040503050406030204" pitchFamily="18" charset="0"/>
                            </a:rPr>
                            <m:t>)</m:t>
                          </m:r>
                        </m:num>
                        <m:den>
                          <m:r>
                            <a:rPr lang="pt-BR" sz="1400" b="1" i="1" smtClean="0">
                              <a:solidFill>
                                <a:schemeClr val="accent6"/>
                              </a:solidFill>
                              <a:latin typeface="Cambria Math" panose="02040503050406030204" pitchFamily="18" charset="0"/>
                            </a:rPr>
                            <m:t>𝑷</m:t>
                          </m:r>
                          <m:r>
                            <a:rPr lang="pt-BR" sz="1400" b="1" i="1" smtClean="0">
                              <a:solidFill>
                                <a:schemeClr val="accent6"/>
                              </a:solidFill>
                              <a:latin typeface="Cambria Math" panose="02040503050406030204" pitchFamily="18" charset="0"/>
                            </a:rPr>
                            <m:t>(</m:t>
                          </m:r>
                          <m:r>
                            <a:rPr lang="pt-BR" sz="1400" b="1" i="1" smtClean="0">
                              <a:solidFill>
                                <a:schemeClr val="accent6"/>
                              </a:solidFill>
                              <a:latin typeface="Cambria Math" panose="02040503050406030204" pitchFamily="18" charset="0"/>
                            </a:rPr>
                            <m:t>𝒎𝒆𝒏𝒔𝒂𝒈𝒆𝒎</m:t>
                          </m:r>
                          <m:r>
                            <a:rPr lang="pt-BR" sz="1400" b="1" i="1" smtClean="0">
                              <a:solidFill>
                                <a:schemeClr val="accent6"/>
                              </a:solidFill>
                              <a:latin typeface="Cambria Math" panose="02040503050406030204" pitchFamily="18" charset="0"/>
                            </a:rPr>
                            <m:t>)</m:t>
                          </m:r>
                        </m:den>
                      </m:f>
                    </m:oMath>
                  </m:oMathPara>
                </a14:m>
                <a:endParaRPr lang="en-US" sz="1400" b="1">
                  <a:solidFill>
                    <a:schemeClr val="accent6"/>
                  </a:solidFill>
                </a:endParaRPr>
              </a:p>
            </p:txBody>
          </p:sp>
        </mc:Choice>
        <mc:Fallback>
          <p:sp>
            <p:nvSpPr>
              <p:cNvPr id="15" name="TextBox 14">
                <a:extLst>
                  <a:ext uri="{FF2B5EF4-FFF2-40B4-BE49-F238E27FC236}">
                    <a16:creationId xmlns:a16="http://schemas.microsoft.com/office/drawing/2014/main" id="{9560020F-A444-CA3D-421A-B5CA5E4BA8A4}"/>
                  </a:ext>
                </a:extLst>
              </p:cNvPr>
              <p:cNvSpPr txBox="1">
                <a:spLocks noRot="1" noChangeAspect="1" noMove="1" noResize="1" noEditPoints="1" noAdjustHandles="1" noChangeArrowheads="1" noChangeShapeType="1" noTextEdit="1"/>
              </p:cNvSpPr>
              <p:nvPr/>
            </p:nvSpPr>
            <p:spPr>
              <a:xfrm>
                <a:off x="7093561" y="2929506"/>
                <a:ext cx="4842351" cy="456343"/>
              </a:xfrm>
              <a:prstGeom prst="rect">
                <a:avLst/>
              </a:prstGeom>
              <a:blipFill>
                <a:blip r:embed="rId3"/>
                <a:stretch>
                  <a:fillRect l="-378" t="-1351" r="-756" b="-162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92BD37F-DA5A-DC55-04B4-8B5C59A0E621}"/>
                  </a:ext>
                </a:extLst>
              </p:cNvPr>
              <p:cNvSpPr txBox="1"/>
              <p:nvPr/>
            </p:nvSpPr>
            <p:spPr>
              <a:xfrm>
                <a:off x="7093561" y="5150313"/>
                <a:ext cx="2060308"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7" name="TextBox 16">
                <a:extLst>
                  <a:ext uri="{FF2B5EF4-FFF2-40B4-BE49-F238E27FC236}">
                    <a16:creationId xmlns:a16="http://schemas.microsoft.com/office/drawing/2014/main" id="{292BD37F-DA5A-DC55-04B4-8B5C59A0E621}"/>
                  </a:ext>
                </a:extLst>
              </p:cNvPr>
              <p:cNvSpPr txBox="1">
                <a:spLocks noRot="1" noChangeAspect="1" noMove="1" noResize="1" noEditPoints="1" noAdjustHandles="1" noChangeArrowheads="1" noChangeShapeType="1" noTextEdit="1"/>
              </p:cNvSpPr>
              <p:nvPr/>
            </p:nvSpPr>
            <p:spPr>
              <a:xfrm>
                <a:off x="7093561" y="5150313"/>
                <a:ext cx="2060308" cy="500009"/>
              </a:xfrm>
              <a:prstGeom prst="rect">
                <a:avLst/>
              </a:prstGeom>
              <a:blipFill>
                <a:blip r:embed="rId4"/>
                <a:stretch>
                  <a:fillRect r="-888" b="-10976"/>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2BAFD5D8-0725-AD4E-9772-C63FF832CB70}"/>
              </a:ext>
            </a:extLst>
          </p:cNvPr>
          <p:cNvSpPr/>
          <p:nvPr/>
        </p:nvSpPr>
        <p:spPr>
          <a:xfrm rot="18376726" flipH="1">
            <a:off x="8045226"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0A8C2F-0A99-2C47-8AC4-03FF965F79D3}"/>
                  </a:ext>
                </a:extLst>
              </p:cNvPr>
              <p:cNvSpPr txBox="1"/>
              <p:nvPr/>
            </p:nvSpPr>
            <p:spPr>
              <a:xfrm>
                <a:off x="9579655" y="5150313"/>
                <a:ext cx="2287143"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𝑛𝑎𝑜</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9" name="TextBox 18">
                <a:extLst>
                  <a:ext uri="{FF2B5EF4-FFF2-40B4-BE49-F238E27FC236}">
                    <a16:creationId xmlns:a16="http://schemas.microsoft.com/office/drawing/2014/main" id="{AE0A8C2F-0A99-2C47-8AC4-03FF965F79D3}"/>
                  </a:ext>
                </a:extLst>
              </p:cNvPr>
              <p:cNvSpPr txBox="1">
                <a:spLocks noRot="1" noChangeAspect="1" noMove="1" noResize="1" noEditPoints="1" noAdjustHandles="1" noChangeArrowheads="1" noChangeShapeType="1" noTextEdit="1"/>
              </p:cNvSpPr>
              <p:nvPr/>
            </p:nvSpPr>
            <p:spPr>
              <a:xfrm>
                <a:off x="9579655" y="5150313"/>
                <a:ext cx="2287143" cy="500009"/>
              </a:xfrm>
              <a:prstGeom prst="rect">
                <a:avLst/>
              </a:prstGeom>
              <a:blipFill>
                <a:blip r:embed="rId5"/>
                <a:stretch>
                  <a:fillRect l="-266" r="-1330" b="-10976"/>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C3425AF4-1060-EAAF-BB14-C005C0470600}"/>
              </a:ext>
            </a:extLst>
          </p:cNvPr>
          <p:cNvSpPr/>
          <p:nvPr/>
        </p:nvSpPr>
        <p:spPr>
          <a:xfrm rot="18376726" flipH="1">
            <a:off x="10187903"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00BF265-B910-06BA-B668-35540EE7041D}"/>
                  </a:ext>
                </a:extLst>
              </p:cNvPr>
              <p:cNvSpPr txBox="1"/>
              <p:nvPr/>
            </p:nvSpPr>
            <p:spPr>
              <a:xfrm>
                <a:off x="6981458" y="4012957"/>
                <a:ext cx="511302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𝑚𝑒𝑛𝑠𝑎𝑔𝑒𝑚</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𝑚𝑒𝑛𝑠𝑎𝑔𝑒𝑚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22" name="TextBox 21">
                <a:extLst>
                  <a:ext uri="{FF2B5EF4-FFF2-40B4-BE49-F238E27FC236}">
                    <a16:creationId xmlns:a16="http://schemas.microsoft.com/office/drawing/2014/main" id="{D00BF265-B910-06BA-B668-35540EE7041D}"/>
                  </a:ext>
                </a:extLst>
              </p:cNvPr>
              <p:cNvSpPr txBox="1">
                <a:spLocks noRot="1" noChangeAspect="1" noMove="1" noResize="1" noEditPoints="1" noAdjustHandles="1" noChangeArrowheads="1" noChangeShapeType="1" noTextEdit="1"/>
              </p:cNvSpPr>
              <p:nvPr/>
            </p:nvSpPr>
            <p:spPr>
              <a:xfrm>
                <a:off x="6981458" y="4012957"/>
                <a:ext cx="5113023" cy="169277"/>
              </a:xfrm>
              <a:prstGeom prst="rect">
                <a:avLst/>
              </a:prstGeom>
              <a:blipFill>
                <a:blip r:embed="rId6"/>
                <a:stretch>
                  <a:fillRect b="-32143"/>
                </a:stretch>
              </a:blipFill>
            </p:spPr>
            <p:txBody>
              <a:bodyPr/>
              <a:lstStyle/>
              <a:p>
                <a:r>
                  <a:rPr lang="en-US">
                    <a:noFill/>
                  </a:rPr>
                  <a:t> </a:t>
                </a:r>
              </a:p>
            </p:txBody>
          </p:sp>
        </mc:Fallback>
      </mc:AlternateContent>
      <p:sp>
        <p:nvSpPr>
          <p:cNvPr id="23" name="Speech Bubble: Rectangle with Corners Rounded 22">
            <a:extLst>
              <a:ext uri="{FF2B5EF4-FFF2-40B4-BE49-F238E27FC236}">
                <a16:creationId xmlns:a16="http://schemas.microsoft.com/office/drawing/2014/main" id="{894B78E3-24AD-4B9B-623E-65E4783BF293}"/>
              </a:ext>
            </a:extLst>
          </p:cNvPr>
          <p:cNvSpPr/>
          <p:nvPr/>
        </p:nvSpPr>
        <p:spPr>
          <a:xfrm>
            <a:off x="8842120" y="1127174"/>
            <a:ext cx="1816799" cy="1175224"/>
          </a:xfrm>
          <a:prstGeom prst="wedgeRoundRectCallout">
            <a:avLst>
              <a:gd name="adj1" fmla="val 25401"/>
              <a:gd name="adj2" fmla="val 70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a:solidFill>
                  <a:srgbClr val="202C8F"/>
                </a:solidFill>
              </a:rPr>
              <a:t>Dado:</a:t>
            </a:r>
          </a:p>
          <a:p>
            <a:pPr algn="ctr"/>
            <a:r>
              <a:rPr lang="pt-BR" sz="1400">
                <a:solidFill>
                  <a:srgbClr val="202C8F"/>
                </a:solidFill>
              </a:rPr>
              <a:t>60% dos e-mails da sua caixa de entrada são spam</a:t>
            </a:r>
            <a:endParaRPr lang="en-US" sz="1400">
              <a:solidFill>
                <a:srgbClr val="202C8F"/>
              </a:solidFill>
            </a:endParaRPr>
          </a:p>
        </p:txBody>
      </p:sp>
      <p:cxnSp>
        <p:nvCxnSpPr>
          <p:cNvPr id="25" name="Straight Arrow Connector 24">
            <a:extLst>
              <a:ext uri="{FF2B5EF4-FFF2-40B4-BE49-F238E27FC236}">
                <a16:creationId xmlns:a16="http://schemas.microsoft.com/office/drawing/2014/main" id="{C8931EBE-1031-38BF-14B7-4682EEAC1830}"/>
              </a:ext>
            </a:extLst>
          </p:cNvPr>
          <p:cNvCxnSpPr>
            <a:cxnSpLocks/>
          </p:cNvCxnSpPr>
          <p:nvPr/>
        </p:nvCxnSpPr>
        <p:spPr>
          <a:xfrm flipV="1">
            <a:off x="11103221" y="2890459"/>
            <a:ext cx="763577" cy="271675"/>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A987533D-FABC-9D0F-6999-C4648AF7AC72}"/>
                  </a:ext>
                </a:extLst>
              </p:cNvPr>
              <p:cNvSpPr txBox="1"/>
              <p:nvPr/>
            </p:nvSpPr>
            <p:spPr>
              <a:xfrm>
                <a:off x="11544061" y="2617894"/>
                <a:ext cx="74571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1">
                              <a:lumMod val="50000"/>
                            </a:schemeClr>
                          </a:solidFill>
                          <a:latin typeface="Cambria Math" panose="02040503050406030204" pitchFamily="18" charset="0"/>
                        </a:rPr>
                        <m:t>𝟔𝟎</m:t>
                      </m:r>
                      <m:r>
                        <a:rPr lang="pt-BR" sz="1400" b="1" i="1" smtClean="0">
                          <a:solidFill>
                            <a:schemeClr val="accent1">
                              <a:lumMod val="50000"/>
                            </a:schemeClr>
                          </a:solidFill>
                          <a:latin typeface="Cambria Math" panose="02040503050406030204" pitchFamily="18" charset="0"/>
                        </a:rPr>
                        <m:t>%</m:t>
                      </m:r>
                    </m:oMath>
                  </m:oMathPara>
                </a14:m>
                <a:endParaRPr lang="en-US" sz="1400" b="1">
                  <a:solidFill>
                    <a:schemeClr val="accent1">
                      <a:lumMod val="50000"/>
                    </a:schemeClr>
                  </a:solidFill>
                </a:endParaRPr>
              </a:p>
            </p:txBody>
          </p:sp>
        </mc:Choice>
        <mc:Fallback>
          <p:sp>
            <p:nvSpPr>
              <p:cNvPr id="30" name="TextBox 29">
                <a:extLst>
                  <a:ext uri="{FF2B5EF4-FFF2-40B4-BE49-F238E27FC236}">
                    <a16:creationId xmlns:a16="http://schemas.microsoft.com/office/drawing/2014/main" id="{A987533D-FABC-9D0F-6999-C4648AF7AC72}"/>
                  </a:ext>
                </a:extLst>
              </p:cNvPr>
              <p:cNvSpPr txBox="1">
                <a:spLocks noRot="1" noChangeAspect="1" noMove="1" noResize="1" noEditPoints="1" noAdjustHandles="1" noChangeArrowheads="1" noChangeShapeType="1" noTextEdit="1"/>
              </p:cNvSpPr>
              <p:nvPr/>
            </p:nvSpPr>
            <p:spPr>
              <a:xfrm>
                <a:off x="11544061" y="2617894"/>
                <a:ext cx="745712" cy="215444"/>
              </a:xfrm>
              <a:prstGeom prst="rect">
                <a:avLst/>
              </a:prstGeom>
              <a:blipFill>
                <a:blip r:embed="rId7"/>
                <a:stretch>
                  <a:fillRect b="-8333"/>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2ACEE093-D715-CD5D-53E5-767443ADF4C2}"/>
              </a:ext>
            </a:extLst>
          </p:cNvPr>
          <p:cNvSpPr/>
          <p:nvPr/>
        </p:nvSpPr>
        <p:spPr>
          <a:xfrm rot="18376726" flipH="1">
            <a:off x="9645899" y="3111124"/>
            <a:ext cx="1726336" cy="1959447"/>
          </a:xfrm>
          <a:prstGeom prst="arc">
            <a:avLst>
              <a:gd name="adj1" fmla="val 15477000"/>
              <a:gd name="adj2" fmla="val 17509245"/>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4826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err="1">
                <a:solidFill>
                  <a:schemeClr val="accent6"/>
                </a:solidFill>
                <a:latin typeface="Arial Black" panose="020B0604020202020204" pitchFamily="34" charset="0"/>
                <a:cs typeface="Arial Black" panose="020B0604020202020204" pitchFamily="34" charset="0"/>
              </a:rPr>
              <a:t>Exemplo</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Fighting Spam with Statistics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a:p>
        </p:txBody>
      </p:sp>
      <p:pic>
        <p:nvPicPr>
          <p:cNvPr id="8" name="Picture 7">
            <a:extLst>
              <a:ext uri="{FF2B5EF4-FFF2-40B4-BE49-F238E27FC236}">
                <a16:creationId xmlns:a16="http://schemas.microsoft.com/office/drawing/2014/main" id="{B477B632-67DB-F716-56C3-9F6D26D57850}"/>
              </a:ext>
            </a:extLst>
          </p:cNvPr>
          <p:cNvPicPr>
            <a:picLocks noChangeAspect="1"/>
          </p:cNvPicPr>
          <p:nvPr/>
        </p:nvPicPr>
        <p:blipFill>
          <a:blip r:embed="rId2"/>
          <a:stretch>
            <a:fillRect/>
          </a:stretch>
        </p:blipFill>
        <p:spPr>
          <a:xfrm>
            <a:off x="487363" y="2425395"/>
            <a:ext cx="6392064" cy="3975405"/>
          </a:xfrm>
          <a:prstGeom prst="rect">
            <a:avLst/>
          </a:prstGeom>
          <a:ln w="12700">
            <a:solidFill>
              <a:srgbClr val="DF8C8C"/>
            </a:solidFill>
            <a:prstDash val="dash"/>
          </a:ln>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560020F-A444-CA3D-421A-B5CA5E4BA8A4}"/>
                  </a:ext>
                </a:extLst>
              </p:cNvPr>
              <p:cNvSpPr txBox="1"/>
              <p:nvPr/>
            </p:nvSpPr>
            <p:spPr>
              <a:xfrm>
                <a:off x="7093561" y="2929506"/>
                <a:ext cx="4842351" cy="4563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𝒔𝒑𝒂𝒎</m:t>
                          </m:r>
                        </m:e>
                        <m:e>
                          <m:r>
                            <a:rPr lang="pt-BR" sz="1400" b="1" i="1" smtClean="0">
                              <a:solidFill>
                                <a:schemeClr val="accent6"/>
                              </a:solidFill>
                              <a:latin typeface="Cambria Math" panose="02040503050406030204" pitchFamily="18" charset="0"/>
                            </a:rPr>
                            <m:t>𝒎𝒆𝒏𝒔𝒂𝒈𝒆𝒎</m:t>
                          </m:r>
                        </m:e>
                      </m:d>
                      <m:r>
                        <a:rPr lang="pt-BR" sz="1400" b="1" i="1" smtClean="0">
                          <a:solidFill>
                            <a:schemeClr val="accent6"/>
                          </a:solidFill>
                          <a:latin typeface="Cambria Math" panose="02040503050406030204" pitchFamily="18" charset="0"/>
                        </a:rPr>
                        <m:t>= </m:t>
                      </m:r>
                      <m:f>
                        <m:fPr>
                          <m:ctrlPr>
                            <a:rPr lang="pt-BR" sz="1400" b="1" i="1" smtClean="0">
                              <a:solidFill>
                                <a:schemeClr val="accent6"/>
                              </a:solidFill>
                              <a:latin typeface="Cambria Math" panose="02040503050406030204" pitchFamily="18" charset="0"/>
                            </a:rPr>
                          </m:ctrlPr>
                        </m:fPr>
                        <m:num>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𝒎𝒆𝒏𝒔𝒂𝒈𝒆𝒎</m:t>
                              </m:r>
                            </m:e>
                            <m:e>
                              <m:r>
                                <a:rPr lang="pt-BR" sz="1400" b="1" i="1" smtClean="0">
                                  <a:solidFill>
                                    <a:schemeClr val="accent6"/>
                                  </a:solidFill>
                                  <a:latin typeface="Cambria Math" panose="02040503050406030204" pitchFamily="18" charset="0"/>
                                </a:rPr>
                                <m:t>𝒔𝒑𝒂𝒎</m:t>
                              </m:r>
                            </m:e>
                          </m:d>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𝑷</m:t>
                          </m:r>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𝒔𝒑𝒂𝒎</m:t>
                          </m:r>
                          <m:r>
                            <a:rPr lang="pt-BR" sz="1400" b="1" i="1" smtClean="0">
                              <a:solidFill>
                                <a:schemeClr val="accent6"/>
                              </a:solidFill>
                              <a:latin typeface="Cambria Math" panose="02040503050406030204" pitchFamily="18" charset="0"/>
                              <a:ea typeface="Cambria Math" panose="02040503050406030204" pitchFamily="18" charset="0"/>
                            </a:rPr>
                            <m:t>)</m:t>
                          </m:r>
                        </m:num>
                        <m:den>
                          <m:r>
                            <a:rPr lang="pt-BR" sz="1400" b="1" i="1" smtClean="0">
                              <a:solidFill>
                                <a:schemeClr val="accent6"/>
                              </a:solidFill>
                              <a:latin typeface="Cambria Math" panose="02040503050406030204" pitchFamily="18" charset="0"/>
                            </a:rPr>
                            <m:t>𝑷</m:t>
                          </m:r>
                          <m:r>
                            <a:rPr lang="pt-BR" sz="1400" b="1" i="1" smtClean="0">
                              <a:solidFill>
                                <a:schemeClr val="accent6"/>
                              </a:solidFill>
                              <a:latin typeface="Cambria Math" panose="02040503050406030204" pitchFamily="18" charset="0"/>
                            </a:rPr>
                            <m:t>(</m:t>
                          </m:r>
                          <m:r>
                            <a:rPr lang="pt-BR" sz="1400" b="1" i="1" smtClean="0">
                              <a:solidFill>
                                <a:schemeClr val="accent6"/>
                              </a:solidFill>
                              <a:latin typeface="Cambria Math" panose="02040503050406030204" pitchFamily="18" charset="0"/>
                            </a:rPr>
                            <m:t>𝒎𝒆𝒏𝒔𝒂𝒈𝒆𝒎</m:t>
                          </m:r>
                          <m:r>
                            <a:rPr lang="pt-BR" sz="1400" b="1" i="1" smtClean="0">
                              <a:solidFill>
                                <a:schemeClr val="accent6"/>
                              </a:solidFill>
                              <a:latin typeface="Cambria Math" panose="02040503050406030204" pitchFamily="18" charset="0"/>
                            </a:rPr>
                            <m:t>)</m:t>
                          </m:r>
                        </m:den>
                      </m:f>
                    </m:oMath>
                  </m:oMathPara>
                </a14:m>
                <a:endParaRPr lang="en-US" sz="1400" b="1">
                  <a:solidFill>
                    <a:schemeClr val="accent6"/>
                  </a:solidFill>
                </a:endParaRPr>
              </a:p>
            </p:txBody>
          </p:sp>
        </mc:Choice>
        <mc:Fallback>
          <p:sp>
            <p:nvSpPr>
              <p:cNvPr id="15" name="TextBox 14">
                <a:extLst>
                  <a:ext uri="{FF2B5EF4-FFF2-40B4-BE49-F238E27FC236}">
                    <a16:creationId xmlns:a16="http://schemas.microsoft.com/office/drawing/2014/main" id="{9560020F-A444-CA3D-421A-B5CA5E4BA8A4}"/>
                  </a:ext>
                </a:extLst>
              </p:cNvPr>
              <p:cNvSpPr txBox="1">
                <a:spLocks noRot="1" noChangeAspect="1" noMove="1" noResize="1" noEditPoints="1" noAdjustHandles="1" noChangeArrowheads="1" noChangeShapeType="1" noTextEdit="1"/>
              </p:cNvSpPr>
              <p:nvPr/>
            </p:nvSpPr>
            <p:spPr>
              <a:xfrm>
                <a:off x="7093561" y="2929506"/>
                <a:ext cx="4842351" cy="456343"/>
              </a:xfrm>
              <a:prstGeom prst="rect">
                <a:avLst/>
              </a:prstGeom>
              <a:blipFill>
                <a:blip r:embed="rId3"/>
                <a:stretch>
                  <a:fillRect l="-378" t="-1351" r="-756" b="-162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92BD37F-DA5A-DC55-04B4-8B5C59A0E621}"/>
                  </a:ext>
                </a:extLst>
              </p:cNvPr>
              <p:cNvSpPr txBox="1"/>
              <p:nvPr/>
            </p:nvSpPr>
            <p:spPr>
              <a:xfrm>
                <a:off x="7093561" y="5150313"/>
                <a:ext cx="2060308"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7" name="TextBox 16">
                <a:extLst>
                  <a:ext uri="{FF2B5EF4-FFF2-40B4-BE49-F238E27FC236}">
                    <a16:creationId xmlns:a16="http://schemas.microsoft.com/office/drawing/2014/main" id="{292BD37F-DA5A-DC55-04B4-8B5C59A0E621}"/>
                  </a:ext>
                </a:extLst>
              </p:cNvPr>
              <p:cNvSpPr txBox="1">
                <a:spLocks noRot="1" noChangeAspect="1" noMove="1" noResize="1" noEditPoints="1" noAdjustHandles="1" noChangeArrowheads="1" noChangeShapeType="1" noTextEdit="1"/>
              </p:cNvSpPr>
              <p:nvPr/>
            </p:nvSpPr>
            <p:spPr>
              <a:xfrm>
                <a:off x="7093561" y="5150313"/>
                <a:ext cx="2060308" cy="500009"/>
              </a:xfrm>
              <a:prstGeom prst="rect">
                <a:avLst/>
              </a:prstGeom>
              <a:blipFill>
                <a:blip r:embed="rId4"/>
                <a:stretch>
                  <a:fillRect r="-888" b="-10976"/>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2BAFD5D8-0725-AD4E-9772-C63FF832CB70}"/>
              </a:ext>
            </a:extLst>
          </p:cNvPr>
          <p:cNvSpPr/>
          <p:nvPr/>
        </p:nvSpPr>
        <p:spPr>
          <a:xfrm rot="18376726" flipH="1">
            <a:off x="8045226"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0A8C2F-0A99-2C47-8AC4-03FF965F79D3}"/>
                  </a:ext>
                </a:extLst>
              </p:cNvPr>
              <p:cNvSpPr txBox="1"/>
              <p:nvPr/>
            </p:nvSpPr>
            <p:spPr>
              <a:xfrm>
                <a:off x="9579655" y="5150313"/>
                <a:ext cx="2287143"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𝑛𝑎𝑜</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9" name="TextBox 18">
                <a:extLst>
                  <a:ext uri="{FF2B5EF4-FFF2-40B4-BE49-F238E27FC236}">
                    <a16:creationId xmlns:a16="http://schemas.microsoft.com/office/drawing/2014/main" id="{AE0A8C2F-0A99-2C47-8AC4-03FF965F79D3}"/>
                  </a:ext>
                </a:extLst>
              </p:cNvPr>
              <p:cNvSpPr txBox="1">
                <a:spLocks noRot="1" noChangeAspect="1" noMove="1" noResize="1" noEditPoints="1" noAdjustHandles="1" noChangeArrowheads="1" noChangeShapeType="1" noTextEdit="1"/>
              </p:cNvSpPr>
              <p:nvPr/>
            </p:nvSpPr>
            <p:spPr>
              <a:xfrm>
                <a:off x="9579655" y="5150313"/>
                <a:ext cx="2287143" cy="500009"/>
              </a:xfrm>
              <a:prstGeom prst="rect">
                <a:avLst/>
              </a:prstGeom>
              <a:blipFill>
                <a:blip r:embed="rId5"/>
                <a:stretch>
                  <a:fillRect l="-266" r="-1330" b="-10976"/>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C3425AF4-1060-EAAF-BB14-C005C0470600}"/>
              </a:ext>
            </a:extLst>
          </p:cNvPr>
          <p:cNvSpPr/>
          <p:nvPr/>
        </p:nvSpPr>
        <p:spPr>
          <a:xfrm rot="18376726" flipH="1">
            <a:off x="10187903"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00BF265-B910-06BA-B668-35540EE7041D}"/>
                  </a:ext>
                </a:extLst>
              </p:cNvPr>
              <p:cNvSpPr txBox="1"/>
              <p:nvPr/>
            </p:nvSpPr>
            <p:spPr>
              <a:xfrm>
                <a:off x="6981458" y="4012957"/>
                <a:ext cx="511302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𝑚𝑒𝑛𝑠𝑎𝑔𝑒𝑚</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𝑚𝑒𝑛𝑠𝑎𝑔𝑒𝑚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22" name="TextBox 21">
                <a:extLst>
                  <a:ext uri="{FF2B5EF4-FFF2-40B4-BE49-F238E27FC236}">
                    <a16:creationId xmlns:a16="http://schemas.microsoft.com/office/drawing/2014/main" id="{D00BF265-B910-06BA-B668-35540EE7041D}"/>
                  </a:ext>
                </a:extLst>
              </p:cNvPr>
              <p:cNvSpPr txBox="1">
                <a:spLocks noRot="1" noChangeAspect="1" noMove="1" noResize="1" noEditPoints="1" noAdjustHandles="1" noChangeArrowheads="1" noChangeShapeType="1" noTextEdit="1"/>
              </p:cNvSpPr>
              <p:nvPr/>
            </p:nvSpPr>
            <p:spPr>
              <a:xfrm>
                <a:off x="6981458" y="4012957"/>
                <a:ext cx="5113023" cy="169277"/>
              </a:xfrm>
              <a:prstGeom prst="rect">
                <a:avLst/>
              </a:prstGeom>
              <a:blipFill>
                <a:blip r:embed="rId6"/>
                <a:stretch>
                  <a:fillRect b="-32143"/>
                </a:stretch>
              </a:blipFill>
            </p:spPr>
            <p:txBody>
              <a:bodyPr/>
              <a:lstStyle/>
              <a:p>
                <a:r>
                  <a:rPr lang="en-US">
                    <a:noFill/>
                  </a:rPr>
                  <a:t> </a:t>
                </a:r>
              </a:p>
            </p:txBody>
          </p:sp>
        </mc:Fallback>
      </mc:AlternateContent>
      <p:sp>
        <p:nvSpPr>
          <p:cNvPr id="23" name="Speech Bubble: Rectangle with Corners Rounded 22">
            <a:extLst>
              <a:ext uri="{FF2B5EF4-FFF2-40B4-BE49-F238E27FC236}">
                <a16:creationId xmlns:a16="http://schemas.microsoft.com/office/drawing/2014/main" id="{894B78E3-24AD-4B9B-623E-65E4783BF293}"/>
              </a:ext>
            </a:extLst>
          </p:cNvPr>
          <p:cNvSpPr/>
          <p:nvPr/>
        </p:nvSpPr>
        <p:spPr>
          <a:xfrm>
            <a:off x="8842120" y="1127174"/>
            <a:ext cx="1816799" cy="1175224"/>
          </a:xfrm>
          <a:prstGeom prst="wedgeRoundRectCallout">
            <a:avLst>
              <a:gd name="adj1" fmla="val 25401"/>
              <a:gd name="adj2" fmla="val 70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a:solidFill>
                  <a:srgbClr val="202C8F"/>
                </a:solidFill>
              </a:rPr>
              <a:t>Dado:</a:t>
            </a:r>
          </a:p>
          <a:p>
            <a:pPr algn="ctr"/>
            <a:r>
              <a:rPr lang="pt-BR" sz="1400">
                <a:solidFill>
                  <a:srgbClr val="202C8F"/>
                </a:solidFill>
              </a:rPr>
              <a:t>60% dos e-mails da sua caixa de entrada são spam</a:t>
            </a:r>
            <a:endParaRPr lang="en-US" sz="1400">
              <a:solidFill>
                <a:srgbClr val="202C8F"/>
              </a:solidFill>
            </a:endParaRPr>
          </a:p>
        </p:txBody>
      </p:sp>
      <p:cxnSp>
        <p:nvCxnSpPr>
          <p:cNvPr id="25" name="Straight Arrow Connector 24">
            <a:extLst>
              <a:ext uri="{FF2B5EF4-FFF2-40B4-BE49-F238E27FC236}">
                <a16:creationId xmlns:a16="http://schemas.microsoft.com/office/drawing/2014/main" id="{C8931EBE-1031-38BF-14B7-4682EEAC1830}"/>
              </a:ext>
            </a:extLst>
          </p:cNvPr>
          <p:cNvCxnSpPr>
            <a:cxnSpLocks/>
          </p:cNvCxnSpPr>
          <p:nvPr/>
        </p:nvCxnSpPr>
        <p:spPr>
          <a:xfrm flipV="1">
            <a:off x="11103221" y="2890459"/>
            <a:ext cx="763577" cy="271675"/>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A987533D-FABC-9D0F-6999-C4648AF7AC72}"/>
                  </a:ext>
                </a:extLst>
              </p:cNvPr>
              <p:cNvSpPr txBox="1"/>
              <p:nvPr/>
            </p:nvSpPr>
            <p:spPr>
              <a:xfrm>
                <a:off x="11544061" y="2617894"/>
                <a:ext cx="74571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1">
                              <a:lumMod val="50000"/>
                            </a:schemeClr>
                          </a:solidFill>
                          <a:latin typeface="Cambria Math" panose="02040503050406030204" pitchFamily="18" charset="0"/>
                        </a:rPr>
                        <m:t>𝟔𝟎</m:t>
                      </m:r>
                      <m:r>
                        <a:rPr lang="pt-BR" sz="1400" b="1" i="1" smtClean="0">
                          <a:solidFill>
                            <a:schemeClr val="accent1">
                              <a:lumMod val="50000"/>
                            </a:schemeClr>
                          </a:solidFill>
                          <a:latin typeface="Cambria Math" panose="02040503050406030204" pitchFamily="18" charset="0"/>
                        </a:rPr>
                        <m:t>%</m:t>
                      </m:r>
                    </m:oMath>
                  </m:oMathPara>
                </a14:m>
                <a:endParaRPr lang="en-US" sz="1400" b="1">
                  <a:solidFill>
                    <a:schemeClr val="accent1">
                      <a:lumMod val="50000"/>
                    </a:schemeClr>
                  </a:solidFill>
                </a:endParaRPr>
              </a:p>
            </p:txBody>
          </p:sp>
        </mc:Choice>
        <mc:Fallback>
          <p:sp>
            <p:nvSpPr>
              <p:cNvPr id="30" name="TextBox 29">
                <a:extLst>
                  <a:ext uri="{FF2B5EF4-FFF2-40B4-BE49-F238E27FC236}">
                    <a16:creationId xmlns:a16="http://schemas.microsoft.com/office/drawing/2014/main" id="{A987533D-FABC-9D0F-6999-C4648AF7AC72}"/>
                  </a:ext>
                </a:extLst>
              </p:cNvPr>
              <p:cNvSpPr txBox="1">
                <a:spLocks noRot="1" noChangeAspect="1" noMove="1" noResize="1" noEditPoints="1" noAdjustHandles="1" noChangeArrowheads="1" noChangeShapeType="1" noTextEdit="1"/>
              </p:cNvSpPr>
              <p:nvPr/>
            </p:nvSpPr>
            <p:spPr>
              <a:xfrm>
                <a:off x="11544061" y="2617894"/>
                <a:ext cx="745712" cy="215444"/>
              </a:xfrm>
              <a:prstGeom prst="rect">
                <a:avLst/>
              </a:prstGeom>
              <a:blipFill>
                <a:blip r:embed="rId7"/>
                <a:stretch>
                  <a:fillRect b="-8333"/>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C5E4DA0-8127-72A8-3AA4-CC0132100F8C}"/>
              </a:ext>
            </a:extLst>
          </p:cNvPr>
          <p:cNvCxnSpPr>
            <a:cxnSpLocks/>
          </p:cNvCxnSpPr>
          <p:nvPr/>
        </p:nvCxnSpPr>
        <p:spPr>
          <a:xfrm flipV="1">
            <a:off x="8692498" y="3969695"/>
            <a:ext cx="543740" cy="212539"/>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795D79B-998B-97C6-A677-A31E65599595}"/>
                  </a:ext>
                </a:extLst>
              </p:cNvPr>
              <p:cNvSpPr txBox="1"/>
              <p:nvPr/>
            </p:nvSpPr>
            <p:spPr>
              <a:xfrm>
                <a:off x="9034247" y="3834424"/>
                <a:ext cx="74571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1" i="1" smtClean="0">
                          <a:solidFill>
                            <a:schemeClr val="accent1">
                              <a:lumMod val="50000"/>
                            </a:schemeClr>
                          </a:solidFill>
                          <a:latin typeface="Cambria Math" panose="02040503050406030204" pitchFamily="18" charset="0"/>
                        </a:rPr>
                        <m:t>𝟔𝟎</m:t>
                      </m:r>
                      <m:r>
                        <a:rPr lang="pt-BR" sz="1100" b="1" i="1" smtClean="0">
                          <a:solidFill>
                            <a:schemeClr val="accent1">
                              <a:lumMod val="50000"/>
                            </a:schemeClr>
                          </a:solidFill>
                          <a:latin typeface="Cambria Math" panose="02040503050406030204" pitchFamily="18" charset="0"/>
                        </a:rPr>
                        <m:t>%</m:t>
                      </m:r>
                    </m:oMath>
                  </m:oMathPara>
                </a14:m>
                <a:endParaRPr lang="en-US" sz="1100" b="1">
                  <a:solidFill>
                    <a:schemeClr val="accent1">
                      <a:lumMod val="50000"/>
                    </a:schemeClr>
                  </a:solidFill>
                </a:endParaRPr>
              </a:p>
            </p:txBody>
          </p:sp>
        </mc:Choice>
        <mc:Fallback>
          <p:sp>
            <p:nvSpPr>
              <p:cNvPr id="32" name="TextBox 31">
                <a:extLst>
                  <a:ext uri="{FF2B5EF4-FFF2-40B4-BE49-F238E27FC236}">
                    <a16:creationId xmlns:a16="http://schemas.microsoft.com/office/drawing/2014/main" id="{4795D79B-998B-97C6-A677-A31E65599595}"/>
                  </a:ext>
                </a:extLst>
              </p:cNvPr>
              <p:cNvSpPr txBox="1">
                <a:spLocks noRot="1" noChangeAspect="1" noMove="1" noResize="1" noEditPoints="1" noAdjustHandles="1" noChangeArrowheads="1" noChangeShapeType="1" noTextEdit="1"/>
              </p:cNvSpPr>
              <p:nvPr/>
            </p:nvSpPr>
            <p:spPr>
              <a:xfrm>
                <a:off x="9034247" y="3834424"/>
                <a:ext cx="745712" cy="169277"/>
              </a:xfrm>
              <a:prstGeom prst="rect">
                <a:avLst/>
              </a:prstGeom>
              <a:blipFill>
                <a:blip r:embed="rId8"/>
                <a:stretch>
                  <a:fillRect b="-1071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26C952FF-86DF-A73F-6A6F-7ED4F183208C}"/>
              </a:ext>
            </a:extLst>
          </p:cNvPr>
          <p:cNvCxnSpPr>
            <a:cxnSpLocks/>
          </p:cNvCxnSpPr>
          <p:nvPr/>
        </p:nvCxnSpPr>
        <p:spPr>
          <a:xfrm flipV="1">
            <a:off x="11152193" y="3972069"/>
            <a:ext cx="543740" cy="212539"/>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38819D-9E50-0C59-C2C6-A9FECC8850A3}"/>
                  </a:ext>
                </a:extLst>
              </p:cNvPr>
              <p:cNvSpPr txBox="1"/>
              <p:nvPr/>
            </p:nvSpPr>
            <p:spPr>
              <a:xfrm>
                <a:off x="11493942" y="3836798"/>
                <a:ext cx="74571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1" i="1" smtClean="0">
                          <a:solidFill>
                            <a:schemeClr val="accent1">
                              <a:lumMod val="50000"/>
                            </a:schemeClr>
                          </a:solidFill>
                          <a:latin typeface="Cambria Math" panose="02040503050406030204" pitchFamily="18" charset="0"/>
                        </a:rPr>
                        <m:t>𝟒𝟎</m:t>
                      </m:r>
                      <m:r>
                        <a:rPr lang="pt-BR" sz="1100" b="1" i="1" smtClean="0">
                          <a:solidFill>
                            <a:schemeClr val="accent1">
                              <a:lumMod val="50000"/>
                            </a:schemeClr>
                          </a:solidFill>
                          <a:latin typeface="Cambria Math" panose="02040503050406030204" pitchFamily="18" charset="0"/>
                        </a:rPr>
                        <m:t>%</m:t>
                      </m:r>
                    </m:oMath>
                  </m:oMathPara>
                </a14:m>
                <a:endParaRPr lang="en-US" sz="1100" b="1">
                  <a:solidFill>
                    <a:schemeClr val="accent1">
                      <a:lumMod val="50000"/>
                    </a:schemeClr>
                  </a:solidFill>
                </a:endParaRPr>
              </a:p>
            </p:txBody>
          </p:sp>
        </mc:Choice>
        <mc:Fallback>
          <p:sp>
            <p:nvSpPr>
              <p:cNvPr id="35" name="TextBox 34">
                <a:extLst>
                  <a:ext uri="{FF2B5EF4-FFF2-40B4-BE49-F238E27FC236}">
                    <a16:creationId xmlns:a16="http://schemas.microsoft.com/office/drawing/2014/main" id="{A538819D-9E50-0C59-C2C6-A9FECC8850A3}"/>
                  </a:ext>
                </a:extLst>
              </p:cNvPr>
              <p:cNvSpPr txBox="1">
                <a:spLocks noRot="1" noChangeAspect="1" noMove="1" noResize="1" noEditPoints="1" noAdjustHandles="1" noChangeArrowheads="1" noChangeShapeType="1" noTextEdit="1"/>
              </p:cNvSpPr>
              <p:nvPr/>
            </p:nvSpPr>
            <p:spPr>
              <a:xfrm>
                <a:off x="11493942" y="3836798"/>
                <a:ext cx="745712" cy="169277"/>
              </a:xfrm>
              <a:prstGeom prst="rect">
                <a:avLst/>
              </a:prstGeom>
              <a:blipFill>
                <a:blip r:embed="rId9"/>
                <a:stretch>
                  <a:fillRect b="-10714"/>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0EC913CF-39EA-3877-4B73-8744FE49CED7}"/>
              </a:ext>
            </a:extLst>
          </p:cNvPr>
          <p:cNvSpPr/>
          <p:nvPr/>
        </p:nvSpPr>
        <p:spPr>
          <a:xfrm rot="18376726" flipH="1">
            <a:off x="9645899" y="3111124"/>
            <a:ext cx="1726336" cy="1959447"/>
          </a:xfrm>
          <a:prstGeom prst="arc">
            <a:avLst>
              <a:gd name="adj1" fmla="val 15477000"/>
              <a:gd name="adj2" fmla="val 17509245"/>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18876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err="1">
                <a:solidFill>
                  <a:schemeClr val="accent6"/>
                </a:solidFill>
                <a:latin typeface="Arial Black" panose="020B0604020202020204" pitchFamily="34" charset="0"/>
                <a:cs typeface="Arial Black" panose="020B0604020202020204" pitchFamily="34" charset="0"/>
              </a:rPr>
              <a:t>Exemplo</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Fighting Spam with Statistics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14</a:t>
            </a:fld>
            <a:endParaRPr lang="en-US"/>
          </a:p>
        </p:txBody>
      </p:sp>
      <p:pic>
        <p:nvPicPr>
          <p:cNvPr id="8" name="Picture 7">
            <a:extLst>
              <a:ext uri="{FF2B5EF4-FFF2-40B4-BE49-F238E27FC236}">
                <a16:creationId xmlns:a16="http://schemas.microsoft.com/office/drawing/2014/main" id="{B477B632-67DB-F716-56C3-9F6D26D57850}"/>
              </a:ext>
            </a:extLst>
          </p:cNvPr>
          <p:cNvPicPr>
            <a:picLocks noChangeAspect="1"/>
          </p:cNvPicPr>
          <p:nvPr/>
        </p:nvPicPr>
        <p:blipFill>
          <a:blip r:embed="rId2"/>
          <a:stretch>
            <a:fillRect/>
          </a:stretch>
        </p:blipFill>
        <p:spPr>
          <a:xfrm>
            <a:off x="487363" y="2425395"/>
            <a:ext cx="6392064" cy="3975405"/>
          </a:xfrm>
          <a:prstGeom prst="rect">
            <a:avLst/>
          </a:prstGeom>
          <a:ln w="12700">
            <a:solidFill>
              <a:srgbClr val="DF8C8C"/>
            </a:solidFill>
            <a:prstDash val="dash"/>
          </a:ln>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560020F-A444-CA3D-421A-B5CA5E4BA8A4}"/>
                  </a:ext>
                </a:extLst>
              </p:cNvPr>
              <p:cNvSpPr txBox="1"/>
              <p:nvPr/>
            </p:nvSpPr>
            <p:spPr>
              <a:xfrm>
                <a:off x="7093561" y="2929506"/>
                <a:ext cx="4842351" cy="4563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𝒔𝒑𝒂𝒎</m:t>
                          </m:r>
                        </m:e>
                        <m:e>
                          <m:r>
                            <a:rPr lang="pt-BR" sz="1400" b="1" i="1" smtClean="0">
                              <a:solidFill>
                                <a:schemeClr val="accent6"/>
                              </a:solidFill>
                              <a:latin typeface="Cambria Math" panose="02040503050406030204" pitchFamily="18" charset="0"/>
                            </a:rPr>
                            <m:t>𝒎𝒆𝒏𝒔𝒂𝒈𝒆𝒎</m:t>
                          </m:r>
                        </m:e>
                      </m:d>
                      <m:r>
                        <a:rPr lang="pt-BR" sz="1400" b="1" i="1" smtClean="0">
                          <a:solidFill>
                            <a:schemeClr val="accent6"/>
                          </a:solidFill>
                          <a:latin typeface="Cambria Math" panose="02040503050406030204" pitchFamily="18" charset="0"/>
                        </a:rPr>
                        <m:t>= </m:t>
                      </m:r>
                      <m:f>
                        <m:fPr>
                          <m:ctrlPr>
                            <a:rPr lang="pt-BR" sz="1400" b="1" i="1" smtClean="0">
                              <a:solidFill>
                                <a:schemeClr val="accent6"/>
                              </a:solidFill>
                              <a:latin typeface="Cambria Math" panose="02040503050406030204" pitchFamily="18" charset="0"/>
                            </a:rPr>
                          </m:ctrlPr>
                        </m:fPr>
                        <m:num>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𝒎𝒆𝒏𝒔𝒂𝒈𝒆𝒎</m:t>
                              </m:r>
                            </m:e>
                            <m:e>
                              <m:r>
                                <a:rPr lang="pt-BR" sz="1400" b="1" i="1" smtClean="0">
                                  <a:solidFill>
                                    <a:schemeClr val="accent6"/>
                                  </a:solidFill>
                                  <a:latin typeface="Cambria Math" panose="02040503050406030204" pitchFamily="18" charset="0"/>
                                </a:rPr>
                                <m:t>𝒔𝒑𝒂𝒎</m:t>
                              </m:r>
                            </m:e>
                          </m:d>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𝑷</m:t>
                          </m:r>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𝒔𝒑𝒂𝒎</m:t>
                          </m:r>
                          <m:r>
                            <a:rPr lang="pt-BR" sz="1400" b="1" i="1" smtClean="0">
                              <a:solidFill>
                                <a:schemeClr val="accent6"/>
                              </a:solidFill>
                              <a:latin typeface="Cambria Math" panose="02040503050406030204" pitchFamily="18" charset="0"/>
                              <a:ea typeface="Cambria Math" panose="02040503050406030204" pitchFamily="18" charset="0"/>
                            </a:rPr>
                            <m:t>)</m:t>
                          </m:r>
                        </m:num>
                        <m:den>
                          <m:r>
                            <a:rPr lang="pt-BR" sz="1400" b="1" i="1" smtClean="0">
                              <a:solidFill>
                                <a:schemeClr val="accent6"/>
                              </a:solidFill>
                              <a:latin typeface="Cambria Math" panose="02040503050406030204" pitchFamily="18" charset="0"/>
                            </a:rPr>
                            <m:t>𝑷</m:t>
                          </m:r>
                          <m:r>
                            <a:rPr lang="pt-BR" sz="1400" b="1" i="1" smtClean="0">
                              <a:solidFill>
                                <a:schemeClr val="accent6"/>
                              </a:solidFill>
                              <a:latin typeface="Cambria Math" panose="02040503050406030204" pitchFamily="18" charset="0"/>
                            </a:rPr>
                            <m:t>(</m:t>
                          </m:r>
                          <m:r>
                            <a:rPr lang="pt-BR" sz="1400" b="1" i="1" smtClean="0">
                              <a:solidFill>
                                <a:schemeClr val="accent6"/>
                              </a:solidFill>
                              <a:latin typeface="Cambria Math" panose="02040503050406030204" pitchFamily="18" charset="0"/>
                            </a:rPr>
                            <m:t>𝒎𝒆𝒏𝒔𝒂𝒈𝒆𝒎</m:t>
                          </m:r>
                          <m:r>
                            <a:rPr lang="pt-BR" sz="1400" b="1" i="1" smtClean="0">
                              <a:solidFill>
                                <a:schemeClr val="accent6"/>
                              </a:solidFill>
                              <a:latin typeface="Cambria Math" panose="02040503050406030204" pitchFamily="18" charset="0"/>
                            </a:rPr>
                            <m:t>)</m:t>
                          </m:r>
                        </m:den>
                      </m:f>
                    </m:oMath>
                  </m:oMathPara>
                </a14:m>
                <a:endParaRPr lang="en-US" sz="1400" b="1">
                  <a:solidFill>
                    <a:schemeClr val="accent6"/>
                  </a:solidFill>
                </a:endParaRPr>
              </a:p>
            </p:txBody>
          </p:sp>
        </mc:Choice>
        <mc:Fallback>
          <p:sp>
            <p:nvSpPr>
              <p:cNvPr id="15" name="TextBox 14">
                <a:extLst>
                  <a:ext uri="{FF2B5EF4-FFF2-40B4-BE49-F238E27FC236}">
                    <a16:creationId xmlns:a16="http://schemas.microsoft.com/office/drawing/2014/main" id="{9560020F-A444-CA3D-421A-B5CA5E4BA8A4}"/>
                  </a:ext>
                </a:extLst>
              </p:cNvPr>
              <p:cNvSpPr txBox="1">
                <a:spLocks noRot="1" noChangeAspect="1" noMove="1" noResize="1" noEditPoints="1" noAdjustHandles="1" noChangeArrowheads="1" noChangeShapeType="1" noTextEdit="1"/>
              </p:cNvSpPr>
              <p:nvPr/>
            </p:nvSpPr>
            <p:spPr>
              <a:xfrm>
                <a:off x="7093561" y="2929506"/>
                <a:ext cx="4842351" cy="456343"/>
              </a:xfrm>
              <a:prstGeom prst="rect">
                <a:avLst/>
              </a:prstGeom>
              <a:blipFill>
                <a:blip r:embed="rId3"/>
                <a:stretch>
                  <a:fillRect l="-378" t="-1351" r="-756" b="-162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92BD37F-DA5A-DC55-04B4-8B5C59A0E621}"/>
                  </a:ext>
                </a:extLst>
              </p:cNvPr>
              <p:cNvSpPr txBox="1"/>
              <p:nvPr/>
            </p:nvSpPr>
            <p:spPr>
              <a:xfrm>
                <a:off x="7093561" y="5150313"/>
                <a:ext cx="2060308"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𝑃𝑒𝑠𝑠𝑜𝑎𝑙</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𝐴𝑐𝑎𝑏𝑒𝑖</m:t>
                          </m:r>
                        </m:e>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𝐹𝑎𝑏𝑟</m:t>
                      </m:r>
                      <m:r>
                        <a:rPr lang="pt-BR" sz="1100" b="0" i="1" smtClean="0">
                          <a:solidFill>
                            <a:schemeClr val="accent6"/>
                          </a:solidFill>
                          <a:latin typeface="Cambria Math" panose="02040503050406030204" pitchFamily="18" charset="0"/>
                          <a:ea typeface="Cambria Math" panose="02040503050406030204" pitchFamily="18" charset="0"/>
                        </a:rPr>
                        <m:t>í</m:t>
                      </m:r>
                      <m:r>
                        <a:rPr lang="pt-BR" sz="1100" b="0" i="1" smtClean="0">
                          <a:solidFill>
                            <a:schemeClr val="accent6"/>
                          </a:solidFill>
                          <a:latin typeface="Cambria Math" panose="02040503050406030204" pitchFamily="18" charset="0"/>
                          <a:ea typeface="Cambria Math" panose="02040503050406030204" pitchFamily="18" charset="0"/>
                        </a:rPr>
                        <m:t>𝑐𝑖𝑜</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7" name="TextBox 16">
                <a:extLst>
                  <a:ext uri="{FF2B5EF4-FFF2-40B4-BE49-F238E27FC236}">
                    <a16:creationId xmlns:a16="http://schemas.microsoft.com/office/drawing/2014/main" id="{292BD37F-DA5A-DC55-04B4-8B5C59A0E621}"/>
                  </a:ext>
                </a:extLst>
              </p:cNvPr>
              <p:cNvSpPr txBox="1">
                <a:spLocks noRot="1" noChangeAspect="1" noMove="1" noResize="1" noEditPoints="1" noAdjustHandles="1" noChangeArrowheads="1" noChangeShapeType="1" noTextEdit="1"/>
              </p:cNvSpPr>
              <p:nvPr/>
            </p:nvSpPr>
            <p:spPr>
              <a:xfrm>
                <a:off x="7093561" y="5150313"/>
                <a:ext cx="2060308" cy="500009"/>
              </a:xfrm>
              <a:prstGeom prst="rect">
                <a:avLst/>
              </a:prstGeom>
              <a:blipFill>
                <a:blip r:embed="rId4"/>
                <a:stretch>
                  <a:fillRect b="-10976"/>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2BAFD5D8-0725-AD4E-9772-C63FF832CB70}"/>
              </a:ext>
            </a:extLst>
          </p:cNvPr>
          <p:cNvSpPr/>
          <p:nvPr/>
        </p:nvSpPr>
        <p:spPr>
          <a:xfrm rot="18376726" flipH="1">
            <a:off x="8045226"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0A8C2F-0A99-2C47-8AC4-03FF965F79D3}"/>
                  </a:ext>
                </a:extLst>
              </p:cNvPr>
              <p:cNvSpPr txBox="1"/>
              <p:nvPr/>
            </p:nvSpPr>
            <p:spPr>
              <a:xfrm>
                <a:off x="9579655" y="5150313"/>
                <a:ext cx="2287143"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𝑝𝑟𝑖𝑚𝑒𝑖𝑟𝑎</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rPr>
                            <m:t>𝑛𝑎𝑜</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𝑠𝑒𝑔𝑢𝑛𝑑𝑎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𝑢𝑙𝑡𝑖𝑚𝑎</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𝑝𝑎𝑙𝑎𝑣𝑟𝑎</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9" name="TextBox 18">
                <a:extLst>
                  <a:ext uri="{FF2B5EF4-FFF2-40B4-BE49-F238E27FC236}">
                    <a16:creationId xmlns:a16="http://schemas.microsoft.com/office/drawing/2014/main" id="{AE0A8C2F-0A99-2C47-8AC4-03FF965F79D3}"/>
                  </a:ext>
                </a:extLst>
              </p:cNvPr>
              <p:cNvSpPr txBox="1">
                <a:spLocks noRot="1" noChangeAspect="1" noMove="1" noResize="1" noEditPoints="1" noAdjustHandles="1" noChangeArrowheads="1" noChangeShapeType="1" noTextEdit="1"/>
              </p:cNvSpPr>
              <p:nvPr/>
            </p:nvSpPr>
            <p:spPr>
              <a:xfrm>
                <a:off x="9579655" y="5150313"/>
                <a:ext cx="2287143" cy="500009"/>
              </a:xfrm>
              <a:prstGeom prst="rect">
                <a:avLst/>
              </a:prstGeom>
              <a:blipFill>
                <a:blip r:embed="rId5"/>
                <a:stretch>
                  <a:fillRect l="-266" r="-1330" b="-10976"/>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C3425AF4-1060-EAAF-BB14-C005C0470600}"/>
              </a:ext>
            </a:extLst>
          </p:cNvPr>
          <p:cNvSpPr/>
          <p:nvPr/>
        </p:nvSpPr>
        <p:spPr>
          <a:xfrm rot="18376726" flipH="1">
            <a:off x="10187903"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00BF265-B910-06BA-B668-35540EE7041D}"/>
                  </a:ext>
                </a:extLst>
              </p:cNvPr>
              <p:cNvSpPr txBox="1"/>
              <p:nvPr/>
            </p:nvSpPr>
            <p:spPr>
              <a:xfrm>
                <a:off x="6981458" y="4012957"/>
                <a:ext cx="511302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𝑚𝑒𝑛𝑠𝑎𝑔𝑒𝑚</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𝑚𝑒𝑛𝑠𝑎𝑔𝑒𝑚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22" name="TextBox 21">
                <a:extLst>
                  <a:ext uri="{FF2B5EF4-FFF2-40B4-BE49-F238E27FC236}">
                    <a16:creationId xmlns:a16="http://schemas.microsoft.com/office/drawing/2014/main" id="{D00BF265-B910-06BA-B668-35540EE7041D}"/>
                  </a:ext>
                </a:extLst>
              </p:cNvPr>
              <p:cNvSpPr txBox="1">
                <a:spLocks noRot="1" noChangeAspect="1" noMove="1" noResize="1" noEditPoints="1" noAdjustHandles="1" noChangeArrowheads="1" noChangeShapeType="1" noTextEdit="1"/>
              </p:cNvSpPr>
              <p:nvPr/>
            </p:nvSpPr>
            <p:spPr>
              <a:xfrm>
                <a:off x="6981458" y="4012957"/>
                <a:ext cx="5113023" cy="169277"/>
              </a:xfrm>
              <a:prstGeom prst="rect">
                <a:avLst/>
              </a:prstGeom>
              <a:blipFill>
                <a:blip r:embed="rId6"/>
                <a:stretch>
                  <a:fillRect b="-32143"/>
                </a:stretch>
              </a:blipFill>
            </p:spPr>
            <p:txBody>
              <a:bodyPr/>
              <a:lstStyle/>
              <a:p>
                <a:r>
                  <a:rPr lang="en-US">
                    <a:noFill/>
                  </a:rPr>
                  <a:t> </a:t>
                </a:r>
              </a:p>
            </p:txBody>
          </p:sp>
        </mc:Fallback>
      </mc:AlternateContent>
      <p:sp>
        <p:nvSpPr>
          <p:cNvPr id="23" name="Speech Bubble: Rectangle with Corners Rounded 22">
            <a:extLst>
              <a:ext uri="{FF2B5EF4-FFF2-40B4-BE49-F238E27FC236}">
                <a16:creationId xmlns:a16="http://schemas.microsoft.com/office/drawing/2014/main" id="{894B78E3-24AD-4B9B-623E-65E4783BF293}"/>
              </a:ext>
            </a:extLst>
          </p:cNvPr>
          <p:cNvSpPr/>
          <p:nvPr/>
        </p:nvSpPr>
        <p:spPr>
          <a:xfrm>
            <a:off x="8842120" y="1127174"/>
            <a:ext cx="1816799" cy="1175224"/>
          </a:xfrm>
          <a:prstGeom prst="wedgeRoundRectCallout">
            <a:avLst>
              <a:gd name="adj1" fmla="val 25401"/>
              <a:gd name="adj2" fmla="val 70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a:solidFill>
                  <a:srgbClr val="202C8F"/>
                </a:solidFill>
              </a:rPr>
              <a:t>Dado:</a:t>
            </a:r>
          </a:p>
          <a:p>
            <a:pPr algn="ctr"/>
            <a:r>
              <a:rPr lang="pt-BR" sz="1400">
                <a:solidFill>
                  <a:srgbClr val="202C8F"/>
                </a:solidFill>
              </a:rPr>
              <a:t>60% dos e-mails da sua caixa de entrada são spam</a:t>
            </a:r>
            <a:endParaRPr lang="en-US" sz="1400">
              <a:solidFill>
                <a:srgbClr val="202C8F"/>
              </a:solidFill>
            </a:endParaRPr>
          </a:p>
        </p:txBody>
      </p:sp>
      <p:cxnSp>
        <p:nvCxnSpPr>
          <p:cNvPr id="25" name="Straight Arrow Connector 24">
            <a:extLst>
              <a:ext uri="{FF2B5EF4-FFF2-40B4-BE49-F238E27FC236}">
                <a16:creationId xmlns:a16="http://schemas.microsoft.com/office/drawing/2014/main" id="{C8931EBE-1031-38BF-14B7-4682EEAC1830}"/>
              </a:ext>
            </a:extLst>
          </p:cNvPr>
          <p:cNvCxnSpPr>
            <a:cxnSpLocks/>
          </p:cNvCxnSpPr>
          <p:nvPr/>
        </p:nvCxnSpPr>
        <p:spPr>
          <a:xfrm flipV="1">
            <a:off x="11103221" y="2890459"/>
            <a:ext cx="763577" cy="271675"/>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A987533D-FABC-9D0F-6999-C4648AF7AC72}"/>
                  </a:ext>
                </a:extLst>
              </p:cNvPr>
              <p:cNvSpPr txBox="1"/>
              <p:nvPr/>
            </p:nvSpPr>
            <p:spPr>
              <a:xfrm>
                <a:off x="11544061" y="2617894"/>
                <a:ext cx="74571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1">
                              <a:lumMod val="50000"/>
                            </a:schemeClr>
                          </a:solidFill>
                          <a:latin typeface="Cambria Math" panose="02040503050406030204" pitchFamily="18" charset="0"/>
                        </a:rPr>
                        <m:t>𝟔𝟎</m:t>
                      </m:r>
                      <m:r>
                        <a:rPr lang="pt-BR" sz="1400" b="1" i="1" smtClean="0">
                          <a:solidFill>
                            <a:schemeClr val="accent1">
                              <a:lumMod val="50000"/>
                            </a:schemeClr>
                          </a:solidFill>
                          <a:latin typeface="Cambria Math" panose="02040503050406030204" pitchFamily="18" charset="0"/>
                        </a:rPr>
                        <m:t>%</m:t>
                      </m:r>
                    </m:oMath>
                  </m:oMathPara>
                </a14:m>
                <a:endParaRPr lang="en-US" sz="1400" b="1">
                  <a:solidFill>
                    <a:schemeClr val="accent1">
                      <a:lumMod val="50000"/>
                    </a:schemeClr>
                  </a:solidFill>
                </a:endParaRPr>
              </a:p>
            </p:txBody>
          </p:sp>
        </mc:Choice>
        <mc:Fallback>
          <p:sp>
            <p:nvSpPr>
              <p:cNvPr id="30" name="TextBox 29">
                <a:extLst>
                  <a:ext uri="{FF2B5EF4-FFF2-40B4-BE49-F238E27FC236}">
                    <a16:creationId xmlns:a16="http://schemas.microsoft.com/office/drawing/2014/main" id="{A987533D-FABC-9D0F-6999-C4648AF7AC72}"/>
                  </a:ext>
                </a:extLst>
              </p:cNvPr>
              <p:cNvSpPr txBox="1">
                <a:spLocks noRot="1" noChangeAspect="1" noMove="1" noResize="1" noEditPoints="1" noAdjustHandles="1" noChangeArrowheads="1" noChangeShapeType="1" noTextEdit="1"/>
              </p:cNvSpPr>
              <p:nvPr/>
            </p:nvSpPr>
            <p:spPr>
              <a:xfrm>
                <a:off x="11544061" y="2617894"/>
                <a:ext cx="745712" cy="215444"/>
              </a:xfrm>
              <a:prstGeom prst="rect">
                <a:avLst/>
              </a:prstGeom>
              <a:blipFill>
                <a:blip r:embed="rId7"/>
                <a:stretch>
                  <a:fillRect b="-8333"/>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C5E4DA0-8127-72A8-3AA4-CC0132100F8C}"/>
              </a:ext>
            </a:extLst>
          </p:cNvPr>
          <p:cNvCxnSpPr>
            <a:cxnSpLocks/>
          </p:cNvCxnSpPr>
          <p:nvPr/>
        </p:nvCxnSpPr>
        <p:spPr>
          <a:xfrm flipV="1">
            <a:off x="8692498" y="3969695"/>
            <a:ext cx="543740" cy="212539"/>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795D79B-998B-97C6-A677-A31E65599595}"/>
                  </a:ext>
                </a:extLst>
              </p:cNvPr>
              <p:cNvSpPr txBox="1"/>
              <p:nvPr/>
            </p:nvSpPr>
            <p:spPr>
              <a:xfrm>
                <a:off x="9034247" y="3834424"/>
                <a:ext cx="74571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1" i="1" smtClean="0">
                          <a:solidFill>
                            <a:schemeClr val="accent1">
                              <a:lumMod val="50000"/>
                            </a:schemeClr>
                          </a:solidFill>
                          <a:latin typeface="Cambria Math" panose="02040503050406030204" pitchFamily="18" charset="0"/>
                        </a:rPr>
                        <m:t>𝟔𝟎</m:t>
                      </m:r>
                      <m:r>
                        <a:rPr lang="pt-BR" sz="1100" b="1" i="1" smtClean="0">
                          <a:solidFill>
                            <a:schemeClr val="accent1">
                              <a:lumMod val="50000"/>
                            </a:schemeClr>
                          </a:solidFill>
                          <a:latin typeface="Cambria Math" panose="02040503050406030204" pitchFamily="18" charset="0"/>
                        </a:rPr>
                        <m:t>%</m:t>
                      </m:r>
                    </m:oMath>
                  </m:oMathPara>
                </a14:m>
                <a:endParaRPr lang="en-US" sz="1100" b="1">
                  <a:solidFill>
                    <a:schemeClr val="accent1">
                      <a:lumMod val="50000"/>
                    </a:schemeClr>
                  </a:solidFill>
                </a:endParaRPr>
              </a:p>
            </p:txBody>
          </p:sp>
        </mc:Choice>
        <mc:Fallback>
          <p:sp>
            <p:nvSpPr>
              <p:cNvPr id="32" name="TextBox 31">
                <a:extLst>
                  <a:ext uri="{FF2B5EF4-FFF2-40B4-BE49-F238E27FC236}">
                    <a16:creationId xmlns:a16="http://schemas.microsoft.com/office/drawing/2014/main" id="{4795D79B-998B-97C6-A677-A31E65599595}"/>
                  </a:ext>
                </a:extLst>
              </p:cNvPr>
              <p:cNvSpPr txBox="1">
                <a:spLocks noRot="1" noChangeAspect="1" noMove="1" noResize="1" noEditPoints="1" noAdjustHandles="1" noChangeArrowheads="1" noChangeShapeType="1" noTextEdit="1"/>
              </p:cNvSpPr>
              <p:nvPr/>
            </p:nvSpPr>
            <p:spPr>
              <a:xfrm>
                <a:off x="9034247" y="3834424"/>
                <a:ext cx="745712" cy="169277"/>
              </a:xfrm>
              <a:prstGeom prst="rect">
                <a:avLst/>
              </a:prstGeom>
              <a:blipFill>
                <a:blip r:embed="rId8"/>
                <a:stretch>
                  <a:fillRect b="-1071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26C952FF-86DF-A73F-6A6F-7ED4F183208C}"/>
              </a:ext>
            </a:extLst>
          </p:cNvPr>
          <p:cNvCxnSpPr>
            <a:cxnSpLocks/>
          </p:cNvCxnSpPr>
          <p:nvPr/>
        </p:nvCxnSpPr>
        <p:spPr>
          <a:xfrm flipV="1">
            <a:off x="11152193" y="3972069"/>
            <a:ext cx="543740" cy="212539"/>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38819D-9E50-0C59-C2C6-A9FECC8850A3}"/>
                  </a:ext>
                </a:extLst>
              </p:cNvPr>
              <p:cNvSpPr txBox="1"/>
              <p:nvPr/>
            </p:nvSpPr>
            <p:spPr>
              <a:xfrm>
                <a:off x="11493942" y="3836798"/>
                <a:ext cx="74571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1" i="1" smtClean="0">
                          <a:solidFill>
                            <a:schemeClr val="accent1">
                              <a:lumMod val="50000"/>
                            </a:schemeClr>
                          </a:solidFill>
                          <a:latin typeface="Cambria Math" panose="02040503050406030204" pitchFamily="18" charset="0"/>
                        </a:rPr>
                        <m:t>𝟒𝟎</m:t>
                      </m:r>
                      <m:r>
                        <a:rPr lang="pt-BR" sz="1100" b="1" i="1" smtClean="0">
                          <a:solidFill>
                            <a:schemeClr val="accent1">
                              <a:lumMod val="50000"/>
                            </a:schemeClr>
                          </a:solidFill>
                          <a:latin typeface="Cambria Math" panose="02040503050406030204" pitchFamily="18" charset="0"/>
                        </a:rPr>
                        <m:t>%</m:t>
                      </m:r>
                    </m:oMath>
                  </m:oMathPara>
                </a14:m>
                <a:endParaRPr lang="en-US" sz="1100" b="1">
                  <a:solidFill>
                    <a:schemeClr val="accent1">
                      <a:lumMod val="50000"/>
                    </a:schemeClr>
                  </a:solidFill>
                </a:endParaRPr>
              </a:p>
            </p:txBody>
          </p:sp>
        </mc:Choice>
        <mc:Fallback>
          <p:sp>
            <p:nvSpPr>
              <p:cNvPr id="35" name="TextBox 34">
                <a:extLst>
                  <a:ext uri="{FF2B5EF4-FFF2-40B4-BE49-F238E27FC236}">
                    <a16:creationId xmlns:a16="http://schemas.microsoft.com/office/drawing/2014/main" id="{A538819D-9E50-0C59-C2C6-A9FECC8850A3}"/>
                  </a:ext>
                </a:extLst>
              </p:cNvPr>
              <p:cNvSpPr txBox="1">
                <a:spLocks noRot="1" noChangeAspect="1" noMove="1" noResize="1" noEditPoints="1" noAdjustHandles="1" noChangeArrowheads="1" noChangeShapeType="1" noTextEdit="1"/>
              </p:cNvSpPr>
              <p:nvPr/>
            </p:nvSpPr>
            <p:spPr>
              <a:xfrm>
                <a:off x="11493942" y="3836798"/>
                <a:ext cx="745712" cy="169277"/>
              </a:xfrm>
              <a:prstGeom prst="rect">
                <a:avLst/>
              </a:prstGeom>
              <a:blipFill>
                <a:blip r:embed="rId9"/>
                <a:stretch>
                  <a:fillRect b="-10714"/>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6A4A273D-ECE3-6DB9-3991-B6902E501CC4}"/>
              </a:ext>
            </a:extLst>
          </p:cNvPr>
          <p:cNvSpPr/>
          <p:nvPr/>
        </p:nvSpPr>
        <p:spPr>
          <a:xfrm rot="18376726" flipH="1">
            <a:off x="9645899" y="3111124"/>
            <a:ext cx="1726336" cy="1959447"/>
          </a:xfrm>
          <a:prstGeom prst="arc">
            <a:avLst>
              <a:gd name="adj1" fmla="val 15477000"/>
              <a:gd name="adj2" fmla="val 17509245"/>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8529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err="1">
                <a:solidFill>
                  <a:schemeClr val="accent6"/>
                </a:solidFill>
                <a:latin typeface="Arial Black" panose="020B0604020202020204" pitchFamily="34" charset="0"/>
                <a:cs typeface="Arial Black" panose="020B0604020202020204" pitchFamily="34" charset="0"/>
              </a:rPr>
              <a:t>Exemplo</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Fighting Spam with Statistics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15</a:t>
            </a:fld>
            <a:endParaRPr lang="en-US"/>
          </a:p>
        </p:txBody>
      </p:sp>
      <p:pic>
        <p:nvPicPr>
          <p:cNvPr id="8" name="Picture 7">
            <a:extLst>
              <a:ext uri="{FF2B5EF4-FFF2-40B4-BE49-F238E27FC236}">
                <a16:creationId xmlns:a16="http://schemas.microsoft.com/office/drawing/2014/main" id="{B477B632-67DB-F716-56C3-9F6D26D57850}"/>
              </a:ext>
            </a:extLst>
          </p:cNvPr>
          <p:cNvPicPr>
            <a:picLocks noChangeAspect="1"/>
          </p:cNvPicPr>
          <p:nvPr/>
        </p:nvPicPr>
        <p:blipFill>
          <a:blip r:embed="rId2"/>
          <a:stretch>
            <a:fillRect/>
          </a:stretch>
        </p:blipFill>
        <p:spPr>
          <a:xfrm>
            <a:off x="487363" y="2425395"/>
            <a:ext cx="6392064" cy="3975405"/>
          </a:xfrm>
          <a:prstGeom prst="rect">
            <a:avLst/>
          </a:prstGeom>
          <a:ln w="12700">
            <a:solidFill>
              <a:srgbClr val="DF8C8C"/>
            </a:solidFill>
            <a:prstDash val="dash"/>
          </a:ln>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560020F-A444-CA3D-421A-B5CA5E4BA8A4}"/>
                  </a:ext>
                </a:extLst>
              </p:cNvPr>
              <p:cNvSpPr txBox="1"/>
              <p:nvPr/>
            </p:nvSpPr>
            <p:spPr>
              <a:xfrm>
                <a:off x="7093561" y="2929506"/>
                <a:ext cx="4842351" cy="4563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𝒔𝒑𝒂𝒎</m:t>
                          </m:r>
                        </m:e>
                        <m:e>
                          <m:r>
                            <a:rPr lang="pt-BR" sz="1400" b="1" i="1" smtClean="0">
                              <a:solidFill>
                                <a:schemeClr val="accent6"/>
                              </a:solidFill>
                              <a:latin typeface="Cambria Math" panose="02040503050406030204" pitchFamily="18" charset="0"/>
                            </a:rPr>
                            <m:t>𝒎𝒆𝒏𝒔𝒂𝒈𝒆𝒎</m:t>
                          </m:r>
                        </m:e>
                      </m:d>
                      <m:r>
                        <a:rPr lang="pt-BR" sz="1400" b="1" i="1" smtClean="0">
                          <a:solidFill>
                            <a:schemeClr val="accent6"/>
                          </a:solidFill>
                          <a:latin typeface="Cambria Math" panose="02040503050406030204" pitchFamily="18" charset="0"/>
                        </a:rPr>
                        <m:t>= </m:t>
                      </m:r>
                      <m:f>
                        <m:fPr>
                          <m:ctrlPr>
                            <a:rPr lang="pt-BR" sz="1400" b="1" i="1" smtClean="0">
                              <a:solidFill>
                                <a:schemeClr val="accent6"/>
                              </a:solidFill>
                              <a:latin typeface="Cambria Math" panose="02040503050406030204" pitchFamily="18" charset="0"/>
                            </a:rPr>
                          </m:ctrlPr>
                        </m:fPr>
                        <m:num>
                          <m:r>
                            <a:rPr lang="pt-BR" sz="1400" b="1" i="1" smtClean="0">
                              <a:solidFill>
                                <a:schemeClr val="accent6"/>
                              </a:solidFill>
                              <a:latin typeface="Cambria Math" panose="02040503050406030204" pitchFamily="18" charset="0"/>
                            </a:rPr>
                            <m:t>𝑷</m:t>
                          </m:r>
                          <m:d>
                            <m:dPr>
                              <m:ctrlPr>
                                <a:rPr lang="pt-BR" sz="1400" b="1" i="1" smtClean="0">
                                  <a:solidFill>
                                    <a:schemeClr val="accent6"/>
                                  </a:solidFill>
                                  <a:latin typeface="Cambria Math" panose="02040503050406030204" pitchFamily="18" charset="0"/>
                                </a:rPr>
                              </m:ctrlPr>
                            </m:dPr>
                            <m:e>
                              <m:r>
                                <a:rPr lang="pt-BR" sz="1400" b="1" i="1" smtClean="0">
                                  <a:solidFill>
                                    <a:schemeClr val="accent6"/>
                                  </a:solidFill>
                                  <a:latin typeface="Cambria Math" panose="02040503050406030204" pitchFamily="18" charset="0"/>
                                </a:rPr>
                                <m:t>𝒎𝒆𝒏𝒔𝒂𝒈𝒆𝒎</m:t>
                              </m:r>
                            </m:e>
                            <m:e>
                              <m:r>
                                <a:rPr lang="pt-BR" sz="1400" b="1" i="1" smtClean="0">
                                  <a:solidFill>
                                    <a:schemeClr val="accent6"/>
                                  </a:solidFill>
                                  <a:latin typeface="Cambria Math" panose="02040503050406030204" pitchFamily="18" charset="0"/>
                                </a:rPr>
                                <m:t>𝒔𝒑𝒂𝒎</m:t>
                              </m:r>
                            </m:e>
                          </m:d>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𝑷</m:t>
                          </m:r>
                          <m:r>
                            <a:rPr lang="pt-BR" sz="1400" b="1" i="1" smtClean="0">
                              <a:solidFill>
                                <a:schemeClr val="accent6"/>
                              </a:solidFill>
                              <a:latin typeface="Cambria Math" panose="02040503050406030204" pitchFamily="18" charset="0"/>
                              <a:ea typeface="Cambria Math" panose="02040503050406030204" pitchFamily="18" charset="0"/>
                            </a:rPr>
                            <m:t>(</m:t>
                          </m:r>
                          <m:r>
                            <a:rPr lang="pt-BR" sz="1400" b="1" i="1" smtClean="0">
                              <a:solidFill>
                                <a:schemeClr val="accent6"/>
                              </a:solidFill>
                              <a:latin typeface="Cambria Math" panose="02040503050406030204" pitchFamily="18" charset="0"/>
                              <a:ea typeface="Cambria Math" panose="02040503050406030204" pitchFamily="18" charset="0"/>
                            </a:rPr>
                            <m:t>𝒔𝒑𝒂𝒎</m:t>
                          </m:r>
                          <m:r>
                            <a:rPr lang="pt-BR" sz="1400" b="1" i="1" smtClean="0">
                              <a:solidFill>
                                <a:schemeClr val="accent6"/>
                              </a:solidFill>
                              <a:latin typeface="Cambria Math" panose="02040503050406030204" pitchFamily="18" charset="0"/>
                              <a:ea typeface="Cambria Math" panose="02040503050406030204" pitchFamily="18" charset="0"/>
                            </a:rPr>
                            <m:t>)</m:t>
                          </m:r>
                        </m:num>
                        <m:den>
                          <m:r>
                            <a:rPr lang="pt-BR" sz="1400" b="1" i="1" smtClean="0">
                              <a:solidFill>
                                <a:schemeClr val="accent6"/>
                              </a:solidFill>
                              <a:latin typeface="Cambria Math" panose="02040503050406030204" pitchFamily="18" charset="0"/>
                            </a:rPr>
                            <m:t>𝑷</m:t>
                          </m:r>
                          <m:r>
                            <a:rPr lang="pt-BR" sz="1400" b="1" i="1" smtClean="0">
                              <a:solidFill>
                                <a:schemeClr val="accent6"/>
                              </a:solidFill>
                              <a:latin typeface="Cambria Math" panose="02040503050406030204" pitchFamily="18" charset="0"/>
                            </a:rPr>
                            <m:t>(</m:t>
                          </m:r>
                          <m:r>
                            <a:rPr lang="pt-BR" sz="1400" b="1" i="1" smtClean="0">
                              <a:solidFill>
                                <a:schemeClr val="accent6"/>
                              </a:solidFill>
                              <a:latin typeface="Cambria Math" panose="02040503050406030204" pitchFamily="18" charset="0"/>
                            </a:rPr>
                            <m:t>𝒎𝒆𝒏𝒔𝒂𝒈𝒆𝒎</m:t>
                          </m:r>
                          <m:r>
                            <a:rPr lang="pt-BR" sz="1400" b="1" i="1" smtClean="0">
                              <a:solidFill>
                                <a:schemeClr val="accent6"/>
                              </a:solidFill>
                              <a:latin typeface="Cambria Math" panose="02040503050406030204" pitchFamily="18" charset="0"/>
                            </a:rPr>
                            <m:t>)</m:t>
                          </m:r>
                        </m:den>
                      </m:f>
                    </m:oMath>
                  </m:oMathPara>
                </a14:m>
                <a:endParaRPr lang="en-US" sz="1400" b="1">
                  <a:solidFill>
                    <a:schemeClr val="accent6"/>
                  </a:solidFill>
                </a:endParaRPr>
              </a:p>
            </p:txBody>
          </p:sp>
        </mc:Choice>
        <mc:Fallback>
          <p:sp>
            <p:nvSpPr>
              <p:cNvPr id="15" name="TextBox 14">
                <a:extLst>
                  <a:ext uri="{FF2B5EF4-FFF2-40B4-BE49-F238E27FC236}">
                    <a16:creationId xmlns:a16="http://schemas.microsoft.com/office/drawing/2014/main" id="{9560020F-A444-CA3D-421A-B5CA5E4BA8A4}"/>
                  </a:ext>
                </a:extLst>
              </p:cNvPr>
              <p:cNvSpPr txBox="1">
                <a:spLocks noRot="1" noChangeAspect="1" noMove="1" noResize="1" noEditPoints="1" noAdjustHandles="1" noChangeArrowheads="1" noChangeShapeType="1" noTextEdit="1"/>
              </p:cNvSpPr>
              <p:nvPr/>
            </p:nvSpPr>
            <p:spPr>
              <a:xfrm>
                <a:off x="7093561" y="2929506"/>
                <a:ext cx="4842351" cy="456343"/>
              </a:xfrm>
              <a:prstGeom prst="rect">
                <a:avLst/>
              </a:prstGeom>
              <a:blipFill>
                <a:blip r:embed="rId3"/>
                <a:stretch>
                  <a:fillRect l="-378" t="-1351" r="-756" b="-16216"/>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2626E6D3-DA31-64C1-2B27-5E5079F955F8}"/>
              </a:ext>
            </a:extLst>
          </p:cNvPr>
          <p:cNvSpPr/>
          <p:nvPr/>
        </p:nvSpPr>
        <p:spPr>
          <a:xfrm rot="18376726" flipH="1">
            <a:off x="9416480" y="3012801"/>
            <a:ext cx="1726336" cy="1959447"/>
          </a:xfrm>
          <a:prstGeom prst="arc">
            <a:avLst>
              <a:gd name="adj1" fmla="val 15477000"/>
              <a:gd name="adj2" fmla="val 17509245"/>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92BD37F-DA5A-DC55-04B4-8B5C59A0E621}"/>
                  </a:ext>
                </a:extLst>
              </p:cNvPr>
              <p:cNvSpPr txBox="1"/>
              <p:nvPr/>
            </p:nvSpPr>
            <p:spPr>
              <a:xfrm>
                <a:off x="7093561" y="5150313"/>
                <a:ext cx="2060308"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𝑃𝑒𝑠𝑠𝑜𝑎𝑙</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𝐴𝑐𝑎𝑏𝑒𝑖</m:t>
                          </m:r>
                        </m:e>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𝐹𝑎𝑏𝑟</m:t>
                      </m:r>
                      <m:r>
                        <a:rPr lang="pt-BR" sz="1100" b="0" i="1" smtClean="0">
                          <a:solidFill>
                            <a:schemeClr val="accent6"/>
                          </a:solidFill>
                          <a:latin typeface="Cambria Math" panose="02040503050406030204" pitchFamily="18" charset="0"/>
                          <a:ea typeface="Cambria Math" panose="02040503050406030204" pitchFamily="18" charset="0"/>
                        </a:rPr>
                        <m:t>í</m:t>
                      </m:r>
                      <m:r>
                        <a:rPr lang="pt-BR" sz="1100" b="0" i="1" smtClean="0">
                          <a:solidFill>
                            <a:schemeClr val="accent6"/>
                          </a:solidFill>
                          <a:latin typeface="Cambria Math" panose="02040503050406030204" pitchFamily="18" charset="0"/>
                          <a:ea typeface="Cambria Math" panose="02040503050406030204" pitchFamily="18" charset="0"/>
                        </a:rPr>
                        <m:t>𝑐𝑖𝑜</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7" name="TextBox 16">
                <a:extLst>
                  <a:ext uri="{FF2B5EF4-FFF2-40B4-BE49-F238E27FC236}">
                    <a16:creationId xmlns:a16="http://schemas.microsoft.com/office/drawing/2014/main" id="{292BD37F-DA5A-DC55-04B4-8B5C59A0E621}"/>
                  </a:ext>
                </a:extLst>
              </p:cNvPr>
              <p:cNvSpPr txBox="1">
                <a:spLocks noRot="1" noChangeAspect="1" noMove="1" noResize="1" noEditPoints="1" noAdjustHandles="1" noChangeArrowheads="1" noChangeShapeType="1" noTextEdit="1"/>
              </p:cNvSpPr>
              <p:nvPr/>
            </p:nvSpPr>
            <p:spPr>
              <a:xfrm>
                <a:off x="7093561" y="5150313"/>
                <a:ext cx="2060308" cy="500009"/>
              </a:xfrm>
              <a:prstGeom prst="rect">
                <a:avLst/>
              </a:prstGeom>
              <a:blipFill>
                <a:blip r:embed="rId4"/>
                <a:stretch>
                  <a:fillRect b="-10976"/>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2BAFD5D8-0725-AD4E-9772-C63FF832CB70}"/>
              </a:ext>
            </a:extLst>
          </p:cNvPr>
          <p:cNvSpPr/>
          <p:nvPr/>
        </p:nvSpPr>
        <p:spPr>
          <a:xfrm rot="18376726" flipH="1">
            <a:off x="8045226"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0A8C2F-0A99-2C47-8AC4-03FF965F79D3}"/>
                  </a:ext>
                </a:extLst>
              </p:cNvPr>
              <p:cNvSpPr txBox="1"/>
              <p:nvPr/>
            </p:nvSpPr>
            <p:spPr>
              <a:xfrm>
                <a:off x="9579655" y="5150313"/>
                <a:ext cx="2287143" cy="5000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𝑃𝑒𝑠𝑠𝑜𝑎𝑙</m:t>
                          </m:r>
                        </m:e>
                        <m:e>
                          <m:r>
                            <a:rPr lang="pt-BR" sz="1100" b="0" i="1" smtClean="0">
                              <a:solidFill>
                                <a:schemeClr val="accent6"/>
                              </a:solidFill>
                              <a:latin typeface="Cambria Math" panose="02040503050406030204" pitchFamily="18" charset="0"/>
                            </a:rPr>
                            <m:t>𝑛𝑎𝑜</m:t>
                          </m:r>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𝐴𝑐𝑎𝑏𝑒𝑖</m:t>
                          </m:r>
                        </m:e>
                        <m:e>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𝐹𝑎𝑏𝑟</m:t>
                      </m:r>
                      <m:r>
                        <a:rPr lang="pt-BR" sz="1100" b="0" i="1" smtClean="0">
                          <a:solidFill>
                            <a:schemeClr val="accent6"/>
                          </a:solidFill>
                          <a:latin typeface="Cambria Math" panose="02040503050406030204" pitchFamily="18" charset="0"/>
                          <a:ea typeface="Cambria Math" panose="02040503050406030204" pitchFamily="18" charset="0"/>
                        </a:rPr>
                        <m:t>í</m:t>
                      </m:r>
                      <m:r>
                        <a:rPr lang="pt-BR" sz="1100" b="0" i="1" smtClean="0">
                          <a:solidFill>
                            <a:schemeClr val="accent6"/>
                          </a:solidFill>
                          <a:latin typeface="Cambria Math" panose="02040503050406030204" pitchFamily="18" charset="0"/>
                          <a:ea typeface="Cambria Math" panose="02040503050406030204" pitchFamily="18" charset="0"/>
                        </a:rPr>
                        <m:t>𝑐𝑖𝑜</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19" name="TextBox 18">
                <a:extLst>
                  <a:ext uri="{FF2B5EF4-FFF2-40B4-BE49-F238E27FC236}">
                    <a16:creationId xmlns:a16="http://schemas.microsoft.com/office/drawing/2014/main" id="{AE0A8C2F-0A99-2C47-8AC4-03FF965F79D3}"/>
                  </a:ext>
                </a:extLst>
              </p:cNvPr>
              <p:cNvSpPr txBox="1">
                <a:spLocks noRot="1" noChangeAspect="1" noMove="1" noResize="1" noEditPoints="1" noAdjustHandles="1" noChangeArrowheads="1" noChangeShapeType="1" noTextEdit="1"/>
              </p:cNvSpPr>
              <p:nvPr/>
            </p:nvSpPr>
            <p:spPr>
              <a:xfrm>
                <a:off x="9579655" y="5150313"/>
                <a:ext cx="2287143" cy="500009"/>
              </a:xfrm>
              <a:prstGeom prst="rect">
                <a:avLst/>
              </a:prstGeom>
              <a:blipFill>
                <a:blip r:embed="rId5"/>
                <a:stretch>
                  <a:fillRect b="-10976"/>
                </a:stretch>
              </a:blipFill>
            </p:spPr>
            <p:txBody>
              <a:bodyPr/>
              <a:lstStyle/>
              <a:p>
                <a:r>
                  <a:rPr lang="en-US">
                    <a:noFill/>
                  </a:rPr>
                  <a:t> </a:t>
                </a:r>
              </a:p>
            </p:txBody>
          </p:sp>
        </mc:Fallback>
      </mc:AlternateContent>
      <p:sp>
        <p:nvSpPr>
          <p:cNvPr id="20" name="Arc 19">
            <a:extLst>
              <a:ext uri="{FF2B5EF4-FFF2-40B4-BE49-F238E27FC236}">
                <a16:creationId xmlns:a16="http://schemas.microsoft.com/office/drawing/2014/main" id="{C3425AF4-1060-EAAF-BB14-C005C0470600}"/>
              </a:ext>
            </a:extLst>
          </p:cNvPr>
          <p:cNvSpPr/>
          <p:nvPr/>
        </p:nvSpPr>
        <p:spPr>
          <a:xfrm rot="18376726" flipH="1">
            <a:off x="10187903" y="3846526"/>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00BF265-B910-06BA-B668-35540EE7041D}"/>
                  </a:ext>
                </a:extLst>
              </p:cNvPr>
              <p:cNvSpPr txBox="1"/>
              <p:nvPr/>
            </p:nvSpPr>
            <p:spPr>
              <a:xfrm>
                <a:off x="6981458" y="4012957"/>
                <a:ext cx="511302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0" i="1" smtClean="0">
                          <a:solidFill>
                            <a:schemeClr val="accent6"/>
                          </a:solidFill>
                          <a:latin typeface="Cambria Math" panose="02040503050406030204" pitchFamily="18" charset="0"/>
                        </a:rPr>
                        <m:t> =</m:t>
                      </m:r>
                      <m:r>
                        <a:rPr lang="pt-BR" sz="1100" b="0" i="1" smtClean="0">
                          <a:solidFill>
                            <a:schemeClr val="accent6"/>
                          </a:solidFill>
                          <a:latin typeface="Cambria Math" panose="02040503050406030204" pitchFamily="18" charset="0"/>
                        </a:rPr>
                        <m:t>𝑃</m:t>
                      </m:r>
                      <m:d>
                        <m:dPr>
                          <m:ctrlPr>
                            <a:rPr lang="pt-BR" sz="1100" i="1" smtClean="0">
                              <a:solidFill>
                                <a:schemeClr val="accent6"/>
                              </a:solidFill>
                              <a:latin typeface="Cambria Math" panose="02040503050406030204" pitchFamily="18" charset="0"/>
                            </a:rPr>
                          </m:ctrlPr>
                        </m:dPr>
                        <m:e>
                          <m:r>
                            <a:rPr lang="pt-BR" sz="1100" b="0" i="1" smtClean="0">
                              <a:solidFill>
                                <a:schemeClr val="accent6"/>
                              </a:solidFill>
                              <a:latin typeface="Cambria Math" panose="02040503050406030204" pitchFamily="18" charset="0"/>
                            </a:rPr>
                            <m:t>𝑚𝑒𝑛𝑠𝑎𝑔𝑒𝑚</m:t>
                          </m:r>
                        </m:e>
                        <m:e>
                          <m:r>
                            <a:rPr lang="pt-BR" sz="1100" b="0" i="1" smtClean="0">
                              <a:solidFill>
                                <a:schemeClr val="accent6"/>
                              </a:solidFill>
                              <a:latin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d>
                        <m:dPr>
                          <m:ctrlPr>
                            <a:rPr lang="pt-BR" sz="1100" i="1" smtClean="0">
                              <a:solidFill>
                                <a:schemeClr val="accent6"/>
                              </a:solidFill>
                              <a:latin typeface="Cambria Math" panose="02040503050406030204" pitchFamily="18" charset="0"/>
                              <a:ea typeface="Cambria Math" panose="02040503050406030204" pitchFamily="18" charset="0"/>
                            </a:rPr>
                          </m:ctrlPr>
                        </m:dPr>
                        <m:e>
                          <m:r>
                            <a:rPr lang="pt-BR" sz="1100" b="0" i="1" smtClean="0">
                              <a:solidFill>
                                <a:schemeClr val="accent6"/>
                              </a:solidFill>
                              <a:latin typeface="Cambria Math" panose="02040503050406030204" pitchFamily="18" charset="0"/>
                              <a:ea typeface="Cambria Math" panose="02040503050406030204" pitchFamily="18" charset="0"/>
                            </a:rPr>
                            <m:t>𝑠𝑝𝑎𝑚</m:t>
                          </m:r>
                        </m:e>
                      </m:d>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𝑚𝑒𝑛𝑠𝑎𝑔𝑒𝑚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𝑃</m:t>
                      </m:r>
                      <m:r>
                        <a:rPr lang="pt-BR" sz="1100" b="0" i="1" smtClean="0">
                          <a:solidFill>
                            <a:schemeClr val="accent6"/>
                          </a:solidFill>
                          <a:latin typeface="Cambria Math" panose="02040503050406030204" pitchFamily="18" charset="0"/>
                          <a:ea typeface="Cambria Math" panose="02040503050406030204" pitchFamily="18" charset="0"/>
                        </a:rPr>
                        <m:t>(</m:t>
                      </m:r>
                      <m:r>
                        <a:rPr lang="pt-BR" sz="1100" b="0" i="1" smtClean="0">
                          <a:solidFill>
                            <a:schemeClr val="accent6"/>
                          </a:solidFill>
                          <a:latin typeface="Cambria Math" panose="02040503050406030204" pitchFamily="18" charset="0"/>
                          <a:ea typeface="Cambria Math" panose="02040503050406030204" pitchFamily="18" charset="0"/>
                        </a:rPr>
                        <m:t>𝑛𝑎𝑜</m:t>
                      </m:r>
                      <m:r>
                        <a:rPr lang="pt-BR" sz="1100" b="0" i="1" smtClean="0">
                          <a:solidFill>
                            <a:schemeClr val="accent6"/>
                          </a:solidFill>
                          <a:latin typeface="Cambria Math" panose="02040503050406030204" pitchFamily="18" charset="0"/>
                          <a:ea typeface="Cambria Math" panose="02040503050406030204" pitchFamily="18" charset="0"/>
                        </a:rPr>
                        <m:t> </m:t>
                      </m:r>
                      <m:r>
                        <a:rPr lang="pt-BR" sz="1100" b="0" i="1" smtClean="0">
                          <a:solidFill>
                            <a:schemeClr val="accent6"/>
                          </a:solidFill>
                          <a:latin typeface="Cambria Math" panose="02040503050406030204" pitchFamily="18" charset="0"/>
                          <a:ea typeface="Cambria Math" panose="02040503050406030204" pitchFamily="18" charset="0"/>
                        </a:rPr>
                        <m:t>𝑠𝑝𝑎𝑚</m:t>
                      </m:r>
                      <m:r>
                        <a:rPr lang="pt-BR" sz="1100" b="0" i="1" smtClean="0">
                          <a:solidFill>
                            <a:schemeClr val="accent6"/>
                          </a:solidFill>
                          <a:latin typeface="Cambria Math" panose="02040503050406030204" pitchFamily="18" charset="0"/>
                          <a:ea typeface="Cambria Math" panose="02040503050406030204" pitchFamily="18" charset="0"/>
                        </a:rPr>
                        <m:t>)</m:t>
                      </m:r>
                    </m:oMath>
                  </m:oMathPara>
                </a14:m>
                <a:endParaRPr lang="en-US" sz="1100">
                  <a:solidFill>
                    <a:schemeClr val="accent6"/>
                  </a:solidFill>
                </a:endParaRPr>
              </a:p>
            </p:txBody>
          </p:sp>
        </mc:Choice>
        <mc:Fallback>
          <p:sp>
            <p:nvSpPr>
              <p:cNvPr id="22" name="TextBox 21">
                <a:extLst>
                  <a:ext uri="{FF2B5EF4-FFF2-40B4-BE49-F238E27FC236}">
                    <a16:creationId xmlns:a16="http://schemas.microsoft.com/office/drawing/2014/main" id="{D00BF265-B910-06BA-B668-35540EE7041D}"/>
                  </a:ext>
                </a:extLst>
              </p:cNvPr>
              <p:cNvSpPr txBox="1">
                <a:spLocks noRot="1" noChangeAspect="1" noMove="1" noResize="1" noEditPoints="1" noAdjustHandles="1" noChangeArrowheads="1" noChangeShapeType="1" noTextEdit="1"/>
              </p:cNvSpPr>
              <p:nvPr/>
            </p:nvSpPr>
            <p:spPr>
              <a:xfrm>
                <a:off x="6981458" y="4012957"/>
                <a:ext cx="5113023" cy="169277"/>
              </a:xfrm>
              <a:prstGeom prst="rect">
                <a:avLst/>
              </a:prstGeom>
              <a:blipFill>
                <a:blip r:embed="rId6"/>
                <a:stretch>
                  <a:fillRect b="-32143"/>
                </a:stretch>
              </a:blipFill>
            </p:spPr>
            <p:txBody>
              <a:bodyPr/>
              <a:lstStyle/>
              <a:p>
                <a:r>
                  <a:rPr lang="en-US">
                    <a:noFill/>
                  </a:rPr>
                  <a:t> </a:t>
                </a:r>
              </a:p>
            </p:txBody>
          </p:sp>
        </mc:Fallback>
      </mc:AlternateContent>
      <p:sp>
        <p:nvSpPr>
          <p:cNvPr id="23" name="Speech Bubble: Rectangle with Corners Rounded 22">
            <a:extLst>
              <a:ext uri="{FF2B5EF4-FFF2-40B4-BE49-F238E27FC236}">
                <a16:creationId xmlns:a16="http://schemas.microsoft.com/office/drawing/2014/main" id="{894B78E3-24AD-4B9B-623E-65E4783BF293}"/>
              </a:ext>
            </a:extLst>
          </p:cNvPr>
          <p:cNvSpPr/>
          <p:nvPr/>
        </p:nvSpPr>
        <p:spPr>
          <a:xfrm>
            <a:off x="8842120" y="1127174"/>
            <a:ext cx="1816799" cy="1175224"/>
          </a:xfrm>
          <a:prstGeom prst="wedgeRoundRectCallout">
            <a:avLst>
              <a:gd name="adj1" fmla="val 25401"/>
              <a:gd name="adj2" fmla="val 706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a:solidFill>
                  <a:srgbClr val="202C8F"/>
                </a:solidFill>
              </a:rPr>
              <a:t>Dado:</a:t>
            </a:r>
          </a:p>
          <a:p>
            <a:pPr algn="ctr"/>
            <a:r>
              <a:rPr lang="pt-BR" sz="1400">
                <a:solidFill>
                  <a:srgbClr val="202C8F"/>
                </a:solidFill>
              </a:rPr>
              <a:t>60% dos e-mails da sua caixa de entrada são spam</a:t>
            </a:r>
            <a:endParaRPr lang="en-US" sz="1400">
              <a:solidFill>
                <a:srgbClr val="202C8F"/>
              </a:solidFill>
            </a:endParaRPr>
          </a:p>
        </p:txBody>
      </p:sp>
      <p:cxnSp>
        <p:nvCxnSpPr>
          <p:cNvPr id="25" name="Straight Arrow Connector 24">
            <a:extLst>
              <a:ext uri="{FF2B5EF4-FFF2-40B4-BE49-F238E27FC236}">
                <a16:creationId xmlns:a16="http://schemas.microsoft.com/office/drawing/2014/main" id="{C8931EBE-1031-38BF-14B7-4682EEAC1830}"/>
              </a:ext>
            </a:extLst>
          </p:cNvPr>
          <p:cNvCxnSpPr>
            <a:cxnSpLocks/>
          </p:cNvCxnSpPr>
          <p:nvPr/>
        </p:nvCxnSpPr>
        <p:spPr>
          <a:xfrm flipV="1">
            <a:off x="11103221" y="2890459"/>
            <a:ext cx="763577" cy="271675"/>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A987533D-FABC-9D0F-6999-C4648AF7AC72}"/>
                  </a:ext>
                </a:extLst>
              </p:cNvPr>
              <p:cNvSpPr txBox="1"/>
              <p:nvPr/>
            </p:nvSpPr>
            <p:spPr>
              <a:xfrm>
                <a:off x="11544061" y="2617894"/>
                <a:ext cx="745712" cy="21544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400" b="1" i="1" smtClean="0">
                          <a:solidFill>
                            <a:schemeClr val="accent1">
                              <a:lumMod val="50000"/>
                            </a:schemeClr>
                          </a:solidFill>
                          <a:latin typeface="Cambria Math" panose="02040503050406030204" pitchFamily="18" charset="0"/>
                        </a:rPr>
                        <m:t>𝟔𝟎</m:t>
                      </m:r>
                      <m:r>
                        <a:rPr lang="pt-BR" sz="1400" b="1" i="1" smtClean="0">
                          <a:solidFill>
                            <a:schemeClr val="accent1">
                              <a:lumMod val="50000"/>
                            </a:schemeClr>
                          </a:solidFill>
                          <a:latin typeface="Cambria Math" panose="02040503050406030204" pitchFamily="18" charset="0"/>
                        </a:rPr>
                        <m:t>%</m:t>
                      </m:r>
                    </m:oMath>
                  </m:oMathPara>
                </a14:m>
                <a:endParaRPr lang="en-US" sz="1400" b="1">
                  <a:solidFill>
                    <a:schemeClr val="accent1">
                      <a:lumMod val="50000"/>
                    </a:schemeClr>
                  </a:solidFill>
                </a:endParaRPr>
              </a:p>
            </p:txBody>
          </p:sp>
        </mc:Choice>
        <mc:Fallback>
          <p:sp>
            <p:nvSpPr>
              <p:cNvPr id="30" name="TextBox 29">
                <a:extLst>
                  <a:ext uri="{FF2B5EF4-FFF2-40B4-BE49-F238E27FC236}">
                    <a16:creationId xmlns:a16="http://schemas.microsoft.com/office/drawing/2014/main" id="{A987533D-FABC-9D0F-6999-C4648AF7AC72}"/>
                  </a:ext>
                </a:extLst>
              </p:cNvPr>
              <p:cNvSpPr txBox="1">
                <a:spLocks noRot="1" noChangeAspect="1" noMove="1" noResize="1" noEditPoints="1" noAdjustHandles="1" noChangeArrowheads="1" noChangeShapeType="1" noTextEdit="1"/>
              </p:cNvSpPr>
              <p:nvPr/>
            </p:nvSpPr>
            <p:spPr>
              <a:xfrm>
                <a:off x="11544061" y="2617894"/>
                <a:ext cx="745712" cy="215444"/>
              </a:xfrm>
              <a:prstGeom prst="rect">
                <a:avLst/>
              </a:prstGeom>
              <a:blipFill>
                <a:blip r:embed="rId7"/>
                <a:stretch>
                  <a:fillRect b="-8333"/>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C5E4DA0-8127-72A8-3AA4-CC0132100F8C}"/>
              </a:ext>
            </a:extLst>
          </p:cNvPr>
          <p:cNvCxnSpPr>
            <a:cxnSpLocks/>
          </p:cNvCxnSpPr>
          <p:nvPr/>
        </p:nvCxnSpPr>
        <p:spPr>
          <a:xfrm flipV="1">
            <a:off x="8692498" y="3969695"/>
            <a:ext cx="543740" cy="212539"/>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795D79B-998B-97C6-A677-A31E65599595}"/>
                  </a:ext>
                </a:extLst>
              </p:cNvPr>
              <p:cNvSpPr txBox="1"/>
              <p:nvPr/>
            </p:nvSpPr>
            <p:spPr>
              <a:xfrm>
                <a:off x="9034247" y="3834424"/>
                <a:ext cx="74571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1" i="1" smtClean="0">
                          <a:solidFill>
                            <a:schemeClr val="accent1">
                              <a:lumMod val="50000"/>
                            </a:schemeClr>
                          </a:solidFill>
                          <a:latin typeface="Cambria Math" panose="02040503050406030204" pitchFamily="18" charset="0"/>
                        </a:rPr>
                        <m:t>𝟔𝟎</m:t>
                      </m:r>
                      <m:r>
                        <a:rPr lang="pt-BR" sz="1100" b="1" i="1" smtClean="0">
                          <a:solidFill>
                            <a:schemeClr val="accent1">
                              <a:lumMod val="50000"/>
                            </a:schemeClr>
                          </a:solidFill>
                          <a:latin typeface="Cambria Math" panose="02040503050406030204" pitchFamily="18" charset="0"/>
                        </a:rPr>
                        <m:t>%</m:t>
                      </m:r>
                    </m:oMath>
                  </m:oMathPara>
                </a14:m>
                <a:endParaRPr lang="en-US" sz="1100" b="1">
                  <a:solidFill>
                    <a:schemeClr val="accent1">
                      <a:lumMod val="50000"/>
                    </a:schemeClr>
                  </a:solidFill>
                </a:endParaRPr>
              </a:p>
            </p:txBody>
          </p:sp>
        </mc:Choice>
        <mc:Fallback>
          <p:sp>
            <p:nvSpPr>
              <p:cNvPr id="32" name="TextBox 31">
                <a:extLst>
                  <a:ext uri="{FF2B5EF4-FFF2-40B4-BE49-F238E27FC236}">
                    <a16:creationId xmlns:a16="http://schemas.microsoft.com/office/drawing/2014/main" id="{4795D79B-998B-97C6-A677-A31E65599595}"/>
                  </a:ext>
                </a:extLst>
              </p:cNvPr>
              <p:cNvSpPr txBox="1">
                <a:spLocks noRot="1" noChangeAspect="1" noMove="1" noResize="1" noEditPoints="1" noAdjustHandles="1" noChangeArrowheads="1" noChangeShapeType="1" noTextEdit="1"/>
              </p:cNvSpPr>
              <p:nvPr/>
            </p:nvSpPr>
            <p:spPr>
              <a:xfrm>
                <a:off x="9034247" y="3834424"/>
                <a:ext cx="745712" cy="169277"/>
              </a:xfrm>
              <a:prstGeom prst="rect">
                <a:avLst/>
              </a:prstGeom>
              <a:blipFill>
                <a:blip r:embed="rId8"/>
                <a:stretch>
                  <a:fillRect b="-10714"/>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26C952FF-86DF-A73F-6A6F-7ED4F183208C}"/>
              </a:ext>
            </a:extLst>
          </p:cNvPr>
          <p:cNvCxnSpPr>
            <a:cxnSpLocks/>
          </p:cNvCxnSpPr>
          <p:nvPr/>
        </p:nvCxnSpPr>
        <p:spPr>
          <a:xfrm flipV="1">
            <a:off x="11152193" y="3972069"/>
            <a:ext cx="543740" cy="212539"/>
          </a:xfrm>
          <a:prstGeom prst="straightConnector1">
            <a:avLst/>
          </a:prstGeom>
          <a:ln w="19050">
            <a:solidFill>
              <a:schemeClr val="accent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A538819D-9E50-0C59-C2C6-A9FECC8850A3}"/>
                  </a:ext>
                </a:extLst>
              </p:cNvPr>
              <p:cNvSpPr txBox="1"/>
              <p:nvPr/>
            </p:nvSpPr>
            <p:spPr>
              <a:xfrm>
                <a:off x="11493942" y="3836798"/>
                <a:ext cx="745712"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100" b="1" i="1" smtClean="0">
                          <a:solidFill>
                            <a:schemeClr val="accent1">
                              <a:lumMod val="50000"/>
                            </a:schemeClr>
                          </a:solidFill>
                          <a:latin typeface="Cambria Math" panose="02040503050406030204" pitchFamily="18" charset="0"/>
                        </a:rPr>
                        <m:t>𝟒𝟎</m:t>
                      </m:r>
                      <m:r>
                        <a:rPr lang="pt-BR" sz="1100" b="1" i="1" smtClean="0">
                          <a:solidFill>
                            <a:schemeClr val="accent1">
                              <a:lumMod val="50000"/>
                            </a:schemeClr>
                          </a:solidFill>
                          <a:latin typeface="Cambria Math" panose="02040503050406030204" pitchFamily="18" charset="0"/>
                        </a:rPr>
                        <m:t>%</m:t>
                      </m:r>
                    </m:oMath>
                  </m:oMathPara>
                </a14:m>
                <a:endParaRPr lang="en-US" sz="1100" b="1">
                  <a:solidFill>
                    <a:schemeClr val="accent1">
                      <a:lumMod val="50000"/>
                    </a:schemeClr>
                  </a:solidFill>
                </a:endParaRPr>
              </a:p>
            </p:txBody>
          </p:sp>
        </mc:Choice>
        <mc:Fallback>
          <p:sp>
            <p:nvSpPr>
              <p:cNvPr id="35" name="TextBox 34">
                <a:extLst>
                  <a:ext uri="{FF2B5EF4-FFF2-40B4-BE49-F238E27FC236}">
                    <a16:creationId xmlns:a16="http://schemas.microsoft.com/office/drawing/2014/main" id="{A538819D-9E50-0C59-C2C6-A9FECC8850A3}"/>
                  </a:ext>
                </a:extLst>
              </p:cNvPr>
              <p:cNvSpPr txBox="1">
                <a:spLocks noRot="1" noChangeAspect="1" noMove="1" noResize="1" noEditPoints="1" noAdjustHandles="1" noChangeArrowheads="1" noChangeShapeType="1" noTextEdit="1"/>
              </p:cNvSpPr>
              <p:nvPr/>
            </p:nvSpPr>
            <p:spPr>
              <a:xfrm>
                <a:off x="11493942" y="3836798"/>
                <a:ext cx="745712" cy="169277"/>
              </a:xfrm>
              <a:prstGeom prst="rect">
                <a:avLst/>
              </a:prstGeom>
              <a:blipFill>
                <a:blip r:embed="rId9"/>
                <a:stretch>
                  <a:fillRect b="-10714"/>
                </a:stretch>
              </a:blipFill>
            </p:spPr>
            <p:txBody>
              <a:bodyPr/>
              <a:lstStyle/>
              <a:p>
                <a:r>
                  <a:rPr lang="en-US">
                    <a:noFill/>
                  </a:rPr>
                  <a:t> </a:t>
                </a:r>
              </a:p>
            </p:txBody>
          </p:sp>
        </mc:Fallback>
      </mc:AlternateContent>
    </p:spTree>
    <p:extLst>
      <p:ext uri="{BB962C8B-B14F-4D97-AF65-F5344CB8AC3E}">
        <p14:creationId xmlns:p14="http://schemas.microsoft.com/office/powerpoint/2010/main" val="3365803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16</a:t>
            </a:fld>
            <a:endParaRPr lang="en-US"/>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a:xfrm>
            <a:off x="685338" y="2491684"/>
            <a:ext cx="2011680" cy="3335126"/>
          </a:xfrm>
        </p:spPr>
        <p:txBody>
          <a:bodyPr/>
          <a:lstStyle/>
          <a:p>
            <a:pPr lvl="0"/>
            <a:r>
              <a:rPr lang="en-US" sz="1600"/>
              <a:t>CLASSIFICAÇÃO</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pt-BR"/>
              <a:t>C</a:t>
            </a:r>
            <a:r>
              <a:rPr lang="en-US" err="1"/>
              <a:t>lassificação</a:t>
            </a:r>
            <a:r>
              <a:rPr lang="en-US"/>
              <a:t> da base de dados de </a:t>
            </a:r>
            <a:r>
              <a:rPr lang="en-US" err="1"/>
              <a:t>treinamento</a:t>
            </a:r>
            <a:r>
              <a:rPr lang="en-US"/>
              <a:t> e de testes</a:t>
            </a: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a:xfrm>
            <a:off x="2900910" y="2491684"/>
            <a:ext cx="2011680" cy="3335126"/>
          </a:xfrm>
        </p:spPr>
        <p:txBody>
          <a:bodyPr/>
          <a:lstStyle/>
          <a:p>
            <a:r>
              <a:rPr lang="en-US" sz="1600"/>
              <a:t>TREINAMENTO</a:t>
            </a:r>
          </a:p>
          <a:p>
            <a:endParaRPr lang="en-US" sz="160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err="1"/>
              <a:t>Rodar</a:t>
            </a:r>
            <a:r>
              <a:rPr lang="en-US"/>
              <a:t> Naïve-Bayes para a base de dados de </a:t>
            </a:r>
            <a:r>
              <a:rPr lang="en-US" err="1"/>
              <a:t>treinamento</a:t>
            </a:r>
            <a:endParaRPr lang="en-US"/>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a:xfrm>
            <a:off x="5116484" y="2491684"/>
            <a:ext cx="2011680" cy="3335126"/>
          </a:xfrm>
        </p:spPr>
        <p:txBody>
          <a:bodyPr/>
          <a:lstStyle/>
          <a:p>
            <a:r>
              <a:rPr lang="en-US" sz="1600"/>
              <a:t>TESTE</a:t>
            </a:r>
          </a:p>
          <a:p>
            <a:endParaRPr lang="en-US" sz="160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err="1"/>
              <a:t>Testar</a:t>
            </a:r>
            <a:r>
              <a:rPr lang="en-US"/>
              <a:t> </a:t>
            </a:r>
            <a:r>
              <a:rPr lang="en-US" err="1"/>
              <a:t>classificador</a:t>
            </a:r>
            <a:r>
              <a:rPr lang="en-US"/>
              <a:t> para a base de dados de testes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a:xfrm>
            <a:off x="7332057" y="2491684"/>
            <a:ext cx="2011680" cy="3335126"/>
          </a:xfrm>
        </p:spPr>
        <p:txBody>
          <a:bodyPr/>
          <a:lstStyle/>
          <a:p>
            <a:r>
              <a:rPr lang="en-US" sz="1600"/>
              <a:t>ITERAÇÕES</a:t>
            </a:r>
          </a:p>
          <a:p>
            <a:endParaRPr lang="en-US" sz="160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pt-BR"/>
              <a:t>V</a:t>
            </a:r>
            <a:r>
              <a:rPr lang="en-US" err="1"/>
              <a:t>erificar</a:t>
            </a:r>
            <a:r>
              <a:rPr lang="en-US"/>
              <a:t> </a:t>
            </a:r>
            <a:r>
              <a:rPr lang="en-US" err="1"/>
              <a:t>acurácia</a:t>
            </a:r>
            <a:r>
              <a:rPr lang="en-US"/>
              <a:t> e </a:t>
            </a:r>
            <a:r>
              <a:rPr lang="en-US" err="1"/>
              <a:t>precisão</a:t>
            </a:r>
            <a:r>
              <a:rPr lang="en-US"/>
              <a:t> do </a:t>
            </a:r>
            <a:r>
              <a:rPr lang="en-US" err="1"/>
              <a:t>classificador</a:t>
            </a:r>
            <a:r>
              <a:rPr lang="en-US"/>
              <a:t> e </a:t>
            </a:r>
            <a:r>
              <a:rPr lang="en-US" err="1"/>
              <a:t>realizar</a:t>
            </a:r>
            <a:r>
              <a:rPr lang="en-US"/>
              <a:t> </a:t>
            </a:r>
            <a:r>
              <a:rPr lang="en-US" err="1"/>
              <a:t>iterações</a:t>
            </a:r>
            <a:r>
              <a:rPr lang="en-US"/>
              <a:t> para </a:t>
            </a:r>
            <a:r>
              <a:rPr lang="en-US" err="1"/>
              <a:t>melhorá</a:t>
            </a:r>
            <a:r>
              <a:rPr lang="en-US"/>
              <a:t>-las</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a:xfrm>
            <a:off x="9547629" y="2491684"/>
            <a:ext cx="2011680" cy="3335126"/>
          </a:xfrm>
        </p:spPr>
        <p:txBody>
          <a:bodyPr/>
          <a:lstStyle/>
          <a:p>
            <a:r>
              <a:rPr lang="en-US" sz="1600"/>
              <a:t>USO</a:t>
            </a:r>
          </a:p>
          <a:p>
            <a:endParaRPr lang="en-US" sz="160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pt-BR"/>
              <a:t>U</a:t>
            </a:r>
            <a:r>
              <a:rPr lang="en-US" err="1"/>
              <a:t>tilizar</a:t>
            </a:r>
            <a:r>
              <a:rPr lang="en-US"/>
              <a:t> o </a:t>
            </a:r>
            <a:r>
              <a:rPr lang="en-US" err="1"/>
              <a:t>classificador</a:t>
            </a:r>
            <a:r>
              <a:rPr lang="en-US"/>
              <a:t> para </a:t>
            </a:r>
            <a:r>
              <a:rPr lang="en-US" err="1"/>
              <a:t>verificar</a:t>
            </a:r>
            <a:r>
              <a:rPr lang="en-US"/>
              <a:t> se emails </a:t>
            </a:r>
            <a:r>
              <a:rPr lang="en-US" err="1"/>
              <a:t>são</a:t>
            </a:r>
            <a:r>
              <a:rPr lang="en-US"/>
              <a:t> spam </a:t>
            </a:r>
            <a:r>
              <a:rPr lang="en-US" err="1"/>
              <a:t>ou</a:t>
            </a:r>
            <a:r>
              <a:rPr lang="en-US"/>
              <a:t> </a:t>
            </a:r>
            <a:r>
              <a:rPr lang="en-US" err="1"/>
              <a:t>não</a:t>
            </a:r>
            <a:endParaRPr lang="en-US"/>
          </a:p>
        </p:txBody>
      </p:sp>
      <p:sp>
        <p:nvSpPr>
          <p:cNvPr id="4" name="Title 4">
            <a:extLst>
              <a:ext uri="{FF2B5EF4-FFF2-40B4-BE49-F238E27FC236}">
                <a16:creationId xmlns:a16="http://schemas.microsoft.com/office/drawing/2014/main" id="{C38A2410-B5D7-BA43-4B70-113D06198314}"/>
              </a:ext>
            </a:extLst>
          </p:cNvPr>
          <p:cNvSpPr txBox="1">
            <a:spLocks/>
          </p:cNvSpPr>
          <p:nvPr/>
        </p:nvSpPr>
        <p:spPr>
          <a:xfrm>
            <a:off x="758952" y="1031190"/>
            <a:ext cx="10671048" cy="768096"/>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a:t>Como </a:t>
            </a:r>
            <a:r>
              <a:rPr lang="en-US" sz="3600" err="1"/>
              <a:t>implementar</a:t>
            </a:r>
            <a:r>
              <a:rPr lang="en-US" sz="3600"/>
              <a:t> o naïve-Bayes</a:t>
            </a:r>
          </a:p>
        </p:txBody>
      </p:sp>
      <p:sp>
        <p:nvSpPr>
          <p:cNvPr id="5" name="Footer Placeholder 100">
            <a:extLst>
              <a:ext uri="{FF2B5EF4-FFF2-40B4-BE49-F238E27FC236}">
                <a16:creationId xmlns:a16="http://schemas.microsoft.com/office/drawing/2014/main" id="{E29F2A52-ADFF-855A-A054-E28133418B08}"/>
              </a:ext>
            </a:extLst>
          </p:cNvPr>
          <p:cNvSpPr>
            <a:spLocks noGrp="1"/>
          </p:cNvSpPr>
          <p:nvPr>
            <p:ph type="ftr" sz="quarter" idx="11"/>
          </p:nvPr>
        </p:nvSpPr>
        <p:spPr>
          <a:xfrm>
            <a:off x="621792" y="457200"/>
            <a:ext cx="3200400" cy="274320"/>
          </a:xfrm>
        </p:spPr>
        <p:txBody>
          <a:bodyPr/>
          <a:lstStyle/>
          <a:p>
            <a:r>
              <a:rPr lang="en-US"/>
              <a:t>Fighting Spam with Statistics</a:t>
            </a:r>
          </a:p>
        </p:txBody>
      </p:sp>
    </p:spTree>
    <p:extLst>
      <p:ext uri="{BB962C8B-B14F-4D97-AF65-F5344CB8AC3E}">
        <p14:creationId xmlns:p14="http://schemas.microsoft.com/office/powerpoint/2010/main" val="9575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A3C146-F8B2-66DD-7F3E-C3F4BB4E7AD6}"/>
              </a:ext>
            </a:extLst>
          </p:cNvPr>
          <p:cNvSpPr>
            <a:spLocks noGrp="1"/>
          </p:cNvSpPr>
          <p:nvPr>
            <p:ph type="ftr" sz="quarter" idx="11"/>
          </p:nvPr>
        </p:nvSpPr>
        <p:spPr/>
        <p:txBody>
          <a:bodyPr/>
          <a:lstStyle/>
          <a:p>
            <a:r>
              <a:rPr lang="en-US">
                <a:latin typeface="Arial"/>
                <a:cs typeface="Arial"/>
              </a:rPr>
              <a:t>Fighting Spam with Statistics</a:t>
            </a:r>
          </a:p>
        </p:txBody>
      </p:sp>
      <p:sp>
        <p:nvSpPr>
          <p:cNvPr id="4" name="Slide Number Placeholder 3">
            <a:extLst>
              <a:ext uri="{FF2B5EF4-FFF2-40B4-BE49-F238E27FC236}">
                <a16:creationId xmlns:a16="http://schemas.microsoft.com/office/drawing/2014/main" id="{02DC1097-2921-D668-B1C3-000BEDBCDDBA}"/>
              </a:ext>
            </a:extLst>
          </p:cNvPr>
          <p:cNvSpPr>
            <a:spLocks noGrp="1"/>
          </p:cNvSpPr>
          <p:nvPr>
            <p:ph type="sldNum" sz="quarter" idx="12"/>
          </p:nvPr>
        </p:nvSpPr>
        <p:spPr/>
        <p:txBody>
          <a:bodyPr/>
          <a:lstStyle/>
          <a:p>
            <a:fld id="{48F63A3B-78C7-47BE-AE5E-E10140E04643}" type="slidenum">
              <a:rPr lang="en-US" smtClean="0"/>
              <a:pPr/>
              <a:t>17</a:t>
            </a:fld>
            <a:endParaRPr lang="en-US"/>
          </a:p>
        </p:txBody>
      </p:sp>
      <p:sp>
        <p:nvSpPr>
          <p:cNvPr id="5" name="Text Placeholder 4">
            <a:extLst>
              <a:ext uri="{FF2B5EF4-FFF2-40B4-BE49-F238E27FC236}">
                <a16:creationId xmlns:a16="http://schemas.microsoft.com/office/drawing/2014/main" id="{43663265-F0CF-6919-3112-45450B2A2D26}"/>
              </a:ext>
            </a:extLst>
          </p:cNvPr>
          <p:cNvSpPr>
            <a:spLocks noGrp="1"/>
          </p:cNvSpPr>
          <p:nvPr>
            <p:ph type="body" idx="1"/>
          </p:nvPr>
        </p:nvSpPr>
        <p:spPr>
          <a:xfrm>
            <a:off x="746006" y="2874297"/>
            <a:ext cx="3328416" cy="2754049"/>
          </a:xfrm>
        </p:spPr>
        <p:txBody>
          <a:bodyPr/>
          <a:lstStyle/>
          <a:p>
            <a:r>
              <a:rPr lang="en-US" err="1">
                <a:latin typeface="Arial"/>
                <a:cs typeface="Arial"/>
              </a:rPr>
              <a:t>Não</a:t>
            </a:r>
            <a:r>
              <a:rPr lang="en-US">
                <a:latin typeface="Arial"/>
                <a:cs typeface="Arial"/>
              </a:rPr>
              <a:t> </a:t>
            </a:r>
            <a:r>
              <a:rPr lang="en-US" err="1">
                <a:latin typeface="Arial"/>
                <a:cs typeface="Arial"/>
              </a:rPr>
              <a:t>considera</a:t>
            </a:r>
            <a:r>
              <a:rPr lang="en-US">
                <a:latin typeface="Arial"/>
                <a:cs typeface="Arial"/>
              </a:rPr>
              <a:t> </a:t>
            </a:r>
            <a:r>
              <a:rPr lang="en-US" err="1">
                <a:latin typeface="Arial"/>
                <a:cs typeface="Arial"/>
              </a:rPr>
              <a:t>ordem</a:t>
            </a:r>
            <a:r>
              <a:rPr lang="en-US">
                <a:latin typeface="Arial"/>
                <a:cs typeface="Arial"/>
              </a:rPr>
              <a:t> das </a:t>
            </a:r>
            <a:r>
              <a:rPr lang="en-US" err="1">
                <a:latin typeface="Arial"/>
                <a:cs typeface="Arial"/>
              </a:rPr>
              <a:t>palavras</a:t>
            </a:r>
            <a:endParaRPr lang="en-US" err="1"/>
          </a:p>
        </p:txBody>
      </p:sp>
      <p:sp>
        <p:nvSpPr>
          <p:cNvPr id="7" name="Text Placeholder 6">
            <a:extLst>
              <a:ext uri="{FF2B5EF4-FFF2-40B4-BE49-F238E27FC236}">
                <a16:creationId xmlns:a16="http://schemas.microsoft.com/office/drawing/2014/main" id="{82476F32-4CC2-6D29-926C-FCD9F14EEA2F}"/>
              </a:ext>
            </a:extLst>
          </p:cNvPr>
          <p:cNvSpPr>
            <a:spLocks noGrp="1"/>
          </p:cNvSpPr>
          <p:nvPr>
            <p:ph type="body" sz="quarter" idx="18"/>
          </p:nvPr>
        </p:nvSpPr>
        <p:spPr>
          <a:xfrm>
            <a:off x="1024898" y="4359885"/>
            <a:ext cx="2770632" cy="1928172"/>
          </a:xfrm>
        </p:spPr>
        <p:txBody>
          <a:bodyPr/>
          <a:lstStyle/>
          <a:p>
            <a:pPr marL="347345" indent="-347345"/>
            <a:r>
              <a:rPr lang="en-US">
                <a:cs typeface="Sabon Next LT"/>
              </a:rPr>
              <a:t>"</a:t>
            </a:r>
            <a:r>
              <a:rPr lang="en-US" err="1">
                <a:cs typeface="Sabon Next LT"/>
              </a:rPr>
              <a:t>Só</a:t>
            </a:r>
            <a:r>
              <a:rPr lang="en-US">
                <a:cs typeface="Sabon Next LT"/>
              </a:rPr>
              <a:t> João </a:t>
            </a:r>
            <a:r>
              <a:rPr lang="en-US" err="1">
                <a:cs typeface="Sabon Next LT"/>
              </a:rPr>
              <a:t>comprou</a:t>
            </a:r>
            <a:r>
              <a:rPr lang="en-US">
                <a:cs typeface="Sabon Next LT"/>
              </a:rPr>
              <a:t> a casa"</a:t>
            </a:r>
          </a:p>
          <a:p>
            <a:pPr marL="347345" indent="-347345"/>
            <a:r>
              <a:rPr lang="en-US">
                <a:cs typeface="Sabon Next LT"/>
              </a:rPr>
              <a:t>"João </a:t>
            </a:r>
            <a:r>
              <a:rPr lang="en-US" err="1">
                <a:cs typeface="Sabon Next LT"/>
              </a:rPr>
              <a:t>comprou</a:t>
            </a:r>
            <a:r>
              <a:rPr lang="en-US">
                <a:cs typeface="Sabon Next LT"/>
              </a:rPr>
              <a:t> </a:t>
            </a:r>
            <a:r>
              <a:rPr lang="en-US" err="1">
                <a:cs typeface="Sabon Next LT"/>
              </a:rPr>
              <a:t>só</a:t>
            </a:r>
            <a:r>
              <a:rPr lang="en-US">
                <a:cs typeface="Sabon Next LT"/>
              </a:rPr>
              <a:t> a casa"</a:t>
            </a:r>
          </a:p>
        </p:txBody>
      </p:sp>
      <p:sp>
        <p:nvSpPr>
          <p:cNvPr id="8" name="Text Placeholder 7">
            <a:extLst>
              <a:ext uri="{FF2B5EF4-FFF2-40B4-BE49-F238E27FC236}">
                <a16:creationId xmlns:a16="http://schemas.microsoft.com/office/drawing/2014/main" id="{9F75B226-8A85-9E71-8588-6795F3B374C2}"/>
              </a:ext>
            </a:extLst>
          </p:cNvPr>
          <p:cNvSpPr>
            <a:spLocks noGrp="1"/>
          </p:cNvSpPr>
          <p:nvPr>
            <p:ph type="body" sz="quarter" idx="15"/>
          </p:nvPr>
        </p:nvSpPr>
        <p:spPr>
          <a:xfrm>
            <a:off x="4476758" y="2874297"/>
            <a:ext cx="3328416" cy="2754049"/>
          </a:xfrm>
        </p:spPr>
        <p:txBody>
          <a:bodyPr/>
          <a:lstStyle/>
          <a:p>
            <a:r>
              <a:rPr lang="en-US" err="1">
                <a:latin typeface="Arial"/>
                <a:cs typeface="Arial"/>
              </a:rPr>
              <a:t>Repetição</a:t>
            </a:r>
            <a:r>
              <a:rPr lang="en-US">
                <a:latin typeface="Arial"/>
                <a:cs typeface="Arial"/>
              </a:rPr>
              <a:t> de </a:t>
            </a:r>
            <a:r>
              <a:rPr lang="en-US" err="1">
                <a:latin typeface="Arial"/>
                <a:cs typeface="Arial"/>
              </a:rPr>
              <a:t>palavras</a:t>
            </a:r>
            <a:endParaRPr lang="en-US" err="1"/>
          </a:p>
        </p:txBody>
      </p:sp>
      <p:sp>
        <p:nvSpPr>
          <p:cNvPr id="10" name="Text Placeholder 9">
            <a:extLst>
              <a:ext uri="{FF2B5EF4-FFF2-40B4-BE49-F238E27FC236}">
                <a16:creationId xmlns:a16="http://schemas.microsoft.com/office/drawing/2014/main" id="{F7CE4544-60C7-6568-557C-CDD4BCDD20E9}"/>
              </a:ext>
            </a:extLst>
          </p:cNvPr>
          <p:cNvSpPr>
            <a:spLocks noGrp="1"/>
          </p:cNvSpPr>
          <p:nvPr>
            <p:ph type="body" sz="quarter" idx="21"/>
          </p:nvPr>
        </p:nvSpPr>
        <p:spPr>
          <a:xfrm>
            <a:off x="4755650" y="4359885"/>
            <a:ext cx="2770632" cy="1928172"/>
          </a:xfrm>
        </p:spPr>
        <p:txBody>
          <a:bodyPr/>
          <a:lstStyle/>
          <a:p>
            <a:pPr marL="347345" indent="-347345"/>
            <a:r>
              <a:rPr lang="en-US" err="1">
                <a:cs typeface="Sabon Next LT"/>
              </a:rPr>
              <a:t>Potencializa</a:t>
            </a:r>
            <a:r>
              <a:rPr lang="en-US">
                <a:cs typeface="Sabon Next LT"/>
              </a:rPr>
              <a:t> o </a:t>
            </a:r>
            <a:r>
              <a:rPr lang="en-US" err="1">
                <a:cs typeface="Sabon Next LT"/>
              </a:rPr>
              <a:t>algoritmo</a:t>
            </a:r>
            <a:r>
              <a:rPr lang="en-US">
                <a:cs typeface="Sabon Next LT"/>
              </a:rPr>
              <a:t>, </a:t>
            </a:r>
            <a:r>
              <a:rPr lang="en-US" err="1">
                <a:cs typeface="Sabon Next LT"/>
              </a:rPr>
              <a:t>induzindo</a:t>
            </a:r>
            <a:r>
              <a:rPr lang="en-US">
                <a:cs typeface="Sabon Next LT"/>
              </a:rPr>
              <a:t> </a:t>
            </a:r>
            <a:r>
              <a:rPr lang="en-US" err="1">
                <a:cs typeface="Sabon Next LT"/>
              </a:rPr>
              <a:t>ao</a:t>
            </a:r>
            <a:r>
              <a:rPr lang="en-US">
                <a:cs typeface="Sabon Next LT"/>
              </a:rPr>
              <a:t> </a:t>
            </a:r>
            <a:r>
              <a:rPr lang="en-US" err="1">
                <a:cs typeface="Sabon Next LT"/>
              </a:rPr>
              <a:t>erro</a:t>
            </a:r>
          </a:p>
        </p:txBody>
      </p:sp>
      <p:sp>
        <p:nvSpPr>
          <p:cNvPr id="11" name="Text Placeholder 10">
            <a:extLst>
              <a:ext uri="{FF2B5EF4-FFF2-40B4-BE49-F238E27FC236}">
                <a16:creationId xmlns:a16="http://schemas.microsoft.com/office/drawing/2014/main" id="{C8FB651C-27C2-23B8-A30D-1BE6952E5F11}"/>
              </a:ext>
            </a:extLst>
          </p:cNvPr>
          <p:cNvSpPr>
            <a:spLocks noGrp="1"/>
          </p:cNvSpPr>
          <p:nvPr>
            <p:ph type="body" sz="quarter" idx="17"/>
          </p:nvPr>
        </p:nvSpPr>
        <p:spPr>
          <a:xfrm>
            <a:off x="8125214" y="2874297"/>
            <a:ext cx="3328416" cy="2754049"/>
          </a:xfrm>
        </p:spPr>
        <p:txBody>
          <a:bodyPr/>
          <a:lstStyle/>
          <a:p>
            <a:r>
              <a:rPr lang="en-US">
                <a:latin typeface="Arial"/>
                <a:cs typeface="Arial"/>
              </a:rPr>
              <a:t>FRASES UTILIZADAS EM    SPAM E NÃO SPAM</a:t>
            </a:r>
            <a:endParaRPr lang="en-US" b="0">
              <a:latin typeface="Arial"/>
              <a:cs typeface="Arial"/>
            </a:endParaRPr>
          </a:p>
          <a:p>
            <a:endParaRPr lang="en-US"/>
          </a:p>
        </p:txBody>
      </p:sp>
      <p:sp>
        <p:nvSpPr>
          <p:cNvPr id="13" name="Text Placeholder 12">
            <a:extLst>
              <a:ext uri="{FF2B5EF4-FFF2-40B4-BE49-F238E27FC236}">
                <a16:creationId xmlns:a16="http://schemas.microsoft.com/office/drawing/2014/main" id="{0F15CB8C-FE6D-13AE-3F4B-B520443B9BB5}"/>
              </a:ext>
            </a:extLst>
          </p:cNvPr>
          <p:cNvSpPr>
            <a:spLocks noGrp="1"/>
          </p:cNvSpPr>
          <p:nvPr>
            <p:ph type="body" sz="quarter" idx="22"/>
          </p:nvPr>
        </p:nvSpPr>
        <p:spPr>
          <a:xfrm>
            <a:off x="8404106" y="4359885"/>
            <a:ext cx="2770632" cy="1928172"/>
          </a:xfrm>
        </p:spPr>
        <p:txBody>
          <a:bodyPr/>
          <a:lstStyle/>
          <a:p>
            <a:pPr marL="347345" indent="-347345"/>
            <a:r>
              <a:rPr lang="en-US">
                <a:cs typeface="Sabon Next LT"/>
              </a:rPr>
              <a:t>"Clique </a:t>
            </a:r>
            <a:r>
              <a:rPr lang="en-US" err="1">
                <a:cs typeface="Sabon Next LT"/>
              </a:rPr>
              <a:t>aqui</a:t>
            </a:r>
            <a:r>
              <a:rPr lang="en-US">
                <a:cs typeface="Sabon Next LT"/>
              </a:rPr>
              <a:t> para se </a:t>
            </a:r>
            <a:r>
              <a:rPr lang="en-US" err="1">
                <a:cs typeface="Sabon Next LT"/>
              </a:rPr>
              <a:t>inscrever</a:t>
            </a:r>
            <a:r>
              <a:rPr lang="en-US">
                <a:cs typeface="Sabon Next LT"/>
              </a:rPr>
              <a:t>!"</a:t>
            </a:r>
          </a:p>
        </p:txBody>
      </p:sp>
      <p:sp>
        <p:nvSpPr>
          <p:cNvPr id="15" name="Title 6">
            <a:extLst>
              <a:ext uri="{FF2B5EF4-FFF2-40B4-BE49-F238E27FC236}">
                <a16:creationId xmlns:a16="http://schemas.microsoft.com/office/drawing/2014/main" id="{E5FB42D6-D452-2CE4-5DA6-38CE764F037E}"/>
              </a:ext>
            </a:extLst>
          </p:cNvPr>
          <p:cNvSpPr txBox="1">
            <a:spLocks/>
          </p:cNvSpPr>
          <p:nvPr/>
        </p:nvSpPr>
        <p:spPr>
          <a:xfrm>
            <a:off x="1120556" y="1219503"/>
            <a:ext cx="10671048" cy="768096"/>
          </a:xfrm>
          <a:prstGeom prst="rect">
            <a:avLst/>
          </a:prstGeom>
        </p:spPr>
        <p:txBody>
          <a:bodyPr vert="horz" lIns="91440" tIns="45720" rIns="91440" bIns="45720" rtlCol="0" anchor="t">
            <a:normAutofit/>
          </a:bodyPr>
          <a:lstStyle>
            <a:lvl1pPr algn="ctr"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US" sz="3600" err="1"/>
              <a:t>Problemas</a:t>
            </a:r>
            <a:r>
              <a:rPr lang="en-US" sz="3600"/>
              <a:t> do naïve-bayes</a:t>
            </a:r>
          </a:p>
        </p:txBody>
      </p:sp>
      <p:sp>
        <p:nvSpPr>
          <p:cNvPr id="20" name="Oval 19">
            <a:extLst>
              <a:ext uri="{FF2B5EF4-FFF2-40B4-BE49-F238E27FC236}">
                <a16:creationId xmlns:a16="http://schemas.microsoft.com/office/drawing/2014/main" id="{88F73BB4-9CF8-E05A-618B-FDF2F90C2DC1}"/>
              </a:ext>
            </a:extLst>
          </p:cNvPr>
          <p:cNvSpPr/>
          <p:nvPr/>
        </p:nvSpPr>
        <p:spPr>
          <a:xfrm>
            <a:off x="1944014" y="2408097"/>
            <a:ext cx="932400" cy="932400"/>
          </a:xfrm>
          <a:prstGeom prst="ellipse">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B509E30-EE1E-9676-779D-A416F40105FE}"/>
              </a:ext>
            </a:extLst>
          </p:cNvPr>
          <p:cNvSpPr/>
          <p:nvPr/>
        </p:nvSpPr>
        <p:spPr>
          <a:xfrm>
            <a:off x="5674766" y="2408097"/>
            <a:ext cx="932400" cy="932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207B0A1-8D4A-5C57-6898-3F013F1C6A22}"/>
              </a:ext>
            </a:extLst>
          </p:cNvPr>
          <p:cNvSpPr/>
          <p:nvPr/>
        </p:nvSpPr>
        <p:spPr>
          <a:xfrm>
            <a:off x="9323222" y="2408097"/>
            <a:ext cx="932400" cy="932400"/>
          </a:xfrm>
          <a:prstGeom prst="ellipse">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4" name="Graphic 23" descr="Sort with solid fill">
            <a:extLst>
              <a:ext uri="{FF2B5EF4-FFF2-40B4-BE49-F238E27FC236}">
                <a16:creationId xmlns:a16="http://schemas.microsoft.com/office/drawing/2014/main" id="{12E3DD1C-2EAE-BD2B-183D-0DB17B122A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2066921" y="2521796"/>
            <a:ext cx="687003" cy="687003"/>
          </a:xfrm>
          <a:prstGeom prst="rect">
            <a:avLst/>
          </a:prstGeom>
        </p:spPr>
      </p:pic>
      <p:pic>
        <p:nvPicPr>
          <p:cNvPr id="26" name="Graphic 25" descr="Repeat with solid fill">
            <a:extLst>
              <a:ext uri="{FF2B5EF4-FFF2-40B4-BE49-F238E27FC236}">
                <a16:creationId xmlns:a16="http://schemas.microsoft.com/office/drawing/2014/main" id="{3FE72606-A87A-28FA-1C8C-F7D4EA728B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5254" y="2531582"/>
            <a:ext cx="687003" cy="687003"/>
          </a:xfrm>
          <a:prstGeom prst="rect">
            <a:avLst/>
          </a:prstGeom>
        </p:spPr>
      </p:pic>
      <p:pic>
        <p:nvPicPr>
          <p:cNvPr id="28" name="Graphic 27" descr="Question mark with solid fill">
            <a:extLst>
              <a:ext uri="{FF2B5EF4-FFF2-40B4-BE49-F238E27FC236}">
                <a16:creationId xmlns:a16="http://schemas.microsoft.com/office/drawing/2014/main" id="{1C2B9FC9-D588-C485-D87B-37E3180EAD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48575">
            <a:off x="9534880" y="2443909"/>
            <a:ext cx="632175" cy="632175"/>
          </a:xfrm>
          <a:prstGeom prst="rect">
            <a:avLst/>
          </a:prstGeom>
        </p:spPr>
      </p:pic>
      <p:pic>
        <p:nvPicPr>
          <p:cNvPr id="29" name="Graphic 28" descr="Question mark with solid fill">
            <a:extLst>
              <a:ext uri="{FF2B5EF4-FFF2-40B4-BE49-F238E27FC236}">
                <a16:creationId xmlns:a16="http://schemas.microsoft.com/office/drawing/2014/main" id="{A303379D-5FD9-2F3C-8BC0-FCCD411FA8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963688">
            <a:off x="9851063" y="2795260"/>
            <a:ext cx="392532" cy="392532"/>
          </a:xfrm>
          <a:prstGeom prst="rect">
            <a:avLst/>
          </a:prstGeom>
        </p:spPr>
      </p:pic>
      <p:pic>
        <p:nvPicPr>
          <p:cNvPr id="30" name="Graphic 29" descr="Question mark with solid fill">
            <a:extLst>
              <a:ext uri="{FF2B5EF4-FFF2-40B4-BE49-F238E27FC236}">
                <a16:creationId xmlns:a16="http://schemas.microsoft.com/office/drawing/2014/main" id="{E92D0569-D0AE-6EA9-AFDA-122E22E1699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18125">
            <a:off x="9395687" y="2630030"/>
            <a:ext cx="324406" cy="324406"/>
          </a:xfrm>
          <a:prstGeom prst="rect">
            <a:avLst/>
          </a:prstGeom>
        </p:spPr>
      </p:pic>
      <p:pic>
        <p:nvPicPr>
          <p:cNvPr id="31" name="Graphic 30" descr="Question mark with solid fill">
            <a:extLst>
              <a:ext uri="{FF2B5EF4-FFF2-40B4-BE49-F238E27FC236}">
                <a16:creationId xmlns:a16="http://schemas.microsoft.com/office/drawing/2014/main" id="{97A9F25B-4BC5-4A0A-48CB-A08277398C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9512499">
            <a:off x="9511091" y="2930075"/>
            <a:ext cx="392532" cy="392532"/>
          </a:xfrm>
          <a:prstGeom prst="rect">
            <a:avLst/>
          </a:prstGeom>
        </p:spPr>
      </p:pic>
    </p:spTree>
    <p:extLst>
      <p:ext uri="{BB962C8B-B14F-4D97-AF65-F5344CB8AC3E}">
        <p14:creationId xmlns:p14="http://schemas.microsoft.com/office/powerpoint/2010/main" val="1650024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08376"/>
            <a:ext cx="6400800" cy="1373124"/>
          </a:xfrm>
        </p:spPr>
        <p:txBody>
          <a:bodyPr/>
          <a:lstStyle/>
          <a:p>
            <a:r>
              <a:rPr lang="pt-BR" sz="4400" b="1" err="1">
                <a:solidFill>
                  <a:schemeClr val="accent6"/>
                </a:solidFill>
                <a:latin typeface="Arial Black" panose="020B0604020202020204" pitchFamily="34" charset="0"/>
                <a:cs typeface="Arial Black" panose="020B0604020202020204" pitchFamily="34" charset="0"/>
              </a:rPr>
              <a:t>Computation</a:t>
            </a:r>
            <a:r>
              <a:rPr lang="pt-BR" err="1">
                <a:latin typeface="Arial Black" panose="020B0604020202020204" pitchFamily="34" charset="0"/>
                <a:cs typeface="Arial Black" panose="020B0604020202020204" pitchFamily="34" charset="0"/>
              </a:rPr>
              <a:t>al</a:t>
            </a:r>
            <a:r>
              <a:rPr lang="pt-BR">
                <a:latin typeface="Arial Black" panose="020B0604020202020204" pitchFamily="34" charset="0"/>
                <a:cs typeface="Arial Black" panose="020B0604020202020204" pitchFamily="34" charset="0"/>
              </a:rPr>
              <a:t> puzzles</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err="1">
                <a:solidFill>
                  <a:schemeClr val="accent6"/>
                </a:solidFill>
                <a:latin typeface="Sabon Next LT" panose="02000500000000000000" pitchFamily="2" charset="0"/>
                <a:cs typeface="Sabon Next LT" panose="02000500000000000000" pitchFamily="2" charset="0"/>
              </a:rPr>
              <a:t>Outra</a:t>
            </a:r>
            <a:r>
              <a:rPr lang="en-US" sz="2400">
                <a:solidFill>
                  <a:schemeClr val="accent6"/>
                </a:solidFill>
                <a:latin typeface="Sabon Next LT" panose="02000500000000000000" pitchFamily="2" charset="0"/>
                <a:cs typeface="Sabon Next LT" panose="02000500000000000000" pitchFamily="2" charset="0"/>
              </a:rPr>
              <a:t> forma de combater spam</a:t>
            </a:r>
          </a:p>
        </p:txBody>
      </p:sp>
    </p:spTree>
    <p:extLst>
      <p:ext uri="{BB962C8B-B14F-4D97-AF65-F5344CB8AC3E}">
        <p14:creationId xmlns:p14="http://schemas.microsoft.com/office/powerpoint/2010/main" val="150863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D11DE103-7359-9CB2-9794-767BA8D93640}"/>
              </a:ext>
            </a:extLst>
          </p:cNvPr>
          <p:cNvSpPr>
            <a:spLocks noGrp="1" noRot="1" noMove="1" noResize="1" noEditPoints="1" noAdjustHandles="1" noChangeArrowheads="1" noChangeShapeType="1"/>
          </p:cNvSpPr>
          <p:nvPr/>
        </p:nvSpPr>
        <p:spPr>
          <a:xfrm>
            <a:off x="599768" y="4153714"/>
            <a:ext cx="11002297" cy="9209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356508" y="1216152"/>
            <a:ext cx="5475936" cy="768096"/>
          </a:xfrm>
        </p:spPr>
        <p:txBody>
          <a:bodyPr>
            <a:normAutofit fontScale="90000"/>
          </a:bodyPr>
          <a:lstStyle/>
          <a:p>
            <a:r>
              <a:rPr lang="en-US" err="1"/>
              <a:t>funcionamento</a:t>
            </a:r>
            <a:endParaRPr lang="en-US"/>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19</a:t>
            </a:fld>
            <a:endParaRPr lang="en-US"/>
          </a:p>
        </p:txBody>
      </p:sp>
      <p:sp>
        <p:nvSpPr>
          <p:cNvPr id="23" name="Oval 22">
            <a:extLst>
              <a:ext uri="{FF2B5EF4-FFF2-40B4-BE49-F238E27FC236}">
                <a16:creationId xmlns:a16="http://schemas.microsoft.com/office/drawing/2014/main" id="{7648D71C-5150-9917-82F5-C33F41B61A65}"/>
              </a:ext>
            </a:extLst>
          </p:cNvPr>
          <p:cNvSpPr/>
          <p:nvPr/>
        </p:nvSpPr>
        <p:spPr>
          <a:xfrm>
            <a:off x="946456" y="3501984"/>
            <a:ext cx="1202499" cy="468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a:t>Email</a:t>
            </a:r>
            <a:endParaRPr lang="en-US"/>
          </a:p>
        </p:txBody>
      </p:sp>
      <p:cxnSp>
        <p:nvCxnSpPr>
          <p:cNvPr id="29" name="Straight Arrow Connector 28">
            <a:extLst>
              <a:ext uri="{FF2B5EF4-FFF2-40B4-BE49-F238E27FC236}">
                <a16:creationId xmlns:a16="http://schemas.microsoft.com/office/drawing/2014/main" id="{C8E7C366-F384-7FAC-AE01-562A55D02A99}"/>
              </a:ext>
            </a:extLst>
          </p:cNvPr>
          <p:cNvCxnSpPr>
            <a:cxnSpLocks/>
          </p:cNvCxnSpPr>
          <p:nvPr/>
        </p:nvCxnSpPr>
        <p:spPr>
          <a:xfrm flipV="1">
            <a:off x="2241455" y="3267984"/>
            <a:ext cx="1202499" cy="4680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A74284DD-6BAB-2D75-DBE2-CEBFF8939FFD}"/>
              </a:ext>
            </a:extLst>
          </p:cNvPr>
          <p:cNvCxnSpPr>
            <a:cxnSpLocks/>
          </p:cNvCxnSpPr>
          <p:nvPr/>
        </p:nvCxnSpPr>
        <p:spPr>
          <a:xfrm>
            <a:off x="2241455" y="3735984"/>
            <a:ext cx="1202499" cy="4680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B82423F1-5575-B06C-B00E-BA59DD7CB549}"/>
              </a:ext>
            </a:extLst>
          </p:cNvPr>
          <p:cNvSpPr txBox="1"/>
          <p:nvPr/>
        </p:nvSpPr>
        <p:spPr>
          <a:xfrm>
            <a:off x="2241455" y="2960207"/>
            <a:ext cx="1202499" cy="307777"/>
          </a:xfrm>
          <a:prstGeom prst="rect">
            <a:avLst/>
          </a:prstGeom>
          <a:noFill/>
        </p:spPr>
        <p:txBody>
          <a:bodyPr wrap="square" rtlCol="0">
            <a:spAutoFit/>
          </a:bodyPr>
          <a:lstStyle/>
          <a:p>
            <a:pPr algn="ctr"/>
            <a:r>
              <a:rPr lang="pt-BR" sz="1400">
                <a:solidFill>
                  <a:srgbClr val="202C8F"/>
                </a:solidFill>
              </a:rPr>
              <a:t>Parece limpo</a:t>
            </a:r>
            <a:endParaRPr lang="en-US" sz="1400">
              <a:solidFill>
                <a:srgbClr val="202C8F"/>
              </a:solidFill>
            </a:endParaRPr>
          </a:p>
        </p:txBody>
      </p:sp>
      <p:sp>
        <p:nvSpPr>
          <p:cNvPr id="32" name="TextBox 31">
            <a:extLst>
              <a:ext uri="{FF2B5EF4-FFF2-40B4-BE49-F238E27FC236}">
                <a16:creationId xmlns:a16="http://schemas.microsoft.com/office/drawing/2014/main" id="{417780BA-A213-3CB9-2C73-B290E73EBE8A}"/>
              </a:ext>
            </a:extLst>
          </p:cNvPr>
          <p:cNvSpPr txBox="1"/>
          <p:nvPr/>
        </p:nvSpPr>
        <p:spPr>
          <a:xfrm>
            <a:off x="2241455" y="4203984"/>
            <a:ext cx="1202499" cy="307777"/>
          </a:xfrm>
          <a:prstGeom prst="rect">
            <a:avLst/>
          </a:prstGeom>
          <a:noFill/>
        </p:spPr>
        <p:txBody>
          <a:bodyPr wrap="square" rtlCol="0">
            <a:spAutoFit/>
          </a:bodyPr>
          <a:lstStyle/>
          <a:p>
            <a:pPr algn="ctr"/>
            <a:r>
              <a:rPr lang="pt-BR" sz="1400">
                <a:solidFill>
                  <a:srgbClr val="202C8F"/>
                </a:solidFill>
              </a:rPr>
              <a:t>Suspeito</a:t>
            </a:r>
            <a:endParaRPr lang="en-US" sz="1400">
              <a:solidFill>
                <a:srgbClr val="202C8F"/>
              </a:solidFill>
            </a:endParaRPr>
          </a:p>
        </p:txBody>
      </p:sp>
      <p:sp>
        <p:nvSpPr>
          <p:cNvPr id="33" name="Oval 32">
            <a:extLst>
              <a:ext uri="{FF2B5EF4-FFF2-40B4-BE49-F238E27FC236}">
                <a16:creationId xmlns:a16="http://schemas.microsoft.com/office/drawing/2014/main" id="{66A8CE06-938B-1083-C50C-AFD1F8E1D09A}"/>
              </a:ext>
            </a:extLst>
          </p:cNvPr>
          <p:cNvSpPr/>
          <p:nvPr/>
        </p:nvSpPr>
        <p:spPr>
          <a:xfrm>
            <a:off x="3536454" y="3033984"/>
            <a:ext cx="1202499" cy="468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1400"/>
              <a:t>Cai no inbox</a:t>
            </a:r>
            <a:endParaRPr lang="en-US" sz="1400"/>
          </a:p>
        </p:txBody>
      </p:sp>
      <p:sp>
        <p:nvSpPr>
          <p:cNvPr id="34" name="Oval 33">
            <a:extLst>
              <a:ext uri="{FF2B5EF4-FFF2-40B4-BE49-F238E27FC236}">
                <a16:creationId xmlns:a16="http://schemas.microsoft.com/office/drawing/2014/main" id="{EE5B6F0D-A943-A1A5-E783-6757FE525DC7}"/>
              </a:ext>
            </a:extLst>
          </p:cNvPr>
          <p:cNvSpPr/>
          <p:nvPr/>
        </p:nvSpPr>
        <p:spPr>
          <a:xfrm>
            <a:off x="3536453" y="4029805"/>
            <a:ext cx="1202499" cy="468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1100"/>
              <a:t>Vai para a junk folder</a:t>
            </a:r>
            <a:endParaRPr lang="en-US" sz="1100"/>
          </a:p>
        </p:txBody>
      </p:sp>
      <p:sp>
        <p:nvSpPr>
          <p:cNvPr id="35" name="L-Shape 34">
            <a:extLst>
              <a:ext uri="{FF2B5EF4-FFF2-40B4-BE49-F238E27FC236}">
                <a16:creationId xmlns:a16="http://schemas.microsoft.com/office/drawing/2014/main" id="{6DB286AD-86D6-58C1-4726-8DC6BE713227}"/>
              </a:ext>
            </a:extLst>
          </p:cNvPr>
          <p:cNvSpPr/>
          <p:nvPr/>
        </p:nvSpPr>
        <p:spPr>
          <a:xfrm rot="19038717">
            <a:off x="4844806" y="2971595"/>
            <a:ext cx="690668" cy="285001"/>
          </a:xfrm>
          <a:prstGeom prst="corner">
            <a:avLst>
              <a:gd name="adj1" fmla="val 41496"/>
              <a:gd name="adj2" fmla="val 4092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787AA56-677B-06FC-C901-C410F794B3FA}"/>
              </a:ext>
            </a:extLst>
          </p:cNvPr>
          <p:cNvSpPr txBox="1"/>
          <p:nvPr/>
        </p:nvSpPr>
        <p:spPr>
          <a:xfrm>
            <a:off x="4625618" y="4462904"/>
            <a:ext cx="1298778" cy="938719"/>
          </a:xfrm>
          <a:prstGeom prst="rect">
            <a:avLst/>
          </a:prstGeom>
          <a:noFill/>
        </p:spPr>
        <p:txBody>
          <a:bodyPr wrap="square" rtlCol="0">
            <a:spAutoFit/>
          </a:bodyPr>
          <a:lstStyle/>
          <a:p>
            <a:pPr algn="ctr"/>
            <a:r>
              <a:rPr lang="pt-BR" sz="1100">
                <a:solidFill>
                  <a:srgbClr val="202C8F"/>
                </a:solidFill>
              </a:rPr>
              <a:t>Quem enviou o email, vai receber um </a:t>
            </a:r>
            <a:r>
              <a:rPr lang="pt-BR" sz="1100" b="1">
                <a:solidFill>
                  <a:srgbClr val="202C8F"/>
                </a:solidFill>
              </a:rPr>
              <a:t>puzzle</a:t>
            </a:r>
            <a:r>
              <a:rPr lang="pt-BR" sz="1100">
                <a:solidFill>
                  <a:srgbClr val="202C8F"/>
                </a:solidFill>
              </a:rPr>
              <a:t> que será resolvido de forma automática.</a:t>
            </a:r>
            <a:endParaRPr lang="en-US" sz="1100">
              <a:solidFill>
                <a:srgbClr val="202C8F"/>
              </a:solidFill>
            </a:endParaRPr>
          </a:p>
        </p:txBody>
      </p:sp>
      <p:sp>
        <p:nvSpPr>
          <p:cNvPr id="37" name="Arrow: Right 36">
            <a:extLst>
              <a:ext uri="{FF2B5EF4-FFF2-40B4-BE49-F238E27FC236}">
                <a16:creationId xmlns:a16="http://schemas.microsoft.com/office/drawing/2014/main" id="{E18BDFB6-D2CB-3E03-A53A-4A565EBE0EB8}"/>
              </a:ext>
            </a:extLst>
          </p:cNvPr>
          <p:cNvSpPr/>
          <p:nvPr/>
        </p:nvSpPr>
        <p:spPr>
          <a:xfrm>
            <a:off x="4906297" y="4105661"/>
            <a:ext cx="737419" cy="30777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1E78B98-7C26-7D1F-3B44-5643BC66FCDA}"/>
              </a:ext>
            </a:extLst>
          </p:cNvPr>
          <p:cNvSpPr/>
          <p:nvPr/>
        </p:nvSpPr>
        <p:spPr>
          <a:xfrm>
            <a:off x="5811061" y="4029805"/>
            <a:ext cx="1484474" cy="468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1100"/>
              <a:t>Programa manda desafio</a:t>
            </a:r>
            <a:endParaRPr lang="en-US" sz="1100"/>
          </a:p>
        </p:txBody>
      </p:sp>
      <p:cxnSp>
        <p:nvCxnSpPr>
          <p:cNvPr id="39" name="Straight Arrow Connector 38">
            <a:extLst>
              <a:ext uri="{FF2B5EF4-FFF2-40B4-BE49-F238E27FC236}">
                <a16:creationId xmlns:a16="http://schemas.microsoft.com/office/drawing/2014/main" id="{D601F7C0-2896-93C5-918E-9E954C439763}"/>
              </a:ext>
            </a:extLst>
          </p:cNvPr>
          <p:cNvCxnSpPr>
            <a:cxnSpLocks/>
          </p:cNvCxnSpPr>
          <p:nvPr/>
        </p:nvCxnSpPr>
        <p:spPr>
          <a:xfrm flipV="1">
            <a:off x="7390419" y="3795805"/>
            <a:ext cx="1202499" cy="4680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0" name="Straight Arrow Connector 39">
            <a:extLst>
              <a:ext uri="{FF2B5EF4-FFF2-40B4-BE49-F238E27FC236}">
                <a16:creationId xmlns:a16="http://schemas.microsoft.com/office/drawing/2014/main" id="{15FE4B5A-4ED9-9425-2E24-68D76BF33779}"/>
              </a:ext>
            </a:extLst>
          </p:cNvPr>
          <p:cNvCxnSpPr>
            <a:cxnSpLocks/>
          </p:cNvCxnSpPr>
          <p:nvPr/>
        </p:nvCxnSpPr>
        <p:spPr>
          <a:xfrm>
            <a:off x="7390419" y="4263805"/>
            <a:ext cx="1202499" cy="4680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1" name="Oval 40">
            <a:extLst>
              <a:ext uri="{FF2B5EF4-FFF2-40B4-BE49-F238E27FC236}">
                <a16:creationId xmlns:a16="http://schemas.microsoft.com/office/drawing/2014/main" id="{A353BF9E-4E50-0F24-79BE-50651481B593}"/>
              </a:ext>
            </a:extLst>
          </p:cNvPr>
          <p:cNvSpPr/>
          <p:nvPr/>
        </p:nvSpPr>
        <p:spPr>
          <a:xfrm>
            <a:off x="8702503" y="3542422"/>
            <a:ext cx="1355897" cy="468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1400"/>
              <a:t>15 segundos</a:t>
            </a:r>
            <a:endParaRPr lang="en-US" sz="1400"/>
          </a:p>
        </p:txBody>
      </p:sp>
      <p:sp>
        <p:nvSpPr>
          <p:cNvPr id="42" name="TextBox 41">
            <a:extLst>
              <a:ext uri="{FF2B5EF4-FFF2-40B4-BE49-F238E27FC236}">
                <a16:creationId xmlns:a16="http://schemas.microsoft.com/office/drawing/2014/main" id="{DAA95E92-0754-FFA0-11A9-724C218137F4}"/>
              </a:ext>
            </a:extLst>
          </p:cNvPr>
          <p:cNvSpPr txBox="1"/>
          <p:nvPr/>
        </p:nvSpPr>
        <p:spPr>
          <a:xfrm>
            <a:off x="5811062" y="4518795"/>
            <a:ext cx="1484474" cy="600164"/>
          </a:xfrm>
          <a:prstGeom prst="rect">
            <a:avLst/>
          </a:prstGeom>
          <a:noFill/>
        </p:spPr>
        <p:txBody>
          <a:bodyPr wrap="square" rtlCol="0">
            <a:spAutoFit/>
          </a:bodyPr>
          <a:lstStyle/>
          <a:p>
            <a:pPr algn="ctr"/>
            <a:r>
              <a:rPr lang="pt-BR" sz="1100">
                <a:solidFill>
                  <a:srgbClr val="202C8F"/>
                </a:solidFill>
              </a:rPr>
              <a:t>Leva cerca de </a:t>
            </a:r>
            <a:r>
              <a:rPr lang="pt-BR" sz="1100" b="1">
                <a:solidFill>
                  <a:srgbClr val="202C8F"/>
                </a:solidFill>
              </a:rPr>
              <a:t>15 segundos</a:t>
            </a:r>
            <a:r>
              <a:rPr lang="pt-BR" sz="1100">
                <a:solidFill>
                  <a:srgbClr val="202C8F"/>
                </a:solidFill>
              </a:rPr>
              <a:t> para resolver </a:t>
            </a:r>
            <a:r>
              <a:rPr lang="pt-BR" sz="1100" b="1">
                <a:solidFill>
                  <a:srgbClr val="202C8F"/>
                </a:solidFill>
              </a:rPr>
              <a:t>cada puzzle</a:t>
            </a:r>
            <a:endParaRPr lang="en-US" sz="1100" b="1">
              <a:solidFill>
                <a:srgbClr val="202C8F"/>
              </a:solidFill>
            </a:endParaRPr>
          </a:p>
        </p:txBody>
      </p:sp>
      <p:sp>
        <p:nvSpPr>
          <p:cNvPr id="43" name="TextBox 42">
            <a:extLst>
              <a:ext uri="{FF2B5EF4-FFF2-40B4-BE49-F238E27FC236}">
                <a16:creationId xmlns:a16="http://schemas.microsoft.com/office/drawing/2014/main" id="{D4C216ED-9C02-E16F-5585-E7392512E4BE}"/>
              </a:ext>
            </a:extLst>
          </p:cNvPr>
          <p:cNvSpPr txBox="1"/>
          <p:nvPr/>
        </p:nvSpPr>
        <p:spPr>
          <a:xfrm>
            <a:off x="7414323" y="3227519"/>
            <a:ext cx="1202499" cy="738664"/>
          </a:xfrm>
          <a:prstGeom prst="rect">
            <a:avLst/>
          </a:prstGeom>
          <a:noFill/>
        </p:spPr>
        <p:txBody>
          <a:bodyPr wrap="square" rtlCol="0">
            <a:spAutoFit/>
          </a:bodyPr>
          <a:lstStyle/>
          <a:p>
            <a:pPr algn="ctr"/>
            <a:r>
              <a:rPr lang="pt-BR" sz="1400">
                <a:solidFill>
                  <a:srgbClr val="202C8F"/>
                </a:solidFill>
              </a:rPr>
              <a:t>Se a conta </a:t>
            </a:r>
            <a:r>
              <a:rPr lang="pt-BR" sz="1400" b="1">
                <a:solidFill>
                  <a:srgbClr val="202C8F"/>
                </a:solidFill>
              </a:rPr>
              <a:t>não é um spam</a:t>
            </a:r>
            <a:endParaRPr lang="en-US" sz="1400" b="1">
              <a:solidFill>
                <a:srgbClr val="202C8F"/>
              </a:solidFill>
            </a:endParaRPr>
          </a:p>
        </p:txBody>
      </p:sp>
      <p:sp>
        <p:nvSpPr>
          <p:cNvPr id="44" name="TextBox 43">
            <a:extLst>
              <a:ext uri="{FF2B5EF4-FFF2-40B4-BE49-F238E27FC236}">
                <a16:creationId xmlns:a16="http://schemas.microsoft.com/office/drawing/2014/main" id="{E21DD8E2-82C2-546B-7DA5-A85CF82A479F}"/>
              </a:ext>
            </a:extLst>
          </p:cNvPr>
          <p:cNvSpPr txBox="1"/>
          <p:nvPr/>
        </p:nvSpPr>
        <p:spPr>
          <a:xfrm>
            <a:off x="7414323" y="4694588"/>
            <a:ext cx="1202499" cy="738664"/>
          </a:xfrm>
          <a:prstGeom prst="rect">
            <a:avLst/>
          </a:prstGeom>
          <a:noFill/>
        </p:spPr>
        <p:txBody>
          <a:bodyPr wrap="square" rtlCol="0">
            <a:spAutoFit/>
          </a:bodyPr>
          <a:lstStyle/>
          <a:p>
            <a:pPr algn="ctr"/>
            <a:r>
              <a:rPr lang="pt-BR" sz="1400">
                <a:solidFill>
                  <a:srgbClr val="202C8F"/>
                </a:solidFill>
              </a:rPr>
              <a:t>Se a conta </a:t>
            </a:r>
            <a:r>
              <a:rPr lang="pt-BR" sz="1400" b="1">
                <a:solidFill>
                  <a:srgbClr val="202C8F"/>
                </a:solidFill>
              </a:rPr>
              <a:t>mandou um spam</a:t>
            </a:r>
            <a:endParaRPr lang="en-US" sz="1400" b="1">
              <a:solidFill>
                <a:srgbClr val="202C8F"/>
              </a:solidFill>
            </a:endParaRPr>
          </a:p>
        </p:txBody>
      </p:sp>
      <p:sp>
        <p:nvSpPr>
          <p:cNvPr id="45" name="Oval 44">
            <a:extLst>
              <a:ext uri="{FF2B5EF4-FFF2-40B4-BE49-F238E27FC236}">
                <a16:creationId xmlns:a16="http://schemas.microsoft.com/office/drawing/2014/main" id="{59EB55A8-3E9B-F0BA-0CF4-A2174B3ABC7A}"/>
              </a:ext>
            </a:extLst>
          </p:cNvPr>
          <p:cNvSpPr/>
          <p:nvPr/>
        </p:nvSpPr>
        <p:spPr>
          <a:xfrm>
            <a:off x="8709321" y="4534365"/>
            <a:ext cx="1355897" cy="468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sz="1200"/>
              <a:t>Milhares de segundos</a:t>
            </a:r>
            <a:endParaRPr lang="en-US" sz="1200"/>
          </a:p>
        </p:txBody>
      </p:sp>
      <p:sp>
        <p:nvSpPr>
          <p:cNvPr id="46" name="L-Shape 45">
            <a:extLst>
              <a:ext uri="{FF2B5EF4-FFF2-40B4-BE49-F238E27FC236}">
                <a16:creationId xmlns:a16="http://schemas.microsoft.com/office/drawing/2014/main" id="{3FB28B22-AAEA-E0AF-3B84-BC06D81D6E5F}"/>
              </a:ext>
            </a:extLst>
          </p:cNvPr>
          <p:cNvSpPr/>
          <p:nvPr/>
        </p:nvSpPr>
        <p:spPr>
          <a:xfrm rot="19038717">
            <a:off x="10181337" y="3560314"/>
            <a:ext cx="690668" cy="285001"/>
          </a:xfrm>
          <a:prstGeom prst="corner">
            <a:avLst>
              <a:gd name="adj1" fmla="val 41496"/>
              <a:gd name="adj2" fmla="val 4092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7" name="Multiplication Sign 46">
            <a:extLst>
              <a:ext uri="{FF2B5EF4-FFF2-40B4-BE49-F238E27FC236}">
                <a16:creationId xmlns:a16="http://schemas.microsoft.com/office/drawing/2014/main" id="{4132B3D0-F187-9E9B-4655-69AAB1CA5456}"/>
              </a:ext>
            </a:extLst>
          </p:cNvPr>
          <p:cNvSpPr/>
          <p:nvPr/>
        </p:nvSpPr>
        <p:spPr>
          <a:xfrm>
            <a:off x="9973966" y="4281943"/>
            <a:ext cx="1058725" cy="984129"/>
          </a:xfrm>
          <a:prstGeom prst="mathMultiply">
            <a:avLst>
              <a:gd name="adj1" fmla="val 15527"/>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152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fade">
                                      <p:cBhvr>
                                        <p:cTn id="58" dur="500"/>
                                        <p:tgtEl>
                                          <p:spTgt spid="4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500"/>
                                        <p:tgtEl>
                                          <p:spTgt spid="4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500"/>
                                        <p:tgtEl>
                                          <p:spTgt spid="4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p:bldP spid="32" grpId="0"/>
      <p:bldP spid="33" grpId="0" animBg="1"/>
      <p:bldP spid="34" grpId="0" animBg="1"/>
      <p:bldP spid="35" grpId="0" animBg="1"/>
      <p:bldP spid="36" grpId="0"/>
      <p:bldP spid="37" grpId="0" animBg="1"/>
      <p:bldP spid="38" grpId="0" animBg="1"/>
      <p:bldP spid="41" grpId="0" animBg="1"/>
      <p:bldP spid="42" grpId="0"/>
      <p:bldP spid="43" grpId="0"/>
      <p:bldP spid="44" grpId="0"/>
      <p:bldP spid="45" grpId="0" animBg="1"/>
      <p:bldP spid="46" grpId="0" animBg="1"/>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09471" y="838469"/>
            <a:ext cx="10671048" cy="768096"/>
          </a:xfrm>
        </p:spPr>
        <p:txBody>
          <a:bodyPr/>
          <a:lstStyle/>
          <a:p>
            <a:r>
              <a:rPr lang="pt-BR"/>
              <a:t>o problema do spam</a:t>
            </a:r>
            <a:br>
              <a:rPr lang="pt-BR"/>
            </a:br>
            <a:r>
              <a:rPr lang="pt-BR"/>
              <a:t>em 2004</a:t>
            </a:r>
            <a:endParaRPr lang="en-US"/>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Fighting spam with statistics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2</a:t>
            </a:fld>
            <a:endParaRPr lang="en-US"/>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p:txBody>
          <a:bodyPr/>
          <a:lstStyle/>
          <a:p>
            <a:endParaRPr lang="pt-BR"/>
          </a:p>
          <a:p>
            <a:endParaRPr lang="en-US"/>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3"/>
          <a:srcRect/>
          <a:stretch/>
        </p:blipFill>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992124" y="3191256"/>
            <a:ext cx="2770632" cy="2965704"/>
          </a:xfrm>
        </p:spPr>
        <p:txBody>
          <a:bodyPr/>
          <a:lstStyle/>
          <a:p>
            <a:pPr marL="347345" indent="-347345">
              <a:lnSpc>
                <a:spcPct val="150000"/>
              </a:lnSpc>
            </a:pPr>
            <a:r>
              <a:rPr lang="en-US" b="1"/>
              <a:t>50% dos emails </a:t>
            </a:r>
            <a:r>
              <a:rPr lang="en-US" b="1" err="1"/>
              <a:t>na</a:t>
            </a:r>
            <a:r>
              <a:rPr lang="en-US" b="1"/>
              <a:t> internet </a:t>
            </a:r>
            <a:r>
              <a:rPr lang="en-US" b="1" err="1"/>
              <a:t>eram</a:t>
            </a:r>
            <a:r>
              <a:rPr lang="en-US" b="1"/>
              <a:t> spam</a:t>
            </a:r>
            <a:r>
              <a:rPr lang="en-US"/>
              <a:t>, de </a:t>
            </a:r>
            <a:r>
              <a:rPr lang="en-US" err="1"/>
              <a:t>acordo</a:t>
            </a:r>
            <a:r>
              <a:rPr lang="en-US"/>
              <a:t> com a Brightmail.</a:t>
            </a:r>
            <a:endParaRPr lang="pt-BR"/>
          </a:p>
          <a:p>
            <a:pPr marL="347345" indent="-347345">
              <a:lnSpc>
                <a:spcPct val="150000"/>
              </a:lnSpc>
            </a:pPr>
            <a:r>
              <a:rPr lang="en-US"/>
              <a:t>Custa</a:t>
            </a:r>
            <a:r>
              <a:rPr lang="en-US" b="1"/>
              <a:t> 0.01 ¢ para </a:t>
            </a:r>
            <a:r>
              <a:rPr lang="en-US" b="1" err="1"/>
              <a:t>enviar</a:t>
            </a:r>
            <a:r>
              <a:rPr lang="en-US" b="1"/>
              <a:t> um spam </a:t>
            </a:r>
            <a:r>
              <a:rPr lang="en-US"/>
              <a:t>e </a:t>
            </a:r>
            <a:r>
              <a:rPr lang="en-US" err="1"/>
              <a:t>apenas</a:t>
            </a:r>
            <a:r>
              <a:rPr lang="en-US"/>
              <a:t> </a:t>
            </a:r>
            <a:r>
              <a:rPr lang="en-US" b="1"/>
              <a:t>7% </a:t>
            </a:r>
            <a:r>
              <a:rPr lang="en-US"/>
              <a:t>dos </a:t>
            </a:r>
            <a:r>
              <a:rPr lang="en-US" err="1"/>
              <a:t>usuários</a:t>
            </a:r>
            <a:r>
              <a:rPr lang="en-US"/>
              <a:t> </a:t>
            </a:r>
            <a:r>
              <a:rPr lang="en-US" b="1" err="1"/>
              <a:t>já</a:t>
            </a:r>
            <a:r>
              <a:rPr lang="en-US" b="1"/>
              <a:t> </a:t>
            </a:r>
            <a:r>
              <a:rPr lang="en-US" b="1" err="1"/>
              <a:t>compraram</a:t>
            </a:r>
            <a:r>
              <a:rPr lang="en-US" b="1"/>
              <a:t> </a:t>
            </a:r>
            <a:r>
              <a:rPr lang="en-US"/>
              <a:t>um </a:t>
            </a:r>
            <a:r>
              <a:rPr lang="en-US" err="1"/>
              <a:t>produto</a:t>
            </a:r>
            <a:r>
              <a:rPr lang="en-US"/>
              <a:t> </a:t>
            </a:r>
            <a:r>
              <a:rPr lang="en-US" b="1"/>
              <a:t>a </a:t>
            </a:r>
            <a:r>
              <a:rPr lang="en-US" b="1" err="1"/>
              <a:t>partir</a:t>
            </a:r>
            <a:r>
              <a:rPr lang="en-US" b="1"/>
              <a:t> de um email </a:t>
            </a:r>
            <a:r>
              <a:rPr lang="en-US" b="1" err="1"/>
              <a:t>não-solicitado</a:t>
            </a:r>
            <a:r>
              <a:rPr lang="en-US" b="1"/>
              <a:t>.</a:t>
            </a:r>
            <a:endParaRPr lang="en-US" b="1">
              <a:cs typeface="Sabon Next LT"/>
            </a:endParaRPr>
          </a:p>
          <a:p>
            <a:pPr marL="0" indent="0">
              <a:lnSpc>
                <a:spcPct val="150000"/>
              </a:lnSpc>
              <a:buNone/>
            </a:pPr>
            <a:endParaRPr lang="en-US"/>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p:txBody>
          <a:bodyPr/>
          <a:lstStyle/>
          <a:p>
            <a:endParaRPr lang="pt-BR"/>
          </a:p>
          <a:p>
            <a:endParaRPr lang="en-US"/>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4"/>
          <a:srcRect/>
          <a:stretch/>
        </p:blipFill>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4506571" y="3191256"/>
            <a:ext cx="3369564" cy="2965704"/>
          </a:xfrm>
        </p:spPr>
        <p:txBody>
          <a:bodyPr/>
          <a:lstStyle/>
          <a:p>
            <a:pPr marL="285750" indent="-285750">
              <a:lnSpc>
                <a:spcPct val="150000"/>
              </a:lnSpc>
              <a:buFont typeface="Arial" panose="020B0604020202020204" pitchFamily="34" charset="0"/>
              <a:buChar char="•"/>
            </a:pPr>
            <a:r>
              <a:rPr lang="en-US" b="1"/>
              <a:t>66% </a:t>
            </a:r>
            <a:r>
              <a:rPr lang="en-US"/>
              <a:t>dos emails de spam</a:t>
            </a:r>
            <a:r>
              <a:rPr lang="en-US" b="1"/>
              <a:t> </a:t>
            </a:r>
            <a:r>
              <a:rPr lang="en-US" b="1" err="1"/>
              <a:t>possuíam</a:t>
            </a:r>
            <a:r>
              <a:rPr lang="en-US" b="1"/>
              <a:t> </a:t>
            </a:r>
            <a:r>
              <a:rPr lang="en-US" b="1" err="1"/>
              <a:t>informações</a:t>
            </a:r>
            <a:r>
              <a:rPr lang="en-US" b="1"/>
              <a:t> falsas</a:t>
            </a:r>
            <a:r>
              <a:rPr lang="en-US"/>
              <a:t> </a:t>
            </a:r>
            <a:r>
              <a:rPr lang="en-US" err="1"/>
              <a:t>na</a:t>
            </a:r>
            <a:r>
              <a:rPr lang="en-US"/>
              <a:t> </a:t>
            </a:r>
            <a:r>
              <a:rPr lang="en-US" err="1"/>
              <a:t>mensagem</a:t>
            </a:r>
            <a:endParaRPr lang="en-US"/>
          </a:p>
          <a:p>
            <a:pPr marL="285750" indent="-285750">
              <a:lnSpc>
                <a:spcPct val="150000"/>
              </a:lnSpc>
              <a:buFont typeface="Arial" panose="020B0604020202020204" pitchFamily="34" charset="0"/>
              <a:buChar char="•"/>
            </a:pPr>
            <a:r>
              <a:rPr lang="en-US" b="1"/>
              <a:t>18% </a:t>
            </a:r>
            <a:r>
              <a:rPr lang="en-US"/>
              <a:t>dos emails de spam </a:t>
            </a:r>
            <a:r>
              <a:rPr lang="en-US" b="1" err="1"/>
              <a:t>anunciavam</a:t>
            </a:r>
            <a:r>
              <a:rPr lang="en-US" b="1"/>
              <a:t> </a:t>
            </a:r>
            <a:r>
              <a:rPr lang="en-US" b="1" err="1"/>
              <a:t>conteúdos</a:t>
            </a:r>
            <a:r>
              <a:rPr lang="en-US" b="1"/>
              <a:t> </a:t>
            </a:r>
            <a:r>
              <a:rPr lang="en-US" b="1" err="1"/>
              <a:t>adultos</a:t>
            </a:r>
            <a:endParaRPr lang="en-US" b="1"/>
          </a:p>
          <a:p>
            <a:endParaRPr lang="en-US"/>
          </a:p>
        </p:txBody>
      </p:sp>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p:txBody>
          <a:bodyPr/>
          <a:lstStyle/>
          <a:p>
            <a:endParaRPr lang="pt-BR"/>
          </a:p>
          <a:p>
            <a:endParaRPr lang="pt-BR"/>
          </a:p>
        </p:txBody>
      </p:sp>
      <p:pic>
        <p:nvPicPr>
          <p:cNvPr id="80" name="Picture Placeholder 79" descr="chain link icon">
            <a:extLst>
              <a:ext uri="{FF2B5EF4-FFF2-40B4-BE49-F238E27FC236}">
                <a16:creationId xmlns:a16="http://schemas.microsoft.com/office/drawing/2014/main" id="{FCC17566-BE36-5CE0-25C6-8AC132D1479D}"/>
              </a:ext>
            </a:extLst>
          </p:cNvPr>
          <p:cNvPicPr>
            <a:picLocks noGrp="1" noChangeAspect="1"/>
          </p:cNvPicPr>
          <p:nvPr>
            <p:ph type="pic" sz="quarter" idx="24"/>
          </p:nvPr>
        </p:nvPicPr>
        <p:blipFill rotWithShape="1">
          <a:blip r:embed="rId5"/>
          <a:srcRect t="85" b="85"/>
          <a:stretch/>
        </p:blipFill>
        <p:spPr/>
      </p:pic>
      <p:sp>
        <p:nvSpPr>
          <p:cNvPr id="8" name="Text Placeholder 7">
            <a:extLst>
              <a:ext uri="{FF2B5EF4-FFF2-40B4-BE49-F238E27FC236}">
                <a16:creationId xmlns:a16="http://schemas.microsoft.com/office/drawing/2014/main" id="{7063C991-877C-CD1D-A03D-547E04121FE0}"/>
              </a:ext>
            </a:extLst>
          </p:cNvPr>
          <p:cNvSpPr>
            <a:spLocks noGrp="1"/>
          </p:cNvSpPr>
          <p:nvPr>
            <p:ph type="body" sz="quarter" idx="22"/>
          </p:nvPr>
        </p:nvSpPr>
        <p:spPr>
          <a:xfrm>
            <a:off x="8052618" y="3191256"/>
            <a:ext cx="3539614" cy="2965706"/>
          </a:xfrm>
        </p:spPr>
        <p:txBody>
          <a:bodyPr/>
          <a:lstStyle/>
          <a:p>
            <a:pPr marL="285750" indent="-285750">
              <a:lnSpc>
                <a:spcPct val="150000"/>
              </a:lnSpc>
              <a:buFont typeface="Arial" panose="020B0604020202020204" pitchFamily="34" charset="0"/>
              <a:buChar char="•"/>
            </a:pPr>
            <a:r>
              <a:rPr lang="en-US" b="1"/>
              <a:t>25% </a:t>
            </a:r>
            <a:r>
              <a:rPr lang="en-US"/>
              <a:t>dos </a:t>
            </a:r>
            <a:r>
              <a:rPr lang="en-US" err="1"/>
              <a:t>usuários</a:t>
            </a:r>
            <a:r>
              <a:rPr lang="en-US"/>
              <a:t> de email </a:t>
            </a:r>
            <a:r>
              <a:rPr lang="en-US" err="1"/>
              <a:t>afirmam</a:t>
            </a:r>
            <a:r>
              <a:rPr lang="en-US"/>
              <a:t> que o </a:t>
            </a:r>
            <a:r>
              <a:rPr lang="en-US" b="1"/>
              <a:t>spam </a:t>
            </a:r>
            <a:r>
              <a:rPr lang="en-US" b="1" err="1"/>
              <a:t>reduziu</a:t>
            </a:r>
            <a:r>
              <a:rPr lang="en-US" b="1"/>
              <a:t> </a:t>
            </a:r>
            <a:r>
              <a:rPr lang="en-US" b="1" err="1"/>
              <a:t>seu</a:t>
            </a:r>
            <a:r>
              <a:rPr lang="en-US" b="1"/>
              <a:t> </a:t>
            </a:r>
            <a:r>
              <a:rPr lang="en-US" b="1" err="1"/>
              <a:t>uso</a:t>
            </a:r>
            <a:r>
              <a:rPr lang="en-US" b="1"/>
              <a:t> de email</a:t>
            </a:r>
          </a:p>
          <a:p>
            <a:pPr marL="285750" indent="-285750">
              <a:lnSpc>
                <a:spcPct val="150000"/>
              </a:lnSpc>
              <a:buFont typeface="Arial" panose="020B0604020202020204" pitchFamily="34" charset="0"/>
              <a:buChar char="•"/>
            </a:pPr>
            <a:r>
              <a:rPr lang="en-US" b="1"/>
              <a:t>12%</a:t>
            </a:r>
            <a:r>
              <a:rPr lang="en-US"/>
              <a:t> dos </a:t>
            </a:r>
            <a:r>
              <a:rPr lang="en-US" err="1"/>
              <a:t>usuários</a:t>
            </a:r>
            <a:r>
              <a:rPr lang="en-US"/>
              <a:t> </a:t>
            </a:r>
            <a:r>
              <a:rPr lang="en-US" err="1"/>
              <a:t>passam</a:t>
            </a:r>
            <a:r>
              <a:rPr lang="en-US" b="1"/>
              <a:t> </a:t>
            </a:r>
            <a:r>
              <a:rPr lang="en-US" b="1" err="1"/>
              <a:t>meia</a:t>
            </a:r>
            <a:r>
              <a:rPr lang="en-US" b="1"/>
              <a:t> hora </a:t>
            </a:r>
            <a:r>
              <a:rPr lang="en-US" b="1" err="1"/>
              <a:t>ou</a:t>
            </a:r>
            <a:r>
              <a:rPr lang="en-US" b="1"/>
              <a:t> </a:t>
            </a:r>
            <a:r>
              <a:rPr lang="en-US" b="1" err="1"/>
              <a:t>mais</a:t>
            </a:r>
            <a:r>
              <a:rPr lang="en-US" b="1"/>
              <a:t> </a:t>
            </a:r>
            <a:r>
              <a:rPr lang="en-US" b="1" err="1"/>
              <a:t>por</a:t>
            </a:r>
            <a:r>
              <a:rPr lang="en-US" b="1"/>
              <a:t> </a:t>
            </a:r>
            <a:r>
              <a:rPr lang="en-US" b="1" err="1"/>
              <a:t>dia</a:t>
            </a:r>
            <a:r>
              <a:rPr lang="en-US" b="1"/>
              <a:t> </a:t>
            </a:r>
            <a:r>
              <a:rPr lang="en-US" b="1" err="1"/>
              <a:t>lidando</a:t>
            </a:r>
            <a:r>
              <a:rPr lang="en-US" b="1"/>
              <a:t> com spam</a:t>
            </a:r>
          </a:p>
          <a:p>
            <a:endParaRPr lang="en-US"/>
          </a:p>
          <a:p>
            <a:endParaRPr lang="en-US"/>
          </a:p>
        </p:txBody>
      </p:sp>
      <p:sp>
        <p:nvSpPr>
          <p:cNvPr id="9" name="Rectangle 8">
            <a:extLst>
              <a:ext uri="{FF2B5EF4-FFF2-40B4-BE49-F238E27FC236}">
                <a16:creationId xmlns:a16="http://schemas.microsoft.com/office/drawing/2014/main" id="{1A216CA8-9E09-08DE-4EE4-6056343EE63D}"/>
              </a:ext>
            </a:extLst>
          </p:cNvPr>
          <p:cNvSpPr/>
          <p:nvPr/>
        </p:nvSpPr>
        <p:spPr>
          <a:xfrm>
            <a:off x="2113935" y="2379406"/>
            <a:ext cx="521110" cy="668594"/>
          </a:xfrm>
          <a:prstGeom prst="rect">
            <a:avLst/>
          </a:prstGeom>
          <a:solidFill>
            <a:srgbClr val="AA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F6CAA1-3A5C-ED03-5492-214FDA94397E}"/>
              </a:ext>
            </a:extLst>
          </p:cNvPr>
          <p:cNvSpPr/>
          <p:nvPr/>
        </p:nvSpPr>
        <p:spPr>
          <a:xfrm>
            <a:off x="5847636" y="2379406"/>
            <a:ext cx="553163" cy="6685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3ACBC9-D642-0833-56A7-6E17234945A9}"/>
              </a:ext>
            </a:extLst>
          </p:cNvPr>
          <p:cNvSpPr/>
          <p:nvPr/>
        </p:nvSpPr>
        <p:spPr>
          <a:xfrm>
            <a:off x="9480066" y="2408903"/>
            <a:ext cx="553163" cy="668594"/>
          </a:xfrm>
          <a:prstGeom prst="rect">
            <a:avLst/>
          </a:prstGeom>
          <a:solidFill>
            <a:srgbClr val="D4D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Internet with solid fill">
            <a:extLst>
              <a:ext uri="{FF2B5EF4-FFF2-40B4-BE49-F238E27FC236}">
                <a16:creationId xmlns:a16="http://schemas.microsoft.com/office/drawing/2014/main" id="{D03EAA8D-3C54-44F2-5D42-FEE372CDD1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33251" y="2389867"/>
            <a:ext cx="687003" cy="687003"/>
          </a:xfrm>
          <a:prstGeom prst="rect">
            <a:avLst/>
          </a:prstGeom>
        </p:spPr>
      </p:pic>
      <p:sp>
        <p:nvSpPr>
          <p:cNvPr id="21" name="Freeform: Shape 20">
            <a:extLst>
              <a:ext uri="{FF2B5EF4-FFF2-40B4-BE49-F238E27FC236}">
                <a16:creationId xmlns:a16="http://schemas.microsoft.com/office/drawing/2014/main" id="{CFCCABE5-FF13-F6C2-BF8F-3BBB668CB282}"/>
              </a:ext>
            </a:extLst>
          </p:cNvPr>
          <p:cNvSpPr/>
          <p:nvPr/>
        </p:nvSpPr>
        <p:spPr>
          <a:xfrm rot="19831294">
            <a:off x="5745975" y="2558533"/>
            <a:ext cx="724433" cy="369333"/>
          </a:xfrm>
          <a:custGeom>
            <a:avLst/>
            <a:gdLst/>
            <a:ahLst/>
            <a:cxnLst/>
            <a:rect l="l" t="t" r="r" b="b"/>
            <a:pathLst>
              <a:path w="724433" h="369333">
                <a:moveTo>
                  <a:pt x="287224" y="140487"/>
                </a:moveTo>
                <a:lnTo>
                  <a:pt x="303633" y="189043"/>
                </a:lnTo>
                <a:lnTo>
                  <a:pt x="270593" y="189043"/>
                </a:lnTo>
                <a:close/>
                <a:moveTo>
                  <a:pt x="545553" y="93383"/>
                </a:moveTo>
                <a:lnTo>
                  <a:pt x="545553" y="245746"/>
                </a:lnTo>
                <a:lnTo>
                  <a:pt x="632282" y="245746"/>
                </a:lnTo>
                <a:lnTo>
                  <a:pt x="632282" y="212706"/>
                </a:lnTo>
                <a:lnTo>
                  <a:pt x="585178" y="212706"/>
                </a:lnTo>
                <a:lnTo>
                  <a:pt x="585178" y="185471"/>
                </a:lnTo>
                <a:lnTo>
                  <a:pt x="629715" y="185471"/>
                </a:lnTo>
                <a:lnTo>
                  <a:pt x="629715" y="152431"/>
                </a:lnTo>
                <a:lnTo>
                  <a:pt x="585178" y="152431"/>
                </a:lnTo>
                <a:lnTo>
                  <a:pt x="585178" y="126423"/>
                </a:lnTo>
                <a:lnTo>
                  <a:pt x="632282" y="126423"/>
                </a:lnTo>
                <a:lnTo>
                  <a:pt x="632282" y="93383"/>
                </a:lnTo>
                <a:close/>
                <a:moveTo>
                  <a:pt x="383628" y="93383"/>
                </a:moveTo>
                <a:lnTo>
                  <a:pt x="383628" y="245746"/>
                </a:lnTo>
                <a:lnTo>
                  <a:pt x="423253" y="245746"/>
                </a:lnTo>
                <a:lnTo>
                  <a:pt x="423253" y="179666"/>
                </a:lnTo>
                <a:lnTo>
                  <a:pt x="474711" y="245746"/>
                </a:lnTo>
                <a:lnTo>
                  <a:pt x="525945" y="245746"/>
                </a:lnTo>
                <a:lnTo>
                  <a:pt x="459977" y="165490"/>
                </a:lnTo>
                <a:lnTo>
                  <a:pt x="520364" y="93383"/>
                </a:lnTo>
                <a:lnTo>
                  <a:pt x="471585" y="93383"/>
                </a:lnTo>
                <a:lnTo>
                  <a:pt x="423253" y="156226"/>
                </a:lnTo>
                <a:lnTo>
                  <a:pt x="423253" y="93383"/>
                </a:lnTo>
                <a:close/>
                <a:moveTo>
                  <a:pt x="265905" y="93383"/>
                </a:moveTo>
                <a:lnTo>
                  <a:pt x="207304" y="245746"/>
                </a:lnTo>
                <a:lnTo>
                  <a:pt x="249162" y="245746"/>
                </a:lnTo>
                <a:lnTo>
                  <a:pt x="259654" y="219180"/>
                </a:lnTo>
                <a:lnTo>
                  <a:pt x="314348" y="219180"/>
                </a:lnTo>
                <a:lnTo>
                  <a:pt x="324171" y="245746"/>
                </a:lnTo>
                <a:lnTo>
                  <a:pt x="366475" y="245746"/>
                </a:lnTo>
                <a:lnTo>
                  <a:pt x="309102" y="93383"/>
                </a:lnTo>
                <a:close/>
                <a:moveTo>
                  <a:pt x="107403" y="93383"/>
                </a:moveTo>
                <a:lnTo>
                  <a:pt x="107403" y="245746"/>
                </a:lnTo>
                <a:lnTo>
                  <a:pt x="147028" y="245746"/>
                </a:lnTo>
                <a:lnTo>
                  <a:pt x="147028" y="185471"/>
                </a:lnTo>
                <a:lnTo>
                  <a:pt x="190449" y="185471"/>
                </a:lnTo>
                <a:lnTo>
                  <a:pt x="190449" y="152431"/>
                </a:lnTo>
                <a:lnTo>
                  <a:pt x="147028" y="152431"/>
                </a:lnTo>
                <a:lnTo>
                  <a:pt x="147028" y="126423"/>
                </a:lnTo>
                <a:lnTo>
                  <a:pt x="194691" y="126423"/>
                </a:lnTo>
                <a:lnTo>
                  <a:pt x="194691" y="93383"/>
                </a:lnTo>
                <a:close/>
                <a:moveTo>
                  <a:pt x="61557" y="0"/>
                </a:moveTo>
                <a:lnTo>
                  <a:pt x="662876" y="0"/>
                </a:lnTo>
                <a:cubicBezTo>
                  <a:pt x="696873" y="0"/>
                  <a:pt x="724433" y="27560"/>
                  <a:pt x="724433" y="61557"/>
                </a:cubicBezTo>
                <a:lnTo>
                  <a:pt x="724433" y="307776"/>
                </a:lnTo>
                <a:cubicBezTo>
                  <a:pt x="724433" y="341773"/>
                  <a:pt x="696873" y="369333"/>
                  <a:pt x="662876" y="369333"/>
                </a:cubicBezTo>
                <a:lnTo>
                  <a:pt x="61557" y="369333"/>
                </a:lnTo>
                <a:cubicBezTo>
                  <a:pt x="27560" y="369333"/>
                  <a:pt x="0" y="341773"/>
                  <a:pt x="0" y="307776"/>
                </a:cubicBezTo>
                <a:lnTo>
                  <a:pt x="0" y="61557"/>
                </a:lnTo>
                <a:cubicBezTo>
                  <a:pt x="0" y="27560"/>
                  <a:pt x="27560" y="0"/>
                  <a:pt x="61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Graphic 22" descr="Stopwatch with solid fill">
            <a:extLst>
              <a:ext uri="{FF2B5EF4-FFF2-40B4-BE49-F238E27FC236}">
                <a16:creationId xmlns:a16="http://schemas.microsoft.com/office/drawing/2014/main" id="{63A6EF17-F149-BC83-C706-0DEEEE7EE42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588" y="2346323"/>
            <a:ext cx="687003" cy="687003"/>
          </a:xfrm>
          <a:prstGeom prst="rect">
            <a:avLst/>
          </a:prstGeom>
        </p:spPr>
      </p:pic>
    </p:spTree>
    <p:extLst>
      <p:ext uri="{BB962C8B-B14F-4D97-AF65-F5344CB8AC3E}">
        <p14:creationId xmlns:p14="http://schemas.microsoft.com/office/powerpoint/2010/main" val="671492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A6A6FD4-6C39-F335-3D66-9480194FD2A0}"/>
              </a:ext>
            </a:extLst>
          </p:cNvPr>
          <p:cNvSpPr>
            <a:spLocks noGrp="1"/>
          </p:cNvSpPr>
          <p:nvPr>
            <p:ph type="sldNum" sz="quarter" idx="12"/>
          </p:nvPr>
        </p:nvSpPr>
        <p:spPr/>
        <p:txBody>
          <a:bodyPr/>
          <a:lstStyle/>
          <a:p>
            <a:fld id="{48F63A3B-78C7-47BE-AE5E-E10140E04643}" type="slidenum">
              <a:rPr lang="en-US" smtClean="0"/>
              <a:t>20</a:t>
            </a:fld>
            <a:endParaRPr lang="en-US"/>
          </a:p>
        </p:txBody>
      </p:sp>
      <p:sp>
        <p:nvSpPr>
          <p:cNvPr id="6" name="TextBox 5">
            <a:extLst>
              <a:ext uri="{FF2B5EF4-FFF2-40B4-BE49-F238E27FC236}">
                <a16:creationId xmlns:a16="http://schemas.microsoft.com/office/drawing/2014/main" id="{58CB82EC-EBA9-AB37-874E-32BCA057F065}"/>
              </a:ext>
            </a:extLst>
          </p:cNvPr>
          <p:cNvSpPr txBox="1"/>
          <p:nvPr/>
        </p:nvSpPr>
        <p:spPr>
          <a:xfrm>
            <a:off x="3742390" y="2362088"/>
            <a:ext cx="2305607" cy="400110"/>
          </a:xfrm>
          <a:prstGeom prst="rect">
            <a:avLst/>
          </a:prstGeom>
          <a:noFill/>
        </p:spPr>
        <p:txBody>
          <a:bodyPr wrap="square" rtlCol="0">
            <a:spAutoFit/>
          </a:bodyPr>
          <a:lstStyle/>
          <a:p>
            <a:r>
              <a:rPr lang="pt-BR" sz="2000" b="1">
                <a:solidFill>
                  <a:srgbClr val="202C8F"/>
                </a:solidFill>
              </a:rPr>
              <a:t>Hash function:</a:t>
            </a:r>
            <a:endParaRPr lang="en-US" sz="2000" b="1">
              <a:solidFill>
                <a:srgbClr val="202C8F"/>
              </a:solidFill>
            </a:endParaRPr>
          </a:p>
        </p:txBody>
      </p:sp>
      <p:sp>
        <p:nvSpPr>
          <p:cNvPr id="7" name="Arrow: Bent-Up 6">
            <a:extLst>
              <a:ext uri="{FF2B5EF4-FFF2-40B4-BE49-F238E27FC236}">
                <a16:creationId xmlns:a16="http://schemas.microsoft.com/office/drawing/2014/main" id="{1A26809C-9264-9B08-9BC7-30069976EAC9}"/>
              </a:ext>
            </a:extLst>
          </p:cNvPr>
          <p:cNvSpPr/>
          <p:nvPr/>
        </p:nvSpPr>
        <p:spPr>
          <a:xfrm rot="5400000">
            <a:off x="3881920" y="2770634"/>
            <a:ext cx="419208" cy="402336"/>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BFBECF7-5E6F-A6BE-E77C-E3377343AB4B}"/>
              </a:ext>
            </a:extLst>
          </p:cNvPr>
          <p:cNvSpPr txBox="1"/>
          <p:nvPr/>
        </p:nvSpPr>
        <p:spPr>
          <a:xfrm>
            <a:off x="4440658" y="2874573"/>
            <a:ext cx="2984270" cy="400110"/>
          </a:xfrm>
          <a:prstGeom prst="rect">
            <a:avLst/>
          </a:prstGeom>
          <a:noFill/>
        </p:spPr>
        <p:txBody>
          <a:bodyPr wrap="square" rtlCol="0">
            <a:spAutoFit/>
          </a:bodyPr>
          <a:lstStyle/>
          <a:p>
            <a:r>
              <a:rPr lang="pt-BR" sz="2000">
                <a:solidFill>
                  <a:srgbClr val="202C8F"/>
                </a:solidFill>
              </a:rPr>
              <a:t>String = “S”+“P”+“A”+“M”</a:t>
            </a:r>
            <a:endParaRPr lang="en-US" sz="2000">
              <a:solidFill>
                <a:srgbClr val="202C8F"/>
              </a:solidFill>
            </a:endParaRPr>
          </a:p>
        </p:txBody>
      </p:sp>
      <p:sp>
        <p:nvSpPr>
          <p:cNvPr id="9" name="Rectangle: Rounded Corners 8">
            <a:extLst>
              <a:ext uri="{FF2B5EF4-FFF2-40B4-BE49-F238E27FC236}">
                <a16:creationId xmlns:a16="http://schemas.microsoft.com/office/drawing/2014/main" id="{67E77A12-0F95-7772-F834-EA8FAA33E1B7}"/>
              </a:ext>
            </a:extLst>
          </p:cNvPr>
          <p:cNvSpPr/>
          <p:nvPr/>
        </p:nvSpPr>
        <p:spPr>
          <a:xfrm>
            <a:off x="6478389" y="3611830"/>
            <a:ext cx="1733204" cy="756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rgbClr val="202C8F"/>
                </a:solidFill>
              </a:rPr>
              <a:t>Hash</a:t>
            </a:r>
            <a:r>
              <a:rPr lang="pt-BR"/>
              <a:t> </a:t>
            </a:r>
            <a:r>
              <a:rPr lang="pt-BR">
                <a:solidFill>
                  <a:srgbClr val="202C8F"/>
                </a:solidFill>
              </a:rPr>
              <a:t>Function</a:t>
            </a:r>
            <a:endParaRPr lang="en-US">
              <a:solidFill>
                <a:srgbClr val="202C8F"/>
              </a:solidFill>
            </a:endParaRPr>
          </a:p>
        </p:txBody>
      </p:sp>
      <p:sp>
        <p:nvSpPr>
          <p:cNvPr id="11" name="TextBox 10">
            <a:extLst>
              <a:ext uri="{FF2B5EF4-FFF2-40B4-BE49-F238E27FC236}">
                <a16:creationId xmlns:a16="http://schemas.microsoft.com/office/drawing/2014/main" id="{39F858ED-9D4C-68A6-733A-8266B4E2AD34}"/>
              </a:ext>
            </a:extLst>
          </p:cNvPr>
          <p:cNvSpPr txBox="1"/>
          <p:nvPr/>
        </p:nvSpPr>
        <p:spPr>
          <a:xfrm>
            <a:off x="3622271" y="3809231"/>
            <a:ext cx="2080260" cy="369332"/>
          </a:xfrm>
          <a:prstGeom prst="rect">
            <a:avLst/>
          </a:prstGeom>
          <a:noFill/>
        </p:spPr>
        <p:txBody>
          <a:bodyPr wrap="square">
            <a:spAutoFit/>
          </a:bodyPr>
          <a:lstStyle/>
          <a:p>
            <a:r>
              <a:rPr lang="pt-BR" sz="1800">
                <a:solidFill>
                  <a:srgbClr val="202C8F"/>
                </a:solidFill>
              </a:rPr>
              <a:t>“S”+“P”+“A”+</a:t>
            </a:r>
            <a:r>
              <a:rPr lang="pt-BR" sz="1800">
                <a:solidFill>
                  <a:srgbClr val="FF0000"/>
                </a:solidFill>
              </a:rPr>
              <a:t>“M”</a:t>
            </a:r>
            <a:endParaRPr lang="en-US">
              <a:solidFill>
                <a:srgbClr val="FF0000"/>
              </a:solidFill>
            </a:endParaRPr>
          </a:p>
        </p:txBody>
      </p:sp>
      <p:sp>
        <p:nvSpPr>
          <p:cNvPr id="12" name="Arrow: Right 11">
            <a:extLst>
              <a:ext uri="{FF2B5EF4-FFF2-40B4-BE49-F238E27FC236}">
                <a16:creationId xmlns:a16="http://schemas.microsoft.com/office/drawing/2014/main" id="{63344843-FEF6-E69A-6970-735A2C053272}"/>
              </a:ext>
            </a:extLst>
          </p:cNvPr>
          <p:cNvSpPr/>
          <p:nvPr/>
        </p:nvSpPr>
        <p:spPr>
          <a:xfrm>
            <a:off x="5564083" y="3836171"/>
            <a:ext cx="737419" cy="30777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3E2C421-F8BB-621D-9FA7-74AD0A8E2203}"/>
              </a:ext>
            </a:extLst>
          </p:cNvPr>
          <p:cNvSpPr/>
          <p:nvPr/>
        </p:nvSpPr>
        <p:spPr>
          <a:xfrm>
            <a:off x="8407879" y="3834682"/>
            <a:ext cx="737419" cy="30777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C84C7AA-FD42-D182-4C47-84C52863600C}"/>
              </a:ext>
            </a:extLst>
          </p:cNvPr>
          <p:cNvSpPr txBox="1"/>
          <p:nvPr/>
        </p:nvSpPr>
        <p:spPr>
          <a:xfrm>
            <a:off x="9283391" y="3809231"/>
            <a:ext cx="2080260" cy="369332"/>
          </a:xfrm>
          <a:prstGeom prst="rect">
            <a:avLst/>
          </a:prstGeom>
          <a:noFill/>
        </p:spPr>
        <p:txBody>
          <a:bodyPr wrap="square">
            <a:spAutoFit/>
          </a:bodyPr>
          <a:lstStyle/>
          <a:p>
            <a:r>
              <a:rPr lang="pt-BR">
                <a:solidFill>
                  <a:srgbClr val="FF0000"/>
                </a:solidFill>
              </a:rPr>
              <a:t>6343 (int)</a:t>
            </a:r>
            <a:endParaRPr lang="en-US">
              <a:solidFill>
                <a:srgbClr val="FF0000"/>
              </a:solidFill>
            </a:endParaRPr>
          </a:p>
        </p:txBody>
      </p:sp>
      <p:sp>
        <p:nvSpPr>
          <p:cNvPr id="15" name="Rectangle: Rounded Corners 14">
            <a:extLst>
              <a:ext uri="{FF2B5EF4-FFF2-40B4-BE49-F238E27FC236}">
                <a16:creationId xmlns:a16="http://schemas.microsoft.com/office/drawing/2014/main" id="{0EA51356-2C5B-6FB2-798B-AF7F0F495724}"/>
              </a:ext>
            </a:extLst>
          </p:cNvPr>
          <p:cNvSpPr/>
          <p:nvPr/>
        </p:nvSpPr>
        <p:spPr>
          <a:xfrm>
            <a:off x="6478389" y="4624359"/>
            <a:ext cx="1733204" cy="756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rgbClr val="202C8F"/>
                </a:solidFill>
              </a:rPr>
              <a:t>Hash</a:t>
            </a:r>
            <a:r>
              <a:rPr lang="pt-BR"/>
              <a:t> </a:t>
            </a:r>
            <a:r>
              <a:rPr lang="pt-BR">
                <a:solidFill>
                  <a:srgbClr val="202C8F"/>
                </a:solidFill>
              </a:rPr>
              <a:t>Function</a:t>
            </a:r>
            <a:endParaRPr lang="en-US">
              <a:solidFill>
                <a:srgbClr val="202C8F"/>
              </a:solidFill>
            </a:endParaRPr>
          </a:p>
        </p:txBody>
      </p:sp>
      <p:sp>
        <p:nvSpPr>
          <p:cNvPr id="16" name="TextBox 15">
            <a:extLst>
              <a:ext uri="{FF2B5EF4-FFF2-40B4-BE49-F238E27FC236}">
                <a16:creationId xmlns:a16="http://schemas.microsoft.com/office/drawing/2014/main" id="{32A20D54-DEF6-FA9D-9446-99F74D4C48F3}"/>
              </a:ext>
            </a:extLst>
          </p:cNvPr>
          <p:cNvSpPr txBox="1"/>
          <p:nvPr/>
        </p:nvSpPr>
        <p:spPr>
          <a:xfrm>
            <a:off x="3622271" y="4821760"/>
            <a:ext cx="2080260" cy="369332"/>
          </a:xfrm>
          <a:prstGeom prst="rect">
            <a:avLst/>
          </a:prstGeom>
          <a:noFill/>
        </p:spPr>
        <p:txBody>
          <a:bodyPr wrap="square">
            <a:spAutoFit/>
          </a:bodyPr>
          <a:lstStyle/>
          <a:p>
            <a:r>
              <a:rPr lang="pt-BR" sz="1800">
                <a:solidFill>
                  <a:srgbClr val="202C8F"/>
                </a:solidFill>
              </a:rPr>
              <a:t>“S”+“P”+“A”+</a:t>
            </a:r>
            <a:r>
              <a:rPr lang="pt-BR" sz="1800">
                <a:solidFill>
                  <a:srgbClr val="FF0000"/>
                </a:solidFill>
              </a:rPr>
              <a:t>“N”</a:t>
            </a:r>
            <a:endParaRPr lang="en-US">
              <a:solidFill>
                <a:srgbClr val="FF0000"/>
              </a:solidFill>
            </a:endParaRPr>
          </a:p>
        </p:txBody>
      </p:sp>
      <p:sp>
        <p:nvSpPr>
          <p:cNvPr id="17" name="Arrow: Right 16">
            <a:extLst>
              <a:ext uri="{FF2B5EF4-FFF2-40B4-BE49-F238E27FC236}">
                <a16:creationId xmlns:a16="http://schemas.microsoft.com/office/drawing/2014/main" id="{5240B0E6-E2C9-8D5A-A09A-B539E056022D}"/>
              </a:ext>
            </a:extLst>
          </p:cNvPr>
          <p:cNvSpPr/>
          <p:nvPr/>
        </p:nvSpPr>
        <p:spPr>
          <a:xfrm>
            <a:off x="5564083" y="4848700"/>
            <a:ext cx="737419" cy="30777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037E4F8B-018F-99CF-3423-C806013D9995}"/>
              </a:ext>
            </a:extLst>
          </p:cNvPr>
          <p:cNvSpPr/>
          <p:nvPr/>
        </p:nvSpPr>
        <p:spPr>
          <a:xfrm>
            <a:off x="8407879" y="4847211"/>
            <a:ext cx="737419" cy="30777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FD13472-1AB4-8B31-92C1-965FA47DB840}"/>
              </a:ext>
            </a:extLst>
          </p:cNvPr>
          <p:cNvSpPr txBox="1"/>
          <p:nvPr/>
        </p:nvSpPr>
        <p:spPr>
          <a:xfrm>
            <a:off x="9283391" y="4821760"/>
            <a:ext cx="2080260" cy="369332"/>
          </a:xfrm>
          <a:prstGeom prst="rect">
            <a:avLst/>
          </a:prstGeom>
          <a:noFill/>
        </p:spPr>
        <p:txBody>
          <a:bodyPr wrap="square">
            <a:spAutoFit/>
          </a:bodyPr>
          <a:lstStyle/>
          <a:p>
            <a:r>
              <a:rPr lang="pt-BR">
                <a:solidFill>
                  <a:srgbClr val="FF0000"/>
                </a:solidFill>
              </a:rPr>
              <a:t>8217 (int)</a:t>
            </a:r>
            <a:endParaRPr lang="en-US">
              <a:solidFill>
                <a:srgbClr val="FF0000"/>
              </a:solidFill>
            </a:endParaRPr>
          </a:p>
        </p:txBody>
      </p:sp>
      <p:sp>
        <p:nvSpPr>
          <p:cNvPr id="21" name="Not Equal 20">
            <a:extLst>
              <a:ext uri="{FF2B5EF4-FFF2-40B4-BE49-F238E27FC236}">
                <a16:creationId xmlns:a16="http://schemas.microsoft.com/office/drawing/2014/main" id="{57682EEA-B82C-8D21-C79A-DC2D1B8C9F2A}"/>
              </a:ext>
            </a:extLst>
          </p:cNvPr>
          <p:cNvSpPr/>
          <p:nvPr/>
        </p:nvSpPr>
        <p:spPr>
          <a:xfrm>
            <a:off x="9509759" y="4242648"/>
            <a:ext cx="730634" cy="515027"/>
          </a:xfrm>
          <a:prstGeom prst="mathNotEqual">
            <a:avLst>
              <a:gd name="adj1" fmla="val 15645"/>
              <a:gd name="adj2" fmla="val 6600000"/>
              <a:gd name="adj3" fmla="val 1176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8C190ADA-7051-FE90-D2FA-55A64CD2EEC5}"/>
              </a:ext>
            </a:extLst>
          </p:cNvPr>
          <p:cNvSpPr txBox="1">
            <a:spLocks/>
          </p:cNvSpPr>
          <p:nvPr/>
        </p:nvSpPr>
        <p:spPr>
          <a:xfrm>
            <a:off x="3742390" y="1090200"/>
            <a:ext cx="8309910" cy="1455559"/>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pt-BR"/>
              <a:t>O que é um puzzle?</a:t>
            </a:r>
            <a:endParaRPr lang="en-US"/>
          </a:p>
        </p:txBody>
      </p:sp>
    </p:spTree>
    <p:extLst>
      <p:ext uri="{BB962C8B-B14F-4D97-AF65-F5344CB8AC3E}">
        <p14:creationId xmlns:p14="http://schemas.microsoft.com/office/powerpoint/2010/main" val="701599854"/>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animBg="1"/>
      <p:bldP spid="11" grpId="0"/>
      <p:bldP spid="12" grpId="0" animBg="1"/>
      <p:bldP spid="13" grpId="0" animBg="1"/>
      <p:bldP spid="14" grpId="0"/>
      <p:bldP spid="15" grpId="0" animBg="1"/>
      <p:bldP spid="16" grpId="0"/>
      <p:bldP spid="17" grpId="0" animBg="1"/>
      <p:bldP spid="18" grpId="0" animBg="1"/>
      <p:bldP spid="19" grpId="0"/>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EDE4-DFA3-EFD9-52A8-26AFD1ABE952}"/>
              </a:ext>
            </a:extLst>
          </p:cNvPr>
          <p:cNvSpPr>
            <a:spLocks noGrp="1"/>
          </p:cNvSpPr>
          <p:nvPr>
            <p:ph type="title"/>
          </p:nvPr>
        </p:nvSpPr>
        <p:spPr>
          <a:xfrm>
            <a:off x="3742390" y="1090200"/>
            <a:ext cx="8309910" cy="1455559"/>
          </a:xfrm>
        </p:spPr>
        <p:txBody>
          <a:bodyPr/>
          <a:lstStyle/>
          <a:p>
            <a:r>
              <a:rPr lang="pt-BR"/>
              <a:t>O que é um puzzle?</a:t>
            </a:r>
            <a:endParaRPr lang="en-US"/>
          </a:p>
        </p:txBody>
      </p:sp>
      <p:sp>
        <p:nvSpPr>
          <p:cNvPr id="5" name="Slide Number Placeholder 4">
            <a:extLst>
              <a:ext uri="{FF2B5EF4-FFF2-40B4-BE49-F238E27FC236}">
                <a16:creationId xmlns:a16="http://schemas.microsoft.com/office/drawing/2014/main" id="{9A6A6FD4-6C39-F335-3D66-9480194FD2A0}"/>
              </a:ext>
            </a:extLst>
          </p:cNvPr>
          <p:cNvSpPr>
            <a:spLocks noGrp="1"/>
          </p:cNvSpPr>
          <p:nvPr>
            <p:ph type="sldNum" sz="quarter" idx="12"/>
          </p:nvPr>
        </p:nvSpPr>
        <p:spPr/>
        <p:txBody>
          <a:bodyPr/>
          <a:lstStyle/>
          <a:p>
            <a:fld id="{48F63A3B-78C7-47BE-AE5E-E10140E04643}" type="slidenum">
              <a:rPr lang="en-US" smtClean="0"/>
              <a:t>21</a:t>
            </a:fld>
            <a:endParaRPr lang="en-US"/>
          </a:p>
        </p:txBody>
      </p:sp>
      <p:sp>
        <p:nvSpPr>
          <p:cNvPr id="6" name="TextBox 5">
            <a:extLst>
              <a:ext uri="{FF2B5EF4-FFF2-40B4-BE49-F238E27FC236}">
                <a16:creationId xmlns:a16="http://schemas.microsoft.com/office/drawing/2014/main" id="{58CB82EC-EBA9-AB37-874E-32BCA057F065}"/>
              </a:ext>
            </a:extLst>
          </p:cNvPr>
          <p:cNvSpPr txBox="1"/>
          <p:nvPr/>
        </p:nvSpPr>
        <p:spPr>
          <a:xfrm>
            <a:off x="3742390" y="2362088"/>
            <a:ext cx="2305607" cy="400110"/>
          </a:xfrm>
          <a:prstGeom prst="rect">
            <a:avLst/>
          </a:prstGeom>
          <a:noFill/>
        </p:spPr>
        <p:txBody>
          <a:bodyPr wrap="square" rtlCol="0">
            <a:spAutoFit/>
          </a:bodyPr>
          <a:lstStyle/>
          <a:p>
            <a:r>
              <a:rPr lang="pt-BR" sz="2000" b="1">
                <a:solidFill>
                  <a:srgbClr val="202C8F"/>
                </a:solidFill>
              </a:rPr>
              <a:t>Hash function:</a:t>
            </a:r>
            <a:endParaRPr lang="en-US" sz="2000" b="1">
              <a:solidFill>
                <a:srgbClr val="202C8F"/>
              </a:solidFill>
            </a:endParaRPr>
          </a:p>
        </p:txBody>
      </p:sp>
      <p:sp>
        <p:nvSpPr>
          <p:cNvPr id="3" name="Oval 2">
            <a:extLst>
              <a:ext uri="{FF2B5EF4-FFF2-40B4-BE49-F238E27FC236}">
                <a16:creationId xmlns:a16="http://schemas.microsoft.com/office/drawing/2014/main" id="{19664692-244B-A235-0DAF-5D821757ACB8}"/>
              </a:ext>
            </a:extLst>
          </p:cNvPr>
          <p:cNvSpPr/>
          <p:nvPr/>
        </p:nvSpPr>
        <p:spPr>
          <a:xfrm>
            <a:off x="4314305" y="2826327"/>
            <a:ext cx="2369127" cy="14555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rgbClr val="202C8F"/>
                </a:solidFill>
              </a:rPr>
              <a:t>Solicita o puzzle</a:t>
            </a:r>
            <a:endParaRPr lang="en-US">
              <a:solidFill>
                <a:srgbClr val="202C8F"/>
              </a:solidFill>
            </a:endParaRPr>
          </a:p>
        </p:txBody>
      </p:sp>
      <p:sp>
        <p:nvSpPr>
          <p:cNvPr id="20" name="Oval 19">
            <a:extLst>
              <a:ext uri="{FF2B5EF4-FFF2-40B4-BE49-F238E27FC236}">
                <a16:creationId xmlns:a16="http://schemas.microsoft.com/office/drawing/2014/main" id="{48794018-8F9F-F520-291A-C5A60AB374C2}"/>
              </a:ext>
            </a:extLst>
          </p:cNvPr>
          <p:cNvSpPr/>
          <p:nvPr/>
        </p:nvSpPr>
        <p:spPr>
          <a:xfrm>
            <a:off x="8497270" y="2826326"/>
            <a:ext cx="2369127" cy="14555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solidFill>
                  <a:srgbClr val="202C8F"/>
                </a:solidFill>
              </a:rPr>
              <a:t>Resolve o puzzle</a:t>
            </a:r>
            <a:endParaRPr lang="en-US">
              <a:solidFill>
                <a:srgbClr val="202C8F"/>
              </a:solidFill>
            </a:endParaRPr>
          </a:p>
        </p:txBody>
      </p:sp>
      <p:sp>
        <p:nvSpPr>
          <p:cNvPr id="21" name="Arrow: Right 20">
            <a:extLst>
              <a:ext uri="{FF2B5EF4-FFF2-40B4-BE49-F238E27FC236}">
                <a16:creationId xmlns:a16="http://schemas.microsoft.com/office/drawing/2014/main" id="{A17A8538-0989-95DE-334E-4E31E8CE5434}"/>
              </a:ext>
            </a:extLst>
          </p:cNvPr>
          <p:cNvSpPr/>
          <p:nvPr/>
        </p:nvSpPr>
        <p:spPr>
          <a:xfrm>
            <a:off x="7221641" y="4837053"/>
            <a:ext cx="737419" cy="30777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ACFE5A6-4DF2-18E9-EF74-B8DDE6735775}"/>
              </a:ext>
            </a:extLst>
          </p:cNvPr>
          <p:cNvSpPr txBox="1"/>
          <p:nvPr/>
        </p:nvSpPr>
        <p:spPr>
          <a:xfrm>
            <a:off x="4045824" y="4360000"/>
            <a:ext cx="2906088" cy="1569660"/>
          </a:xfrm>
          <a:prstGeom prst="rect">
            <a:avLst/>
          </a:prstGeom>
          <a:noFill/>
        </p:spPr>
        <p:txBody>
          <a:bodyPr wrap="square" rtlCol="0">
            <a:spAutoFit/>
          </a:bodyPr>
          <a:lstStyle/>
          <a:p>
            <a:r>
              <a:rPr lang="pt-BR" sz="1600">
                <a:solidFill>
                  <a:srgbClr val="202C8F"/>
                </a:solidFill>
              </a:rPr>
              <a:t>Manda uma </a:t>
            </a:r>
            <a:r>
              <a:rPr lang="pt-BR" sz="1600" b="1">
                <a:solidFill>
                  <a:srgbClr val="202C8F"/>
                </a:solidFill>
              </a:rPr>
              <a:t>string com um certo hash</a:t>
            </a:r>
            <a:r>
              <a:rPr lang="pt-BR" sz="1600">
                <a:solidFill>
                  <a:srgbClr val="202C8F"/>
                </a:solidFill>
              </a:rPr>
              <a:t>, e espera que seja retornada uma </a:t>
            </a:r>
            <a:r>
              <a:rPr lang="pt-BR" sz="1600" b="1">
                <a:solidFill>
                  <a:srgbClr val="202C8F"/>
                </a:solidFill>
              </a:rPr>
              <a:t>nova string</a:t>
            </a:r>
            <a:r>
              <a:rPr lang="pt-BR" sz="1600">
                <a:solidFill>
                  <a:srgbClr val="202C8F"/>
                </a:solidFill>
              </a:rPr>
              <a:t> que </a:t>
            </a:r>
            <a:r>
              <a:rPr lang="pt-BR" sz="1600" b="1">
                <a:solidFill>
                  <a:srgbClr val="202C8F"/>
                </a:solidFill>
              </a:rPr>
              <a:t>quando colocada na frente da string inicial resulta um hash igual a 0</a:t>
            </a:r>
            <a:endParaRPr lang="en-US" sz="1600" b="1">
              <a:solidFill>
                <a:srgbClr val="202C8F"/>
              </a:solidFill>
            </a:endParaRPr>
          </a:p>
        </p:txBody>
      </p:sp>
      <p:sp>
        <p:nvSpPr>
          <p:cNvPr id="24" name="TextBox 23">
            <a:extLst>
              <a:ext uri="{FF2B5EF4-FFF2-40B4-BE49-F238E27FC236}">
                <a16:creationId xmlns:a16="http://schemas.microsoft.com/office/drawing/2014/main" id="{0A6376BD-AD7F-E9A6-70E0-DCBAF9F81EB0}"/>
              </a:ext>
            </a:extLst>
          </p:cNvPr>
          <p:cNvSpPr txBox="1"/>
          <p:nvPr/>
        </p:nvSpPr>
        <p:spPr>
          <a:xfrm>
            <a:off x="8228789" y="4359999"/>
            <a:ext cx="2906088" cy="1077218"/>
          </a:xfrm>
          <a:prstGeom prst="rect">
            <a:avLst/>
          </a:prstGeom>
          <a:noFill/>
        </p:spPr>
        <p:txBody>
          <a:bodyPr wrap="square" rtlCol="0">
            <a:spAutoFit/>
          </a:bodyPr>
          <a:lstStyle/>
          <a:p>
            <a:r>
              <a:rPr lang="pt-BR" sz="1600">
                <a:solidFill>
                  <a:srgbClr val="202C8F"/>
                </a:solidFill>
              </a:rPr>
              <a:t>Deve </a:t>
            </a:r>
            <a:r>
              <a:rPr lang="pt-BR" sz="1600" b="1">
                <a:solidFill>
                  <a:srgbClr val="202C8F"/>
                </a:solidFill>
              </a:rPr>
              <a:t>encontrar uma nova string </a:t>
            </a:r>
            <a:r>
              <a:rPr lang="pt-BR" sz="1600">
                <a:solidFill>
                  <a:srgbClr val="202C8F"/>
                </a:solidFill>
              </a:rPr>
              <a:t>que </a:t>
            </a:r>
            <a:r>
              <a:rPr lang="pt-BR" sz="1600" b="1">
                <a:solidFill>
                  <a:srgbClr val="202C8F"/>
                </a:solidFill>
              </a:rPr>
              <a:t>colocando na frente da recebida, </a:t>
            </a:r>
            <a:r>
              <a:rPr lang="pt-BR" sz="1600">
                <a:solidFill>
                  <a:srgbClr val="202C8F"/>
                </a:solidFill>
              </a:rPr>
              <a:t>retorna o </a:t>
            </a:r>
            <a:r>
              <a:rPr lang="pt-BR" sz="1600" b="1">
                <a:solidFill>
                  <a:srgbClr val="202C8F"/>
                </a:solidFill>
              </a:rPr>
              <a:t>hash igual a 0 </a:t>
            </a:r>
          </a:p>
        </p:txBody>
      </p:sp>
      <p:sp>
        <p:nvSpPr>
          <p:cNvPr id="26" name="TextBox 25">
            <a:extLst>
              <a:ext uri="{FF2B5EF4-FFF2-40B4-BE49-F238E27FC236}">
                <a16:creationId xmlns:a16="http://schemas.microsoft.com/office/drawing/2014/main" id="{C8EF2CE0-7729-D0BE-D199-22B6D525D8E7}"/>
              </a:ext>
            </a:extLst>
          </p:cNvPr>
          <p:cNvSpPr txBox="1"/>
          <p:nvPr/>
        </p:nvSpPr>
        <p:spPr>
          <a:xfrm>
            <a:off x="8228788" y="5695592"/>
            <a:ext cx="2906087" cy="923330"/>
          </a:xfrm>
          <a:prstGeom prst="rect">
            <a:avLst/>
          </a:prstGeom>
          <a:noFill/>
        </p:spPr>
        <p:txBody>
          <a:bodyPr wrap="square">
            <a:spAutoFit/>
          </a:bodyPr>
          <a:lstStyle/>
          <a:p>
            <a:r>
              <a:rPr lang="pt-BR" sz="1800" b="1">
                <a:solidFill>
                  <a:srgbClr val="FF0000"/>
                </a:solidFill>
              </a:rPr>
              <a:t>Problema: Pode variar muito o tempo para encontrar uma solução!!!</a:t>
            </a:r>
            <a:endParaRPr lang="en-US" sz="1800" b="1">
              <a:solidFill>
                <a:srgbClr val="FF0000"/>
              </a:solidFill>
            </a:endParaRPr>
          </a:p>
        </p:txBody>
      </p:sp>
    </p:spTree>
    <p:extLst>
      <p:ext uri="{BB962C8B-B14F-4D97-AF65-F5344CB8AC3E}">
        <p14:creationId xmlns:p14="http://schemas.microsoft.com/office/powerpoint/2010/main" val="77320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22" grpId="0"/>
      <p:bldP spid="24" grpId="0"/>
      <p:bldP spid="2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EDE4-DFA3-EFD9-52A8-26AFD1ABE952}"/>
              </a:ext>
            </a:extLst>
          </p:cNvPr>
          <p:cNvSpPr>
            <a:spLocks noGrp="1"/>
          </p:cNvSpPr>
          <p:nvPr>
            <p:ph type="title"/>
          </p:nvPr>
        </p:nvSpPr>
        <p:spPr>
          <a:xfrm>
            <a:off x="3742389" y="934720"/>
            <a:ext cx="8599785" cy="1455559"/>
          </a:xfrm>
        </p:spPr>
        <p:txBody>
          <a:bodyPr/>
          <a:lstStyle/>
          <a:p>
            <a:r>
              <a:rPr lang="pt-BR" sz="3600"/>
              <a:t>Problemas dos puzzles e soluções encontradas:</a:t>
            </a:r>
            <a:endParaRPr lang="en-US" sz="3600"/>
          </a:p>
        </p:txBody>
      </p:sp>
      <p:sp>
        <p:nvSpPr>
          <p:cNvPr id="5" name="Slide Number Placeholder 4">
            <a:extLst>
              <a:ext uri="{FF2B5EF4-FFF2-40B4-BE49-F238E27FC236}">
                <a16:creationId xmlns:a16="http://schemas.microsoft.com/office/drawing/2014/main" id="{9A6A6FD4-6C39-F335-3D66-9480194FD2A0}"/>
              </a:ext>
            </a:extLst>
          </p:cNvPr>
          <p:cNvSpPr>
            <a:spLocks noGrp="1"/>
          </p:cNvSpPr>
          <p:nvPr>
            <p:ph type="sldNum" sz="quarter" idx="12"/>
          </p:nvPr>
        </p:nvSpPr>
        <p:spPr/>
        <p:txBody>
          <a:bodyPr/>
          <a:lstStyle/>
          <a:p>
            <a:fld id="{48F63A3B-78C7-47BE-AE5E-E10140E04643}" type="slidenum">
              <a:rPr lang="en-US" smtClean="0"/>
              <a:t>22</a:t>
            </a:fld>
            <a:endParaRPr lang="en-US"/>
          </a:p>
        </p:txBody>
      </p:sp>
      <p:sp>
        <p:nvSpPr>
          <p:cNvPr id="6" name="TextBox 5">
            <a:extLst>
              <a:ext uri="{FF2B5EF4-FFF2-40B4-BE49-F238E27FC236}">
                <a16:creationId xmlns:a16="http://schemas.microsoft.com/office/drawing/2014/main" id="{58CB82EC-EBA9-AB37-874E-32BCA057F065}"/>
              </a:ext>
            </a:extLst>
          </p:cNvPr>
          <p:cNvSpPr txBox="1"/>
          <p:nvPr/>
        </p:nvSpPr>
        <p:spPr>
          <a:xfrm>
            <a:off x="3742390" y="2362088"/>
            <a:ext cx="2305607" cy="400110"/>
          </a:xfrm>
          <a:prstGeom prst="rect">
            <a:avLst/>
          </a:prstGeom>
          <a:noFill/>
        </p:spPr>
        <p:txBody>
          <a:bodyPr wrap="square" rtlCol="0">
            <a:spAutoFit/>
          </a:bodyPr>
          <a:lstStyle/>
          <a:p>
            <a:r>
              <a:rPr lang="pt-BR" sz="2000" b="1">
                <a:solidFill>
                  <a:srgbClr val="202C8F"/>
                </a:solidFill>
              </a:rPr>
              <a:t>Hash function:</a:t>
            </a:r>
            <a:endParaRPr lang="en-US" sz="2000" b="1">
              <a:solidFill>
                <a:srgbClr val="202C8F"/>
              </a:solidFill>
            </a:endParaRPr>
          </a:p>
        </p:txBody>
      </p:sp>
      <p:sp>
        <p:nvSpPr>
          <p:cNvPr id="26" name="TextBox 25">
            <a:extLst>
              <a:ext uri="{FF2B5EF4-FFF2-40B4-BE49-F238E27FC236}">
                <a16:creationId xmlns:a16="http://schemas.microsoft.com/office/drawing/2014/main" id="{C8EF2CE0-7729-D0BE-D199-22B6D525D8E7}"/>
              </a:ext>
            </a:extLst>
          </p:cNvPr>
          <p:cNvSpPr txBox="1"/>
          <p:nvPr/>
        </p:nvSpPr>
        <p:spPr>
          <a:xfrm>
            <a:off x="3742389" y="2775447"/>
            <a:ext cx="3012371" cy="923330"/>
          </a:xfrm>
          <a:prstGeom prst="rect">
            <a:avLst/>
          </a:prstGeom>
          <a:noFill/>
        </p:spPr>
        <p:txBody>
          <a:bodyPr wrap="square">
            <a:spAutoFit/>
          </a:bodyPr>
          <a:lstStyle/>
          <a:p>
            <a:r>
              <a:rPr lang="pt-BR" sz="1800" b="1">
                <a:solidFill>
                  <a:srgbClr val="FF0000"/>
                </a:solidFill>
              </a:rPr>
              <a:t>Problema: Pode variar muito o tempo para encontrar uma solução!!!</a:t>
            </a:r>
            <a:endParaRPr lang="en-US" sz="1800" b="1">
              <a:solidFill>
                <a:srgbClr val="FF0000"/>
              </a:solidFill>
            </a:endParaRPr>
          </a:p>
        </p:txBody>
      </p:sp>
      <p:sp>
        <p:nvSpPr>
          <p:cNvPr id="7" name="Arrow: Bent-Up 6">
            <a:extLst>
              <a:ext uri="{FF2B5EF4-FFF2-40B4-BE49-F238E27FC236}">
                <a16:creationId xmlns:a16="http://schemas.microsoft.com/office/drawing/2014/main" id="{58C6D870-F178-111B-D7D0-E64BB9643638}"/>
              </a:ext>
            </a:extLst>
          </p:cNvPr>
          <p:cNvSpPr/>
          <p:nvPr/>
        </p:nvSpPr>
        <p:spPr>
          <a:xfrm rot="5400000">
            <a:off x="3881920" y="3778794"/>
            <a:ext cx="419208" cy="402336"/>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62D9E7B-ED0B-E8C6-0DCB-889602100AC4}"/>
              </a:ext>
            </a:extLst>
          </p:cNvPr>
          <p:cNvSpPr txBox="1"/>
          <p:nvPr/>
        </p:nvSpPr>
        <p:spPr>
          <a:xfrm>
            <a:off x="4409895" y="3841475"/>
            <a:ext cx="6617333" cy="1631216"/>
          </a:xfrm>
          <a:prstGeom prst="rect">
            <a:avLst/>
          </a:prstGeom>
          <a:noFill/>
        </p:spPr>
        <p:txBody>
          <a:bodyPr wrap="square" rtlCol="0">
            <a:spAutoFit/>
          </a:bodyPr>
          <a:lstStyle/>
          <a:p>
            <a:r>
              <a:rPr lang="pt-BR" sz="2000">
                <a:solidFill>
                  <a:srgbClr val="202C8F"/>
                </a:solidFill>
              </a:rPr>
              <a:t>Para solucionar esse problema, pode ser utilizado uma estratégia muito interessante, proposta por Cynthia Dwork e Andrew Goldberg. Ao invés de fazer </a:t>
            </a:r>
            <a:r>
              <a:rPr lang="pt-BR" sz="2000" b="1">
                <a:solidFill>
                  <a:srgbClr val="202C8F"/>
                </a:solidFill>
              </a:rPr>
              <a:t>um puzzle </a:t>
            </a:r>
            <a:r>
              <a:rPr lang="pt-BR" sz="2000">
                <a:solidFill>
                  <a:srgbClr val="202C8F"/>
                </a:solidFill>
              </a:rPr>
              <a:t>somente, serão feitos </a:t>
            </a:r>
            <a:r>
              <a:rPr lang="pt-BR" sz="2000" b="1">
                <a:solidFill>
                  <a:srgbClr val="202C8F"/>
                </a:solidFill>
              </a:rPr>
              <a:t>10, 100 ou 500 puzzles mais simples</a:t>
            </a:r>
            <a:r>
              <a:rPr lang="pt-BR" sz="2000">
                <a:solidFill>
                  <a:srgbClr val="202C8F"/>
                </a:solidFill>
              </a:rPr>
              <a:t>. Dessa forma a  </a:t>
            </a:r>
            <a:r>
              <a:rPr lang="pt-BR" sz="2000" b="1">
                <a:solidFill>
                  <a:srgbClr val="202C8F"/>
                </a:solidFill>
              </a:rPr>
              <a:t>variância será menor.</a:t>
            </a:r>
            <a:endParaRPr lang="en-US" sz="2000" b="1">
              <a:solidFill>
                <a:srgbClr val="202C8F"/>
              </a:solidFill>
            </a:endParaRPr>
          </a:p>
        </p:txBody>
      </p:sp>
    </p:spTree>
    <p:extLst>
      <p:ext uri="{BB962C8B-B14F-4D97-AF65-F5344CB8AC3E}">
        <p14:creationId xmlns:p14="http://schemas.microsoft.com/office/powerpoint/2010/main" val="9233032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238500" y="2894076"/>
            <a:ext cx="5715000" cy="2909824"/>
          </a:xfrm>
        </p:spPr>
        <p:txBody>
          <a:bodyPr/>
          <a:lstStyle/>
          <a:p>
            <a:r>
              <a:rPr lang="en-US" sz="4400" b="1" err="1">
                <a:solidFill>
                  <a:schemeClr val="accent6"/>
                </a:solidFill>
                <a:latin typeface="Arial Black" panose="020B0604020202020204" pitchFamily="34" charset="0"/>
                <a:cs typeface="Arial Black" panose="020B0604020202020204" pitchFamily="34" charset="0"/>
              </a:rPr>
              <a:t>como</a:t>
            </a:r>
            <a:r>
              <a:rPr lang="en-US" sz="4400" b="1">
                <a:solidFill>
                  <a:schemeClr val="accent6"/>
                </a:solidFill>
                <a:latin typeface="Arial Black" panose="020B0604020202020204" pitchFamily="34" charset="0"/>
                <a:cs typeface="Arial Black" panose="020B0604020202020204" pitchFamily="34" charset="0"/>
              </a:rPr>
              <a:t> </a:t>
            </a:r>
            <a:r>
              <a:rPr lang="en-US" sz="4400" b="1" err="1">
                <a:solidFill>
                  <a:schemeClr val="accent6"/>
                </a:solidFill>
                <a:latin typeface="Arial Black" panose="020B0604020202020204" pitchFamily="34" charset="0"/>
                <a:cs typeface="Arial Black" panose="020B0604020202020204" pitchFamily="34" charset="0"/>
              </a:rPr>
              <a:t>você</a:t>
            </a:r>
            <a:r>
              <a:rPr lang="en-US" sz="4400" b="1">
                <a:solidFill>
                  <a:schemeClr val="accent6"/>
                </a:solidFill>
                <a:latin typeface="Arial Black" panose="020B0604020202020204" pitchFamily="34" charset="0"/>
                <a:cs typeface="Arial Black" panose="020B0604020202020204" pitchFamily="34" charset="0"/>
              </a:rPr>
              <a:t> </a:t>
            </a:r>
            <a:r>
              <a:rPr lang="en-US" sz="4400" b="1" err="1">
                <a:solidFill>
                  <a:schemeClr val="accent6"/>
                </a:solidFill>
                <a:latin typeface="Arial Black" panose="020B0604020202020204" pitchFamily="34" charset="0"/>
                <a:cs typeface="Arial Black" panose="020B0604020202020204" pitchFamily="34" charset="0"/>
              </a:rPr>
              <a:t>pode</a:t>
            </a:r>
            <a:r>
              <a:rPr lang="en-US" sz="4400" b="1">
                <a:solidFill>
                  <a:schemeClr val="accent6"/>
                </a:solidFill>
                <a:latin typeface="Arial Black" panose="020B0604020202020204" pitchFamily="34" charset="0"/>
                <a:cs typeface="Arial Black" panose="020B0604020202020204" pitchFamily="34" charset="0"/>
              </a:rPr>
              <a:t> se defender de spam!</a:t>
            </a:r>
          </a:p>
        </p:txBody>
      </p:sp>
    </p:spTree>
    <p:extLst>
      <p:ext uri="{BB962C8B-B14F-4D97-AF65-F5344CB8AC3E}">
        <p14:creationId xmlns:p14="http://schemas.microsoft.com/office/powerpoint/2010/main" val="160720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24</a:t>
            </a:fld>
            <a:endParaRPr lang="en-US"/>
          </a:p>
        </p:txBody>
      </p:sp>
      <p:sp>
        <p:nvSpPr>
          <p:cNvPr id="10" name="Title 1">
            <a:extLst>
              <a:ext uri="{FF2B5EF4-FFF2-40B4-BE49-F238E27FC236}">
                <a16:creationId xmlns:a16="http://schemas.microsoft.com/office/drawing/2014/main" id="{CAEA53E4-CC62-0281-15FE-5EE7752B591F}"/>
              </a:ext>
            </a:extLst>
          </p:cNvPr>
          <p:cNvSpPr>
            <a:spLocks noGrp="1"/>
          </p:cNvSpPr>
          <p:nvPr>
            <p:ph type="title"/>
          </p:nvPr>
        </p:nvSpPr>
        <p:spPr>
          <a:xfrm>
            <a:off x="511278" y="731520"/>
            <a:ext cx="8259096" cy="1608557"/>
          </a:xfrm>
        </p:spPr>
        <p:txBody>
          <a:bodyPr/>
          <a:lstStyle/>
          <a:p>
            <a:r>
              <a:rPr lang="en-US" sz="4400" b="1">
                <a:solidFill>
                  <a:schemeClr val="accent6"/>
                </a:solidFill>
                <a:latin typeface="Arial Black" panose="020B0604020202020204" pitchFamily="34" charset="0"/>
                <a:cs typeface="Arial Black" panose="020B0604020202020204" pitchFamily="34" charset="0"/>
              </a:rPr>
              <a:t>Como </a:t>
            </a:r>
            <a:r>
              <a:rPr lang="en-US" sz="4400" b="1" err="1">
                <a:solidFill>
                  <a:schemeClr val="accent6"/>
                </a:solidFill>
                <a:latin typeface="Arial Black" panose="020B0604020202020204" pitchFamily="34" charset="0"/>
                <a:cs typeface="Arial Black" panose="020B0604020202020204" pitchFamily="34" charset="0"/>
              </a:rPr>
              <a:t>você</a:t>
            </a:r>
            <a:r>
              <a:rPr lang="en-US" sz="4400" b="1">
                <a:solidFill>
                  <a:schemeClr val="accent6"/>
                </a:solidFill>
                <a:latin typeface="Arial Black" panose="020B0604020202020204" pitchFamily="34" charset="0"/>
                <a:cs typeface="Arial Black" panose="020B0604020202020204" pitchFamily="34" charset="0"/>
              </a:rPr>
              <a:t> </a:t>
            </a:r>
            <a:r>
              <a:rPr lang="en-US" sz="4400" b="1" err="1">
                <a:solidFill>
                  <a:schemeClr val="accent6"/>
                </a:solidFill>
                <a:latin typeface="Arial Black" panose="020B0604020202020204" pitchFamily="34" charset="0"/>
                <a:cs typeface="Arial Black" panose="020B0604020202020204" pitchFamily="34" charset="0"/>
              </a:rPr>
              <a:t>pode</a:t>
            </a:r>
            <a:r>
              <a:rPr lang="en-US" sz="4400" b="1">
                <a:solidFill>
                  <a:schemeClr val="accent6"/>
                </a:solidFill>
                <a:latin typeface="Arial Black" panose="020B0604020202020204" pitchFamily="34" charset="0"/>
                <a:cs typeface="Arial Black" panose="020B0604020202020204" pitchFamily="34" charset="0"/>
              </a:rPr>
              <a:t> se defender de spam!</a:t>
            </a:r>
          </a:p>
        </p:txBody>
      </p:sp>
      <p:sp>
        <p:nvSpPr>
          <p:cNvPr id="11" name="Arrow: Bent-Up 10">
            <a:extLst>
              <a:ext uri="{FF2B5EF4-FFF2-40B4-BE49-F238E27FC236}">
                <a16:creationId xmlns:a16="http://schemas.microsoft.com/office/drawing/2014/main" id="{F0DA8F09-0C7E-893A-0785-0BE6EAFBED25}"/>
              </a:ext>
            </a:extLst>
          </p:cNvPr>
          <p:cNvSpPr/>
          <p:nvPr/>
        </p:nvSpPr>
        <p:spPr>
          <a:xfrm rot="5400000">
            <a:off x="814256" y="2215464"/>
            <a:ext cx="419208" cy="402336"/>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Arrow: Bent-Up 11">
            <a:extLst>
              <a:ext uri="{FF2B5EF4-FFF2-40B4-BE49-F238E27FC236}">
                <a16:creationId xmlns:a16="http://schemas.microsoft.com/office/drawing/2014/main" id="{32FB3DBA-09C3-59E3-A96F-FFC714F94091}"/>
              </a:ext>
            </a:extLst>
          </p:cNvPr>
          <p:cNvSpPr/>
          <p:nvPr/>
        </p:nvSpPr>
        <p:spPr>
          <a:xfrm rot="5400000">
            <a:off x="814257" y="3018228"/>
            <a:ext cx="419208" cy="402336"/>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Arrow: Bent-Up 12">
            <a:extLst>
              <a:ext uri="{FF2B5EF4-FFF2-40B4-BE49-F238E27FC236}">
                <a16:creationId xmlns:a16="http://schemas.microsoft.com/office/drawing/2014/main" id="{1081D279-D6D1-8BCE-7BD3-EAB3CD7D4B4D}"/>
              </a:ext>
            </a:extLst>
          </p:cNvPr>
          <p:cNvSpPr/>
          <p:nvPr/>
        </p:nvSpPr>
        <p:spPr>
          <a:xfrm rot="5400000">
            <a:off x="814256" y="3952226"/>
            <a:ext cx="419208" cy="402336"/>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6BC3F99-8FA2-EF5E-5A56-4AADBA8BCD62}"/>
              </a:ext>
            </a:extLst>
          </p:cNvPr>
          <p:cNvSpPr txBox="1"/>
          <p:nvPr/>
        </p:nvSpPr>
        <p:spPr>
          <a:xfrm>
            <a:off x="1408622" y="2224094"/>
            <a:ext cx="6752152" cy="646331"/>
          </a:xfrm>
          <a:prstGeom prst="rect">
            <a:avLst/>
          </a:prstGeom>
          <a:noFill/>
        </p:spPr>
        <p:txBody>
          <a:bodyPr wrap="square" lIns="91440" tIns="45720" rIns="91440" bIns="45720" rtlCol="0" anchor="t">
            <a:spAutoFit/>
          </a:bodyPr>
          <a:lstStyle/>
          <a:p>
            <a:r>
              <a:rPr lang="pt-BR" b="1">
                <a:solidFill>
                  <a:srgbClr val="202C8F"/>
                </a:solidFill>
              </a:rPr>
              <a:t>Escolhendo um endereço de e-mail mais difícil </a:t>
            </a:r>
            <a:r>
              <a:rPr lang="pt-BR">
                <a:solidFill>
                  <a:srgbClr val="202C8F"/>
                </a:solidFill>
              </a:rPr>
              <a:t>de ser adivinhado por uma máquina</a:t>
            </a:r>
            <a:endParaRPr lang="en-US">
              <a:solidFill>
                <a:srgbClr val="202C8F"/>
              </a:solidFill>
              <a:cs typeface="Sabon Next LT"/>
            </a:endParaRPr>
          </a:p>
        </p:txBody>
      </p:sp>
      <p:sp>
        <p:nvSpPr>
          <p:cNvPr id="15" name="TextBox 14">
            <a:extLst>
              <a:ext uri="{FF2B5EF4-FFF2-40B4-BE49-F238E27FC236}">
                <a16:creationId xmlns:a16="http://schemas.microsoft.com/office/drawing/2014/main" id="{4202829E-D122-A8BF-BA9D-EE9CA3AED48D}"/>
              </a:ext>
            </a:extLst>
          </p:cNvPr>
          <p:cNvSpPr txBox="1"/>
          <p:nvPr/>
        </p:nvSpPr>
        <p:spPr>
          <a:xfrm>
            <a:off x="1408622" y="3009792"/>
            <a:ext cx="6752152" cy="646331"/>
          </a:xfrm>
          <a:prstGeom prst="rect">
            <a:avLst/>
          </a:prstGeom>
          <a:noFill/>
        </p:spPr>
        <p:txBody>
          <a:bodyPr wrap="square" lIns="91440" tIns="45720" rIns="91440" bIns="45720" rtlCol="0" anchor="t">
            <a:spAutoFit/>
          </a:bodyPr>
          <a:lstStyle/>
          <a:p>
            <a:r>
              <a:rPr lang="pt-BR" b="1">
                <a:solidFill>
                  <a:srgbClr val="202C8F"/>
                </a:solidFill>
              </a:rPr>
              <a:t>Não envie o seu endereço de e-mail para empresas não confiáveis. </a:t>
            </a:r>
            <a:r>
              <a:rPr lang="pt-BR">
                <a:solidFill>
                  <a:srgbClr val="202C8F"/>
                </a:solidFill>
              </a:rPr>
              <a:t>Algumas empresas podem vender o seu endereço</a:t>
            </a:r>
            <a:endParaRPr lang="en-US">
              <a:solidFill>
                <a:srgbClr val="202C8F"/>
              </a:solidFill>
            </a:endParaRPr>
          </a:p>
        </p:txBody>
      </p:sp>
      <p:sp>
        <p:nvSpPr>
          <p:cNvPr id="16" name="TextBox 15">
            <a:extLst>
              <a:ext uri="{FF2B5EF4-FFF2-40B4-BE49-F238E27FC236}">
                <a16:creationId xmlns:a16="http://schemas.microsoft.com/office/drawing/2014/main" id="{9A7D55E4-30F7-76CD-DF75-F9B3628696FF}"/>
              </a:ext>
            </a:extLst>
          </p:cNvPr>
          <p:cNvSpPr txBox="1"/>
          <p:nvPr/>
        </p:nvSpPr>
        <p:spPr>
          <a:xfrm>
            <a:off x="1408622" y="3762834"/>
            <a:ext cx="6752152" cy="923330"/>
          </a:xfrm>
          <a:prstGeom prst="rect">
            <a:avLst/>
          </a:prstGeom>
          <a:noFill/>
        </p:spPr>
        <p:txBody>
          <a:bodyPr wrap="square" lIns="91440" tIns="45720" rIns="91440" bIns="45720" rtlCol="0" anchor="t">
            <a:spAutoFit/>
          </a:bodyPr>
          <a:lstStyle/>
          <a:p>
            <a:r>
              <a:rPr lang="pt-BR" b="1">
                <a:solidFill>
                  <a:srgbClr val="202C8F"/>
                </a:solidFill>
              </a:rPr>
              <a:t>Evite colocar seu endereço de e-mail em páginas web. </a:t>
            </a:r>
            <a:r>
              <a:rPr lang="pt-BR">
                <a:solidFill>
                  <a:srgbClr val="202C8F"/>
                </a:solidFill>
              </a:rPr>
              <a:t>Muitos </a:t>
            </a:r>
            <a:r>
              <a:rPr lang="pt-BR" err="1">
                <a:solidFill>
                  <a:srgbClr val="202C8F"/>
                </a:solidFill>
              </a:rPr>
              <a:t>spamers</a:t>
            </a:r>
            <a:r>
              <a:rPr lang="pt-BR">
                <a:solidFill>
                  <a:srgbClr val="202C8F"/>
                </a:solidFill>
              </a:rPr>
              <a:t> varrem a web em busca de endereços. Se precisar pode colocar em imagens, assim fica mais difícil de encontrar o endereço.</a:t>
            </a:r>
            <a:endParaRPr lang="en-US">
              <a:solidFill>
                <a:srgbClr val="202C8F"/>
              </a:solidFill>
              <a:cs typeface="Sabon Next LT"/>
            </a:endParaRPr>
          </a:p>
        </p:txBody>
      </p:sp>
    </p:spTree>
    <p:extLst>
      <p:ext uri="{BB962C8B-B14F-4D97-AF65-F5344CB8AC3E}">
        <p14:creationId xmlns:p14="http://schemas.microsoft.com/office/powerpoint/2010/main" val="3545612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5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03148" y="2744723"/>
            <a:ext cx="5109726" cy="1368553"/>
          </a:xfrm>
        </p:spPr>
        <p:txBody>
          <a:bodyPr/>
          <a:lstStyle/>
          <a:p>
            <a:r>
              <a:rPr lang="en-US" sz="7200"/>
              <a:t>Q&amp;A</a:t>
            </a:r>
          </a:p>
        </p:txBody>
      </p:sp>
    </p:spTree>
    <p:extLst>
      <p:ext uri="{BB962C8B-B14F-4D97-AF65-F5344CB8AC3E}">
        <p14:creationId xmlns:p14="http://schemas.microsoft.com/office/powerpoint/2010/main" val="3694960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58952" y="867886"/>
            <a:ext cx="10671048" cy="768096"/>
          </a:xfrm>
        </p:spPr>
        <p:txBody>
          <a:bodyPr/>
          <a:lstStyle/>
          <a:p>
            <a:r>
              <a:rPr lang="pt-BR"/>
              <a:t>o problema do spam</a:t>
            </a:r>
            <a:br>
              <a:rPr lang="pt-BR"/>
            </a:br>
            <a:r>
              <a:rPr lang="pt-BR"/>
              <a:t>atualmente</a:t>
            </a:r>
            <a:endParaRPr lang="en-US"/>
          </a:p>
        </p:txBody>
      </p:sp>
      <p:sp>
        <p:nvSpPr>
          <p:cNvPr id="101" name="Footer Placeholder 100">
            <a:extLst>
              <a:ext uri="{FF2B5EF4-FFF2-40B4-BE49-F238E27FC236}">
                <a16:creationId xmlns:a16="http://schemas.microsoft.com/office/drawing/2014/main" id="{A45E958A-ABCE-B639-C555-90CCC88988C5}"/>
              </a:ext>
            </a:extLst>
          </p:cNvPr>
          <p:cNvSpPr>
            <a:spLocks noGrp="1"/>
          </p:cNvSpPr>
          <p:nvPr>
            <p:ph type="ftr" sz="quarter" idx="11"/>
          </p:nvPr>
        </p:nvSpPr>
        <p:spPr/>
        <p:txBody>
          <a:bodyPr/>
          <a:lstStyle/>
          <a:p>
            <a:r>
              <a:rPr lang="en-US"/>
              <a:t>Fighting spam with statistics</a:t>
            </a: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p:txBody>
          <a:bodyPr/>
          <a:lstStyle/>
          <a:p>
            <a:fld id="{48F63A3B-78C7-47BE-AE5E-E10140E04643}" type="slidenum">
              <a:rPr lang="en-US" smtClean="0"/>
              <a:pPr/>
              <a:t>3</a:t>
            </a:fld>
            <a:endParaRPr lang="en-US"/>
          </a:p>
        </p:txBody>
      </p:sp>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1247623" y="2832265"/>
            <a:ext cx="4634700" cy="3576808"/>
          </a:xfrm>
        </p:spPr>
        <p:txBody>
          <a:bodyPr/>
          <a:lstStyle/>
          <a:p>
            <a:endParaRPr lang="pt-BR"/>
          </a:p>
          <a:p>
            <a:endParaRPr lang="en-US"/>
          </a:p>
        </p:txBody>
      </p:sp>
      <p:pic>
        <p:nvPicPr>
          <p:cNvPr id="72" name="Picture Placeholder 71" descr="abacus icon">
            <a:extLst>
              <a:ext uri="{FF2B5EF4-FFF2-40B4-BE49-F238E27FC236}">
                <a16:creationId xmlns:a16="http://schemas.microsoft.com/office/drawing/2014/main" id="{FD5AE93E-9743-FD3B-C935-638BF9D159CC}"/>
              </a:ext>
            </a:extLst>
          </p:cNvPr>
          <p:cNvPicPr>
            <a:picLocks noGrp="1" noChangeAspect="1"/>
          </p:cNvPicPr>
          <p:nvPr>
            <p:ph type="pic" sz="quarter" idx="23"/>
          </p:nvPr>
        </p:nvPicPr>
        <p:blipFill rotWithShape="1">
          <a:blip r:embed="rId3"/>
          <a:srcRect/>
          <a:stretch/>
        </p:blipFill>
        <p:spPr>
          <a:xfrm>
            <a:off x="3148109" y="2317945"/>
            <a:ext cx="932688" cy="932688"/>
          </a:xfrm>
        </p:spPr>
      </p:pic>
      <p:sp>
        <p:nvSpPr>
          <p:cNvPr id="6" name="Text Placeholder 5">
            <a:extLst>
              <a:ext uri="{FF2B5EF4-FFF2-40B4-BE49-F238E27FC236}">
                <a16:creationId xmlns:a16="http://schemas.microsoft.com/office/drawing/2014/main" id="{5AD6749A-51D8-599C-7C31-9922CF228D32}"/>
              </a:ext>
            </a:extLst>
          </p:cNvPr>
          <p:cNvSpPr>
            <a:spLocks noGrp="1"/>
          </p:cNvSpPr>
          <p:nvPr>
            <p:ph type="body" sz="quarter" idx="18"/>
          </p:nvPr>
        </p:nvSpPr>
        <p:spPr>
          <a:xfrm>
            <a:off x="1595787" y="3300113"/>
            <a:ext cx="4007644" cy="2965704"/>
          </a:xfrm>
        </p:spPr>
        <p:txBody>
          <a:bodyPr/>
          <a:lstStyle/>
          <a:p>
            <a:pPr marL="347345" indent="-347345">
              <a:lnSpc>
                <a:spcPct val="150000"/>
              </a:lnSpc>
            </a:pPr>
            <a:r>
              <a:rPr lang="en-US" b="1"/>
              <a:t>84% dos emails </a:t>
            </a:r>
            <a:r>
              <a:rPr lang="en-US" b="1" err="1"/>
              <a:t>na</a:t>
            </a:r>
            <a:r>
              <a:rPr lang="en-US" b="1"/>
              <a:t> internet </a:t>
            </a:r>
            <a:r>
              <a:rPr lang="en-US" b="1" err="1"/>
              <a:t>em</a:t>
            </a:r>
            <a:r>
              <a:rPr lang="en-US" b="1"/>
              <a:t> </a:t>
            </a:r>
            <a:r>
              <a:rPr lang="en-US" b="1" err="1"/>
              <a:t>julho</a:t>
            </a:r>
            <a:r>
              <a:rPr lang="en-US" b="1"/>
              <a:t> de 2021 </a:t>
            </a:r>
            <a:r>
              <a:rPr lang="en-US" b="1" err="1"/>
              <a:t>eram</a:t>
            </a:r>
            <a:r>
              <a:rPr lang="en-US" b="1"/>
              <a:t> spam</a:t>
            </a:r>
            <a:r>
              <a:rPr lang="en-US"/>
              <a:t>, de </a:t>
            </a:r>
            <a:r>
              <a:rPr lang="en-US" err="1"/>
              <a:t>acordo</a:t>
            </a:r>
            <a:r>
              <a:rPr lang="en-US"/>
              <a:t> com a Statista.</a:t>
            </a:r>
            <a:endParaRPr lang="pt-BR"/>
          </a:p>
          <a:p>
            <a:pPr marL="347345" indent="-347345">
              <a:lnSpc>
                <a:spcPct val="150000"/>
              </a:lnSpc>
            </a:pPr>
            <a:r>
              <a:rPr lang="en-US" b="1">
                <a:cs typeface="Sabon Next LT"/>
              </a:rPr>
              <a:t>45.37% dos emails </a:t>
            </a:r>
            <a:r>
              <a:rPr lang="en-US" b="1" err="1">
                <a:cs typeface="Sabon Next LT"/>
              </a:rPr>
              <a:t>na</a:t>
            </a:r>
            <a:r>
              <a:rPr lang="en-US" b="1">
                <a:cs typeface="Sabon Next LT"/>
              </a:rPr>
              <a:t> internet </a:t>
            </a:r>
            <a:r>
              <a:rPr lang="en-US" b="1" err="1">
                <a:cs typeface="Sabon Next LT"/>
              </a:rPr>
              <a:t>em</a:t>
            </a:r>
            <a:r>
              <a:rPr lang="en-US" b="1">
                <a:cs typeface="Sabon Next LT"/>
              </a:rPr>
              <a:t> </a:t>
            </a:r>
            <a:r>
              <a:rPr lang="en-US" b="1" err="1">
                <a:cs typeface="Sabon Next LT"/>
              </a:rPr>
              <a:t>dezembro</a:t>
            </a:r>
            <a:r>
              <a:rPr lang="en-US" b="1">
                <a:cs typeface="Sabon Next LT"/>
              </a:rPr>
              <a:t> de 2021, </a:t>
            </a:r>
            <a:r>
              <a:rPr lang="en-US">
                <a:cs typeface="Sabon Next LT"/>
              </a:rPr>
              <a:t>de </a:t>
            </a:r>
            <a:r>
              <a:rPr lang="en-US" err="1">
                <a:cs typeface="Sabon Next LT"/>
              </a:rPr>
              <a:t>acordo</a:t>
            </a:r>
            <a:r>
              <a:rPr lang="en-US">
                <a:cs typeface="Sabon Next LT"/>
              </a:rPr>
              <a:t> com a Statista.</a:t>
            </a:r>
          </a:p>
          <a:p>
            <a:pPr marL="0" indent="0">
              <a:lnSpc>
                <a:spcPct val="150000"/>
              </a:lnSpc>
              <a:buNone/>
            </a:pPr>
            <a:endParaRPr lang="en-US"/>
          </a:p>
        </p:txBody>
      </p:sp>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6284659" y="2842161"/>
            <a:ext cx="4664390" cy="3566912"/>
          </a:xfrm>
        </p:spPr>
        <p:txBody>
          <a:bodyPr/>
          <a:lstStyle/>
          <a:p>
            <a:endParaRPr lang="pt-BR"/>
          </a:p>
          <a:p>
            <a:endParaRPr lang="en-US"/>
          </a:p>
        </p:txBody>
      </p:sp>
      <p:pic>
        <p:nvPicPr>
          <p:cNvPr id="76" name="Picture Placeholder 75" descr="increasing chart icon">
            <a:extLst>
              <a:ext uri="{FF2B5EF4-FFF2-40B4-BE49-F238E27FC236}">
                <a16:creationId xmlns:a16="http://schemas.microsoft.com/office/drawing/2014/main" id="{7541E72A-A0CB-A011-55A9-1126F707D889}"/>
              </a:ext>
            </a:extLst>
          </p:cNvPr>
          <p:cNvPicPr>
            <a:picLocks noGrp="1" noChangeAspect="1"/>
          </p:cNvPicPr>
          <p:nvPr>
            <p:ph type="pic" sz="quarter" idx="25"/>
          </p:nvPr>
        </p:nvPicPr>
        <p:blipFill rotWithShape="1">
          <a:blip r:embed="rId4"/>
          <a:srcRect/>
          <a:stretch/>
        </p:blipFill>
        <p:spPr>
          <a:xfrm>
            <a:off x="8175250" y="2367425"/>
            <a:ext cx="932688" cy="932688"/>
          </a:xfrm>
        </p:spPr>
      </p:pic>
      <p:sp>
        <p:nvSpPr>
          <p:cNvPr id="7" name="Text Placeholder 6">
            <a:extLst>
              <a:ext uri="{FF2B5EF4-FFF2-40B4-BE49-F238E27FC236}">
                <a16:creationId xmlns:a16="http://schemas.microsoft.com/office/drawing/2014/main" id="{0BF56CE2-ADEB-1E22-50FB-9F2AB3786483}"/>
              </a:ext>
            </a:extLst>
          </p:cNvPr>
          <p:cNvSpPr>
            <a:spLocks noGrp="1"/>
          </p:cNvSpPr>
          <p:nvPr>
            <p:ph type="body" sz="quarter" idx="21"/>
          </p:nvPr>
        </p:nvSpPr>
        <p:spPr>
          <a:xfrm>
            <a:off x="6347246" y="3300113"/>
            <a:ext cx="4369070" cy="2965704"/>
          </a:xfrm>
        </p:spPr>
        <p:txBody>
          <a:bodyPr/>
          <a:lstStyle/>
          <a:p>
            <a:pPr marL="285750" indent="-285750">
              <a:lnSpc>
                <a:spcPct val="150000"/>
              </a:lnSpc>
            </a:pPr>
            <a:r>
              <a:rPr lang="en-US" b="1">
                <a:cs typeface="Sabon Next LT"/>
              </a:rPr>
              <a:t>36% </a:t>
            </a:r>
            <a:r>
              <a:rPr lang="en-US">
                <a:cs typeface="Sabon Next LT"/>
              </a:rPr>
              <a:t>dos spams </a:t>
            </a:r>
            <a:r>
              <a:rPr lang="en-US" err="1">
                <a:cs typeface="Sabon Next LT"/>
              </a:rPr>
              <a:t>promoviam</a:t>
            </a:r>
            <a:r>
              <a:rPr lang="en-US">
                <a:cs typeface="Sabon Next LT"/>
              </a:rPr>
              <a:t> </a:t>
            </a:r>
            <a:r>
              <a:rPr lang="en-US" err="1">
                <a:cs typeface="Sabon Next LT"/>
              </a:rPr>
              <a:t>algum</a:t>
            </a:r>
            <a:r>
              <a:rPr lang="en-US" b="1">
                <a:cs typeface="Sabon Next LT"/>
              </a:rPr>
              <a:t> </a:t>
            </a:r>
            <a:r>
              <a:rPr lang="en-US" b="1" err="1">
                <a:cs typeface="Sabon Next LT"/>
              </a:rPr>
              <a:t>produto</a:t>
            </a:r>
            <a:r>
              <a:rPr lang="en-US" b="1">
                <a:cs typeface="Sabon Next LT"/>
              </a:rPr>
              <a:t> </a:t>
            </a:r>
            <a:r>
              <a:rPr lang="en-US" b="1" err="1">
                <a:cs typeface="Sabon Next LT"/>
              </a:rPr>
              <a:t>ou</a:t>
            </a:r>
            <a:r>
              <a:rPr lang="en-US" b="1">
                <a:cs typeface="Sabon Next LT"/>
              </a:rPr>
              <a:t> </a:t>
            </a:r>
            <a:r>
              <a:rPr lang="en-US" b="1" err="1">
                <a:cs typeface="Sabon Next LT"/>
              </a:rPr>
              <a:t>serviço</a:t>
            </a:r>
            <a:r>
              <a:rPr lang="en-US" b="1">
                <a:cs typeface="Sabon Next LT"/>
              </a:rPr>
              <a:t>, </a:t>
            </a:r>
            <a:r>
              <a:rPr lang="en-US">
                <a:cs typeface="Sabon Next LT"/>
              </a:rPr>
              <a:t>de </a:t>
            </a:r>
            <a:r>
              <a:rPr lang="en-US" err="1">
                <a:cs typeface="Sabon Next LT"/>
              </a:rPr>
              <a:t>acordo</a:t>
            </a:r>
            <a:r>
              <a:rPr lang="en-US">
                <a:cs typeface="Sabon Next LT"/>
              </a:rPr>
              <a:t> com Spam Laws.</a:t>
            </a:r>
          </a:p>
          <a:p>
            <a:pPr marL="285750" indent="-285750">
              <a:lnSpc>
                <a:spcPct val="150000"/>
              </a:lnSpc>
            </a:pPr>
            <a:r>
              <a:rPr lang="en-US" b="1"/>
              <a:t>31.7% </a:t>
            </a:r>
            <a:r>
              <a:rPr lang="en-US"/>
              <a:t>dos spams </a:t>
            </a:r>
            <a:r>
              <a:rPr lang="en-US" err="1"/>
              <a:t>possuiam</a:t>
            </a:r>
            <a:r>
              <a:rPr lang="en-US" b="1"/>
              <a:t> </a:t>
            </a:r>
            <a:r>
              <a:rPr lang="en-US" b="1" err="1"/>
              <a:t>conteúdos</a:t>
            </a:r>
            <a:r>
              <a:rPr lang="en-US" b="1"/>
              <a:t> </a:t>
            </a:r>
            <a:r>
              <a:rPr lang="en-US" b="1" err="1"/>
              <a:t>adultos</a:t>
            </a:r>
            <a:r>
              <a:rPr lang="en-US" b="1">
                <a:ea typeface="+mn-lt"/>
                <a:cs typeface="+mn-lt"/>
              </a:rPr>
              <a:t>, </a:t>
            </a:r>
            <a:r>
              <a:rPr lang="en-US">
                <a:ea typeface="+mn-lt"/>
                <a:cs typeface="+mn-lt"/>
              </a:rPr>
              <a:t>de </a:t>
            </a:r>
            <a:r>
              <a:rPr lang="en-US" err="1">
                <a:ea typeface="+mn-lt"/>
                <a:cs typeface="+mn-lt"/>
              </a:rPr>
              <a:t>acordo</a:t>
            </a:r>
            <a:r>
              <a:rPr lang="en-US">
                <a:ea typeface="+mn-lt"/>
                <a:cs typeface="+mn-lt"/>
              </a:rPr>
              <a:t> com Spam Laws.</a:t>
            </a:r>
            <a:endParaRPr lang="en-US" b="1" err="1">
              <a:cs typeface="Sabon Next LT"/>
            </a:endParaRPr>
          </a:p>
          <a:p>
            <a:pPr marL="285750" indent="-285750">
              <a:lnSpc>
                <a:spcPct val="150000"/>
              </a:lnSpc>
            </a:pPr>
            <a:r>
              <a:rPr lang="en-US" b="1">
                <a:cs typeface="Sabon Next LT"/>
              </a:rPr>
              <a:t>26.5% </a:t>
            </a:r>
            <a:r>
              <a:rPr lang="en-US">
                <a:cs typeface="Sabon Next LT"/>
              </a:rPr>
              <a:t>dos spams </a:t>
            </a:r>
            <a:r>
              <a:rPr lang="en-US" err="1">
                <a:cs typeface="Sabon Next LT"/>
              </a:rPr>
              <a:t>eram</a:t>
            </a:r>
            <a:r>
              <a:rPr lang="en-US">
                <a:cs typeface="Sabon Next LT"/>
              </a:rPr>
              <a:t> </a:t>
            </a:r>
            <a:r>
              <a:rPr lang="en-US" err="1">
                <a:cs typeface="Sabon Next LT"/>
              </a:rPr>
              <a:t>sobre</a:t>
            </a:r>
            <a:r>
              <a:rPr lang="en-US" b="1">
                <a:cs typeface="Sabon Next LT"/>
              </a:rPr>
              <a:t> </a:t>
            </a:r>
            <a:r>
              <a:rPr lang="en-US" b="1" err="1">
                <a:cs typeface="Sabon Next LT"/>
              </a:rPr>
              <a:t>assuntos</a:t>
            </a:r>
            <a:r>
              <a:rPr lang="en-US" b="1">
                <a:cs typeface="Sabon Next LT"/>
              </a:rPr>
              <a:t> </a:t>
            </a:r>
            <a:r>
              <a:rPr lang="en-US" b="1" err="1">
                <a:cs typeface="Sabon Next LT"/>
              </a:rPr>
              <a:t>financeiros</a:t>
            </a:r>
            <a:r>
              <a:rPr lang="en-US" b="1">
                <a:ea typeface="+mn-lt"/>
                <a:cs typeface="+mn-lt"/>
              </a:rPr>
              <a:t>, </a:t>
            </a:r>
            <a:r>
              <a:rPr lang="en-US">
                <a:ea typeface="+mn-lt"/>
                <a:cs typeface="+mn-lt"/>
              </a:rPr>
              <a:t>de </a:t>
            </a:r>
            <a:r>
              <a:rPr lang="en-US" err="1">
                <a:ea typeface="+mn-lt"/>
                <a:cs typeface="+mn-lt"/>
              </a:rPr>
              <a:t>acordo</a:t>
            </a:r>
            <a:r>
              <a:rPr lang="en-US">
                <a:ea typeface="+mn-lt"/>
                <a:cs typeface="+mn-lt"/>
              </a:rPr>
              <a:t> com Spam Laws.</a:t>
            </a:r>
            <a:endParaRPr lang="en-US" b="1">
              <a:cs typeface="Sabon Next LT"/>
            </a:endParaRPr>
          </a:p>
          <a:p>
            <a:pPr marL="285750" indent="-285750">
              <a:lnSpc>
                <a:spcPct val="150000"/>
              </a:lnSpc>
            </a:pPr>
            <a:r>
              <a:rPr lang="en-US" b="1">
                <a:cs typeface="Sabon Next LT"/>
              </a:rPr>
              <a:t>2.5% </a:t>
            </a:r>
            <a:r>
              <a:rPr lang="en-US" err="1">
                <a:cs typeface="Sabon Next LT"/>
              </a:rPr>
              <a:t>eram</a:t>
            </a:r>
            <a:r>
              <a:rPr lang="en-US">
                <a:cs typeface="Sabon Next LT"/>
              </a:rPr>
              <a:t> </a:t>
            </a:r>
            <a:r>
              <a:rPr lang="en-US" b="1">
                <a:cs typeface="Sabon Next LT"/>
              </a:rPr>
              <a:t>golpes </a:t>
            </a:r>
            <a:r>
              <a:rPr lang="en-US" b="1" err="1">
                <a:cs typeface="Sabon Next LT"/>
              </a:rPr>
              <a:t>ou</a:t>
            </a:r>
            <a:r>
              <a:rPr lang="en-US" b="1">
                <a:cs typeface="Sabon Next LT"/>
              </a:rPr>
              <a:t> </a:t>
            </a:r>
            <a:r>
              <a:rPr lang="en-US" b="1" err="1">
                <a:cs typeface="Sabon Next LT"/>
              </a:rPr>
              <a:t>fraudes</a:t>
            </a:r>
            <a:r>
              <a:rPr lang="en-US" b="1">
                <a:ea typeface="+mn-lt"/>
                <a:cs typeface="+mn-lt"/>
              </a:rPr>
              <a:t>, </a:t>
            </a:r>
            <a:r>
              <a:rPr lang="en-US">
                <a:ea typeface="+mn-lt"/>
                <a:cs typeface="+mn-lt"/>
              </a:rPr>
              <a:t>de </a:t>
            </a:r>
            <a:r>
              <a:rPr lang="en-US" err="1">
                <a:ea typeface="+mn-lt"/>
                <a:cs typeface="+mn-lt"/>
              </a:rPr>
              <a:t>acordo</a:t>
            </a:r>
            <a:r>
              <a:rPr lang="en-US">
                <a:ea typeface="+mn-lt"/>
                <a:cs typeface="+mn-lt"/>
              </a:rPr>
              <a:t> com Spam Laws.</a:t>
            </a:r>
            <a:endParaRPr lang="en-US" b="1">
              <a:cs typeface="Sabon Next LT"/>
            </a:endParaRPr>
          </a:p>
          <a:p>
            <a:pPr marL="347345" indent="-347345"/>
            <a:endParaRPr lang="en-US">
              <a:cs typeface="Sabon Next LT"/>
            </a:endParaRPr>
          </a:p>
        </p:txBody>
      </p:sp>
      <p:sp>
        <p:nvSpPr>
          <p:cNvPr id="9" name="Rectangle 8">
            <a:extLst>
              <a:ext uri="{FF2B5EF4-FFF2-40B4-BE49-F238E27FC236}">
                <a16:creationId xmlns:a16="http://schemas.microsoft.com/office/drawing/2014/main" id="{1A216CA8-9E09-08DE-4EE4-6056343EE63D}"/>
              </a:ext>
            </a:extLst>
          </p:cNvPr>
          <p:cNvSpPr/>
          <p:nvPr/>
        </p:nvSpPr>
        <p:spPr>
          <a:xfrm>
            <a:off x="3350948" y="2438782"/>
            <a:ext cx="521110" cy="668594"/>
          </a:xfrm>
          <a:prstGeom prst="rect">
            <a:avLst/>
          </a:prstGeom>
          <a:solidFill>
            <a:srgbClr val="AAC4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F6CAA1-3A5C-ED03-5492-214FDA94397E}"/>
              </a:ext>
            </a:extLst>
          </p:cNvPr>
          <p:cNvSpPr/>
          <p:nvPr/>
        </p:nvSpPr>
        <p:spPr>
          <a:xfrm>
            <a:off x="8381038" y="2488263"/>
            <a:ext cx="553163" cy="6685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Internet with solid fill">
            <a:extLst>
              <a:ext uri="{FF2B5EF4-FFF2-40B4-BE49-F238E27FC236}">
                <a16:creationId xmlns:a16="http://schemas.microsoft.com/office/drawing/2014/main" id="{D03EAA8D-3C54-44F2-5D42-FEE372CDD15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70264" y="2449243"/>
            <a:ext cx="687003" cy="687003"/>
          </a:xfrm>
          <a:prstGeom prst="rect">
            <a:avLst/>
          </a:prstGeom>
        </p:spPr>
      </p:pic>
      <p:sp>
        <p:nvSpPr>
          <p:cNvPr id="21" name="Freeform: Shape 20">
            <a:extLst>
              <a:ext uri="{FF2B5EF4-FFF2-40B4-BE49-F238E27FC236}">
                <a16:creationId xmlns:a16="http://schemas.microsoft.com/office/drawing/2014/main" id="{CFCCABE5-FF13-F6C2-BF8F-3BBB668CB282}"/>
              </a:ext>
            </a:extLst>
          </p:cNvPr>
          <p:cNvSpPr/>
          <p:nvPr/>
        </p:nvSpPr>
        <p:spPr>
          <a:xfrm rot="19831294">
            <a:off x="8279377" y="2667390"/>
            <a:ext cx="724433" cy="369333"/>
          </a:xfrm>
          <a:custGeom>
            <a:avLst/>
            <a:gdLst/>
            <a:ahLst/>
            <a:cxnLst/>
            <a:rect l="l" t="t" r="r" b="b"/>
            <a:pathLst>
              <a:path w="724433" h="369333">
                <a:moveTo>
                  <a:pt x="287224" y="140487"/>
                </a:moveTo>
                <a:lnTo>
                  <a:pt x="303633" y="189043"/>
                </a:lnTo>
                <a:lnTo>
                  <a:pt x="270593" y="189043"/>
                </a:lnTo>
                <a:close/>
                <a:moveTo>
                  <a:pt x="545553" y="93383"/>
                </a:moveTo>
                <a:lnTo>
                  <a:pt x="545553" y="245746"/>
                </a:lnTo>
                <a:lnTo>
                  <a:pt x="632282" y="245746"/>
                </a:lnTo>
                <a:lnTo>
                  <a:pt x="632282" y="212706"/>
                </a:lnTo>
                <a:lnTo>
                  <a:pt x="585178" y="212706"/>
                </a:lnTo>
                <a:lnTo>
                  <a:pt x="585178" y="185471"/>
                </a:lnTo>
                <a:lnTo>
                  <a:pt x="629715" y="185471"/>
                </a:lnTo>
                <a:lnTo>
                  <a:pt x="629715" y="152431"/>
                </a:lnTo>
                <a:lnTo>
                  <a:pt x="585178" y="152431"/>
                </a:lnTo>
                <a:lnTo>
                  <a:pt x="585178" y="126423"/>
                </a:lnTo>
                <a:lnTo>
                  <a:pt x="632282" y="126423"/>
                </a:lnTo>
                <a:lnTo>
                  <a:pt x="632282" y="93383"/>
                </a:lnTo>
                <a:close/>
                <a:moveTo>
                  <a:pt x="383628" y="93383"/>
                </a:moveTo>
                <a:lnTo>
                  <a:pt x="383628" y="245746"/>
                </a:lnTo>
                <a:lnTo>
                  <a:pt x="423253" y="245746"/>
                </a:lnTo>
                <a:lnTo>
                  <a:pt x="423253" y="179666"/>
                </a:lnTo>
                <a:lnTo>
                  <a:pt x="474711" y="245746"/>
                </a:lnTo>
                <a:lnTo>
                  <a:pt x="525945" y="245746"/>
                </a:lnTo>
                <a:lnTo>
                  <a:pt x="459977" y="165490"/>
                </a:lnTo>
                <a:lnTo>
                  <a:pt x="520364" y="93383"/>
                </a:lnTo>
                <a:lnTo>
                  <a:pt x="471585" y="93383"/>
                </a:lnTo>
                <a:lnTo>
                  <a:pt x="423253" y="156226"/>
                </a:lnTo>
                <a:lnTo>
                  <a:pt x="423253" y="93383"/>
                </a:lnTo>
                <a:close/>
                <a:moveTo>
                  <a:pt x="265905" y="93383"/>
                </a:moveTo>
                <a:lnTo>
                  <a:pt x="207304" y="245746"/>
                </a:lnTo>
                <a:lnTo>
                  <a:pt x="249162" y="245746"/>
                </a:lnTo>
                <a:lnTo>
                  <a:pt x="259654" y="219180"/>
                </a:lnTo>
                <a:lnTo>
                  <a:pt x="314348" y="219180"/>
                </a:lnTo>
                <a:lnTo>
                  <a:pt x="324171" y="245746"/>
                </a:lnTo>
                <a:lnTo>
                  <a:pt x="366475" y="245746"/>
                </a:lnTo>
                <a:lnTo>
                  <a:pt x="309102" y="93383"/>
                </a:lnTo>
                <a:close/>
                <a:moveTo>
                  <a:pt x="107403" y="93383"/>
                </a:moveTo>
                <a:lnTo>
                  <a:pt x="107403" y="245746"/>
                </a:lnTo>
                <a:lnTo>
                  <a:pt x="147028" y="245746"/>
                </a:lnTo>
                <a:lnTo>
                  <a:pt x="147028" y="185471"/>
                </a:lnTo>
                <a:lnTo>
                  <a:pt x="190449" y="185471"/>
                </a:lnTo>
                <a:lnTo>
                  <a:pt x="190449" y="152431"/>
                </a:lnTo>
                <a:lnTo>
                  <a:pt x="147028" y="152431"/>
                </a:lnTo>
                <a:lnTo>
                  <a:pt x="147028" y="126423"/>
                </a:lnTo>
                <a:lnTo>
                  <a:pt x="194691" y="126423"/>
                </a:lnTo>
                <a:lnTo>
                  <a:pt x="194691" y="93383"/>
                </a:lnTo>
                <a:close/>
                <a:moveTo>
                  <a:pt x="61557" y="0"/>
                </a:moveTo>
                <a:lnTo>
                  <a:pt x="662876" y="0"/>
                </a:lnTo>
                <a:cubicBezTo>
                  <a:pt x="696873" y="0"/>
                  <a:pt x="724433" y="27560"/>
                  <a:pt x="724433" y="61557"/>
                </a:cubicBezTo>
                <a:lnTo>
                  <a:pt x="724433" y="307776"/>
                </a:lnTo>
                <a:cubicBezTo>
                  <a:pt x="724433" y="341773"/>
                  <a:pt x="696873" y="369333"/>
                  <a:pt x="662876" y="369333"/>
                </a:cubicBezTo>
                <a:lnTo>
                  <a:pt x="61557" y="369333"/>
                </a:lnTo>
                <a:cubicBezTo>
                  <a:pt x="27560" y="369333"/>
                  <a:pt x="0" y="341773"/>
                  <a:pt x="0" y="307776"/>
                </a:cubicBezTo>
                <a:lnTo>
                  <a:pt x="0" y="61557"/>
                </a:lnTo>
                <a:cubicBezTo>
                  <a:pt x="0" y="27560"/>
                  <a:pt x="27560" y="0"/>
                  <a:pt x="61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18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5D1A0-23C1-EBA4-EEE2-A541B3FECB91}"/>
              </a:ext>
            </a:extLst>
          </p:cNvPr>
          <p:cNvSpPr>
            <a:spLocks noGrp="1"/>
          </p:cNvSpPr>
          <p:nvPr>
            <p:ph type="title"/>
          </p:nvPr>
        </p:nvSpPr>
        <p:spPr/>
        <p:txBody>
          <a:bodyPr/>
          <a:lstStyle/>
          <a:p>
            <a:r>
              <a:rPr lang="pt-BR"/>
              <a:t>Volume médio diário de spam</a:t>
            </a:r>
            <a:endParaRPr lang="en-US"/>
          </a:p>
        </p:txBody>
      </p:sp>
      <p:graphicFrame>
        <p:nvGraphicFramePr>
          <p:cNvPr id="8" name="Content Placeholder 7">
            <a:extLst>
              <a:ext uri="{FF2B5EF4-FFF2-40B4-BE49-F238E27FC236}">
                <a16:creationId xmlns:a16="http://schemas.microsoft.com/office/drawing/2014/main" id="{2BD803FF-7C65-6FCA-FD4F-828BAC5205EF}"/>
              </a:ext>
            </a:extLst>
          </p:cNvPr>
          <p:cNvGraphicFramePr>
            <a:graphicFrameLocks noGrp="1"/>
          </p:cNvGraphicFramePr>
          <p:nvPr>
            <p:ph sz="half" idx="1"/>
            <p:extLst>
              <p:ext uri="{D42A27DB-BD31-4B8C-83A1-F6EECF244321}">
                <p14:modId xmlns:p14="http://schemas.microsoft.com/office/powerpoint/2010/main" val="486762595"/>
              </p:ext>
            </p:extLst>
          </p:nvPr>
        </p:nvGraphicFramePr>
        <p:xfrm>
          <a:off x="539750" y="2103438"/>
          <a:ext cx="11118850" cy="4297361"/>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1C6A37E3-1881-4EC9-294A-F43CAF4D9BE1}"/>
              </a:ext>
            </a:extLst>
          </p:cNvPr>
          <p:cNvSpPr>
            <a:spLocks noGrp="1"/>
          </p:cNvSpPr>
          <p:nvPr>
            <p:ph type="ftr" sz="quarter" idx="11"/>
          </p:nvPr>
        </p:nvSpPr>
        <p:spPr/>
        <p:txBody>
          <a:bodyPr/>
          <a:lstStyle/>
          <a:p>
            <a:r>
              <a:rPr lang="en-US"/>
              <a:t>Fighting spam with statistics</a:t>
            </a:r>
          </a:p>
        </p:txBody>
      </p:sp>
      <p:sp>
        <p:nvSpPr>
          <p:cNvPr id="5" name="Slide Number Placeholder 4">
            <a:extLst>
              <a:ext uri="{FF2B5EF4-FFF2-40B4-BE49-F238E27FC236}">
                <a16:creationId xmlns:a16="http://schemas.microsoft.com/office/drawing/2014/main" id="{DC3A7A62-32EE-20FC-6922-587E267E7074}"/>
              </a:ext>
            </a:extLst>
          </p:cNvPr>
          <p:cNvSpPr>
            <a:spLocks noGrp="1"/>
          </p:cNvSpPr>
          <p:nvPr>
            <p:ph type="sldNum" sz="quarter" idx="12"/>
          </p:nvPr>
        </p:nvSpPr>
        <p:spPr/>
        <p:txBody>
          <a:bodyPr/>
          <a:lstStyle/>
          <a:p>
            <a:fld id="{48F63A3B-78C7-47BE-AE5E-E10140E04643}" type="slidenum">
              <a:rPr lang="en-US" smtClean="0"/>
              <a:t>4</a:t>
            </a:fld>
            <a:endParaRPr lang="en-US"/>
          </a:p>
        </p:txBody>
      </p:sp>
      <p:sp>
        <p:nvSpPr>
          <p:cNvPr id="9" name="Footer Placeholder 3">
            <a:extLst>
              <a:ext uri="{FF2B5EF4-FFF2-40B4-BE49-F238E27FC236}">
                <a16:creationId xmlns:a16="http://schemas.microsoft.com/office/drawing/2014/main" id="{40F4D249-13A3-13FE-42F3-D009BCA13ABC}"/>
              </a:ext>
            </a:extLst>
          </p:cNvPr>
          <p:cNvSpPr txBox="1">
            <a:spLocks/>
          </p:cNvSpPr>
          <p:nvPr/>
        </p:nvSpPr>
        <p:spPr>
          <a:xfrm>
            <a:off x="621792" y="6263639"/>
            <a:ext cx="3200400" cy="274320"/>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a:solidFill>
                  <a:schemeClr val="bg2">
                    <a:lumMod val="50000"/>
                  </a:schemeClr>
                </a:solidFill>
              </a:rPr>
              <a:t>Source: Cisco Talos Intelligence Group</a:t>
            </a:r>
          </a:p>
        </p:txBody>
      </p:sp>
    </p:spTree>
    <p:extLst>
      <p:ext uri="{BB962C8B-B14F-4D97-AF65-F5344CB8AC3E}">
        <p14:creationId xmlns:p14="http://schemas.microsoft.com/office/powerpoint/2010/main" val="418427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761387"/>
            <a:ext cx="5693664" cy="768096"/>
          </a:xfrm>
        </p:spPr>
        <p:txBody>
          <a:bodyPr/>
          <a:lstStyle/>
          <a:p>
            <a:r>
              <a:rPr lang="pt-BR" sz="4400" b="1">
                <a:solidFill>
                  <a:schemeClr val="accent6"/>
                </a:solidFill>
                <a:latin typeface="Arial Black" panose="020B0604020202020204" pitchFamily="34" charset="0"/>
                <a:ea typeface="Arial Regular" pitchFamily="34" charset="-122"/>
                <a:cs typeface="Arial Black" panose="020B0604020202020204" pitchFamily="34" charset="0"/>
              </a:rPr>
              <a:t>IDENTIFICANDO spam</a:t>
            </a:r>
            <a:endParaRPr lang="en-US" sz="4400" b="1">
              <a:solidFill>
                <a:schemeClr val="accent6"/>
              </a:solidFill>
              <a:latin typeface="Arial Black" panose="020B0604020202020204" pitchFamily="34" charset="0"/>
              <a:cs typeface="Arial Black" panose="020B0604020202020204" pitchFamily="34" charset="0"/>
            </a:endParaRPr>
          </a:p>
        </p:txBody>
      </p:sp>
      <p:pic>
        <p:nvPicPr>
          <p:cNvPr id="1026" name="Picture 2" descr="LISTSERV at Work - Issue 2, 2005 (American Edition)">
            <a:extLst>
              <a:ext uri="{FF2B5EF4-FFF2-40B4-BE49-F238E27FC236}">
                <a16:creationId xmlns:a16="http://schemas.microsoft.com/office/drawing/2014/main" id="{F2790FAD-1216-70AF-A5F1-E7D7A3B7E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852" y="2593522"/>
            <a:ext cx="5595992" cy="3503091"/>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CBB900AC-4B11-0E57-8FED-0DD109C0BA67}"/>
              </a:ext>
            </a:extLst>
          </p:cNvPr>
          <p:cNvSpPr/>
          <p:nvPr/>
        </p:nvSpPr>
        <p:spPr>
          <a:xfrm>
            <a:off x="3495675" y="3594100"/>
            <a:ext cx="276225" cy="242341"/>
          </a:xfrm>
          <a:prstGeom prst="ellipse">
            <a:avLst/>
          </a:prstGeom>
          <a:noFill/>
          <a:ln w="28575">
            <a:solidFill>
              <a:srgbClr val="DF8C8C"/>
            </a:solidFill>
            <a:prstDash val="sysDash"/>
          </a:ln>
          <a:effectLst>
            <a:glow rad="101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957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920384"/>
            <a:ext cx="7013448" cy="1627632"/>
          </a:xfrm>
        </p:spPr>
        <p:txBody>
          <a:bodyPr/>
          <a:lstStyle/>
          <a:p>
            <a:r>
              <a:rPr lang="en-US" sz="4400" b="0">
                <a:latin typeface="Arial Black" panose="020B0A04020102020204" pitchFamily="34" charset="0"/>
              </a:rPr>
              <a:t>Naïve bayes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a:p>
        </p:txBody>
      </p:sp>
      <p:sp>
        <p:nvSpPr>
          <p:cNvPr id="11" name="Text Placeholder 10">
            <a:extLst>
              <a:ext uri="{FF2B5EF4-FFF2-40B4-BE49-F238E27FC236}">
                <a16:creationId xmlns:a16="http://schemas.microsoft.com/office/drawing/2014/main" id="{B52342E3-3AF9-E736-6B93-6024F23FA093}"/>
              </a:ext>
            </a:extLst>
          </p:cNvPr>
          <p:cNvSpPr>
            <a:spLocks noGrp="1"/>
          </p:cNvSpPr>
          <p:nvPr>
            <p:ph type="body" sz="quarter" idx="13"/>
          </p:nvPr>
        </p:nvSpPr>
        <p:spPr>
          <a:xfrm>
            <a:off x="4389120" y="3959053"/>
            <a:ext cx="3932238" cy="588963"/>
          </a:xfrm>
        </p:spPr>
        <p:txBody>
          <a:bodyPr/>
          <a:lstStyle/>
          <a:p>
            <a:r>
              <a:rPr lang="pt-BR"/>
              <a:t>na identificação de spam</a:t>
            </a:r>
            <a:endParaRPr lang="en-US"/>
          </a:p>
        </p:txBody>
      </p:sp>
    </p:spTree>
    <p:extLst>
      <p:ext uri="{BB962C8B-B14F-4D97-AF65-F5344CB8AC3E}">
        <p14:creationId xmlns:p14="http://schemas.microsoft.com/office/powerpoint/2010/main" val="2370284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a:t>FÓRMULA Naïve-</a:t>
            </a:r>
            <a:r>
              <a:rPr lang="en-US" err="1"/>
              <a:t>BayeS</a:t>
            </a:r>
            <a:endParaRPr lang="en-US"/>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7</a:t>
            </a:fld>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0059982-B7D3-BC93-C958-1E421235FF52}"/>
                  </a:ext>
                </a:extLst>
              </p:cNvPr>
              <p:cNvSpPr txBox="1"/>
              <p:nvPr/>
            </p:nvSpPr>
            <p:spPr>
              <a:xfrm>
                <a:off x="3981492" y="3723482"/>
                <a:ext cx="7937814" cy="749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300" b="1" i="1" smtClean="0">
                          <a:solidFill>
                            <a:schemeClr val="accent6"/>
                          </a:solidFill>
                          <a:latin typeface="Cambria Math" panose="02040503050406030204" pitchFamily="18" charset="0"/>
                        </a:rPr>
                        <m:t>𝑷</m:t>
                      </m:r>
                      <m:d>
                        <m:dPr>
                          <m:ctrlPr>
                            <a:rPr lang="pt-BR" sz="2300" b="1" i="1" smtClean="0">
                              <a:solidFill>
                                <a:schemeClr val="accent6"/>
                              </a:solidFill>
                              <a:latin typeface="Cambria Math" panose="02040503050406030204" pitchFamily="18" charset="0"/>
                            </a:rPr>
                          </m:ctrlPr>
                        </m:dPr>
                        <m:e>
                          <m:r>
                            <a:rPr lang="pt-BR" sz="2300" b="1" i="1" smtClean="0">
                              <a:solidFill>
                                <a:schemeClr val="accent6"/>
                              </a:solidFill>
                              <a:latin typeface="Cambria Math" panose="02040503050406030204" pitchFamily="18" charset="0"/>
                            </a:rPr>
                            <m:t>𝒔𝒑𝒂𝒎</m:t>
                          </m:r>
                        </m:e>
                        <m:e>
                          <m:r>
                            <a:rPr lang="pt-BR" sz="2300" b="1" i="1" smtClean="0">
                              <a:solidFill>
                                <a:schemeClr val="accent6"/>
                              </a:solidFill>
                              <a:latin typeface="Cambria Math" panose="02040503050406030204" pitchFamily="18" charset="0"/>
                            </a:rPr>
                            <m:t>𝒎𝒆𝒏𝒔𝒂𝒈𝒆𝒎</m:t>
                          </m:r>
                        </m:e>
                      </m:d>
                      <m:r>
                        <a:rPr lang="pt-BR" sz="2300" b="1" i="1" smtClean="0">
                          <a:solidFill>
                            <a:schemeClr val="accent6"/>
                          </a:solidFill>
                          <a:latin typeface="Cambria Math" panose="02040503050406030204" pitchFamily="18" charset="0"/>
                        </a:rPr>
                        <m:t>= </m:t>
                      </m:r>
                      <m:f>
                        <m:fPr>
                          <m:ctrlPr>
                            <a:rPr lang="pt-BR" sz="2300" b="1" i="1" smtClean="0">
                              <a:solidFill>
                                <a:schemeClr val="accent6"/>
                              </a:solidFill>
                              <a:latin typeface="Cambria Math" panose="02040503050406030204" pitchFamily="18" charset="0"/>
                            </a:rPr>
                          </m:ctrlPr>
                        </m:fPr>
                        <m:num>
                          <m:r>
                            <a:rPr lang="pt-BR" sz="2300" b="1" i="1" smtClean="0">
                              <a:solidFill>
                                <a:schemeClr val="accent6"/>
                              </a:solidFill>
                              <a:latin typeface="Cambria Math" panose="02040503050406030204" pitchFamily="18" charset="0"/>
                            </a:rPr>
                            <m:t>𝑷</m:t>
                          </m:r>
                          <m:d>
                            <m:dPr>
                              <m:ctrlPr>
                                <a:rPr lang="pt-BR" sz="2300" b="1" i="1" smtClean="0">
                                  <a:solidFill>
                                    <a:schemeClr val="accent6"/>
                                  </a:solidFill>
                                  <a:latin typeface="Cambria Math" panose="02040503050406030204" pitchFamily="18" charset="0"/>
                                </a:rPr>
                              </m:ctrlPr>
                            </m:dPr>
                            <m:e>
                              <m:r>
                                <a:rPr lang="pt-BR" sz="2300" b="1" i="1" smtClean="0">
                                  <a:solidFill>
                                    <a:schemeClr val="accent6"/>
                                  </a:solidFill>
                                  <a:latin typeface="Cambria Math" panose="02040503050406030204" pitchFamily="18" charset="0"/>
                                </a:rPr>
                                <m:t>𝒎𝒆𝒏𝒔𝒂𝒈𝒆𝒎</m:t>
                              </m:r>
                            </m:e>
                            <m:e>
                              <m:r>
                                <a:rPr lang="pt-BR" sz="2300" b="1" i="1" smtClean="0">
                                  <a:solidFill>
                                    <a:schemeClr val="accent6"/>
                                  </a:solidFill>
                                  <a:latin typeface="Cambria Math" panose="02040503050406030204" pitchFamily="18" charset="0"/>
                                </a:rPr>
                                <m:t>𝒔𝒑𝒂𝒎</m:t>
                              </m:r>
                            </m:e>
                          </m:d>
                          <m:r>
                            <a:rPr lang="pt-BR" sz="2300" b="1" i="1" smtClean="0">
                              <a:solidFill>
                                <a:schemeClr val="accent6"/>
                              </a:solidFill>
                              <a:latin typeface="Cambria Math" panose="02040503050406030204" pitchFamily="18" charset="0"/>
                              <a:ea typeface="Cambria Math" panose="02040503050406030204" pitchFamily="18" charset="0"/>
                            </a:rPr>
                            <m:t>×</m:t>
                          </m:r>
                          <m:r>
                            <a:rPr lang="pt-BR" sz="2300" b="1" i="1" smtClean="0">
                              <a:solidFill>
                                <a:schemeClr val="accent6"/>
                              </a:solidFill>
                              <a:latin typeface="Cambria Math" panose="02040503050406030204" pitchFamily="18" charset="0"/>
                              <a:ea typeface="Cambria Math" panose="02040503050406030204" pitchFamily="18" charset="0"/>
                            </a:rPr>
                            <m:t>𝑷</m:t>
                          </m:r>
                          <m:r>
                            <a:rPr lang="pt-BR" sz="2300" b="1" i="1" smtClean="0">
                              <a:solidFill>
                                <a:schemeClr val="accent6"/>
                              </a:solidFill>
                              <a:latin typeface="Cambria Math" panose="02040503050406030204" pitchFamily="18" charset="0"/>
                              <a:ea typeface="Cambria Math" panose="02040503050406030204" pitchFamily="18" charset="0"/>
                            </a:rPr>
                            <m:t>(</m:t>
                          </m:r>
                          <m:r>
                            <a:rPr lang="pt-BR" sz="2300" b="1" i="1" smtClean="0">
                              <a:solidFill>
                                <a:schemeClr val="accent6"/>
                              </a:solidFill>
                              <a:latin typeface="Cambria Math" panose="02040503050406030204" pitchFamily="18" charset="0"/>
                              <a:ea typeface="Cambria Math" panose="02040503050406030204" pitchFamily="18" charset="0"/>
                            </a:rPr>
                            <m:t>𝒔𝒑𝒂𝒎</m:t>
                          </m:r>
                          <m:r>
                            <a:rPr lang="pt-BR" sz="2300" b="1" i="1" smtClean="0">
                              <a:solidFill>
                                <a:schemeClr val="accent6"/>
                              </a:solidFill>
                              <a:latin typeface="Cambria Math" panose="02040503050406030204" pitchFamily="18" charset="0"/>
                              <a:ea typeface="Cambria Math" panose="02040503050406030204" pitchFamily="18" charset="0"/>
                            </a:rPr>
                            <m:t>)</m:t>
                          </m:r>
                        </m:num>
                        <m:den>
                          <m:r>
                            <a:rPr lang="pt-BR" sz="2300" b="1" i="1" smtClean="0">
                              <a:solidFill>
                                <a:schemeClr val="accent6"/>
                              </a:solidFill>
                              <a:latin typeface="Cambria Math" panose="02040503050406030204" pitchFamily="18" charset="0"/>
                            </a:rPr>
                            <m:t>𝑷</m:t>
                          </m:r>
                          <m:r>
                            <a:rPr lang="pt-BR" sz="2300" b="1" i="1" smtClean="0">
                              <a:solidFill>
                                <a:schemeClr val="accent6"/>
                              </a:solidFill>
                              <a:latin typeface="Cambria Math" panose="02040503050406030204" pitchFamily="18" charset="0"/>
                            </a:rPr>
                            <m:t>(</m:t>
                          </m:r>
                          <m:r>
                            <a:rPr lang="pt-BR" sz="2300" b="1" i="1" smtClean="0">
                              <a:solidFill>
                                <a:schemeClr val="accent6"/>
                              </a:solidFill>
                              <a:latin typeface="Cambria Math" panose="02040503050406030204" pitchFamily="18" charset="0"/>
                            </a:rPr>
                            <m:t>𝒎𝒆𝒏𝒔𝒂𝒈𝒆𝒎</m:t>
                          </m:r>
                          <m:r>
                            <a:rPr lang="pt-BR" sz="2300" b="1" i="1" smtClean="0">
                              <a:solidFill>
                                <a:schemeClr val="accent6"/>
                              </a:solidFill>
                              <a:latin typeface="Cambria Math" panose="02040503050406030204" pitchFamily="18" charset="0"/>
                            </a:rPr>
                            <m:t>)</m:t>
                          </m:r>
                        </m:den>
                      </m:f>
                    </m:oMath>
                  </m:oMathPara>
                </a14:m>
                <a:endParaRPr lang="en-US" sz="2300" b="1">
                  <a:solidFill>
                    <a:schemeClr val="accent6"/>
                  </a:solidFill>
                </a:endParaRPr>
              </a:p>
            </p:txBody>
          </p:sp>
        </mc:Choice>
        <mc:Fallback>
          <p:sp>
            <p:nvSpPr>
              <p:cNvPr id="16" name="TextBox 15">
                <a:extLst>
                  <a:ext uri="{FF2B5EF4-FFF2-40B4-BE49-F238E27FC236}">
                    <a16:creationId xmlns:a16="http://schemas.microsoft.com/office/drawing/2014/main" id="{10059982-B7D3-BC93-C958-1E421235FF52}"/>
                  </a:ext>
                </a:extLst>
              </p:cNvPr>
              <p:cNvSpPr txBox="1">
                <a:spLocks noRot="1" noChangeAspect="1" noMove="1" noResize="1" noEditPoints="1" noAdjustHandles="1" noChangeArrowheads="1" noChangeShapeType="1" noTextEdit="1"/>
              </p:cNvSpPr>
              <p:nvPr/>
            </p:nvSpPr>
            <p:spPr>
              <a:xfrm>
                <a:off x="3981492" y="3723482"/>
                <a:ext cx="7937814" cy="749629"/>
              </a:xfrm>
              <a:prstGeom prst="rect">
                <a:avLst/>
              </a:prstGeom>
              <a:blipFill>
                <a:blip r:embed="rId3"/>
                <a:stretch>
                  <a:fillRect/>
                </a:stretch>
              </a:blipFill>
            </p:spPr>
            <p:txBody>
              <a:bodyPr/>
              <a:lstStyle/>
              <a:p>
                <a:r>
                  <a:rPr lang="en-US">
                    <a:noFill/>
                  </a:rPr>
                  <a:t> </a:t>
                </a:r>
              </a:p>
            </p:txBody>
          </p:sp>
        </mc:Fallback>
      </mc:AlternateContent>
      <p:sp>
        <p:nvSpPr>
          <p:cNvPr id="3" name="Arc 2">
            <a:extLst>
              <a:ext uri="{FF2B5EF4-FFF2-40B4-BE49-F238E27FC236}">
                <a16:creationId xmlns:a16="http://schemas.microsoft.com/office/drawing/2014/main" id="{3A43958A-5DA6-20F8-43E5-891517403A04}"/>
              </a:ext>
            </a:extLst>
          </p:cNvPr>
          <p:cNvSpPr/>
          <p:nvPr/>
        </p:nvSpPr>
        <p:spPr>
          <a:xfrm rot="16509251">
            <a:off x="4727688" y="2931218"/>
            <a:ext cx="1726336" cy="1959447"/>
          </a:xfrm>
          <a:prstGeom prst="arc">
            <a:avLst>
              <a:gd name="adj1" fmla="val 16200000"/>
              <a:gd name="adj2" fmla="val 1969474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 Placeholder 10">
            <a:extLst>
              <a:ext uri="{FF2B5EF4-FFF2-40B4-BE49-F238E27FC236}">
                <a16:creationId xmlns:a16="http://schemas.microsoft.com/office/drawing/2014/main" id="{C198611E-BD6D-3B73-3608-A673F23C5BEE}"/>
              </a:ext>
            </a:extLst>
          </p:cNvPr>
          <p:cNvSpPr txBox="1">
            <a:spLocks/>
          </p:cNvSpPr>
          <p:nvPr/>
        </p:nvSpPr>
        <p:spPr>
          <a:xfrm>
            <a:off x="5308497" y="2523743"/>
            <a:ext cx="1998741" cy="959240"/>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1800"/>
              <a:t>Probabilidade de a mensagem recebida ser spam</a:t>
            </a:r>
          </a:p>
        </p:txBody>
      </p:sp>
      <p:sp>
        <p:nvSpPr>
          <p:cNvPr id="5" name="Arc 4">
            <a:extLst>
              <a:ext uri="{FF2B5EF4-FFF2-40B4-BE49-F238E27FC236}">
                <a16:creationId xmlns:a16="http://schemas.microsoft.com/office/drawing/2014/main" id="{84424A88-46C9-587E-0B3A-F5FF3C7D1BDC}"/>
              </a:ext>
            </a:extLst>
          </p:cNvPr>
          <p:cNvSpPr/>
          <p:nvPr/>
        </p:nvSpPr>
        <p:spPr>
          <a:xfrm rot="16509251">
            <a:off x="8007431" y="2786194"/>
            <a:ext cx="1726336" cy="1959447"/>
          </a:xfrm>
          <a:prstGeom prst="arc">
            <a:avLst>
              <a:gd name="adj1" fmla="val 16200000"/>
              <a:gd name="adj2" fmla="val 19483459"/>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 Placeholder 10">
            <a:extLst>
              <a:ext uri="{FF2B5EF4-FFF2-40B4-BE49-F238E27FC236}">
                <a16:creationId xmlns:a16="http://schemas.microsoft.com/office/drawing/2014/main" id="{E1553011-9B5A-1A6A-712A-29DD0CCF8EA6}"/>
              </a:ext>
            </a:extLst>
          </p:cNvPr>
          <p:cNvSpPr txBox="1">
            <a:spLocks/>
          </p:cNvSpPr>
          <p:nvPr/>
        </p:nvSpPr>
        <p:spPr>
          <a:xfrm>
            <a:off x="8480369" y="2523743"/>
            <a:ext cx="3127057" cy="959240"/>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err="1"/>
              <a:t>Probabilidade</a:t>
            </a:r>
            <a:r>
              <a:rPr lang="en-US" sz="1800"/>
              <a:t> de </a:t>
            </a:r>
            <a:r>
              <a:rPr lang="en-US" sz="1800" err="1"/>
              <a:t>receber</a:t>
            </a:r>
            <a:r>
              <a:rPr lang="en-US" sz="1800"/>
              <a:t> </a:t>
            </a:r>
            <a:r>
              <a:rPr lang="en-US" sz="1800" err="1"/>
              <a:t>qualquer</a:t>
            </a:r>
            <a:r>
              <a:rPr lang="en-US" sz="1800"/>
              <a:t> </a:t>
            </a:r>
            <a:r>
              <a:rPr lang="en-US" sz="1800" err="1"/>
              <a:t>uma</a:t>
            </a:r>
            <a:r>
              <a:rPr lang="en-US" sz="1800"/>
              <a:t> das </a:t>
            </a:r>
            <a:r>
              <a:rPr lang="en-US" sz="1800" err="1"/>
              <a:t>bilhões</a:t>
            </a:r>
            <a:r>
              <a:rPr lang="en-US" sz="1800"/>
              <a:t> de </a:t>
            </a:r>
            <a:r>
              <a:rPr lang="en-US" sz="1800" err="1"/>
              <a:t>mensagens</a:t>
            </a:r>
            <a:r>
              <a:rPr lang="en-US" sz="1800"/>
              <a:t> de spams </a:t>
            </a:r>
            <a:r>
              <a:rPr lang="en-US" sz="1800" err="1"/>
              <a:t>possíveis</a:t>
            </a:r>
            <a:endParaRPr lang="pt-BR" sz="1800"/>
          </a:p>
        </p:txBody>
      </p:sp>
      <p:sp>
        <p:nvSpPr>
          <p:cNvPr id="7" name="Arc 6">
            <a:extLst>
              <a:ext uri="{FF2B5EF4-FFF2-40B4-BE49-F238E27FC236}">
                <a16:creationId xmlns:a16="http://schemas.microsoft.com/office/drawing/2014/main" id="{A79CAADC-A790-5CF0-62EC-3C7D40BEB645}"/>
              </a:ext>
            </a:extLst>
          </p:cNvPr>
          <p:cNvSpPr/>
          <p:nvPr/>
        </p:nvSpPr>
        <p:spPr>
          <a:xfrm rot="6194666">
            <a:off x="7081473" y="3354534"/>
            <a:ext cx="1726336" cy="1959447"/>
          </a:xfrm>
          <a:prstGeom prst="arc">
            <a:avLst>
              <a:gd name="adj1" fmla="val 16200000"/>
              <a:gd name="adj2" fmla="val 19483459"/>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C4E93ED6-9263-D962-8D10-7A2489B09300}"/>
              </a:ext>
            </a:extLst>
          </p:cNvPr>
          <p:cNvSpPr/>
          <p:nvPr/>
        </p:nvSpPr>
        <p:spPr>
          <a:xfrm rot="6194666">
            <a:off x="9603505" y="3466686"/>
            <a:ext cx="1726336" cy="1959447"/>
          </a:xfrm>
          <a:prstGeom prst="arc">
            <a:avLst>
              <a:gd name="adj1" fmla="val 14778294"/>
              <a:gd name="adj2" fmla="val 18496254"/>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 Placeholder 10">
            <a:extLst>
              <a:ext uri="{FF2B5EF4-FFF2-40B4-BE49-F238E27FC236}">
                <a16:creationId xmlns:a16="http://schemas.microsoft.com/office/drawing/2014/main" id="{E61F49F0-ED29-28C0-C163-0E5873D5C61A}"/>
              </a:ext>
            </a:extLst>
          </p:cNvPr>
          <p:cNvSpPr txBox="1">
            <a:spLocks/>
          </p:cNvSpPr>
          <p:nvPr/>
        </p:nvSpPr>
        <p:spPr>
          <a:xfrm>
            <a:off x="6200849" y="5171557"/>
            <a:ext cx="1998741" cy="959240"/>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sz="1800"/>
              <a:t>Probabilidade da mensagem ocorrer</a:t>
            </a:r>
          </a:p>
        </p:txBody>
      </p:sp>
      <p:sp>
        <p:nvSpPr>
          <p:cNvPr id="10" name="Text Placeholder 10">
            <a:extLst>
              <a:ext uri="{FF2B5EF4-FFF2-40B4-BE49-F238E27FC236}">
                <a16:creationId xmlns:a16="http://schemas.microsoft.com/office/drawing/2014/main" id="{D39F65A4-3AD6-7AE6-25D4-516A33FE3BD1}"/>
              </a:ext>
            </a:extLst>
          </p:cNvPr>
          <p:cNvSpPr txBox="1">
            <a:spLocks/>
          </p:cNvSpPr>
          <p:nvPr/>
        </p:nvSpPr>
        <p:spPr>
          <a:xfrm>
            <a:off x="9119431" y="5171557"/>
            <a:ext cx="1998741" cy="959240"/>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sz="1800"/>
              <a:t>Probabilidade do spam ocorrer</a:t>
            </a:r>
          </a:p>
        </p:txBody>
      </p:sp>
      <p:pic>
        <p:nvPicPr>
          <p:cNvPr id="12" name="Picture 11">
            <a:extLst>
              <a:ext uri="{FF2B5EF4-FFF2-40B4-BE49-F238E27FC236}">
                <a16:creationId xmlns:a16="http://schemas.microsoft.com/office/drawing/2014/main" id="{9CED0915-DD3E-845B-162A-E69730F78C31}"/>
              </a:ext>
            </a:extLst>
          </p:cNvPr>
          <p:cNvPicPr>
            <a:picLocks noChangeAspect="1"/>
          </p:cNvPicPr>
          <p:nvPr/>
        </p:nvPicPr>
        <p:blipFill>
          <a:blip r:embed="rId4"/>
          <a:stretch>
            <a:fillRect/>
          </a:stretch>
        </p:blipFill>
        <p:spPr>
          <a:xfrm>
            <a:off x="-3899907" y="-757142"/>
            <a:ext cx="3638737" cy="508026"/>
          </a:xfrm>
          <a:prstGeom prst="rect">
            <a:avLst/>
          </a:prstGeom>
        </p:spPr>
      </p:pic>
    </p:spTree>
    <p:extLst>
      <p:ext uri="{BB962C8B-B14F-4D97-AF65-F5344CB8AC3E}">
        <p14:creationId xmlns:p14="http://schemas.microsoft.com/office/powerpoint/2010/main" val="279930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animBg="1"/>
      <p:bldP spid="8" grpId="0" animBg="1"/>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a:t>FÓRMULA Naïve-</a:t>
            </a:r>
            <a:r>
              <a:rPr lang="en-US" err="1"/>
              <a:t>BayeS</a:t>
            </a:r>
            <a:endParaRPr lang="en-US"/>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0059982-B7D3-BC93-C958-1E421235FF52}"/>
                  </a:ext>
                </a:extLst>
              </p:cNvPr>
              <p:cNvSpPr txBox="1"/>
              <p:nvPr/>
            </p:nvSpPr>
            <p:spPr>
              <a:xfrm>
                <a:off x="3975734" y="2377282"/>
                <a:ext cx="7937814" cy="749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300" b="1" i="1" smtClean="0">
                          <a:solidFill>
                            <a:schemeClr val="accent6"/>
                          </a:solidFill>
                          <a:latin typeface="Cambria Math" panose="02040503050406030204" pitchFamily="18" charset="0"/>
                        </a:rPr>
                        <m:t>𝑷</m:t>
                      </m:r>
                      <m:d>
                        <m:dPr>
                          <m:ctrlPr>
                            <a:rPr lang="pt-BR" sz="2300" b="1" i="1" smtClean="0">
                              <a:solidFill>
                                <a:schemeClr val="accent6"/>
                              </a:solidFill>
                              <a:latin typeface="Cambria Math" panose="02040503050406030204" pitchFamily="18" charset="0"/>
                            </a:rPr>
                          </m:ctrlPr>
                        </m:dPr>
                        <m:e>
                          <m:r>
                            <a:rPr lang="pt-BR" sz="2300" b="1" i="1" smtClean="0">
                              <a:solidFill>
                                <a:schemeClr val="accent6"/>
                              </a:solidFill>
                              <a:latin typeface="Cambria Math" panose="02040503050406030204" pitchFamily="18" charset="0"/>
                            </a:rPr>
                            <m:t>𝒔𝒑𝒂𝒎</m:t>
                          </m:r>
                        </m:e>
                        <m:e>
                          <m:r>
                            <a:rPr lang="pt-BR" sz="2300" b="1" i="1" smtClean="0">
                              <a:solidFill>
                                <a:schemeClr val="accent6"/>
                              </a:solidFill>
                              <a:latin typeface="Cambria Math" panose="02040503050406030204" pitchFamily="18" charset="0"/>
                            </a:rPr>
                            <m:t>𝒎𝒆𝒏𝒔𝒂𝒈𝒆𝒎</m:t>
                          </m:r>
                        </m:e>
                      </m:d>
                      <m:r>
                        <a:rPr lang="pt-BR" sz="2300" b="1" i="1" smtClean="0">
                          <a:solidFill>
                            <a:schemeClr val="accent6"/>
                          </a:solidFill>
                          <a:latin typeface="Cambria Math" panose="02040503050406030204" pitchFamily="18" charset="0"/>
                        </a:rPr>
                        <m:t>= </m:t>
                      </m:r>
                      <m:f>
                        <m:fPr>
                          <m:ctrlPr>
                            <a:rPr lang="pt-BR" sz="2300" b="1" i="1" smtClean="0">
                              <a:solidFill>
                                <a:schemeClr val="accent6"/>
                              </a:solidFill>
                              <a:latin typeface="Cambria Math" panose="02040503050406030204" pitchFamily="18" charset="0"/>
                            </a:rPr>
                          </m:ctrlPr>
                        </m:fPr>
                        <m:num>
                          <m:r>
                            <a:rPr lang="pt-BR" sz="2300" b="1" i="1" smtClean="0">
                              <a:solidFill>
                                <a:schemeClr val="accent6"/>
                              </a:solidFill>
                              <a:latin typeface="Cambria Math" panose="02040503050406030204" pitchFamily="18" charset="0"/>
                            </a:rPr>
                            <m:t>𝑷</m:t>
                          </m:r>
                          <m:d>
                            <m:dPr>
                              <m:ctrlPr>
                                <a:rPr lang="pt-BR" sz="2300" b="1" i="1" smtClean="0">
                                  <a:solidFill>
                                    <a:schemeClr val="accent6"/>
                                  </a:solidFill>
                                  <a:latin typeface="Cambria Math" panose="02040503050406030204" pitchFamily="18" charset="0"/>
                                </a:rPr>
                              </m:ctrlPr>
                            </m:dPr>
                            <m:e>
                              <m:r>
                                <a:rPr lang="pt-BR" sz="2300" b="1" i="1" smtClean="0">
                                  <a:solidFill>
                                    <a:schemeClr val="accent6"/>
                                  </a:solidFill>
                                  <a:latin typeface="Cambria Math" panose="02040503050406030204" pitchFamily="18" charset="0"/>
                                </a:rPr>
                                <m:t>𝒎𝒆𝒏𝒔𝒂𝒈𝒆𝒎</m:t>
                              </m:r>
                            </m:e>
                            <m:e>
                              <m:r>
                                <a:rPr lang="pt-BR" sz="2300" b="1" i="1" smtClean="0">
                                  <a:solidFill>
                                    <a:schemeClr val="accent6"/>
                                  </a:solidFill>
                                  <a:latin typeface="Cambria Math" panose="02040503050406030204" pitchFamily="18" charset="0"/>
                                </a:rPr>
                                <m:t>𝒔𝒑𝒂𝒎</m:t>
                              </m:r>
                            </m:e>
                          </m:d>
                          <m:r>
                            <a:rPr lang="pt-BR" sz="2300" b="1" i="1" smtClean="0">
                              <a:solidFill>
                                <a:schemeClr val="accent6"/>
                              </a:solidFill>
                              <a:latin typeface="Cambria Math" panose="02040503050406030204" pitchFamily="18" charset="0"/>
                              <a:ea typeface="Cambria Math" panose="02040503050406030204" pitchFamily="18" charset="0"/>
                            </a:rPr>
                            <m:t>×</m:t>
                          </m:r>
                          <m:r>
                            <a:rPr lang="pt-BR" sz="2300" b="1" i="1" smtClean="0">
                              <a:solidFill>
                                <a:schemeClr val="accent6"/>
                              </a:solidFill>
                              <a:latin typeface="Cambria Math" panose="02040503050406030204" pitchFamily="18" charset="0"/>
                              <a:ea typeface="Cambria Math" panose="02040503050406030204" pitchFamily="18" charset="0"/>
                            </a:rPr>
                            <m:t>𝑷</m:t>
                          </m:r>
                          <m:r>
                            <a:rPr lang="pt-BR" sz="2300" b="1" i="1" smtClean="0">
                              <a:solidFill>
                                <a:schemeClr val="accent6"/>
                              </a:solidFill>
                              <a:latin typeface="Cambria Math" panose="02040503050406030204" pitchFamily="18" charset="0"/>
                              <a:ea typeface="Cambria Math" panose="02040503050406030204" pitchFamily="18" charset="0"/>
                            </a:rPr>
                            <m:t>(</m:t>
                          </m:r>
                          <m:r>
                            <a:rPr lang="pt-BR" sz="2300" b="1" i="1" smtClean="0">
                              <a:solidFill>
                                <a:schemeClr val="accent6"/>
                              </a:solidFill>
                              <a:latin typeface="Cambria Math" panose="02040503050406030204" pitchFamily="18" charset="0"/>
                              <a:ea typeface="Cambria Math" panose="02040503050406030204" pitchFamily="18" charset="0"/>
                            </a:rPr>
                            <m:t>𝒔𝒑𝒂𝒎</m:t>
                          </m:r>
                          <m:r>
                            <a:rPr lang="pt-BR" sz="2300" b="1" i="1" smtClean="0">
                              <a:solidFill>
                                <a:schemeClr val="accent6"/>
                              </a:solidFill>
                              <a:latin typeface="Cambria Math" panose="02040503050406030204" pitchFamily="18" charset="0"/>
                              <a:ea typeface="Cambria Math" panose="02040503050406030204" pitchFamily="18" charset="0"/>
                            </a:rPr>
                            <m:t>)</m:t>
                          </m:r>
                        </m:num>
                        <m:den>
                          <m:r>
                            <a:rPr lang="pt-BR" sz="2300" b="1" i="1" smtClean="0">
                              <a:solidFill>
                                <a:schemeClr val="accent6"/>
                              </a:solidFill>
                              <a:latin typeface="Cambria Math" panose="02040503050406030204" pitchFamily="18" charset="0"/>
                            </a:rPr>
                            <m:t>𝑷</m:t>
                          </m:r>
                          <m:r>
                            <a:rPr lang="pt-BR" sz="2300" b="1" i="1" smtClean="0">
                              <a:solidFill>
                                <a:schemeClr val="accent6"/>
                              </a:solidFill>
                              <a:latin typeface="Cambria Math" panose="02040503050406030204" pitchFamily="18" charset="0"/>
                            </a:rPr>
                            <m:t>(</m:t>
                          </m:r>
                          <m:r>
                            <a:rPr lang="pt-BR" sz="2300" b="1" i="1" smtClean="0">
                              <a:solidFill>
                                <a:schemeClr val="accent6"/>
                              </a:solidFill>
                              <a:latin typeface="Cambria Math" panose="02040503050406030204" pitchFamily="18" charset="0"/>
                            </a:rPr>
                            <m:t>𝒎𝒆𝒏𝒔𝒂𝒈𝒆𝒎</m:t>
                          </m:r>
                          <m:r>
                            <a:rPr lang="pt-BR" sz="2300" b="1" i="1" smtClean="0">
                              <a:solidFill>
                                <a:schemeClr val="accent6"/>
                              </a:solidFill>
                              <a:latin typeface="Cambria Math" panose="02040503050406030204" pitchFamily="18" charset="0"/>
                            </a:rPr>
                            <m:t>)</m:t>
                          </m:r>
                        </m:den>
                      </m:f>
                    </m:oMath>
                  </m:oMathPara>
                </a14:m>
                <a:endParaRPr lang="en-US" sz="2300" b="1">
                  <a:solidFill>
                    <a:schemeClr val="accent6"/>
                  </a:solidFill>
                </a:endParaRPr>
              </a:p>
            </p:txBody>
          </p:sp>
        </mc:Choice>
        <mc:Fallback>
          <p:sp>
            <p:nvSpPr>
              <p:cNvPr id="16" name="TextBox 15">
                <a:extLst>
                  <a:ext uri="{FF2B5EF4-FFF2-40B4-BE49-F238E27FC236}">
                    <a16:creationId xmlns:a16="http://schemas.microsoft.com/office/drawing/2014/main" id="{10059982-B7D3-BC93-C958-1E421235FF52}"/>
                  </a:ext>
                </a:extLst>
              </p:cNvPr>
              <p:cNvSpPr txBox="1">
                <a:spLocks noRot="1" noChangeAspect="1" noMove="1" noResize="1" noEditPoints="1" noAdjustHandles="1" noChangeArrowheads="1" noChangeShapeType="1" noTextEdit="1"/>
              </p:cNvSpPr>
              <p:nvPr/>
            </p:nvSpPr>
            <p:spPr>
              <a:xfrm>
                <a:off x="3975734" y="2377282"/>
                <a:ext cx="7937814" cy="749629"/>
              </a:xfrm>
              <a:prstGeom prst="rect">
                <a:avLst/>
              </a:prstGeom>
              <a:blipFill>
                <a:blip r:embed="rId2"/>
                <a:stretch>
                  <a:fillRect/>
                </a:stretch>
              </a:blipFill>
            </p:spPr>
            <p:txBody>
              <a:bodyPr/>
              <a:lstStyle/>
              <a:p>
                <a:r>
                  <a:rPr lang="en-US">
                    <a:noFill/>
                  </a:rPr>
                  <a:t> </a:t>
                </a:r>
              </a:p>
            </p:txBody>
          </p:sp>
        </mc:Fallback>
      </mc:AlternateContent>
      <p:sp>
        <p:nvSpPr>
          <p:cNvPr id="7" name="Arc 6">
            <a:extLst>
              <a:ext uri="{FF2B5EF4-FFF2-40B4-BE49-F238E27FC236}">
                <a16:creationId xmlns:a16="http://schemas.microsoft.com/office/drawing/2014/main" id="{A79CAADC-A790-5CF0-62EC-3C7D40BEB645}"/>
              </a:ext>
            </a:extLst>
          </p:cNvPr>
          <p:cNvSpPr/>
          <p:nvPr/>
        </p:nvSpPr>
        <p:spPr>
          <a:xfrm rot="18376726" flipH="1">
            <a:off x="8058710" y="2824101"/>
            <a:ext cx="1750916" cy="1476028"/>
          </a:xfrm>
          <a:prstGeom prst="arc">
            <a:avLst>
              <a:gd name="adj1" fmla="val 15477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9CED0915-DD3E-845B-162A-E69730F78C31}"/>
              </a:ext>
            </a:extLst>
          </p:cNvPr>
          <p:cNvPicPr>
            <a:picLocks noChangeAspect="1"/>
          </p:cNvPicPr>
          <p:nvPr/>
        </p:nvPicPr>
        <p:blipFill>
          <a:blip r:embed="rId3"/>
          <a:stretch>
            <a:fillRect/>
          </a:stretch>
        </p:blipFill>
        <p:spPr>
          <a:xfrm>
            <a:off x="-3737069" y="-406413"/>
            <a:ext cx="3638737" cy="508026"/>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64A08A0-2016-9C34-EA4B-FBFD2CA4BC09}"/>
                  </a:ext>
                </a:extLst>
              </p:cNvPr>
              <p:cNvSpPr txBox="1"/>
              <p:nvPr/>
            </p:nvSpPr>
            <p:spPr>
              <a:xfrm>
                <a:off x="3499158" y="3801755"/>
                <a:ext cx="88909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solidFill>
                            <a:schemeClr val="accent6"/>
                          </a:solidFill>
                          <a:latin typeface="Cambria Math" panose="02040503050406030204" pitchFamily="18" charset="0"/>
                        </a:rPr>
                        <m:t> =</m:t>
                      </m:r>
                      <m:r>
                        <a:rPr lang="pt-BR" b="0" i="1" smtClean="0">
                          <a:solidFill>
                            <a:schemeClr val="accent6"/>
                          </a:solidFill>
                          <a:latin typeface="Cambria Math" panose="02040503050406030204" pitchFamily="18" charset="0"/>
                        </a:rPr>
                        <m:t>𝑃</m:t>
                      </m:r>
                      <m:d>
                        <m:dPr>
                          <m:ctrlPr>
                            <a:rPr lang="pt-BR" i="1" smtClean="0">
                              <a:solidFill>
                                <a:schemeClr val="accent6"/>
                              </a:solidFill>
                              <a:latin typeface="Cambria Math" panose="02040503050406030204" pitchFamily="18" charset="0"/>
                            </a:rPr>
                          </m:ctrlPr>
                        </m:dPr>
                        <m:e>
                          <m:r>
                            <a:rPr lang="pt-BR" b="0" i="1" smtClean="0">
                              <a:solidFill>
                                <a:schemeClr val="accent6"/>
                              </a:solidFill>
                              <a:latin typeface="Cambria Math" panose="02040503050406030204" pitchFamily="18" charset="0"/>
                            </a:rPr>
                            <m:t>𝑚𝑒𝑛𝑠𝑎𝑔𝑒𝑚</m:t>
                          </m:r>
                        </m:e>
                        <m:e>
                          <m:r>
                            <a:rPr lang="pt-BR" b="0" i="1" smtClean="0">
                              <a:solidFill>
                                <a:schemeClr val="accent6"/>
                              </a:solidFill>
                              <a:latin typeface="Cambria Math" panose="02040503050406030204" pitchFamily="18" charset="0"/>
                            </a:rPr>
                            <m:t>𝑠𝑝𝑎𝑚</m:t>
                          </m:r>
                        </m:e>
                      </m:d>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𝑃</m:t>
                      </m:r>
                      <m:d>
                        <m:dPr>
                          <m:ctrlPr>
                            <a:rPr lang="pt-BR" i="1" smtClean="0">
                              <a:solidFill>
                                <a:schemeClr val="accent6"/>
                              </a:solidFill>
                              <a:latin typeface="Cambria Math" panose="02040503050406030204" pitchFamily="18" charset="0"/>
                              <a:ea typeface="Cambria Math" panose="02040503050406030204" pitchFamily="18" charset="0"/>
                            </a:rPr>
                          </m:ctrlPr>
                        </m:dPr>
                        <m:e>
                          <m:r>
                            <a:rPr lang="pt-BR" b="0" i="1" smtClean="0">
                              <a:solidFill>
                                <a:schemeClr val="accent6"/>
                              </a:solidFill>
                              <a:latin typeface="Cambria Math" panose="02040503050406030204" pitchFamily="18" charset="0"/>
                              <a:ea typeface="Cambria Math" panose="02040503050406030204" pitchFamily="18" charset="0"/>
                            </a:rPr>
                            <m:t>𝑠𝑝𝑎𝑚</m:t>
                          </m:r>
                        </m:e>
                      </m:d>
                      <m:r>
                        <a:rPr lang="pt-BR" b="0" i="1" smtClean="0">
                          <a:solidFill>
                            <a:schemeClr val="accent6"/>
                          </a:solidFill>
                          <a:latin typeface="Cambria Math" panose="02040503050406030204" pitchFamily="18" charset="0"/>
                          <a:ea typeface="Cambria Math" panose="02040503050406030204" pitchFamily="18" charset="0"/>
                        </a:rPr>
                        <m:t> +</m:t>
                      </m:r>
                      <m:r>
                        <a:rPr lang="pt-BR" b="0" i="1" smtClean="0">
                          <a:solidFill>
                            <a:schemeClr val="accent6"/>
                          </a:solidFill>
                          <a:latin typeface="Cambria Math" panose="02040503050406030204" pitchFamily="18" charset="0"/>
                          <a:ea typeface="Cambria Math" panose="02040503050406030204" pitchFamily="18" charset="0"/>
                        </a:rPr>
                        <m:t>𝑃</m:t>
                      </m:r>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𝑚𝑒𝑛𝑠𝑎𝑔𝑒𝑚</m:t>
                      </m:r>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𝑛𝑎𝑜</m:t>
                      </m:r>
                      <m:r>
                        <a:rPr lang="pt-BR" b="0" i="1" smtClean="0">
                          <a:solidFill>
                            <a:schemeClr val="accent6"/>
                          </a:solidFill>
                          <a:latin typeface="Cambria Math" panose="02040503050406030204" pitchFamily="18" charset="0"/>
                          <a:ea typeface="Cambria Math" panose="02040503050406030204" pitchFamily="18" charset="0"/>
                        </a:rPr>
                        <m:t> </m:t>
                      </m:r>
                      <m:r>
                        <a:rPr lang="pt-BR" b="0" i="1" smtClean="0">
                          <a:solidFill>
                            <a:schemeClr val="accent6"/>
                          </a:solidFill>
                          <a:latin typeface="Cambria Math" panose="02040503050406030204" pitchFamily="18" charset="0"/>
                          <a:ea typeface="Cambria Math" panose="02040503050406030204" pitchFamily="18" charset="0"/>
                        </a:rPr>
                        <m:t>𝑠𝑝𝑎𝑚</m:t>
                      </m:r>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𝑃</m:t>
                      </m:r>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𝑛𝑎𝑜</m:t>
                      </m:r>
                      <m:r>
                        <a:rPr lang="pt-BR" b="0" i="1" smtClean="0">
                          <a:solidFill>
                            <a:schemeClr val="accent6"/>
                          </a:solidFill>
                          <a:latin typeface="Cambria Math" panose="02040503050406030204" pitchFamily="18" charset="0"/>
                          <a:ea typeface="Cambria Math" panose="02040503050406030204" pitchFamily="18" charset="0"/>
                        </a:rPr>
                        <m:t> </m:t>
                      </m:r>
                      <m:r>
                        <a:rPr lang="pt-BR" b="0" i="1" smtClean="0">
                          <a:solidFill>
                            <a:schemeClr val="accent6"/>
                          </a:solidFill>
                          <a:latin typeface="Cambria Math" panose="02040503050406030204" pitchFamily="18" charset="0"/>
                          <a:ea typeface="Cambria Math" panose="02040503050406030204" pitchFamily="18" charset="0"/>
                        </a:rPr>
                        <m:t>𝑠𝑝𝑎𝑚</m:t>
                      </m:r>
                      <m:r>
                        <a:rPr lang="pt-BR" b="0" i="1" smtClean="0">
                          <a:solidFill>
                            <a:schemeClr val="accent6"/>
                          </a:solidFill>
                          <a:latin typeface="Cambria Math" panose="02040503050406030204" pitchFamily="18" charset="0"/>
                          <a:ea typeface="Cambria Math" panose="02040503050406030204" pitchFamily="18" charset="0"/>
                        </a:rPr>
                        <m:t>)</m:t>
                      </m:r>
                    </m:oMath>
                  </m:oMathPara>
                </a14:m>
                <a:endParaRPr lang="en-US">
                  <a:solidFill>
                    <a:schemeClr val="accent6"/>
                  </a:solidFill>
                </a:endParaRPr>
              </a:p>
            </p:txBody>
          </p:sp>
        </mc:Choice>
        <mc:Fallback>
          <p:sp>
            <p:nvSpPr>
              <p:cNvPr id="11" name="TextBox 10">
                <a:extLst>
                  <a:ext uri="{FF2B5EF4-FFF2-40B4-BE49-F238E27FC236}">
                    <a16:creationId xmlns:a16="http://schemas.microsoft.com/office/drawing/2014/main" id="{964A08A0-2016-9C34-EA4B-FBFD2CA4BC09}"/>
                  </a:ext>
                </a:extLst>
              </p:cNvPr>
              <p:cNvSpPr txBox="1">
                <a:spLocks noRot="1" noChangeAspect="1" noMove="1" noResize="1" noEditPoints="1" noAdjustHandles="1" noChangeArrowheads="1" noChangeShapeType="1" noTextEdit="1"/>
              </p:cNvSpPr>
              <p:nvPr/>
            </p:nvSpPr>
            <p:spPr>
              <a:xfrm>
                <a:off x="3499158" y="3801755"/>
                <a:ext cx="8890965" cy="276999"/>
              </a:xfrm>
              <a:prstGeom prst="rect">
                <a:avLst/>
              </a:prstGeom>
              <a:blipFill>
                <a:blip r:embed="rId4"/>
                <a:stretch>
                  <a:fillRect t="-4444" b="-35556"/>
                </a:stretch>
              </a:blipFill>
            </p:spPr>
            <p:txBody>
              <a:bodyPr/>
              <a:lstStyle/>
              <a:p>
                <a:r>
                  <a:rPr lang="en-US">
                    <a:noFill/>
                  </a:rPr>
                  <a:t> </a:t>
                </a:r>
              </a:p>
            </p:txBody>
          </p:sp>
        </mc:Fallback>
      </mc:AlternateContent>
    </p:spTree>
    <p:extLst>
      <p:ext uri="{BB962C8B-B14F-4D97-AF65-F5344CB8AC3E}">
        <p14:creationId xmlns:p14="http://schemas.microsoft.com/office/powerpoint/2010/main" val="219092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a:t>FÓRMULA Naïve-</a:t>
            </a:r>
            <a:r>
              <a:rPr lang="en-US" err="1"/>
              <a:t>BayeS</a:t>
            </a:r>
            <a:endParaRPr lang="en-US"/>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9</a:t>
            </a:fld>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0059982-B7D3-BC93-C958-1E421235FF52}"/>
                  </a:ext>
                </a:extLst>
              </p:cNvPr>
              <p:cNvSpPr txBox="1"/>
              <p:nvPr/>
            </p:nvSpPr>
            <p:spPr>
              <a:xfrm>
                <a:off x="3975734" y="2377282"/>
                <a:ext cx="7937814" cy="749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300" b="1" i="1" smtClean="0">
                          <a:solidFill>
                            <a:schemeClr val="accent6"/>
                          </a:solidFill>
                          <a:latin typeface="Cambria Math" panose="02040503050406030204" pitchFamily="18" charset="0"/>
                        </a:rPr>
                        <m:t>𝑷</m:t>
                      </m:r>
                      <m:d>
                        <m:dPr>
                          <m:ctrlPr>
                            <a:rPr lang="pt-BR" sz="2300" b="1" i="1" smtClean="0">
                              <a:solidFill>
                                <a:schemeClr val="accent6"/>
                              </a:solidFill>
                              <a:latin typeface="Cambria Math" panose="02040503050406030204" pitchFamily="18" charset="0"/>
                            </a:rPr>
                          </m:ctrlPr>
                        </m:dPr>
                        <m:e>
                          <m:r>
                            <a:rPr lang="pt-BR" sz="2300" b="1" i="1" smtClean="0">
                              <a:solidFill>
                                <a:schemeClr val="accent6"/>
                              </a:solidFill>
                              <a:latin typeface="Cambria Math" panose="02040503050406030204" pitchFamily="18" charset="0"/>
                            </a:rPr>
                            <m:t>𝒔𝒑𝒂𝒎</m:t>
                          </m:r>
                        </m:e>
                        <m:e>
                          <m:r>
                            <a:rPr lang="pt-BR" sz="2300" b="1" i="1" smtClean="0">
                              <a:solidFill>
                                <a:schemeClr val="accent6"/>
                              </a:solidFill>
                              <a:latin typeface="Cambria Math" panose="02040503050406030204" pitchFamily="18" charset="0"/>
                            </a:rPr>
                            <m:t>𝒎𝒆𝒏𝒔𝒂𝒈𝒆𝒎</m:t>
                          </m:r>
                        </m:e>
                      </m:d>
                      <m:r>
                        <a:rPr lang="pt-BR" sz="2300" b="1" i="1" smtClean="0">
                          <a:solidFill>
                            <a:schemeClr val="accent6"/>
                          </a:solidFill>
                          <a:latin typeface="Cambria Math" panose="02040503050406030204" pitchFamily="18" charset="0"/>
                        </a:rPr>
                        <m:t>= </m:t>
                      </m:r>
                      <m:f>
                        <m:fPr>
                          <m:ctrlPr>
                            <a:rPr lang="pt-BR" sz="2300" b="1" i="1" smtClean="0">
                              <a:solidFill>
                                <a:schemeClr val="accent6"/>
                              </a:solidFill>
                              <a:latin typeface="Cambria Math" panose="02040503050406030204" pitchFamily="18" charset="0"/>
                            </a:rPr>
                          </m:ctrlPr>
                        </m:fPr>
                        <m:num>
                          <m:r>
                            <a:rPr lang="pt-BR" sz="2300" b="1" i="1" smtClean="0">
                              <a:solidFill>
                                <a:schemeClr val="accent6"/>
                              </a:solidFill>
                              <a:latin typeface="Cambria Math" panose="02040503050406030204" pitchFamily="18" charset="0"/>
                            </a:rPr>
                            <m:t>𝑷</m:t>
                          </m:r>
                          <m:d>
                            <m:dPr>
                              <m:ctrlPr>
                                <a:rPr lang="pt-BR" sz="2300" b="1" i="1" smtClean="0">
                                  <a:solidFill>
                                    <a:schemeClr val="accent6"/>
                                  </a:solidFill>
                                  <a:latin typeface="Cambria Math" panose="02040503050406030204" pitchFamily="18" charset="0"/>
                                </a:rPr>
                              </m:ctrlPr>
                            </m:dPr>
                            <m:e>
                              <m:r>
                                <a:rPr lang="pt-BR" sz="2300" b="1" i="1" smtClean="0">
                                  <a:solidFill>
                                    <a:schemeClr val="accent6"/>
                                  </a:solidFill>
                                  <a:latin typeface="Cambria Math" panose="02040503050406030204" pitchFamily="18" charset="0"/>
                                </a:rPr>
                                <m:t>𝒎𝒆𝒏𝒔𝒂𝒈𝒆𝒎</m:t>
                              </m:r>
                            </m:e>
                            <m:e>
                              <m:r>
                                <a:rPr lang="pt-BR" sz="2300" b="1" i="1" smtClean="0">
                                  <a:solidFill>
                                    <a:schemeClr val="accent6"/>
                                  </a:solidFill>
                                  <a:latin typeface="Cambria Math" panose="02040503050406030204" pitchFamily="18" charset="0"/>
                                </a:rPr>
                                <m:t>𝒔𝒑𝒂𝒎</m:t>
                              </m:r>
                            </m:e>
                          </m:d>
                          <m:r>
                            <a:rPr lang="pt-BR" sz="2300" b="1" i="1" smtClean="0">
                              <a:solidFill>
                                <a:schemeClr val="accent6"/>
                              </a:solidFill>
                              <a:latin typeface="Cambria Math" panose="02040503050406030204" pitchFamily="18" charset="0"/>
                              <a:ea typeface="Cambria Math" panose="02040503050406030204" pitchFamily="18" charset="0"/>
                            </a:rPr>
                            <m:t>×</m:t>
                          </m:r>
                          <m:r>
                            <a:rPr lang="pt-BR" sz="2300" b="1" i="1" smtClean="0">
                              <a:solidFill>
                                <a:schemeClr val="accent6"/>
                              </a:solidFill>
                              <a:latin typeface="Cambria Math" panose="02040503050406030204" pitchFamily="18" charset="0"/>
                              <a:ea typeface="Cambria Math" panose="02040503050406030204" pitchFamily="18" charset="0"/>
                            </a:rPr>
                            <m:t>𝑷</m:t>
                          </m:r>
                          <m:r>
                            <a:rPr lang="pt-BR" sz="2300" b="1" i="1" smtClean="0">
                              <a:solidFill>
                                <a:schemeClr val="accent6"/>
                              </a:solidFill>
                              <a:latin typeface="Cambria Math" panose="02040503050406030204" pitchFamily="18" charset="0"/>
                              <a:ea typeface="Cambria Math" panose="02040503050406030204" pitchFamily="18" charset="0"/>
                            </a:rPr>
                            <m:t>(</m:t>
                          </m:r>
                          <m:r>
                            <a:rPr lang="pt-BR" sz="2300" b="1" i="1" smtClean="0">
                              <a:solidFill>
                                <a:schemeClr val="accent6"/>
                              </a:solidFill>
                              <a:latin typeface="Cambria Math" panose="02040503050406030204" pitchFamily="18" charset="0"/>
                              <a:ea typeface="Cambria Math" panose="02040503050406030204" pitchFamily="18" charset="0"/>
                            </a:rPr>
                            <m:t>𝒔𝒑𝒂𝒎</m:t>
                          </m:r>
                          <m:r>
                            <a:rPr lang="pt-BR" sz="2300" b="1" i="1" smtClean="0">
                              <a:solidFill>
                                <a:schemeClr val="accent6"/>
                              </a:solidFill>
                              <a:latin typeface="Cambria Math" panose="02040503050406030204" pitchFamily="18" charset="0"/>
                              <a:ea typeface="Cambria Math" panose="02040503050406030204" pitchFamily="18" charset="0"/>
                            </a:rPr>
                            <m:t>)</m:t>
                          </m:r>
                        </m:num>
                        <m:den>
                          <m:r>
                            <a:rPr lang="pt-BR" sz="2300" b="1" i="1" smtClean="0">
                              <a:solidFill>
                                <a:schemeClr val="accent6"/>
                              </a:solidFill>
                              <a:latin typeface="Cambria Math" panose="02040503050406030204" pitchFamily="18" charset="0"/>
                            </a:rPr>
                            <m:t>𝑷</m:t>
                          </m:r>
                          <m:r>
                            <a:rPr lang="pt-BR" sz="2300" b="1" i="1" smtClean="0">
                              <a:solidFill>
                                <a:schemeClr val="accent6"/>
                              </a:solidFill>
                              <a:latin typeface="Cambria Math" panose="02040503050406030204" pitchFamily="18" charset="0"/>
                            </a:rPr>
                            <m:t>(</m:t>
                          </m:r>
                          <m:r>
                            <a:rPr lang="pt-BR" sz="2300" b="1" i="1" smtClean="0">
                              <a:solidFill>
                                <a:schemeClr val="accent6"/>
                              </a:solidFill>
                              <a:latin typeface="Cambria Math" panose="02040503050406030204" pitchFamily="18" charset="0"/>
                            </a:rPr>
                            <m:t>𝒎𝒆𝒏𝒔𝒂𝒈𝒆𝒎</m:t>
                          </m:r>
                          <m:r>
                            <a:rPr lang="pt-BR" sz="2300" b="1" i="1" smtClean="0">
                              <a:solidFill>
                                <a:schemeClr val="accent6"/>
                              </a:solidFill>
                              <a:latin typeface="Cambria Math" panose="02040503050406030204" pitchFamily="18" charset="0"/>
                            </a:rPr>
                            <m:t>)</m:t>
                          </m:r>
                        </m:den>
                      </m:f>
                    </m:oMath>
                  </m:oMathPara>
                </a14:m>
                <a:endParaRPr lang="en-US" sz="2300" b="1">
                  <a:solidFill>
                    <a:schemeClr val="accent6"/>
                  </a:solidFill>
                </a:endParaRPr>
              </a:p>
            </p:txBody>
          </p:sp>
        </mc:Choice>
        <mc:Fallback>
          <p:sp>
            <p:nvSpPr>
              <p:cNvPr id="16" name="TextBox 15">
                <a:extLst>
                  <a:ext uri="{FF2B5EF4-FFF2-40B4-BE49-F238E27FC236}">
                    <a16:creationId xmlns:a16="http://schemas.microsoft.com/office/drawing/2014/main" id="{10059982-B7D3-BC93-C958-1E421235FF52}"/>
                  </a:ext>
                </a:extLst>
              </p:cNvPr>
              <p:cNvSpPr txBox="1">
                <a:spLocks noRot="1" noChangeAspect="1" noMove="1" noResize="1" noEditPoints="1" noAdjustHandles="1" noChangeArrowheads="1" noChangeShapeType="1" noTextEdit="1"/>
              </p:cNvSpPr>
              <p:nvPr/>
            </p:nvSpPr>
            <p:spPr>
              <a:xfrm>
                <a:off x="3975734" y="2377282"/>
                <a:ext cx="7937814" cy="749629"/>
              </a:xfrm>
              <a:prstGeom prst="rect">
                <a:avLst/>
              </a:prstGeom>
              <a:blipFill>
                <a:blip r:embed="rId2"/>
                <a:stretch>
                  <a:fillRect/>
                </a:stretch>
              </a:blipFill>
            </p:spPr>
            <p:txBody>
              <a:bodyPr/>
              <a:lstStyle/>
              <a:p>
                <a:r>
                  <a:rPr lang="en-US">
                    <a:noFill/>
                  </a:rPr>
                  <a:t> </a:t>
                </a:r>
              </a:p>
            </p:txBody>
          </p:sp>
        </mc:Fallback>
      </mc:AlternateContent>
      <p:sp>
        <p:nvSpPr>
          <p:cNvPr id="7" name="Arc 6">
            <a:extLst>
              <a:ext uri="{FF2B5EF4-FFF2-40B4-BE49-F238E27FC236}">
                <a16:creationId xmlns:a16="http://schemas.microsoft.com/office/drawing/2014/main" id="{A79CAADC-A790-5CF0-62EC-3C7D40BEB645}"/>
              </a:ext>
            </a:extLst>
          </p:cNvPr>
          <p:cNvSpPr/>
          <p:nvPr/>
        </p:nvSpPr>
        <p:spPr>
          <a:xfrm rot="18376726" flipH="1">
            <a:off x="8058710" y="2824101"/>
            <a:ext cx="1750916" cy="1476028"/>
          </a:xfrm>
          <a:prstGeom prst="arc">
            <a:avLst>
              <a:gd name="adj1" fmla="val 15477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 name="Picture 11">
            <a:extLst>
              <a:ext uri="{FF2B5EF4-FFF2-40B4-BE49-F238E27FC236}">
                <a16:creationId xmlns:a16="http://schemas.microsoft.com/office/drawing/2014/main" id="{9CED0915-DD3E-845B-162A-E69730F78C31}"/>
              </a:ext>
            </a:extLst>
          </p:cNvPr>
          <p:cNvPicPr>
            <a:picLocks noChangeAspect="1"/>
          </p:cNvPicPr>
          <p:nvPr/>
        </p:nvPicPr>
        <p:blipFill>
          <a:blip r:embed="rId3"/>
          <a:stretch>
            <a:fillRect/>
          </a:stretch>
        </p:blipFill>
        <p:spPr>
          <a:xfrm>
            <a:off x="-3737069" y="-406413"/>
            <a:ext cx="3638737" cy="508026"/>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64A08A0-2016-9C34-EA4B-FBFD2CA4BC09}"/>
                  </a:ext>
                </a:extLst>
              </p:cNvPr>
              <p:cNvSpPr txBox="1"/>
              <p:nvPr/>
            </p:nvSpPr>
            <p:spPr>
              <a:xfrm>
                <a:off x="3499158" y="3801755"/>
                <a:ext cx="88909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solidFill>
                            <a:schemeClr val="accent6"/>
                          </a:solidFill>
                          <a:latin typeface="Cambria Math" panose="02040503050406030204" pitchFamily="18" charset="0"/>
                        </a:rPr>
                        <m:t> =</m:t>
                      </m:r>
                      <m:r>
                        <a:rPr lang="pt-BR" b="0" i="1" smtClean="0">
                          <a:solidFill>
                            <a:schemeClr val="accent6"/>
                          </a:solidFill>
                          <a:latin typeface="Cambria Math" panose="02040503050406030204" pitchFamily="18" charset="0"/>
                        </a:rPr>
                        <m:t>𝑃</m:t>
                      </m:r>
                      <m:d>
                        <m:dPr>
                          <m:ctrlPr>
                            <a:rPr lang="pt-BR" i="1" smtClean="0">
                              <a:solidFill>
                                <a:schemeClr val="accent6"/>
                              </a:solidFill>
                              <a:latin typeface="Cambria Math" panose="02040503050406030204" pitchFamily="18" charset="0"/>
                            </a:rPr>
                          </m:ctrlPr>
                        </m:dPr>
                        <m:e>
                          <m:r>
                            <a:rPr lang="pt-BR" b="0" i="1" smtClean="0">
                              <a:solidFill>
                                <a:schemeClr val="accent6"/>
                              </a:solidFill>
                              <a:latin typeface="Cambria Math" panose="02040503050406030204" pitchFamily="18" charset="0"/>
                            </a:rPr>
                            <m:t>𝑚𝑒𝑛𝑠𝑎𝑔𝑒𝑚</m:t>
                          </m:r>
                        </m:e>
                        <m:e>
                          <m:r>
                            <a:rPr lang="pt-BR" b="0" i="1" smtClean="0">
                              <a:solidFill>
                                <a:schemeClr val="accent6"/>
                              </a:solidFill>
                              <a:latin typeface="Cambria Math" panose="02040503050406030204" pitchFamily="18" charset="0"/>
                            </a:rPr>
                            <m:t>𝑠𝑝𝑎𝑚</m:t>
                          </m:r>
                        </m:e>
                      </m:d>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𝑃</m:t>
                      </m:r>
                      <m:d>
                        <m:dPr>
                          <m:ctrlPr>
                            <a:rPr lang="pt-BR" i="1" smtClean="0">
                              <a:solidFill>
                                <a:schemeClr val="accent6"/>
                              </a:solidFill>
                              <a:latin typeface="Cambria Math" panose="02040503050406030204" pitchFamily="18" charset="0"/>
                              <a:ea typeface="Cambria Math" panose="02040503050406030204" pitchFamily="18" charset="0"/>
                            </a:rPr>
                          </m:ctrlPr>
                        </m:dPr>
                        <m:e>
                          <m:r>
                            <a:rPr lang="pt-BR" b="0" i="1" smtClean="0">
                              <a:solidFill>
                                <a:schemeClr val="accent6"/>
                              </a:solidFill>
                              <a:latin typeface="Cambria Math" panose="02040503050406030204" pitchFamily="18" charset="0"/>
                              <a:ea typeface="Cambria Math" panose="02040503050406030204" pitchFamily="18" charset="0"/>
                            </a:rPr>
                            <m:t>𝑠𝑝𝑎𝑚</m:t>
                          </m:r>
                        </m:e>
                      </m:d>
                      <m:r>
                        <a:rPr lang="pt-BR" b="0" i="1" smtClean="0">
                          <a:solidFill>
                            <a:schemeClr val="accent6"/>
                          </a:solidFill>
                          <a:latin typeface="Cambria Math" panose="02040503050406030204" pitchFamily="18" charset="0"/>
                          <a:ea typeface="Cambria Math" panose="02040503050406030204" pitchFamily="18" charset="0"/>
                        </a:rPr>
                        <m:t> +</m:t>
                      </m:r>
                      <m:r>
                        <a:rPr lang="pt-BR" b="0" i="1" smtClean="0">
                          <a:solidFill>
                            <a:schemeClr val="accent6"/>
                          </a:solidFill>
                          <a:latin typeface="Cambria Math" panose="02040503050406030204" pitchFamily="18" charset="0"/>
                          <a:ea typeface="Cambria Math" panose="02040503050406030204" pitchFamily="18" charset="0"/>
                        </a:rPr>
                        <m:t>𝑃</m:t>
                      </m:r>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𝑚𝑒𝑛𝑠𝑎𝑔𝑒𝑚</m:t>
                      </m:r>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𝑛𝑎𝑜</m:t>
                      </m:r>
                      <m:r>
                        <a:rPr lang="pt-BR" b="0" i="1" smtClean="0">
                          <a:solidFill>
                            <a:schemeClr val="accent6"/>
                          </a:solidFill>
                          <a:latin typeface="Cambria Math" panose="02040503050406030204" pitchFamily="18" charset="0"/>
                          <a:ea typeface="Cambria Math" panose="02040503050406030204" pitchFamily="18" charset="0"/>
                        </a:rPr>
                        <m:t> </m:t>
                      </m:r>
                      <m:r>
                        <a:rPr lang="pt-BR" b="0" i="1" smtClean="0">
                          <a:solidFill>
                            <a:schemeClr val="accent6"/>
                          </a:solidFill>
                          <a:latin typeface="Cambria Math" panose="02040503050406030204" pitchFamily="18" charset="0"/>
                          <a:ea typeface="Cambria Math" panose="02040503050406030204" pitchFamily="18" charset="0"/>
                        </a:rPr>
                        <m:t>𝑠𝑝𝑎𝑚</m:t>
                      </m:r>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𝑃</m:t>
                      </m:r>
                      <m:r>
                        <a:rPr lang="pt-BR" b="0" i="1" smtClean="0">
                          <a:solidFill>
                            <a:schemeClr val="accent6"/>
                          </a:solidFill>
                          <a:latin typeface="Cambria Math" panose="02040503050406030204" pitchFamily="18" charset="0"/>
                          <a:ea typeface="Cambria Math" panose="02040503050406030204" pitchFamily="18" charset="0"/>
                        </a:rPr>
                        <m:t>(</m:t>
                      </m:r>
                      <m:r>
                        <a:rPr lang="pt-BR" b="0" i="1" smtClean="0">
                          <a:solidFill>
                            <a:schemeClr val="accent6"/>
                          </a:solidFill>
                          <a:latin typeface="Cambria Math" panose="02040503050406030204" pitchFamily="18" charset="0"/>
                          <a:ea typeface="Cambria Math" panose="02040503050406030204" pitchFamily="18" charset="0"/>
                        </a:rPr>
                        <m:t>𝑛𝑎𝑜</m:t>
                      </m:r>
                      <m:r>
                        <a:rPr lang="pt-BR" b="0" i="1" smtClean="0">
                          <a:solidFill>
                            <a:schemeClr val="accent6"/>
                          </a:solidFill>
                          <a:latin typeface="Cambria Math" panose="02040503050406030204" pitchFamily="18" charset="0"/>
                          <a:ea typeface="Cambria Math" panose="02040503050406030204" pitchFamily="18" charset="0"/>
                        </a:rPr>
                        <m:t> </m:t>
                      </m:r>
                      <m:r>
                        <a:rPr lang="pt-BR" b="0" i="1" smtClean="0">
                          <a:solidFill>
                            <a:schemeClr val="accent6"/>
                          </a:solidFill>
                          <a:latin typeface="Cambria Math" panose="02040503050406030204" pitchFamily="18" charset="0"/>
                          <a:ea typeface="Cambria Math" panose="02040503050406030204" pitchFamily="18" charset="0"/>
                        </a:rPr>
                        <m:t>𝑠𝑝𝑎𝑚</m:t>
                      </m:r>
                      <m:r>
                        <a:rPr lang="pt-BR" b="0" i="1" smtClean="0">
                          <a:solidFill>
                            <a:schemeClr val="accent6"/>
                          </a:solidFill>
                          <a:latin typeface="Cambria Math" panose="02040503050406030204" pitchFamily="18" charset="0"/>
                          <a:ea typeface="Cambria Math" panose="02040503050406030204" pitchFamily="18" charset="0"/>
                        </a:rPr>
                        <m:t>)</m:t>
                      </m:r>
                    </m:oMath>
                  </m:oMathPara>
                </a14:m>
                <a:endParaRPr lang="en-US">
                  <a:solidFill>
                    <a:schemeClr val="accent6"/>
                  </a:solidFill>
                </a:endParaRPr>
              </a:p>
            </p:txBody>
          </p:sp>
        </mc:Choice>
        <mc:Fallback>
          <p:sp>
            <p:nvSpPr>
              <p:cNvPr id="11" name="TextBox 10">
                <a:extLst>
                  <a:ext uri="{FF2B5EF4-FFF2-40B4-BE49-F238E27FC236}">
                    <a16:creationId xmlns:a16="http://schemas.microsoft.com/office/drawing/2014/main" id="{964A08A0-2016-9C34-EA4B-FBFD2CA4BC09}"/>
                  </a:ext>
                </a:extLst>
              </p:cNvPr>
              <p:cNvSpPr txBox="1">
                <a:spLocks noRot="1" noChangeAspect="1" noMove="1" noResize="1" noEditPoints="1" noAdjustHandles="1" noChangeArrowheads="1" noChangeShapeType="1" noTextEdit="1"/>
              </p:cNvSpPr>
              <p:nvPr/>
            </p:nvSpPr>
            <p:spPr>
              <a:xfrm>
                <a:off x="3499158" y="3801755"/>
                <a:ext cx="8890965" cy="276999"/>
              </a:xfrm>
              <a:prstGeom prst="rect">
                <a:avLst/>
              </a:prstGeom>
              <a:blipFill>
                <a:blip r:embed="rId4"/>
                <a:stretch>
                  <a:fillRect t="-4444"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DED7FB4-2B11-C830-75BC-117E59E3FB1B}"/>
                  </a:ext>
                </a:extLst>
              </p:cNvPr>
              <p:cNvSpPr txBox="1"/>
              <p:nvPr/>
            </p:nvSpPr>
            <p:spPr>
              <a:xfrm>
                <a:off x="4419803" y="5159868"/>
                <a:ext cx="2857297" cy="727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600" b="0" i="1" smtClean="0">
                          <a:solidFill>
                            <a:schemeClr val="accent6"/>
                          </a:solidFill>
                          <a:latin typeface="Cambria Math" panose="02040503050406030204" pitchFamily="18" charset="0"/>
                        </a:rPr>
                        <m:t>=</m:t>
                      </m:r>
                      <m:r>
                        <a:rPr lang="pt-BR" sz="1600" b="0" i="1" smtClean="0">
                          <a:solidFill>
                            <a:schemeClr val="accent6"/>
                          </a:solidFill>
                          <a:latin typeface="Cambria Math" panose="02040503050406030204" pitchFamily="18" charset="0"/>
                        </a:rPr>
                        <m:t>𝑃</m:t>
                      </m:r>
                      <m:d>
                        <m:dPr>
                          <m:ctrlPr>
                            <a:rPr lang="pt-BR" sz="1600" b="0" i="1" smtClean="0">
                              <a:solidFill>
                                <a:schemeClr val="accent6"/>
                              </a:solidFill>
                              <a:latin typeface="Cambria Math" panose="02040503050406030204" pitchFamily="18" charset="0"/>
                            </a:rPr>
                          </m:ctrlPr>
                        </m:dPr>
                        <m:e>
                          <m:r>
                            <a:rPr lang="pt-BR" sz="1600" b="0" i="1" smtClean="0">
                              <a:solidFill>
                                <a:schemeClr val="accent6"/>
                              </a:solidFill>
                              <a:latin typeface="Cambria Math" panose="02040503050406030204" pitchFamily="18" charset="0"/>
                            </a:rPr>
                            <m:t>𝑝𝑟𝑖𝑚𝑒𝑖𝑟𝑎</m:t>
                          </m:r>
                          <m:r>
                            <a:rPr lang="pt-BR" sz="1600" b="0" i="1" smtClean="0">
                              <a:solidFill>
                                <a:schemeClr val="accent6"/>
                              </a:solidFill>
                              <a:latin typeface="Cambria Math" panose="02040503050406030204" pitchFamily="18" charset="0"/>
                            </a:rPr>
                            <m:t> </m:t>
                          </m:r>
                          <m:r>
                            <a:rPr lang="pt-BR" sz="1600" b="0" i="1" smtClean="0">
                              <a:solidFill>
                                <a:schemeClr val="accent6"/>
                              </a:solidFill>
                              <a:latin typeface="Cambria Math" panose="02040503050406030204" pitchFamily="18" charset="0"/>
                            </a:rPr>
                            <m:t>𝑝𝑎𝑙𝑎𝑣𝑟𝑎</m:t>
                          </m:r>
                        </m:e>
                        <m:e>
                          <m:r>
                            <a:rPr lang="pt-BR" sz="1600" b="0" i="1" smtClean="0">
                              <a:solidFill>
                                <a:schemeClr val="accent6"/>
                              </a:solidFill>
                              <a:latin typeface="Cambria Math" panose="02040503050406030204" pitchFamily="18" charset="0"/>
                            </a:rPr>
                            <m:t>𝑠𝑝𝑎𝑚</m:t>
                          </m:r>
                        </m:e>
                      </m:d>
                      <m:r>
                        <a:rPr lang="pt-BR" sz="1600" b="0" i="1" smtClean="0">
                          <a:solidFill>
                            <a:schemeClr val="accent6"/>
                          </a:solidFill>
                          <a:latin typeface="Cambria Math" panose="02040503050406030204" pitchFamily="18" charset="0"/>
                          <a:ea typeface="Cambria Math" panose="02040503050406030204" pitchFamily="18" charset="0"/>
                        </a:rPr>
                        <m:t>×</m:t>
                      </m:r>
                      <m:r>
                        <a:rPr lang="pt-BR" sz="1600" b="0" i="1" smtClean="0">
                          <a:solidFill>
                            <a:schemeClr val="accent6"/>
                          </a:solidFill>
                          <a:latin typeface="Cambria Math" panose="02040503050406030204" pitchFamily="18" charset="0"/>
                          <a:ea typeface="Cambria Math" panose="02040503050406030204" pitchFamily="18" charset="0"/>
                        </a:rPr>
                        <m:t>𝑃</m:t>
                      </m:r>
                      <m:d>
                        <m:dPr>
                          <m:ctrlPr>
                            <a:rPr lang="pt-BR" sz="1600" b="0" i="1" smtClean="0">
                              <a:solidFill>
                                <a:schemeClr val="accent6"/>
                              </a:solidFill>
                              <a:latin typeface="Cambria Math" panose="02040503050406030204" pitchFamily="18" charset="0"/>
                              <a:ea typeface="Cambria Math" panose="02040503050406030204" pitchFamily="18" charset="0"/>
                            </a:rPr>
                          </m:ctrlPr>
                        </m:dPr>
                        <m:e>
                          <m:r>
                            <a:rPr lang="pt-BR" sz="1600" b="0" i="1" smtClean="0">
                              <a:solidFill>
                                <a:schemeClr val="accent6"/>
                              </a:solidFill>
                              <a:latin typeface="Cambria Math" panose="02040503050406030204" pitchFamily="18" charset="0"/>
                              <a:ea typeface="Cambria Math" panose="02040503050406030204" pitchFamily="18" charset="0"/>
                            </a:rPr>
                            <m:t>𝑠𝑒𝑔𝑢𝑛𝑑𝑎</m:t>
                          </m:r>
                          <m:r>
                            <a:rPr lang="pt-BR" sz="1600" b="0" i="1" smtClean="0">
                              <a:solidFill>
                                <a:schemeClr val="accent6"/>
                              </a:solidFill>
                              <a:latin typeface="Cambria Math" panose="02040503050406030204" pitchFamily="18" charset="0"/>
                              <a:ea typeface="Cambria Math" panose="02040503050406030204" pitchFamily="18" charset="0"/>
                            </a:rPr>
                            <m:t> </m:t>
                          </m:r>
                          <m:r>
                            <a:rPr lang="pt-BR" sz="16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600" b="0" i="1" smtClean="0">
                              <a:solidFill>
                                <a:schemeClr val="accent6"/>
                              </a:solidFill>
                              <a:latin typeface="Cambria Math" panose="02040503050406030204" pitchFamily="18" charset="0"/>
                              <a:ea typeface="Cambria Math" panose="02040503050406030204" pitchFamily="18" charset="0"/>
                            </a:rPr>
                            <m:t>𝑠𝑝𝑎𝑚</m:t>
                          </m:r>
                        </m:e>
                      </m:d>
                      <m:r>
                        <a:rPr lang="pt-BR" sz="1600" b="0" i="1" smtClean="0">
                          <a:solidFill>
                            <a:schemeClr val="accent6"/>
                          </a:solidFill>
                          <a:latin typeface="Cambria Math" panose="02040503050406030204" pitchFamily="18" charset="0"/>
                          <a:ea typeface="Cambria Math" panose="02040503050406030204" pitchFamily="18" charset="0"/>
                        </a:rPr>
                        <m:t>×…×</m:t>
                      </m:r>
                      <m:r>
                        <a:rPr lang="pt-BR" sz="1600" b="0" i="1" smtClean="0">
                          <a:solidFill>
                            <a:schemeClr val="accent6"/>
                          </a:solidFill>
                          <a:latin typeface="Cambria Math" panose="02040503050406030204" pitchFamily="18" charset="0"/>
                          <a:ea typeface="Cambria Math" panose="02040503050406030204" pitchFamily="18" charset="0"/>
                        </a:rPr>
                        <m:t>𝑃</m:t>
                      </m:r>
                      <m:r>
                        <a:rPr lang="pt-BR" sz="1600" b="0" i="1" smtClean="0">
                          <a:solidFill>
                            <a:schemeClr val="accent6"/>
                          </a:solidFill>
                          <a:latin typeface="Cambria Math" panose="02040503050406030204" pitchFamily="18" charset="0"/>
                          <a:ea typeface="Cambria Math" panose="02040503050406030204" pitchFamily="18" charset="0"/>
                        </a:rPr>
                        <m:t>(</m:t>
                      </m:r>
                      <m:r>
                        <a:rPr lang="pt-BR" sz="1600" b="0" i="1" smtClean="0">
                          <a:solidFill>
                            <a:schemeClr val="accent6"/>
                          </a:solidFill>
                          <a:latin typeface="Cambria Math" panose="02040503050406030204" pitchFamily="18" charset="0"/>
                          <a:ea typeface="Cambria Math" panose="02040503050406030204" pitchFamily="18" charset="0"/>
                        </a:rPr>
                        <m:t>𝑢𝑙𝑡𝑖𝑚𝑎</m:t>
                      </m:r>
                      <m:r>
                        <a:rPr lang="pt-BR" sz="1600" b="0" i="1" smtClean="0">
                          <a:solidFill>
                            <a:schemeClr val="accent6"/>
                          </a:solidFill>
                          <a:latin typeface="Cambria Math" panose="02040503050406030204" pitchFamily="18" charset="0"/>
                          <a:ea typeface="Cambria Math" panose="02040503050406030204" pitchFamily="18" charset="0"/>
                        </a:rPr>
                        <m:t> </m:t>
                      </m:r>
                      <m:r>
                        <a:rPr lang="pt-BR" sz="1600" b="0" i="1" smtClean="0">
                          <a:solidFill>
                            <a:schemeClr val="accent6"/>
                          </a:solidFill>
                          <a:latin typeface="Cambria Math" panose="02040503050406030204" pitchFamily="18" charset="0"/>
                          <a:ea typeface="Cambria Math" panose="02040503050406030204" pitchFamily="18" charset="0"/>
                        </a:rPr>
                        <m:t>𝑝𝑎𝑙𝑎𝑣𝑟𝑎</m:t>
                      </m:r>
                      <m:r>
                        <a:rPr lang="pt-BR" sz="1600" b="0" i="1" smtClean="0">
                          <a:solidFill>
                            <a:schemeClr val="accent6"/>
                          </a:solidFill>
                          <a:latin typeface="Cambria Math" panose="02040503050406030204" pitchFamily="18" charset="0"/>
                          <a:ea typeface="Cambria Math" panose="02040503050406030204" pitchFamily="18" charset="0"/>
                        </a:rPr>
                        <m:t>|</m:t>
                      </m:r>
                      <m:r>
                        <a:rPr lang="pt-BR" sz="1600" b="0" i="1" smtClean="0">
                          <a:solidFill>
                            <a:schemeClr val="accent6"/>
                          </a:solidFill>
                          <a:latin typeface="Cambria Math" panose="02040503050406030204" pitchFamily="18" charset="0"/>
                          <a:ea typeface="Cambria Math" panose="02040503050406030204" pitchFamily="18" charset="0"/>
                        </a:rPr>
                        <m:t>𝑠𝑝𝑎𝑚</m:t>
                      </m:r>
                      <m:r>
                        <a:rPr lang="pt-BR" sz="1600" b="0" i="1" smtClean="0">
                          <a:solidFill>
                            <a:schemeClr val="accent6"/>
                          </a:solidFill>
                          <a:latin typeface="Cambria Math" panose="02040503050406030204" pitchFamily="18" charset="0"/>
                          <a:ea typeface="Cambria Math" panose="02040503050406030204" pitchFamily="18" charset="0"/>
                        </a:rPr>
                        <m:t>)</m:t>
                      </m:r>
                    </m:oMath>
                  </m:oMathPara>
                </a14:m>
                <a:endParaRPr lang="en-US" sz="1600">
                  <a:solidFill>
                    <a:schemeClr val="accent6"/>
                  </a:solidFill>
                </a:endParaRPr>
              </a:p>
            </p:txBody>
          </p:sp>
        </mc:Choice>
        <mc:Fallback>
          <p:sp>
            <p:nvSpPr>
              <p:cNvPr id="20" name="TextBox 19">
                <a:extLst>
                  <a:ext uri="{FF2B5EF4-FFF2-40B4-BE49-F238E27FC236}">
                    <a16:creationId xmlns:a16="http://schemas.microsoft.com/office/drawing/2014/main" id="{ADED7FB4-2B11-C830-75BC-117E59E3FB1B}"/>
                  </a:ext>
                </a:extLst>
              </p:cNvPr>
              <p:cNvSpPr txBox="1">
                <a:spLocks noRot="1" noChangeAspect="1" noMove="1" noResize="1" noEditPoints="1" noAdjustHandles="1" noChangeArrowheads="1" noChangeShapeType="1" noTextEdit="1"/>
              </p:cNvSpPr>
              <p:nvPr/>
            </p:nvSpPr>
            <p:spPr>
              <a:xfrm>
                <a:off x="4419803" y="5159868"/>
                <a:ext cx="2857297" cy="727379"/>
              </a:xfrm>
              <a:prstGeom prst="rect">
                <a:avLst/>
              </a:prstGeom>
              <a:blipFill>
                <a:blip r:embed="rId5"/>
                <a:stretch>
                  <a:fillRect l="-1493" r="-2772" b="-10000"/>
                </a:stretch>
              </a:blipFill>
            </p:spPr>
            <p:txBody>
              <a:bodyPr/>
              <a:lstStyle/>
              <a:p>
                <a:r>
                  <a:rPr lang="en-US">
                    <a:noFill/>
                  </a:rPr>
                  <a:t> </a:t>
                </a:r>
              </a:p>
            </p:txBody>
          </p:sp>
        </mc:Fallback>
      </mc:AlternateContent>
      <p:sp>
        <p:nvSpPr>
          <p:cNvPr id="21" name="Arc 20">
            <a:extLst>
              <a:ext uri="{FF2B5EF4-FFF2-40B4-BE49-F238E27FC236}">
                <a16:creationId xmlns:a16="http://schemas.microsoft.com/office/drawing/2014/main" id="{8B47F430-0EC2-94BB-A7FA-BF062340067C}"/>
              </a:ext>
            </a:extLst>
          </p:cNvPr>
          <p:cNvSpPr/>
          <p:nvPr/>
        </p:nvSpPr>
        <p:spPr>
          <a:xfrm rot="18376726" flipH="1">
            <a:off x="5740315" y="3788348"/>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1F5D6C1F-0EF1-EF58-1D36-E61347AE01E3}"/>
                  </a:ext>
                </a:extLst>
              </p:cNvPr>
              <p:cNvSpPr txBox="1"/>
              <p:nvPr/>
            </p:nvSpPr>
            <p:spPr>
              <a:xfrm>
                <a:off x="8369503" y="5159868"/>
                <a:ext cx="3289097" cy="7273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1600" b="0" i="1" smtClean="0">
                          <a:solidFill>
                            <a:schemeClr val="accent6"/>
                          </a:solidFill>
                          <a:latin typeface="Cambria Math" panose="02040503050406030204" pitchFamily="18" charset="0"/>
                        </a:rPr>
                        <m:t>=</m:t>
                      </m:r>
                      <m:r>
                        <a:rPr lang="pt-BR" sz="1600" b="0" i="1" smtClean="0">
                          <a:solidFill>
                            <a:schemeClr val="accent6"/>
                          </a:solidFill>
                          <a:latin typeface="Cambria Math" panose="02040503050406030204" pitchFamily="18" charset="0"/>
                        </a:rPr>
                        <m:t>𝑃</m:t>
                      </m:r>
                      <m:d>
                        <m:dPr>
                          <m:ctrlPr>
                            <a:rPr lang="pt-BR" sz="1600" b="0" i="1" smtClean="0">
                              <a:solidFill>
                                <a:schemeClr val="accent6"/>
                              </a:solidFill>
                              <a:latin typeface="Cambria Math" panose="02040503050406030204" pitchFamily="18" charset="0"/>
                            </a:rPr>
                          </m:ctrlPr>
                        </m:dPr>
                        <m:e>
                          <m:r>
                            <a:rPr lang="pt-BR" sz="1600" b="0" i="1" smtClean="0">
                              <a:solidFill>
                                <a:schemeClr val="accent6"/>
                              </a:solidFill>
                              <a:latin typeface="Cambria Math" panose="02040503050406030204" pitchFamily="18" charset="0"/>
                            </a:rPr>
                            <m:t>𝑝𝑟𝑖𝑚𝑒𝑖𝑟𝑎</m:t>
                          </m:r>
                          <m:r>
                            <a:rPr lang="pt-BR" sz="1600" b="0" i="1" smtClean="0">
                              <a:solidFill>
                                <a:schemeClr val="accent6"/>
                              </a:solidFill>
                              <a:latin typeface="Cambria Math" panose="02040503050406030204" pitchFamily="18" charset="0"/>
                            </a:rPr>
                            <m:t> </m:t>
                          </m:r>
                          <m:r>
                            <a:rPr lang="pt-BR" sz="1600" b="0" i="1" smtClean="0">
                              <a:solidFill>
                                <a:schemeClr val="accent6"/>
                              </a:solidFill>
                              <a:latin typeface="Cambria Math" panose="02040503050406030204" pitchFamily="18" charset="0"/>
                            </a:rPr>
                            <m:t>𝑝𝑎𝑙𝑎𝑣𝑟𝑎</m:t>
                          </m:r>
                        </m:e>
                        <m:e>
                          <m:r>
                            <a:rPr lang="pt-BR" sz="1600" b="0" i="1" smtClean="0">
                              <a:solidFill>
                                <a:schemeClr val="accent6"/>
                              </a:solidFill>
                              <a:latin typeface="Cambria Math" panose="02040503050406030204" pitchFamily="18" charset="0"/>
                            </a:rPr>
                            <m:t>𝑛𝑎𝑜</m:t>
                          </m:r>
                          <m:r>
                            <a:rPr lang="pt-BR" sz="1600" b="0" i="1" smtClean="0">
                              <a:solidFill>
                                <a:schemeClr val="accent6"/>
                              </a:solidFill>
                              <a:latin typeface="Cambria Math" panose="02040503050406030204" pitchFamily="18" charset="0"/>
                            </a:rPr>
                            <m:t> </m:t>
                          </m:r>
                          <m:r>
                            <a:rPr lang="pt-BR" sz="1600" b="0" i="1" smtClean="0">
                              <a:solidFill>
                                <a:schemeClr val="accent6"/>
                              </a:solidFill>
                              <a:latin typeface="Cambria Math" panose="02040503050406030204" pitchFamily="18" charset="0"/>
                            </a:rPr>
                            <m:t>𝑠𝑝𝑎𝑚</m:t>
                          </m:r>
                        </m:e>
                      </m:d>
                      <m:r>
                        <a:rPr lang="pt-BR" sz="1600" b="0" i="1" smtClean="0">
                          <a:solidFill>
                            <a:schemeClr val="accent6"/>
                          </a:solidFill>
                          <a:latin typeface="Cambria Math" panose="02040503050406030204" pitchFamily="18" charset="0"/>
                          <a:ea typeface="Cambria Math" panose="02040503050406030204" pitchFamily="18" charset="0"/>
                        </a:rPr>
                        <m:t>×</m:t>
                      </m:r>
                      <m:r>
                        <a:rPr lang="pt-BR" sz="1600" b="0" i="1" smtClean="0">
                          <a:solidFill>
                            <a:schemeClr val="accent6"/>
                          </a:solidFill>
                          <a:latin typeface="Cambria Math" panose="02040503050406030204" pitchFamily="18" charset="0"/>
                          <a:ea typeface="Cambria Math" panose="02040503050406030204" pitchFamily="18" charset="0"/>
                        </a:rPr>
                        <m:t>𝑃</m:t>
                      </m:r>
                      <m:d>
                        <m:dPr>
                          <m:ctrlPr>
                            <a:rPr lang="pt-BR" sz="1600" b="0" i="1" smtClean="0">
                              <a:solidFill>
                                <a:schemeClr val="accent6"/>
                              </a:solidFill>
                              <a:latin typeface="Cambria Math" panose="02040503050406030204" pitchFamily="18" charset="0"/>
                              <a:ea typeface="Cambria Math" panose="02040503050406030204" pitchFamily="18" charset="0"/>
                            </a:rPr>
                          </m:ctrlPr>
                        </m:dPr>
                        <m:e>
                          <m:r>
                            <a:rPr lang="pt-BR" sz="1600" b="0" i="1" smtClean="0">
                              <a:solidFill>
                                <a:schemeClr val="accent6"/>
                              </a:solidFill>
                              <a:latin typeface="Cambria Math" panose="02040503050406030204" pitchFamily="18" charset="0"/>
                              <a:ea typeface="Cambria Math" panose="02040503050406030204" pitchFamily="18" charset="0"/>
                            </a:rPr>
                            <m:t>𝑠𝑒𝑔𝑢𝑛𝑑𝑎</m:t>
                          </m:r>
                          <m:r>
                            <a:rPr lang="pt-BR" sz="1600" b="0" i="1" smtClean="0">
                              <a:solidFill>
                                <a:schemeClr val="accent6"/>
                              </a:solidFill>
                              <a:latin typeface="Cambria Math" panose="02040503050406030204" pitchFamily="18" charset="0"/>
                              <a:ea typeface="Cambria Math" panose="02040503050406030204" pitchFamily="18" charset="0"/>
                            </a:rPr>
                            <m:t> </m:t>
                          </m:r>
                          <m:r>
                            <a:rPr lang="pt-BR" sz="1600" b="0" i="1" smtClean="0">
                              <a:solidFill>
                                <a:schemeClr val="accent6"/>
                              </a:solidFill>
                              <a:latin typeface="Cambria Math" panose="02040503050406030204" pitchFamily="18" charset="0"/>
                              <a:ea typeface="Cambria Math" panose="02040503050406030204" pitchFamily="18" charset="0"/>
                            </a:rPr>
                            <m:t>𝑝𝑎𝑙𝑎𝑣𝑟𝑎</m:t>
                          </m:r>
                        </m:e>
                        <m:e>
                          <m:r>
                            <a:rPr lang="pt-BR" sz="1600" b="0" i="1" smtClean="0">
                              <a:solidFill>
                                <a:schemeClr val="accent6"/>
                              </a:solidFill>
                              <a:latin typeface="Cambria Math" panose="02040503050406030204" pitchFamily="18" charset="0"/>
                              <a:ea typeface="Cambria Math" panose="02040503050406030204" pitchFamily="18" charset="0"/>
                            </a:rPr>
                            <m:t>𝑛𝑎𝑜</m:t>
                          </m:r>
                          <m:r>
                            <a:rPr lang="pt-BR" sz="1600" b="0" i="1" smtClean="0">
                              <a:solidFill>
                                <a:schemeClr val="accent6"/>
                              </a:solidFill>
                              <a:latin typeface="Cambria Math" panose="02040503050406030204" pitchFamily="18" charset="0"/>
                              <a:ea typeface="Cambria Math" panose="02040503050406030204" pitchFamily="18" charset="0"/>
                            </a:rPr>
                            <m:t> </m:t>
                          </m:r>
                          <m:r>
                            <a:rPr lang="pt-BR" sz="1600" b="0" i="1" smtClean="0">
                              <a:solidFill>
                                <a:schemeClr val="accent6"/>
                              </a:solidFill>
                              <a:latin typeface="Cambria Math" panose="02040503050406030204" pitchFamily="18" charset="0"/>
                              <a:ea typeface="Cambria Math" panose="02040503050406030204" pitchFamily="18" charset="0"/>
                            </a:rPr>
                            <m:t>𝑠𝑝𝑎𝑚</m:t>
                          </m:r>
                        </m:e>
                      </m:d>
                      <m:r>
                        <a:rPr lang="pt-BR" sz="1600" b="0" i="1" smtClean="0">
                          <a:solidFill>
                            <a:schemeClr val="accent6"/>
                          </a:solidFill>
                          <a:latin typeface="Cambria Math" panose="02040503050406030204" pitchFamily="18" charset="0"/>
                          <a:ea typeface="Cambria Math" panose="02040503050406030204" pitchFamily="18" charset="0"/>
                        </a:rPr>
                        <m:t>×…×</m:t>
                      </m:r>
                      <m:r>
                        <a:rPr lang="pt-BR" sz="1600" b="0" i="1" smtClean="0">
                          <a:solidFill>
                            <a:schemeClr val="accent6"/>
                          </a:solidFill>
                          <a:latin typeface="Cambria Math" panose="02040503050406030204" pitchFamily="18" charset="0"/>
                          <a:ea typeface="Cambria Math" panose="02040503050406030204" pitchFamily="18" charset="0"/>
                        </a:rPr>
                        <m:t>𝑃</m:t>
                      </m:r>
                      <m:r>
                        <a:rPr lang="pt-BR" sz="1600" b="0" i="1" smtClean="0">
                          <a:solidFill>
                            <a:schemeClr val="accent6"/>
                          </a:solidFill>
                          <a:latin typeface="Cambria Math" panose="02040503050406030204" pitchFamily="18" charset="0"/>
                          <a:ea typeface="Cambria Math" panose="02040503050406030204" pitchFamily="18" charset="0"/>
                        </a:rPr>
                        <m:t>(</m:t>
                      </m:r>
                      <m:r>
                        <a:rPr lang="pt-BR" sz="1600" b="0" i="1" smtClean="0">
                          <a:solidFill>
                            <a:schemeClr val="accent6"/>
                          </a:solidFill>
                          <a:latin typeface="Cambria Math" panose="02040503050406030204" pitchFamily="18" charset="0"/>
                          <a:ea typeface="Cambria Math" panose="02040503050406030204" pitchFamily="18" charset="0"/>
                        </a:rPr>
                        <m:t>𝑢𝑙𝑡𝑖𝑚𝑎</m:t>
                      </m:r>
                      <m:r>
                        <a:rPr lang="pt-BR" sz="1600" b="0" i="1" smtClean="0">
                          <a:solidFill>
                            <a:schemeClr val="accent6"/>
                          </a:solidFill>
                          <a:latin typeface="Cambria Math" panose="02040503050406030204" pitchFamily="18" charset="0"/>
                          <a:ea typeface="Cambria Math" panose="02040503050406030204" pitchFamily="18" charset="0"/>
                        </a:rPr>
                        <m:t> </m:t>
                      </m:r>
                      <m:r>
                        <a:rPr lang="pt-BR" sz="1600" b="0" i="1" smtClean="0">
                          <a:solidFill>
                            <a:schemeClr val="accent6"/>
                          </a:solidFill>
                          <a:latin typeface="Cambria Math" panose="02040503050406030204" pitchFamily="18" charset="0"/>
                          <a:ea typeface="Cambria Math" panose="02040503050406030204" pitchFamily="18" charset="0"/>
                        </a:rPr>
                        <m:t>𝑝𝑎𝑙𝑎𝑣𝑟𝑎</m:t>
                      </m:r>
                      <m:r>
                        <a:rPr lang="pt-BR" sz="1600" b="0" i="1" smtClean="0">
                          <a:solidFill>
                            <a:schemeClr val="accent6"/>
                          </a:solidFill>
                          <a:latin typeface="Cambria Math" panose="02040503050406030204" pitchFamily="18" charset="0"/>
                          <a:ea typeface="Cambria Math" panose="02040503050406030204" pitchFamily="18" charset="0"/>
                        </a:rPr>
                        <m:t>|</m:t>
                      </m:r>
                      <m:r>
                        <a:rPr lang="pt-BR" sz="1600" b="0" i="1" smtClean="0">
                          <a:solidFill>
                            <a:schemeClr val="accent6"/>
                          </a:solidFill>
                          <a:latin typeface="Cambria Math" panose="02040503050406030204" pitchFamily="18" charset="0"/>
                          <a:ea typeface="Cambria Math" panose="02040503050406030204" pitchFamily="18" charset="0"/>
                        </a:rPr>
                        <m:t>𝑛𝑎𝑜</m:t>
                      </m:r>
                      <m:r>
                        <a:rPr lang="pt-BR" sz="1600" b="0" i="1" smtClean="0">
                          <a:solidFill>
                            <a:schemeClr val="accent6"/>
                          </a:solidFill>
                          <a:latin typeface="Cambria Math" panose="02040503050406030204" pitchFamily="18" charset="0"/>
                          <a:ea typeface="Cambria Math" panose="02040503050406030204" pitchFamily="18" charset="0"/>
                        </a:rPr>
                        <m:t> </m:t>
                      </m:r>
                      <m:r>
                        <a:rPr lang="pt-BR" sz="1600" b="0" i="1" smtClean="0">
                          <a:solidFill>
                            <a:schemeClr val="accent6"/>
                          </a:solidFill>
                          <a:latin typeface="Cambria Math" panose="02040503050406030204" pitchFamily="18" charset="0"/>
                          <a:ea typeface="Cambria Math" panose="02040503050406030204" pitchFamily="18" charset="0"/>
                        </a:rPr>
                        <m:t>𝑠𝑝𝑎𝑚</m:t>
                      </m:r>
                      <m:r>
                        <a:rPr lang="pt-BR" sz="1600" b="0" i="1" smtClean="0">
                          <a:solidFill>
                            <a:schemeClr val="accent6"/>
                          </a:solidFill>
                          <a:latin typeface="Cambria Math" panose="02040503050406030204" pitchFamily="18" charset="0"/>
                          <a:ea typeface="Cambria Math" panose="02040503050406030204" pitchFamily="18" charset="0"/>
                        </a:rPr>
                        <m:t>)</m:t>
                      </m:r>
                    </m:oMath>
                  </m:oMathPara>
                </a14:m>
                <a:endParaRPr lang="en-US" sz="1600">
                  <a:solidFill>
                    <a:schemeClr val="accent6"/>
                  </a:solidFill>
                </a:endParaRPr>
              </a:p>
            </p:txBody>
          </p:sp>
        </mc:Choice>
        <mc:Fallback>
          <p:sp>
            <p:nvSpPr>
              <p:cNvPr id="22" name="TextBox 21">
                <a:extLst>
                  <a:ext uri="{FF2B5EF4-FFF2-40B4-BE49-F238E27FC236}">
                    <a16:creationId xmlns:a16="http://schemas.microsoft.com/office/drawing/2014/main" id="{1F5D6C1F-0EF1-EF58-1D36-E61347AE01E3}"/>
                  </a:ext>
                </a:extLst>
              </p:cNvPr>
              <p:cNvSpPr txBox="1">
                <a:spLocks noRot="1" noChangeAspect="1" noMove="1" noResize="1" noEditPoints="1" noAdjustHandles="1" noChangeArrowheads="1" noChangeShapeType="1" noTextEdit="1"/>
              </p:cNvSpPr>
              <p:nvPr/>
            </p:nvSpPr>
            <p:spPr>
              <a:xfrm>
                <a:off x="8369503" y="5159868"/>
                <a:ext cx="3289097" cy="727379"/>
              </a:xfrm>
              <a:prstGeom prst="rect">
                <a:avLst/>
              </a:prstGeom>
              <a:blipFill>
                <a:blip r:embed="rId6"/>
                <a:stretch>
                  <a:fillRect l="-741" r="-1481" b="-10000"/>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33BB1631-4DB9-AE3E-F5C1-DD890D73C8C6}"/>
              </a:ext>
            </a:extLst>
          </p:cNvPr>
          <p:cNvSpPr/>
          <p:nvPr/>
        </p:nvSpPr>
        <p:spPr>
          <a:xfrm rot="18376726" flipH="1">
            <a:off x="9275425" y="3788348"/>
            <a:ext cx="1726336" cy="1959447"/>
          </a:xfrm>
          <a:prstGeom prst="arc">
            <a:avLst>
              <a:gd name="adj1" fmla="val 16200000"/>
              <a:gd name="adj2" fmla="val 19175158"/>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65107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animBg="1"/>
    </p:bld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A9DFCD68768843B772937BA4D9E448" ma:contentTypeVersion="13" ma:contentTypeDescription="Create a new document." ma:contentTypeScope="" ma:versionID="4a6a1eb9794b72116ed862302ff05069">
  <xsd:schema xmlns:xsd="http://www.w3.org/2001/XMLSchema" xmlns:xs="http://www.w3.org/2001/XMLSchema" xmlns:p="http://schemas.microsoft.com/office/2006/metadata/properties" xmlns:ns3="f6a7e632-1e49-430b-b1e0-197917d309ea" xmlns:ns4="56bcf414-d7d9-423c-970c-c63c17a3ff38" targetNamespace="http://schemas.microsoft.com/office/2006/metadata/properties" ma:root="true" ma:fieldsID="192f8b5ceaf002651c61b61605e446a0" ns3:_="" ns4:_="">
    <xsd:import namespace="f6a7e632-1e49-430b-b1e0-197917d309ea"/>
    <xsd:import namespace="56bcf414-d7d9-423c-970c-c63c17a3ff38"/>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a7e632-1e49-430b-b1e0-197917d309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bcf414-d7d9-423c-970c-c63c17a3ff3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E57E07-7FF1-4F59-9BAC-CB7138F7B3C5}">
  <ds:schemaRefs>
    <ds:schemaRef ds:uri="56bcf414-d7d9-423c-970c-c63c17a3ff38"/>
    <ds:schemaRef ds:uri="f6a7e632-1e49-430b-b1e0-197917d309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0BF75D6-0493-496D-9F89-7907C0C0E738}">
  <ds:schemaRefs>
    <ds:schemaRef ds:uri="http://schemas.microsoft.com/sharepoint/v3/contenttype/forms"/>
  </ds:schemaRefs>
</ds:datastoreItem>
</file>

<file path=customXml/itemProps3.xml><?xml version="1.0" encoding="utf-8"?>
<ds:datastoreItem xmlns:ds="http://schemas.openxmlformats.org/officeDocument/2006/customXml" ds:itemID="{DC6C8476-4269-4724-95D3-B5962E19BCCC}">
  <ds:schemaRefs>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purl.org/dc/elements/1.1/"/>
    <ds:schemaRef ds:uri="f6a7e632-1e49-430b-b1e0-197917d309ea"/>
    <ds:schemaRef ds:uri="http://purl.org/dc/dcmitype/"/>
    <ds:schemaRef ds:uri="http://purl.org/dc/terms/"/>
    <ds:schemaRef ds:uri="http://schemas.openxmlformats.org/package/2006/metadata/core-properties"/>
    <ds:schemaRef ds:uri="56bcf414-d7d9-423c-970c-c63c17a3ff38"/>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{9D1F9208-833B-4F8B-8A2F-3CC235B560B4}tf78438558_win32</Template>
  <TotalTime>0</TotalTime>
  <Words>2384</Words>
  <Application>Microsoft Office PowerPoint</Application>
  <PresentationFormat>Widescreen</PresentationFormat>
  <Paragraphs>199</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Arial Black</vt:lpstr>
      <vt:lpstr>Calibri</vt:lpstr>
      <vt:lpstr>Cambria Math</vt:lpstr>
      <vt:lpstr>Open Sans</vt:lpstr>
      <vt:lpstr>Sabon Next LT</vt:lpstr>
      <vt:lpstr>Office Theme</vt:lpstr>
      <vt:lpstr>FIGHTING SPAM WITH STATISTICS</vt:lpstr>
      <vt:lpstr>o problema do spam em 2004</vt:lpstr>
      <vt:lpstr>o problema do spam atualmente</vt:lpstr>
      <vt:lpstr>Volume médio diário de spam</vt:lpstr>
      <vt:lpstr>IDENTIFICANDO spam</vt:lpstr>
      <vt:lpstr>Naïve bayes</vt:lpstr>
      <vt:lpstr>FÓRMULA Naïve-BayeS</vt:lpstr>
      <vt:lpstr>FÓRMULA Naïve-BayeS</vt:lpstr>
      <vt:lpstr>FÓRMULA Naïve-BayeS</vt:lpstr>
      <vt:lpstr>Exemplo</vt:lpstr>
      <vt:lpstr>Exemplo</vt:lpstr>
      <vt:lpstr>Exemplo</vt:lpstr>
      <vt:lpstr>Exemplo</vt:lpstr>
      <vt:lpstr>Exemplo</vt:lpstr>
      <vt:lpstr>Exemplo</vt:lpstr>
      <vt:lpstr>PowerPoint Presentation</vt:lpstr>
      <vt:lpstr>PowerPoint Presentation</vt:lpstr>
      <vt:lpstr>Computational puzzles</vt:lpstr>
      <vt:lpstr>funcionamento</vt:lpstr>
      <vt:lpstr>PowerPoint Presentation</vt:lpstr>
      <vt:lpstr>O que é um puzzle?</vt:lpstr>
      <vt:lpstr>Problemas dos puzzles e soluções encontradas:</vt:lpstr>
      <vt:lpstr>como você pode se defender de spam!</vt:lpstr>
      <vt:lpstr>Como você pode se defender de spam!</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FIGHTING SPAM WITH STATISTICS</dc:title>
  <dc:subject/>
  <dc:creator>Carolina Hirschheimer</dc:creator>
  <cp:lastModifiedBy>Carolina Hirschheimer</cp:lastModifiedBy>
  <cp:revision>1</cp:revision>
  <dcterms:created xsi:type="dcterms:W3CDTF">2022-11-13T17:54:55Z</dcterms:created>
  <dcterms:modified xsi:type="dcterms:W3CDTF">2022-11-25T19:41:22Z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0x01010004A9DFCD68768843B772937BA4D9E448</vt:lpwstr>
  </property>
</Properties>
</file>