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9" r:id="rId3"/>
    <p:sldId id="263" r:id="rId4"/>
    <p:sldId id="266" r:id="rId5"/>
    <p:sldId id="267" r:id="rId6"/>
    <p:sldId id="268" r:id="rId7"/>
    <p:sldId id="269" r:id="rId8"/>
    <p:sldId id="271" r:id="rId9"/>
    <p:sldId id="27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332"/>
    <a:srgbClr val="40107C"/>
    <a:srgbClr val="6D107C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82021"/>
  </p:normalViewPr>
  <p:slideViewPr>
    <p:cSldViewPr snapToGrid="0">
      <p:cViewPr varScale="1">
        <p:scale>
          <a:sx n="72" d="100"/>
          <a:sy n="72" d="100"/>
        </p:scale>
        <p:origin x="1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E52A4-6A51-F64F-A97E-D0EE3ABC96C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824C8-7C90-3046-8A81-4C59DEC72B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37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Meu trabalho é sobre este artigo, publicado na revista Science, em 2018. Ele apresenta um algoritmo que tem desempenho </a:t>
            </a:r>
            <a:r>
              <a:rPr lang="pt-BR" dirty="0" err="1"/>
              <a:t>sobrehumano</a:t>
            </a:r>
            <a:r>
              <a:rPr lang="pt-BR" dirty="0"/>
              <a:t> em xadrez, </a:t>
            </a:r>
            <a:r>
              <a:rPr lang="pt-BR" dirty="0" err="1"/>
              <a:t>shogi</a:t>
            </a:r>
            <a:r>
              <a:rPr lang="pt-BR" dirty="0"/>
              <a:t> (xadrez japonês) e go (xadrez chinês).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24C8-7C90-3046-8A81-4C59DEC72B4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685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Xadrez foi desafio para a ciência da computação desde seu início. Grandes pesquisadores, como Charles Babbage, Alan Turing, Charles Shannon e John Von Neumann desenvolveram hardware, algoritmos e teoria de xadrez computacional. A vitória do </a:t>
            </a:r>
            <a:r>
              <a:rPr lang="pt-BR" sz="1200" dirty="0" err="1"/>
              <a:t>Deep</a:t>
            </a:r>
            <a:r>
              <a:rPr lang="pt-BR" sz="1200" dirty="0"/>
              <a:t> Blue sobre </a:t>
            </a:r>
            <a:r>
              <a:rPr lang="pt-BR" sz="1200" dirty="0" err="1"/>
              <a:t>Gasparov</a:t>
            </a:r>
            <a:r>
              <a:rPr lang="pt-BR" sz="1200" dirty="0"/>
              <a:t> no xadrez foi um marco.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Duas décadas depois, a máquina derrotaria o numero 1 de go, que é um jogo mais complexo, com mais combinações e mais intuitivo.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O artigo foca nas evoluções seguintes, em que o computador vence os melhores humanos sem utilizar o conhecimento humano, ele aprende jogando sozinho, com base apenas nas regras do jogo. O </a:t>
            </a:r>
            <a:r>
              <a:rPr lang="pt-BR" sz="1200" dirty="0" err="1"/>
              <a:t>AlphaGo</a:t>
            </a:r>
            <a:r>
              <a:rPr lang="pt-BR" sz="1200" dirty="0"/>
              <a:t> Zero faz isso só com o go e o Alpha Zero, com 3 xadrezes diferentes – o nosso, o japonês e o Chinês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24C8-7C90-3046-8A81-4C59DEC72B48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07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</a:t>
            </a:r>
            <a:r>
              <a:rPr lang="pt-BR" dirty="0" err="1"/>
              <a:t>www.quantamagazine.org</a:t>
            </a:r>
            <a:r>
              <a:rPr lang="pt-BR" dirty="0"/>
              <a:t>/is-alphago-really-such-a-big-deal-20160329/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24C8-7C90-3046-8A81-4C59DEC72B48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50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</a:t>
            </a:r>
            <a:r>
              <a:rPr lang="pt-BR" dirty="0" err="1"/>
              <a:t>www.quantamagazine.org</a:t>
            </a:r>
            <a:r>
              <a:rPr lang="pt-BR" dirty="0"/>
              <a:t>/artificial-intelligence-learns-to-learn-entirely-on-its-own-20171018/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24C8-7C90-3046-8A81-4C59DEC72B48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383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Alpha Zero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3824C8-7C90-3046-8A81-4C59DEC72B48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507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A149-7DDF-43EA-98CC-28CD16BCF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38303C-6A56-4C8C-0C81-7C58B7581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B2CAC04-77EA-D2C5-4CF7-7F076E413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CFDA35-06C3-FB5C-B3C7-F500B10F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D310D-B00A-CF34-2DC4-FB40C590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46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76C75D-4A8B-1DB5-460C-4C043074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EEFBA2-997A-22B5-EBBB-7088C88B3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45DBE4-539D-951F-8B35-5C8AF463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D86C7C-A481-29F1-2A66-618214CCF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D6B0B5-0D1D-E69A-6834-FFE57F38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93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C02801-C939-893A-72CE-691F857AE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49E22A-0121-67FF-BF3B-E0A8B284E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79CE63-A26D-4D8F-921D-A7E250047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A65159-151F-0307-C2DB-1FAD148D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C96CAB-E12E-AB48-9389-C34B899BA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9053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92199-A681-8A41-E770-E322FAA5B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D1F27-22E0-3E3C-2FEC-568ABF447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633A4-10FA-354D-12A0-88D3B9B3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4DF5DF-0FD7-637D-D924-F743B4F0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1DD67C-236C-21BE-52CD-1F227769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6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D079B7-AFBB-DC43-35D4-A8CC02E41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DF3AFE3-6B33-D8A7-9F05-05239C5E7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7D31D7-CF2F-AF38-1AA7-0A8AD19C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18DCB8-9729-B7F4-80B8-CD251DED5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FCBED-754D-8463-C952-4DB503DF8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194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5A113-518E-EE7B-1062-792336450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53D726-BEB1-3B41-E2B8-4AC19E4A6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8FE8C86-ECF1-BE5E-3694-EABA36742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BECCE2-FC8D-136D-8055-0EFE3AF4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C6D9C-311A-3F71-B421-59629F9C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FA3723-FEB8-1C87-223D-9598055C7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21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BF44B-0886-7601-D838-C1EA223FC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0E19A-EC54-6319-1287-A2D15F4E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8C17-F3A9-B017-733A-4B6516E2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41456E-A5FB-896C-7123-95A311C90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9755F5F-3483-A362-30E8-0BD30A776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15BE40-A569-F012-836C-5C1C0EBD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557363-CE68-12B3-428F-84D7C628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9032B15-5D97-9B61-C15A-248BDC259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27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ED754-3DF8-9D30-8958-E97693F1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CE1C01-F778-84D1-3FED-879C471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ADC23FE-E31D-3CCC-02A4-F00AEACC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5540C83-23F0-0AFD-EF32-6928D7925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349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C3644FA-7C65-FA0D-9AA9-C4707275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FAEE1B-C8C6-7B21-9651-14653976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AFE5F6D-92CC-9252-A74A-A4BCBD21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33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AFC49-AB12-865E-C326-93D4DBEBD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E8B51D-C77B-9B30-A08E-70180518F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EACDEE-5785-63A7-2F0D-12B95D3B0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891BEA0-ECC1-7DC6-5EA4-D33247384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ACDD31-C576-AB40-AB06-E94DB8F8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375305-A72E-7D8F-65B3-CAE2CECE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436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07E47-EC37-957F-1437-7D3980D30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1D9455-7394-7B17-75B7-ABE98F9BDA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FCC4DB5-BF6F-1B76-3DF8-FCF4F0BF2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176AC9-D569-5198-523E-E47D3D6C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A6E92-839F-9385-0FA7-8C079179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D7D392-A8A8-60F1-9D52-30BF4D0F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6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567EA82-0436-378C-B58D-D314B30E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611731-5950-ABC2-9C9A-FAB170F30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60044F-83F0-B8EF-5BB5-94AA5B189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6DD2E-414B-3B4F-8286-49676A9EDCA0}" type="datetimeFigureOut">
              <a:rPr lang="pt-BR" smtClean="0"/>
              <a:t>05/11/2022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D13FF-A03C-1ED6-C197-08DFCEA00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FDB3D0-4A5E-BC96-A10C-D81EBD1D8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92586-EC6B-CB45-825E-1C702D07E5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955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uantamagazine.org/why-alphazeros-artificial-intelligence-has-trouble-with-the-real-world-20180221/" TargetMode="External"/><Relationship Id="rId2" Type="http://schemas.openxmlformats.org/officeDocument/2006/relationships/hyperlink" Target="https://www.quantamagazine.org/artificial-intelligence-learns-to-learn-entirely-on-its-own-20171018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08C0B2BC-8D98-89D6-844E-6D3481CF9B35}"/>
              </a:ext>
            </a:extLst>
          </p:cNvPr>
          <p:cNvSpPr/>
          <p:nvPr/>
        </p:nvSpPr>
        <p:spPr>
          <a:xfrm>
            <a:off x="0" y="5555411"/>
            <a:ext cx="12191999" cy="13025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615F1A4-9FDE-C1BE-46EC-5E3FE7CA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80" y="509666"/>
            <a:ext cx="10523377" cy="4217609"/>
          </a:xfrm>
        </p:spPr>
        <p:txBody>
          <a:bodyPr>
            <a:no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Inteligência Artificial</a:t>
            </a:r>
            <a:br>
              <a:rPr lang="pt-BR" sz="4800" b="1" dirty="0">
                <a:solidFill>
                  <a:schemeClr val="bg1"/>
                </a:solidFill>
              </a:rPr>
            </a:b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Prof. Fabrício Barth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Marco Moliterno Pena Piacentini</a:t>
            </a:r>
            <a:endParaRPr lang="pt-BR" sz="4800" dirty="0"/>
          </a:p>
        </p:txBody>
      </p:sp>
      <p:pic>
        <p:nvPicPr>
          <p:cNvPr id="2" name="Picture 2" descr="Meet Insper's new Diversity, Equity, and Inclusion Committee">
            <a:extLst>
              <a:ext uri="{FF2B5EF4-FFF2-40B4-BE49-F238E27FC236}">
                <a16:creationId xmlns:a16="http://schemas.microsoft.com/office/drawing/2014/main" id="{9AAFAC2C-871D-D453-5B62-FD5BDB2E30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552"/>
          <a:stretch/>
        </p:blipFill>
        <p:spPr bwMode="auto">
          <a:xfrm>
            <a:off x="10282686" y="5799027"/>
            <a:ext cx="1909313" cy="107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231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cience Magazine - December 7, 2018 - page Cover">
            <a:extLst>
              <a:ext uri="{FF2B5EF4-FFF2-40B4-BE49-F238E27FC236}">
                <a16:creationId xmlns:a16="http://schemas.microsoft.com/office/drawing/2014/main" id="{DE739EE0-05E2-B085-8454-34E3E806A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3796">
            <a:off x="7289877" y="953562"/>
            <a:ext cx="3890791" cy="4950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0615F1A4-9FDE-C1BE-46EC-5E3FE7CAD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481" y="509666"/>
            <a:ext cx="5101652" cy="5428704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 general </a:t>
            </a:r>
            <a:r>
              <a:rPr lang="pt-BR" sz="4800" b="1" dirty="0" err="1">
                <a:solidFill>
                  <a:schemeClr val="bg1"/>
                </a:solidFill>
              </a:rPr>
              <a:t>reinforcement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learning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algorithm</a:t>
            </a:r>
            <a:r>
              <a:rPr lang="pt-BR" sz="4800" b="1" dirty="0">
                <a:solidFill>
                  <a:schemeClr val="bg1"/>
                </a:solidFill>
              </a:rPr>
              <a:t> </a:t>
            </a:r>
            <a:r>
              <a:rPr lang="pt-BR" sz="4800" b="1" dirty="0" err="1">
                <a:solidFill>
                  <a:schemeClr val="bg1"/>
                </a:solidFill>
              </a:rPr>
              <a:t>that</a:t>
            </a:r>
            <a:r>
              <a:rPr lang="pt-BR" sz="4800" b="1" dirty="0">
                <a:solidFill>
                  <a:schemeClr val="bg1"/>
                </a:solidFill>
              </a:rPr>
              <a:t> masters Chess, </a:t>
            </a:r>
            <a:r>
              <a:rPr lang="pt-BR" sz="4800" b="1" dirty="0" err="1">
                <a:solidFill>
                  <a:schemeClr val="bg1"/>
                </a:solidFill>
              </a:rPr>
              <a:t>Shogi</a:t>
            </a:r>
            <a:r>
              <a:rPr lang="pt-BR" sz="4800" b="1" dirty="0">
                <a:solidFill>
                  <a:schemeClr val="bg1"/>
                </a:solidFill>
              </a:rPr>
              <a:t>, </a:t>
            </a:r>
            <a:r>
              <a:rPr lang="pt-BR" sz="4800" b="1" dirty="0" err="1">
                <a:solidFill>
                  <a:schemeClr val="bg1"/>
                </a:solidFill>
              </a:rPr>
              <a:t>and</a:t>
            </a:r>
            <a:r>
              <a:rPr lang="pt-BR" sz="4800" b="1" dirty="0">
                <a:solidFill>
                  <a:schemeClr val="bg1"/>
                </a:solidFill>
              </a:rPr>
              <a:t> Go </a:t>
            </a:r>
            <a:r>
              <a:rPr lang="pt-BR" sz="4800" b="1" dirty="0" err="1">
                <a:solidFill>
                  <a:schemeClr val="bg1"/>
                </a:solidFill>
              </a:rPr>
              <a:t>through</a:t>
            </a:r>
            <a:r>
              <a:rPr lang="pt-BR" sz="4800" b="1" dirty="0">
                <a:solidFill>
                  <a:schemeClr val="bg1"/>
                </a:solidFill>
              </a:rPr>
              <a:t> self-play</a:t>
            </a:r>
            <a:br>
              <a:rPr lang="pt-BR" sz="4800" b="1" dirty="0">
                <a:solidFill>
                  <a:schemeClr val="bg1"/>
                </a:solidFill>
              </a:rPr>
            </a:b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2800" b="1" dirty="0">
                <a:solidFill>
                  <a:schemeClr val="bg1"/>
                </a:solidFill>
              </a:rPr>
              <a:t>Silver et al., Science 362 (2018)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532143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9792-3D5F-B2FC-B5F2-AA6C30EADC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106" y="2811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O xadrez computacional está evoluindo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449E7A71-E0FE-2DC6-EDE3-B444F5C5C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934231"/>
              </p:ext>
            </p:extLst>
          </p:nvPr>
        </p:nvGraphicFramePr>
        <p:xfrm>
          <a:off x="838200" y="1990982"/>
          <a:ext cx="10515600" cy="4504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857077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1458288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81837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76508683"/>
                    </a:ext>
                  </a:extLst>
                </a:gridCol>
              </a:tblGrid>
              <a:tr h="63396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rgbClr val="FF7332"/>
                          </a:solidFill>
                          <a:latin typeface="+mj-lt"/>
                        </a:rPr>
                        <a:t>Deep</a:t>
                      </a:r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 Blue</a:t>
                      </a: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rgbClr val="FF7332"/>
                          </a:solidFill>
                          <a:latin typeface="+mj-lt"/>
                        </a:rPr>
                        <a:t>AlphaGo</a:t>
                      </a:r>
                      <a:endParaRPr lang="pt-BR" sz="2800" dirty="0">
                        <a:solidFill>
                          <a:srgbClr val="FF7332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2015 e 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rgbClr val="FF7332"/>
                          </a:solidFill>
                          <a:latin typeface="+mj-lt"/>
                        </a:rPr>
                        <a:t>AlphaGo</a:t>
                      </a:r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 Zero</a:t>
                      </a: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Alpha Zero</a:t>
                      </a: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118624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Deep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Blue derrota o campeão de xadrez 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+mj-lt"/>
                        </a:rPr>
                        <a:t>Garry </a:t>
                      </a:r>
                      <a:r>
                        <a:rPr lang="pt-BR" b="1" dirty="0" err="1">
                          <a:solidFill>
                            <a:schemeClr val="bg1"/>
                          </a:solidFill>
                          <a:latin typeface="+mj-lt"/>
                        </a:rPr>
                        <a:t>Gasparov</a:t>
                      </a:r>
                      <a:endParaRPr lang="pt-BR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AlphaGo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derrota jogador de go Lee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Sedol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(2015) e campeão </a:t>
                      </a:r>
                      <a:r>
                        <a:rPr lang="pt-BR" b="1" dirty="0">
                          <a:solidFill>
                            <a:schemeClr val="bg1"/>
                          </a:solidFill>
                          <a:latin typeface="+mj-lt"/>
                        </a:rPr>
                        <a:t>Ke Jie (2017)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AlphaGo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Zero performa melhor que humanos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Alpha Zero vence programas específicos em xadrez,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shogi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e 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22076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Primeira vez que a máquina vence um campeão humano de xadrez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 máquina vence o campeão humano de go, um jogo mais complexo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Algoritmo aprende sem conhecimento humano, baseado apenas nas regras do jogo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Algoritmo usa uma mesma arquitetura para aprender jogos distintos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68081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97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0047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9792-3D5F-B2FC-B5F2-AA6C30EADC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106" y="281104"/>
            <a:ext cx="10515600" cy="1325563"/>
          </a:xfrm>
        </p:spPr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O xadrez computacional começou com base no conhecimento humano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449E7A71-E0FE-2DC6-EDE3-B444F5C5C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409614"/>
              </p:ext>
            </p:extLst>
          </p:nvPr>
        </p:nvGraphicFramePr>
        <p:xfrm>
          <a:off x="644106" y="1606667"/>
          <a:ext cx="10741070" cy="478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0535">
                  <a:extLst>
                    <a:ext uri="{9D8B030D-6E8A-4147-A177-3AD203B41FA5}">
                      <a16:colId xmlns:a16="http://schemas.microsoft.com/office/drawing/2014/main" val="3185707720"/>
                    </a:ext>
                  </a:extLst>
                </a:gridCol>
                <a:gridCol w="5370535">
                  <a:extLst>
                    <a:ext uri="{9D8B030D-6E8A-4147-A177-3AD203B41FA5}">
                      <a16:colId xmlns:a16="http://schemas.microsoft.com/office/drawing/2014/main" val="1514582889"/>
                    </a:ext>
                  </a:extLst>
                </a:gridCol>
              </a:tblGrid>
              <a:tr h="633969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rgbClr val="FF7332"/>
                          </a:solidFill>
                          <a:latin typeface="+mj-lt"/>
                        </a:rPr>
                        <a:t>Deep</a:t>
                      </a:r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 Blue - xadrez</a:t>
                      </a: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 err="1">
                          <a:solidFill>
                            <a:srgbClr val="FF7332"/>
                          </a:solidFill>
                          <a:latin typeface="+mj-lt"/>
                        </a:rPr>
                        <a:t>AlphaGo</a:t>
                      </a:r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 - Go</a:t>
                      </a:r>
                    </a:p>
                    <a:p>
                      <a:pPr algn="ctr"/>
                      <a:r>
                        <a:rPr lang="pt-BR" sz="2800" dirty="0">
                          <a:solidFill>
                            <a:srgbClr val="FF7332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118624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FF7332"/>
                          </a:highlight>
                          <a:latin typeface="+mj-lt"/>
                        </a:rPr>
                        <a:t>Xadrez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– valor da posição do tabuleiro é 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FF7332"/>
                          </a:highlight>
                          <a:latin typeface="+mj-lt"/>
                        </a:rPr>
                        <a:t>calculável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FF7332"/>
                          </a:highlight>
                          <a:latin typeface="+mj-lt"/>
                        </a:rPr>
                        <a:t>Go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– valor da posição do tabuleiro é 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highlight>
                            <a:srgbClr val="FF7332"/>
                          </a:highlight>
                          <a:latin typeface="+mj-lt"/>
                        </a:rPr>
                        <a:t>mais intuitivo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05370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Algoritmo estuda milhares de jogos de jogadores humanos de xadrez para identificar o sistema de valor de cada posição no tabuleiro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Encontra a sequência de movimentos que maximize o valor final para qualquer jogada do oponente e usa poder computacional para selecionar o movimento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Algoritmo identifica padrões em 150.000 jogos de bons jogadores de go, aprendendo a prever a probabilidade de um movimento de jogador humano em cada posição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Usa Monte Carlo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Tree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Search com rede neural artificial aprimorada com repetidos jogos contra suas versões anteriores, aumentando a probabilidade de vitória 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68081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Busca que maximiza uma função que expressa o conhecimento humano existente de xadrez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Busca que maximiza uma função que captura um senso de valor da posição que parte do conhecimento humano, mas vai além dele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9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9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F9792-3D5F-B2FC-B5F2-AA6C30EADC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4106" y="281104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</a:rPr>
              <a:t>E passou a ser independente do conhecimento humano, aprendendo a partir das regras do jogo</a:t>
            </a:r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449E7A71-E0FE-2DC6-EDE3-B444F5C5C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60443"/>
              </p:ext>
            </p:extLst>
          </p:nvPr>
        </p:nvGraphicFramePr>
        <p:xfrm>
          <a:off x="644106" y="2036973"/>
          <a:ext cx="10741070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0535">
                  <a:extLst>
                    <a:ext uri="{9D8B030D-6E8A-4147-A177-3AD203B41FA5}">
                      <a16:colId xmlns:a16="http://schemas.microsoft.com/office/drawing/2014/main" val="3185707720"/>
                    </a:ext>
                  </a:extLst>
                </a:gridCol>
                <a:gridCol w="5370535">
                  <a:extLst>
                    <a:ext uri="{9D8B030D-6E8A-4147-A177-3AD203B41FA5}">
                      <a16:colId xmlns:a16="http://schemas.microsoft.com/office/drawing/2014/main" val="1514582889"/>
                    </a:ext>
                  </a:extLst>
                </a:gridCol>
              </a:tblGrid>
              <a:tr h="63396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 err="1">
                          <a:solidFill>
                            <a:srgbClr val="FF7332"/>
                          </a:solidFill>
                          <a:latin typeface="+mj-lt"/>
                        </a:rPr>
                        <a:t>AlphaGo</a:t>
                      </a:r>
                      <a:r>
                        <a:rPr lang="pt-BR" sz="2400" dirty="0">
                          <a:solidFill>
                            <a:srgbClr val="FF7332"/>
                          </a:solidFill>
                          <a:latin typeface="+mj-lt"/>
                        </a:rPr>
                        <a:t> Zero - go</a:t>
                      </a:r>
                    </a:p>
                    <a:p>
                      <a:pPr algn="ctr"/>
                      <a:r>
                        <a:rPr lang="pt-BR" sz="2400" dirty="0">
                          <a:solidFill>
                            <a:srgbClr val="FF7332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400" dirty="0">
                          <a:solidFill>
                            <a:srgbClr val="FF7332"/>
                          </a:solidFill>
                          <a:latin typeface="+mj-lt"/>
                        </a:rPr>
                        <a:t>Alpha Zero – Xadrez, Go, </a:t>
                      </a:r>
                      <a:r>
                        <a:rPr lang="pt-BR" sz="2400" dirty="0" err="1">
                          <a:solidFill>
                            <a:srgbClr val="FF7332"/>
                          </a:solidFill>
                          <a:latin typeface="+mj-lt"/>
                        </a:rPr>
                        <a:t>Shogi</a:t>
                      </a:r>
                      <a:r>
                        <a:rPr lang="pt-BR" sz="2400" dirty="0">
                          <a:solidFill>
                            <a:srgbClr val="FF7332"/>
                          </a:solidFill>
                          <a:latin typeface="+mj-lt"/>
                        </a:rPr>
                        <a:t>  </a:t>
                      </a:r>
                    </a:p>
                    <a:p>
                      <a:pPr algn="ctr"/>
                      <a:r>
                        <a:rPr lang="pt-BR" sz="2400" dirty="0">
                          <a:solidFill>
                            <a:srgbClr val="FF7332"/>
                          </a:solidFill>
                          <a:latin typeface="+mj-lt"/>
                        </a:rPr>
                        <a:t>2017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2118624"/>
                  </a:ext>
                </a:extLst>
              </a:tr>
              <a:tr h="6339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Reinforcement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learning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com self-play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Algoritmo jogo contra ele mesmo. No início, faz jogadas aleatórias, depois vai aprendendo a avaliar posições e identificar movimentos vantajosos. Em 3 dias bateu o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AlphaGo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, por 100 jogos a zero</a:t>
                      </a:r>
                    </a:p>
                    <a:p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Reinforcement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learning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com self-play</a:t>
                      </a:r>
                    </a:p>
                    <a:p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Adaptações para os jogos de xadrez e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shogi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, que não têm regras simétricas (roque é diferente se rei ou rainha) nem </a:t>
                      </a:r>
                      <a:r>
                        <a:rPr lang="pt-BR" dirty="0" err="1">
                          <a:solidFill>
                            <a:schemeClr val="bg1"/>
                          </a:solidFill>
                          <a:latin typeface="+mj-lt"/>
                        </a:rPr>
                        <a:t>outcome</a:t>
                      </a:r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 binário (empate é possível). Instâncias diferentes do Alpha Zero treinadas para cada jogo. Usa mesma rede neural que é continuamente atualizada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268081"/>
                  </a:ext>
                </a:extLst>
              </a:tr>
              <a:tr h="63396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Usa rede neural e árvore de busca Monte Carlo (MTSC ), para avaliação das posições, aprimorando constantemente a escolha com resultados anteriores</a:t>
                      </a:r>
                    </a:p>
                    <a:p>
                      <a:pPr algn="ctr"/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pt-BR" dirty="0">
                          <a:solidFill>
                            <a:schemeClr val="bg1"/>
                          </a:solidFill>
                          <a:latin typeface="+mj-lt"/>
                        </a:rPr>
                        <a:t>Busca que maximiza uma função baseado em aprendizado independente do conhecimento humano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890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8320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115F-DE7E-52A0-4C82-836A2F30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Usando uma única rede neural, Alpha Zero venceu algoritmos especializados em cada jogo</a:t>
            </a:r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5081F35-1BAF-0502-68C0-BABDBC5DD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8453918"/>
              </p:ext>
            </p:extLst>
          </p:nvPr>
        </p:nvGraphicFramePr>
        <p:xfrm>
          <a:off x="2769082" y="2460194"/>
          <a:ext cx="6361471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66943">
                  <a:extLst>
                    <a:ext uri="{9D8B030D-6E8A-4147-A177-3AD203B41FA5}">
                      <a16:colId xmlns:a16="http://schemas.microsoft.com/office/drawing/2014/main" val="1043103571"/>
                    </a:ext>
                  </a:extLst>
                </a:gridCol>
                <a:gridCol w="1331040">
                  <a:extLst>
                    <a:ext uri="{9D8B030D-6E8A-4147-A177-3AD203B41FA5}">
                      <a16:colId xmlns:a16="http://schemas.microsoft.com/office/drawing/2014/main" val="3596064602"/>
                    </a:ext>
                  </a:extLst>
                </a:gridCol>
                <a:gridCol w="1318717">
                  <a:extLst>
                    <a:ext uri="{9D8B030D-6E8A-4147-A177-3AD203B41FA5}">
                      <a16:colId xmlns:a16="http://schemas.microsoft.com/office/drawing/2014/main" val="603204369"/>
                    </a:ext>
                  </a:extLst>
                </a:gridCol>
                <a:gridCol w="1244771">
                  <a:extLst>
                    <a:ext uri="{9D8B030D-6E8A-4147-A177-3AD203B41FA5}">
                      <a16:colId xmlns:a16="http://schemas.microsoft.com/office/drawing/2014/main" val="2722891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Recursos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700.000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+mj-lt"/>
                        </a:rPr>
                        <a:t>steps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, começando por parâmetros de iniciação randômicos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733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733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143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+mj-lt"/>
                        </a:rPr>
                        <a:t>Geração de self-plays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5.000 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+mj-lt"/>
                        </a:rPr>
                        <a:t>TPUs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 de primeira 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733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rgbClr val="FF733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2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  <a:latin typeface="+mj-lt"/>
                        </a:rPr>
                        <a:t>Treinamento redes neurais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16.000 </a:t>
                      </a:r>
                      <a:r>
                        <a:rPr lang="pt-BR" sz="1800" dirty="0" err="1">
                          <a:solidFill>
                            <a:schemeClr val="bg1"/>
                          </a:solidFill>
                          <a:latin typeface="+mj-lt"/>
                        </a:rPr>
                        <a:t>TPUs</a:t>
                      </a:r>
                      <a:r>
                        <a:rPr lang="pt-BR" sz="1800" dirty="0">
                          <a:solidFill>
                            <a:schemeClr val="bg1"/>
                          </a:solidFill>
                          <a:latin typeface="+mj-lt"/>
                        </a:rPr>
                        <a:t> de segunda geração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8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Jogo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7332"/>
                          </a:solidFill>
                        </a:rPr>
                        <a:t>Xadrez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>
                          <a:solidFill>
                            <a:srgbClr val="FF7332"/>
                          </a:solidFill>
                        </a:rPr>
                        <a:t>Shogi</a:t>
                      </a:r>
                      <a:endParaRPr lang="pt-BR" sz="1800" dirty="0">
                        <a:solidFill>
                          <a:srgbClr val="FF733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solidFill>
                            <a:srgbClr val="FF7332"/>
                          </a:solidFill>
                        </a:rPr>
                        <a:t>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91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Tempo de treinamento: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9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12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13 dias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6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Algoritmo adversário: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Stockfish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Elmo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solidFill>
                            <a:schemeClr val="bg1"/>
                          </a:solidFill>
                        </a:rPr>
                        <a:t>AlphaGo</a:t>
                      </a:r>
                      <a:endParaRPr lang="pt-BR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903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Tempo para vitória: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4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2 horas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solidFill>
                            <a:schemeClr val="bg1"/>
                          </a:solidFill>
                        </a:rPr>
                        <a:t>30 horas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74913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D1DE0892-4572-E09D-FAFE-50C616A85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45610"/>
              </p:ext>
            </p:extLst>
          </p:nvPr>
        </p:nvGraphicFramePr>
        <p:xfrm>
          <a:off x="2769082" y="2320703"/>
          <a:ext cx="6505843" cy="3170904"/>
        </p:xfrm>
        <a:graphic>
          <a:graphicData uri="http://schemas.openxmlformats.org/drawingml/2006/table">
            <a:tbl>
              <a:tblPr/>
              <a:tblGrid>
                <a:gridCol w="6505843">
                  <a:extLst>
                    <a:ext uri="{9D8B030D-6E8A-4147-A177-3AD203B41FA5}">
                      <a16:colId xmlns:a16="http://schemas.microsoft.com/office/drawing/2014/main" val="2840489020"/>
                    </a:ext>
                  </a:extLst>
                </a:gridCol>
              </a:tblGrid>
              <a:tr h="3170904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lnL w="12700" cmpd="sng">
                      <a:solidFill>
                        <a:srgbClr val="FF7332"/>
                      </a:solidFill>
                      <a:prstDash val="solid"/>
                    </a:lnL>
                    <a:lnR w="12700" cmpd="sng">
                      <a:solidFill>
                        <a:srgbClr val="FF7332"/>
                      </a:solidFill>
                      <a:prstDash val="solid"/>
                    </a:lnR>
                    <a:lnT w="12700" cmpd="sng">
                      <a:solidFill>
                        <a:srgbClr val="FF7332"/>
                      </a:solidFill>
                      <a:prstDash val="solid"/>
                    </a:lnT>
                    <a:lnB w="12700" cmpd="sng">
                      <a:solidFill>
                        <a:srgbClr val="FF7332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5664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9950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115F-DE7E-52A0-4C82-836A2F30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Alpha Zero nos aproxima de atingir uma ambição da inteligência artificial: um sistema de jogo computacional que pode aprender a vencer qualquer jogo</a:t>
            </a:r>
          </a:p>
        </p:txBody>
      </p:sp>
    </p:spTree>
    <p:extLst>
      <p:ext uri="{BB962C8B-B14F-4D97-AF65-F5344CB8AC3E}">
        <p14:creationId xmlns:p14="http://schemas.microsoft.com/office/powerpoint/2010/main" val="308378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115F-DE7E-52A0-4C82-836A2F30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Referências</a:t>
            </a:r>
            <a:br>
              <a:rPr lang="pt-BR" dirty="0">
                <a:solidFill>
                  <a:schemeClr val="bg1"/>
                </a:solidFill>
              </a:rPr>
            </a:b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E88F51-1FAA-E29E-5119-5E112F12F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HARTNETT, Kevin. Artificial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Intelligence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Learns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to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Learn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Entirely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on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 Its 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Own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. </a:t>
            </a:r>
            <a:r>
              <a:rPr lang="pt-BR" sz="1600" b="1" i="0" u="none" strike="noStrike" dirty="0">
                <a:solidFill>
                  <a:schemeClr val="bg1"/>
                </a:solidFill>
                <a:effectLst/>
                <a:latin typeface="Noe Display"/>
              </a:rPr>
              <a:t>Quantas. 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Disponível em: 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  <a:hlinkClick r:id="rId2"/>
              </a:rPr>
              <a:t>https://www.quantamagazine.org/artificial-intelligence-learns-to-learn-entirely-on-its-own-20171018/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. Acesso em 03/</a:t>
            </a:r>
            <a:r>
              <a:rPr lang="pt-BR" sz="1600" i="0" u="none" strike="noStrike" dirty="0" err="1">
                <a:solidFill>
                  <a:schemeClr val="bg1"/>
                </a:solidFill>
                <a:effectLst/>
                <a:latin typeface="Noe Display"/>
              </a:rPr>
              <a:t>nov</a:t>
            </a:r>
            <a:r>
              <a:rPr lang="pt-BR" sz="1600" i="0" u="none" strike="noStrike" dirty="0">
                <a:solidFill>
                  <a:schemeClr val="bg1"/>
                </a:solidFill>
                <a:effectLst/>
                <a:latin typeface="Noe Display"/>
              </a:rPr>
              <a:t>/2022.</a:t>
            </a:r>
          </a:p>
          <a:p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NIELSEN, Michael.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AlphaGo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Really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S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uch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  Big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Deal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? </a:t>
            </a:r>
            <a:r>
              <a:rPr lang="pt-BR" sz="1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Quantas. 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Disponível em: https://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www.quantamagazine.org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/is-alphago-really-such-a-big-deal-20160329/Acesso em: 03/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nov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/2022</a:t>
            </a:r>
          </a:p>
          <a:p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SILVER, David et al. A general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reinforcement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masters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chess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shogi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Go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self-play. </a:t>
            </a:r>
            <a:r>
              <a:rPr lang="pt-BR" sz="16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v. 362, </a:t>
            </a:r>
            <a:r>
              <a:rPr lang="pt-BR" sz="16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pt-BR" sz="16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6419, p. 1140-1144, 2018.</a:t>
            </a:r>
            <a:endParaRPr lang="pt-BR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SOKOL, Joshua.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Why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Artifitial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Inteligence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Like Alpha Zero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Has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Trouble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With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the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 Real World. </a:t>
            </a:r>
            <a:r>
              <a:rPr lang="pt-BR" sz="1600" b="1" dirty="0">
                <a:solidFill>
                  <a:schemeClr val="bg1"/>
                </a:solidFill>
                <a:latin typeface="Arial" panose="020B0604020202020204" pitchFamily="34" charset="0"/>
              </a:rPr>
              <a:t>Quantas.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Disponível em: 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https://www.quantamagazine.org/why-alphazeros-artificial-intelligence-has-trouble-with-the-real-world-20180221/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. Acesso em 03/</a:t>
            </a:r>
            <a:r>
              <a:rPr lang="pt-BR" sz="1600" dirty="0" err="1">
                <a:solidFill>
                  <a:schemeClr val="bg1"/>
                </a:solidFill>
                <a:latin typeface="Arial" panose="020B0604020202020204" pitchFamily="34" charset="0"/>
              </a:rPr>
              <a:t>nov</a:t>
            </a:r>
            <a:r>
              <a:rPr lang="pt-BR" sz="1600" dirty="0">
                <a:solidFill>
                  <a:schemeClr val="bg1"/>
                </a:solidFill>
                <a:latin typeface="Arial" panose="020B0604020202020204" pitchFamily="34" charset="0"/>
              </a:rPr>
              <a:t>/2022.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303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10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E115F-DE7E-52A0-4C82-836A2F307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41228"/>
          </a:xfrm>
        </p:spPr>
        <p:txBody>
          <a:bodyPr>
            <a:norm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6516504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</TotalTime>
  <Words>922</Words>
  <Application>Microsoft Macintosh PowerPoint</Application>
  <PresentationFormat>Widescreen</PresentationFormat>
  <Paragraphs>97</Paragraphs>
  <Slides>9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Noe Display</vt:lpstr>
      <vt:lpstr>Tema do Office</vt:lpstr>
      <vt:lpstr>Inteligência Artificial  Prof. Fabrício Barth  Marco Moliterno Pena Piacentini</vt:lpstr>
      <vt:lpstr>A general reinforcement learning algorithm that masters Chess, Shogi, and Go through self-play  Silver et al., Science 362 (2018)</vt:lpstr>
      <vt:lpstr>O xadrez computacional está evoluindo</vt:lpstr>
      <vt:lpstr>O xadrez computacional começou com base no conhecimento humano</vt:lpstr>
      <vt:lpstr>E passou a ser independente do conhecimento humano, aprendendo a partir das regras do jogo</vt:lpstr>
      <vt:lpstr>Usando uma única rede neural, Alpha Zero venceu algoritmos especializados em cada jogo</vt:lpstr>
      <vt:lpstr>Alpha Zero nos aproxima de atingir uma ambição da inteligência artificial: um sistema de jogo computacional que pode aprender a vencer qualquer jogo</vt:lpstr>
      <vt:lpstr>Referências 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general reinforcement learning algorithm that masters Chess, Shogi, and Go through self-play</dc:title>
  <dc:creator>Silvia Pena</dc:creator>
  <cp:lastModifiedBy>Silvia Pena</cp:lastModifiedBy>
  <cp:revision>5</cp:revision>
  <dcterms:created xsi:type="dcterms:W3CDTF">2022-11-01T12:13:36Z</dcterms:created>
  <dcterms:modified xsi:type="dcterms:W3CDTF">2022-11-05T20:33:12Z</dcterms:modified>
</cp:coreProperties>
</file>