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56b663a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56b663a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56b663a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56b663a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558fe64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558fe64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571de6dd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571de6dd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 really never wanted to do source control management at all and felt that it was just about the least interesting thing in the computing world (with the possible exception of databases ;^), and I hated all SCM’s with a passion. But then BitKeeper came along and really changed the way I viewed source control. BK got most things right and having a local copy of the repository and distributed merging was a big deal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35a06a3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35a06a3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558fe64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558fe64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558fe64b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558fe64b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5737a7f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5737a7f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5737a7f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5737a7f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571de6dd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571de6dd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54bbffac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54bbffac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571de6dd0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571de6dd0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571de6dd0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571de6dd0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558fe64b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558fe64b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558fe64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558fe64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54f6d9c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54f6d9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54bbffac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54bbffac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54bbffac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54bbffac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54bbffac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54bbffac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54bbffac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54bbffac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54bbffac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54bbffac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54bbffac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54bbffac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558fe64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558fe64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0B5394"/>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0B5394"/>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vd.nist.gov/vuln/detail/CVE-2024-3094"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9.jp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1" Type="http://schemas.openxmlformats.org/officeDocument/2006/relationships/hyperlink" Target="https://pt.wikipedia.org/wiki/Canonical_Ltd" TargetMode="External"/><Relationship Id="rId10" Type="http://schemas.openxmlformats.org/officeDocument/2006/relationships/hyperlink" Target="https://pt.wikipedia.org/wiki/Red_Hat" TargetMode="External"/><Relationship Id="rId13" Type="http://schemas.openxmlformats.org/officeDocument/2006/relationships/hyperlink" Target="https://unix.org/what_is_unix/history_timeline.htm" TargetMode="External"/><Relationship Id="rId12" Type="http://schemas.openxmlformats.org/officeDocument/2006/relationships/hyperlink" Target="https://pt.wikipedia.org/wiki/Android"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oreilly.com/library/view/running-linux-third/156592469X/ch01s02.html" TargetMode="External"/><Relationship Id="rId4" Type="http://schemas.openxmlformats.org/officeDocument/2006/relationships/hyperlink" Target="https://www.geeksforgeeks.org/linux-history/" TargetMode="External"/><Relationship Id="rId9" Type="http://schemas.openxmlformats.org/officeDocument/2006/relationships/hyperlink" Target="https://www.linuxfoundation.org/blog/open-source-symbolism-exploring-the-stories-behind-linux-foundation-project-mascots-and-logos" TargetMode="External"/><Relationship Id="rId15" Type="http://schemas.openxmlformats.org/officeDocument/2006/relationships/hyperlink" Target="https://4linux.com.br/distribuicao-linux/" TargetMode="External"/><Relationship Id="rId14" Type="http://schemas.openxmlformats.org/officeDocument/2006/relationships/hyperlink" Target="https://pt.wikipedia.org/wiki/Linus_Torvalds" TargetMode="External"/><Relationship Id="rId17" Type="http://schemas.openxmlformats.org/officeDocument/2006/relationships/hyperlink" Target="https://www.unoeste.br/semanas/2023/35infoeste/festalinux#:~:text=96%2C3%25%20dos%20um%20milh%C3%A3o,Web%20est%C3%A3o%20executando%20o%20Linux" TargetMode="External"/><Relationship Id="rId16" Type="http://schemas.openxmlformats.org/officeDocument/2006/relationships/hyperlink" Target="https://phoenixnap.pt/gloss%C3%A1rio/o-que-%C3%A9-uma-distribui%C3%A7%C3%A3o-linux" TargetMode="External"/><Relationship Id="rId5" Type="http://schemas.openxmlformats.org/officeDocument/2006/relationships/hyperlink" Target="https://www.digitalocean.com/community/tutorials/brief-history-of-linux" TargetMode="External"/><Relationship Id="rId6" Type="http://schemas.openxmlformats.org/officeDocument/2006/relationships/hyperlink" Target="https://pt.wikipedia.org/wiki/GNU" TargetMode="External"/><Relationship Id="rId18" Type="http://schemas.openxmlformats.org/officeDocument/2006/relationships/image" Target="../media/image4.png"/><Relationship Id="rId7" Type="http://schemas.openxmlformats.org/officeDocument/2006/relationships/hyperlink" Target="https://g1.globo.com/tecnologia/noticia/2010/09/sistema-operacional-para-pcs-vai-se-tornar-irrelevante-diz-criador-do-linux" TargetMode="External"/><Relationship Id="rId8" Type="http://schemas.openxmlformats.org/officeDocument/2006/relationships/hyperlink" Target="https://www.linuxfoundation.org/blog/blog/10-years-of-git-an-interview-with-git-creator-linus-torval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t.wikipedia.org/wiki/Intel_80386" TargetMode="External"/><Relationship Id="rId4" Type="http://schemas.openxmlformats.org/officeDocument/2006/relationships/hyperlink" Target="https://pt.wikipedia.org/wiki/Emulador" TargetMode="External"/><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t.wikipedia.org/wiki/Intel_80386" TargetMode="External"/><Relationship Id="rId4" Type="http://schemas.openxmlformats.org/officeDocument/2006/relationships/hyperlink" Target="https://pt.wikipedia.org/wiki/Emulador" TargetMode="External"/><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Linus </a:t>
            </a:r>
            <a:r>
              <a:rPr lang="pt-BR"/>
              <a:t>Torvalds</a:t>
            </a:r>
            <a:r>
              <a:rPr lang="pt-BR"/>
              <a:t> e Linux</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800"/>
              <a:t>Alunos: Fernando Alzueta, Jo</a:t>
            </a:r>
            <a:r>
              <a:rPr lang="pt-BR" sz="1800"/>
              <a:t>ão Garcia, Luis Rodrigues</a:t>
            </a:r>
            <a:endParaRPr sz="1800"/>
          </a:p>
        </p:txBody>
      </p:sp>
      <p:pic>
        <p:nvPicPr>
          <p:cNvPr id="61" name="Google Shape;61;p13"/>
          <p:cNvPicPr preferRelativeResize="0"/>
          <p:nvPr/>
        </p:nvPicPr>
        <p:blipFill>
          <a:blip r:embed="rId3">
            <a:alphaModFix/>
          </a:blip>
          <a:stretch>
            <a:fillRect/>
          </a:stretch>
        </p:blipFill>
        <p:spPr>
          <a:xfrm>
            <a:off x="7242000" y="3182325"/>
            <a:ext cx="1391550" cy="1649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2"/>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lt1"/>
              </a:buClr>
              <a:buSzPts val="1400"/>
              <a:buChar char="●"/>
            </a:pPr>
            <a:r>
              <a:rPr lang="pt-BR" sz="1400">
                <a:solidFill>
                  <a:srgbClr val="999999"/>
                </a:solidFill>
              </a:rPr>
              <a:t>Em 1991, Linus lança a primeira versão do seu Kernel o Linux 0.01, como um sistema operativo operado por linhas de comando. [3]</a:t>
            </a:r>
            <a:endParaRPr sz="1400">
              <a:solidFill>
                <a:srgbClr val="999999"/>
              </a:solidFill>
            </a:endParaRPr>
          </a:p>
          <a:p>
            <a:pPr indent="-317500" lvl="0" marL="457200" rtl="0" algn="just">
              <a:lnSpc>
                <a:spcPct val="150000"/>
              </a:lnSpc>
              <a:spcBef>
                <a:spcPts val="0"/>
              </a:spcBef>
              <a:spcAft>
                <a:spcPts val="0"/>
              </a:spcAft>
              <a:buClr>
                <a:schemeClr val="lt1"/>
              </a:buClr>
              <a:buSzPts val="1400"/>
              <a:buChar char="●"/>
            </a:pPr>
            <a:r>
              <a:rPr lang="pt-BR" sz="1400">
                <a:solidFill>
                  <a:srgbClr val="999999"/>
                </a:solidFill>
              </a:rPr>
              <a:t>Inspirado pelo contexto da época, Linus decide publicar gratuitamente seu projeto e junto a ele foi disponibilizado o código utilizado. [3]</a:t>
            </a:r>
            <a:endParaRPr sz="1400">
              <a:solidFill>
                <a:schemeClr val="lt1"/>
              </a:solidFill>
            </a:endParaRPr>
          </a:p>
          <a:p>
            <a:pPr indent="-317500" lvl="0" marL="457200" rtl="0" algn="just">
              <a:spcBef>
                <a:spcPts val="0"/>
              </a:spcBef>
              <a:spcAft>
                <a:spcPts val="0"/>
              </a:spcAft>
              <a:buClr>
                <a:schemeClr val="lt1"/>
              </a:buClr>
              <a:buSzPts val="1400"/>
              <a:buChar char="●"/>
            </a:pPr>
            <a:r>
              <a:rPr lang="pt-BR" sz="1400">
                <a:solidFill>
                  <a:schemeClr val="lt1"/>
                </a:solidFill>
              </a:rPr>
              <a:t>Como o Linux era funcional e aberto, rapidamente a comunidade GNU percebeu seu potencial como o kernel que faltava para o sistema GNU. Com isso, o </a:t>
            </a:r>
            <a:r>
              <a:rPr b="1" lang="pt-BR" sz="1400">
                <a:solidFill>
                  <a:schemeClr val="lt1"/>
                </a:solidFill>
              </a:rPr>
              <a:t>kernel Linux passou a ser utilizado em conjunto com as ferramentas GNU</a:t>
            </a:r>
            <a:r>
              <a:rPr lang="pt-BR" sz="1400">
                <a:solidFill>
                  <a:schemeClr val="lt1"/>
                </a:solidFill>
              </a:rPr>
              <a:t>, formando o que hoje conhecemos como o </a:t>
            </a:r>
            <a:r>
              <a:rPr b="1" lang="pt-BR" sz="1400">
                <a:solidFill>
                  <a:schemeClr val="lt1"/>
                </a:solidFill>
              </a:rPr>
              <a:t>sistema GNU/Linux</a:t>
            </a:r>
            <a:r>
              <a:rPr lang="pt-BR" sz="1400">
                <a:solidFill>
                  <a:schemeClr val="lt1"/>
                </a:solidFill>
              </a:rPr>
              <a:t>.</a:t>
            </a:r>
            <a:r>
              <a:rPr lang="pt-BR" sz="1400">
                <a:solidFill>
                  <a:schemeClr val="lt1"/>
                </a:solidFill>
              </a:rPr>
              <a:t> [3]</a:t>
            </a:r>
            <a:endParaRPr sz="1400">
              <a:solidFill>
                <a:schemeClr val="lt1"/>
              </a:solidFill>
            </a:endParaRPr>
          </a:p>
        </p:txBody>
      </p:sp>
      <p:sp>
        <p:nvSpPr>
          <p:cNvPr id="137" name="Google Shape;137;p22"/>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Primeira versão</a:t>
            </a:r>
            <a:endParaRPr sz="2800">
              <a:solidFill>
                <a:schemeClr val="lt1"/>
              </a:solidFill>
              <a:latin typeface="Proxima Nova"/>
              <a:ea typeface="Proxima Nova"/>
              <a:cs typeface="Proxima Nova"/>
              <a:sym typeface="Proxima Nova"/>
            </a:endParaRPr>
          </a:p>
        </p:txBody>
      </p:sp>
      <p:pic>
        <p:nvPicPr>
          <p:cNvPr id="138" name="Google Shape;138;p22"/>
          <p:cNvPicPr preferRelativeResize="0"/>
          <p:nvPr/>
        </p:nvPicPr>
        <p:blipFill>
          <a:blip r:embed="rId3">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3"/>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Junto com a primeira versão do Linux, Linus decidiu </a:t>
            </a:r>
            <a:r>
              <a:rPr lang="pt-BR" sz="1400">
                <a:solidFill>
                  <a:schemeClr val="lt1"/>
                </a:solidFill>
              </a:rPr>
              <a:t>atrelar</a:t>
            </a:r>
            <a:r>
              <a:rPr lang="pt-BR" sz="1400">
                <a:solidFill>
                  <a:schemeClr val="lt1"/>
                </a:solidFill>
              </a:rPr>
              <a:t> seu programa com a </a:t>
            </a:r>
            <a:r>
              <a:rPr b="1" lang="pt-BR" sz="1400">
                <a:solidFill>
                  <a:schemeClr val="lt1"/>
                </a:solidFill>
              </a:rPr>
              <a:t>licença geral pública GNU</a:t>
            </a:r>
            <a:r>
              <a:rPr lang="pt-BR" sz="1400">
                <a:solidFill>
                  <a:schemeClr val="lt1"/>
                </a:solidFill>
              </a:rPr>
              <a:t>, a qual </a:t>
            </a:r>
            <a:r>
              <a:rPr b="1" lang="pt-BR" sz="1400">
                <a:solidFill>
                  <a:schemeClr val="lt1"/>
                </a:solidFill>
              </a:rPr>
              <a:t>permitia aos </a:t>
            </a:r>
            <a:r>
              <a:rPr b="1" lang="pt-BR" sz="1400">
                <a:solidFill>
                  <a:schemeClr val="lt1"/>
                </a:solidFill>
              </a:rPr>
              <a:t>desenvolvedores utilizar, modificar e redistribuir o código original</a:t>
            </a:r>
            <a:r>
              <a:rPr lang="pt-BR" sz="1400">
                <a:solidFill>
                  <a:schemeClr val="lt1"/>
                </a:solidFill>
              </a:rPr>
              <a:t>; [2]</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Nesse contexto, surge uma comunidade em volta do Linux. Vários pessoas ao redor do mundo passam a contribuir implementando soluções novas, corrigindo bugs e dando feedback; [2]</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Da </a:t>
            </a:r>
            <a:r>
              <a:rPr b="1" lang="pt-BR" sz="1400">
                <a:solidFill>
                  <a:schemeClr val="lt1"/>
                </a:solidFill>
              </a:rPr>
              <a:t>versão atual</a:t>
            </a:r>
            <a:r>
              <a:rPr lang="pt-BR" sz="1400">
                <a:solidFill>
                  <a:schemeClr val="lt1"/>
                </a:solidFill>
              </a:rPr>
              <a:t> do kernel do Linux, </a:t>
            </a:r>
            <a:r>
              <a:rPr b="1" lang="pt-BR" sz="1400">
                <a:solidFill>
                  <a:schemeClr val="lt1"/>
                </a:solidFill>
              </a:rPr>
              <a:t>Torvalds é autor de cerca de 2% do código</a:t>
            </a:r>
            <a:r>
              <a:rPr lang="pt-BR" sz="1400">
                <a:solidFill>
                  <a:schemeClr val="lt1"/>
                </a:solidFill>
              </a:rPr>
              <a:t>. “</a:t>
            </a:r>
            <a:r>
              <a:rPr i="1" lang="pt-BR" sz="1400">
                <a:solidFill>
                  <a:schemeClr val="lt1"/>
                </a:solidFill>
              </a:rPr>
              <a:t>Hoje em dia eu programo pouco, eu acabo organizando o que outras pessoas escrevem. Respondo e-mails o dia inteiro.</a:t>
            </a:r>
            <a:r>
              <a:rPr lang="pt-BR" sz="1400">
                <a:solidFill>
                  <a:schemeClr val="lt1"/>
                </a:solidFill>
              </a:rPr>
              <a:t>” Cabe ao </a:t>
            </a:r>
            <a:r>
              <a:rPr b="1" lang="pt-BR" sz="1400">
                <a:solidFill>
                  <a:schemeClr val="lt1"/>
                </a:solidFill>
              </a:rPr>
              <a:t>Linus a palavra final</a:t>
            </a:r>
            <a:r>
              <a:rPr lang="pt-BR" sz="1400">
                <a:solidFill>
                  <a:schemeClr val="lt1"/>
                </a:solidFill>
              </a:rPr>
              <a:t> sobre cada solução proposta para entrar no código do kernel. [5]</a:t>
            </a:r>
            <a:endParaRPr sz="1400">
              <a:solidFill>
                <a:schemeClr val="lt1"/>
              </a:solidFill>
            </a:endParaRPr>
          </a:p>
        </p:txBody>
      </p:sp>
      <p:sp>
        <p:nvSpPr>
          <p:cNvPr id="145" name="Google Shape;145;p23"/>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Comunidade Aberta</a:t>
            </a:r>
            <a:endParaRPr sz="2800">
              <a:solidFill>
                <a:schemeClr val="lt1"/>
              </a:solidFill>
              <a:latin typeface="Proxima Nova"/>
              <a:ea typeface="Proxima Nova"/>
              <a:cs typeface="Proxima Nova"/>
              <a:sym typeface="Proxima Nova"/>
            </a:endParaRPr>
          </a:p>
        </p:txBody>
      </p:sp>
      <p:pic>
        <p:nvPicPr>
          <p:cNvPr id="146" name="Google Shape;146;p23"/>
          <p:cNvPicPr preferRelativeResize="0"/>
          <p:nvPr/>
        </p:nvPicPr>
        <p:blipFill>
          <a:blip r:embed="rId3">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4"/>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Nesse período, a solução era versionada pela plataforma </a:t>
            </a:r>
            <a:r>
              <a:rPr b="1" lang="pt-BR" sz="1400">
                <a:solidFill>
                  <a:schemeClr val="lt1"/>
                </a:solidFill>
              </a:rPr>
              <a:t>Bitkeeper</a:t>
            </a:r>
            <a:r>
              <a:rPr lang="pt-BR" sz="1400">
                <a:solidFill>
                  <a:schemeClr val="lt1"/>
                </a:solidFill>
              </a:rPr>
              <a:t>. </a:t>
            </a:r>
            <a:r>
              <a:rPr lang="pt-BR" sz="1400">
                <a:solidFill>
                  <a:schemeClr val="lt1"/>
                </a:solidFill>
              </a:rPr>
              <a:t>Com o aumento da popularidade do Linux, houve também um aumento do número de contribuições sendo realizadas; [6]</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Devido a um conflito de interesses, o</a:t>
            </a:r>
            <a:r>
              <a:rPr b="1" lang="pt-BR" sz="1400">
                <a:solidFill>
                  <a:schemeClr val="lt1"/>
                </a:solidFill>
              </a:rPr>
              <a:t>s desenvolvedores do Linux perderam o acesso</a:t>
            </a:r>
            <a:r>
              <a:rPr lang="pt-BR" sz="1400">
                <a:solidFill>
                  <a:schemeClr val="lt1"/>
                </a:solidFill>
              </a:rPr>
              <a:t> gratuito a plataforma. Então, Linus foi obrigado a buscar outra solução de versionamento; [6]</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Na época, devido a falta de soluções Open Sources que solucionasse o problema, Linus decide criar sua própria ferramenta o </a:t>
            </a:r>
            <a:r>
              <a:rPr b="1" lang="pt-BR" sz="1400">
                <a:solidFill>
                  <a:schemeClr val="lt1"/>
                </a:solidFill>
              </a:rPr>
              <a:t>GIT</a:t>
            </a:r>
            <a:r>
              <a:rPr lang="pt-BR" sz="1400">
                <a:solidFill>
                  <a:schemeClr val="lt1"/>
                </a:solidFill>
              </a:rPr>
              <a:t>. [6]</a:t>
            </a:r>
            <a:endParaRPr sz="1400">
              <a:solidFill>
                <a:schemeClr val="lt1"/>
              </a:solidFill>
            </a:endParaRPr>
          </a:p>
        </p:txBody>
      </p:sp>
      <p:sp>
        <p:nvSpPr>
          <p:cNvPr id="153" name="Google Shape;153;p24"/>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Surgimento do GIT</a:t>
            </a:r>
            <a:endParaRPr sz="2800">
              <a:solidFill>
                <a:schemeClr val="lt1"/>
              </a:solidFill>
              <a:latin typeface="Proxima Nova"/>
              <a:ea typeface="Proxima Nova"/>
              <a:cs typeface="Proxima Nova"/>
              <a:sym typeface="Proxima Nova"/>
            </a:endParaRPr>
          </a:p>
        </p:txBody>
      </p:sp>
      <p:pic>
        <p:nvPicPr>
          <p:cNvPr id="154" name="Google Shape;154;p24"/>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155" name="Google Shape;155;p24"/>
          <p:cNvPicPr preferRelativeResize="0"/>
          <p:nvPr/>
        </p:nvPicPr>
        <p:blipFill>
          <a:blip r:embed="rId4">
            <a:alphaModFix/>
          </a:blip>
          <a:stretch>
            <a:fillRect/>
          </a:stretch>
        </p:blipFill>
        <p:spPr>
          <a:xfrm>
            <a:off x="4420275" y="3312300"/>
            <a:ext cx="1756650" cy="175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5"/>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A grande popularidade obtida pelo Linux aliada a possibilidade de contribuições externas </a:t>
            </a:r>
            <a:r>
              <a:rPr b="1" lang="pt-BR" sz="1400">
                <a:solidFill>
                  <a:schemeClr val="lt1"/>
                </a:solidFill>
              </a:rPr>
              <a:t>atraiu também desenvolvedores mal intencionados</a:t>
            </a:r>
            <a:r>
              <a:rPr lang="pt-BR" sz="1400">
                <a:solidFill>
                  <a:schemeClr val="lt1"/>
                </a:solidFill>
              </a:rPr>
              <a:t>;</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O caso de maior relevância ocorreu em 2024, intitulado como </a:t>
            </a:r>
            <a:r>
              <a:rPr lang="pt-BR" sz="1400">
                <a:solidFill>
                  <a:schemeClr val="lt1"/>
                </a:solidFill>
                <a:uFill>
                  <a:noFill/>
                </a:uFill>
                <a:hlinkClick r:id="rId3">
                  <a:extLst>
                    <a:ext uri="{A12FA001-AC4F-418D-AE19-62706E023703}">
                      <ahyp:hlinkClr val="tx"/>
                    </a:ext>
                  </a:extLst>
                </a:hlinkClick>
              </a:rPr>
              <a:t>CVE-2024-3094</a:t>
            </a:r>
            <a:r>
              <a:rPr lang="pt-BR" sz="1400">
                <a:solidFill>
                  <a:schemeClr val="lt1"/>
                </a:solidFill>
              </a:rPr>
              <a:t>, onde um </a:t>
            </a:r>
            <a:r>
              <a:rPr b="1" lang="pt-BR" sz="1400">
                <a:solidFill>
                  <a:schemeClr val="lt1"/>
                </a:solidFill>
              </a:rPr>
              <a:t>backdoor</a:t>
            </a:r>
            <a:r>
              <a:rPr lang="pt-BR" sz="1400">
                <a:solidFill>
                  <a:schemeClr val="lt1"/>
                </a:solidFill>
              </a:rPr>
              <a:t> foi implementado na biblioteca XZ utils do Linux, que poderia permitir que um invasor obtivesse acesso remoto ao sistema ao comprometer a autenticação SSH; [7]</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A rápida identificação e resposta da comunidade, ajudaram a minimizar o impacto, já que a </a:t>
            </a:r>
            <a:r>
              <a:rPr b="1" lang="pt-BR" sz="1400">
                <a:solidFill>
                  <a:schemeClr val="lt1"/>
                </a:solidFill>
              </a:rPr>
              <a:t>maioria das versões estáveis das distribuições não foram afetadas.</a:t>
            </a:r>
            <a:r>
              <a:rPr lang="pt-BR" sz="1400">
                <a:solidFill>
                  <a:schemeClr val="lt1"/>
                </a:solidFill>
              </a:rPr>
              <a:t> [7]</a:t>
            </a:r>
            <a:endParaRPr sz="1400">
              <a:solidFill>
                <a:schemeClr val="lt1"/>
              </a:solidFill>
            </a:endParaRPr>
          </a:p>
        </p:txBody>
      </p:sp>
      <p:sp>
        <p:nvSpPr>
          <p:cNvPr id="162" name="Google Shape;162;p25"/>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O lado obscuro do desenvolvimento aberto</a:t>
            </a:r>
            <a:endParaRPr sz="2800">
              <a:solidFill>
                <a:schemeClr val="lt1"/>
              </a:solidFill>
              <a:latin typeface="Proxima Nova"/>
              <a:ea typeface="Proxima Nova"/>
              <a:cs typeface="Proxima Nova"/>
              <a:sym typeface="Proxima Nova"/>
            </a:endParaRPr>
          </a:p>
        </p:txBody>
      </p:sp>
      <p:pic>
        <p:nvPicPr>
          <p:cNvPr id="163" name="Google Shape;163;p25"/>
          <p:cNvPicPr preferRelativeResize="0"/>
          <p:nvPr/>
        </p:nvPicPr>
        <p:blipFill>
          <a:blip r:embed="rId4">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26"/>
          <p:cNvSpPr txBox="1"/>
          <p:nvPr>
            <p:ph idx="1" type="body"/>
          </p:nvPr>
        </p:nvSpPr>
        <p:spPr>
          <a:xfrm>
            <a:off x="295525" y="1017725"/>
            <a:ext cx="4565400" cy="387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Durante uma viagem para a Austrália,  ao visitar um </a:t>
            </a:r>
            <a:r>
              <a:rPr lang="pt-BR" sz="1400">
                <a:solidFill>
                  <a:schemeClr val="lt1"/>
                </a:solidFill>
              </a:rPr>
              <a:t>zoológico</a:t>
            </a:r>
            <a:r>
              <a:rPr lang="pt-BR" sz="1400">
                <a:solidFill>
                  <a:schemeClr val="lt1"/>
                </a:solidFill>
              </a:rPr>
              <a:t>, Linus foi bicado por um penguim.[8]</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O nome dado ao mascote foi </a:t>
            </a:r>
            <a:r>
              <a:rPr b="1" lang="pt-BR" sz="1400">
                <a:solidFill>
                  <a:schemeClr val="lt1"/>
                </a:solidFill>
              </a:rPr>
              <a:t>TUX</a:t>
            </a:r>
            <a:r>
              <a:rPr lang="pt-BR" sz="1400">
                <a:solidFill>
                  <a:schemeClr val="lt1"/>
                </a:solidFill>
              </a:rPr>
              <a:t>, em homenagem ao sistema “</a:t>
            </a:r>
            <a:r>
              <a:rPr lang="pt-BR" sz="1400">
                <a:solidFill>
                  <a:schemeClr val="lt1"/>
                </a:solidFill>
              </a:rPr>
              <a:t>Torvalds UNIX”; [8]</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O mascote representa a </a:t>
            </a:r>
            <a:r>
              <a:rPr b="1" lang="pt-BR" sz="1400">
                <a:solidFill>
                  <a:schemeClr val="lt1"/>
                </a:solidFill>
              </a:rPr>
              <a:t>necessidade da colaboração em equipe</a:t>
            </a:r>
            <a:r>
              <a:rPr lang="pt-BR" sz="1400">
                <a:solidFill>
                  <a:schemeClr val="lt1"/>
                </a:solidFill>
              </a:rPr>
              <a:t> para a sobrevivência e desenvolvimento do projeto, pois os pinguins se juntam para ficarem aquecidos e revezam na incubação dos ovos; [8]</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“O pinguim é um verdadeiro jogador de equipe” [8]</a:t>
            </a:r>
            <a:endParaRPr sz="1400">
              <a:solidFill>
                <a:schemeClr val="lt1"/>
              </a:solidFill>
            </a:endParaRPr>
          </a:p>
        </p:txBody>
      </p:sp>
      <p:sp>
        <p:nvSpPr>
          <p:cNvPr id="170" name="Google Shape;170;p26"/>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Nomenclatura e mascote</a:t>
            </a:r>
            <a:endParaRPr sz="2800">
              <a:solidFill>
                <a:schemeClr val="lt1"/>
              </a:solidFill>
              <a:latin typeface="Proxima Nova"/>
              <a:ea typeface="Proxima Nova"/>
              <a:cs typeface="Proxima Nova"/>
              <a:sym typeface="Proxima Nova"/>
            </a:endParaRPr>
          </a:p>
        </p:txBody>
      </p:sp>
      <p:pic>
        <p:nvPicPr>
          <p:cNvPr id="171" name="Google Shape;171;p26"/>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descr="Linus Torvalds the creator of the Linux kernel in penguins costumes :) :  r/linuxboss" id="172" name="Google Shape;172;p26"/>
          <p:cNvPicPr preferRelativeResize="0"/>
          <p:nvPr/>
        </p:nvPicPr>
        <p:blipFill>
          <a:blip r:embed="rId4">
            <a:alphaModFix/>
          </a:blip>
          <a:stretch>
            <a:fillRect/>
          </a:stretch>
        </p:blipFill>
        <p:spPr>
          <a:xfrm>
            <a:off x="4860975" y="967275"/>
            <a:ext cx="2444375" cy="2444375"/>
          </a:xfrm>
          <a:prstGeom prst="rect">
            <a:avLst/>
          </a:prstGeom>
          <a:noFill/>
          <a:ln>
            <a:noFill/>
          </a:ln>
        </p:spPr>
      </p:pic>
      <p:pic>
        <p:nvPicPr>
          <p:cNvPr id="173" name="Google Shape;173;p26"/>
          <p:cNvPicPr preferRelativeResize="0"/>
          <p:nvPr/>
        </p:nvPicPr>
        <p:blipFill>
          <a:blip r:embed="rId3">
            <a:alphaModFix/>
          </a:blip>
          <a:stretch>
            <a:fillRect/>
          </a:stretch>
        </p:blipFill>
        <p:spPr>
          <a:xfrm>
            <a:off x="7305350" y="1063124"/>
            <a:ext cx="1838649" cy="234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9" name="Google Shape;179;p27"/>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lt1"/>
              </a:buClr>
              <a:buSzPts val="1400"/>
              <a:buChar char="●"/>
            </a:pPr>
            <a:r>
              <a:rPr lang="pt-BR" sz="1400">
                <a:solidFill>
                  <a:schemeClr val="lt1"/>
                </a:solidFill>
              </a:rPr>
              <a:t>Red Hat (IBM): Grande contribuidora para o desenvolvimento do Linux, a Red Hat oferece o Red Hat Enterprise Linux (RHEL). A IBM adquiriu a Red Hat em 2019; [9]</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Canonical (Ubuntu): A Canonical, responsável pelo Ubuntu, tem uma grande influência na adoção do Linux. O Ubuntu é muito usado por desenvolvedores e é uma das principais opções no mercado de nuvem; [10]</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Google: O Google usa uma versão personalizada do Linux em seus centros de dados e no Android, o sistema operacional móvel mais usado no mundo, que é baseado em Linux [11]. </a:t>
            </a:r>
            <a:endParaRPr sz="1400">
              <a:solidFill>
                <a:schemeClr val="lt1"/>
              </a:solidFill>
            </a:endParaRPr>
          </a:p>
        </p:txBody>
      </p:sp>
      <p:sp>
        <p:nvSpPr>
          <p:cNvPr id="180" name="Google Shape;180;p27"/>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Empresas</a:t>
            </a:r>
            <a:endParaRPr sz="2800">
              <a:solidFill>
                <a:schemeClr val="lt1"/>
              </a:solidFill>
              <a:latin typeface="Proxima Nova"/>
              <a:ea typeface="Proxima Nova"/>
              <a:cs typeface="Proxima Nova"/>
              <a:sym typeface="Proxima Nova"/>
            </a:endParaRPr>
          </a:p>
        </p:txBody>
      </p:sp>
      <p:pic>
        <p:nvPicPr>
          <p:cNvPr id="181" name="Google Shape;181;p27"/>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descr="Android: entenda as diferenças entre o ART e o Dalvik - TecMundo" id="182" name="Google Shape;182;p27"/>
          <p:cNvPicPr preferRelativeResize="0"/>
          <p:nvPr/>
        </p:nvPicPr>
        <p:blipFill>
          <a:blip r:embed="rId4">
            <a:alphaModFix/>
          </a:blip>
          <a:stretch>
            <a:fillRect/>
          </a:stretch>
        </p:blipFill>
        <p:spPr>
          <a:xfrm>
            <a:off x="6400750" y="3429688"/>
            <a:ext cx="1487025" cy="1487025"/>
          </a:xfrm>
          <a:prstGeom prst="rect">
            <a:avLst/>
          </a:prstGeom>
          <a:noFill/>
          <a:ln>
            <a:noFill/>
          </a:ln>
        </p:spPr>
      </p:pic>
      <p:pic>
        <p:nvPicPr>
          <p:cNvPr id="183" name="Google Shape;183;p27"/>
          <p:cNvPicPr preferRelativeResize="0"/>
          <p:nvPr/>
        </p:nvPicPr>
        <p:blipFill>
          <a:blip r:embed="rId5">
            <a:alphaModFix/>
          </a:blip>
          <a:stretch>
            <a:fillRect/>
          </a:stretch>
        </p:blipFill>
        <p:spPr>
          <a:xfrm>
            <a:off x="734925" y="3372375"/>
            <a:ext cx="1601650" cy="1601650"/>
          </a:xfrm>
          <a:prstGeom prst="rect">
            <a:avLst/>
          </a:prstGeom>
          <a:noFill/>
          <a:ln>
            <a:noFill/>
          </a:ln>
        </p:spPr>
      </p:pic>
      <p:pic>
        <p:nvPicPr>
          <p:cNvPr id="184" name="Google Shape;184;p27"/>
          <p:cNvPicPr preferRelativeResize="0"/>
          <p:nvPr/>
        </p:nvPicPr>
        <p:blipFill>
          <a:blip r:embed="rId6">
            <a:alphaModFix/>
          </a:blip>
          <a:stretch>
            <a:fillRect/>
          </a:stretch>
        </p:blipFill>
        <p:spPr>
          <a:xfrm>
            <a:off x="3350000" y="3372375"/>
            <a:ext cx="1601650" cy="160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28"/>
          <p:cNvSpPr txBox="1"/>
          <p:nvPr>
            <p:ph idx="1" type="body"/>
          </p:nvPr>
        </p:nvSpPr>
        <p:spPr>
          <a:xfrm>
            <a:off x="295525" y="1017725"/>
            <a:ext cx="6965700" cy="3020100"/>
          </a:xfrm>
          <a:prstGeom prst="rect">
            <a:avLst/>
          </a:prstGeom>
        </p:spPr>
        <p:txBody>
          <a:bodyPr anchorCtr="0" anchor="t" bIns="91425" lIns="91425" spcFirstLastPara="1" rIns="91425" wrap="square" tIns="91425">
            <a:normAutofit fontScale="92500" lnSpcReduction="10000"/>
          </a:bodyPr>
          <a:lstStyle/>
          <a:p>
            <a:pPr indent="-310832" lvl="0" marL="457200" rtl="0" algn="l">
              <a:lnSpc>
                <a:spcPct val="150000"/>
              </a:lnSpc>
              <a:spcBef>
                <a:spcPts val="0"/>
              </a:spcBef>
              <a:spcAft>
                <a:spcPts val="0"/>
              </a:spcAft>
              <a:buClr>
                <a:schemeClr val="lt1"/>
              </a:buClr>
              <a:buSzPct val="100000"/>
              <a:buChar char="●"/>
            </a:pPr>
            <a:r>
              <a:rPr lang="pt-BR" sz="1400">
                <a:solidFill>
                  <a:schemeClr val="lt1"/>
                </a:solidFill>
              </a:rPr>
              <a:t>Uma distribuição Linux é um sistema operacional baseado no kernel linux, que vem acompanhado de uma </a:t>
            </a:r>
            <a:r>
              <a:rPr lang="pt-BR" sz="1400">
                <a:solidFill>
                  <a:schemeClr val="lt1"/>
                </a:solidFill>
              </a:rPr>
              <a:t>coleção de software. E a mesma podem ser privadas ou abertas </a:t>
            </a:r>
            <a:endParaRPr sz="1400">
              <a:solidFill>
                <a:schemeClr val="lt1"/>
              </a:solidFill>
            </a:endParaRPr>
          </a:p>
          <a:p>
            <a:pPr indent="-310832" lvl="0" marL="457200" rtl="0" algn="l">
              <a:lnSpc>
                <a:spcPct val="150000"/>
              </a:lnSpc>
              <a:spcBef>
                <a:spcPts val="0"/>
              </a:spcBef>
              <a:spcAft>
                <a:spcPts val="0"/>
              </a:spcAft>
              <a:buClr>
                <a:schemeClr val="lt1"/>
              </a:buClr>
              <a:buSzPct val="100000"/>
              <a:buChar char="●"/>
            </a:pPr>
            <a:r>
              <a:rPr lang="pt-BR" sz="1400">
                <a:solidFill>
                  <a:schemeClr val="lt1"/>
                </a:solidFill>
              </a:rPr>
              <a:t>Privadas :</a:t>
            </a:r>
            <a:endParaRPr sz="1400">
              <a:solidFill>
                <a:schemeClr val="lt1"/>
              </a:solidFill>
            </a:endParaRPr>
          </a:p>
          <a:p>
            <a:pPr indent="-310832" lvl="1" marL="914400" rtl="0" algn="l">
              <a:lnSpc>
                <a:spcPct val="150000"/>
              </a:lnSpc>
              <a:spcBef>
                <a:spcPts val="0"/>
              </a:spcBef>
              <a:spcAft>
                <a:spcPts val="0"/>
              </a:spcAft>
              <a:buClr>
                <a:schemeClr val="lt1"/>
              </a:buClr>
              <a:buSzPct val="100000"/>
              <a:buChar char="○"/>
            </a:pPr>
            <a:r>
              <a:rPr lang="pt-BR" sz="1400">
                <a:solidFill>
                  <a:schemeClr val="lt1"/>
                </a:solidFill>
              </a:rPr>
              <a:t> Essas distribuições são desenvolvidas por empresas e, geralmente, oferecem uma versão paga com foco em suporte empresarial e recursos adicionais</a:t>
            </a:r>
            <a:r>
              <a:rPr lang="pt-BR">
                <a:solidFill>
                  <a:schemeClr val="lt1"/>
                </a:solidFill>
              </a:rPr>
              <a:t>, como Oracle, RHEL e SLES </a:t>
            </a:r>
            <a:endParaRPr>
              <a:solidFill>
                <a:schemeClr val="lt1"/>
              </a:solidFill>
            </a:endParaRPr>
          </a:p>
          <a:p>
            <a:pPr indent="-310832" lvl="0" marL="457200" rtl="0" algn="l">
              <a:lnSpc>
                <a:spcPct val="150000"/>
              </a:lnSpc>
              <a:spcBef>
                <a:spcPts val="0"/>
              </a:spcBef>
              <a:spcAft>
                <a:spcPts val="0"/>
              </a:spcAft>
              <a:buClr>
                <a:schemeClr val="lt1"/>
              </a:buClr>
              <a:buSzPct val="100000"/>
              <a:buChar char="●"/>
            </a:pPr>
            <a:r>
              <a:rPr lang="pt-BR" sz="1400">
                <a:solidFill>
                  <a:schemeClr val="lt1"/>
                </a:solidFill>
              </a:rPr>
              <a:t>Abertas</a:t>
            </a:r>
            <a:r>
              <a:rPr lang="pt-BR" sz="1400">
                <a:solidFill>
                  <a:schemeClr val="lt1"/>
                </a:solidFill>
              </a:rPr>
              <a:t> :</a:t>
            </a:r>
            <a:endParaRPr sz="1400">
              <a:solidFill>
                <a:schemeClr val="lt1"/>
              </a:solidFill>
            </a:endParaRPr>
          </a:p>
          <a:p>
            <a:pPr indent="-310832" lvl="1" marL="914400" rtl="0" algn="l">
              <a:lnSpc>
                <a:spcPct val="150000"/>
              </a:lnSpc>
              <a:spcBef>
                <a:spcPts val="0"/>
              </a:spcBef>
              <a:spcAft>
                <a:spcPts val="0"/>
              </a:spcAft>
              <a:buClr>
                <a:schemeClr val="lt1"/>
              </a:buClr>
              <a:buSzPct val="100000"/>
              <a:buChar char="○"/>
            </a:pPr>
            <a:r>
              <a:rPr lang="pt-BR">
                <a:solidFill>
                  <a:schemeClr val="lt1"/>
                </a:solidFill>
              </a:rPr>
              <a:t>Essas distribuições são desenvolvidas por comunidades de código aberto e são gratuitas para uso. O código-fonte está disponível para qualquer pessoa modificar e distribuir, como Arch, Ubuntu, Fedora e Debian</a:t>
            </a:r>
            <a:endParaRPr>
              <a:solidFill>
                <a:schemeClr val="lt1"/>
              </a:solidFill>
            </a:endParaRPr>
          </a:p>
        </p:txBody>
      </p:sp>
      <p:sp>
        <p:nvSpPr>
          <p:cNvPr id="191" name="Google Shape;191;p28"/>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Distribuições</a:t>
            </a:r>
            <a:endParaRPr sz="2800">
              <a:solidFill>
                <a:schemeClr val="lt1"/>
              </a:solidFill>
              <a:latin typeface="Proxima Nova"/>
              <a:ea typeface="Proxima Nova"/>
              <a:cs typeface="Proxima Nova"/>
              <a:sym typeface="Proxima Nova"/>
            </a:endParaRPr>
          </a:p>
        </p:txBody>
      </p:sp>
      <p:pic>
        <p:nvPicPr>
          <p:cNvPr id="192" name="Google Shape;192;p28"/>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193" name="Google Shape;193;p28"/>
          <p:cNvPicPr preferRelativeResize="0"/>
          <p:nvPr/>
        </p:nvPicPr>
        <p:blipFill>
          <a:blip r:embed="rId4">
            <a:alphaModFix/>
          </a:blip>
          <a:stretch>
            <a:fillRect/>
          </a:stretch>
        </p:blipFill>
        <p:spPr>
          <a:xfrm>
            <a:off x="311700" y="3874450"/>
            <a:ext cx="1252899" cy="939674"/>
          </a:xfrm>
          <a:prstGeom prst="rect">
            <a:avLst/>
          </a:prstGeom>
          <a:noFill/>
          <a:ln>
            <a:noFill/>
          </a:ln>
        </p:spPr>
      </p:pic>
      <p:pic>
        <p:nvPicPr>
          <p:cNvPr id="194" name="Google Shape;194;p28"/>
          <p:cNvPicPr preferRelativeResize="0"/>
          <p:nvPr/>
        </p:nvPicPr>
        <p:blipFill>
          <a:blip r:embed="rId5">
            <a:alphaModFix/>
          </a:blip>
          <a:stretch>
            <a:fillRect/>
          </a:stretch>
        </p:blipFill>
        <p:spPr>
          <a:xfrm>
            <a:off x="2196189" y="4037833"/>
            <a:ext cx="3164375" cy="814251"/>
          </a:xfrm>
          <a:prstGeom prst="rect">
            <a:avLst/>
          </a:prstGeom>
          <a:noFill/>
          <a:ln>
            <a:noFill/>
          </a:ln>
        </p:spPr>
      </p:pic>
      <p:pic>
        <p:nvPicPr>
          <p:cNvPr id="195" name="Google Shape;195;p28"/>
          <p:cNvPicPr preferRelativeResize="0"/>
          <p:nvPr/>
        </p:nvPicPr>
        <p:blipFill>
          <a:blip r:embed="rId6">
            <a:alphaModFix/>
          </a:blip>
          <a:stretch>
            <a:fillRect/>
          </a:stretch>
        </p:blipFill>
        <p:spPr>
          <a:xfrm>
            <a:off x="6220313" y="3828300"/>
            <a:ext cx="1031975" cy="1031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01" name="Google Shape;201;p29"/>
          <p:cNvPicPr preferRelativeResize="0"/>
          <p:nvPr/>
        </p:nvPicPr>
        <p:blipFill>
          <a:blip r:embed="rId3">
            <a:alphaModFix/>
          </a:blip>
          <a:stretch>
            <a:fillRect/>
          </a:stretch>
        </p:blipFill>
        <p:spPr>
          <a:xfrm>
            <a:off x="8112025" y="3920600"/>
            <a:ext cx="1031976" cy="1222899"/>
          </a:xfrm>
          <a:prstGeom prst="rect">
            <a:avLst/>
          </a:prstGeom>
          <a:noFill/>
          <a:ln>
            <a:noFill/>
          </a:ln>
        </p:spPr>
      </p:pic>
      <p:sp>
        <p:nvSpPr>
          <p:cNvPr id="202" name="Google Shape;202;p29"/>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Distribuições</a:t>
            </a:r>
            <a:endParaRPr sz="2800">
              <a:solidFill>
                <a:schemeClr val="lt1"/>
              </a:solidFill>
              <a:latin typeface="Proxima Nova"/>
              <a:ea typeface="Proxima Nova"/>
              <a:cs typeface="Proxima Nova"/>
              <a:sym typeface="Proxima Nova"/>
            </a:endParaRPr>
          </a:p>
        </p:txBody>
      </p:sp>
      <p:sp>
        <p:nvSpPr>
          <p:cNvPr id="203" name="Google Shape;203;p29"/>
          <p:cNvSpPr txBox="1"/>
          <p:nvPr>
            <p:ph idx="1" type="body"/>
          </p:nvPr>
        </p:nvSpPr>
        <p:spPr>
          <a:xfrm>
            <a:off x="295525" y="1017725"/>
            <a:ext cx="7878900" cy="3499200"/>
          </a:xfrm>
          <a:prstGeom prst="rect">
            <a:avLst/>
          </a:prstGeom>
        </p:spPr>
        <p:txBody>
          <a:bodyPr anchorCtr="0" anchor="t" bIns="91425" lIns="91425" spcFirstLastPara="1" rIns="91425" wrap="square" tIns="91425">
            <a:normAutofit fontScale="77500" lnSpcReduction="10000"/>
          </a:bodyPr>
          <a:lstStyle/>
          <a:p>
            <a:pPr indent="-297497" lvl="0" marL="457200" rtl="0" algn="l">
              <a:lnSpc>
                <a:spcPct val="150000"/>
              </a:lnSpc>
              <a:spcBef>
                <a:spcPts val="0"/>
              </a:spcBef>
              <a:spcAft>
                <a:spcPts val="0"/>
              </a:spcAft>
              <a:buClr>
                <a:schemeClr val="lt1"/>
              </a:buClr>
              <a:buSzPct val="100000"/>
              <a:buChar char="●"/>
            </a:pPr>
            <a:r>
              <a:rPr lang="pt-BR" sz="1400">
                <a:solidFill>
                  <a:schemeClr val="lt1"/>
                </a:solidFill>
              </a:rPr>
              <a:t>Debian</a:t>
            </a:r>
            <a:endParaRPr sz="1400">
              <a:solidFill>
                <a:schemeClr val="lt1"/>
              </a:solidFill>
            </a:endParaRPr>
          </a:p>
          <a:p>
            <a:pPr indent="-297497" lvl="1" marL="914400" rtl="0" algn="l">
              <a:lnSpc>
                <a:spcPct val="150000"/>
              </a:lnSpc>
              <a:spcBef>
                <a:spcPts val="0"/>
              </a:spcBef>
              <a:spcAft>
                <a:spcPts val="0"/>
              </a:spcAft>
              <a:buClr>
                <a:schemeClr val="lt1"/>
              </a:buClr>
              <a:buSzPct val="100000"/>
              <a:buChar char="○"/>
            </a:pPr>
            <a:r>
              <a:rPr lang="pt-BR">
                <a:solidFill>
                  <a:schemeClr val="lt1"/>
                </a:solidFill>
              </a:rPr>
              <a:t>É uma das distribuições Linux mais antigas e influentes, conhecida por sua estabilidade, segurança e filosofia de software livre. É totalmente open source e serve como base para outras distros populares, como Ubuntu. </a:t>
            </a:r>
            <a:endParaRPr sz="1400">
              <a:solidFill>
                <a:schemeClr val="lt1"/>
              </a:solidFill>
            </a:endParaRPr>
          </a:p>
          <a:p>
            <a:pPr indent="-297497" lvl="0" marL="457200" rtl="0" algn="l">
              <a:lnSpc>
                <a:spcPct val="150000"/>
              </a:lnSpc>
              <a:spcBef>
                <a:spcPts val="0"/>
              </a:spcBef>
              <a:spcAft>
                <a:spcPts val="0"/>
              </a:spcAft>
              <a:buClr>
                <a:schemeClr val="lt1"/>
              </a:buClr>
              <a:buSzPct val="100000"/>
              <a:buChar char="●"/>
            </a:pPr>
            <a:r>
              <a:rPr lang="pt-BR" sz="1400">
                <a:solidFill>
                  <a:schemeClr val="lt1"/>
                </a:solidFill>
              </a:rPr>
              <a:t>Fedora</a:t>
            </a:r>
            <a:endParaRPr sz="1400">
              <a:solidFill>
                <a:schemeClr val="lt1"/>
              </a:solidFill>
            </a:endParaRPr>
          </a:p>
          <a:p>
            <a:pPr indent="-297497" lvl="1" marL="914400" rtl="0" algn="l">
              <a:lnSpc>
                <a:spcPct val="150000"/>
              </a:lnSpc>
              <a:spcBef>
                <a:spcPts val="0"/>
              </a:spcBef>
              <a:spcAft>
                <a:spcPts val="0"/>
              </a:spcAft>
              <a:buClr>
                <a:schemeClr val="lt1"/>
              </a:buClr>
              <a:buSzPct val="100000"/>
              <a:buChar char="○"/>
            </a:pPr>
            <a:r>
              <a:rPr lang="pt-BR">
                <a:solidFill>
                  <a:schemeClr val="lt1"/>
                </a:solidFill>
              </a:rPr>
              <a:t>É uma distribuição Linux focada em oferecer as últimas novidades e tecnologias do mundo open source, patrocinada pela Red Hat. </a:t>
            </a:r>
            <a:endParaRPr sz="1400">
              <a:solidFill>
                <a:schemeClr val="lt1"/>
              </a:solidFill>
            </a:endParaRPr>
          </a:p>
          <a:p>
            <a:pPr indent="-297497" lvl="0" marL="457200" rtl="0" algn="l">
              <a:lnSpc>
                <a:spcPct val="150000"/>
              </a:lnSpc>
              <a:spcBef>
                <a:spcPts val="0"/>
              </a:spcBef>
              <a:spcAft>
                <a:spcPts val="0"/>
              </a:spcAft>
              <a:buClr>
                <a:schemeClr val="lt1"/>
              </a:buClr>
              <a:buSzPct val="100000"/>
              <a:buChar char="●"/>
            </a:pPr>
            <a:r>
              <a:rPr lang="pt-BR" sz="1400">
                <a:solidFill>
                  <a:schemeClr val="lt1"/>
                </a:solidFill>
              </a:rPr>
              <a:t>Arch</a:t>
            </a:r>
            <a:endParaRPr sz="1400">
              <a:solidFill>
                <a:schemeClr val="lt1"/>
              </a:solidFill>
            </a:endParaRPr>
          </a:p>
          <a:p>
            <a:pPr indent="-297497" lvl="1" marL="914400" rtl="0" algn="l">
              <a:lnSpc>
                <a:spcPct val="150000"/>
              </a:lnSpc>
              <a:spcBef>
                <a:spcPts val="0"/>
              </a:spcBef>
              <a:spcAft>
                <a:spcPts val="0"/>
              </a:spcAft>
              <a:buClr>
                <a:schemeClr val="lt1"/>
              </a:buClr>
              <a:buSzPct val="100000"/>
              <a:buChar char="○"/>
            </a:pPr>
            <a:r>
              <a:rPr lang="pt-BR">
                <a:solidFill>
                  <a:schemeClr val="lt1"/>
                </a:solidFill>
              </a:rPr>
              <a:t>Uma distribuição Linux conhecida por sua simplicidade, filosofia KISS (Keep It Simple, Stupid) e alto nível de personalização. </a:t>
            </a:r>
            <a:r>
              <a:rPr lang="pt-BR">
                <a:solidFill>
                  <a:schemeClr val="lt1"/>
                </a:solidFill>
              </a:rPr>
              <a:t>É uma distro rolling release, o que significa que recebe atualizações contínuas e sempre tem os pacotes mais recentes. </a:t>
            </a:r>
            <a:endParaRPr sz="1400">
              <a:solidFill>
                <a:schemeClr val="lt1"/>
              </a:solidFill>
            </a:endParaRPr>
          </a:p>
          <a:p>
            <a:pPr indent="-297497" lvl="0" marL="457200" rtl="0" algn="l">
              <a:lnSpc>
                <a:spcPct val="150000"/>
              </a:lnSpc>
              <a:spcBef>
                <a:spcPts val="0"/>
              </a:spcBef>
              <a:spcAft>
                <a:spcPts val="0"/>
              </a:spcAft>
              <a:buClr>
                <a:schemeClr val="lt1"/>
              </a:buClr>
              <a:buSzPct val="100000"/>
              <a:buChar char="●"/>
            </a:pPr>
            <a:r>
              <a:rPr lang="pt-BR" sz="1400">
                <a:solidFill>
                  <a:schemeClr val="lt1"/>
                </a:solidFill>
              </a:rPr>
              <a:t>Android </a:t>
            </a:r>
            <a:endParaRPr sz="1400">
              <a:solidFill>
                <a:schemeClr val="lt1"/>
              </a:solidFill>
            </a:endParaRPr>
          </a:p>
          <a:p>
            <a:pPr indent="-297497" lvl="1" marL="914400" rtl="0" algn="l">
              <a:lnSpc>
                <a:spcPct val="150000"/>
              </a:lnSpc>
              <a:spcBef>
                <a:spcPts val="0"/>
              </a:spcBef>
              <a:spcAft>
                <a:spcPts val="0"/>
              </a:spcAft>
              <a:buClr>
                <a:schemeClr val="lt1"/>
              </a:buClr>
              <a:buSzPct val="100000"/>
              <a:buChar char="○"/>
            </a:pPr>
            <a:r>
              <a:rPr lang="pt-BR">
                <a:solidFill>
                  <a:schemeClr val="lt1"/>
                </a:solidFill>
              </a:rPr>
              <a:t>O Android é uma distribuição Linux projetada especificamente para dispositivos móveis (smartphones, tablets, smart TVs). Ele é baseado no kernel Linux, mas possui uma interface, arquitetura e conjunto de ferramentas próprios para suportar aplicativos móveis. </a:t>
            </a:r>
            <a:endParaRPr sz="1400">
              <a:solidFill>
                <a:schemeClr val="lt1"/>
              </a:solidFill>
            </a:endParaRPr>
          </a:p>
        </p:txBody>
      </p:sp>
      <p:pic>
        <p:nvPicPr>
          <p:cNvPr id="204" name="Google Shape;204;p29"/>
          <p:cNvPicPr preferRelativeResize="0"/>
          <p:nvPr/>
        </p:nvPicPr>
        <p:blipFill>
          <a:blip r:embed="rId4">
            <a:alphaModFix/>
          </a:blip>
          <a:stretch>
            <a:fillRect/>
          </a:stretch>
        </p:blipFill>
        <p:spPr>
          <a:xfrm>
            <a:off x="3772983" y="0"/>
            <a:ext cx="1364434"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10" name="Google Shape;210;p30"/>
          <p:cNvPicPr preferRelativeResize="0"/>
          <p:nvPr/>
        </p:nvPicPr>
        <p:blipFill>
          <a:blip r:embed="rId3">
            <a:alphaModFix/>
          </a:blip>
          <a:stretch>
            <a:fillRect/>
          </a:stretch>
        </p:blipFill>
        <p:spPr>
          <a:xfrm>
            <a:off x="8112025" y="3920600"/>
            <a:ext cx="1031976" cy="1222899"/>
          </a:xfrm>
          <a:prstGeom prst="rect">
            <a:avLst/>
          </a:prstGeom>
          <a:noFill/>
          <a:ln>
            <a:noFill/>
          </a:ln>
        </p:spPr>
      </p:pic>
      <p:sp>
        <p:nvSpPr>
          <p:cNvPr id="211" name="Google Shape;211;p30"/>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Impacto</a:t>
            </a:r>
            <a:endParaRPr sz="2800">
              <a:solidFill>
                <a:schemeClr val="lt1"/>
              </a:solidFill>
              <a:latin typeface="Proxima Nova"/>
              <a:ea typeface="Proxima Nova"/>
              <a:cs typeface="Proxima Nova"/>
              <a:sym typeface="Proxima Nova"/>
            </a:endParaRPr>
          </a:p>
        </p:txBody>
      </p:sp>
      <p:pic>
        <p:nvPicPr>
          <p:cNvPr id="212" name="Google Shape;212;p30"/>
          <p:cNvPicPr preferRelativeResize="0"/>
          <p:nvPr/>
        </p:nvPicPr>
        <p:blipFill>
          <a:blip r:embed="rId4">
            <a:alphaModFix/>
          </a:blip>
          <a:stretch>
            <a:fillRect/>
          </a:stretch>
        </p:blipFill>
        <p:spPr>
          <a:xfrm>
            <a:off x="2139800" y="843475"/>
            <a:ext cx="4864399" cy="3648300"/>
          </a:xfrm>
          <a:prstGeom prst="rect">
            <a:avLst/>
          </a:prstGeom>
          <a:noFill/>
          <a:ln>
            <a:noFill/>
          </a:ln>
        </p:spPr>
      </p:pic>
      <p:sp>
        <p:nvSpPr>
          <p:cNvPr id="213" name="Google Shape;213;p30"/>
          <p:cNvSpPr txBox="1"/>
          <p:nvPr/>
        </p:nvSpPr>
        <p:spPr>
          <a:xfrm>
            <a:off x="2139800" y="4557075"/>
            <a:ext cx="49704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accent3"/>
                </a:solidFill>
                <a:latin typeface="Proxima Nova"/>
                <a:ea typeface="Proxima Nova"/>
                <a:cs typeface="Proxima Nova"/>
                <a:sym typeface="Proxima Nova"/>
              </a:rPr>
              <a:t>[16]</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31"/>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lt1"/>
              </a:buClr>
              <a:buSzPts val="1400"/>
              <a:buChar char="●"/>
            </a:pPr>
            <a:r>
              <a:rPr lang="pt-BR" sz="1400">
                <a:solidFill>
                  <a:schemeClr val="lt1"/>
                </a:solidFill>
              </a:rPr>
              <a:t>X11</a:t>
            </a:r>
            <a:endParaRPr sz="14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Um dos protocolos de exibição mais antigos e amplamente suportados no Linux. </a:t>
            </a:r>
            <a:endParaRPr sz="13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Permite uma grande variedade de personalizações, mas apresenta algumas limitações de segurança e desempenho para padrões modernos.</a:t>
            </a:r>
            <a:endParaRPr sz="1300">
              <a:solidFill>
                <a:schemeClr val="lt1"/>
              </a:solidFill>
            </a:endParaRPr>
          </a:p>
          <a:p>
            <a:pPr indent="-342900" lvl="0" marL="457200" rtl="0" algn="l">
              <a:lnSpc>
                <a:spcPct val="150000"/>
              </a:lnSpc>
              <a:spcBef>
                <a:spcPts val="0"/>
              </a:spcBef>
              <a:spcAft>
                <a:spcPts val="0"/>
              </a:spcAft>
              <a:buClr>
                <a:schemeClr val="lt1"/>
              </a:buClr>
              <a:buSzPts val="1800"/>
              <a:buChar char="●"/>
            </a:pPr>
            <a:r>
              <a:rPr lang="pt-BR">
                <a:solidFill>
                  <a:schemeClr val="lt1"/>
                </a:solidFill>
              </a:rPr>
              <a:t>Wayland</a:t>
            </a:r>
            <a:endParaRPr>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Projeto mais recente, criado para substituir o X11, com foco em segurança e eficiência.</a:t>
            </a:r>
            <a:endParaRPr sz="1300">
              <a:solidFill>
                <a:schemeClr val="lt1"/>
              </a:solidFill>
            </a:endParaRPr>
          </a:p>
          <a:p>
            <a:pPr indent="-323850" lvl="0" marL="457200" rtl="0" algn="l">
              <a:lnSpc>
                <a:spcPct val="150000"/>
              </a:lnSpc>
              <a:spcBef>
                <a:spcPts val="0"/>
              </a:spcBef>
              <a:spcAft>
                <a:spcPts val="0"/>
              </a:spcAft>
              <a:buClr>
                <a:schemeClr val="lt1"/>
              </a:buClr>
              <a:buSzPts val="1500"/>
              <a:buChar char="●"/>
            </a:pPr>
            <a:r>
              <a:rPr lang="pt-BR" sz="1500">
                <a:solidFill>
                  <a:schemeClr val="lt1"/>
                </a:solidFill>
              </a:rPr>
              <a:t>Mutter e KWin</a:t>
            </a:r>
            <a:endParaRPr sz="15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Compositores padrões do GNOME e KDE, desenvolvido para suportar tanto X11 quanto Wayland. </a:t>
            </a:r>
            <a:endParaRPr sz="13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Oferece transições e efeitos visuais suaves e é otimizado para integração com o ambiente próprio.</a:t>
            </a:r>
            <a:endParaRPr sz="1300">
              <a:solidFill>
                <a:schemeClr val="lt1"/>
              </a:solidFill>
            </a:endParaRPr>
          </a:p>
        </p:txBody>
      </p:sp>
      <p:sp>
        <p:nvSpPr>
          <p:cNvPr id="220" name="Google Shape;220;p31"/>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Compositores</a:t>
            </a:r>
            <a:endParaRPr sz="2800">
              <a:solidFill>
                <a:schemeClr val="lt1"/>
              </a:solidFill>
              <a:latin typeface="Proxima Nova"/>
              <a:ea typeface="Proxima Nova"/>
              <a:cs typeface="Proxima Nova"/>
              <a:sym typeface="Proxima Nova"/>
            </a:endParaRPr>
          </a:p>
        </p:txBody>
      </p:sp>
      <p:pic>
        <p:nvPicPr>
          <p:cNvPr id="221" name="Google Shape;221;p31"/>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222" name="Google Shape;222;p31"/>
          <p:cNvPicPr preferRelativeResize="0"/>
          <p:nvPr/>
        </p:nvPicPr>
        <p:blipFill>
          <a:blip r:embed="rId4">
            <a:alphaModFix/>
          </a:blip>
          <a:stretch>
            <a:fillRect/>
          </a:stretch>
        </p:blipFill>
        <p:spPr>
          <a:xfrm>
            <a:off x="7099799" y="75800"/>
            <a:ext cx="1974500" cy="157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Clr>
                <a:schemeClr val="lt1"/>
              </a:buClr>
              <a:buSzPts val="1400"/>
              <a:buChar char="●"/>
            </a:pPr>
            <a:r>
              <a:rPr lang="pt-BR" sz="1400">
                <a:solidFill>
                  <a:schemeClr val="lt1"/>
                </a:solidFill>
              </a:rPr>
              <a:t>Apresentar o Linus Torvalds e sua trajetória;</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Apresentar os problemas dos sistemas operacionais da época;</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Como surgiu o Linux e suas inovações;</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Comunidade de desenvolvimento do Linux;</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Origem do sistema de versionamento GIT;</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Origem da nomenclatura e do “</a:t>
            </a:r>
            <a:r>
              <a:rPr lang="pt-BR" sz="1400">
                <a:solidFill>
                  <a:schemeClr val="lt1"/>
                </a:solidFill>
              </a:rPr>
              <a:t>Pinguim</a:t>
            </a:r>
            <a:r>
              <a:rPr lang="pt-BR" sz="1400">
                <a:solidFill>
                  <a:schemeClr val="lt1"/>
                </a:solidFill>
              </a:rPr>
              <a:t>”;</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Empresas associadas ao linux</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Distribuições</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Ambientes e compositores</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Estado do Linux atualmente</a:t>
            </a:r>
            <a:endParaRPr sz="1400">
              <a:solidFill>
                <a:schemeClr val="lt1"/>
              </a:solidFill>
            </a:endParaRPr>
          </a:p>
          <a:p>
            <a:pPr indent="0" lvl="0" marL="0" rtl="0" algn="l">
              <a:spcBef>
                <a:spcPts val="1200"/>
              </a:spcBef>
              <a:spcAft>
                <a:spcPts val="1200"/>
              </a:spcAft>
              <a:buNone/>
            </a:pPr>
            <a:r>
              <a:rPr lang="pt-BR" sz="1400">
                <a:solidFill>
                  <a:schemeClr val="lt1"/>
                </a:solidFill>
              </a:rPr>
              <a:t> </a:t>
            </a:r>
            <a:endParaRPr sz="1400">
              <a:solidFill>
                <a:schemeClr val="lt1"/>
              </a:solidFill>
            </a:endParaRPr>
          </a:p>
        </p:txBody>
      </p:sp>
      <p:sp>
        <p:nvSpPr>
          <p:cNvPr id="68" name="Google Shape;68;p14"/>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Objetivos:</a:t>
            </a:r>
            <a:endParaRPr sz="2800">
              <a:solidFill>
                <a:schemeClr val="lt1"/>
              </a:solidFill>
              <a:latin typeface="Proxima Nova"/>
              <a:ea typeface="Proxima Nova"/>
              <a:cs typeface="Proxima Nova"/>
              <a:sym typeface="Proxima Nova"/>
            </a:endParaRPr>
          </a:p>
        </p:txBody>
      </p:sp>
      <p:pic>
        <p:nvPicPr>
          <p:cNvPr id="69" name="Google Shape;69;p14"/>
          <p:cNvPicPr preferRelativeResize="0"/>
          <p:nvPr/>
        </p:nvPicPr>
        <p:blipFill>
          <a:blip r:embed="rId3">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32"/>
          <p:cNvSpPr txBox="1"/>
          <p:nvPr>
            <p:ph idx="1" type="body"/>
          </p:nvPr>
        </p:nvSpPr>
        <p:spPr>
          <a:xfrm>
            <a:off x="295525" y="1017725"/>
            <a:ext cx="7710600" cy="1337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lt1"/>
              </a:buClr>
              <a:buSzPts val="1400"/>
              <a:buChar char="●"/>
            </a:pPr>
            <a:r>
              <a:rPr lang="pt-BR" sz="1400">
                <a:solidFill>
                  <a:schemeClr val="lt1"/>
                </a:solidFill>
              </a:rPr>
              <a:t>GNOME</a:t>
            </a:r>
            <a:endParaRPr sz="14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Focado em simplicidade e produtividade, com uma interface moderna e minimalista. </a:t>
            </a:r>
            <a:endParaRPr sz="13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Padrão em várias distribuições populares como Ubuntu e Fedora, é ideal para usuários que preferem um ambiente mais direto e fácil de usar.</a:t>
            </a:r>
            <a:endParaRPr sz="1300">
              <a:solidFill>
                <a:schemeClr val="lt1"/>
              </a:solidFill>
            </a:endParaRPr>
          </a:p>
        </p:txBody>
      </p:sp>
      <p:sp>
        <p:nvSpPr>
          <p:cNvPr id="229" name="Google Shape;229;p32"/>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Ambientes</a:t>
            </a:r>
            <a:endParaRPr sz="2800">
              <a:solidFill>
                <a:schemeClr val="lt1"/>
              </a:solidFill>
              <a:latin typeface="Proxima Nova"/>
              <a:ea typeface="Proxima Nova"/>
              <a:cs typeface="Proxima Nova"/>
              <a:sym typeface="Proxima Nova"/>
            </a:endParaRPr>
          </a:p>
        </p:txBody>
      </p:sp>
      <p:pic>
        <p:nvPicPr>
          <p:cNvPr id="230" name="Google Shape;230;p32"/>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231" name="Google Shape;231;p32"/>
          <p:cNvPicPr preferRelativeResize="0"/>
          <p:nvPr/>
        </p:nvPicPr>
        <p:blipFill>
          <a:blip r:embed="rId4">
            <a:alphaModFix/>
          </a:blip>
          <a:stretch>
            <a:fillRect/>
          </a:stretch>
        </p:blipFill>
        <p:spPr>
          <a:xfrm>
            <a:off x="7554475" y="185950"/>
            <a:ext cx="1381125" cy="1381125"/>
          </a:xfrm>
          <a:prstGeom prst="rect">
            <a:avLst/>
          </a:prstGeom>
          <a:noFill/>
          <a:ln>
            <a:noFill/>
          </a:ln>
        </p:spPr>
      </p:pic>
      <p:pic>
        <p:nvPicPr>
          <p:cNvPr id="232" name="Google Shape;232;p32"/>
          <p:cNvPicPr preferRelativeResize="0"/>
          <p:nvPr/>
        </p:nvPicPr>
        <p:blipFill>
          <a:blip r:embed="rId5">
            <a:alphaModFix/>
          </a:blip>
          <a:stretch>
            <a:fillRect/>
          </a:stretch>
        </p:blipFill>
        <p:spPr>
          <a:xfrm>
            <a:off x="2347938" y="2290150"/>
            <a:ext cx="4415779" cy="2483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33"/>
          <p:cNvSpPr txBox="1"/>
          <p:nvPr>
            <p:ph idx="1" type="body"/>
          </p:nvPr>
        </p:nvSpPr>
        <p:spPr>
          <a:xfrm>
            <a:off x="295525" y="1017725"/>
            <a:ext cx="7710600" cy="1355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lt1"/>
              </a:buClr>
              <a:buSzPts val="1500"/>
              <a:buChar char="●"/>
            </a:pPr>
            <a:r>
              <a:rPr lang="pt-BR" sz="1500">
                <a:solidFill>
                  <a:schemeClr val="lt1"/>
                </a:solidFill>
              </a:rPr>
              <a:t>KDE Plasma</a:t>
            </a:r>
            <a:endParaRPr sz="15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Ambiente de desktop altamente personalizável com uma estética moderna. </a:t>
            </a:r>
            <a:endParaRPr sz="13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Ideal para usuários avançados que gostam de adaptar cada detalhe da interface, além de ter desempenho otimizado.</a:t>
            </a:r>
            <a:endParaRPr sz="1300">
              <a:solidFill>
                <a:schemeClr val="lt1"/>
              </a:solidFill>
            </a:endParaRPr>
          </a:p>
        </p:txBody>
      </p:sp>
      <p:sp>
        <p:nvSpPr>
          <p:cNvPr id="239" name="Google Shape;239;p33"/>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Ambientes</a:t>
            </a:r>
            <a:endParaRPr sz="2800">
              <a:solidFill>
                <a:schemeClr val="lt1"/>
              </a:solidFill>
              <a:latin typeface="Proxima Nova"/>
              <a:ea typeface="Proxima Nova"/>
              <a:cs typeface="Proxima Nova"/>
              <a:sym typeface="Proxima Nova"/>
            </a:endParaRPr>
          </a:p>
        </p:txBody>
      </p:sp>
      <p:pic>
        <p:nvPicPr>
          <p:cNvPr id="240" name="Google Shape;240;p33"/>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241" name="Google Shape;241;p33"/>
          <p:cNvPicPr preferRelativeResize="0"/>
          <p:nvPr/>
        </p:nvPicPr>
        <p:blipFill>
          <a:blip r:embed="rId4">
            <a:alphaModFix/>
          </a:blip>
          <a:stretch>
            <a:fillRect/>
          </a:stretch>
        </p:blipFill>
        <p:spPr>
          <a:xfrm>
            <a:off x="2364200" y="2373125"/>
            <a:ext cx="4383245" cy="2465575"/>
          </a:xfrm>
          <a:prstGeom prst="rect">
            <a:avLst/>
          </a:prstGeom>
          <a:noFill/>
          <a:ln>
            <a:noFill/>
          </a:ln>
        </p:spPr>
      </p:pic>
      <p:pic>
        <p:nvPicPr>
          <p:cNvPr id="242" name="Google Shape;242;p33"/>
          <p:cNvPicPr preferRelativeResize="0"/>
          <p:nvPr/>
        </p:nvPicPr>
        <p:blipFill>
          <a:blip r:embed="rId5">
            <a:alphaModFix/>
          </a:blip>
          <a:stretch>
            <a:fillRect/>
          </a:stretch>
        </p:blipFill>
        <p:spPr>
          <a:xfrm>
            <a:off x="7513850" y="158625"/>
            <a:ext cx="1415226" cy="1415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8" name="Google Shape;248;p34"/>
          <p:cNvSpPr txBox="1"/>
          <p:nvPr>
            <p:ph idx="1" type="body"/>
          </p:nvPr>
        </p:nvSpPr>
        <p:spPr>
          <a:xfrm>
            <a:off x="295525" y="1017725"/>
            <a:ext cx="7710600" cy="138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lt1"/>
              </a:buClr>
              <a:buSzPts val="1500"/>
              <a:buChar char="●"/>
            </a:pPr>
            <a:r>
              <a:rPr lang="pt-BR" sz="1500">
                <a:solidFill>
                  <a:schemeClr val="lt1"/>
                </a:solidFill>
              </a:rPr>
              <a:t>Hyprland</a:t>
            </a:r>
            <a:endParaRPr sz="15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Novo ambiente construído para Wayland, com foco em personalização e desempenho. </a:t>
            </a:r>
            <a:endParaRPr sz="1300">
              <a:solidFill>
                <a:schemeClr val="lt1"/>
              </a:solidFill>
            </a:endParaRPr>
          </a:p>
          <a:p>
            <a:pPr indent="-311150" lvl="1" marL="914400" rtl="0" algn="l">
              <a:lnSpc>
                <a:spcPct val="150000"/>
              </a:lnSpc>
              <a:spcBef>
                <a:spcPts val="0"/>
              </a:spcBef>
              <a:spcAft>
                <a:spcPts val="0"/>
              </a:spcAft>
              <a:buClr>
                <a:schemeClr val="lt1"/>
              </a:buClr>
              <a:buSzPts val="1300"/>
              <a:buChar char="○"/>
            </a:pPr>
            <a:r>
              <a:rPr lang="pt-BR" sz="1300">
                <a:solidFill>
                  <a:schemeClr val="lt1"/>
                </a:solidFill>
              </a:rPr>
              <a:t>Traz elementos modernos como animações e transparências, voltado para usuários que buscam um visual dinâmico e leve.</a:t>
            </a:r>
            <a:endParaRPr sz="1300">
              <a:solidFill>
                <a:schemeClr val="lt1"/>
              </a:solidFill>
            </a:endParaRPr>
          </a:p>
        </p:txBody>
      </p:sp>
      <p:sp>
        <p:nvSpPr>
          <p:cNvPr id="249" name="Google Shape;249;p34"/>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Ambientes</a:t>
            </a:r>
            <a:endParaRPr sz="2800">
              <a:solidFill>
                <a:schemeClr val="lt1"/>
              </a:solidFill>
              <a:latin typeface="Proxima Nova"/>
              <a:ea typeface="Proxima Nova"/>
              <a:cs typeface="Proxima Nova"/>
              <a:sym typeface="Proxima Nova"/>
            </a:endParaRPr>
          </a:p>
        </p:txBody>
      </p:sp>
      <p:pic>
        <p:nvPicPr>
          <p:cNvPr id="250" name="Google Shape;250;p34"/>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descr="Hyprland] Distribuição Arch Linux com Tema Catppuccin : r/unixporn" id="251" name="Google Shape;251;p34"/>
          <p:cNvPicPr preferRelativeResize="0"/>
          <p:nvPr/>
        </p:nvPicPr>
        <p:blipFill>
          <a:blip r:embed="rId4">
            <a:alphaModFix/>
          </a:blip>
          <a:stretch>
            <a:fillRect/>
          </a:stretch>
        </p:blipFill>
        <p:spPr>
          <a:xfrm>
            <a:off x="2400864" y="2398925"/>
            <a:ext cx="4309910" cy="2424325"/>
          </a:xfrm>
          <a:prstGeom prst="rect">
            <a:avLst/>
          </a:prstGeom>
          <a:noFill/>
          <a:ln>
            <a:noFill/>
          </a:ln>
        </p:spPr>
      </p:pic>
      <p:pic>
        <p:nvPicPr>
          <p:cNvPr id="252" name="Google Shape;252;p34"/>
          <p:cNvPicPr preferRelativeResize="0"/>
          <p:nvPr/>
        </p:nvPicPr>
        <p:blipFill>
          <a:blip r:embed="rId5">
            <a:alphaModFix/>
          </a:blip>
          <a:stretch>
            <a:fillRect/>
          </a:stretch>
        </p:blipFill>
        <p:spPr>
          <a:xfrm>
            <a:off x="7189300" y="-174200"/>
            <a:ext cx="2096067" cy="20960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nvSpPr>
        <p:spPr>
          <a:xfrm>
            <a:off x="311700" y="1734300"/>
            <a:ext cx="8520600" cy="16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4600">
                <a:solidFill>
                  <a:schemeClr val="lt1"/>
                </a:solidFill>
                <a:latin typeface="Proxima Nova"/>
                <a:ea typeface="Proxima Nova"/>
                <a:cs typeface="Proxima Nova"/>
                <a:sym typeface="Proxima Nova"/>
              </a:rPr>
              <a:t>“Era apenas um hobby. Ainda é um hobby, na verdade”</a:t>
            </a:r>
            <a:endParaRPr b="1" i="1" sz="4600">
              <a:solidFill>
                <a:schemeClr val="lt1"/>
              </a:solidFill>
              <a:latin typeface="Proxima Nova"/>
              <a:ea typeface="Proxima Nova"/>
              <a:cs typeface="Proxima Nova"/>
              <a:sym typeface="Proxima Nova"/>
            </a:endParaRPr>
          </a:p>
          <a:p>
            <a:pPr indent="-304800" lvl="0" marL="457200" rtl="0" algn="r">
              <a:spcBef>
                <a:spcPts val="0"/>
              </a:spcBef>
              <a:spcAft>
                <a:spcPts val="0"/>
              </a:spcAft>
              <a:buClr>
                <a:schemeClr val="lt1"/>
              </a:buClr>
              <a:buSzPts val="1200"/>
              <a:buFont typeface="Proxima Nova"/>
              <a:buChar char="-"/>
            </a:pPr>
            <a:r>
              <a:rPr lang="pt-BR" sz="1200">
                <a:solidFill>
                  <a:schemeClr val="lt1"/>
                </a:solidFill>
                <a:latin typeface="Proxima Nova"/>
                <a:ea typeface="Proxima Nova"/>
                <a:cs typeface="Proxima Nova"/>
                <a:sym typeface="Proxima Nova"/>
              </a:rPr>
              <a:t>Linus Torvalds, em entrevista para o G1</a:t>
            </a:r>
            <a:endParaRPr sz="1200">
              <a:solidFill>
                <a:schemeClr val="lt1"/>
              </a:solidFill>
              <a:latin typeface="Proxima Nova"/>
              <a:ea typeface="Proxima Nova"/>
              <a:cs typeface="Proxima Nova"/>
              <a:sym typeface="Proxima Nova"/>
            </a:endParaRPr>
          </a:p>
        </p:txBody>
      </p:sp>
      <p:pic>
        <p:nvPicPr>
          <p:cNvPr id="258" name="Google Shape;258;p35"/>
          <p:cNvPicPr preferRelativeResize="0"/>
          <p:nvPr/>
        </p:nvPicPr>
        <p:blipFill>
          <a:blip r:embed="rId3">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36"/>
          <p:cNvSpPr txBox="1"/>
          <p:nvPr>
            <p:ph idx="1" type="body"/>
          </p:nvPr>
        </p:nvSpPr>
        <p:spPr>
          <a:xfrm>
            <a:off x="295525" y="1023300"/>
            <a:ext cx="7710600" cy="3789000"/>
          </a:xfrm>
          <a:prstGeom prst="rect">
            <a:avLst/>
          </a:prstGeom>
        </p:spPr>
        <p:txBody>
          <a:bodyPr anchorCtr="0" anchor="t" bIns="91425" lIns="91425" spcFirstLastPara="1" rIns="91425" wrap="square" tIns="91425">
            <a:normAutofit fontScale="77500" lnSpcReduction="20000"/>
          </a:bodyPr>
          <a:lstStyle/>
          <a:p>
            <a:pPr indent="0" lvl="0" marL="457200" rtl="0" algn="just">
              <a:lnSpc>
                <a:spcPct val="95000"/>
              </a:lnSpc>
              <a:spcBef>
                <a:spcPts val="0"/>
              </a:spcBef>
              <a:spcAft>
                <a:spcPts val="0"/>
              </a:spcAft>
              <a:buNone/>
            </a:pPr>
            <a:r>
              <a:rPr lang="pt-BR" sz="900">
                <a:solidFill>
                  <a:schemeClr val="lt1"/>
                </a:solidFill>
              </a:rPr>
              <a:t>[1]</a:t>
            </a:r>
            <a:r>
              <a:rPr lang="pt-BR" sz="900"/>
              <a:t> </a:t>
            </a:r>
            <a:r>
              <a:rPr lang="pt-BR" sz="900" u="sng">
                <a:solidFill>
                  <a:schemeClr val="hlink"/>
                </a:solidFill>
                <a:hlinkClick r:id="rId3"/>
              </a:rPr>
              <a:t>https://www.oreilly.com/library/view/running-linux-third/156592469X/ch01s02.html</a:t>
            </a:r>
            <a:endParaRPr sz="900">
              <a:solidFill>
                <a:schemeClr val="lt1"/>
              </a:solidFill>
            </a:endParaRPr>
          </a:p>
          <a:p>
            <a:pPr indent="0" lvl="0" marL="457200" rtl="0" algn="just">
              <a:lnSpc>
                <a:spcPct val="95000"/>
              </a:lnSpc>
              <a:spcBef>
                <a:spcPts val="1200"/>
              </a:spcBef>
              <a:spcAft>
                <a:spcPts val="0"/>
              </a:spcAft>
              <a:buNone/>
            </a:pPr>
            <a:r>
              <a:rPr lang="pt-BR" sz="900">
                <a:solidFill>
                  <a:schemeClr val="lt1"/>
                </a:solidFill>
              </a:rPr>
              <a:t>[2] </a:t>
            </a:r>
            <a:r>
              <a:rPr lang="pt-BR" sz="900" u="sng">
                <a:solidFill>
                  <a:schemeClr val="hlink"/>
                </a:solidFill>
                <a:hlinkClick r:id="rId4"/>
              </a:rPr>
              <a:t>https://www.geeksforgeeks.org/linux-history/</a:t>
            </a:r>
            <a:endParaRPr sz="900">
              <a:solidFill>
                <a:schemeClr val="lt1"/>
              </a:solidFill>
            </a:endParaRPr>
          </a:p>
          <a:p>
            <a:pPr indent="457200" lvl="0" marL="0" rtl="0" algn="just">
              <a:lnSpc>
                <a:spcPct val="95000"/>
              </a:lnSpc>
              <a:spcBef>
                <a:spcPts val="1200"/>
              </a:spcBef>
              <a:spcAft>
                <a:spcPts val="0"/>
              </a:spcAft>
              <a:buNone/>
            </a:pPr>
            <a:r>
              <a:rPr lang="pt-BR" sz="900">
                <a:solidFill>
                  <a:schemeClr val="lt1"/>
                </a:solidFill>
              </a:rPr>
              <a:t>[3] </a:t>
            </a:r>
            <a:r>
              <a:rPr lang="pt-BR" sz="900" u="sng">
                <a:solidFill>
                  <a:schemeClr val="hlink"/>
                </a:solidFill>
                <a:hlinkClick r:id="rId5"/>
              </a:rPr>
              <a:t>https://www.digitalocean.com/community/tutorials/brief-history-of-linux</a:t>
            </a:r>
            <a:r>
              <a:rPr lang="pt-BR" sz="900">
                <a:solidFill>
                  <a:schemeClr val="lt1"/>
                </a:solidFill>
              </a:rPr>
              <a:t> </a:t>
            </a:r>
            <a:endParaRPr sz="900">
              <a:solidFill>
                <a:schemeClr val="lt1"/>
              </a:solidFill>
            </a:endParaRPr>
          </a:p>
          <a:p>
            <a:pPr indent="0" lvl="0" marL="457200" rtl="0" algn="just">
              <a:lnSpc>
                <a:spcPct val="95000"/>
              </a:lnSpc>
              <a:spcBef>
                <a:spcPts val="1200"/>
              </a:spcBef>
              <a:spcAft>
                <a:spcPts val="0"/>
              </a:spcAft>
              <a:buNone/>
            </a:pPr>
            <a:r>
              <a:rPr lang="pt-BR" sz="900">
                <a:solidFill>
                  <a:schemeClr val="lt1"/>
                </a:solidFill>
              </a:rPr>
              <a:t>[4] </a:t>
            </a:r>
            <a:r>
              <a:rPr lang="pt-BR" sz="900" u="sng">
                <a:solidFill>
                  <a:schemeClr val="hlink"/>
                </a:solidFill>
                <a:hlinkClick r:id="rId6"/>
              </a:rPr>
              <a:t>https://pt.wikipedia.org/wiki/GNU</a:t>
            </a:r>
            <a:r>
              <a:rPr lang="pt-BR" sz="900">
                <a:solidFill>
                  <a:schemeClr val="lt1"/>
                </a:solidFill>
              </a:rPr>
              <a:t> </a:t>
            </a:r>
            <a:endParaRPr sz="900">
              <a:solidFill>
                <a:schemeClr val="lt1"/>
              </a:solidFill>
            </a:endParaRPr>
          </a:p>
          <a:p>
            <a:pPr indent="0" lvl="0" marL="457200" rtl="0" algn="just">
              <a:lnSpc>
                <a:spcPct val="95000"/>
              </a:lnSpc>
              <a:spcBef>
                <a:spcPts val="1200"/>
              </a:spcBef>
              <a:spcAft>
                <a:spcPts val="0"/>
              </a:spcAft>
              <a:buNone/>
            </a:pPr>
            <a:r>
              <a:rPr lang="pt-BR" sz="900">
                <a:solidFill>
                  <a:schemeClr val="lt1"/>
                </a:solidFill>
              </a:rPr>
              <a:t>[5] </a:t>
            </a:r>
            <a:r>
              <a:rPr lang="pt-BR" sz="900" u="sng">
                <a:solidFill>
                  <a:schemeClr val="hlink"/>
                </a:solidFill>
                <a:hlinkClick r:id="rId7"/>
              </a:rPr>
              <a:t>https://g1.globo.com/tecnologia/noticia/2010/09/sistema-operacional-para-pcs-vai-se-tornar-irrelevante-diz-criador-do-linux</a:t>
            </a:r>
            <a:endParaRPr sz="900" u="sng">
              <a:solidFill>
                <a:schemeClr val="hlink"/>
              </a:solidFill>
            </a:endParaRPr>
          </a:p>
          <a:p>
            <a:pPr indent="0" lvl="0" marL="457200" rtl="0" algn="just">
              <a:lnSpc>
                <a:spcPct val="95000"/>
              </a:lnSpc>
              <a:spcBef>
                <a:spcPts val="1200"/>
              </a:spcBef>
              <a:spcAft>
                <a:spcPts val="0"/>
              </a:spcAft>
              <a:buNone/>
            </a:pPr>
            <a:r>
              <a:rPr lang="pt-BR" sz="900">
                <a:solidFill>
                  <a:schemeClr val="lt1"/>
                </a:solidFill>
              </a:rPr>
              <a:t>[6] </a:t>
            </a:r>
            <a:r>
              <a:rPr lang="pt-BR" sz="900" u="sng">
                <a:solidFill>
                  <a:schemeClr val="hlink"/>
                </a:solidFill>
                <a:hlinkClick r:id="rId8"/>
              </a:rPr>
              <a:t>https://www.linuxfoundation.org/blog/blog/10-years-of-git-an-interview-with-git-creator-linus-torvalds</a:t>
            </a:r>
            <a:endParaRPr sz="900" u="sng">
              <a:solidFill>
                <a:schemeClr val="hlink"/>
              </a:solidFill>
            </a:endParaRPr>
          </a:p>
          <a:p>
            <a:pPr indent="0" lvl="0" marL="457200" rtl="0" algn="just">
              <a:lnSpc>
                <a:spcPct val="95000"/>
              </a:lnSpc>
              <a:spcBef>
                <a:spcPts val="1200"/>
              </a:spcBef>
              <a:spcAft>
                <a:spcPts val="0"/>
              </a:spcAft>
              <a:buNone/>
            </a:pPr>
            <a:r>
              <a:rPr lang="pt-BR" sz="900">
                <a:solidFill>
                  <a:schemeClr val="lt1"/>
                </a:solidFill>
              </a:rPr>
              <a:t>[7]</a:t>
            </a:r>
            <a:r>
              <a:rPr lang="pt-BR" sz="900" u="sng">
                <a:solidFill>
                  <a:schemeClr val="hlink"/>
                </a:solidFill>
              </a:rPr>
              <a:t> https://nvd.nist.gov/vuln/detail/CVE-2024-3094</a:t>
            </a:r>
            <a:endParaRPr sz="900" u="sng">
              <a:solidFill>
                <a:schemeClr val="hlink"/>
              </a:solidFill>
            </a:endParaRPr>
          </a:p>
          <a:p>
            <a:pPr indent="457200" lvl="0" marL="0" rtl="0" algn="l">
              <a:lnSpc>
                <a:spcPct val="95000"/>
              </a:lnSpc>
              <a:spcBef>
                <a:spcPts val="1200"/>
              </a:spcBef>
              <a:spcAft>
                <a:spcPts val="0"/>
              </a:spcAft>
              <a:buNone/>
            </a:pPr>
            <a:r>
              <a:rPr lang="pt-BR" sz="900">
                <a:solidFill>
                  <a:schemeClr val="lt1"/>
                </a:solidFill>
              </a:rPr>
              <a:t>[8]</a:t>
            </a:r>
            <a:r>
              <a:rPr lang="pt-BR" sz="900" u="sng">
                <a:solidFill>
                  <a:schemeClr val="hlink"/>
                </a:solidFill>
                <a:hlinkClick r:id="rId9"/>
              </a:rPr>
              <a:t>https://www.linuxfoundation.org/blog/open-source-symbolism-exploring-the-stories-behind-linux-foundation-project-mascots-and-logos</a:t>
            </a:r>
            <a:r>
              <a:rPr lang="pt-BR" sz="900">
                <a:solidFill>
                  <a:schemeClr val="lt1"/>
                </a:solidFill>
              </a:rPr>
              <a:t> </a:t>
            </a:r>
            <a:endParaRPr sz="900">
              <a:solidFill>
                <a:schemeClr val="lt1"/>
              </a:solidFill>
            </a:endParaRPr>
          </a:p>
          <a:p>
            <a:pPr indent="457200" lvl="0" marL="0" rtl="0" algn="l">
              <a:lnSpc>
                <a:spcPct val="95000"/>
              </a:lnSpc>
              <a:spcBef>
                <a:spcPts val="1200"/>
              </a:spcBef>
              <a:spcAft>
                <a:spcPts val="0"/>
              </a:spcAft>
              <a:buNone/>
            </a:pPr>
            <a:r>
              <a:rPr lang="pt-BR" sz="900">
                <a:solidFill>
                  <a:schemeClr val="lt1"/>
                </a:solidFill>
              </a:rPr>
              <a:t>[9] </a:t>
            </a:r>
            <a:r>
              <a:rPr lang="pt-BR" sz="900" u="sng">
                <a:solidFill>
                  <a:schemeClr val="hlink"/>
                </a:solidFill>
                <a:hlinkClick r:id="rId10"/>
              </a:rPr>
              <a:t>https://pt.wikipedia.org/wiki/Red_Hat</a:t>
            </a:r>
            <a:r>
              <a:rPr lang="pt-BR" sz="900">
                <a:solidFill>
                  <a:schemeClr val="lt1"/>
                </a:solidFill>
              </a:rPr>
              <a:t> </a:t>
            </a:r>
            <a:endParaRPr sz="900">
              <a:solidFill>
                <a:schemeClr val="lt1"/>
              </a:solidFill>
            </a:endParaRPr>
          </a:p>
          <a:p>
            <a:pPr indent="457200" lvl="0" marL="0" rtl="0" algn="l">
              <a:lnSpc>
                <a:spcPct val="95000"/>
              </a:lnSpc>
              <a:spcBef>
                <a:spcPts val="1200"/>
              </a:spcBef>
              <a:spcAft>
                <a:spcPts val="0"/>
              </a:spcAft>
              <a:buNone/>
            </a:pPr>
            <a:r>
              <a:rPr lang="pt-BR" sz="900">
                <a:solidFill>
                  <a:schemeClr val="lt1"/>
                </a:solidFill>
              </a:rPr>
              <a:t>[10] </a:t>
            </a:r>
            <a:r>
              <a:rPr lang="pt-BR" sz="900" u="sng">
                <a:solidFill>
                  <a:schemeClr val="hlink"/>
                </a:solidFill>
                <a:hlinkClick r:id="rId11"/>
              </a:rPr>
              <a:t>https://pt.wikipedia.org/wiki/Canonical_Ltd</a:t>
            </a:r>
            <a:endParaRPr sz="900">
              <a:solidFill>
                <a:schemeClr val="lt1"/>
              </a:solidFill>
            </a:endParaRPr>
          </a:p>
          <a:p>
            <a:pPr indent="457200" lvl="0" marL="0" rtl="0" algn="l">
              <a:lnSpc>
                <a:spcPct val="95000"/>
              </a:lnSpc>
              <a:spcBef>
                <a:spcPts val="1200"/>
              </a:spcBef>
              <a:spcAft>
                <a:spcPts val="0"/>
              </a:spcAft>
              <a:buNone/>
            </a:pPr>
            <a:r>
              <a:rPr lang="pt-BR" sz="900">
                <a:solidFill>
                  <a:schemeClr val="lt1"/>
                </a:solidFill>
              </a:rPr>
              <a:t>[11] </a:t>
            </a:r>
            <a:r>
              <a:rPr lang="pt-BR" sz="900" u="sng">
                <a:solidFill>
                  <a:schemeClr val="hlink"/>
                </a:solidFill>
                <a:hlinkClick r:id="rId12"/>
              </a:rPr>
              <a:t>https://pt.wikipedia.org/wiki/Android</a:t>
            </a:r>
            <a:r>
              <a:rPr lang="pt-BR" sz="900">
                <a:solidFill>
                  <a:schemeClr val="lt1"/>
                </a:solidFill>
              </a:rPr>
              <a:t>  </a:t>
            </a:r>
            <a:endParaRPr sz="900">
              <a:solidFill>
                <a:schemeClr val="lt1"/>
              </a:solidFill>
            </a:endParaRPr>
          </a:p>
          <a:p>
            <a:pPr indent="457200" lvl="0" marL="0" rtl="0" algn="l">
              <a:lnSpc>
                <a:spcPct val="95000"/>
              </a:lnSpc>
              <a:spcBef>
                <a:spcPts val="1200"/>
              </a:spcBef>
              <a:spcAft>
                <a:spcPts val="0"/>
              </a:spcAft>
              <a:buNone/>
            </a:pPr>
            <a:r>
              <a:rPr lang="pt-BR" sz="900">
                <a:solidFill>
                  <a:schemeClr val="lt1"/>
                </a:solidFill>
              </a:rPr>
              <a:t>[12]</a:t>
            </a:r>
            <a:r>
              <a:rPr lang="pt-BR" sz="900" u="sng">
                <a:solidFill>
                  <a:schemeClr val="hlink"/>
                </a:solidFill>
                <a:hlinkClick r:id="rId13"/>
              </a:rPr>
              <a:t>https://unix.org/what_is_unix/history_timeline</a:t>
            </a:r>
            <a:endParaRPr sz="900">
              <a:solidFill>
                <a:schemeClr val="lt1"/>
              </a:solidFill>
            </a:endParaRPr>
          </a:p>
          <a:p>
            <a:pPr indent="457200" lvl="0" marL="0" rtl="0" algn="l">
              <a:lnSpc>
                <a:spcPct val="95000"/>
              </a:lnSpc>
              <a:spcBef>
                <a:spcPts val="1200"/>
              </a:spcBef>
              <a:spcAft>
                <a:spcPts val="0"/>
              </a:spcAft>
              <a:buNone/>
            </a:pPr>
            <a:r>
              <a:rPr lang="pt-BR" sz="900">
                <a:solidFill>
                  <a:schemeClr val="lt1"/>
                </a:solidFill>
              </a:rPr>
              <a:t>[13] </a:t>
            </a:r>
            <a:r>
              <a:rPr lang="pt-BR" sz="900" u="sng">
                <a:solidFill>
                  <a:schemeClr val="hlink"/>
                </a:solidFill>
                <a:hlinkClick r:id="rId14"/>
              </a:rPr>
              <a:t>https://pt.wikipedia.org/wiki/Linus_Torvalds</a:t>
            </a:r>
            <a:r>
              <a:rPr lang="pt-BR" sz="900">
                <a:solidFill>
                  <a:schemeClr val="lt1"/>
                </a:solidFill>
              </a:rPr>
              <a:t> </a:t>
            </a:r>
            <a:endParaRPr sz="900">
              <a:solidFill>
                <a:schemeClr val="lt1"/>
              </a:solidFill>
            </a:endParaRPr>
          </a:p>
          <a:p>
            <a:pPr indent="457200" lvl="0" marL="0" rtl="0" algn="l">
              <a:lnSpc>
                <a:spcPct val="95000"/>
              </a:lnSpc>
              <a:spcBef>
                <a:spcPts val="1200"/>
              </a:spcBef>
              <a:spcAft>
                <a:spcPts val="0"/>
              </a:spcAft>
              <a:buNone/>
            </a:pPr>
            <a:r>
              <a:rPr lang="pt-BR" sz="900">
                <a:solidFill>
                  <a:schemeClr val="lt1"/>
                </a:solidFill>
              </a:rPr>
              <a:t>[14] </a:t>
            </a:r>
            <a:r>
              <a:rPr lang="pt-BR" sz="900" u="sng">
                <a:solidFill>
                  <a:schemeClr val="hlink"/>
                </a:solidFill>
                <a:hlinkClick r:id="rId15"/>
              </a:rPr>
              <a:t>https://4linux.com.br/distribuicao-linux/</a:t>
            </a:r>
            <a:r>
              <a:rPr lang="pt-BR" sz="900">
                <a:solidFill>
                  <a:schemeClr val="lt1"/>
                </a:solidFill>
              </a:rPr>
              <a:t> </a:t>
            </a:r>
            <a:endParaRPr sz="900">
              <a:solidFill>
                <a:schemeClr val="lt1"/>
              </a:solidFill>
            </a:endParaRPr>
          </a:p>
          <a:p>
            <a:pPr indent="457200" lvl="0" marL="0" rtl="0" algn="l">
              <a:lnSpc>
                <a:spcPct val="95000"/>
              </a:lnSpc>
              <a:spcBef>
                <a:spcPts val="1200"/>
              </a:spcBef>
              <a:spcAft>
                <a:spcPts val="0"/>
              </a:spcAft>
              <a:buNone/>
            </a:pPr>
            <a:r>
              <a:rPr lang="pt-BR" sz="900">
                <a:solidFill>
                  <a:schemeClr val="lt1"/>
                </a:solidFill>
              </a:rPr>
              <a:t>[15] </a:t>
            </a:r>
            <a:r>
              <a:rPr lang="pt-BR" sz="900" u="sng">
                <a:solidFill>
                  <a:schemeClr val="hlink"/>
                </a:solidFill>
                <a:hlinkClick r:id="rId16"/>
              </a:rPr>
              <a:t>https://phoenixnap.pt/gloss%C3%A1rio/o-que-%C3%A9-uma-distribui%C3%A7%C3%A3o-linux</a:t>
            </a:r>
            <a:r>
              <a:rPr lang="pt-BR" sz="900">
                <a:solidFill>
                  <a:schemeClr val="lt1"/>
                </a:solidFill>
              </a:rPr>
              <a:t> </a:t>
            </a:r>
            <a:endParaRPr sz="900">
              <a:solidFill>
                <a:schemeClr val="lt1"/>
              </a:solidFill>
            </a:endParaRPr>
          </a:p>
          <a:p>
            <a:pPr indent="457200" lvl="0" marL="0" rtl="0" algn="l">
              <a:lnSpc>
                <a:spcPct val="95000"/>
              </a:lnSpc>
              <a:spcBef>
                <a:spcPts val="1200"/>
              </a:spcBef>
              <a:spcAft>
                <a:spcPts val="1200"/>
              </a:spcAft>
              <a:buNone/>
            </a:pPr>
            <a:r>
              <a:rPr lang="pt-BR" sz="900">
                <a:solidFill>
                  <a:schemeClr val="lt1"/>
                </a:solidFill>
              </a:rPr>
              <a:t>[16] </a:t>
            </a:r>
            <a:r>
              <a:rPr lang="pt-BR" sz="900" u="sng">
                <a:solidFill>
                  <a:schemeClr val="hlink"/>
                </a:solidFill>
                <a:hlinkClick r:id="rId17"/>
              </a:rPr>
              <a:t>https://www.unoeste.br/semanas/2023/35infoeste/festalinux#:~:text=96%2C3%25%20dos%20um%20milh%C3%A3o,Web%20est%C3%A3o%20executando%20o%20Linux</a:t>
            </a:r>
            <a:r>
              <a:rPr lang="pt-BR" sz="900">
                <a:solidFill>
                  <a:schemeClr val="lt1"/>
                </a:solidFill>
              </a:rPr>
              <a:t> </a:t>
            </a:r>
            <a:endParaRPr sz="900">
              <a:solidFill>
                <a:schemeClr val="lt1"/>
              </a:solidFill>
            </a:endParaRPr>
          </a:p>
        </p:txBody>
      </p:sp>
      <p:sp>
        <p:nvSpPr>
          <p:cNvPr id="265" name="Google Shape;265;p36"/>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Referências</a:t>
            </a:r>
            <a:endParaRPr sz="2800">
              <a:solidFill>
                <a:schemeClr val="lt1"/>
              </a:solidFill>
              <a:latin typeface="Proxima Nova"/>
              <a:ea typeface="Proxima Nova"/>
              <a:cs typeface="Proxima Nova"/>
              <a:sym typeface="Proxima Nova"/>
            </a:endParaRPr>
          </a:p>
        </p:txBody>
      </p:sp>
      <p:pic>
        <p:nvPicPr>
          <p:cNvPr id="266" name="Google Shape;266;p36"/>
          <p:cNvPicPr preferRelativeResize="0"/>
          <p:nvPr/>
        </p:nvPicPr>
        <p:blipFill>
          <a:blip r:embed="rId18">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311700" y="1152475"/>
            <a:ext cx="43017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lt1"/>
              </a:buClr>
              <a:buSzPts val="1400"/>
              <a:buChar char="●"/>
            </a:pPr>
            <a:r>
              <a:rPr lang="pt-BR" sz="1400">
                <a:solidFill>
                  <a:schemeClr val="lt1"/>
                </a:solidFill>
              </a:rPr>
              <a:t>Nascido em Helsinque na Finlândia, em 1969.</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Mestre em Ciência da computação pela </a:t>
            </a:r>
            <a:r>
              <a:rPr lang="pt-BR" sz="1400">
                <a:solidFill>
                  <a:schemeClr val="lt1"/>
                </a:solidFill>
              </a:rPr>
              <a:t>universidade</a:t>
            </a:r>
            <a:r>
              <a:rPr lang="pt-BR" sz="1400">
                <a:solidFill>
                  <a:schemeClr val="lt1"/>
                </a:solidFill>
              </a:rPr>
              <a:t> de Helsinki.</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Começou a programar em um computador Commodore VIC-20 (8 bits), o que despertou seu interesse por computação.</a:t>
            </a:r>
            <a:endParaRPr sz="1400">
              <a:solidFill>
                <a:schemeClr val="lt1"/>
              </a:solidFill>
            </a:endParaRPr>
          </a:p>
          <a:p>
            <a:pPr indent="0" lvl="0" marL="457200" rtl="0" algn="l">
              <a:lnSpc>
                <a:spcPct val="150000"/>
              </a:lnSpc>
              <a:spcBef>
                <a:spcPts val="1200"/>
              </a:spcBef>
              <a:spcAft>
                <a:spcPts val="1200"/>
              </a:spcAft>
              <a:buNone/>
            </a:pPr>
            <a:r>
              <a:rPr lang="pt-BR" sz="1400">
                <a:solidFill>
                  <a:schemeClr val="lt1"/>
                </a:solidFill>
              </a:rPr>
              <a:t> </a:t>
            </a:r>
            <a:endParaRPr sz="1400">
              <a:solidFill>
                <a:schemeClr val="lt1"/>
              </a:solidFill>
            </a:endParaRPr>
          </a:p>
        </p:txBody>
      </p:sp>
      <p:sp>
        <p:nvSpPr>
          <p:cNvPr id="76" name="Google Shape;76;p15"/>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Quem é Linus </a:t>
            </a:r>
            <a:r>
              <a:rPr lang="pt-BR" sz="2800">
                <a:solidFill>
                  <a:schemeClr val="lt1"/>
                </a:solidFill>
                <a:latin typeface="Proxima Nova"/>
                <a:ea typeface="Proxima Nova"/>
                <a:cs typeface="Proxima Nova"/>
                <a:sym typeface="Proxima Nova"/>
              </a:rPr>
              <a:t>Torvalds</a:t>
            </a:r>
            <a:r>
              <a:rPr lang="pt-BR" sz="2800">
                <a:solidFill>
                  <a:schemeClr val="lt1"/>
                </a:solidFill>
                <a:latin typeface="Proxima Nova"/>
                <a:ea typeface="Proxima Nova"/>
                <a:cs typeface="Proxima Nova"/>
                <a:sym typeface="Proxima Nova"/>
              </a:rPr>
              <a:t>:</a:t>
            </a:r>
            <a:endParaRPr sz="2800">
              <a:solidFill>
                <a:schemeClr val="lt1"/>
              </a:solidFill>
              <a:latin typeface="Proxima Nova"/>
              <a:ea typeface="Proxima Nova"/>
              <a:cs typeface="Proxima Nova"/>
              <a:sym typeface="Proxima Nova"/>
            </a:endParaRPr>
          </a:p>
        </p:txBody>
      </p:sp>
      <p:pic>
        <p:nvPicPr>
          <p:cNvPr id="77" name="Google Shape;77;p15"/>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78" name="Google Shape;78;p15"/>
          <p:cNvPicPr preferRelativeResize="0"/>
          <p:nvPr/>
        </p:nvPicPr>
        <p:blipFill>
          <a:blip r:embed="rId4">
            <a:alphaModFix/>
          </a:blip>
          <a:stretch>
            <a:fillRect/>
          </a:stretch>
        </p:blipFill>
        <p:spPr>
          <a:xfrm>
            <a:off x="4572000" y="1217925"/>
            <a:ext cx="4301565" cy="259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6"/>
          <p:cNvSpPr txBox="1"/>
          <p:nvPr>
            <p:ph idx="1" type="body"/>
          </p:nvPr>
        </p:nvSpPr>
        <p:spPr>
          <a:xfrm>
            <a:off x="311700" y="1152475"/>
            <a:ext cx="8050200" cy="3877800"/>
          </a:xfrm>
          <a:prstGeom prst="rect">
            <a:avLst/>
          </a:prstGeom>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chemeClr val="lt1"/>
              </a:buClr>
              <a:buSzPts val="1400"/>
              <a:buChar char="●"/>
            </a:pPr>
            <a:r>
              <a:rPr lang="pt-BR" sz="1400">
                <a:solidFill>
                  <a:schemeClr val="lt1"/>
                </a:solidFill>
              </a:rPr>
              <a:t>Nos anos 90, após alguns anos de experiência em programação, Linus adquiriu um computador IBM  com um processador</a:t>
            </a:r>
            <a:r>
              <a:rPr lang="pt-BR" sz="1400">
                <a:solidFill>
                  <a:schemeClr val="lt1"/>
                </a:solidFill>
                <a:uFill>
                  <a:noFill/>
                </a:uFill>
                <a:hlinkClick r:id="rId3">
                  <a:extLst>
                    <a:ext uri="{A12FA001-AC4F-418D-AE19-62706E023703}">
                      <ahyp:hlinkClr val="tx"/>
                    </a:ext>
                  </a:extLst>
                </a:hlinkClick>
              </a:rPr>
              <a:t> Intel 80386</a:t>
            </a:r>
            <a:r>
              <a:rPr lang="pt-BR" sz="1400">
                <a:solidFill>
                  <a:schemeClr val="lt1"/>
                </a:solidFill>
              </a:rPr>
              <a:t> (32 bits e função de multitarefa); [13]</a:t>
            </a:r>
            <a:endParaRPr sz="1400">
              <a:solidFill>
                <a:schemeClr val="lt1"/>
              </a:solidFill>
            </a:endParaRPr>
          </a:p>
          <a:p>
            <a:pPr indent="-317500" lvl="0" marL="457200" rtl="0" algn="l">
              <a:lnSpc>
                <a:spcPct val="130000"/>
              </a:lnSpc>
              <a:spcBef>
                <a:spcPts val="0"/>
              </a:spcBef>
              <a:spcAft>
                <a:spcPts val="0"/>
              </a:spcAft>
              <a:buClr>
                <a:srgbClr val="666666"/>
              </a:buClr>
              <a:buSzPts val="1400"/>
              <a:buChar char="●"/>
            </a:pPr>
            <a:r>
              <a:rPr lang="pt-BR" sz="1400">
                <a:solidFill>
                  <a:srgbClr val="666666"/>
                </a:solidFill>
              </a:rPr>
              <a:t>Com isso, ele teve contato com </a:t>
            </a:r>
            <a:r>
              <a:rPr b="1" lang="pt-BR" sz="1400">
                <a:solidFill>
                  <a:srgbClr val="666666"/>
                </a:solidFill>
              </a:rPr>
              <a:t>MINIX</a:t>
            </a:r>
            <a:r>
              <a:rPr lang="pt-BR" sz="1400">
                <a:solidFill>
                  <a:srgbClr val="666666"/>
                </a:solidFill>
              </a:rPr>
              <a:t>, um sistema operacional inédito na época, lançados com </a:t>
            </a:r>
            <a:r>
              <a:rPr lang="pt-BR" sz="1400">
                <a:solidFill>
                  <a:srgbClr val="666666"/>
                </a:solidFill>
              </a:rPr>
              <a:t>propósitos educacionais</a:t>
            </a:r>
            <a:r>
              <a:rPr lang="pt-BR" sz="1400">
                <a:solidFill>
                  <a:srgbClr val="666666"/>
                </a:solidFill>
              </a:rPr>
              <a:t> </a:t>
            </a:r>
            <a:endParaRPr sz="1400">
              <a:solidFill>
                <a:srgbClr val="666666"/>
              </a:solidFill>
            </a:endParaRPr>
          </a:p>
          <a:p>
            <a:pPr indent="-317500" lvl="0" marL="457200" rtl="0" algn="l">
              <a:lnSpc>
                <a:spcPct val="130000"/>
              </a:lnSpc>
              <a:spcBef>
                <a:spcPts val="0"/>
              </a:spcBef>
              <a:spcAft>
                <a:spcPts val="0"/>
              </a:spcAft>
              <a:buClr>
                <a:srgbClr val="666666"/>
              </a:buClr>
              <a:buSzPts val="1400"/>
              <a:buChar char="●"/>
            </a:pPr>
            <a:r>
              <a:rPr lang="pt-BR" sz="1400">
                <a:solidFill>
                  <a:srgbClr val="666666"/>
                </a:solidFill>
              </a:rPr>
              <a:t>Esse sistemas causou alguns descontentamentos no jovem Linus, especialmente em relação ao seu</a:t>
            </a:r>
            <a:r>
              <a:rPr lang="pt-BR" sz="1400">
                <a:solidFill>
                  <a:srgbClr val="666666"/>
                </a:solidFill>
                <a:uFill>
                  <a:noFill/>
                </a:uFill>
                <a:hlinkClick r:id="rId4">
                  <a:extLst>
                    <a:ext uri="{A12FA001-AC4F-418D-AE19-62706E023703}">
                      <ahyp:hlinkClr val="tx"/>
                    </a:ext>
                  </a:extLst>
                </a:hlinkClick>
              </a:rPr>
              <a:t> emulador</a:t>
            </a:r>
            <a:r>
              <a:rPr lang="pt-BR" sz="1400">
                <a:solidFill>
                  <a:srgbClr val="666666"/>
                </a:solidFill>
              </a:rPr>
              <a:t> de terminal utilizado para conectar remotamente ao Unix da universidade.</a:t>
            </a:r>
            <a:endParaRPr sz="1400">
              <a:solidFill>
                <a:srgbClr val="666666"/>
              </a:solidFill>
            </a:endParaRPr>
          </a:p>
          <a:p>
            <a:pPr indent="-317500" lvl="0" marL="457200" rtl="0" algn="l">
              <a:lnSpc>
                <a:spcPct val="130000"/>
              </a:lnSpc>
              <a:spcBef>
                <a:spcPts val="0"/>
              </a:spcBef>
              <a:spcAft>
                <a:spcPts val="0"/>
              </a:spcAft>
              <a:buClr>
                <a:srgbClr val="666666"/>
              </a:buClr>
              <a:buSzPts val="1400"/>
              <a:buChar char="●"/>
            </a:pPr>
            <a:r>
              <a:rPr lang="pt-BR" sz="1400">
                <a:solidFill>
                  <a:srgbClr val="666666"/>
                </a:solidFill>
              </a:rPr>
              <a:t>Esse descontentamento aliado ao fato do código do MINIX </a:t>
            </a:r>
            <a:r>
              <a:rPr b="1" lang="pt-BR" sz="1400">
                <a:solidFill>
                  <a:srgbClr val="666666"/>
                </a:solidFill>
              </a:rPr>
              <a:t>não ser completamente aberto para modificação e distribuição</a:t>
            </a:r>
            <a:r>
              <a:rPr lang="pt-BR" sz="1400">
                <a:solidFill>
                  <a:srgbClr val="666666"/>
                </a:solidFill>
              </a:rPr>
              <a:t>, o que limitava experimentações para usuários avançados. Assim, Linus saiu em busca alternativas de sistemas para poder realizar tarefas mais avançadas.</a:t>
            </a:r>
            <a:endParaRPr sz="1400">
              <a:solidFill>
                <a:srgbClr val="666666"/>
              </a:solidFill>
            </a:endParaRPr>
          </a:p>
          <a:p>
            <a:pPr indent="0" lvl="0" marL="457200" rtl="0" algn="l">
              <a:lnSpc>
                <a:spcPct val="130000"/>
              </a:lnSpc>
              <a:spcBef>
                <a:spcPts val="1200"/>
              </a:spcBef>
              <a:spcAft>
                <a:spcPts val="1200"/>
              </a:spcAft>
              <a:buNone/>
            </a:pPr>
            <a:r>
              <a:rPr lang="pt-BR" sz="1400">
                <a:solidFill>
                  <a:schemeClr val="lt1"/>
                </a:solidFill>
              </a:rPr>
              <a:t> </a:t>
            </a:r>
            <a:endParaRPr sz="1400">
              <a:solidFill>
                <a:schemeClr val="lt1"/>
              </a:solidFill>
            </a:endParaRPr>
          </a:p>
        </p:txBody>
      </p:sp>
      <p:sp>
        <p:nvSpPr>
          <p:cNvPr id="85" name="Google Shape;85;p16"/>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Problemas do jovem Linus:</a:t>
            </a:r>
            <a:endParaRPr sz="2800">
              <a:solidFill>
                <a:schemeClr val="lt1"/>
              </a:solidFill>
              <a:latin typeface="Proxima Nova"/>
              <a:ea typeface="Proxima Nova"/>
              <a:cs typeface="Proxima Nova"/>
              <a:sym typeface="Proxima Nova"/>
            </a:endParaRPr>
          </a:p>
        </p:txBody>
      </p:sp>
      <p:pic>
        <p:nvPicPr>
          <p:cNvPr id="86" name="Google Shape;86;p16"/>
          <p:cNvPicPr preferRelativeResize="0"/>
          <p:nvPr/>
        </p:nvPicPr>
        <p:blipFill>
          <a:blip r:embed="rId5">
            <a:alphaModFix/>
          </a:blip>
          <a:stretch>
            <a:fillRect/>
          </a:stretch>
        </p:blipFill>
        <p:spPr>
          <a:xfrm>
            <a:off x="8112025" y="3920600"/>
            <a:ext cx="1031976" cy="1222899"/>
          </a:xfrm>
          <a:prstGeom prst="rect">
            <a:avLst/>
          </a:prstGeom>
          <a:noFill/>
          <a:ln>
            <a:noFill/>
          </a:ln>
        </p:spPr>
      </p:pic>
      <p:pic>
        <p:nvPicPr>
          <p:cNvPr id="87" name="Google Shape;87;p16"/>
          <p:cNvPicPr preferRelativeResize="0"/>
          <p:nvPr/>
        </p:nvPicPr>
        <p:blipFill>
          <a:blip r:embed="rId6">
            <a:alphaModFix/>
          </a:blip>
          <a:stretch>
            <a:fillRect/>
          </a:stretch>
        </p:blipFill>
        <p:spPr>
          <a:xfrm>
            <a:off x="2184000" y="1861503"/>
            <a:ext cx="4305599" cy="3168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7"/>
          <p:cNvSpPr txBox="1"/>
          <p:nvPr>
            <p:ph idx="1" type="body"/>
          </p:nvPr>
        </p:nvSpPr>
        <p:spPr>
          <a:xfrm>
            <a:off x="311700" y="1152475"/>
            <a:ext cx="8050200" cy="3877800"/>
          </a:xfrm>
          <a:prstGeom prst="rect">
            <a:avLst/>
          </a:prstGeom>
        </p:spPr>
        <p:txBody>
          <a:bodyPr anchorCtr="0" anchor="t" bIns="91425" lIns="91425" spcFirstLastPara="1" rIns="91425" wrap="square" tIns="91425">
            <a:normAutofit/>
          </a:bodyPr>
          <a:lstStyle/>
          <a:p>
            <a:pPr indent="-317500" lvl="0" marL="457200" rtl="0" algn="l">
              <a:lnSpc>
                <a:spcPct val="130000"/>
              </a:lnSpc>
              <a:spcBef>
                <a:spcPts val="0"/>
              </a:spcBef>
              <a:spcAft>
                <a:spcPts val="0"/>
              </a:spcAft>
              <a:buClr>
                <a:srgbClr val="999999"/>
              </a:buClr>
              <a:buSzPts val="1400"/>
              <a:buChar char="●"/>
            </a:pPr>
            <a:r>
              <a:rPr lang="pt-BR" sz="1400">
                <a:solidFill>
                  <a:srgbClr val="999999"/>
                </a:solidFill>
              </a:rPr>
              <a:t>Nos anos 90, após alguns anos de experiência em programação, Linus adquiriu um computador IBM  com um processador</a:t>
            </a:r>
            <a:r>
              <a:rPr lang="pt-BR" sz="1400">
                <a:solidFill>
                  <a:srgbClr val="999999"/>
                </a:solidFill>
                <a:uFill>
                  <a:noFill/>
                </a:uFill>
                <a:hlinkClick r:id="rId3">
                  <a:extLst>
                    <a:ext uri="{A12FA001-AC4F-418D-AE19-62706E023703}">
                      <ahyp:hlinkClr val="tx"/>
                    </a:ext>
                  </a:extLst>
                </a:hlinkClick>
              </a:rPr>
              <a:t> Intel 80386</a:t>
            </a:r>
            <a:r>
              <a:rPr lang="pt-BR" sz="1400">
                <a:solidFill>
                  <a:srgbClr val="999999"/>
                </a:solidFill>
              </a:rPr>
              <a:t> (32 bits e função de multitarefa);</a:t>
            </a:r>
            <a:endParaRPr sz="1400">
              <a:solidFill>
                <a:srgbClr val="999999"/>
              </a:solidFill>
            </a:endParaRPr>
          </a:p>
          <a:p>
            <a:pPr indent="-317500" lvl="0" marL="457200" rtl="0" algn="l">
              <a:lnSpc>
                <a:spcPct val="130000"/>
              </a:lnSpc>
              <a:spcBef>
                <a:spcPts val="0"/>
              </a:spcBef>
              <a:spcAft>
                <a:spcPts val="0"/>
              </a:spcAft>
              <a:buClr>
                <a:schemeClr val="lt1"/>
              </a:buClr>
              <a:buSzPts val="1400"/>
              <a:buChar char="●"/>
            </a:pPr>
            <a:r>
              <a:rPr lang="pt-BR" sz="1400">
                <a:solidFill>
                  <a:schemeClr val="lt1"/>
                </a:solidFill>
              </a:rPr>
              <a:t>Com isso, ele teve contato com </a:t>
            </a:r>
            <a:r>
              <a:rPr b="1" lang="pt-BR" sz="1400">
                <a:solidFill>
                  <a:schemeClr val="lt1"/>
                </a:solidFill>
              </a:rPr>
              <a:t>MINIX</a:t>
            </a:r>
            <a:r>
              <a:rPr lang="pt-BR" sz="1400">
                <a:solidFill>
                  <a:schemeClr val="lt1"/>
                </a:solidFill>
              </a:rPr>
              <a:t>, um sistema operacional inédito na época, lançados com propósitos educacionais; [13]</a:t>
            </a:r>
            <a:endParaRPr sz="1400">
              <a:solidFill>
                <a:schemeClr val="lt1"/>
              </a:solidFill>
            </a:endParaRPr>
          </a:p>
          <a:p>
            <a:pPr indent="-317500" lvl="0" marL="457200" rtl="0" algn="l">
              <a:lnSpc>
                <a:spcPct val="130000"/>
              </a:lnSpc>
              <a:spcBef>
                <a:spcPts val="0"/>
              </a:spcBef>
              <a:spcAft>
                <a:spcPts val="0"/>
              </a:spcAft>
              <a:buClr>
                <a:schemeClr val="lt1"/>
              </a:buClr>
              <a:buSzPts val="1400"/>
              <a:buChar char="●"/>
            </a:pPr>
            <a:r>
              <a:rPr lang="pt-BR" sz="1400">
                <a:solidFill>
                  <a:schemeClr val="lt1"/>
                </a:solidFill>
              </a:rPr>
              <a:t>Esse sistemas causou alguns descontentamentos no jovem Linus, especialmente em relação ao seu</a:t>
            </a:r>
            <a:r>
              <a:rPr lang="pt-BR" sz="1400">
                <a:solidFill>
                  <a:schemeClr val="lt1"/>
                </a:solidFill>
                <a:uFill>
                  <a:noFill/>
                </a:uFill>
                <a:hlinkClick r:id="rId4">
                  <a:extLst>
                    <a:ext uri="{A12FA001-AC4F-418D-AE19-62706E023703}">
                      <ahyp:hlinkClr val="tx"/>
                    </a:ext>
                  </a:extLst>
                </a:hlinkClick>
              </a:rPr>
              <a:t> emulador</a:t>
            </a:r>
            <a:r>
              <a:rPr lang="pt-BR" sz="1400">
                <a:solidFill>
                  <a:schemeClr val="lt1"/>
                </a:solidFill>
              </a:rPr>
              <a:t> de terminal utilizado para conectar remotamente ao Unix da universidade;[13]</a:t>
            </a:r>
            <a:endParaRPr sz="1400">
              <a:solidFill>
                <a:schemeClr val="lt1"/>
              </a:solidFill>
            </a:endParaRPr>
          </a:p>
          <a:p>
            <a:pPr indent="-317500" lvl="0" marL="457200" rtl="0" algn="l">
              <a:lnSpc>
                <a:spcPct val="130000"/>
              </a:lnSpc>
              <a:spcBef>
                <a:spcPts val="0"/>
              </a:spcBef>
              <a:spcAft>
                <a:spcPts val="0"/>
              </a:spcAft>
              <a:buClr>
                <a:schemeClr val="lt1"/>
              </a:buClr>
              <a:buSzPts val="1400"/>
              <a:buChar char="●"/>
            </a:pPr>
            <a:r>
              <a:rPr lang="pt-BR" sz="1400">
                <a:solidFill>
                  <a:schemeClr val="lt1"/>
                </a:solidFill>
              </a:rPr>
              <a:t>Esse descontentamento aliado ao fato do código do MINIX </a:t>
            </a:r>
            <a:r>
              <a:rPr b="1" lang="pt-BR" sz="1400">
                <a:solidFill>
                  <a:schemeClr val="lt1"/>
                </a:solidFill>
              </a:rPr>
              <a:t>não ser completamente aberto para modificação e distribuição</a:t>
            </a:r>
            <a:r>
              <a:rPr lang="pt-BR" sz="1400">
                <a:solidFill>
                  <a:schemeClr val="lt1"/>
                </a:solidFill>
              </a:rPr>
              <a:t>, que limitava experimentações para usuários avançados. Incentivou Linus a sair em busca alternativas de sistemas para poder realizar tarefas mais avançadas. [13]</a:t>
            </a:r>
            <a:endParaRPr sz="1400">
              <a:solidFill>
                <a:schemeClr val="lt1"/>
              </a:solidFill>
            </a:endParaRPr>
          </a:p>
          <a:p>
            <a:pPr indent="0" lvl="0" marL="457200" rtl="0" algn="l">
              <a:lnSpc>
                <a:spcPct val="130000"/>
              </a:lnSpc>
              <a:spcBef>
                <a:spcPts val="1200"/>
              </a:spcBef>
              <a:spcAft>
                <a:spcPts val="1200"/>
              </a:spcAft>
              <a:buNone/>
            </a:pPr>
            <a:r>
              <a:rPr lang="pt-BR" sz="1400">
                <a:solidFill>
                  <a:schemeClr val="lt1"/>
                </a:solidFill>
              </a:rPr>
              <a:t> </a:t>
            </a:r>
            <a:endParaRPr sz="1400">
              <a:solidFill>
                <a:schemeClr val="lt1"/>
              </a:solidFill>
            </a:endParaRPr>
          </a:p>
        </p:txBody>
      </p:sp>
      <p:sp>
        <p:nvSpPr>
          <p:cNvPr id="94" name="Google Shape;94;p17"/>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Problemas do jovem Linus:</a:t>
            </a:r>
            <a:endParaRPr sz="2800">
              <a:solidFill>
                <a:schemeClr val="lt1"/>
              </a:solidFill>
              <a:latin typeface="Proxima Nova"/>
              <a:ea typeface="Proxima Nova"/>
              <a:cs typeface="Proxima Nova"/>
              <a:sym typeface="Proxima Nova"/>
            </a:endParaRPr>
          </a:p>
        </p:txBody>
      </p:sp>
      <p:pic>
        <p:nvPicPr>
          <p:cNvPr id="95" name="Google Shape;95;p17"/>
          <p:cNvPicPr preferRelativeResize="0"/>
          <p:nvPr/>
        </p:nvPicPr>
        <p:blipFill>
          <a:blip r:embed="rId5">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8"/>
          <p:cNvSpPr txBox="1"/>
          <p:nvPr>
            <p:ph idx="1" type="body"/>
          </p:nvPr>
        </p:nvSpPr>
        <p:spPr>
          <a:xfrm>
            <a:off x="311700" y="1152475"/>
            <a:ext cx="4349100" cy="3877800"/>
          </a:xfrm>
          <a:prstGeom prst="rect">
            <a:avLst/>
          </a:prstGeom>
        </p:spPr>
        <p:txBody>
          <a:bodyPr anchorCtr="0" anchor="t" bIns="91425" lIns="91425" spcFirstLastPara="1" rIns="91425" wrap="square" tIns="91425">
            <a:normAutofit fontScale="92500" lnSpcReduction="20000"/>
          </a:bodyPr>
          <a:lstStyle/>
          <a:p>
            <a:pPr indent="-316706" lvl="0" marL="457200" rtl="0" algn="l">
              <a:lnSpc>
                <a:spcPct val="150000"/>
              </a:lnSpc>
              <a:spcBef>
                <a:spcPts val="0"/>
              </a:spcBef>
              <a:spcAft>
                <a:spcPts val="0"/>
              </a:spcAft>
              <a:buClr>
                <a:schemeClr val="lt1"/>
              </a:buClr>
              <a:buSzPct val="100000"/>
              <a:buChar char="●"/>
            </a:pPr>
            <a:r>
              <a:rPr lang="pt-BR" sz="1500">
                <a:solidFill>
                  <a:schemeClr val="lt1"/>
                </a:solidFill>
              </a:rPr>
              <a:t>Nessa </a:t>
            </a:r>
            <a:r>
              <a:rPr lang="pt-BR" sz="1500">
                <a:solidFill>
                  <a:schemeClr val="lt1"/>
                </a:solidFill>
              </a:rPr>
              <a:t>época, havia surgido um novo sistema operacional, </a:t>
            </a:r>
            <a:r>
              <a:rPr b="1" lang="pt-BR" sz="1500">
                <a:solidFill>
                  <a:schemeClr val="lt1"/>
                </a:solidFill>
              </a:rPr>
              <a:t>UNIX; [12]</a:t>
            </a:r>
            <a:endParaRPr b="1" sz="1500">
              <a:solidFill>
                <a:schemeClr val="lt1"/>
              </a:solidFill>
            </a:endParaRPr>
          </a:p>
          <a:p>
            <a:pPr indent="-316706" lvl="0" marL="457200" rtl="0" algn="l">
              <a:lnSpc>
                <a:spcPct val="150000"/>
              </a:lnSpc>
              <a:spcBef>
                <a:spcPts val="0"/>
              </a:spcBef>
              <a:spcAft>
                <a:spcPts val="0"/>
              </a:spcAft>
              <a:buClr>
                <a:schemeClr val="lt1"/>
              </a:buClr>
              <a:buSzPct val="100000"/>
              <a:buChar char="●"/>
            </a:pPr>
            <a:r>
              <a:rPr lang="pt-BR" sz="1500">
                <a:solidFill>
                  <a:schemeClr val="lt1"/>
                </a:solidFill>
              </a:rPr>
              <a:t>Esse sistema ganhou grande fama no meio acadêmico e profissional por conta da sua robustez e devido a sua </a:t>
            </a:r>
            <a:r>
              <a:rPr b="1" lang="pt-BR" sz="1500">
                <a:solidFill>
                  <a:schemeClr val="lt1"/>
                </a:solidFill>
              </a:rPr>
              <a:t>filosofia de design</a:t>
            </a:r>
            <a:r>
              <a:rPr lang="pt-BR" sz="1500">
                <a:solidFill>
                  <a:schemeClr val="lt1"/>
                </a:solidFill>
              </a:rPr>
              <a:t>, a qual apresentava </a:t>
            </a:r>
            <a:r>
              <a:rPr b="1" lang="pt-BR" sz="1500">
                <a:solidFill>
                  <a:schemeClr val="lt1"/>
                </a:solidFill>
              </a:rPr>
              <a:t>ferramentas modulares</a:t>
            </a:r>
            <a:r>
              <a:rPr lang="pt-BR" sz="1500">
                <a:solidFill>
                  <a:schemeClr val="lt1"/>
                </a:solidFill>
              </a:rPr>
              <a:t>, as quais </a:t>
            </a:r>
            <a:r>
              <a:rPr b="1" lang="pt-BR" sz="1500">
                <a:solidFill>
                  <a:schemeClr val="lt1"/>
                </a:solidFill>
              </a:rPr>
              <a:t>podiam ser incluídas para realizar tarefas complexas</a:t>
            </a:r>
            <a:r>
              <a:rPr lang="pt-BR" sz="1500">
                <a:solidFill>
                  <a:schemeClr val="lt1"/>
                </a:solidFill>
              </a:rPr>
              <a:t>; [12]</a:t>
            </a:r>
            <a:endParaRPr sz="1500">
              <a:solidFill>
                <a:schemeClr val="lt1"/>
              </a:solidFill>
            </a:endParaRPr>
          </a:p>
          <a:p>
            <a:pPr indent="-316706" lvl="0" marL="457200" rtl="0" algn="l">
              <a:lnSpc>
                <a:spcPct val="150000"/>
              </a:lnSpc>
              <a:spcBef>
                <a:spcPts val="0"/>
              </a:spcBef>
              <a:spcAft>
                <a:spcPts val="0"/>
              </a:spcAft>
              <a:buClr>
                <a:schemeClr val="lt1"/>
              </a:buClr>
              <a:buSzPct val="100000"/>
              <a:buChar char="●"/>
            </a:pPr>
            <a:r>
              <a:rPr lang="pt-BR" sz="1500">
                <a:solidFill>
                  <a:schemeClr val="lt1"/>
                </a:solidFill>
              </a:rPr>
              <a:t>Porém, tal </a:t>
            </a:r>
            <a:r>
              <a:rPr b="1" lang="pt-BR" sz="1500">
                <a:solidFill>
                  <a:schemeClr val="lt1"/>
                </a:solidFill>
              </a:rPr>
              <a:t>sistema não era acessível para usuários comuns</a:t>
            </a:r>
            <a:r>
              <a:rPr lang="pt-BR" sz="1500">
                <a:solidFill>
                  <a:schemeClr val="lt1"/>
                </a:solidFill>
              </a:rPr>
              <a:t>. Linus, então, buscava algo</a:t>
            </a:r>
            <a:r>
              <a:rPr b="1" lang="pt-BR" sz="1500">
                <a:solidFill>
                  <a:schemeClr val="lt1"/>
                </a:solidFill>
              </a:rPr>
              <a:t> similar ao UNIX, </a:t>
            </a:r>
            <a:r>
              <a:rPr lang="pt-BR" sz="1500">
                <a:solidFill>
                  <a:schemeClr val="lt1"/>
                </a:solidFill>
              </a:rPr>
              <a:t>mas que ele pudessem</a:t>
            </a:r>
            <a:r>
              <a:rPr b="1" lang="pt-BR" sz="1500">
                <a:solidFill>
                  <a:schemeClr val="lt1"/>
                </a:solidFill>
              </a:rPr>
              <a:t> modificar e usar livremente</a:t>
            </a:r>
            <a:r>
              <a:rPr lang="pt-BR" sz="1500">
                <a:solidFill>
                  <a:schemeClr val="lt1"/>
                </a:solidFill>
              </a:rPr>
              <a:t>. [12]</a:t>
            </a:r>
            <a:endParaRPr sz="1500">
              <a:solidFill>
                <a:schemeClr val="lt1"/>
              </a:solidFill>
            </a:endParaRPr>
          </a:p>
          <a:p>
            <a:pPr indent="0" lvl="0" marL="457200" rtl="0" algn="l">
              <a:lnSpc>
                <a:spcPct val="150000"/>
              </a:lnSpc>
              <a:spcBef>
                <a:spcPts val="1200"/>
              </a:spcBef>
              <a:spcAft>
                <a:spcPts val="1200"/>
              </a:spcAft>
              <a:buNone/>
            </a:pPr>
            <a:r>
              <a:rPr lang="pt-BR" sz="1500">
                <a:solidFill>
                  <a:schemeClr val="lt1"/>
                </a:solidFill>
              </a:rPr>
              <a:t> </a:t>
            </a:r>
            <a:endParaRPr sz="1500">
              <a:solidFill>
                <a:schemeClr val="lt1"/>
              </a:solidFill>
            </a:endParaRPr>
          </a:p>
        </p:txBody>
      </p:sp>
      <p:sp>
        <p:nvSpPr>
          <p:cNvPr id="102" name="Google Shape;102;p18"/>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As alternativas da época: o UNIX</a:t>
            </a:r>
            <a:endParaRPr sz="2800">
              <a:solidFill>
                <a:schemeClr val="lt1"/>
              </a:solidFill>
              <a:latin typeface="Proxima Nova"/>
              <a:ea typeface="Proxima Nova"/>
              <a:cs typeface="Proxima Nova"/>
              <a:sym typeface="Proxima Nova"/>
            </a:endParaRPr>
          </a:p>
        </p:txBody>
      </p:sp>
      <p:pic>
        <p:nvPicPr>
          <p:cNvPr id="103" name="Google Shape;103;p18"/>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104" name="Google Shape;104;p18"/>
          <p:cNvPicPr preferRelativeResize="0"/>
          <p:nvPr/>
        </p:nvPicPr>
        <p:blipFill>
          <a:blip r:embed="rId4">
            <a:alphaModFix/>
          </a:blip>
          <a:stretch>
            <a:fillRect/>
          </a:stretch>
        </p:blipFill>
        <p:spPr>
          <a:xfrm>
            <a:off x="4947450" y="1298850"/>
            <a:ext cx="3325700" cy="327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19"/>
          <p:cNvSpPr txBox="1"/>
          <p:nvPr>
            <p:ph idx="1" type="body"/>
          </p:nvPr>
        </p:nvSpPr>
        <p:spPr>
          <a:xfrm>
            <a:off x="311700" y="1152475"/>
            <a:ext cx="80502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lt1"/>
              </a:buClr>
              <a:buSzPts val="1400"/>
              <a:buChar char="●"/>
            </a:pPr>
            <a:r>
              <a:rPr lang="pt-BR" sz="1400">
                <a:solidFill>
                  <a:schemeClr val="lt1"/>
                </a:solidFill>
              </a:rPr>
              <a:t>Richard Stallman cria o projeto GNU (</a:t>
            </a:r>
            <a:r>
              <a:rPr i="1" lang="pt-BR" sz="1400">
                <a:solidFill>
                  <a:schemeClr val="lt1"/>
                </a:solidFill>
              </a:rPr>
              <a:t>GNU Not Unix</a:t>
            </a:r>
            <a:r>
              <a:rPr lang="pt-BR" sz="1400">
                <a:solidFill>
                  <a:schemeClr val="lt1"/>
                </a:solidFill>
              </a:rPr>
              <a:t>) em 1983, visando criar um sistema operacional livre inspirado e compatível com UNIX; [4]</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Ferramentas como GCC, Emacs e BASH. Mas não </a:t>
            </a:r>
            <a:r>
              <a:rPr lang="pt-BR" sz="1400">
                <a:solidFill>
                  <a:schemeClr val="lt1"/>
                </a:solidFill>
              </a:rPr>
              <a:t>possuía</a:t>
            </a:r>
            <a:r>
              <a:rPr lang="pt-BR" sz="1400">
                <a:solidFill>
                  <a:schemeClr val="lt1"/>
                </a:solidFill>
              </a:rPr>
              <a:t> um kernel funcional, responsável por gerenciar hardware e recursos do sistema; [4]</a:t>
            </a:r>
            <a:endParaRPr sz="1400">
              <a:solidFill>
                <a:schemeClr val="lt1"/>
              </a:solidFill>
            </a:endParaRPr>
          </a:p>
          <a:p>
            <a:pPr indent="-317500" lvl="0" marL="457200" rtl="0" algn="l">
              <a:lnSpc>
                <a:spcPct val="150000"/>
              </a:lnSpc>
              <a:spcBef>
                <a:spcPts val="0"/>
              </a:spcBef>
              <a:spcAft>
                <a:spcPts val="0"/>
              </a:spcAft>
              <a:buClr>
                <a:schemeClr val="lt1"/>
              </a:buClr>
              <a:buSzPts val="1400"/>
              <a:buChar char="●"/>
            </a:pPr>
            <a:r>
              <a:rPr lang="pt-BR" sz="1400">
                <a:solidFill>
                  <a:schemeClr val="lt1"/>
                </a:solidFill>
              </a:rPr>
              <a:t>Kernel </a:t>
            </a:r>
            <a:r>
              <a:rPr lang="pt-BR" sz="1400">
                <a:solidFill>
                  <a:schemeClr val="lt1"/>
                </a:solidFill>
              </a:rPr>
              <a:t>próprio: Hurd</a:t>
            </a:r>
            <a:r>
              <a:rPr lang="pt-BR" sz="1400">
                <a:solidFill>
                  <a:schemeClr val="lt1"/>
                </a:solidFill>
              </a:rPr>
              <a:t> [4]</a:t>
            </a:r>
            <a:endParaRPr sz="1400">
              <a:solidFill>
                <a:schemeClr val="lt1"/>
              </a:solidFill>
            </a:endParaRPr>
          </a:p>
        </p:txBody>
      </p:sp>
      <p:sp>
        <p:nvSpPr>
          <p:cNvPr id="111" name="Google Shape;111;p19"/>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Entendendo o contexto da Época</a:t>
            </a:r>
            <a:endParaRPr sz="2800">
              <a:solidFill>
                <a:schemeClr val="lt1"/>
              </a:solidFill>
              <a:latin typeface="Proxima Nova"/>
              <a:ea typeface="Proxima Nova"/>
              <a:cs typeface="Proxima Nova"/>
              <a:sym typeface="Proxima Nova"/>
            </a:endParaRPr>
          </a:p>
        </p:txBody>
      </p:sp>
      <p:pic>
        <p:nvPicPr>
          <p:cNvPr id="112" name="Google Shape;112;p19"/>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113" name="Google Shape;113;p19"/>
          <p:cNvPicPr preferRelativeResize="0"/>
          <p:nvPr/>
        </p:nvPicPr>
        <p:blipFill>
          <a:blip r:embed="rId4">
            <a:alphaModFix/>
          </a:blip>
          <a:stretch>
            <a:fillRect/>
          </a:stretch>
        </p:blipFill>
        <p:spPr>
          <a:xfrm>
            <a:off x="3476500" y="2644125"/>
            <a:ext cx="2275325" cy="224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0"/>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Com base na filosofia do UNIX, </a:t>
            </a:r>
            <a:r>
              <a:rPr b="1" lang="pt-BR" sz="1400">
                <a:solidFill>
                  <a:schemeClr val="lt1"/>
                </a:solidFill>
              </a:rPr>
              <a:t>Linus decide iniciar um hobby</a:t>
            </a:r>
            <a:r>
              <a:rPr lang="pt-BR" sz="1400">
                <a:solidFill>
                  <a:schemeClr val="lt1"/>
                </a:solidFill>
              </a:rPr>
              <a:t>, sua ideia era criar um projeto kernel,  um </a:t>
            </a:r>
            <a:r>
              <a:rPr b="1" lang="pt-BR" sz="1400">
                <a:solidFill>
                  <a:schemeClr val="lt1"/>
                </a:solidFill>
              </a:rPr>
              <a:t>núcleo do sistema que gerencia o hardware e os recursos básicos do computador</a:t>
            </a:r>
            <a:r>
              <a:rPr lang="pt-BR" sz="1400">
                <a:solidFill>
                  <a:schemeClr val="lt1"/>
                </a:solidFill>
              </a:rPr>
              <a:t>;</a:t>
            </a:r>
            <a:r>
              <a:rPr lang="pt-BR" sz="1400">
                <a:solidFill>
                  <a:schemeClr val="lt1"/>
                </a:solidFill>
              </a:rPr>
              <a:t>[2]</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Inicialmente, ele criou algo simples que poderia executar comandos e interagir diretamente com o hardware, uma ferramenta de terminal; [2]</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Dessa forma, ele poderia experimentar em seu próprio computador, principalmente executando comandos e tarefas básicas de forma eficiente.</a:t>
            </a:r>
            <a:endParaRPr sz="1400">
              <a:solidFill>
                <a:schemeClr val="lt1"/>
              </a:solidFill>
            </a:endParaRPr>
          </a:p>
          <a:p>
            <a:pPr indent="0" lvl="0" marL="457200" rtl="0" algn="l">
              <a:lnSpc>
                <a:spcPct val="150000"/>
              </a:lnSpc>
              <a:spcBef>
                <a:spcPts val="1200"/>
              </a:spcBef>
              <a:spcAft>
                <a:spcPts val="1200"/>
              </a:spcAft>
              <a:buNone/>
            </a:pPr>
            <a:r>
              <a:rPr lang="pt-BR" sz="1400">
                <a:solidFill>
                  <a:schemeClr val="lt1"/>
                </a:solidFill>
              </a:rPr>
              <a:t> </a:t>
            </a:r>
            <a:endParaRPr sz="1400">
              <a:solidFill>
                <a:schemeClr val="lt1"/>
              </a:solidFill>
            </a:endParaRPr>
          </a:p>
        </p:txBody>
      </p:sp>
      <p:sp>
        <p:nvSpPr>
          <p:cNvPr id="120" name="Google Shape;120;p20"/>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Início de um Hobby</a:t>
            </a:r>
            <a:endParaRPr sz="2800">
              <a:solidFill>
                <a:schemeClr val="lt1"/>
              </a:solidFill>
              <a:latin typeface="Proxima Nova"/>
              <a:ea typeface="Proxima Nova"/>
              <a:cs typeface="Proxima Nova"/>
              <a:sym typeface="Proxima Nova"/>
            </a:endParaRPr>
          </a:p>
        </p:txBody>
      </p:sp>
      <p:pic>
        <p:nvPicPr>
          <p:cNvPr id="121" name="Google Shape;121;p20"/>
          <p:cNvPicPr preferRelativeResize="0"/>
          <p:nvPr/>
        </p:nvPicPr>
        <p:blipFill>
          <a:blip r:embed="rId3">
            <a:alphaModFix/>
          </a:blip>
          <a:stretch>
            <a:fillRect/>
          </a:stretch>
        </p:blipFill>
        <p:spPr>
          <a:xfrm>
            <a:off x="8112025" y="3920600"/>
            <a:ext cx="1031976" cy="1222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1"/>
          <p:cNvSpPr txBox="1"/>
          <p:nvPr>
            <p:ph idx="1" type="body"/>
          </p:nvPr>
        </p:nvSpPr>
        <p:spPr>
          <a:xfrm>
            <a:off x="295525" y="1017725"/>
            <a:ext cx="7710600" cy="38778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Em 1991, Linus lança a primeira versão do seu Kernel o </a:t>
            </a:r>
            <a:r>
              <a:rPr b="1" lang="pt-BR" sz="1400">
                <a:solidFill>
                  <a:schemeClr val="lt1"/>
                </a:solidFill>
              </a:rPr>
              <a:t>Linux 0.01</a:t>
            </a:r>
            <a:r>
              <a:rPr lang="pt-BR" sz="1400">
                <a:solidFill>
                  <a:schemeClr val="lt1"/>
                </a:solidFill>
              </a:rPr>
              <a:t>, como um sistema operativo operado por linhas de comando; [3]</a:t>
            </a:r>
            <a:endParaRPr sz="1400">
              <a:solidFill>
                <a:schemeClr val="lt1"/>
              </a:solidFill>
            </a:endParaRPr>
          </a:p>
          <a:p>
            <a:pPr indent="-317500" lvl="0" marL="457200" rtl="0" algn="just">
              <a:lnSpc>
                <a:spcPct val="150000"/>
              </a:lnSpc>
              <a:spcBef>
                <a:spcPts val="0"/>
              </a:spcBef>
              <a:spcAft>
                <a:spcPts val="0"/>
              </a:spcAft>
              <a:buClr>
                <a:schemeClr val="lt1"/>
              </a:buClr>
              <a:buSzPts val="1400"/>
              <a:buChar char="●"/>
            </a:pPr>
            <a:r>
              <a:rPr lang="pt-BR" sz="1400">
                <a:solidFill>
                  <a:schemeClr val="lt1"/>
                </a:solidFill>
              </a:rPr>
              <a:t>Inspirado pelo contexto da época, Linus decide </a:t>
            </a:r>
            <a:r>
              <a:rPr b="1" lang="pt-BR" sz="1400">
                <a:solidFill>
                  <a:schemeClr val="lt1"/>
                </a:solidFill>
              </a:rPr>
              <a:t>publicar gratuitamente</a:t>
            </a:r>
            <a:r>
              <a:rPr lang="pt-BR" sz="1400">
                <a:solidFill>
                  <a:schemeClr val="lt1"/>
                </a:solidFill>
              </a:rPr>
              <a:t> seu projeto e junto a ele foi </a:t>
            </a:r>
            <a:r>
              <a:rPr b="1" lang="pt-BR" sz="1400">
                <a:solidFill>
                  <a:schemeClr val="lt1"/>
                </a:solidFill>
              </a:rPr>
              <a:t>disponibilizado o código</a:t>
            </a:r>
            <a:r>
              <a:rPr lang="pt-BR" sz="1400">
                <a:solidFill>
                  <a:schemeClr val="lt1"/>
                </a:solidFill>
              </a:rPr>
              <a:t> utilizado; [3]</a:t>
            </a:r>
            <a:endParaRPr sz="1400">
              <a:solidFill>
                <a:schemeClr val="lt1"/>
              </a:solidFill>
            </a:endParaRPr>
          </a:p>
          <a:p>
            <a:pPr indent="-317500" lvl="0" marL="457200" rtl="0" algn="l">
              <a:spcBef>
                <a:spcPts val="0"/>
              </a:spcBef>
              <a:spcAft>
                <a:spcPts val="0"/>
              </a:spcAft>
              <a:buClr>
                <a:schemeClr val="lt1"/>
              </a:buClr>
              <a:buSzPts val="1400"/>
              <a:buChar char="●"/>
            </a:pPr>
            <a:r>
              <a:rPr lang="pt-BR" sz="1400">
                <a:solidFill>
                  <a:srgbClr val="999999"/>
                </a:solidFill>
              </a:rPr>
              <a:t>Como o Linux era funcional e aberto, rapidamente a comunidade GNU percebeu seu potencial como o kernel que faltava para o sistema GNU. Com isso, o kernel Linux passou a ser utilizado em conjunto com as ferramentas GNU, formando o que hoje conhecemos como o sistema GNU/Linux. [3]</a:t>
            </a:r>
            <a:endParaRPr sz="1400">
              <a:solidFill>
                <a:srgbClr val="999999"/>
              </a:solidFill>
            </a:endParaRPr>
          </a:p>
        </p:txBody>
      </p:sp>
      <p:sp>
        <p:nvSpPr>
          <p:cNvPr id="128" name="Google Shape;128;p21"/>
          <p:cNvSpPr txBox="1"/>
          <p:nvPr/>
        </p:nvSpPr>
        <p:spPr>
          <a:xfrm>
            <a:off x="295525" y="158625"/>
            <a:ext cx="85206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800">
                <a:solidFill>
                  <a:schemeClr val="lt1"/>
                </a:solidFill>
                <a:latin typeface="Proxima Nova"/>
                <a:ea typeface="Proxima Nova"/>
                <a:cs typeface="Proxima Nova"/>
                <a:sym typeface="Proxima Nova"/>
              </a:rPr>
              <a:t>Primeira versão</a:t>
            </a:r>
            <a:endParaRPr sz="2800">
              <a:solidFill>
                <a:schemeClr val="lt1"/>
              </a:solidFill>
              <a:latin typeface="Proxima Nova"/>
              <a:ea typeface="Proxima Nova"/>
              <a:cs typeface="Proxima Nova"/>
              <a:sym typeface="Proxima Nova"/>
            </a:endParaRPr>
          </a:p>
        </p:txBody>
      </p:sp>
      <p:pic>
        <p:nvPicPr>
          <p:cNvPr id="129" name="Google Shape;129;p21"/>
          <p:cNvPicPr preferRelativeResize="0"/>
          <p:nvPr/>
        </p:nvPicPr>
        <p:blipFill>
          <a:blip r:embed="rId3">
            <a:alphaModFix/>
          </a:blip>
          <a:stretch>
            <a:fillRect/>
          </a:stretch>
        </p:blipFill>
        <p:spPr>
          <a:xfrm>
            <a:off x="8112025" y="3920600"/>
            <a:ext cx="1031976" cy="1222899"/>
          </a:xfrm>
          <a:prstGeom prst="rect">
            <a:avLst/>
          </a:prstGeom>
          <a:noFill/>
          <a:ln>
            <a:noFill/>
          </a:ln>
        </p:spPr>
      </p:pic>
      <p:pic>
        <p:nvPicPr>
          <p:cNvPr id="130" name="Google Shape;130;p21"/>
          <p:cNvPicPr preferRelativeResize="0"/>
          <p:nvPr/>
        </p:nvPicPr>
        <p:blipFill rotWithShape="1">
          <a:blip r:embed="rId4">
            <a:alphaModFix/>
          </a:blip>
          <a:srcRect b="3022" l="0" r="0" t="11346"/>
          <a:stretch/>
        </p:blipFill>
        <p:spPr>
          <a:xfrm>
            <a:off x="2191750" y="2472225"/>
            <a:ext cx="4728151" cy="256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