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diagrams/quickStyle2.xml" ContentType="application/vnd.openxmlformats-officedocument.drawingml.diagramQuickStyl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diagrams/colors2.xml" ContentType="application/vnd.openxmlformats-officedocument.drawingml.diagramColors+xml"/>
  <Override PartName="/ppt/slides/slide4.xml" ContentType="application/vnd.openxmlformats-officedocument.presentationml.slide+xml"/>
  <Override PartName="/ppt/diagrams/data2.xml" ContentType="application/vnd.openxmlformats-officedocument.drawingml.diagramData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viewProps.xml" ContentType="application/vnd.openxmlformats-officedocument.presentationml.viewProps+xml"/>
  <Override PartName="/ppt/diagrams/quickStyle1.xml" ContentType="application/vnd.openxmlformats-officedocument.drawingml.diagramQuickStyle+xml"/>
  <Override PartName="/ppt/slides/slide6.xml" ContentType="application/vnd.openxmlformats-officedocument.presentationml.slide+xml"/>
  <Override PartName="/ppt/diagrams/drawing2.xml" ContentType="application/vnd.openxmlformats-officedocument.drawingml.diagramDrawing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s/slide7.xml" ContentType="application/vnd.openxmlformats-officedocument.presentationml.slide+xml"/>
  <Override PartName="/ppt/diagrams/drawing1.xml" ContentType="application/vnd.openxmlformats-officedocument.drawingml.diagramDrawing+xml"/>
  <Override PartName="/ppt/slideLayouts/slideLayout13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9144000" cy="6858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diagrams/_rels/data1.xml.rels><?xml version="1.0" encoding="UTF-8" standalone="yes"?><Relationships xmlns="http://schemas.openxmlformats.org/package/2006/relationships"><Relationship Id="rId1" Type="http://schemas.microsoft.com/office/2007/relationships/diagramDrawing" Target="../diagrams/drawing1.xml" /></Relationships>
</file>

<file path=ppt/diagrams/_rels/data2.xml.rels><?xml version="1.0" encoding="UTF-8" standalone="yes"?>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microsoft.com/office/2007/relationships/diagramDrawing" Target="../diagrams/drawing2.xml" /></Relationships>
</file>

<file path=ppt/diagrams/_rels/drawing1.xml.rels><?xml version="1.0" encoding="UTF-8" standalone="yes"?><Relationships xmlns="http://schemas.openxmlformats.org/package/2006/relationships"></Relationships>
</file>

<file path=ppt/diagrams/_rels/drawing2.xml.rels><?xml version="1.0" encoding="UTF-8" standalone="yes"?>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 xmlns:r="http://schemas.openxmlformats.org/officeDocument/2006/relationships">
  <dgm:ptLst>
    <dgm:pt modelId="{8E78469D-AF71-4EB4-B93B-64D216EE76E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 bwMode="auto"/>
      <dgm:t>
        <a:bodyPr/>
        <a:lstStyle/>
        <a:p>
          <a:pPr>
            <a:defRPr/>
          </a:pPr>
          <a:endParaRPr lang="en-US"/>
        </a:p>
      </dgm:t>
    </dgm:pt>
    <dgm:pt modelId="{AA415AF4-ADD4-49DC-B4F9-533313E16708}">
      <dgm:prSet phldrT="[Text]"/>
      <dgm:spPr bwMode="auto"/>
      <dgm:t>
        <a:bodyPr/>
        <a:lstStyle/>
        <a:p>
          <a:pPr>
            <a:defRPr/>
          </a:pPr>
          <a:r>
            <a:rPr lang="pt-BR" b="0"/>
            <a:t>Nas câmeras de vídeo, são as lentes que fazem a projeção da imagem dos objetos no plano do sensor.</a:t>
          </a:r>
          <a:endParaRPr lang="en-US"/>
        </a:p>
      </dgm:t>
    </dgm:pt>
    <dgm:pt modelId="{D45897C7-97E3-4A9C-BFA0-E4909E366974}" type="parTrans" cxnId="{CCCF2DA1-ED89-40C5-8295-155072C09664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ED6F1F5D-EAEE-42FA-9C38-89C17890E820}" type="sibTrans" cxnId="{CCCF2DA1-ED89-40C5-8295-155072C09664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4D20AAE4-15F0-4757-828F-7211D0F6430A}">
      <dgm:prSet phldrT="[Text]"/>
      <dgm:spPr bwMode="auto"/>
      <dgm:t>
        <a:bodyPr/>
        <a:lstStyle/>
        <a:p>
          <a:pPr>
            <a:defRPr/>
          </a:pPr>
          <a:r>
            <a:rPr lang="pt-BR" b="0"/>
            <a:t>Matematicamente, essa projeção é expressa por: </a:t>
          </a:r>
          <a:r>
            <a:rPr lang="pt-BR" b="1"/>
            <a:t>(x,y)=M(X,Y,Z)</a:t>
          </a:r>
          <a:r>
            <a:rPr lang="pt-BR" b="0"/>
            <a:t>, onde (x,y) são as coordenadas do sensor e (X,Y,Z) são as coordenadas no mundo real.</a:t>
          </a:r>
          <a:endParaRPr lang="en-US"/>
        </a:p>
      </dgm:t>
    </dgm:pt>
    <dgm:pt modelId="{5B4B6502-7044-471D-825A-C7784353995B}" type="parTrans" cxnId="{4AFEFF9D-FEB8-428F-9498-FA6299D4B46C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8AE2E8AA-245F-48C1-B729-F253DBE0E5A5}" type="sibTrans" cxnId="{4AFEFF9D-FEB8-428F-9498-FA6299D4B46C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75B2EED8-EEE3-4092-B46F-5121749CE97D}">
      <dgm:prSet phldrT="[Text]"/>
      <dgm:spPr bwMode="auto"/>
      <dgm:t>
        <a:bodyPr/>
        <a:lstStyle/>
        <a:p>
          <a:pPr>
            <a:defRPr/>
          </a:pPr>
          <a:r>
            <a:rPr lang="pt-BR" b="0"/>
            <a:t>É possível descrever essa projeção de diversas formas, de acordo com o nível de detalhamento dos fenômenos óticos.</a:t>
          </a:r>
          <a:endParaRPr lang="en-US"/>
        </a:p>
      </dgm:t>
    </dgm:pt>
    <dgm:pt modelId="{AA76CF40-5E98-4940-8EE9-4180B2BCAEA2}" type="parTrans" cxnId="{2A07561A-D142-47CF-8425-9A4B644AE21B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CDC6457D-F81D-425C-9578-825B313ADBE2}" type="sibTrans" cxnId="{2A07561A-D142-47CF-8425-9A4B644AE21B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8BAB583E-5656-4C7A-8CFB-7ACC054122DC}">
      <dgm:prSet phldrT="[Text]"/>
      <dgm:spPr bwMode="auto"/>
      <dgm:t>
        <a:bodyPr/>
        <a:lstStyle/>
        <a:p>
          <a:pPr>
            <a:defRPr/>
          </a:pPr>
          <a:r>
            <a:rPr lang="pt-BR" b="0"/>
            <a:t>O modelo mais comumente usado é o </a:t>
          </a:r>
          <a:r>
            <a:rPr lang="pt-BR" b="0" i="1"/>
            <a:t>pinhole</a:t>
          </a:r>
          <a:r>
            <a:rPr lang="pt-BR" b="0"/>
            <a:t>, ou buraco de alfinete, que descreve como a luz é projetada através de um pequeno orifício dentro de uma caixa fechada.</a:t>
          </a:r>
          <a:endParaRPr lang="en-US"/>
        </a:p>
      </dgm:t>
    </dgm:pt>
    <dgm:pt modelId="{EB2E0001-7F89-4ED4-BF91-91D937450AED}" type="parTrans" cxnId="{5C56C45E-A4A5-4119-A178-2934D4C272D2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BB6D14FD-08B6-443C-9687-86C7216D5986}" type="sibTrans" cxnId="{5C56C45E-A4A5-4119-A178-2934D4C272D2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49D5228E-0BC4-4CB5-88E6-1759622E0AEB}" type="pres">
      <dgm:prSet presAssocID="{8E78469D-AF71-4EB4-B93B-64D216EE76E0}" presName="vert0" presStyleCnt="0">
        <dgm:presLayoutVars>
          <dgm:dir val="norm"/>
          <dgm:animOne val="branch"/>
          <dgm:animLvl val="lvl"/>
        </dgm:presLayoutVars>
      </dgm:prSet>
      <dgm:spPr bwMode="auto"/>
    </dgm:pt>
    <dgm:pt modelId="{3A4C8749-EB86-4E4F-B728-3099187A4AFA}" type="pres">
      <dgm:prSet presAssocID="{AA415AF4-ADD4-49DC-B4F9-533313E16708}" presName="thickLine" presStyleLbl="alignNode1" presStyleIdx="0" presStyleCnt="4"/>
      <dgm:spPr bwMode="auto"/>
    </dgm:pt>
    <dgm:pt modelId="{2DD19333-978A-4397-B09A-D9B960D4A898}" type="pres">
      <dgm:prSet presAssocID="{AA415AF4-ADD4-49DC-B4F9-533313E16708}" presName="horz1" presStyleCnt="0"/>
      <dgm:spPr bwMode="auto"/>
    </dgm:pt>
    <dgm:pt modelId="{83324C55-68B4-4AD0-B56E-D335DAB3AB76}" type="pres">
      <dgm:prSet presAssocID="{AA415AF4-ADD4-49DC-B4F9-533313E16708}" presName="tx1" presStyleLbl="revTx" presStyleIdx="0" presStyleCnt="4"/>
      <dgm:spPr bwMode="auto"/>
    </dgm:pt>
    <dgm:pt modelId="{F05ED0D2-0235-4869-8AEB-E85FB7B5E2EB}" type="pres">
      <dgm:prSet presAssocID="{AA415AF4-ADD4-49DC-B4F9-533313E16708}" presName="vert1" presStyleCnt="0"/>
      <dgm:spPr bwMode="auto"/>
    </dgm:pt>
    <dgm:pt modelId="{14DD14D1-73C0-4B6A-906B-4650C0074532}" type="pres">
      <dgm:prSet presAssocID="{4D20AAE4-15F0-4757-828F-7211D0F6430A}" presName="thickLine" presStyleLbl="alignNode1" presStyleIdx="1" presStyleCnt="4"/>
      <dgm:spPr bwMode="auto"/>
    </dgm:pt>
    <dgm:pt modelId="{67BA5F7D-9C0C-44E6-8942-792C93C9DEDF}" type="pres">
      <dgm:prSet presAssocID="{4D20AAE4-15F0-4757-828F-7211D0F6430A}" presName="horz1" presStyleCnt="0"/>
      <dgm:spPr bwMode="auto"/>
    </dgm:pt>
    <dgm:pt modelId="{34732646-4332-4CF8-B86D-AE0373752389}" type="pres">
      <dgm:prSet presAssocID="{4D20AAE4-15F0-4757-828F-7211D0F6430A}" presName="tx1" presStyleLbl="revTx" presStyleIdx="1" presStyleCnt="4"/>
      <dgm:spPr bwMode="auto"/>
    </dgm:pt>
    <dgm:pt modelId="{385462F4-BB62-4D1C-9B06-0CE845E6CBF7}" type="pres">
      <dgm:prSet presAssocID="{4D20AAE4-15F0-4757-828F-7211D0F6430A}" presName="vert1" presStyleCnt="0"/>
      <dgm:spPr bwMode="auto"/>
    </dgm:pt>
    <dgm:pt modelId="{DD7A98F3-02D4-448A-AF36-1FF649629F27}" type="pres">
      <dgm:prSet presAssocID="{75B2EED8-EEE3-4092-B46F-5121749CE97D}" presName="thickLine" presStyleLbl="alignNode1" presStyleIdx="2" presStyleCnt="4"/>
      <dgm:spPr bwMode="auto"/>
    </dgm:pt>
    <dgm:pt modelId="{C96D4054-EED0-4DAC-ADB9-35B0F5C081A1}" type="pres">
      <dgm:prSet presAssocID="{75B2EED8-EEE3-4092-B46F-5121749CE97D}" presName="horz1" presStyleCnt="0"/>
      <dgm:spPr bwMode="auto"/>
    </dgm:pt>
    <dgm:pt modelId="{26EEFE68-1BAC-465B-A51B-8C07D322566C}" type="pres">
      <dgm:prSet presAssocID="{75B2EED8-EEE3-4092-B46F-5121749CE97D}" presName="tx1" presStyleLbl="revTx" presStyleIdx="2" presStyleCnt="4"/>
      <dgm:spPr bwMode="auto"/>
    </dgm:pt>
    <dgm:pt modelId="{BFD70916-DCA1-4E64-9AE0-79B753D23192}" type="pres">
      <dgm:prSet presAssocID="{75B2EED8-EEE3-4092-B46F-5121749CE97D}" presName="vert1" presStyleCnt="0"/>
      <dgm:spPr bwMode="auto"/>
    </dgm:pt>
    <dgm:pt modelId="{460361E3-36B9-47B9-83B5-93E1DC58EA64}" type="pres">
      <dgm:prSet presAssocID="{8BAB583E-5656-4C7A-8CFB-7ACC054122DC}" presName="thickLine" presStyleLbl="alignNode1" presStyleIdx="3" presStyleCnt="4"/>
      <dgm:spPr bwMode="auto"/>
    </dgm:pt>
    <dgm:pt modelId="{246D8150-36D2-4B1E-B549-6093DC61F25F}" type="pres">
      <dgm:prSet presAssocID="{8BAB583E-5656-4C7A-8CFB-7ACC054122DC}" presName="horz1" presStyleCnt="0"/>
      <dgm:spPr bwMode="auto"/>
    </dgm:pt>
    <dgm:pt modelId="{8176A18B-53A4-4172-8C00-078057023728}" type="pres">
      <dgm:prSet presAssocID="{8BAB583E-5656-4C7A-8CFB-7ACC054122DC}" presName="tx1" presStyleLbl="revTx" presStyleIdx="3" presStyleCnt="4"/>
      <dgm:spPr bwMode="auto"/>
    </dgm:pt>
    <dgm:pt modelId="{1EFEB268-A08A-46E1-B994-FE5578ACFB46}" type="pres">
      <dgm:prSet presAssocID="{8BAB583E-5656-4C7A-8CFB-7ACC054122DC}" presName="vert1" presStyleCnt="0"/>
      <dgm:spPr bwMode="auto"/>
    </dgm:pt>
  </dgm:ptLst>
  <dgm:cxnLst>
    <dgm:cxn modelId="{05256C17-EFDE-4F16-B137-E8E12244C521}" type="presOf" srcId="{AA415AF4-ADD4-49DC-B4F9-533313E16708}" destId="{83324C55-68B4-4AD0-B56E-D335DAB3AB76}" srcOrd="0" destOrd="0" presId="urn:microsoft.com/office/officeart/2008/layout/LinedList"/>
    <dgm:cxn modelId="{2A07561A-D142-47CF-8425-9A4B644AE21B}" srcId="{8E78469D-AF71-4EB4-B93B-64D216EE76E0}" destId="{75B2EED8-EEE3-4092-B46F-5121749CE97D}" srcOrd="2" destOrd="0" parTransId="{AA76CF40-5E98-4940-8EE9-4180B2BCAEA2}" sibTransId="{CDC6457D-F81D-425C-9578-825B313ADBE2}"/>
    <dgm:cxn modelId="{5C56C45E-A4A5-4119-A178-2934D4C272D2}" srcId="{8E78469D-AF71-4EB4-B93B-64D216EE76E0}" destId="{8BAB583E-5656-4C7A-8CFB-7ACC054122DC}" srcOrd="3" destOrd="0" parTransId="{EB2E0001-7F89-4ED4-BF91-91D937450AED}" sibTransId="{BB6D14FD-08B6-443C-9687-86C7216D5986}"/>
    <dgm:cxn modelId="{50F2276F-A397-40C0-AC8E-0EBEAE167F1C}" type="presOf" srcId="{4D20AAE4-15F0-4757-828F-7211D0F6430A}" destId="{34732646-4332-4CF8-B86D-AE0373752389}" srcOrd="0" destOrd="0" presId="urn:microsoft.com/office/officeart/2008/layout/LinedList"/>
    <dgm:cxn modelId="{7E30C394-842B-4EA9-ACFF-248A9C50C03F}" type="presOf" srcId="{8BAB583E-5656-4C7A-8CFB-7ACC054122DC}" destId="{8176A18B-53A4-4172-8C00-078057023728}" srcOrd="0" destOrd="0" presId="urn:microsoft.com/office/officeart/2008/layout/LinedList"/>
    <dgm:cxn modelId="{4AFEFF9D-FEB8-428F-9498-FA6299D4B46C}" srcId="{8E78469D-AF71-4EB4-B93B-64D216EE76E0}" destId="{4D20AAE4-15F0-4757-828F-7211D0F6430A}" srcOrd="1" destOrd="0" parTransId="{5B4B6502-7044-471D-825A-C7784353995B}" sibTransId="{8AE2E8AA-245F-48C1-B729-F253DBE0E5A5}"/>
    <dgm:cxn modelId="{CCCF2DA1-ED89-40C5-8295-155072C09664}" srcId="{8E78469D-AF71-4EB4-B93B-64D216EE76E0}" destId="{AA415AF4-ADD4-49DC-B4F9-533313E16708}" srcOrd="0" destOrd="0" parTransId="{D45897C7-97E3-4A9C-BFA0-E4909E366974}" sibTransId="{ED6F1F5D-EAEE-42FA-9C38-89C17890E820}"/>
    <dgm:cxn modelId="{F01F1DB0-4F9D-431A-B983-E4462E3B42C4}" type="presOf" srcId="{8E78469D-AF71-4EB4-B93B-64D216EE76E0}" destId="{49D5228E-0BC4-4CB5-88E6-1759622E0AEB}" srcOrd="0" destOrd="0" presId="urn:microsoft.com/office/officeart/2008/layout/LinedList"/>
    <dgm:cxn modelId="{20D18EB7-9F63-41DB-B446-20C64B34BBC6}" type="presOf" srcId="{75B2EED8-EEE3-4092-B46F-5121749CE97D}" destId="{26EEFE68-1BAC-465B-A51B-8C07D322566C}" srcOrd="0" destOrd="0" presId="urn:microsoft.com/office/officeart/2008/layout/LinedList"/>
    <dgm:cxn modelId="{99F7E762-D3CD-469C-94CD-F892F0FF969F}" type="presParOf" srcId="{49D5228E-0BC4-4CB5-88E6-1759622E0AEB}" destId="{3A4C8749-EB86-4E4F-B728-3099187A4AFA}" srcOrd="0" destOrd="0" presId="urn:microsoft.com/office/officeart/2008/layout/LinedList"/>
    <dgm:cxn modelId="{75EDA35E-1D16-449D-9DC8-7AC3C19BAF1F}" type="presParOf" srcId="{49D5228E-0BC4-4CB5-88E6-1759622E0AEB}" destId="{2DD19333-978A-4397-B09A-D9B960D4A898}" srcOrd="1" destOrd="0" presId="urn:microsoft.com/office/officeart/2008/layout/LinedList"/>
    <dgm:cxn modelId="{C3BC501B-0C09-45FB-BDC0-2F20680B8613}" type="presParOf" srcId="{2DD19333-978A-4397-B09A-D9B960D4A898}" destId="{83324C55-68B4-4AD0-B56E-D335DAB3AB76}" srcOrd="0" destOrd="0" presId="urn:microsoft.com/office/officeart/2008/layout/LinedList"/>
    <dgm:cxn modelId="{F7A4F012-FC35-4C99-B2F5-09B842E40544}" type="presParOf" srcId="{2DD19333-978A-4397-B09A-D9B960D4A898}" destId="{F05ED0D2-0235-4869-8AEB-E85FB7B5E2EB}" srcOrd="1" destOrd="0" presId="urn:microsoft.com/office/officeart/2008/layout/LinedList"/>
    <dgm:cxn modelId="{2BC67EF9-9ACE-476F-BF49-397C9B71AC07}" type="presParOf" srcId="{49D5228E-0BC4-4CB5-88E6-1759622E0AEB}" destId="{14DD14D1-73C0-4B6A-906B-4650C0074532}" srcOrd="2" destOrd="0" presId="urn:microsoft.com/office/officeart/2008/layout/LinedList"/>
    <dgm:cxn modelId="{C69B8FCC-3CC2-41F5-8D37-1756B5751E56}" type="presParOf" srcId="{49D5228E-0BC4-4CB5-88E6-1759622E0AEB}" destId="{67BA5F7D-9C0C-44E6-8942-792C93C9DEDF}" srcOrd="3" destOrd="0" presId="urn:microsoft.com/office/officeart/2008/layout/LinedList"/>
    <dgm:cxn modelId="{190CF458-2673-4F8B-AC48-53E9E74B2678}" type="presParOf" srcId="{67BA5F7D-9C0C-44E6-8942-792C93C9DEDF}" destId="{34732646-4332-4CF8-B86D-AE0373752389}" srcOrd="0" destOrd="0" presId="urn:microsoft.com/office/officeart/2008/layout/LinedList"/>
    <dgm:cxn modelId="{FB3269FA-85F0-499C-A424-F5A99D4AD21E}" type="presParOf" srcId="{67BA5F7D-9C0C-44E6-8942-792C93C9DEDF}" destId="{385462F4-BB62-4D1C-9B06-0CE845E6CBF7}" srcOrd="1" destOrd="0" presId="urn:microsoft.com/office/officeart/2008/layout/LinedList"/>
    <dgm:cxn modelId="{61C3F8E2-D658-4219-AF93-D0F10F7FDA3E}" type="presParOf" srcId="{49D5228E-0BC4-4CB5-88E6-1759622E0AEB}" destId="{DD7A98F3-02D4-448A-AF36-1FF649629F27}" srcOrd="4" destOrd="0" presId="urn:microsoft.com/office/officeart/2008/layout/LinedList"/>
    <dgm:cxn modelId="{BE29C009-EF98-4442-B819-54AC116016EF}" type="presParOf" srcId="{49D5228E-0BC4-4CB5-88E6-1759622E0AEB}" destId="{C96D4054-EED0-4DAC-ADB9-35B0F5C081A1}" srcOrd="5" destOrd="0" presId="urn:microsoft.com/office/officeart/2008/layout/LinedList"/>
    <dgm:cxn modelId="{9B99F4F6-09CC-4D6D-AADA-CFAF4933F4B3}" type="presParOf" srcId="{C96D4054-EED0-4DAC-ADB9-35B0F5C081A1}" destId="{26EEFE68-1BAC-465B-A51B-8C07D322566C}" srcOrd="0" destOrd="0" presId="urn:microsoft.com/office/officeart/2008/layout/LinedList"/>
    <dgm:cxn modelId="{AC610E9A-DC91-445A-BFAF-8201F5CED1A0}" type="presParOf" srcId="{C96D4054-EED0-4DAC-ADB9-35B0F5C081A1}" destId="{BFD70916-DCA1-4E64-9AE0-79B753D23192}" srcOrd="1" destOrd="0" presId="urn:microsoft.com/office/officeart/2008/layout/LinedList"/>
    <dgm:cxn modelId="{E49AFE16-0806-4DD6-957F-4537EACB2698}" type="presParOf" srcId="{49D5228E-0BC4-4CB5-88E6-1759622E0AEB}" destId="{460361E3-36B9-47B9-83B5-93E1DC58EA64}" srcOrd="6" destOrd="0" presId="urn:microsoft.com/office/officeart/2008/layout/LinedList"/>
    <dgm:cxn modelId="{CB89C500-EE88-4CCE-9AA9-76028391AC98}" type="presParOf" srcId="{49D5228E-0BC4-4CB5-88E6-1759622E0AEB}" destId="{246D8150-36D2-4B1E-B549-6093DC61F25F}" srcOrd="7" destOrd="0" presId="urn:microsoft.com/office/officeart/2008/layout/LinedList"/>
    <dgm:cxn modelId="{69CB7E96-7AB7-4439-9095-ADC46124E76F}" type="presParOf" srcId="{246D8150-36D2-4B1E-B549-6093DC61F25F}" destId="{8176A18B-53A4-4172-8C00-078057023728}" srcOrd="0" destOrd="0" presId="urn:microsoft.com/office/officeart/2008/layout/LinedList"/>
    <dgm:cxn modelId="{7FED75FB-2333-492B-8777-F0DF56E4CA50}" type="presParOf" srcId="{246D8150-36D2-4B1E-B549-6093DC61F25F}" destId="{1EFEB268-A08A-46E1-B994-FE5578ACFB4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 xmlns:r="http://schemas.openxmlformats.org/officeDocument/2006/relationships">
  <dgm:ptLst>
    <dgm:pt modelId="{1CAA663B-15D6-45E2-9593-4D2FEAB1461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 bwMode="auto"/>
      <dgm:t>
        <a:bodyPr/>
        <a:lstStyle/>
        <a:p>
          <a:pPr>
            <a:defRPr/>
          </a:pPr>
          <a:endParaRPr lang="en-US"/>
        </a:p>
      </dgm:t>
    </dgm:pt>
    <dgm:pt modelId="{6F67DDCF-EE5B-42B6-BAA7-BACAC823D1A0}">
      <dgm:prSet phldrT="[Text]"/>
      <dgm:spPr bwMode="auto"/>
      <dgm:t>
        <a:bodyPr vert="horz" anchor="ctr"/>
        <a:lstStyle/>
        <a:p>
          <a:pPr marL="0" indent="0" algn="l" defTabSz="1111249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pt-BR"/>
            <a:t>Observem que quanto maior a disparidade (x</a:t>
          </a:r>
          <a:r>
            <a:rPr lang="pt-BR" baseline="-25000"/>
            <a:t>1</a:t>
          </a:r>
          <a:r>
            <a:rPr lang="pt-BR"/>
            <a:t>’-x</a:t>
          </a:r>
          <a:r>
            <a:rPr lang="pt-BR" baseline="-25000"/>
            <a:t>2</a:t>
          </a:r>
          <a:r>
            <a:rPr lang="pt-BR"/>
            <a:t>’) menor a distância do objeto. Se a disparidade for zero, a distância é infinita.</a:t>
          </a:r>
          <a:endParaRPr lang="en-US"/>
        </a:p>
      </dgm:t>
    </dgm:pt>
    <dgm:pt modelId="{0CD24C9E-6619-4155-8899-E8CED1AE2D9B}" type="parTrans" cxnId="{B6F35586-C064-4C72-9179-0A5BF47D8370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9AF74B40-DCD5-4C5A-A235-03E4DD7D12C2}" type="sibTrans" cxnId="{B6F35586-C064-4C72-9179-0A5BF47D8370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A96F7F42-E227-4E27-96CC-3D9420B6AD62}">
      <dgm:prSet phldrT="[Text]"/>
      <dgm:spPr bwMode="auto"/>
      <dgm:t>
        <a:bodyPr/>
        <a:lstStyle/>
        <a:p>
          <a:pPr>
            <a:defRPr/>
          </a:pPr>
          <a:r>
            <a:rPr lang="pt-BR"/>
            <a:t>A maior dificuldade é saber que ponto na imagem de uma câmera corresponde a que ponto na imagem da outra.</a:t>
          </a:r>
          <a:endParaRPr lang="en-US"/>
        </a:p>
      </dgm:t>
    </dgm:pt>
    <dgm:pt modelId="{98F1AEBC-6783-4A8C-9058-F3BC3DDC7957}" type="parTrans" cxnId="{6AF7021A-D629-454A-83B1-F6D2564013D6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04C70194-C51E-4D87-9833-49F5A732FB50}" type="sibTrans" cxnId="{6AF7021A-D629-454A-83B1-F6D2564013D6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978C4363-5C88-42EE-B008-36201A81547F}" type="pres">
      <dgm:prSet presAssocID="{1CAA663B-15D6-45E2-9593-4D2FEAB14616}" presName="root" presStyleCnt="0">
        <dgm:presLayoutVars>
          <dgm:dir val="norm"/>
          <dgm:resizeHandles val="exact"/>
        </dgm:presLayoutVars>
      </dgm:prSet>
      <dgm:spPr bwMode="auto"/>
    </dgm:pt>
    <dgm:pt modelId="{0D31E538-9184-4411-BD0F-20A8228705EF}" type="pres">
      <dgm:prSet presAssocID="{6F67DDCF-EE5B-42B6-BAA7-BACAC823D1A0}" presName="compNode" presStyleCnt="0"/>
      <dgm:spPr bwMode="auto"/>
    </dgm:pt>
    <dgm:pt modelId="{9593B2E4-9808-4F11-B64B-0386A0AB2504}" type="pres">
      <dgm:prSet presAssocID="{6F67DDCF-EE5B-42B6-BAA7-BACAC823D1A0}" presName="bgRect" presStyleLbl="bgShp" presStyleIdx="0" presStyleCnt="2"/>
      <dgm:spPr bwMode="auto"/>
    </dgm:pt>
    <dgm:pt modelId="{2A8188E3-D4E1-44AF-BC2A-1F1B4E12CE6B}" type="pres">
      <dgm:prSet presAssocID="{6F67DDCF-EE5B-42B6-BAA7-BACAC823D1A0}" presName="iconRect" presStyleLbl="node1" presStyleIdx="0" presStyleCnt="2"/>
      <dgm:spPr bwMode="auto">
        <a:blipFill>
          <a:blip r:embed="rId1"/>
          <a:stretch/>
        </a:blipFill>
        <a:ln>
          <a:noFill/>
        </a:ln>
      </dgm:spPr>
    </dgm:pt>
    <dgm:pt modelId="{264DF4F5-2E31-42AD-B145-7C7529BEEE9E}" type="pres">
      <dgm:prSet presAssocID="{6F67DDCF-EE5B-42B6-BAA7-BACAC823D1A0}" presName="spaceRect" presStyleCnt="0"/>
      <dgm:spPr bwMode="auto"/>
    </dgm:pt>
    <dgm:pt modelId="{E43A3A02-B79B-4658-81B3-7ED754ABFCD4}" type="pres">
      <dgm:prSet presAssocID="{6F67DDCF-EE5B-42B6-BAA7-BACAC823D1A0}" presName="parTx" presStyleLbl="revTx" presStyleIdx="0" presStyleCnt="2">
        <dgm:presLayoutVars>
          <dgm:chMax val="0"/>
          <dgm:chPref val="0"/>
        </dgm:presLayoutVars>
      </dgm:prSet>
      <dgm:spPr bwMode="auto"/>
    </dgm:pt>
    <dgm:pt modelId="{EEA2210C-7CBC-4049-B9CF-6E265B8DD5F6}" type="pres">
      <dgm:prSet presAssocID="{9AF74B40-DCD5-4C5A-A235-03E4DD7D12C2}" presName="sibTrans" presStyleCnt="0"/>
      <dgm:spPr bwMode="auto"/>
    </dgm:pt>
    <dgm:pt modelId="{BB2414FD-AF76-45F2-A14F-30A22EA70F8A}" type="pres">
      <dgm:prSet presAssocID="{A96F7F42-E227-4E27-96CC-3D9420B6AD62}" presName="compNode" presStyleCnt="0"/>
      <dgm:spPr bwMode="auto"/>
    </dgm:pt>
    <dgm:pt modelId="{409524D5-0558-4740-91EC-22A355307C9E}" type="pres">
      <dgm:prSet presAssocID="{A96F7F42-E227-4E27-96CC-3D9420B6AD62}" presName="bgRect" presStyleLbl="bgShp" presStyleIdx="1" presStyleCnt="2"/>
      <dgm:spPr bwMode="auto"/>
    </dgm:pt>
    <dgm:pt modelId="{30AC3C58-F139-455D-AD1A-86862C9419BE}" type="pres">
      <dgm:prSet presAssocID="{A96F7F42-E227-4E27-96CC-3D9420B6AD62}" presName="iconRect" presStyleLbl="node1" presStyleIdx="1" presStyleCnt="2"/>
      <dgm:spPr bwMode="auto">
        <a:blipFill>
          <a:blip r:embed="rId2"/>
          <a:stretch/>
        </a:blipFill>
        <a:ln>
          <a:noFill/>
        </a:ln>
      </dgm:spPr>
    </dgm:pt>
    <dgm:pt modelId="{94B6ED31-95CE-4657-B7EE-6EA2C61F67C5}" type="pres">
      <dgm:prSet presAssocID="{A96F7F42-E227-4E27-96CC-3D9420B6AD62}" presName="spaceRect" presStyleCnt="0"/>
      <dgm:spPr bwMode="auto"/>
    </dgm:pt>
    <dgm:pt modelId="{21171299-CB29-4A73-90A6-B6D3FFFE706E}" type="pres">
      <dgm:prSet presAssocID="{A96F7F42-E227-4E27-96CC-3D9420B6AD62}" presName="parTx" presStyleLbl="revTx" presStyleIdx="1" presStyleCnt="2">
        <dgm:presLayoutVars>
          <dgm:chMax val="0"/>
          <dgm:chPref val="0"/>
        </dgm:presLayoutVars>
      </dgm:prSet>
      <dgm:spPr bwMode="auto"/>
    </dgm:pt>
  </dgm:ptLst>
  <dgm:cxnLst>
    <dgm:cxn modelId="{6AF7021A-D629-454A-83B1-F6D2564013D6}" srcId="{1CAA663B-15D6-45E2-9593-4D2FEAB14616}" destId="{A96F7F42-E227-4E27-96CC-3D9420B6AD62}" srcOrd="1" destOrd="0" parTransId="{98F1AEBC-6783-4A8C-9058-F3BC3DDC7957}" sibTransId="{04C70194-C51E-4D87-9833-49F5A732FB50}"/>
    <dgm:cxn modelId="{14A8B86F-85F7-406E-8E16-027E6CF07BF7}" type="presOf" srcId="{A96F7F42-E227-4E27-96CC-3D9420B6AD62}" destId="{21171299-CB29-4A73-90A6-B6D3FFFE706E}" srcOrd="0" destOrd="0" presId="urn:microsoft.com/office/officeart/2018/2/layout/IconVerticalSolidList"/>
    <dgm:cxn modelId="{B6F35586-C064-4C72-9179-0A5BF47D8370}" srcId="{1CAA663B-15D6-45E2-9593-4D2FEAB14616}" destId="{6F67DDCF-EE5B-42B6-BAA7-BACAC823D1A0}" srcOrd="0" destOrd="0" parTransId="{0CD24C9E-6619-4155-8899-E8CED1AE2D9B}" sibTransId="{9AF74B40-DCD5-4C5A-A235-03E4DD7D12C2}"/>
    <dgm:cxn modelId="{6C549389-EBA4-439F-A662-C5CA70ABB1C2}" type="presOf" srcId="{1CAA663B-15D6-45E2-9593-4D2FEAB14616}" destId="{978C4363-5C88-42EE-B008-36201A81547F}" srcOrd="0" destOrd="0" presId="urn:microsoft.com/office/officeart/2018/2/layout/IconVerticalSolidList"/>
    <dgm:cxn modelId="{BF876BB0-53ED-40D6-82FF-F3BEDC67AD6D}" type="presOf" srcId="{6F67DDCF-EE5B-42B6-BAA7-BACAC823D1A0}" destId="{E43A3A02-B79B-4658-81B3-7ED754ABFCD4}" srcOrd="0" destOrd="0" presId="urn:microsoft.com/office/officeart/2018/2/layout/IconVerticalSolidList"/>
    <dgm:cxn modelId="{31906638-0656-4E36-8189-3A513E42E046}" type="presParOf" srcId="{978C4363-5C88-42EE-B008-36201A81547F}" destId="{0D31E538-9184-4411-BD0F-20A8228705EF}" srcOrd="0" destOrd="0" presId="urn:microsoft.com/office/officeart/2018/2/layout/IconVerticalSolidList"/>
    <dgm:cxn modelId="{1FB9F562-839E-4CA9-8AD2-0B411267B841}" type="presParOf" srcId="{0D31E538-9184-4411-BD0F-20A8228705EF}" destId="{9593B2E4-9808-4F11-B64B-0386A0AB2504}" srcOrd="0" destOrd="0" presId="urn:microsoft.com/office/officeart/2018/2/layout/IconVerticalSolidList"/>
    <dgm:cxn modelId="{BBD3A8BB-7968-408F-BF16-18AFC53128A1}" type="presParOf" srcId="{0D31E538-9184-4411-BD0F-20A8228705EF}" destId="{2A8188E3-D4E1-44AF-BC2A-1F1B4E12CE6B}" srcOrd="1" destOrd="0" presId="urn:microsoft.com/office/officeart/2018/2/layout/IconVerticalSolidList"/>
    <dgm:cxn modelId="{4A5B8CA6-0158-4444-A137-6155FC288D64}" type="presParOf" srcId="{0D31E538-9184-4411-BD0F-20A8228705EF}" destId="{264DF4F5-2E31-42AD-B145-7C7529BEEE9E}" srcOrd="2" destOrd="0" presId="urn:microsoft.com/office/officeart/2018/2/layout/IconVerticalSolidList"/>
    <dgm:cxn modelId="{53644094-4EB7-4FB5-B7B5-152CF5812FFB}" type="presParOf" srcId="{0D31E538-9184-4411-BD0F-20A8228705EF}" destId="{E43A3A02-B79B-4658-81B3-7ED754ABFCD4}" srcOrd="3" destOrd="0" presId="urn:microsoft.com/office/officeart/2018/2/layout/IconVerticalSolidList"/>
    <dgm:cxn modelId="{E69BB80C-A857-45AF-BEB5-C444DB3CED83}" type="presParOf" srcId="{978C4363-5C88-42EE-B008-36201A81547F}" destId="{EEA2210C-7CBC-4049-B9CF-6E265B8DD5F6}" srcOrd="1" destOrd="0" presId="urn:microsoft.com/office/officeart/2018/2/layout/IconVerticalSolidList"/>
    <dgm:cxn modelId="{34B7BC7D-760E-4937-BB0B-42FCF868EF34}" type="presParOf" srcId="{978C4363-5C88-42EE-B008-36201A81547F}" destId="{BB2414FD-AF76-45F2-A14F-30A22EA70F8A}" srcOrd="2" destOrd="0" presId="urn:microsoft.com/office/officeart/2018/2/layout/IconVerticalSolidList"/>
    <dgm:cxn modelId="{5988E00D-4339-49B6-9037-807EF2EC86AA}" type="presParOf" srcId="{BB2414FD-AF76-45F2-A14F-30A22EA70F8A}" destId="{409524D5-0558-4740-91EC-22A355307C9E}" srcOrd="0" destOrd="0" presId="urn:microsoft.com/office/officeart/2018/2/layout/IconVerticalSolidList"/>
    <dgm:cxn modelId="{73CDE23D-782C-4ACA-9B86-5850DA9C427E}" type="presParOf" srcId="{BB2414FD-AF76-45F2-A14F-30A22EA70F8A}" destId="{30AC3C58-F139-455D-AD1A-86862C9419BE}" srcOrd="1" destOrd="0" presId="urn:microsoft.com/office/officeart/2018/2/layout/IconVerticalSolidList"/>
    <dgm:cxn modelId="{092BA1D3-4CBC-4EDA-A6A0-D8421B8342A3}" type="presParOf" srcId="{BB2414FD-AF76-45F2-A14F-30A22EA70F8A}" destId="{94B6ED31-95CE-4657-B7EE-6EA2C61F67C5}" srcOrd="2" destOrd="0" presId="urn:microsoft.com/office/officeart/2018/2/layout/IconVerticalSolidList"/>
    <dgm:cxn modelId="{59A1A0A7-A03E-43E4-82BC-C52E9297729C}" type="presParOf" srcId="{BB2414FD-AF76-45F2-A14F-30A22EA70F8A}" destId="{21171299-CB29-4A73-90A6-B6D3FFFE70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sp="http://schemas.microsoft.com/office/drawing/2008/diagram" xmlns:dgm="http://schemas.openxmlformats.org/drawingml/2006/diagram" xmlns:a="http://schemas.openxmlformats.org/drawingml/2006/main" xmlns:r="http://schemas.openxmlformats.org/officeDocument/2006/relationships">
  <dsp:spTree>
    <dsp:nvGrpSpPr>
      <dsp:cNvPr id="27011727" name=""/>
      <dsp:cNvGrpSpPr/>
    </dsp:nvGrpSpPr>
    <dsp:grpSpPr bwMode="auto">
      <a:xfrm>
        <a:off x="0" y="0"/>
        <a:ext cx="8029575" cy="4724399"/>
        <a:chOff x="0" y="0"/>
        <a:chExt cx="8029575" cy="4724399"/>
      </a:xfrm>
    </dsp:grpSpPr>
    <dsp:sp modelId="{3A4C8749-EB86-4E4F-B728-3099187A4AFA}">
      <dsp:nvSpPr>
        <dsp:cNvPr id="0" name=""/>
        <dsp:cNvSpPr/>
      </dsp:nvSpPr>
      <dsp:spPr bwMode="auto">
        <a:xfrm>
          <a:off x="0" y="0"/>
          <a:ext cx="80295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83324C55-68B4-4AD0-B56E-D335DAB3AB76}">
      <dsp:nvSpPr>
        <dsp:cNvPr id="0" name=""/>
        <dsp:cNvSpPr/>
      </dsp:nvSpPr>
      <dsp:spPr bwMode="auto">
        <a:xfrm>
          <a:off x="0" y="0"/>
          <a:ext cx="8029575" cy="1181099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pt-BR" sz="2300" b="0"/>
            <a:t>Nas câmeras de vídeo, são as lentes que fazem a projeção da imagem dos objetos no plano do sensor.</a:t>
          </a:r>
          <a:endParaRPr lang="en-US" sz="2300"/>
        </a:p>
      </dsp:txBody>
      <dsp:txXfrm>
        <a:off x="0" y="0"/>
        <a:ext cx="8029575" cy="1181099"/>
      </dsp:txXfrm>
    </dsp:sp>
    <dsp:sp modelId="{14DD14D1-73C0-4B6A-906B-4650C0074532}">
      <dsp:nvSpPr>
        <dsp:cNvPr id="0" name=""/>
        <dsp:cNvSpPr/>
      </dsp:nvSpPr>
      <dsp:spPr bwMode="auto">
        <a:xfrm>
          <a:off x="0" y="1181099"/>
          <a:ext cx="80295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34732646-4332-4CF8-B86D-AE0373752389}">
      <dsp:nvSpPr>
        <dsp:cNvPr id="0" name=""/>
        <dsp:cNvSpPr/>
      </dsp:nvSpPr>
      <dsp:spPr bwMode="auto">
        <a:xfrm>
          <a:off x="0" y="1181099"/>
          <a:ext cx="8029575" cy="1181099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pt-BR" sz="2300" b="0"/>
            <a:t>Matematicamente, essa projeção é expressa por: </a:t>
          </a:r>
          <a:r>
            <a:rPr lang="pt-BR" sz="2300" b="1"/>
            <a:t>(x,y)=M(X,Y,Z)</a:t>
          </a:r>
          <a:r>
            <a:rPr lang="pt-BR" sz="2300" b="0"/>
            <a:t>, onde (x,y) são as coordenadas do sensor e (X,Y,Z) são as coordenadas no mundo real.</a:t>
          </a:r>
          <a:endParaRPr lang="en-US" sz="2300"/>
        </a:p>
      </dsp:txBody>
      <dsp:txXfrm>
        <a:off x="0" y="1181099"/>
        <a:ext cx="8029575" cy="1181099"/>
      </dsp:txXfrm>
    </dsp:sp>
    <dsp:sp modelId="{DD7A98F3-02D4-448A-AF36-1FF649629F27}">
      <dsp:nvSpPr>
        <dsp:cNvPr id="0" name=""/>
        <dsp:cNvSpPr/>
      </dsp:nvSpPr>
      <dsp:spPr bwMode="auto">
        <a:xfrm>
          <a:off x="0" y="2362199"/>
          <a:ext cx="80295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26EEFE68-1BAC-465B-A51B-8C07D322566C}">
      <dsp:nvSpPr>
        <dsp:cNvPr id="0" name=""/>
        <dsp:cNvSpPr/>
      </dsp:nvSpPr>
      <dsp:spPr bwMode="auto">
        <a:xfrm>
          <a:off x="0" y="2362199"/>
          <a:ext cx="8029575" cy="1181099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pt-BR" sz="2300" b="0"/>
            <a:t>É possível descrever essa projeção de diversas formas, de acordo com o nível de detalhamento dos fenômenos óticos.</a:t>
          </a:r>
          <a:endParaRPr lang="en-US" sz="2300"/>
        </a:p>
      </dsp:txBody>
      <dsp:txXfrm>
        <a:off x="0" y="2362199"/>
        <a:ext cx="8029575" cy="1181099"/>
      </dsp:txXfrm>
    </dsp:sp>
    <dsp:sp modelId="{460361E3-36B9-47B9-83B5-93E1DC58EA64}">
      <dsp:nvSpPr>
        <dsp:cNvPr id="0" name=""/>
        <dsp:cNvSpPr/>
      </dsp:nvSpPr>
      <dsp:spPr bwMode="auto">
        <a:xfrm>
          <a:off x="0" y="3543299"/>
          <a:ext cx="80295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8176A18B-53A4-4172-8C00-078057023728}">
      <dsp:nvSpPr>
        <dsp:cNvPr id="0" name=""/>
        <dsp:cNvSpPr/>
      </dsp:nvSpPr>
      <dsp:spPr bwMode="auto">
        <a:xfrm>
          <a:off x="0" y="3543299"/>
          <a:ext cx="8029575" cy="1181099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pt-BR" sz="2300" b="0"/>
            <a:t>O modelo mais comumente usado é o </a:t>
          </a:r>
          <a:r>
            <a:rPr lang="pt-BR" sz="2300" b="0" i="1"/>
            <a:t>pinhole</a:t>
          </a:r>
          <a:r>
            <a:rPr lang="pt-BR" sz="2300" b="0"/>
            <a:t>, ou buraco de alfinete, que descreve como a luz é projetada através de um pequeno orifício dentro de uma caixa fechada.</a:t>
          </a:r>
          <a:endParaRPr lang="en-US" sz="2300"/>
        </a:p>
      </dsp:txBody>
      <dsp:txXfrm>
        <a:off x="0" y="3543299"/>
        <a:ext cx="8029575" cy="1181099"/>
      </dsp:txXfrm>
    </dsp:sp>
  </dsp:spTree>
</dsp:drawing>
</file>

<file path=ppt/diagrams/drawing2.xml><?xml version="1.0" encoding="utf-8"?>
<dsp:drawing xmlns:dsp="http://schemas.microsoft.com/office/drawing/2008/diagram" xmlns:dgm="http://schemas.openxmlformats.org/drawingml/2006/diagram" xmlns:a="http://schemas.openxmlformats.org/drawingml/2006/main" xmlns:r="http://schemas.openxmlformats.org/officeDocument/2006/relationships">
  <dsp:spTree>
    <dsp:nvGrpSpPr>
      <dsp:cNvPr id="901913162" name=""/>
      <dsp:cNvGrpSpPr/>
    </dsp:nvGrpSpPr>
    <dsp:grpSpPr bwMode="auto">
      <a:xfrm>
        <a:off x="0" y="0"/>
        <a:ext cx="8029575" cy="4724399"/>
        <a:chOff x="0" y="0"/>
        <a:chExt cx="8029575" cy="4724399"/>
      </a:xfrm>
    </dsp:grpSpPr>
    <dsp:sp modelId="{9593B2E4-9808-4F11-B64B-0386A0AB2504}">
      <dsp:nvSpPr>
        <dsp:cNvPr id="0" name=""/>
        <dsp:cNvSpPr/>
      </dsp:nvSpPr>
      <dsp:spPr bwMode="auto">
        <a:xfrm>
          <a:off x="0" y="767714"/>
          <a:ext cx="8029575" cy="14173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2A8188E3-D4E1-44AF-BC2A-1F1B4E12CE6B}">
      <dsp:nvSpPr>
        <dsp:cNvPr id="0" name=""/>
        <dsp:cNvSpPr/>
      </dsp:nvSpPr>
      <dsp:spPr bwMode="auto">
        <a:xfrm>
          <a:off x="428739" y="1086611"/>
          <a:ext cx="779526" cy="779526"/>
        </a:xfrm>
        <a:prstGeom prst="rect">
          <a:avLst/>
        </a:prstGeom>
        <a:blipFill>
          <a:blip r:embed="rId1"/>
          <a:stretch/>
        </a:blipFill>
        <a:ln w="25400" cap="flat" cmpd="sng" algn="ctr">
          <a:noFill/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E43A3A02-B79B-4658-81B3-7ED754ABFCD4}">
      <dsp:nvSpPr>
        <dsp:cNvPr id="0" name=""/>
        <dsp:cNvSpPr/>
      </dsp:nvSpPr>
      <dsp:spPr bwMode="auto">
        <a:xfrm>
          <a:off x="1637004" y="767714"/>
          <a:ext cx="6392570" cy="1417320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150000" tIns="150000" rIns="150000" bIns="1500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pt-BR" sz="2500"/>
            <a:t>Observem que quanto maior a disparidade (x</a:t>
          </a:r>
          <a:r>
            <a:rPr lang="pt-BR" sz="2500" baseline="-25000"/>
            <a:t>1</a:t>
          </a:r>
          <a:r>
            <a:rPr lang="pt-BR" sz="2500"/>
            <a:t>’-x</a:t>
          </a:r>
          <a:r>
            <a:rPr lang="pt-BR" sz="2500" baseline="-25000"/>
            <a:t>2</a:t>
          </a:r>
          <a:r>
            <a:rPr lang="pt-BR" sz="2500"/>
            <a:t>’) menor a distância do objeto. Se a disparidade for zero, a distância é infinita.</a:t>
          </a:r>
          <a:endParaRPr lang="en-US" sz="2500"/>
        </a:p>
      </dsp:txBody>
      <dsp:txXfrm>
        <a:off x="1637004" y="767714"/>
        <a:ext cx="6392570" cy="1417320"/>
      </dsp:txXfrm>
    </dsp:sp>
    <dsp:sp modelId="{409524D5-0558-4740-91EC-22A355307C9E}">
      <dsp:nvSpPr>
        <dsp:cNvPr id="0" name=""/>
        <dsp:cNvSpPr/>
      </dsp:nvSpPr>
      <dsp:spPr bwMode="auto">
        <a:xfrm>
          <a:off x="0" y="2539364"/>
          <a:ext cx="8029575" cy="14173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30AC3C58-F139-455D-AD1A-86862C9419BE}">
      <dsp:nvSpPr>
        <dsp:cNvPr id="0" name=""/>
        <dsp:cNvSpPr/>
      </dsp:nvSpPr>
      <dsp:spPr bwMode="auto">
        <a:xfrm>
          <a:off x="428739" y="2858261"/>
          <a:ext cx="779526" cy="779526"/>
        </a:xfrm>
        <a:prstGeom prst="rect">
          <a:avLst/>
        </a:prstGeom>
        <a:blipFill>
          <a:blip r:embed="rId2"/>
          <a:stretch/>
        </a:blipFill>
        <a:ln w="25400" cap="flat" cmpd="sng" algn="ctr">
          <a:noFill/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21171299-CB29-4A73-90A6-B6D3FFFE706E}">
      <dsp:nvSpPr>
        <dsp:cNvPr id="0" name=""/>
        <dsp:cNvSpPr/>
      </dsp:nvSpPr>
      <dsp:spPr bwMode="auto">
        <a:xfrm>
          <a:off x="1637004" y="2539364"/>
          <a:ext cx="6392570" cy="1417320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150000" tIns="150000" rIns="150000" bIns="1500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pt-BR" sz="2500"/>
            <a:t>A maior dificuldade é saber que ponto na imagem de uma câmera corresponde a que ponto na imagem da outra.</a:t>
          </a:r>
          <a:endParaRPr lang="en-US" sz="2500"/>
        </a:p>
      </dsp:txBody>
      <dsp:txXfrm>
        <a:off x="1637004" y="2539364"/>
        <a:ext cx="6392570" cy="1417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xmlns:r="http://schemas.openxmlformats.org/officeDocument/2006/relationships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 val="norm"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0000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00000"/>
              <dgm:constr type="w" for="des" forName="tx2" refType="w" fact="0.785000"/>
              <dgm:constr type="w" for="des" forName="horzSpace2" refType="w" fact="0.015000"/>
              <dgm:constr type="w" for="des" forName="thinLine2b" refType="w" fact="0.800000"/>
            </dgm:constrLst>
          </dgm:if>
          <dgm:if name="Name10" axis="root des" func="maxDepth" op="equ" val="3">
            <dgm:constrLst>
              <dgm:constr type="w" for="ch" forName="tx1" refType="w" fact="0.200000"/>
              <dgm:constr type="w" for="des" forName="tx2" refType="w" fact="0.385000"/>
              <dgm:constr type="w" for="des" forName="tx3" refType="w" fact="0.385000"/>
              <dgm:constr type="w" for="des" forName="horzSpace2" refType="w" fact="0.015000"/>
              <dgm:constr type="w" for="des" forName="horzSpace3" refType="w" fact="0.015000"/>
              <dgm:constr type="w" for="des" forName="thinLine2b" refType="w" fact="0.800000"/>
              <dgm:constr type="w" for="des" forName="thinLine3" refType="w" fact="0.385000"/>
            </dgm:constrLst>
          </dgm:if>
          <dgm:if name="Name11" axis="root des" func="maxDepth" op="gte" val="4">
            <dgm:constrLst>
              <dgm:constr type="w" for="ch" forName="tx1" refType="w" fact="0.200000"/>
              <dgm:constr type="w" for="des" forName="tx2" refType="w" fact="0.251600"/>
              <dgm:constr type="w" for="des" forName="tx3" refType="w" fact="0.251600"/>
              <dgm:constr type="w" for="des" forName="tx4" refType="w" fact="0.251600"/>
              <dgm:constr type="w" for="des" forName="horzSpace2" refType="w" fact="0.015000"/>
              <dgm:constr type="w" for="des" forName="horzSpace3" refType="w" fact="0.015000"/>
              <dgm:constr type="w" for="des" forName="horzSpace4" refType="w" fact="0.015000"/>
              <dgm:constr type="w" for="des" forName="thinLine2b" refType="w" fact="0.800000"/>
              <dgm:constr type="w" for="des" forName="thinLine3" refType="w" fact="0.533200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type="rect" r:blip="">
            <dgm:adjLst/>
          </dgm:shape>
          <dgm:presOf axis="self"/>
          <dgm:constrLst>
            <dgm:constr type="tMarg" refType="primFontSz" fact="0.300000"/>
            <dgm:constr type="bMarg" refType="primFontSz" fact="0.300000"/>
            <dgm:constr type="lMarg" refType="primFontSz" fact="0.300000"/>
            <dgm:constr type="rMarg" refType="primFontSz" fact="0.300000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r:blip="">
                <dgm:adjLst/>
              </dgm:shape>
              <dgm:presOf/>
              <dgm:layoutNode name="horzSpace2">
                <dgm:alg type="sp"/>
                <dgm:shape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type="rect" r:blip="">
                  <dgm:adjLst/>
                </dgm:shape>
                <dgm:presOf axis="self"/>
                <dgm:constrLst>
                  <dgm:constr type="tMarg" refType="primFontSz" fact="0.300000"/>
                  <dgm:constr type="bMarg" refType="primFontSz" fact="0.300000"/>
                  <dgm:constr type="lMarg" refType="primFontSz" fact="0.300000"/>
                  <dgm:constr type="rMarg" refType="primFontSz" fact="0.300000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r:blip="">
                      <dgm:adjLst/>
                    </dgm:shape>
                    <dgm:presOf/>
                    <dgm:layoutNode name="horzSpace3">
                      <dgm:alg type="sp"/>
                      <dgm:shape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type="rect" r:blip="">
                        <dgm:adjLst/>
                      </dgm:shape>
                      <dgm:presOf axis="self"/>
                      <dgm:constrLst>
                        <dgm:constr type="tMarg" refType="primFontSz" fact="0.300000"/>
                        <dgm:constr type="bMarg" refType="primFontSz" fact="0.300000"/>
                        <dgm:constr type="lMarg" refType="primFontSz" fact="0.300000"/>
                        <dgm:constr type="rMarg" refType="primFontSz" fact="0.300000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00000"/>
                              <dgm:constr type="bMarg" refType="primFontSz" fact="0.300000"/>
                              <dgm:constr type="lMarg" refType="primFontSz" fact="0.300000"/>
                              <dgm:constr type="rMarg" refType="primFontSz" fact="0.300000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type="line" r:blip="">
                <dgm:adjLst/>
              </dgm:shape>
              <dgm:presOf/>
            </dgm:layoutNode>
            <dgm:layoutNode name="vertSpace2b">
              <dgm:alg type="sp"/>
              <dgm:shape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xmlns:r="http://schemas.openxmlformats.org/officeDocument/2006/relationships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 val="norm"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00000"/>
          <dgm:constr type="w" for="ch" forName="compNode" refType="w"/>
          <dgm:constr type="h" for="ch" forName="sibTrans" refType="h" refFor="ch" refForName="compNode" fact="0.250000"/>
          <dgm:constr type="primFontSz" for="des" forName="parTx" val="25"/>
          <dgm:constr type="primFontSz" for="des" forName="desTx" refType="primFontSz" refFor="des" refForName="parTx" op="lte" fact="0.750000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00000"/>
          <dgm:constr type="w" for="ch" forName="compNode" refType="w"/>
          <dgm:constr type="h" for="ch" forName="sibTrans" refType="h" refFor="ch" refForName="compNode" fact="0.250000"/>
          <dgm:constr type="primFontSz" for="des" forName="parTx" val="22"/>
          <dgm:constr type="primFontSz" for="des" forName="desTx" refType="primFontSz" refFor="des" refForName="parTx" op="lte" fact="0.750000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00000"/>
          <dgm:constr type="w" for="ch" forName="compNode" refType="w"/>
          <dgm:constr type="h" for="ch" forName="sibTrans" refType="h" refFor="ch" refForName="compNode" fact="0.250000"/>
          <dgm:constr type="primFontSz" for="des" forName="parTx" val="19"/>
          <dgm:constr type="primFontSz" for="des" forName="desTx" refType="primFontSz" refFor="des" refForName="parTx" op="lte" fact="0.750000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00000"/>
          <dgm:constr type="w" for="ch" forName="compNode" refType="w"/>
          <dgm:constr type="h" for="ch" forName="sibTrans" refType="h" refFor="ch" refForName="compNode" fact="0.250000"/>
          <dgm:constr type="primFontSz" for="des" forName="parTx" val="16"/>
          <dgm:constr type="primFontSz" for="des" forName="desTx" refType="primFontSz" refFor="des" refForName="parTx" op="lte" fact="0.750000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0000"/>
              <dgm:constr type="w" for="ch" forName="iconRect" refType="h" refFor="ch" refForName="iconRect"/>
              <dgm:constr type="l" for="ch" forName="iconRect" refType="h" refFor="ch" refForName="iconRect" fact="0.550000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0000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0000"/>
              <dgm:constr type="w" for="ch" forName="iconRect" refType="h" refFor="ch" refForName="iconRect"/>
              <dgm:constr type="l" for="ch" forName="iconRect" refType="h" refFor="ch" refForName="iconRect" fact="0.550000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type="roundRect" r:blip="">
            <dgm:adjLst>
              <dgm:adj idx="1" val="0.100000"/>
            </dgm:adjLst>
          </dgm:shape>
          <dgm:presOf/>
          <dgm:constrLst/>
          <dgm:ruleLst/>
        </dgm:layoutNode>
        <dgm:layoutNode name="iconRect" styleLbl="node1">
          <dgm:alg type="sp"/>
          <dgm:shape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type="rect" r:blip="">
            <dgm:adjLst/>
          </dgm:shape>
          <dgm:presOf axis="self" ptType="node"/>
          <dgm:constrLst>
            <dgm:constr type="lMarg" refType="h" fact="0.300000"/>
            <dgm:constr type="rMarg" refType="h" fact="0.300000"/>
            <dgm:constr type="tMarg" refType="h" fact="0.300000"/>
            <dgm:constr type="bMarg" refType="h" fact="0.300000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00000"/>
                <dgm:constr type="rMarg" refType="h" fact="0.300000"/>
                <dgm:constr type="tMarg" refType="h" fact="0.300000"/>
                <dgm:constr type="bMarg" refType="h" fact="0.300000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callout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sst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con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dk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revTx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callout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sst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con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dk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revTx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</dgm:styleDef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F2B7900D-0734-4F15-9F08-6F03FB6F6514}" type="datetimeFigureOut">
              <a:rPr lang="pt-BR"/>
              <a:t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7FFE5E5C-C80A-4D8D-A711-3102A7BA9258}" type="slidenum">
              <a:rPr lang="pt-BR"/>
              <a:t/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856" y="0"/>
            <a:ext cx="9138285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 bwMode="auto">
          <a:xfrm>
            <a:off x="966786" y="2714625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título</a:t>
            </a:r>
            <a:endParaRPr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 bwMode="auto">
          <a:xfrm>
            <a:off x="966786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subtítulo</a:t>
            </a:r>
            <a:endParaRPr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 bwMode="auto">
          <a:xfrm>
            <a:off x="900111" y="6356349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a data e o nome da área ou disciplina</a:t>
            </a:r>
            <a:endParaRPr/>
          </a:p>
        </p:txBody>
      </p:sp>
    </p:spTree>
  </p:cSld>
  <p:clrMapOvr>
    <a:masterClrMapping/>
  </p:clrMapOvr>
  <p:hf dt="0" ftr="0" hdr="0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14400" y="1750228"/>
            <a:ext cx="7238198" cy="260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1">
                <a:latin typeface="Gotham HTF"/>
              </a:defRPr>
            </a:lvl1pPr>
            <a:lvl2pPr>
              <a:defRPr sz="2000">
                <a:latin typeface="Gotham-Bold"/>
              </a:defRPr>
            </a:lvl2pPr>
            <a:lvl3pPr>
              <a:defRPr sz="2000">
                <a:latin typeface="Gotham-Bold"/>
              </a:defRPr>
            </a:lvl3pPr>
            <a:lvl4pPr>
              <a:defRPr sz="2000">
                <a:latin typeface="Gotham-Bold"/>
              </a:defRPr>
            </a:lvl4pPr>
            <a:lvl5pPr>
              <a:defRPr sz="2000">
                <a:latin typeface="Gotham-Bold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4"/>
          </p:nvPr>
        </p:nvSpPr>
        <p:spPr bwMode="auto">
          <a:xfrm>
            <a:off x="914400" y="2319338"/>
            <a:ext cx="7238198" cy="16077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/>
              <a:buChar char="§"/>
              <a:defRPr sz="1600">
                <a:latin typeface="Gotham-Book"/>
              </a:defRPr>
            </a:lvl1pPr>
            <a:lvl2pPr marL="742950" indent="-285750">
              <a:buFont typeface="Wingdings"/>
              <a:buChar char="§"/>
              <a:defRPr sz="1600">
                <a:latin typeface="Gotham-Book"/>
              </a:defRPr>
            </a:lvl2pPr>
            <a:lvl3pPr marL="1143000" indent="-228600">
              <a:buFont typeface="Wingdings"/>
              <a:buChar char="§"/>
              <a:defRPr sz="1600">
                <a:latin typeface="Gotham-Book"/>
              </a:defRPr>
            </a:lvl3pPr>
            <a:lvl4pPr marL="1600200" indent="-228600">
              <a:buFont typeface="Wingdings"/>
              <a:buChar char="§"/>
              <a:defRPr sz="1600">
                <a:latin typeface="Gotham-Book"/>
              </a:defRPr>
            </a:lvl4pPr>
            <a:lvl5pPr marL="2057400" indent="-228600">
              <a:buFont typeface="Wingdings"/>
              <a:buChar char="§"/>
              <a:defRPr sz="1600">
                <a:latin typeface="Gotham-Book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5" name="Espaço Reservado para Texto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14400" y="4215012"/>
            <a:ext cx="7238198" cy="260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1">
                <a:latin typeface="Gotham HTF"/>
              </a:defRPr>
            </a:lvl1pPr>
            <a:lvl2pPr>
              <a:defRPr sz="2000">
                <a:latin typeface="Gotham-Bold"/>
              </a:defRPr>
            </a:lvl2pPr>
            <a:lvl3pPr>
              <a:defRPr sz="2000">
                <a:latin typeface="Gotham-Bold"/>
              </a:defRPr>
            </a:lvl3pPr>
            <a:lvl4pPr>
              <a:defRPr sz="2000">
                <a:latin typeface="Gotham-Bold"/>
              </a:defRPr>
            </a:lvl4pPr>
            <a:lvl5pPr>
              <a:defRPr sz="2000">
                <a:latin typeface="Gotham-Bold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</p:txBody>
      </p:sp>
      <p:sp>
        <p:nvSpPr>
          <p:cNvPr id="16" name="Espaço Reservado para Texto 11"/>
          <p:cNvSpPr>
            <a:spLocks noGrp="1"/>
          </p:cNvSpPr>
          <p:nvPr>
            <p:ph type="body" sz="quarter" idx="16"/>
          </p:nvPr>
        </p:nvSpPr>
        <p:spPr bwMode="auto">
          <a:xfrm>
            <a:off x="914400" y="4784121"/>
            <a:ext cx="7238198" cy="16077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/>
              <a:buChar char="§"/>
              <a:defRPr sz="1600">
                <a:latin typeface="Gotham-Book"/>
              </a:defRPr>
            </a:lvl1pPr>
            <a:lvl2pPr marL="742950" indent="-285750">
              <a:buFont typeface="Wingdings"/>
              <a:buChar char="§"/>
              <a:defRPr sz="1600">
                <a:latin typeface="Gotham-Book"/>
              </a:defRPr>
            </a:lvl2pPr>
            <a:lvl3pPr marL="1143000" indent="-228600">
              <a:buFont typeface="Wingdings"/>
              <a:buChar char="§"/>
              <a:defRPr sz="1600">
                <a:latin typeface="Gotham-Book"/>
              </a:defRPr>
            </a:lvl3pPr>
            <a:lvl4pPr marL="1600200" indent="-228600">
              <a:buFont typeface="Wingdings"/>
              <a:buChar char="§"/>
              <a:defRPr sz="1600">
                <a:latin typeface="Gotham-Book"/>
              </a:defRPr>
            </a:lvl4pPr>
            <a:lvl5pPr marL="2057400" indent="-228600">
              <a:buFont typeface="Wingdings"/>
              <a:buChar char="§"/>
              <a:defRPr sz="1600">
                <a:latin typeface="Gotham-Book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9" name="TextBox 15"/>
          <p:cNvSpPr txBox="1"/>
          <p:nvPr userDrawn="1"/>
        </p:nvSpPr>
        <p:spPr bwMode="auto">
          <a:xfrm>
            <a:off x="947124" y="745668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b="1">
                <a:solidFill>
                  <a:srgbClr val="303030"/>
                </a:solidFill>
                <a:latin typeface="Gotham HTF"/>
                <a:cs typeface="Gotham-Bold"/>
              </a:rPr>
              <a:t>CONTEÚDO </a:t>
            </a:r>
            <a:r>
              <a:rPr lang="en-US" sz="2800" b="1">
                <a:solidFill>
                  <a:srgbClr val="303030"/>
                </a:solidFill>
                <a:latin typeface="Gotham HTF"/>
                <a:cs typeface="Gotham-Book"/>
              </a:rPr>
              <a:t>DO CURSO</a:t>
            </a:r>
            <a:endParaRPr/>
          </a:p>
        </p:txBody>
      </p:sp>
      <p:sp>
        <p:nvSpPr>
          <p:cNvPr id="11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424539" y="2857500"/>
            <a:ext cx="6294922" cy="1143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chemeClr val="tx1"/>
                </a:solidFill>
                <a:latin typeface="Gotham HTF"/>
              </a:defRPr>
            </a:lvl1pPr>
          </a:lstStyle>
          <a:p>
            <a:pPr>
              <a:defRPr/>
            </a:pPr>
            <a:r>
              <a:rPr/>
              <a:t>CLICK TO EDIT MASTER TITLE STYLE</a:t>
            </a:r>
            <a:endParaRPr lang="en-US"/>
          </a:p>
        </p:txBody>
      </p:sp>
      <p:sp>
        <p:nvSpPr>
          <p:cNvPr id="9" name="Rectangle 5"/>
          <p:cNvSpPr/>
          <p:nvPr userDrawn="1"/>
        </p:nvSpPr>
        <p:spPr bwMode="auto"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33654" y="749165"/>
            <a:ext cx="7315197" cy="39730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rPr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765379" y="1316730"/>
            <a:ext cx="7483472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Gotham HTF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65379" y="2174875"/>
            <a:ext cx="7618230" cy="39512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/>
              <a:buChar char="§"/>
              <a:defRPr sz="1600">
                <a:latin typeface="Gotham-Book"/>
              </a:defRPr>
            </a:lvl1pPr>
            <a:lvl2pPr>
              <a:defRPr sz="1600">
                <a:latin typeface="Gotham-Book"/>
              </a:defRPr>
            </a:lvl2pPr>
            <a:lvl3pPr marL="1143000" indent="-228600">
              <a:buFont typeface="Wingdings"/>
              <a:buChar char="§"/>
              <a:defRPr sz="1600">
                <a:latin typeface="Gotham-Book"/>
              </a:defRPr>
            </a:lvl3pPr>
            <a:lvl4pPr>
              <a:defRPr sz="1600">
                <a:latin typeface="Gotham-Book"/>
              </a:defRPr>
            </a:lvl4pPr>
            <a:lvl5pPr>
              <a:defRPr sz="1600">
                <a:latin typeface="Gotham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 lang="en-US"/>
          </a:p>
        </p:txBody>
      </p:sp>
      <p:sp>
        <p:nvSpPr>
          <p:cNvPr id="6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400" y="740277"/>
            <a:ext cx="7469188" cy="47123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rPr/>
              <a:t>CLICK TO EDIT MASTER TITLE STYLE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914400" y="4677443"/>
            <a:ext cx="7469188" cy="12517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 typeface="Wingdings"/>
              <a:buChar char="§"/>
              <a:defRPr sz="1200">
                <a:latin typeface="Gotham-Book"/>
              </a:defRPr>
            </a:lvl1pPr>
            <a:lvl2pPr>
              <a:buFont typeface="Wingdings"/>
              <a:buChar char="§"/>
              <a:defRPr sz="1200">
                <a:latin typeface="Gotham-Book"/>
              </a:defRPr>
            </a:lvl2pPr>
            <a:lvl3pPr>
              <a:buFont typeface="Wingdings"/>
              <a:buChar char="§"/>
              <a:defRPr sz="1200">
                <a:latin typeface="Gotham-Book"/>
              </a:defRPr>
            </a:lvl3pPr>
            <a:lvl4pPr>
              <a:buFont typeface="Wingdings"/>
              <a:buChar char="§"/>
              <a:defRPr sz="1200">
                <a:latin typeface="Gotham-Book"/>
              </a:defRPr>
            </a:lvl4pPr>
            <a:lvl5pPr>
              <a:buFont typeface="Wingdings"/>
              <a:buChar char="§"/>
              <a:defRPr sz="1200">
                <a:latin typeface="Gotham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 lang="en-US"/>
          </a:p>
        </p:txBody>
      </p:sp>
      <p:sp>
        <p:nvSpPr>
          <p:cNvPr id="10" name="Espaço Reservado para Tabela 9"/>
          <p:cNvSpPr>
            <a:spLocks noGrp="1"/>
          </p:cNvSpPr>
          <p:nvPr>
            <p:ph type="tbl" sz="quarter" idx="13"/>
          </p:nvPr>
        </p:nvSpPr>
        <p:spPr bwMode="auto">
          <a:xfrm>
            <a:off x="914400" y="1568450"/>
            <a:ext cx="7469188" cy="25892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Gotham HTF Book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399" y="721027"/>
            <a:ext cx="7305575" cy="47123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rPr/>
              <a:t>CLICK TO EDIT MASTER TITLE STYLE</a:t>
            </a:r>
            <a:endParaRPr lang="en-US"/>
          </a:p>
        </p:txBody>
      </p:sp>
      <p:sp>
        <p:nvSpPr>
          <p:cNvPr id="4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1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85900"/>
            <a:ext cx="8029575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5" name="Rectangle 1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/>
            </a:fld>
            <a:endParaRPr lang="pt-BR"/>
          </a:p>
        </p:txBody>
      </p:sp>
    </p:spTree>
  </p:cSld>
  <p:clrMapOvr>
    <a:masterClrMapping/>
  </p:clrMapOvr>
  <p:hf dt="0" ftr="0" hdr="0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714875" y="1484313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5" y="1487488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2181225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2190750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11" name="Rectangle 1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/>
            </a:fld>
            <a:endParaRPr lang="pt-BR"/>
          </a:p>
        </p:txBody>
      </p:sp>
    </p:spTree>
  </p:cSld>
  <p:clrMapOvr>
    <a:masterClrMapping/>
  </p:clrMapOvr>
  <p:hf dt="0" ftr="0" hdr="0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1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76375"/>
            <a:ext cx="3971925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10" name="Rectangle 1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/>
            </a:fld>
            <a:endParaRPr lang="pt-BR"/>
          </a:p>
        </p:txBody>
      </p:sp>
    </p:spTree>
  </p:cSld>
  <p:clrMapOvr>
    <a:masterClrMapping/>
  </p:clrMapOvr>
  <p:hf dt="0" ftr="0" hdr="0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3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76374"/>
            <a:ext cx="3971925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 bwMode="auto">
          <a:xfrm>
            <a:off x="657224" y="4086225"/>
            <a:ext cx="3971925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5" y="5791200"/>
            <a:ext cx="3971924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0" i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a legenda mestre</a:t>
            </a:r>
            <a:endParaRPr/>
          </a:p>
        </p:txBody>
      </p:sp>
      <p:sp>
        <p:nvSpPr>
          <p:cNvPr id="12" name="Rectangle 1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/>
            </a:fld>
            <a:endParaRPr lang="pt-BR"/>
          </a:p>
        </p:txBody>
      </p:sp>
    </p:spTree>
  </p:cSld>
  <p:clrMapOvr>
    <a:masterClrMapping/>
  </p:clrMapOvr>
  <p:hf dt="0" ftr="0" hdr="0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 bwMode="auto">
          <a:xfrm>
            <a:off x="4924424" y="0"/>
            <a:ext cx="421957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 bwMode="auto">
          <a:xfrm>
            <a:off x="457200" y="781050"/>
            <a:ext cx="4363508" cy="619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Edite o título mestre</a:t>
            </a:r>
            <a:endParaRPr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 bwMode="auto">
          <a:xfrm>
            <a:off x="657225" y="1485900"/>
            <a:ext cx="4163483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10" name="Rectangle 1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/>
            </a:fld>
            <a:endParaRPr lang="pt-BR"/>
          </a:p>
        </p:txBody>
      </p:sp>
    </p:spTree>
  </p:cSld>
  <p:clrMapOvr>
    <a:masterClrMapping/>
  </p:clrMapOvr>
  <p:hf dt="0" ftr="0" hdr="0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1_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135726F-7445-4038-9FAC-4112A5F2E72B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F2DBCB-A38D-4662-B7A4-5939857B11EF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hf dt="0" ftr="0" hdr="0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Soment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52E08-E18F-4760-A43A-381EE6B2718B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400" y="749902"/>
            <a:ext cx="7392202" cy="47123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rPr/>
              <a:t>CLICK TO EDIT MASTER TITLE STYLE</a:t>
            </a:r>
            <a:endParaRPr lang="en-US"/>
          </a:p>
        </p:txBody>
      </p:sp>
      <p:sp>
        <p:nvSpPr>
          <p:cNvPr id="10" name="Rectangle 20"/>
          <p:cNvSpPr/>
          <p:nvPr userDrawn="1"/>
        </p:nvSpPr>
        <p:spPr bwMode="auto">
          <a:xfrm>
            <a:off x="765379" y="8432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/>
        </p:nvPicPr>
        <p:blipFill>
          <a:blip r:embed="rId1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fld id="{F2B7900D-0734-4F15-9F08-6F03FB6F6514}" type="datetimeFigureOut">
              <a:rPr lang="pt-BR"/>
              <a:t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3"/>
          <p:cNvSpPr>
            <a:spLocks noChangeArrowheads="1" noGrp="1"/>
          </p:cNvSpPr>
          <p:nvPr>
            <p:ph type="sldNum" sz="quarter" idx="4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A33A0801-BB33-4F6A-ADD2-35B07A2D74D7}" type="slidenum">
              <a:rPr lang="pt-BR"/>
              <a:t/>
            </a:fld>
            <a:endParaRPr lang="pt-BR"/>
          </a:p>
        </p:txBody>
      </p:sp>
      <p:sp>
        <p:nvSpPr>
          <p:cNvPr id="6" name="Rectangle 14"/>
          <p:cNvSpPr/>
          <p:nvPr userDrawn="1"/>
        </p:nvSpPr>
        <p:spPr bwMode="auto"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1"/>
  <p:txStyles>
    <p:titleStyle>
      <a:lvl1pPr algn="l" defTabSz="914400">
        <a:spcBef>
          <a:spcPts val="0"/>
        </a:spcBef>
        <a:buNone/>
        <a:defRPr sz="3200">
          <a:solidFill>
            <a:srgbClr val="C00026"/>
          </a:solidFill>
          <a:latin typeface="Verdana"/>
          <a:ea typeface="Verdana"/>
          <a:cs typeface="Verdana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1800" b="0">
          <a:solidFill>
            <a:schemeClr val="tx1"/>
          </a:solidFill>
          <a:latin typeface="Verdana"/>
          <a:ea typeface="Verdana"/>
          <a:cs typeface="Verdana"/>
        </a:defRPr>
      </a:lvl1pPr>
      <a:lvl2pPr marL="742950" indent="-28575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Verdana"/>
          <a:ea typeface="Verdana"/>
          <a:cs typeface="Verdana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Verdana"/>
          <a:ea typeface="Verdana"/>
          <a:cs typeface="Verdana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Verdana"/>
          <a:ea typeface="Verdana"/>
          <a:cs typeface="Verdana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Verdana"/>
          <a:ea typeface="Verdana"/>
          <a:cs typeface="Verdana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 /><Relationship Id="rId3" Type="http://schemas.microsoft.com/office/2007/relationships/diagramDrawing" Target="../diagrams/drawing2.xml" /><Relationship Id="rId4" Type="http://schemas.openxmlformats.org/officeDocument/2006/relationships/diagramColors" Target="../diagrams/colors2.xml" /><Relationship Id="rId5" Type="http://schemas.openxmlformats.org/officeDocument/2006/relationships/diagramLayout" Target="../diagrams/layout2.xml" /><Relationship Id="rId6" Type="http://schemas.openxmlformats.org/officeDocument/2006/relationships/diagramQuickStyle" Target="../diagrams/quickStyle2.xml" 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3" Type="http://schemas.openxmlformats.org/officeDocument/2006/relationships/hyperlink" Target="http://pt.wikipedia.org/wiki/C&#226;mera_pinhole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 /><Relationship Id="rId3" Type="http://schemas.microsoft.com/office/2007/relationships/diagramDrawing" Target="../diagrams/drawing1.xml" /><Relationship Id="rId4" Type="http://schemas.openxmlformats.org/officeDocument/2006/relationships/diagramColors" Target="../diagrams/colors1.xml" /><Relationship Id="rId5" Type="http://schemas.openxmlformats.org/officeDocument/2006/relationships/diagramLayout" Target="../diagrams/layout1.xml" /><Relationship Id="rId6" Type="http://schemas.openxmlformats.org/officeDocument/2006/relationships/diagramQuickStyle" Target="../diagrams/quickStyle1.xml" 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wmf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8902851" name="Espaço Reservado para Conteúdo 1"/>
          <p:cNvSpPr>
            <a:spLocks noGrp="1"/>
          </p:cNvSpPr>
          <p:nvPr>
            <p:ph idx="1"/>
          </p:nvPr>
        </p:nvSpPr>
        <p:spPr bwMode="auto">
          <a:xfrm>
            <a:off x="966783" y="2838144"/>
            <a:ext cx="7343774" cy="1295397"/>
          </a:xfrm>
        </p:spPr>
        <p:txBody>
          <a:bodyPr>
            <a:normAutofit/>
          </a:bodyPr>
          <a:lstStyle/>
          <a:p>
            <a:pPr lvl="0" defTabSz="457200">
              <a:spcBef>
                <a:spcPts val="0"/>
              </a:spcBef>
              <a:spcAft>
                <a:spcPts val="598"/>
              </a:spcAft>
              <a:defRPr/>
            </a:pPr>
            <a:r>
              <a:rPr lang="pt-BR">
                <a:latin typeface="Verdana"/>
                <a:cs typeface="Verdana"/>
              </a:rPr>
              <a:t>Rob</a:t>
            </a:r>
            <a:r>
              <a:rPr lang="en-US">
                <a:latin typeface="Verdana"/>
                <a:cs typeface="Verdana"/>
              </a:rPr>
              <a:t>ótica</a:t>
            </a:r>
            <a:r>
              <a:rPr lang="en-US">
                <a:latin typeface="Verdana"/>
                <a:cs typeface="Verdana"/>
              </a:rPr>
              <a:t> </a:t>
            </a:r>
            <a:r>
              <a:rPr lang="en-US">
                <a:latin typeface="Verdana"/>
                <a:cs typeface="Verdana"/>
              </a:rPr>
              <a:t>Computacional</a:t>
            </a:r>
            <a:endParaRPr lang="pt-BR">
              <a:latin typeface="Verdana"/>
              <a:cs typeface="Verdana"/>
            </a:endParaRPr>
          </a:p>
          <a:p>
            <a:pPr>
              <a:defRPr/>
            </a:pPr>
            <a:r>
              <a:rPr lang="pt-BR" sz="2000"/>
              <a:t>Captura de Imagens</a:t>
            </a:r>
            <a:endParaRPr lang="pt-B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 noGrp="1"/>
          </p:cNvSpPr>
          <p:nvPr>
            <p:ph type="title"/>
          </p:nvPr>
        </p:nvSpPr>
        <p:spPr bwMode="auto">
          <a:xfrm flipH="0" flipV="0">
            <a:off x="0" y="0"/>
            <a:ext cx="9575084" cy="1501398"/>
          </a:xfrm>
        </p:spPr>
        <p:txBody>
          <a:bodyPr/>
          <a:lstStyle/>
          <a:p>
            <a:pPr>
              <a:defRPr/>
            </a:pPr>
            <a:r>
              <a:rPr lang="pt-BR"/>
              <a:t>Vamos calcular a profundidade?</a:t>
            </a:r>
            <a:endParaRPr/>
          </a:p>
        </p:txBody>
      </p:sp>
      <p:sp>
        <p:nvSpPr>
          <p:cNvPr id="869218643" name=""/>
          <p:cNvSpPr/>
          <p:nvPr/>
        </p:nvSpPr>
        <p:spPr bwMode="auto">
          <a:xfrm rot="0">
            <a:off x="2139759" y="1693113"/>
            <a:ext cx="830679" cy="89370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upright="0" compatLnSpc="1">
            <a:prstTxWarp prst="textNoShape"/>
            <a:spAutoFit/>
          </a:bodyPr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"/>
                    </m:oMathParaPr>
                    <m:oMath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sz="1200">
                              <a:latin typeface="Cambria Math"/>
                              <a:ea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sz="70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sz="120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/>
                          </m:ctrlPr>
                        </m:fPr>
                        <m:num>
                          <m:r>
                            <m:rPr>
                              <m:sty m:val="i"/>
                            </m:rPr>
                            <a:rPr sz="1200">
                              <a:latin typeface="Cambria Math"/>
                              <a:ea typeface="Cambria Math"/>
                            </a:rPr>
                            <m:t>f</m:t>
                          </m:r>
                        </m:num>
                        <m:den>
                          <m:sSub>
                            <m:sSubPr>
                              <m:ctrlPr>
                                <a:rPr/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sz="1200">
                                  <a:latin typeface="Cambria Math"/>
                                  <a:ea typeface="Cambria Math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sz="70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sz="1200">
                              <a:latin typeface="Cambria Math"/>
                              <a:ea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sz="70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765102567" name=""/>
          <p:cNvSpPr/>
          <p:nvPr/>
        </p:nvSpPr>
        <p:spPr bwMode="auto">
          <a:xfrm rot="0">
            <a:off x="2118328" y="2990101"/>
            <a:ext cx="830679" cy="89370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upright="0" compatLnSpc="1">
            <a:prstTxWarp prst="textNoShape"/>
            <a:spAutoFit/>
          </a:bodyPr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"/>
                    </m:oMathParaPr>
                    <m:oMath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sz="1200">
                              <a:latin typeface="Cambria Math"/>
                              <a:ea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sz="70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sz="120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/>
                          </m:ctrlPr>
                        </m:fPr>
                        <m:num>
                          <m:r>
                            <m:rPr>
                              <m:sty m:val="i"/>
                            </m:rPr>
                            <a:rPr sz="1200">
                              <a:latin typeface="Cambria Math"/>
                              <a:ea typeface="Cambria Math"/>
                            </a:rPr>
                            <m:t>f</m:t>
                          </m:r>
                        </m:num>
                        <m:den>
                          <m:sSub>
                            <m:sSubPr>
                              <m:ctrlPr>
                                <a:rPr/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sz="1200">
                                  <a:latin typeface="Cambria Math"/>
                                  <a:ea typeface="Cambria Math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sz="70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sz="1200">
                              <a:latin typeface="Cambria Math"/>
                              <a:ea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sz="70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23557" name="Object 5"/>
          <p:cNvSpPr txBox="1"/>
          <p:nvPr/>
        </p:nvSpPr>
        <p:spPr bwMode="auto">
          <a:xfrm>
            <a:off x="5148263" y="2205038"/>
            <a:ext cx="1785932" cy="590549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pt-BR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m:rPr/>
                            <a:rPr lang="pt-BR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m:rPr/>
                        <a:rPr lang="pt-BR" sz="2400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pt-BR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m:rPr/>
                            <a:rPr lang="pt-BR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/>
                        <a:rPr lang="pt-BR" sz="2400" i="1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r>
              <a:rPr lang="pt-BR" sz="2400"/>
              <a:t>d</a:t>
            </a:r>
            <a:endParaRPr/>
          </a:p>
        </p:txBody>
      </p:sp>
      <p:sp>
        <p:nvSpPr>
          <p:cNvPr id="23558" name="Object 6"/>
          <p:cNvSpPr txBox="1"/>
          <p:nvPr/>
        </p:nvSpPr>
        <p:spPr bwMode="auto">
          <a:xfrm>
            <a:off x="5076824" y="3284538"/>
            <a:ext cx="1654171" cy="5921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70000" lnSpcReduction="20000"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left"/>
                    </m:oMathParaPr>
                    <m:oMath>
                      <m:sSub>
                        <m:sSub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pt-BR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m:rPr/>
                            <a:rPr lang="pt-BR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/>
                        <a:rPr lang="pt-BR" sz="2800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pt-BR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m:rPr/>
                            <a:rPr lang="pt-BR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m:rPr/>
                        <a:rPr lang="pt-BR" sz="2800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m:rPr/>
                        <a:rPr lang="pt-BR" sz="2800" b="0" i="1">
                          <a:solidFill>
                            <a:srgbClr val="000000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</mc:Choice>
              <mc:Fallback/>
            </mc:AlternateContent>
            <a:endParaRPr lang="pt-BR"/>
          </a:p>
        </p:txBody>
      </p:sp>
      <p:sp>
        <p:nvSpPr>
          <p:cNvPr id="23559" name="Object 7"/>
          <p:cNvSpPr txBox="1"/>
          <p:nvPr/>
        </p:nvSpPr>
        <p:spPr bwMode="auto">
          <a:xfrm>
            <a:off x="2854324" y="4508500"/>
            <a:ext cx="3134995" cy="15700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pPr>
              <a:defRPr/>
            </a:pPr>
            <a:r>
              <a:rPr lang="pt-BR" sz="5400">
                <a:solidFill>
                  <a:srgbClr val="000000"/>
                </a:solidFill>
              </a:rPr>
              <a:t>D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pt-BR" sz="5400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5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pt-BR" sz="5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m:rPr/>
                            <a:rPr lang="pt-BR" sz="5400" b="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𝑑</m:t>
                          </m:r>
                        </m:num>
                        <m:den>
                          <m:sSub>
                            <m:sSubPr>
                              <m:ctrlPr>
                                <a:rPr lang="pt-BR" sz="54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pt-BR" sz="5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m:rPr/>
                                <a:rPr lang="pt-BR" sz="5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m:rPr/>
                            <a:rPr lang="pt-BR" sz="5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54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pt-BR" sz="5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m:rPr/>
                                <a:rPr lang="pt-BR" sz="5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mc:Choice>
              <mc:Fallback/>
            </mc:AlternateContent>
            <a:endParaRPr lang="pt-BR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2843213" y="4365625"/>
            <a:ext cx="3146106" cy="185229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4284663" y="1700212"/>
            <a:ext cx="0" cy="2160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/>
              <a:t>Cálculo da profundidade</a:t>
            </a:r>
            <a:endParaRPr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61925" y="85725"/>
            <a:ext cx="7229475" cy="3524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A33A0801-BB33-4F6A-ADD2-35B07A2D74D7}" type="slidenum">
              <a:rPr lang="pt-BR"/>
              <a:t/>
            </a:fld>
            <a:endParaRPr lang="pt-BR"/>
          </a:p>
        </p:txBody>
      </p:sp>
      <p:graphicFrame>
        <p:nvGraphicFramePr>
          <p:cNvPr id="24581" name="Rectangle 3"/>
          <p:cNvGraphicFramePr>
            <a:graphicFrameLocks xmlns:a="http://schemas.openxmlformats.org/drawingml/2006/main" noGrp="1"/>
          </p:cNvGraphicFramePr>
          <p:nvPr>
            <p:ph idx="1"/>
          </p:nvPr>
        </p:nvGraphicFramePr>
        <p:xfrm>
          <a:off x="657225" y="1485900"/>
          <a:ext cx="8029575" cy="4724399"/>
          <a:chOff x="0" y="0"/>
          <a:chExt cx="8029575" cy="472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5" r:qs="rId6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 noGrp="1"/>
          </p:cNvSpPr>
          <p:nvPr>
            <p:ph type="title"/>
          </p:nvPr>
        </p:nvSpPr>
        <p:spPr bwMode="auto">
          <a:xfrm flipH="0" flipV="0">
            <a:off x="0" y="0"/>
            <a:ext cx="9284491" cy="1824279"/>
          </a:xfrm>
        </p:spPr>
        <p:txBody>
          <a:bodyPr/>
          <a:lstStyle/>
          <a:p>
            <a:pPr>
              <a:defRPr/>
            </a:pPr>
            <a:r>
              <a:rPr lang="pt-BR"/>
              <a:t>Exemplo</a:t>
            </a:r>
            <a:endParaRPr/>
          </a:p>
        </p:txBody>
      </p:sp>
      <p:pic>
        <p:nvPicPr>
          <p:cNvPr id="25603" name="Picture 3" descr="left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84213" y="1700212"/>
            <a:ext cx="3657600" cy="2743200"/>
          </a:xfrm>
          <a:prstGeom prst="rect">
            <a:avLst/>
          </a:prstGeom>
          <a:noFill/>
        </p:spPr>
      </p:pic>
      <p:pic>
        <p:nvPicPr>
          <p:cNvPr id="25604" name="Picture 4" descr="gt_occ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4859338" y="1989138"/>
            <a:ext cx="3314700" cy="2400300"/>
          </a:xfrm>
          <a:prstGeom prst="rect">
            <a:avLst/>
          </a:prstGeom>
          <a:noFill/>
        </p:spPr>
      </p:pic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116013" y="4724399"/>
            <a:ext cx="2663825" cy="11906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t-BR"/>
              <a:t>Uma das imagens tiradas por uma par de câmeras apontando na mesma direção</a:t>
            </a:r>
            <a:endParaRPr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572000" y="4581525"/>
            <a:ext cx="3529013" cy="11906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t-BR"/>
              <a:t>Profundidade dois objetos na cena. As regiões vermelhas representam as disparidades encontradas entre duas imagens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 flipH="0" flipV="0">
            <a:off x="0" y="0"/>
            <a:ext cx="9639660" cy="904067"/>
          </a:xfrm>
        </p:spPr>
        <p:txBody>
          <a:bodyPr/>
          <a:lstStyle/>
          <a:p>
            <a:pPr>
              <a:defRPr/>
            </a:pPr>
            <a:r>
              <a:rPr lang="pt-BR"/>
              <a:t>Profundidade sem estereoscopia </a:t>
            </a:r>
            <a:endParaRPr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6B52E08-E18F-4760-A43A-381EE6B2718B}" type="slidenum">
              <a:rPr lang="pt-BR"/>
              <a:t/>
            </a:fld>
            <a:endParaRPr lang="pt-BR"/>
          </a:p>
        </p:txBody>
      </p:sp>
      <p:pic>
        <p:nvPicPr>
          <p:cNvPr id="1026" name="Picture 2" descr="Google Researchers Released New State-of-the-art Method For Depth  Estimation from Single Image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47625" y="566738"/>
            <a:ext cx="9048750" cy="572452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096385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457200" y="781049"/>
            <a:ext cx="8229600" cy="61912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/>
              <a:t>Atividade para entrega</a:t>
            </a:r>
            <a:endParaRPr/>
          </a:p>
        </p:txBody>
      </p:sp>
      <p:sp>
        <p:nvSpPr>
          <p:cNvPr id="1669183663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61924" y="85725"/>
            <a:ext cx="7229475" cy="35242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0592969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6553199" y="6194423"/>
            <a:ext cx="2133599" cy="365124"/>
          </a:xfrm>
        </p:spPr>
        <p:txBody>
          <a:bodyPr/>
          <a:lstStyle/>
          <a:p>
            <a:pPr>
              <a:spcAft>
                <a:spcPts val="599"/>
              </a:spcAft>
              <a:defRPr/>
            </a:pPr>
            <a:fld id="{14833F95-2144-7248-ADBE-C6800BB55BA9}" type="slidenum">
              <a:rPr lang="pt-BR"/>
              <a:t/>
            </a:fld>
            <a:endParaRPr lang="pt-BR"/>
          </a:p>
        </p:txBody>
      </p:sp>
      <p:sp>
        <p:nvSpPr>
          <p:cNvPr id="2133024122" name=""/>
          <p:cNvSpPr txBox="1"/>
          <p:nvPr/>
        </p:nvSpPr>
        <p:spPr bwMode="auto">
          <a:xfrm flipH="0" flipV="0">
            <a:off x="477169" y="1866323"/>
            <a:ext cx="8406714" cy="27432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/>
              <a:t>Calibrar uma câmera para encontrar distâncias entre objetos no mundo real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Segmentar por cores e encontrar objetos nas máscaras criadas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endParaRPr/>
          </a:p>
          <a:p>
            <a:pPr marL="283879" indent="-283879">
              <a:buFont typeface="Arial"/>
              <a:buChar char="•"/>
              <a:defRPr/>
            </a:pPr>
            <a:endParaRPr/>
          </a:p>
          <a:p>
            <a:pPr marL="283879" indent="-283879">
              <a:buFont typeface="Arial"/>
              <a:buChar char="•"/>
              <a:defRPr/>
            </a:pPr>
            <a:endParaRPr/>
          </a:p>
          <a:p>
            <a:pPr marL="283879" indent="-283879">
              <a:buFont typeface="Arial"/>
              <a:buChar char="•"/>
              <a:defRPr/>
            </a:pPr>
            <a:endParaRPr/>
          </a:p>
          <a:p>
            <a:pPr algn="ctr">
              <a:defRPr/>
            </a:pPr>
            <a:r>
              <a:rPr sz="2400"/>
              <a:t>Dada uma distância em pixels, encontrar a distância equivalente no “mundo real”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 noGrp="1"/>
          </p:cNvSpPr>
          <p:nvPr>
            <p:ph type="title"/>
          </p:nvPr>
        </p:nvSpPr>
        <p:spPr bwMode="auto">
          <a:xfrm flipH="0" flipV="0">
            <a:off x="0" y="0"/>
            <a:ext cx="8864745" cy="1630550"/>
          </a:xfrm>
        </p:spPr>
        <p:txBody>
          <a:bodyPr/>
          <a:lstStyle/>
          <a:p>
            <a:pPr>
              <a:defRPr/>
            </a:pPr>
            <a:r>
              <a:rPr lang="pt-BR"/>
              <a:t>Modelo de câmera </a:t>
            </a:r>
            <a:r>
              <a:rPr lang="pt-BR"/>
              <a:t>Pinhole</a:t>
            </a:r>
            <a:endParaRPr lang="pt-BR"/>
          </a:p>
        </p:txBody>
      </p:sp>
      <p:pic>
        <p:nvPicPr>
          <p:cNvPr id="16387" name="Picture 3" descr="Ficheiro:Pinhole-camera.sv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1403350" y="1484313"/>
            <a:ext cx="5327650" cy="3635375"/>
          </a:xfrm>
          <a:prstGeom prst="rect">
            <a:avLst/>
          </a:prstGeom>
          <a:noFill/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187450" y="5661025"/>
            <a:ext cx="5761038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  <a:defRPr/>
            </a:pPr>
            <a:r>
              <a:rPr lang="pt-BR"/>
              <a:t>Extraído de </a:t>
            </a:r>
            <a:r>
              <a:rPr lang="pt-BR" u="sng">
                <a:hlinkClick r:id="rId3" tooltip="http://pt.wikipedia.org/wiki/Câmera_pinhole"/>
              </a:rPr>
              <a:t>http://pt.wikipedia.org/wiki/Câmera_pinhole</a:t>
            </a:r>
            <a:r>
              <a:rPr lang="pt-BR"/>
              <a:t> </a:t>
            </a:r>
            <a:endParaRPr/>
          </a:p>
        </p:txBody>
      </p:sp>
      <p:sp>
        <p:nvSpPr>
          <p:cNvPr id="5" name="CaixaDeTexto 4"/>
          <p:cNvSpPr txBox="1"/>
          <p:nvPr/>
        </p:nvSpPr>
        <p:spPr bwMode="auto">
          <a:xfrm>
            <a:off x="4779818" y="1336282"/>
            <a:ext cx="2881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/>
              <a:t>Os raios de luz passam por um único orifício pontual e são projetados no fundo da caixa, onde se encontra o sensor de imagem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/>
              <a:t>Projeção perspectiva</a:t>
            </a:r>
            <a:endParaRPr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61925" y="85725"/>
            <a:ext cx="7229475" cy="3524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A33A0801-BB33-4F6A-ADD2-35B07A2D74D7}" type="slidenum">
              <a:rPr lang="pt-BR"/>
              <a:t/>
            </a:fld>
            <a:endParaRPr lang="pt-BR"/>
          </a:p>
        </p:txBody>
      </p:sp>
      <p:graphicFrame>
        <p:nvGraphicFramePr>
          <p:cNvPr id="15365" name="Rectangle 3"/>
          <p:cNvGraphicFramePr>
            <a:graphicFrameLocks xmlns:a="http://schemas.openxmlformats.org/drawingml/2006/main" noGrp="1"/>
          </p:cNvGraphicFramePr>
          <p:nvPr>
            <p:ph idx="1"/>
          </p:nvPr>
        </p:nvGraphicFramePr>
        <p:xfrm>
          <a:off x="657225" y="1485900"/>
          <a:ext cx="8029575" cy="4724399"/>
          <a:chOff x="0" y="0"/>
          <a:chExt cx="8029575" cy="472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5" r:qs="rId6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 noGrp="1"/>
          </p:cNvSpPr>
          <p:nvPr>
            <p:ph type="title"/>
          </p:nvPr>
        </p:nvSpPr>
        <p:spPr bwMode="auto">
          <a:xfrm flipH="0" flipV="0">
            <a:off x="0" y="0"/>
            <a:ext cx="9284491" cy="1565974"/>
          </a:xfrm>
        </p:spPr>
        <p:txBody>
          <a:bodyPr/>
          <a:lstStyle/>
          <a:p>
            <a:pPr>
              <a:defRPr/>
            </a:pPr>
            <a:r>
              <a:rPr lang="pt-BR"/>
              <a:t>Sistemas de coordenadas do modelo</a:t>
            </a:r>
            <a:endParaRPr/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2321673" y="2228836"/>
            <a:ext cx="1082348" cy="92333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i="1">
                <a:latin typeface="Times New Roman"/>
                <a:cs typeface="Times New Roman"/>
              </a:rPr>
              <a:t>Plano da </a:t>
            </a:r>
            <a:endParaRPr/>
          </a:p>
          <a:p>
            <a:pPr>
              <a:defRPr/>
            </a:pPr>
            <a:r>
              <a:rPr lang="pt-BR" i="1">
                <a:latin typeface="Times New Roman"/>
                <a:cs typeface="Times New Roman"/>
              </a:rPr>
              <a:t>imagem </a:t>
            </a:r>
            <a:endParaRPr/>
          </a:p>
          <a:p>
            <a:pPr>
              <a:defRPr/>
            </a:pPr>
            <a:r>
              <a:rPr lang="pt-BR" i="1">
                <a:latin typeface="Times New Roman"/>
                <a:cs typeface="Times New Roman"/>
              </a:rPr>
              <a:t>virtual</a:t>
            </a:r>
            <a:endParaRPr lang="pt-BR">
              <a:latin typeface="Symbol"/>
            </a:endParaRP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5569907" y="1940752"/>
            <a:ext cx="3279683" cy="3139321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pt-BR">
                <a:latin typeface="+mj-lt"/>
                <a:cs typeface="Times New Roman"/>
              </a:rPr>
              <a:t>X, Y, Z: coordenadas da câmera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pt-BR" i="1">
                <a:latin typeface="Times New Roman"/>
                <a:cs typeface="Times New Roman"/>
              </a:rPr>
              <a:t>x, y</a:t>
            </a:r>
            <a:r>
              <a:rPr lang="pt-BR">
                <a:latin typeface="+mj-lt"/>
                <a:cs typeface="Times New Roman"/>
              </a:rPr>
              <a:t>: coordenadas do plano da imagem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pt-BR" i="1">
                <a:latin typeface="Times New Roman"/>
                <a:cs typeface="Times New Roman"/>
              </a:rPr>
              <a:t>x’, y’</a:t>
            </a:r>
            <a:r>
              <a:rPr lang="pt-BR">
                <a:latin typeface="+mj-lt"/>
                <a:cs typeface="Times New Roman"/>
              </a:rPr>
              <a:t>: coordenadas da imagem em pixels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pt-BR" i="1">
                <a:latin typeface="Times New Roman"/>
                <a:cs typeface="Times New Roman"/>
              </a:rPr>
              <a:t>f</a:t>
            </a:r>
            <a:r>
              <a:rPr lang="pt-BR">
                <a:latin typeface="Symbol"/>
              </a:rPr>
              <a:t> </a:t>
            </a:r>
            <a:r>
              <a:rPr lang="pt-BR"/>
              <a:t>é a distância focal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pt-BR"/>
              <a:t>A resolução do sensor é </a:t>
            </a:r>
            <a:r>
              <a:rPr lang="pt-BR" b="1" i="1"/>
              <a:t>c</a:t>
            </a:r>
            <a:r>
              <a:rPr lang="pt-BR"/>
              <a:t>, podendo ser expressa em pixels por polegada ou pixels por mm</a:t>
            </a:r>
            <a:endParaRPr lang="pt-BR" i="1"/>
          </a:p>
        </p:txBody>
      </p:sp>
      <p:sp>
        <p:nvSpPr>
          <p:cNvPr id="17410" name="Line 2"/>
          <p:cNvSpPr>
            <a:spLocks noChangeShapeType="1"/>
          </p:cNvSpPr>
          <p:nvPr/>
        </p:nvSpPr>
        <p:spPr bwMode="auto">
          <a:xfrm flipV="1">
            <a:off x="923661" y="3839383"/>
            <a:ext cx="4182674" cy="1116127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 rot="20994326">
            <a:off x="1321606" y="4617882"/>
            <a:ext cx="1829825" cy="11667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pic>
        <p:nvPicPr>
          <p:cNvPr id="17413" name="Picture 5" descr="j0252349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 rot="6654460">
            <a:off x="3633218" y="1790928"/>
            <a:ext cx="2336609" cy="1645797"/>
          </a:xfrm>
          <a:prstGeom prst="rect">
            <a:avLst/>
          </a:prstGeom>
          <a:noFill/>
        </p:spPr>
      </p:pic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2681466" y="3378146"/>
            <a:ext cx="1282215" cy="1104357"/>
          </a:xfrm>
          <a:prstGeom prst="rect">
            <a:avLst/>
          </a:prstGeom>
          <a:solidFill>
            <a:srgbClr val="FFCC00">
              <a:alpha val="66000"/>
            </a:srgbClr>
          </a:solidFill>
          <a:ln w="9525"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pic>
        <p:nvPicPr>
          <p:cNvPr id="17415" name="Picture 7" descr="j0252349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 rot="17774801" flipH="1" flipV="1">
            <a:off x="2864464" y="3503329"/>
            <a:ext cx="891200" cy="827601"/>
          </a:xfrm>
          <a:prstGeom prst="rect">
            <a:avLst/>
          </a:prstGeom>
          <a:noFill/>
        </p:spPr>
      </p:pic>
      <p:sp>
        <p:nvSpPr>
          <p:cNvPr id="17416" name="Line 8"/>
          <p:cNvSpPr>
            <a:spLocks noChangeShapeType="1"/>
          </p:cNvSpPr>
          <p:nvPr/>
        </p:nvSpPr>
        <p:spPr bwMode="auto">
          <a:xfrm flipV="1">
            <a:off x="444028" y="4575886"/>
            <a:ext cx="3411500" cy="91351"/>
          </a:xfrm>
          <a:prstGeom prst="line">
            <a:avLst/>
          </a:prstGeom>
          <a:noFill/>
          <a:ln w="19050">
            <a:solidFill>
              <a:srgbClr val="00B0F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 flipV="1">
            <a:off x="1617247" y="3287204"/>
            <a:ext cx="1173217" cy="2762509"/>
          </a:xfrm>
          <a:prstGeom prst="line">
            <a:avLst/>
          </a:prstGeom>
          <a:noFill/>
          <a:ln w="19050">
            <a:solidFill>
              <a:srgbClr val="00B0F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V="1">
            <a:off x="1116452" y="1445519"/>
            <a:ext cx="3989881" cy="4473207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2189658" y="4560735"/>
            <a:ext cx="134572" cy="139901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3004417" y="5312802"/>
            <a:ext cx="425557" cy="1847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3963682" y="4575886"/>
            <a:ext cx="425557" cy="184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1723048" y="6141069"/>
            <a:ext cx="425555" cy="1847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 flipV="1">
            <a:off x="1937000" y="5404154"/>
            <a:ext cx="1279019" cy="82826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 flipV="1">
            <a:off x="3216020" y="4667240"/>
            <a:ext cx="1067417" cy="736914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2639991" y="5769566"/>
            <a:ext cx="368460" cy="47229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i="1">
                <a:latin typeface="Times New Roman"/>
                <a:cs typeface="Times New Roman"/>
              </a:rPr>
              <a:t>f</a:t>
            </a:r>
            <a:endParaRPr/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3749729" y="5036712"/>
            <a:ext cx="368460" cy="47229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i="1">
                <a:latin typeface="Times New Roman"/>
                <a:cs typeface="Times New Roman"/>
              </a:rPr>
              <a:t>f</a:t>
            </a:r>
            <a:endParaRPr lang="pt-BR">
              <a:latin typeface="Symbol"/>
            </a:endParaRPr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 flipH="1" flipV="1">
            <a:off x="2093181" y="3874858"/>
            <a:ext cx="171543" cy="79279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 flipH="1" flipV="1">
            <a:off x="1611361" y="4286355"/>
            <a:ext cx="639510" cy="36744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2826156" y="4212130"/>
            <a:ext cx="747662" cy="46894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t-BR"/>
              <a:t>Z</a:t>
            </a:r>
            <a:endParaRPr/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1952011" y="3552940"/>
            <a:ext cx="747662" cy="46894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t-BR"/>
              <a:t>Y</a:t>
            </a:r>
            <a:endParaRPr/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1440024" y="4272170"/>
            <a:ext cx="747662" cy="46894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t-BR"/>
              <a:t>X</a:t>
            </a:r>
            <a:endParaRPr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2855163" y="3324999"/>
            <a:ext cx="23511" cy="3775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>
            <a:off x="2841308" y="3297288"/>
            <a:ext cx="336987" cy="1176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2551137" y="3448859"/>
            <a:ext cx="614745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t-BR" sz="1600" i="1">
                <a:latin typeface="Times New Roman"/>
                <a:cs typeface="Times New Roman"/>
              </a:rPr>
              <a:t>y'</a:t>
            </a:r>
            <a:endParaRPr lang="pt-BR" sz="1400" i="1">
              <a:latin typeface="Times New Roman"/>
              <a:cs typeface="Times New Roman"/>
            </a:endParaRPr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3044389" y="3076343"/>
            <a:ext cx="747662" cy="33855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t-BR" sz="1600" i="1">
                <a:latin typeface="Times New Roman"/>
                <a:cs typeface="Times New Roman"/>
              </a:rPr>
              <a:t>x'</a:t>
            </a:r>
            <a:endParaRPr lang="pt-BR" sz="1400" i="1">
              <a:latin typeface="Times New Roman"/>
              <a:cs typeface="Times New Roman"/>
            </a:endParaRPr>
          </a:p>
        </p:txBody>
      </p:sp>
      <p:sp>
        <p:nvSpPr>
          <p:cNvPr id="38" name="Line 27"/>
          <p:cNvSpPr>
            <a:spLocks noChangeShapeType="1"/>
          </p:cNvSpPr>
          <p:nvPr/>
        </p:nvSpPr>
        <p:spPr bwMode="auto">
          <a:xfrm flipV="1">
            <a:off x="3395334" y="3610109"/>
            <a:ext cx="0" cy="41359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 flipV="1">
            <a:off x="1144164" y="3998869"/>
            <a:ext cx="2178410" cy="137859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39" name="Line 28"/>
          <p:cNvSpPr>
            <a:spLocks noChangeShapeType="1"/>
          </p:cNvSpPr>
          <p:nvPr/>
        </p:nvSpPr>
        <p:spPr bwMode="auto">
          <a:xfrm flipH="1" flipV="1">
            <a:off x="2961258" y="3861003"/>
            <a:ext cx="434074" cy="1626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2873451" y="3861003"/>
            <a:ext cx="366064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t-BR" sz="1600" i="1">
                <a:latin typeface="Times New Roman"/>
                <a:cs typeface="Times New Roman"/>
              </a:rPr>
              <a:t>x</a:t>
            </a:r>
            <a:endParaRPr lang="pt-BR" sz="1400" i="1">
              <a:latin typeface="Times New Roman"/>
              <a:cs typeface="Times New Roman"/>
            </a:endParaRPr>
          </a:p>
        </p:txBody>
      </p:sp>
      <p:sp>
        <p:nvSpPr>
          <p:cNvPr id="41" name="Text Box 30"/>
          <p:cNvSpPr txBox="1">
            <a:spLocks noChangeArrowheads="1"/>
          </p:cNvSpPr>
          <p:nvPr/>
        </p:nvSpPr>
        <p:spPr bwMode="auto">
          <a:xfrm>
            <a:off x="3375875" y="3536389"/>
            <a:ext cx="747662" cy="33855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t-BR" sz="1600" i="1">
                <a:latin typeface="Times New Roman"/>
                <a:cs typeface="Times New Roman"/>
              </a:rPr>
              <a:t>y</a:t>
            </a:r>
            <a:endParaRPr lang="pt-BR" sz="1400" i="1">
              <a:latin typeface="Times New Roman"/>
              <a:cs typeface="Times New Roman"/>
            </a:endParaRPr>
          </a:p>
        </p:txBody>
      </p:sp>
      <p:grpSp>
        <p:nvGrpSpPr>
          <p:cNvPr id="3" name="Grupo 2"/>
          <p:cNvGrpSpPr/>
          <p:nvPr/>
        </p:nvGrpSpPr>
        <p:grpSpPr bwMode="auto">
          <a:xfrm>
            <a:off x="363586" y="4746768"/>
            <a:ext cx="1387172" cy="1289093"/>
            <a:chOff x="709961" y="4691348"/>
            <a:chExt cx="1387172" cy="1289093"/>
          </a:xfrm>
        </p:grpSpPr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709961" y="4691348"/>
              <a:ext cx="1387172" cy="1289093"/>
            </a:xfrm>
            <a:prstGeom prst="rect">
              <a:avLst/>
            </a:prstGeom>
            <a:solidFill>
              <a:srgbClr val="FFCC00">
                <a:alpha val="66000"/>
              </a:srgbClr>
            </a:solidFill>
            <a:ln w="9525"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pic>
          <p:nvPicPr>
            <p:cNvPr id="17421" name="Picture 13" descr="j0252349"/>
            <p:cNvPicPr>
              <a:picLocks noChangeAspect="1" noChangeArrowheads="1"/>
            </p:cNvPicPr>
            <p:nvPr/>
          </p:nvPicPr>
          <p:blipFill>
            <a:blip r:embed="rId2"/>
            <a:stretch/>
          </p:blipFill>
          <p:spPr bwMode="auto">
            <a:xfrm rot="6974802" flipH="1" flipV="1">
              <a:off x="1044938" y="4944426"/>
              <a:ext cx="891200" cy="827601"/>
            </a:xfrm>
            <a:prstGeom prst="rect">
              <a:avLst/>
            </a:prstGeom>
            <a:noFill/>
          </p:spPr>
        </p:pic>
      </p:grpSp>
      <p:sp>
        <p:nvSpPr>
          <p:cNvPr id="17430" name="Line 22"/>
          <p:cNvSpPr>
            <a:spLocks noChangeShapeType="1"/>
          </p:cNvSpPr>
          <p:nvPr/>
        </p:nvSpPr>
        <p:spPr bwMode="auto">
          <a:xfrm flipV="1">
            <a:off x="2264342" y="4298260"/>
            <a:ext cx="601534" cy="345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 noGrp="1"/>
          </p:cNvSpPr>
          <p:nvPr>
            <p:ph type="title"/>
          </p:nvPr>
        </p:nvSpPr>
        <p:spPr bwMode="auto">
          <a:xfrm flipH="0" flipV="0">
            <a:off x="0" y="0"/>
            <a:ext cx="10285423" cy="1275381"/>
          </a:xfrm>
        </p:spPr>
        <p:txBody>
          <a:bodyPr/>
          <a:lstStyle/>
          <a:p>
            <a:pPr>
              <a:defRPr/>
            </a:pPr>
            <a:r>
              <a:rPr lang="pt-BR"/>
              <a:t>Projeção perspectiva simplificada</a:t>
            </a:r>
            <a:endParaRPr/>
          </a:p>
        </p:txBody>
      </p:sp>
      <p:sp>
        <p:nvSpPr>
          <p:cNvPr id="856773958" name=""/>
          <p:cNvSpPr/>
          <p:nvPr/>
        </p:nvSpPr>
        <p:spPr bwMode="auto">
          <a:xfrm rot="0" flipH="0" flipV="0">
            <a:off x="6259271" y="4890827"/>
            <a:ext cx="1408352" cy="59758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upright="0" compatLnSpc="1">
            <a:prstTxWarp prst="textNoShape"/>
            <a:spAutoFit/>
          </a:bodyPr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a:rPr sz="1800">
                          <a:latin typeface="Cambria Math"/>
                          <a:ea typeface="Cambria Math"/>
                        </a:rPr>
                        <m:t>h=</m:t>
                      </m:r>
                      <m:f>
                        <m:fPr>
                          <m:ctrlPr>
                            <a:rPr sz="2400"/>
                          </m:ctrlPr>
                        </m:fPr>
                        <m:num>
                          <m:r>
                            <m:rPr>
                              <m:sty m:val="i"/>
                            </m:rPr>
                            <a:rPr sz="1800">
                              <a:latin typeface="Cambria Math"/>
                              <a:ea typeface="Cambria Math"/>
                            </a:rPr>
                            <m:t>f</m:t>
                          </m:r>
                        </m:num>
                        <m:den>
                          <m:r>
                            <m:rPr>
                              <m:sty m:val="i"/>
                            </m:rPr>
                            <a:rPr sz="1800">
                              <a:latin typeface="Cambria Math"/>
                              <a:ea typeface="Cambria Math"/>
                            </a:rPr>
                            <m:t>D</m:t>
                          </m:r>
                        </m:den>
                      </m:f>
                      <m:r>
                        <m:rPr>
                          <m:sty m:val="i"/>
                        </m:rPr>
                        <a:rPr sz="1800">
                          <a:latin typeface="Cambria Math"/>
                          <a:ea typeface="Cambria Math"/>
                        </a:rPr>
                        <m:t>H</m:t>
                      </m:r>
                    </m:oMath>
                  </m:oMathPara>
                </a14:m>
              </mc:Choice>
              <mc:Fallback/>
            </mc:AlternateContent>
            <a:endParaRPr sz="2400"/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 flipH="0" flipV="0">
            <a:off x="3132137" y="3063204"/>
            <a:ext cx="4464049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 flipH="0" flipV="1">
            <a:off x="3132137" y="1407440"/>
            <a:ext cx="4464049" cy="16557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 flipH="0" flipV="1">
            <a:off x="7596187" y="1407440"/>
            <a:ext cx="0" cy="16557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H="0" flipV="1">
            <a:off x="3132137" y="3639465"/>
            <a:ext cx="4464049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H="0" flipV="1">
            <a:off x="5075237" y="2344065"/>
            <a:ext cx="0" cy="7191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 flipH="0" flipV="0">
            <a:off x="5219699" y="2631403"/>
            <a:ext cx="431870" cy="36579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t-BR"/>
              <a:t>h</a:t>
            </a:r>
            <a:endParaRPr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 flipH="0" flipV="0">
            <a:off x="7667624" y="2271040"/>
            <a:ext cx="431870" cy="36579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t-BR"/>
              <a:t>H</a:t>
            </a:r>
            <a:endParaRPr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 flipH="0" flipV="0">
            <a:off x="3132137" y="3207665"/>
            <a:ext cx="19431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 flipH="0" flipV="0">
            <a:off x="5030787" y="3639465"/>
            <a:ext cx="351449" cy="36579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>
                <a:latin typeface="Times New Roman"/>
                <a:cs typeface="Times New Roman"/>
              </a:rPr>
              <a:t>D</a:t>
            </a:r>
            <a:endParaRPr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 flipH="1" flipV="0">
            <a:off x="1331912" y="3063204"/>
            <a:ext cx="18002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 flipH="0" flipV="0">
            <a:off x="1331912" y="3063203"/>
            <a:ext cx="0" cy="7921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H="1" flipV="0">
            <a:off x="1331912" y="3063203"/>
            <a:ext cx="1800225" cy="7921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 flipH="0" flipV="0">
            <a:off x="1331912" y="2199603"/>
            <a:ext cx="1800225" cy="1800225"/>
          </a:xfrm>
          <a:prstGeom prst="rect">
            <a:avLst/>
          </a:prstGeom>
          <a:solidFill>
            <a:srgbClr val="FFFF00">
              <a:alpha val="39999"/>
            </a:srgb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54" name="Oval 22"/>
          <p:cNvSpPr>
            <a:spLocks noChangeArrowheads="1"/>
          </p:cNvSpPr>
          <p:nvPr/>
        </p:nvSpPr>
        <p:spPr bwMode="auto">
          <a:xfrm flipH="0" flipV="0">
            <a:off x="3059112" y="2991765"/>
            <a:ext cx="73024" cy="144462"/>
          </a:xfrm>
          <a:prstGeom prst="ellipse">
            <a:avLst/>
          </a:prstGeom>
          <a:solidFill>
            <a:schemeClr val="tx1"/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55" name="AutoShape 23"/>
          <p:cNvSpPr/>
          <p:nvPr/>
        </p:nvSpPr>
        <p:spPr bwMode="auto">
          <a:xfrm flipH="0" flipV="0">
            <a:off x="684212" y="1478878"/>
            <a:ext cx="1111249" cy="609599"/>
          </a:xfrm>
          <a:prstGeom prst="borderCallout3">
            <a:avLst>
              <a:gd name="adj1" fmla="val 18750"/>
              <a:gd name="adj2" fmla="val -6856"/>
              <a:gd name="adj3" fmla="val 18750"/>
              <a:gd name="adj4" fmla="val -18856"/>
              <a:gd name="adj5" fmla="val 162759"/>
              <a:gd name="adj6" fmla="val -18856"/>
              <a:gd name="adj7" fmla="val 307292"/>
              <a:gd name="adj8" fmla="val 51713"/>
            </a:avLst>
          </a:prstGeom>
          <a:solidFill>
            <a:srgbClr val="CCFFCC"/>
          </a:solidFill>
          <a:ln w="6350" algn="ctr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1200"/>
              <a:t>Plano da imagem real</a:t>
            </a:r>
            <a:endParaRPr/>
          </a:p>
        </p:txBody>
      </p:sp>
      <p:sp>
        <p:nvSpPr>
          <p:cNvPr id="18456" name="AutoShape 24"/>
          <p:cNvSpPr/>
          <p:nvPr/>
        </p:nvSpPr>
        <p:spPr bwMode="auto">
          <a:xfrm flipH="0" flipV="0">
            <a:off x="3563937" y="1551902"/>
            <a:ext cx="1111249" cy="609599"/>
          </a:xfrm>
          <a:prstGeom prst="borderCallout3">
            <a:avLst>
              <a:gd name="adj1" fmla="val 18750"/>
              <a:gd name="adj2" fmla="val -6856"/>
              <a:gd name="adj3" fmla="val 18750"/>
              <a:gd name="adj4" fmla="val -18856"/>
              <a:gd name="adj5" fmla="val 110417"/>
              <a:gd name="adj6" fmla="val -18856"/>
              <a:gd name="adj7" fmla="val 202343"/>
              <a:gd name="adj8" fmla="val 128287"/>
            </a:avLst>
          </a:prstGeom>
          <a:solidFill>
            <a:srgbClr val="CCFFCC"/>
          </a:solidFill>
          <a:ln w="6350" algn="ctr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1200"/>
              <a:t>Plano da imagem virtual</a:t>
            </a:r>
            <a:endParaRPr/>
          </a:p>
        </p:txBody>
      </p:sp>
      <p:sp>
        <p:nvSpPr>
          <p:cNvPr id="18457" name="AutoShape 25"/>
          <p:cNvSpPr/>
          <p:nvPr/>
        </p:nvSpPr>
        <p:spPr bwMode="auto">
          <a:xfrm flipH="0" flipV="0">
            <a:off x="6516687" y="2271040"/>
            <a:ext cx="823911" cy="431798"/>
          </a:xfrm>
          <a:prstGeom prst="borderCallout3">
            <a:avLst>
              <a:gd name="adj1" fmla="val 26472"/>
              <a:gd name="adj2" fmla="val -9250"/>
              <a:gd name="adj3" fmla="val 26472"/>
              <a:gd name="adj4" fmla="val -34491"/>
              <a:gd name="adj5" fmla="val -41176"/>
              <a:gd name="adj6" fmla="val -34491"/>
              <a:gd name="adj7" fmla="val -110296"/>
              <a:gd name="adj8" fmla="val 121000"/>
            </a:avLst>
          </a:prstGeom>
          <a:solidFill>
            <a:srgbClr val="CCFFCC"/>
          </a:solidFill>
          <a:ln w="6350" algn="ctr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1200"/>
              <a:t>Objeto</a:t>
            </a:r>
            <a:endParaRPr/>
          </a:p>
        </p:txBody>
      </p:sp>
      <p:sp>
        <p:nvSpPr>
          <p:cNvPr id="688320724" name=""/>
          <p:cNvSpPr/>
          <p:nvPr/>
        </p:nvSpPr>
        <p:spPr bwMode="auto">
          <a:xfrm rot="0">
            <a:off x="4114486" y="3252676"/>
            <a:ext cx="266740" cy="2764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upright="0" compatLnSpc="1">
            <a:prstTxWarp prst="textNoShape"/>
            <a:spAutoFit/>
          </a:bodyPr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"/>
                    </m:oMathParaPr>
                    <m:oMath>
                      <m:r>
                        <m:rPr>
                          <m:sty m:val="i"/>
                        </m:rPr>
                        <a:rPr sz="1200">
                          <a:latin typeface="Cambria Math"/>
                          <a:ea typeface="Cambria Math"/>
                        </a:rPr>
                        <m:t>f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499128206" name=""/>
          <p:cNvSpPr txBox="1"/>
          <p:nvPr/>
        </p:nvSpPr>
        <p:spPr bwMode="auto">
          <a:xfrm flipH="0" flipV="0">
            <a:off x="472207" y="4573980"/>
            <a:ext cx="5896453" cy="173739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Semelhança de triângulos!</a:t>
            </a:r>
            <a:endParaRPr/>
          </a:p>
          <a:p>
            <a:pPr>
              <a:defRPr/>
            </a:pP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Se tenho 3 entre f, h, H e D consigo encontrar os outros!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Calibração (controlar o ambiente para descobrir parâmetros “desconhecidos”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Parâmetros do modelo </a:t>
            </a:r>
            <a:r>
              <a:rPr lang="pt-BR"/>
              <a:t>pinhole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 bwMode="auto"/>
        <p:txBody>
          <a:bodyPr>
            <a:normAutofit lnSpcReduction="10000"/>
          </a:bodyPr>
          <a:lstStyle/>
          <a:p>
            <a:pPr>
              <a:defRPr/>
            </a:pPr>
            <a:r>
              <a:rPr lang="pt-BR"/>
              <a:t>Segundo o modelo </a:t>
            </a:r>
            <a:r>
              <a:rPr lang="pt-BR"/>
              <a:t>pinhole</a:t>
            </a:r>
            <a:r>
              <a:rPr lang="pt-BR"/>
              <a:t>, a câmera possui parâmetros intrínsecos e extrínsecos:</a:t>
            </a:r>
            <a:endParaRPr/>
          </a:p>
          <a:p>
            <a:pPr>
              <a:defRPr/>
            </a:pPr>
            <a:r>
              <a:rPr lang="pt-BR" b="1"/>
              <a:t>Parâmetros intrínsecos:</a:t>
            </a:r>
            <a:r>
              <a:rPr lang="pt-BR"/>
              <a:t> dependem exclusivamente do modelo de câmera utilizada</a:t>
            </a:r>
            <a:endParaRPr/>
          </a:p>
          <a:p>
            <a:pPr lvl="1">
              <a:defRPr/>
            </a:pPr>
            <a:r>
              <a:rPr lang="pt-BR"/>
              <a:t>Distância focal ( </a:t>
            </a:r>
            <a:r>
              <a:rPr lang="pt-BR" i="1">
                <a:latin typeface="Times New Roman"/>
                <a:cs typeface="Times New Roman"/>
              </a:rPr>
              <a:t>f </a:t>
            </a:r>
            <a:r>
              <a:rPr lang="pt-BR"/>
              <a:t>): distância entre o centro óptico (o ponto de maior de maior convergência da luz) até a superfície de formação da imagem</a:t>
            </a:r>
            <a:endParaRPr/>
          </a:p>
          <a:p>
            <a:pPr lvl="1">
              <a:defRPr/>
            </a:pPr>
            <a:r>
              <a:rPr lang="pt-BR"/>
              <a:t>Tamanho e resolução do sensor: definem o tamanho da imagem, em pixels</a:t>
            </a:r>
            <a:endParaRPr/>
          </a:p>
          <a:p>
            <a:pPr lvl="1">
              <a:defRPr/>
            </a:pPr>
            <a:r>
              <a:rPr lang="pt-BR"/>
              <a:t>Ponto principal: posição na imagem do ponto onde o eixo óptico atravessa o sensor de imagem. Idealmente é posição do pixel central, mas em geral o sensor apresenta um leve deslocamento</a:t>
            </a:r>
            <a:endParaRPr/>
          </a:p>
          <a:p>
            <a:pPr>
              <a:defRPr/>
            </a:pPr>
            <a:r>
              <a:rPr lang="pt-BR" b="1"/>
              <a:t>Parâmetros extrínsecos:</a:t>
            </a:r>
            <a:r>
              <a:rPr lang="pt-BR"/>
              <a:t> representados por um vetor de translação e uma matriz de rotação 3D, indicam o posicionamento da câmera com relação aos objetos sendo </a:t>
            </a:r>
            <a:r>
              <a:rPr lang="pt-BR"/>
              <a:t>imageados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Relação entre as projeções dos pontos dos objetos na imagem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 rot="-605674">
            <a:off x="2320861" y="4591115"/>
            <a:ext cx="1674837" cy="1304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9461" name="Freeform 5"/>
          <p:cNvSpPr/>
          <p:nvPr/>
        </p:nvSpPr>
        <p:spPr bwMode="auto">
          <a:xfrm>
            <a:off x="3631646" y="3708439"/>
            <a:ext cx="287338" cy="1008063"/>
          </a:xfrm>
          <a:custGeom>
            <a:avLst/>
            <a:gdLst>
              <a:gd name="T0" fmla="*/ 0 w 46"/>
              <a:gd name="T1" fmla="*/ 0 h 182"/>
              <a:gd name="T2" fmla="*/ 46 w 46"/>
              <a:gd name="T3" fmla="*/ 91 h 182"/>
              <a:gd name="T4" fmla="*/ 0 w 46"/>
              <a:gd name="T5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182" fill="norm" stroke="1" extrusionOk="0">
                <a:moveTo>
                  <a:pt x="0" y="0"/>
                </a:moveTo>
                <a:cubicBezTo>
                  <a:pt x="23" y="30"/>
                  <a:pt x="46" y="61"/>
                  <a:pt x="46" y="91"/>
                </a:cubicBezTo>
                <a:cubicBezTo>
                  <a:pt x="46" y="121"/>
                  <a:pt x="8" y="167"/>
                  <a:pt x="0" y="182"/>
                </a:cubicBezTo>
              </a:path>
            </a:pathLst>
          </a:custGeom>
          <a:noFill/>
          <a:ln w="63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9462" name="Freeform 6"/>
          <p:cNvSpPr/>
          <p:nvPr/>
        </p:nvSpPr>
        <p:spPr bwMode="auto">
          <a:xfrm rot="-4371743">
            <a:off x="3704672" y="3779877"/>
            <a:ext cx="287338" cy="1008062"/>
          </a:xfrm>
          <a:custGeom>
            <a:avLst/>
            <a:gdLst>
              <a:gd name="T0" fmla="*/ 0 w 46"/>
              <a:gd name="T1" fmla="*/ 0 h 182"/>
              <a:gd name="T2" fmla="*/ 46 w 46"/>
              <a:gd name="T3" fmla="*/ 91 h 182"/>
              <a:gd name="T4" fmla="*/ 0 w 46"/>
              <a:gd name="T5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182" fill="norm" stroke="1" extrusionOk="0">
                <a:moveTo>
                  <a:pt x="0" y="0"/>
                </a:moveTo>
                <a:cubicBezTo>
                  <a:pt x="23" y="30"/>
                  <a:pt x="46" y="61"/>
                  <a:pt x="46" y="91"/>
                </a:cubicBezTo>
                <a:cubicBezTo>
                  <a:pt x="46" y="121"/>
                  <a:pt x="8" y="167"/>
                  <a:pt x="0" y="182"/>
                </a:cubicBezTo>
              </a:path>
            </a:pathLst>
          </a:custGeom>
          <a:noFill/>
          <a:ln w="63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V="1">
            <a:off x="2075032" y="4025074"/>
            <a:ext cx="2089150" cy="1582738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3199847" y="4645064"/>
            <a:ext cx="71438" cy="142875"/>
          </a:xfrm>
          <a:prstGeom prst="ellipse">
            <a:avLst/>
          </a:prstGeom>
          <a:solidFill>
            <a:schemeClr val="tx1"/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9465" name="AutoShape 9"/>
          <p:cNvSpPr>
            <a:spLocks noChangeArrowheads="1"/>
          </p:cNvSpPr>
          <p:nvPr/>
        </p:nvSpPr>
        <p:spPr bwMode="auto">
          <a:xfrm>
            <a:off x="3920572" y="3852902"/>
            <a:ext cx="431799" cy="431799"/>
          </a:xfrm>
          <a:custGeom>
            <a:avLst/>
            <a:gdLst>
              <a:gd name="G0" fmla="+- -236610 0 0"/>
              <a:gd name="G1" fmla="+- 4982567 0 0"/>
              <a:gd name="G2" fmla="+- -236610 0 4982567"/>
              <a:gd name="G3" fmla="+- 10800 0 0"/>
              <a:gd name="G4" fmla="+- 0 0 -23661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559 0 0"/>
              <a:gd name="G9" fmla="+- 0 0 4982567"/>
              <a:gd name="G10" fmla="+- 7559 0 2700"/>
              <a:gd name="G11" fmla="cos G10 -236610"/>
              <a:gd name="G12" fmla="sin G10 -236610"/>
              <a:gd name="G13" fmla="cos 13500 -236610"/>
              <a:gd name="G14" fmla="sin 13500 -236610"/>
              <a:gd name="G15" fmla="+- G11 10800 0"/>
              <a:gd name="G16" fmla="+- G12 10800 0"/>
              <a:gd name="G17" fmla="+- G13 10800 0"/>
              <a:gd name="G18" fmla="+- G14 10800 0"/>
              <a:gd name="G19" fmla="*/ 7559 1 2"/>
              <a:gd name="G20" fmla="+- G19 5400 0"/>
              <a:gd name="G21" fmla="cos G20 -236610"/>
              <a:gd name="G22" fmla="sin G20 -236610"/>
              <a:gd name="G23" fmla="+- G21 10800 0"/>
              <a:gd name="G24" fmla="+- G12 G23 G22"/>
              <a:gd name="G25" fmla="+- G22 G23 G11"/>
              <a:gd name="G26" fmla="cos 10800 -236610"/>
              <a:gd name="G27" fmla="sin 10800 -236610"/>
              <a:gd name="G28" fmla="cos 7559 -236610"/>
              <a:gd name="G29" fmla="sin 7559 -23661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4982567"/>
              <a:gd name="G36" fmla="sin G34 4982567"/>
              <a:gd name="G37" fmla="+/ 4982567 -23661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559 G39"/>
              <a:gd name="G43" fmla="sin 755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2085 w 21600"/>
              <a:gd name="T5" fmla="*/ 4420 h 21600"/>
              <a:gd name="T6" fmla="*/ 13016 w 21600"/>
              <a:gd name="T7" fmla="*/ 19708 h 21600"/>
              <a:gd name="T8" fmla="*/ 4700 w 21600"/>
              <a:gd name="T9" fmla="*/ 6334 h 21600"/>
              <a:gd name="T10" fmla="*/ 24273 w 21600"/>
              <a:gd name="T11" fmla="*/ 9949 h 21600"/>
              <a:gd name="T12" fmla="*/ 20234 w 21600"/>
              <a:gd name="T13" fmla="*/ 14533 h 21600"/>
              <a:gd name="T14" fmla="*/ 15649 w 21600"/>
              <a:gd name="T15" fmla="*/ 10494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fill="norm" stroke="1" extrusionOk="0">
                <a:moveTo>
                  <a:pt x="18343" y="10323"/>
                </a:moveTo>
                <a:cubicBezTo>
                  <a:pt x="18092" y="6342"/>
                  <a:pt x="14789" y="3241"/>
                  <a:pt x="10800" y="3241"/>
                </a:cubicBezTo>
                <a:cubicBezTo>
                  <a:pt x="6625" y="3241"/>
                  <a:pt x="3241" y="6625"/>
                  <a:pt x="3241" y="10800"/>
                </a:cubicBezTo>
                <a:cubicBezTo>
                  <a:pt x="3241" y="14974"/>
                  <a:pt x="6625" y="18359"/>
                  <a:pt x="10800" y="18359"/>
                </a:cubicBezTo>
                <a:cubicBezTo>
                  <a:pt x="11415" y="18359"/>
                  <a:pt x="12028" y="18283"/>
                  <a:pt x="12625" y="18135"/>
                </a:cubicBezTo>
                <a:lnTo>
                  <a:pt x="13407" y="21280"/>
                </a:lnTo>
                <a:cubicBezTo>
                  <a:pt x="12554" y="21492"/>
                  <a:pt x="11678" y="21599"/>
                  <a:pt x="10800" y="21600"/>
                </a:cubicBezTo>
                <a:cubicBezTo>
                  <a:pt x="4835" y="21600"/>
                  <a:pt x="0" y="1676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500" y="-1"/>
                  <a:pt x="21219" y="4430"/>
                  <a:pt x="21578" y="10119"/>
                </a:cubicBezTo>
                <a:lnTo>
                  <a:pt x="24273" y="9949"/>
                </a:lnTo>
                <a:lnTo>
                  <a:pt x="20234" y="14533"/>
                </a:lnTo>
                <a:lnTo>
                  <a:pt x="15649" y="10494"/>
                </a:lnTo>
                <a:lnTo>
                  <a:pt x="18343" y="10323"/>
                </a:lnTo>
                <a:close/>
              </a:path>
            </a:pathLst>
          </a:custGeom>
          <a:solidFill>
            <a:schemeClr val="tx1"/>
          </a:solidFill>
          <a:ln w="6350" algn="ctr"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3108641" y="3371462"/>
            <a:ext cx="138838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t-BR"/>
              <a:t>tilt</a:t>
            </a:r>
            <a:r>
              <a:rPr lang="pt-BR"/>
              <a:t> (vertical)</a:t>
            </a:r>
            <a:endParaRPr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3992991" y="4439171"/>
            <a:ext cx="1008062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t-BR"/>
              <a:t>pan</a:t>
            </a:r>
            <a:r>
              <a:rPr lang="pt-BR"/>
              <a:t> (lateral)</a:t>
            </a:r>
            <a:endParaRPr/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4372328" y="3745366"/>
            <a:ext cx="129698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t-BR"/>
              <a:t>roll</a:t>
            </a:r>
            <a:r>
              <a:rPr lang="pt-BR"/>
              <a:t> (rolagem)</a:t>
            </a:r>
            <a:endParaRPr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3186710" y="4693549"/>
            <a:ext cx="134572" cy="139901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 flipH="1" flipV="1">
            <a:off x="3090233" y="4007672"/>
            <a:ext cx="171543" cy="79279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V="1">
            <a:off x="3261394" y="4404069"/>
            <a:ext cx="477375" cy="37286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6" name="Line 23"/>
          <p:cNvSpPr>
            <a:spLocks noChangeShapeType="1"/>
          </p:cNvSpPr>
          <p:nvPr/>
        </p:nvSpPr>
        <p:spPr bwMode="auto">
          <a:xfrm flipH="1" flipV="1">
            <a:off x="2608413" y="4419169"/>
            <a:ext cx="639510" cy="36744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2899400" y="3762510"/>
            <a:ext cx="747662" cy="46894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t-BR"/>
              <a:t>Y</a:t>
            </a:r>
            <a:endParaRPr/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2437076" y="4404984"/>
            <a:ext cx="747662" cy="46894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t-BR"/>
              <a:t>X</a:t>
            </a:r>
            <a:endParaRPr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425382" y="4523275"/>
            <a:ext cx="74766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t-BR"/>
              <a:t>Z</a:t>
            </a:r>
            <a:endParaRPr/>
          </a:p>
        </p:txBody>
      </p:sp>
      <p:sp>
        <p:nvSpPr>
          <p:cNvPr id="2" name="CaixaDeTexto 1"/>
          <p:cNvSpPr txBox="1"/>
          <p:nvPr/>
        </p:nvSpPr>
        <p:spPr bwMode="auto">
          <a:xfrm>
            <a:off x="1693525" y="4895062"/>
            <a:ext cx="774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pt-BR" b="1" i="1">
                <a:solidFill>
                  <a:srgbClr val="FF0000"/>
                </a:solidFill>
              </a:rPr>
              <a:t>Eixo</a:t>
            </a:r>
            <a:endParaRPr/>
          </a:p>
          <a:p>
            <a:pPr>
              <a:defRPr/>
            </a:pPr>
            <a:r>
              <a:rPr lang="pt-BR" b="1" i="1">
                <a:solidFill>
                  <a:srgbClr val="FF0000"/>
                </a:solidFill>
              </a:rPr>
              <a:t>óptico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Estereoscopia</a:t>
            </a:r>
            <a:endParaRPr lang="pt-BR"/>
          </a:p>
        </p:txBody>
      </p:sp>
      <p:sp>
        <p:nvSpPr>
          <p:cNvPr id="21507" name="Rectangle 3"/>
          <p:cNvSpPr>
            <a:spLocks noChangeArrowheads="1" noGrp="1"/>
          </p:cNvSpPr>
          <p:nvPr>
            <p:ph idx="1"/>
          </p:nvPr>
        </p:nvSpPr>
        <p:spPr bwMode="auto">
          <a:xfrm>
            <a:off x="657225" y="1485900"/>
            <a:ext cx="8029647" cy="3794796"/>
          </a:xfrm>
        </p:spPr>
        <p:txBody>
          <a:bodyPr>
            <a:spAutoFit/>
          </a:bodyPr>
          <a:lstStyle/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lang="pt-BR"/>
              <a:t>Na formação da imagem, projetamos os objetos 3D e 2D, perdendo a dimensão da profundidade (Z)</a:t>
            </a:r>
            <a:endParaRPr/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lang="pt-BR"/>
              <a:t>Pode ser de interesse descobrir a profundidade dos objetos na imagem. Para isso, precisamos de duas imagens do mesmo objeto, tirado por duas câmeras diferentes</a:t>
            </a:r>
            <a:endParaRPr/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lang="pt-BR"/>
              <a:t>Cada ponto do cenário aparecerá em ambas as imagens em posições distintas. </a:t>
            </a:r>
            <a:endParaRPr/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lang="pt-BR"/>
              <a:t>Às diferenças nas posições são chamadas </a:t>
            </a:r>
            <a:r>
              <a:rPr lang="pt-BR" i="1"/>
              <a:t>disparidades</a:t>
            </a:r>
            <a:r>
              <a:rPr lang="pt-BR"/>
              <a:t>.</a:t>
            </a:r>
            <a:endParaRPr/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lang="pt-BR"/>
              <a:t>A partir da disparidade, é possível calcular a profundidade desse ponto</a:t>
            </a:r>
            <a:endParaRPr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 noGrp="1"/>
          </p:cNvSpPr>
          <p:nvPr>
            <p:ph type="title"/>
          </p:nvPr>
        </p:nvSpPr>
        <p:spPr bwMode="auto">
          <a:xfrm flipH="0" flipV="0">
            <a:off x="0" y="0"/>
            <a:ext cx="9252203" cy="1698989"/>
          </a:xfrm>
        </p:spPr>
        <p:txBody>
          <a:bodyPr/>
          <a:lstStyle/>
          <a:p>
            <a:pPr>
              <a:defRPr/>
            </a:pPr>
            <a:r>
              <a:rPr lang="pt-BR"/>
              <a:t>Câmera estéreo</a:t>
            </a:r>
            <a:endParaRPr/>
          </a:p>
        </p:txBody>
      </p:sp>
      <p:sp>
        <p:nvSpPr>
          <p:cNvPr id="22531" name="Rectangle 3"/>
          <p:cNvSpPr>
            <a:spLocks noChangeArrowheads="1" noGrp="1"/>
          </p:cNvSpPr>
          <p:nvPr>
            <p:ph idx="1"/>
          </p:nvPr>
        </p:nvSpPr>
        <p:spPr bwMode="auto">
          <a:xfrm flipH="0" flipV="0">
            <a:off x="0" y="0"/>
            <a:ext cx="9252203" cy="169898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 lang="pt-BR"/>
          </a:p>
          <a:p>
            <a:pPr>
              <a:defRPr/>
            </a:pPr>
            <a:endParaRPr lang="pt-BR"/>
          </a:p>
          <a:p>
            <a:pPr>
              <a:defRPr/>
            </a:pPr>
            <a:r>
              <a:rPr lang="pt-BR"/>
              <a:t>No caso de termos duas câmeras alinhadas horizontalmente, e apontando na mesma direção, os pontos aparecerão na mesma altura nas imagens de ambas as câmeras, mas em posições diferentes</a:t>
            </a:r>
            <a:endParaRPr lang="pt-BR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604451" y="2425473"/>
            <a:ext cx="936625" cy="576263"/>
          </a:xfrm>
          <a:prstGeom prst="rect">
            <a:avLst/>
          </a:prstGeom>
          <a:solidFill>
            <a:srgbClr val="FFFFFF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2604451" y="3217635"/>
            <a:ext cx="936625" cy="576262"/>
          </a:xfrm>
          <a:prstGeom prst="rect">
            <a:avLst/>
          </a:prstGeom>
          <a:solidFill>
            <a:srgbClr val="FFFFFF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6443659" y="2843240"/>
            <a:ext cx="73027" cy="83493"/>
          </a:xfrm>
          <a:prstGeom prst="ellipse">
            <a:avLst/>
          </a:prstGeom>
          <a:solidFill>
            <a:srgbClr val="FF0000"/>
          </a:solidFill>
          <a:ln w="6350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3541077" y="3433536"/>
            <a:ext cx="71438" cy="142875"/>
          </a:xfrm>
          <a:prstGeom prst="ellipse">
            <a:avLst/>
          </a:prstGeom>
          <a:solidFill>
            <a:schemeClr val="tx1"/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3541077" y="2641372"/>
            <a:ext cx="71438" cy="142875"/>
          </a:xfrm>
          <a:prstGeom prst="ellipse">
            <a:avLst/>
          </a:prstGeom>
          <a:solidFill>
            <a:schemeClr val="tx1"/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H="1" flipV="1">
            <a:off x="2604446" y="2641370"/>
            <a:ext cx="3816351" cy="24361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 flipH="1">
            <a:off x="2604451" y="2884982"/>
            <a:ext cx="3817938" cy="83589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3455192" y="5991549"/>
            <a:ext cx="503238" cy="431799"/>
          </a:xfrm>
          <a:prstGeom prst="rect">
            <a:avLst/>
          </a:prstGeom>
          <a:solidFill>
            <a:srgbClr val="FFFFFF"/>
          </a:solidFill>
          <a:ln w="6350" algn="ctr"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4320380" y="6136012"/>
            <a:ext cx="503237" cy="431799"/>
          </a:xfrm>
          <a:prstGeom prst="rect">
            <a:avLst/>
          </a:prstGeom>
          <a:solidFill>
            <a:srgbClr val="FFFFFF"/>
          </a:solidFill>
          <a:ln w="6350" algn="ctr"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2317114" y="3504972"/>
            <a:ext cx="4176712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2317114" y="2712810"/>
            <a:ext cx="4139406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2604451" y="2641372"/>
            <a:ext cx="0" cy="714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2604451" y="3504972"/>
            <a:ext cx="0" cy="21589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45" name="Oval 17"/>
          <p:cNvSpPr>
            <a:spLocks noChangeArrowheads="1"/>
          </p:cNvSpPr>
          <p:nvPr/>
        </p:nvSpPr>
        <p:spPr bwMode="auto">
          <a:xfrm>
            <a:off x="4968874" y="4865940"/>
            <a:ext cx="144462" cy="144463"/>
          </a:xfrm>
          <a:prstGeom prst="ellipse">
            <a:avLst/>
          </a:prstGeom>
          <a:solidFill>
            <a:srgbClr val="F0265D"/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 flipH="1">
            <a:off x="3601240" y="4950149"/>
            <a:ext cx="1439864" cy="1328739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 flipV="1">
            <a:off x="4823617" y="4950149"/>
            <a:ext cx="217488" cy="1473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 flipV="1">
            <a:off x="3599655" y="5343849"/>
            <a:ext cx="935037" cy="1008063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V="1">
            <a:off x="4464842" y="5486724"/>
            <a:ext cx="935038" cy="1008063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3096417" y="6136012"/>
            <a:ext cx="1944688" cy="3587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4534693" y="6423348"/>
            <a:ext cx="288924" cy="3572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 flipV="1">
            <a:off x="3672680" y="6207449"/>
            <a:ext cx="714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>
            <a:off x="2461576" y="2714397"/>
            <a:ext cx="0" cy="7921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2029776" y="2930297"/>
            <a:ext cx="30649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/>
              <a:t>d</a:t>
            </a:r>
            <a:endParaRPr/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2132964" y="3577997"/>
            <a:ext cx="4730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/>
              <a:t>x</a:t>
            </a:r>
            <a:r>
              <a:rPr lang="pt-BR" baseline="-25000"/>
              <a:t>2</a:t>
            </a:r>
            <a:endParaRPr lang="pt-BR"/>
          </a:p>
        </p:txBody>
      </p:sp>
      <p:sp>
        <p:nvSpPr>
          <p:cNvPr id="22556" name="Text Box 28"/>
          <p:cNvSpPr txBox="1">
            <a:spLocks noChangeArrowheads="1"/>
          </p:cNvSpPr>
          <p:nvPr/>
        </p:nvSpPr>
        <p:spPr bwMode="auto">
          <a:xfrm>
            <a:off x="2101214" y="2354036"/>
            <a:ext cx="4730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/>
              <a:t>x</a:t>
            </a:r>
            <a:r>
              <a:rPr lang="pt-BR" baseline="-25000"/>
              <a:t>1</a:t>
            </a:r>
            <a:endParaRPr lang="pt-BR"/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>
            <a:off x="3541075" y="2211161"/>
            <a:ext cx="2881312" cy="0"/>
          </a:xfrm>
          <a:prstGeom prst="line">
            <a:avLst/>
          </a:prstGeom>
          <a:ln w="38100">
            <a:solidFill>
              <a:srgbClr val="FF0000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59" name="Line 31"/>
          <p:cNvSpPr>
            <a:spLocks noChangeShapeType="1"/>
          </p:cNvSpPr>
          <p:nvPr/>
        </p:nvSpPr>
        <p:spPr bwMode="auto">
          <a:xfrm flipV="1">
            <a:off x="6422389" y="1922235"/>
            <a:ext cx="0" cy="863599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4693601" y="1777772"/>
            <a:ext cx="351378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>
                <a:latin typeface="Times New Roman"/>
                <a:cs typeface="Times New Roman"/>
              </a:rPr>
              <a:t>D</a:t>
            </a:r>
            <a:endParaRPr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3541075" y="2066697"/>
            <a:ext cx="0" cy="215899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39" name="Text Box 28"/>
          <p:cNvSpPr txBox="1">
            <a:spLocks noChangeArrowheads="1"/>
          </p:cNvSpPr>
          <p:nvPr/>
        </p:nvSpPr>
        <p:spPr bwMode="auto">
          <a:xfrm>
            <a:off x="4555324" y="6487922"/>
            <a:ext cx="41275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/>
              <a:t>X</a:t>
            </a:r>
            <a:r>
              <a:rPr lang="pt-BR" baseline="-25000"/>
              <a:t>1</a:t>
            </a:r>
            <a:endParaRPr lang="pt-BR"/>
          </a:p>
        </p:txBody>
      </p:sp>
      <p:sp>
        <p:nvSpPr>
          <p:cNvPr id="43" name="Text Box 28"/>
          <p:cNvSpPr txBox="1">
            <a:spLocks noChangeArrowheads="1"/>
          </p:cNvSpPr>
          <p:nvPr/>
        </p:nvSpPr>
        <p:spPr bwMode="auto">
          <a:xfrm>
            <a:off x="3471861" y="6257853"/>
            <a:ext cx="4730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/>
              <a:t>X</a:t>
            </a:r>
            <a:r>
              <a:rPr lang="pt-BR" baseline="-25000"/>
              <a:t>2</a:t>
            </a:r>
            <a:endParaRPr lang="pt-BR"/>
          </a:p>
        </p:txBody>
      </p:sp>
      <p:cxnSp>
        <p:nvCxnSpPr>
          <p:cNvPr id="12" name="Conector de seta reta 11"/>
          <p:cNvCxnSpPr>
            <a:cxnSpLocks/>
            <a:stCxn id="22538" idx="0"/>
          </p:cNvCxnSpPr>
          <p:nvPr/>
        </p:nvCxnSpPr>
        <p:spPr bwMode="auto">
          <a:xfrm flipV="1">
            <a:off x="6422389" y="2677091"/>
            <a:ext cx="0" cy="207891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cxnSpLocks/>
            <a:endCxn id="22538" idx="0"/>
          </p:cNvCxnSpPr>
          <p:nvPr/>
        </p:nvCxnSpPr>
        <p:spPr bwMode="auto">
          <a:xfrm flipH="1" flipV="1">
            <a:off x="6422389" y="2884982"/>
            <a:ext cx="7620" cy="61722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Escritório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0</TotalTime>
  <Words>0</Words>
  <Application>ONLYOFFICE/7.2.1.36</Application>
  <DocSecurity>0</DocSecurity>
  <PresentationFormat>Apresentação na tela (4:3)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Manager/>
  <Company>FIAP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Juliana Reyes</dc:creator>
  <cp:keywords/>
  <dc:description/>
  <dc:identifier/>
  <dc:language/>
  <cp:lastModifiedBy/>
  <cp:revision>230</cp:revision>
  <dcterms:created xsi:type="dcterms:W3CDTF">2015-01-30T10:46:50Z</dcterms:created>
  <dcterms:modified xsi:type="dcterms:W3CDTF">2023-02-14T14:18:38Z</dcterms:modified>
  <cp:category/>
  <cp:contentStatus/>
  <cp:version/>
</cp:coreProperties>
</file>