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74" r:id="rId4"/>
    <p:sldId id="275" r:id="rId5"/>
    <p:sldId id="276" r:id="rId6"/>
    <p:sldId id="279" r:id="rId7"/>
    <p:sldId id="280" r:id="rId8"/>
    <p:sldId id="278" r:id="rId9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03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35B115-1922-E344-A9C2-EFDCDFF4A60C}" type="datetimeFigureOut">
              <a:rPr lang="en-US"/>
              <a:t>12-Aug-24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AB2734C-C554-1F43-86F3-DA5EA4A1A826}" type="slidenum">
              <a:rPr lang="en-US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12-Aug-24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10" y="0"/>
            <a:ext cx="12184380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1289049" y="2714626"/>
            <a:ext cx="9791700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1289049" y="3429001"/>
            <a:ext cx="9791700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1200149" y="6356350"/>
            <a:ext cx="9791700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609600" y="781051"/>
            <a:ext cx="109728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876301" y="1485900"/>
            <a:ext cx="10706100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5901" y="85725"/>
            <a:ext cx="9639300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194426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12-Aug-24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609600" y="781051"/>
            <a:ext cx="109728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5901" y="85725"/>
            <a:ext cx="9639300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6286501" y="1484313"/>
            <a:ext cx="5295899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876301" y="1487488"/>
            <a:ext cx="5295899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876301" y="2181225"/>
            <a:ext cx="5295899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6286501" y="2190750"/>
            <a:ext cx="5295899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194426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12-Aug-24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609600" y="781051"/>
            <a:ext cx="109728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5901" y="85725"/>
            <a:ext cx="9639300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876301" y="1476375"/>
            <a:ext cx="5295899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6286501" y="1476376"/>
            <a:ext cx="5295899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194426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12-Aug-24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609600" y="781051"/>
            <a:ext cx="109728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5901" y="85725"/>
            <a:ext cx="9639300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876301" y="1476375"/>
            <a:ext cx="5295899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6286501" y="1476376"/>
            <a:ext cx="5295899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876299" y="4086226"/>
            <a:ext cx="5295899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876299" y="5791201"/>
            <a:ext cx="5295899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194426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6565899" y="0"/>
            <a:ext cx="56261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12-Aug-24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609600" y="781051"/>
            <a:ext cx="5818011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876301" y="1485900"/>
            <a:ext cx="5551311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194426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12-Aug-24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194426"/>
            <a:ext cx="28448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>
        <a:spcBef>
          <a:spcPts val="0"/>
        </a:spcBef>
        <a:buNone/>
        <a:defRPr sz="32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1800" b="0">
          <a:solidFill>
            <a:schemeClr val="tx1"/>
          </a:solidFill>
          <a:latin typeface="Verdana"/>
          <a:ea typeface="Verdana"/>
          <a:cs typeface="Verdana"/>
        </a:defRPr>
      </a:lvl1pPr>
      <a:lvl2pPr marL="742950" indent="-28575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oogle.com/url?sa=i&amp;url=https%3A%2F%2Fdocs.ros.org%2Fen%2Frolling%2FTutorials%2FBeginner-CLI-Tools%2FUnderstanding-ROS2-Topics%2FUnderstanding-ROS2-Topics.html&amp;psig=AOvVaw2GOvLdKZWS2lcdqA5fxu2O&amp;ust=1707069705309000&amp;source=images&amp;cd=vfe&amp;opi=89978449&amp;ved=0CBIQjRxqFwoTCOjvsq3gj4QDFQAAAAAdAAAAABAQ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hyperlink" Target="https://www.google.com/url?sa=i&amp;url=https%3A%2F%2Fdocs.ros.org%2Fen%2Frolling%2FTutorials%2FBeginner-CLI-Tools%2FUnderstanding-ROS2-Topics%2FUnderstanding-ROS2-Topics.html&amp;psig=AOvVaw2GOvLdKZWS2lcdqA5fxu2O&amp;ust=1707069705309000&amp;source=images&amp;cd=vfe&amp;opi=89978449&amp;ved=0CBIQjRxqFwoTCOjvsq3gj4QDFQAAAAAdAAAAABAQ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gif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oogle.com/url?sa=i&amp;url=https%3A%2F%2Fdocs.ros.org%2Fen%2Frolling%2FTutorials%2FBeginner-CLI-Tools%2FUnderstanding-ROS2-Topics%2FUnderstanding-ROS2-Topics.html&amp;psig=AOvVaw2GOvLdKZWS2lcdqA5fxu2O&amp;ust=1707069705309000&amp;source=images&amp;cd=vfe&amp;opi=89978449&amp;ved=0CBIQjRxqFwoTCOjvsq3gj4QDFQAAAAAdAAAAABAQ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58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1289046" y="2838145"/>
            <a:ext cx="9791699" cy="1295398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spcAft>
                <a:spcPts val="599"/>
              </a:spcAft>
              <a:defRPr/>
            </a:pPr>
            <a:r>
              <a:rPr lang="pt-BR" dirty="0">
                <a:latin typeface="Verdana"/>
                <a:cs typeface="Verdana"/>
              </a:rPr>
              <a:t>Rob</a:t>
            </a:r>
            <a:r>
              <a:rPr lang="en-US" dirty="0" err="1">
                <a:latin typeface="Verdana"/>
                <a:cs typeface="Verdana"/>
              </a:rPr>
              <a:t>ótica</a:t>
            </a:r>
            <a:r>
              <a:rPr lang="en-US" dirty="0">
                <a:latin typeface="Verdana"/>
                <a:cs typeface="Verdana"/>
              </a:rPr>
              <a:t> </a:t>
            </a:r>
            <a:r>
              <a:rPr lang="en-US" dirty="0" err="1">
                <a:latin typeface="Verdana"/>
                <a:cs typeface="Verdana"/>
              </a:rPr>
              <a:t>Computacional</a:t>
            </a:r>
            <a:endParaRPr lang="pt-BR" dirty="0">
              <a:latin typeface="Verdana"/>
              <a:cs typeface="Verdana"/>
            </a:endParaRPr>
          </a:p>
          <a:p>
            <a:pPr>
              <a:defRPr/>
            </a:pPr>
            <a:r>
              <a:rPr lang="pt-BR" sz="2000" dirty="0"/>
              <a:t>Introdução a ROS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A9195EE-51B2-C1B8-1D2D-31E1EBF1EA0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C0B4-E347-2133-4113-4305BE44B3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81051"/>
            <a:ext cx="109728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Competição da DARPA </a:t>
            </a:r>
            <a:r>
              <a:rPr lang="pt-BR" b="1" dirty="0" err="1"/>
              <a:t>Subterranean</a:t>
            </a:r>
            <a:r>
              <a:rPr lang="pt-BR" b="1" dirty="0"/>
              <a:t> </a:t>
            </a:r>
            <a:r>
              <a:rPr lang="pt-BR" b="1" dirty="0" err="1"/>
              <a:t>Challenge</a:t>
            </a:r>
            <a:endParaRPr lang="pt-BR" b="1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3CF843B-61B4-9938-26C2-AB7F12F63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01" y="85725"/>
            <a:ext cx="9639300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ED84138C-FFC9-159A-FEDB-509B4034C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1" y="1476375"/>
            <a:ext cx="5295899" cy="466725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pt-BR" b="1" dirty="0"/>
              <a:t>Objetivo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dirty="0"/>
              <a:t>Navegar em um ambiente perigoso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dirty="0"/>
              <a:t>Encontrar objetos de interesse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dirty="0"/>
              <a:t>Resgate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dirty="0"/>
              <a:t>Gás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dirty="0"/>
              <a:t>Artefatos </a:t>
            </a:r>
          </a:p>
          <a:p>
            <a:pPr>
              <a:spcAft>
                <a:spcPts val="600"/>
              </a:spcAft>
              <a:defRPr/>
            </a:pPr>
            <a:r>
              <a:rPr lang="pt-BR" b="1" dirty="0"/>
              <a:t>Como vencer uma competição dessas?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dirty="0"/>
              <a:t>Gerar mapas do ambiente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dirty="0"/>
              <a:t>Manter localização do robô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dirty="0"/>
              <a:t>Detectar objetos de interesse e mapear sua localização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dirty="0"/>
              <a:t>Coordenar diversos tipos de robô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9A9E55-52C4-33BB-8A2F-73587194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307" y="2005596"/>
            <a:ext cx="3634586" cy="3608808"/>
          </a:xfrm>
          <a:prstGeom prst="rect">
            <a:avLst/>
          </a:prstGeom>
          <a:noFill/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C3EC1E4-9406-E61C-5313-0E9DF534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194426"/>
            <a:ext cx="284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A3AAB12-BB6E-1B4F-AF2F-E6C37C68B919}" type="slidenum">
              <a:rPr lang="en-US"/>
              <a:pPr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2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214A571-C992-9C03-F27F-B2047E427BC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7801-56AF-7F0E-A9E7-4331BC592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81051"/>
            <a:ext cx="109728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Vencedor: Team Cerberus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72AD0AD-DAC2-A762-95F0-09CD3E82F0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01" y="85725"/>
            <a:ext cx="9639300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54145071-C590-B91E-0C0A-542981F0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1" y="1476375"/>
            <a:ext cx="5295899" cy="46672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pt-BR" sz="1300" b="1"/>
              <a:t>Robôs: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300"/>
              <a:t>Spot (</a:t>
            </a:r>
            <a:r>
              <a:rPr lang="pt-BR" sz="1300" err="1"/>
              <a:t>payload</a:t>
            </a:r>
            <a:r>
              <a:rPr lang="pt-BR" sz="1300"/>
              <a:t>)</a:t>
            </a:r>
          </a:p>
          <a:p>
            <a:pPr marL="1028700" lv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300"/>
              <a:t>four-</a:t>
            </a:r>
            <a:r>
              <a:rPr lang="pt-BR" sz="1300" err="1"/>
              <a:t>legged</a:t>
            </a:r>
            <a:endParaRPr lang="pt-BR" sz="1300"/>
          </a:p>
          <a:p>
            <a:pPr marL="1028700" lv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300"/>
              <a:t>360o câmera</a:t>
            </a:r>
          </a:p>
          <a:p>
            <a:pPr marL="1028700" lv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300"/>
              <a:t>LIDAR</a:t>
            </a:r>
          </a:p>
          <a:p>
            <a:pPr marL="1028700" lv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300" err="1"/>
              <a:t>Microphone</a:t>
            </a:r>
            <a:endParaRPr lang="pt-BR" sz="1300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300" err="1"/>
              <a:t>Seekur</a:t>
            </a:r>
            <a:r>
              <a:rPr lang="pt-BR" sz="1300"/>
              <a:t> Jr: (mapeamento)</a:t>
            </a:r>
          </a:p>
          <a:p>
            <a:pPr marL="1028700" lv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300" err="1"/>
              <a:t>six-whelled</a:t>
            </a:r>
            <a:endParaRPr lang="pt-BR" sz="1300"/>
          </a:p>
          <a:p>
            <a:pPr marL="1028700" lv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300"/>
              <a:t>LIDAR</a:t>
            </a:r>
          </a:p>
          <a:p>
            <a:pPr marL="1028700" lv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300"/>
              <a:t>GPS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300" err="1"/>
              <a:t>DroneSense</a:t>
            </a:r>
            <a:r>
              <a:rPr lang="pt-BR" sz="1300"/>
              <a:t> (exploração)</a:t>
            </a:r>
          </a:p>
          <a:p>
            <a:pPr marL="1028700" lv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300"/>
              <a:t>360o câmera</a:t>
            </a:r>
          </a:p>
          <a:p>
            <a:pPr marL="1028700" lv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300"/>
              <a:t>LIDAR</a:t>
            </a:r>
          </a:p>
          <a:p>
            <a:pPr marL="1028700" lv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300"/>
              <a:t>Detector de gás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300" err="1"/>
              <a:t>Flyability</a:t>
            </a:r>
            <a:r>
              <a:rPr lang="pt-BR" sz="1300"/>
              <a:t> </a:t>
            </a:r>
            <a:r>
              <a:rPr lang="pt-BR" sz="1300" err="1"/>
              <a:t>Gimball</a:t>
            </a:r>
            <a:r>
              <a:rPr lang="pt-BR" sz="1300"/>
              <a:t> (exploração)</a:t>
            </a:r>
          </a:p>
          <a:p>
            <a:pPr marL="1028700" lv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300"/>
              <a:t>360o câmera</a:t>
            </a:r>
          </a:p>
          <a:p>
            <a:pPr marL="1028700" lv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1300"/>
              <a:t>LIDAR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pt-BR" sz="1300" b="1"/>
              <a:t>Como administrar essas informações?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B155E4C-81E8-0768-12D2-FA7110E59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38" r="12776"/>
          <a:stretch/>
        </p:blipFill>
        <p:spPr>
          <a:xfrm>
            <a:off x="6286501" y="1476376"/>
            <a:ext cx="5295899" cy="4676775"/>
          </a:xfrm>
          <a:prstGeom prst="rect">
            <a:avLst/>
          </a:prstGeom>
          <a:noFill/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6D99342-F8CB-9CAC-8AB5-310DCC8F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194426"/>
            <a:ext cx="284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A3AAB12-BB6E-1B4F-AF2F-E6C37C68B919}" type="slidenum">
              <a:rPr lang="en-US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4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EA9DB70-A1B3-D1A1-D41B-CD631EED9C6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Picture 2" descr="ROS 2 Humble Hawksbill Release! — Open Robotics">
            <a:extLst>
              <a:ext uri="{FF2B5EF4-FFF2-40B4-BE49-F238E27FC236}">
                <a16:creationId xmlns:a16="http://schemas.microsoft.com/office/drawing/2014/main" id="{ABDE9D9B-BEE6-F014-0D66-D83333A824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8" r="2" b="2"/>
          <a:stretch/>
        </p:blipFill>
        <p:spPr bwMode="auto">
          <a:xfrm>
            <a:off x="7104112" y="1400176"/>
            <a:ext cx="3640072" cy="443710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14DE10-0879-1A8C-9572-6FA0D7A8224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81051"/>
            <a:ext cx="5818011" cy="619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500" b="1"/>
              <a:t>ROS - </a:t>
            </a:r>
            <a:r>
              <a:rPr lang="pt-BR" sz="2500" b="1" err="1"/>
              <a:t>Robot</a:t>
            </a:r>
            <a:r>
              <a:rPr lang="pt-BR" sz="2500" b="1"/>
              <a:t> </a:t>
            </a:r>
            <a:r>
              <a:rPr lang="pt-BR" sz="2500" b="1" err="1"/>
              <a:t>Operating</a:t>
            </a:r>
            <a:r>
              <a:rPr lang="pt-BR" sz="2500" b="1"/>
              <a:t> System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00D7EE0-E22C-8AE1-09DE-012420A957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76301" y="1485900"/>
            <a:ext cx="5551311" cy="47243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pt-BR" dirty="0"/>
              <a:t>“open-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robotics</a:t>
            </a:r>
            <a:r>
              <a:rPr lang="pt-BR" dirty="0"/>
              <a:t> middleware </a:t>
            </a:r>
            <a:r>
              <a:rPr lang="pt-BR" dirty="0" err="1"/>
              <a:t>platform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provides</a:t>
            </a:r>
            <a:r>
              <a:rPr lang="pt-BR" dirty="0"/>
              <a:t> a set </a:t>
            </a:r>
            <a:r>
              <a:rPr lang="pt-BR" dirty="0" err="1"/>
              <a:t>of</a:t>
            </a:r>
            <a:r>
              <a:rPr lang="pt-BR" dirty="0"/>
              <a:t> software </a:t>
            </a:r>
            <a:r>
              <a:rPr lang="pt-BR" dirty="0" err="1"/>
              <a:t>libraries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tools for </a:t>
            </a:r>
            <a:r>
              <a:rPr lang="pt-BR" dirty="0" err="1"/>
              <a:t>building</a:t>
            </a:r>
            <a:r>
              <a:rPr lang="pt-BR" dirty="0"/>
              <a:t> </a:t>
            </a:r>
            <a:r>
              <a:rPr lang="pt-BR" dirty="0" err="1"/>
              <a:t>robot</a:t>
            </a:r>
            <a:r>
              <a:rPr lang="pt-BR" dirty="0"/>
              <a:t> </a:t>
            </a:r>
            <a:r>
              <a:rPr lang="pt-BR" dirty="0" err="1"/>
              <a:t>applications</a:t>
            </a:r>
            <a:r>
              <a:rPr lang="pt-BR" dirty="0"/>
              <a:t>.”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dirty="0"/>
              <a:t>Vantagens da ROS</a:t>
            </a:r>
          </a:p>
          <a:p>
            <a:pPr marL="1028700" lvl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dirty="0"/>
              <a:t>Modular</a:t>
            </a:r>
          </a:p>
          <a:p>
            <a:pPr marL="1028700" lvl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dirty="0"/>
              <a:t>Sistema de mensagem</a:t>
            </a:r>
          </a:p>
          <a:p>
            <a:pPr marL="1028700" lvl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dirty="0" err="1"/>
              <a:t>Visualizatização</a:t>
            </a:r>
            <a:endParaRPr lang="pt-BR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/>
              <a:t>Versão: ROS 2 - </a:t>
            </a:r>
            <a:r>
              <a:rPr lang="pt-BR" sz="2000" b="1" dirty="0" err="1"/>
              <a:t>Humble</a:t>
            </a:r>
            <a:endParaRPr lang="pt-BR" sz="2000" b="1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F789066-C1DD-D166-28FE-F39E7C2C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194426"/>
            <a:ext cx="284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A3AAB12-BB6E-1B4F-AF2F-E6C37C68B919}" type="slidenum">
              <a:rPr lang="en-US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5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665CDD2-A2F3-0E55-08A0-382BD1CF504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4EBE-2B38-BC95-BACE-B41BCA633A4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81051"/>
            <a:ext cx="10972800" cy="619125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pt-BR" b="1"/>
              <a:t>ROS - Robot Operating System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B5CB9E95-112C-860A-8091-F44F26A1F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1" y="1485900"/>
            <a:ext cx="4067571" cy="47243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pt-BR" sz="2000" b="1" dirty="0"/>
              <a:t>Sistema da ROS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/>
              <a:t>Nodes (Nós): </a:t>
            </a:r>
            <a:r>
              <a:rPr lang="pt-BR" sz="2000" dirty="0"/>
              <a:t>Um nó na ROS é um programa que executa uma ação </a:t>
            </a:r>
            <a:r>
              <a:rPr lang="pt-BR" sz="2000" dirty="0">
                <a:sym typeface="Wingdings" panose="05000000000000000000" pitchFamily="2" charset="2"/>
              </a:rPr>
              <a:t> Script do Python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D0B85B1-D520-04F5-24C2-DDD398301A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36013" y="6210299"/>
            <a:ext cx="2520280" cy="352425"/>
          </a:xfrm>
        </p:spPr>
        <p:txBody>
          <a:bodyPr/>
          <a:lstStyle/>
          <a:p>
            <a:r>
              <a:rPr lang="en-US" dirty="0">
                <a:hlinkClick r:id="rId2"/>
              </a:rPr>
              <a:t>REF: ROS Documentation</a:t>
            </a:r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E206D7B-8236-455D-DE8C-E223C129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194426"/>
            <a:ext cx="284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A3AAB12-BB6E-1B4F-AF2F-E6C37C68B919}" type="slidenum">
              <a:rPr lang="en-US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  <p:pic>
        <p:nvPicPr>
          <p:cNvPr id="12" name="Gráfico 11" descr="Notas adesivas 3 com preenchimento sólido">
            <a:extLst>
              <a:ext uri="{FF2B5EF4-FFF2-40B4-BE49-F238E27FC236}">
                <a16:creationId xmlns:a16="http://schemas.microsoft.com/office/drawing/2014/main" id="{02F4808C-AA03-4F9C-7CAC-68FB52D5B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028" name="Picture 4" descr="Understanding topics — ROS 2 Documentation: Rolling documentation">
            <a:extLst>
              <a:ext uri="{FF2B5EF4-FFF2-40B4-BE49-F238E27FC236}">
                <a16:creationId xmlns:a16="http://schemas.microsoft.com/office/drawing/2014/main" id="{5983AAF4-657E-2BCE-88FA-178E74898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916" y="2132857"/>
            <a:ext cx="7022475" cy="394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80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C0A22FC-C325-C672-94FB-95AC6217BAA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AFA30-4805-062E-A408-DADF1C0A80D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81051"/>
            <a:ext cx="10972800" cy="619125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pt-BR" b="1"/>
              <a:t>ROS - Robot Operating System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1115DBA-C550-88F4-17DE-87AB65757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1" y="1485900"/>
            <a:ext cx="4067571" cy="47243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pt-BR" sz="2000" b="1" dirty="0"/>
              <a:t>Sistema da ROS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i="0" dirty="0" err="1">
                <a:solidFill>
                  <a:srgbClr val="090A11"/>
                </a:solidFill>
                <a:effectLst/>
                <a:latin typeface="Open Sans" panose="020B0606030504020204" pitchFamily="34" charset="0"/>
              </a:rPr>
              <a:t>Topics</a:t>
            </a:r>
            <a:r>
              <a:rPr lang="pt-BR" sz="2000" b="1" i="0" dirty="0">
                <a:solidFill>
                  <a:srgbClr val="090A11"/>
                </a:solidFill>
                <a:effectLst/>
                <a:latin typeface="Open Sans" panose="020B0606030504020204" pitchFamily="34" charset="0"/>
              </a:rPr>
              <a:t> (Tópicos)</a:t>
            </a:r>
            <a:r>
              <a:rPr lang="pt-BR" sz="2000" b="1" dirty="0"/>
              <a:t>: </a:t>
            </a:r>
            <a:r>
              <a:rPr lang="pt-BR" sz="2000" dirty="0"/>
              <a:t>Barramento onde trocamos informações entre nós.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i="0" dirty="0" err="1">
                <a:solidFill>
                  <a:srgbClr val="090A11"/>
                </a:solidFill>
                <a:effectLst/>
                <a:latin typeface="Open Sans" panose="020B0606030504020204" pitchFamily="34" charset="0"/>
              </a:rPr>
              <a:t>Messages</a:t>
            </a:r>
            <a:r>
              <a:rPr lang="pt-BR" sz="2000" b="1" i="0" dirty="0">
                <a:solidFill>
                  <a:srgbClr val="090A11"/>
                </a:solidFill>
                <a:effectLst/>
                <a:latin typeface="Open Sans" panose="020B0606030504020204" pitchFamily="34" charset="0"/>
              </a:rPr>
              <a:t> (Mensagens): </a:t>
            </a:r>
            <a:r>
              <a:rPr lang="pt-BR" sz="2000" i="0" dirty="0">
                <a:solidFill>
                  <a:srgbClr val="090A11"/>
                </a:solidFill>
                <a:effectLst/>
                <a:latin typeface="Open Sans" panose="020B0606030504020204" pitchFamily="34" charset="0"/>
              </a:rPr>
              <a:t>E</a:t>
            </a:r>
            <a:r>
              <a:rPr lang="pt-BR" sz="2000" b="0" i="0" dirty="0">
                <a:solidFill>
                  <a:srgbClr val="090A11"/>
                </a:solidFill>
                <a:effectLst/>
                <a:latin typeface="Open Sans" panose="020B0606030504020204" pitchFamily="34" charset="0"/>
              </a:rPr>
              <a:t>struturas de dados que carregam informações</a:t>
            </a:r>
            <a:endParaRPr lang="pt-BR" sz="2000" b="1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D4D491A-954B-CCA7-5199-CEAADC60D5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36013" y="6210299"/>
            <a:ext cx="2520280" cy="352425"/>
          </a:xfrm>
        </p:spPr>
        <p:txBody>
          <a:bodyPr/>
          <a:lstStyle/>
          <a:p>
            <a:r>
              <a:rPr lang="en-US" dirty="0">
                <a:hlinkClick r:id="rId2"/>
              </a:rPr>
              <a:t>REF: ROS Documentation</a:t>
            </a:r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3C24D2C-C8C1-59B8-643A-41671C2B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194426"/>
            <a:ext cx="284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A3AAB12-BB6E-1B4F-AF2F-E6C37C68B919}" type="slidenum">
              <a:rPr lang="en-US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  <p:pic>
        <p:nvPicPr>
          <p:cNvPr id="12" name="Gráfico 11" descr="Notas adesivas 3 com preenchimento sólido">
            <a:extLst>
              <a:ext uri="{FF2B5EF4-FFF2-40B4-BE49-F238E27FC236}">
                <a16:creationId xmlns:a16="http://schemas.microsoft.com/office/drawing/2014/main" id="{956DFF09-ACEE-B1C6-0BB6-72371D857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028" name="Picture 4" descr="Understanding topics — ROS 2 Documentation: Rolling documentation">
            <a:extLst>
              <a:ext uri="{FF2B5EF4-FFF2-40B4-BE49-F238E27FC236}">
                <a16:creationId xmlns:a16="http://schemas.microsoft.com/office/drawing/2014/main" id="{FA0BCBE3-D7F5-1391-80EF-5D3C1907B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916" y="2132857"/>
            <a:ext cx="7022475" cy="394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áfico 8" descr="Microfone de rádio com preenchimento sólido">
            <a:extLst>
              <a:ext uri="{FF2B5EF4-FFF2-40B4-BE49-F238E27FC236}">
                <a16:creationId xmlns:a16="http://schemas.microsoft.com/office/drawing/2014/main" id="{9A13DB8F-FE4A-3360-BA4C-322D827B2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90701" y="4466059"/>
            <a:ext cx="914400" cy="914400"/>
          </a:xfrm>
          <a:prstGeom prst="rect">
            <a:avLst/>
          </a:prstGeom>
        </p:spPr>
      </p:pic>
      <p:pic>
        <p:nvPicPr>
          <p:cNvPr id="13" name="Gráfico 12" descr="Legendas com preenchimento sólido">
            <a:extLst>
              <a:ext uri="{FF2B5EF4-FFF2-40B4-BE49-F238E27FC236}">
                <a16:creationId xmlns:a16="http://schemas.microsoft.com/office/drawing/2014/main" id="{983FA9EB-5ED7-E4A6-093B-7FCF8CD7A8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9654" y="4567412"/>
            <a:ext cx="914400" cy="914400"/>
          </a:xfrm>
          <a:prstGeom prst="rect">
            <a:avLst/>
          </a:prstGeom>
        </p:spPr>
      </p:pic>
      <p:pic>
        <p:nvPicPr>
          <p:cNvPr id="15" name="Gráfico 14" descr="Webcam com preenchimento sólido">
            <a:extLst>
              <a:ext uri="{FF2B5EF4-FFF2-40B4-BE49-F238E27FC236}">
                <a16:creationId xmlns:a16="http://schemas.microsoft.com/office/drawing/2014/main" id="{917773A2-B0E7-F9F0-EE71-215920C15A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63371" y="4567412"/>
            <a:ext cx="914400" cy="914400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651F458-8665-1B00-F431-221D4FC0305F}"/>
              </a:ext>
            </a:extLst>
          </p:cNvPr>
          <p:cNvGrpSpPr/>
          <p:nvPr/>
        </p:nvGrpSpPr>
        <p:grpSpPr>
          <a:xfrm>
            <a:off x="3701608" y="4199181"/>
            <a:ext cx="914400" cy="914400"/>
            <a:chOff x="3611598" y="3834403"/>
            <a:chExt cx="914400" cy="914400"/>
          </a:xfrm>
        </p:grpSpPr>
        <p:pic>
          <p:nvPicPr>
            <p:cNvPr id="18" name="Gráfico 17" descr="Sem fio com preenchimento sólido">
              <a:extLst>
                <a:ext uri="{FF2B5EF4-FFF2-40B4-BE49-F238E27FC236}">
                  <a16:creationId xmlns:a16="http://schemas.microsoft.com/office/drawing/2014/main" id="{E01CE9C1-24EE-FCCC-C21D-E46C80D70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00000">
              <a:off x="3611598" y="3834403"/>
              <a:ext cx="914400" cy="914400"/>
            </a:xfrm>
            <a:prstGeom prst="rect">
              <a:avLst/>
            </a:prstGeom>
          </p:spPr>
        </p:pic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1F70800-F63B-9185-1584-E67F4F61360D}"/>
                </a:ext>
              </a:extLst>
            </p:cNvPr>
            <p:cNvSpPr/>
            <p:nvPr/>
          </p:nvSpPr>
          <p:spPr>
            <a:xfrm>
              <a:off x="3934595" y="4481688"/>
              <a:ext cx="268406" cy="2434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noFill/>
              </a:endParaRPr>
            </a:p>
          </p:txBody>
        </p:sp>
      </p:grpSp>
      <p:pic>
        <p:nvPicPr>
          <p:cNvPr id="20" name="Gráfico 19" descr="Carro com preenchimento sólido">
            <a:extLst>
              <a:ext uri="{FF2B5EF4-FFF2-40B4-BE49-F238E27FC236}">
                <a16:creationId xmlns:a16="http://schemas.microsoft.com/office/drawing/2014/main" id="{6E5F2444-4EC4-7DC0-A761-3A1B9019A3A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64842" y="46748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69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1E44523-3C1A-9B65-A8DB-99A335439F5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1296-D2B2-36EB-E44E-9E311350FAC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81051"/>
            <a:ext cx="10972800" cy="619125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pt-BR" b="1"/>
              <a:t>ROS - Robot Operating System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16D1F049-4057-94DA-F2F0-D4E4DF988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1" y="1485900"/>
            <a:ext cx="4067571" cy="47243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pt-BR" sz="2000" b="1" dirty="0"/>
              <a:t>Sistema da ROS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/>
              <a:t>Publisher: </a:t>
            </a:r>
            <a:r>
              <a:rPr lang="pt-BR" sz="2000" dirty="0"/>
              <a:t>Nó que publica a mensagem.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sz="2000" b="1" dirty="0" err="1"/>
              <a:t>Subscriber</a:t>
            </a:r>
            <a:r>
              <a:rPr lang="pt-BR" sz="2000" b="1" dirty="0"/>
              <a:t>: </a:t>
            </a:r>
            <a:r>
              <a:rPr lang="pt-BR" sz="2000" dirty="0"/>
              <a:t>Nó que recebe a mensagem.</a:t>
            </a:r>
            <a:endParaRPr lang="pt-BR" sz="2000" b="1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B53CCB5-8183-0148-F1A7-609CF2AA0E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36013" y="6210299"/>
            <a:ext cx="2520280" cy="352425"/>
          </a:xfrm>
        </p:spPr>
        <p:txBody>
          <a:bodyPr/>
          <a:lstStyle/>
          <a:p>
            <a:r>
              <a:rPr lang="en-US" dirty="0">
                <a:hlinkClick r:id="rId2"/>
              </a:rPr>
              <a:t>REF: ROS Documentation</a:t>
            </a:r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58718C0-1432-85D5-E4E4-1627241C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194426"/>
            <a:ext cx="284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A3AAB12-BB6E-1B4F-AF2F-E6C37C68B919}" type="slidenum">
              <a:rPr lang="en-US"/>
              <a:pPr>
                <a:spcAft>
                  <a:spcPts val="600"/>
                </a:spcAft>
                <a:defRPr/>
              </a:pPr>
              <a:t>7</a:t>
            </a:fld>
            <a:endParaRPr lang="en-US"/>
          </a:p>
        </p:txBody>
      </p:sp>
      <p:pic>
        <p:nvPicPr>
          <p:cNvPr id="12" name="Gráfico 11" descr="Notas adesivas 3 com preenchimento sólido">
            <a:extLst>
              <a:ext uri="{FF2B5EF4-FFF2-40B4-BE49-F238E27FC236}">
                <a16:creationId xmlns:a16="http://schemas.microsoft.com/office/drawing/2014/main" id="{B0B227F3-0F7C-5D25-BFED-78ECFDE0E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028" name="Picture 4" descr="Understanding topics — ROS 2 Documentation: Rolling documentation">
            <a:extLst>
              <a:ext uri="{FF2B5EF4-FFF2-40B4-BE49-F238E27FC236}">
                <a16:creationId xmlns:a16="http://schemas.microsoft.com/office/drawing/2014/main" id="{AA9E21A1-1FDB-04C3-2207-E4A9AD431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916" y="2132857"/>
            <a:ext cx="7022475" cy="394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56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43FB1D0-4256-6D70-D53A-999A34555C0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4088-3F8B-7A9D-365C-89BA9AEB67E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781051"/>
            <a:ext cx="10972800" cy="619125"/>
          </a:xfrm>
        </p:spPr>
        <p:txBody>
          <a:bodyPr anchor="t">
            <a:normAutofit/>
          </a:bodyPr>
          <a:lstStyle/>
          <a:p>
            <a:pPr>
              <a:defRPr/>
            </a:pPr>
            <a:r>
              <a:rPr lang="pt-BR" b="1" dirty="0"/>
              <a:t>Atividades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E45990D2-BCF7-53CB-D848-9917749AD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1" y="1485900"/>
            <a:ext cx="8978900" cy="47243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pt-BR" dirty="0"/>
              <a:t>Agora estão prontos para seguir com as atividades individuais:</a:t>
            </a:r>
          </a:p>
          <a:p>
            <a:pPr>
              <a:spcAft>
                <a:spcPts val="600"/>
              </a:spcAft>
              <a:defRPr/>
            </a:pPr>
            <a:endParaRPr lang="pt-BR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dirty="0"/>
              <a:t>Atividade 1 - Pacotes e comandos importantes no simulador.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dirty="0"/>
              <a:t>Atividade 2 - Navegando nos tópicos e mensagens da ROS 2.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dirty="0"/>
              <a:t>Atividade 3 - Criando e configurando um pacote na ROS 2.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pt-BR" dirty="0"/>
              <a:t>Atividade 4 - Criando um nó subscritor e publicador e configurando o pacote.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AF2A2504-24F7-77A7-050A-FBBC9408E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01" y="85725"/>
            <a:ext cx="9639300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3CFE450-1C49-701B-477A-4D763293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194426"/>
            <a:ext cx="284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A3AAB12-BB6E-1B4F-AF2F-E6C37C68B919}" type="slidenum">
              <a:rPr lang="en-US"/>
              <a:pPr>
                <a:spcAft>
                  <a:spcPts val="600"/>
                </a:spcAft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9872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Dia1_2022</Template>
  <TotalTime>395</TotalTime>
  <Words>295</Words>
  <Application>Microsoft Office PowerPoint</Application>
  <DocSecurity>0</DocSecurity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Verdana</vt:lpstr>
      <vt:lpstr>Wingdings</vt:lpstr>
      <vt:lpstr>Personalizar design</vt:lpstr>
      <vt:lpstr>Apresentação do PowerPoint</vt:lpstr>
      <vt:lpstr>Competição da DARPA Subterranean Challenge</vt:lpstr>
      <vt:lpstr>Vencedor: Team Cerberus</vt:lpstr>
      <vt:lpstr>ROS - Robot Operating System</vt:lpstr>
      <vt:lpstr>ROS - Robot Operating System</vt:lpstr>
      <vt:lpstr>ROS - Robot Operating System</vt:lpstr>
      <vt:lpstr>ROS - Robot Operating System</vt:lpstr>
      <vt:lpstr>Atividades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Fábio Miranda</dc:creator>
  <cp:keywords/>
  <dc:description/>
  <cp:lastModifiedBy>Diego Pavan Soler</cp:lastModifiedBy>
  <cp:revision>56</cp:revision>
  <dcterms:created xsi:type="dcterms:W3CDTF">2016-04-26T11:53:07Z</dcterms:created>
  <dcterms:modified xsi:type="dcterms:W3CDTF">2024-08-12T12:13:52Z</dcterms:modified>
  <cp:category/>
  <dc:identifier/>
  <cp:contentStatus/>
  <dc:language/>
  <cp:version/>
</cp:coreProperties>
</file>