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4" r:id="rId2"/>
  </p:sldMasterIdLst>
  <p:notesMasterIdLst>
    <p:notesMasterId r:id="rId18"/>
  </p:notesMasterIdLst>
  <p:sldIdLst>
    <p:sldId id="256" r:id="rId3"/>
    <p:sldId id="270" r:id="rId4"/>
    <p:sldId id="272" r:id="rId5"/>
    <p:sldId id="284" r:id="rId6"/>
    <p:sldId id="285" r:id="rId7"/>
    <p:sldId id="292" r:id="rId8"/>
    <p:sldId id="258" r:id="rId9"/>
    <p:sldId id="263" r:id="rId10"/>
    <p:sldId id="294" r:id="rId11"/>
    <p:sldId id="295" r:id="rId12"/>
    <p:sldId id="289" r:id="rId13"/>
    <p:sldId id="291" r:id="rId14"/>
    <p:sldId id="296" r:id="rId15"/>
    <p:sldId id="297" r:id="rId16"/>
    <p:sldId id="282" r:id="rId17"/>
  </p:sldIdLst>
  <p:sldSz cx="9144000" cy="6858000" type="screen4x3"/>
  <p:notesSz cx="9144000" cy="6858000"/>
  <p:defaultTextStyle>
    <a:defPPr>
      <a:defRPr lang="pt-B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2304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1326A-6B39-45E7-A0ED-86877A2CBE97}" type="datetimeFigureOut">
              <a:rPr lang="pt-BR" smtClean="0"/>
              <a:t>14/09/2025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7BF0C-F018-4D15-9F2C-1EC5981D13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749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ZeroWaste</a:t>
            </a:r>
            <a:r>
              <a:rPr lang="en-US" dirty="0"/>
              <a:t> Dataset: Towards Deformable Object Segmentation in Cluttered Scenes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B2734C-C554-1F43-86F3-DA5EA4A1A826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ZeroWaste</a:t>
            </a:r>
            <a:r>
              <a:rPr lang="en-US" dirty="0"/>
              <a:t> Dataset: Towards Deformable Object Segmentation in Cluttered Scenes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B2734C-C554-1F43-86F3-DA5EA4A1A826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1043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ZeroWaste</a:t>
            </a:r>
            <a:r>
              <a:rPr lang="en-US" dirty="0"/>
              <a:t> Dataset: Towards Deformable Object Segmentation in Cluttered Scenes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B2734C-C554-1F43-86F3-DA5EA4A1A826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3507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4C997-24A6-38C3-02EF-53CA2A307C49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5503E6-7672-9B0E-F470-7A30F166B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305DFE-656A-DB50-1FD2-9764BC26D8C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ZeroWaste</a:t>
            </a:r>
            <a:r>
              <a:rPr lang="en-US" dirty="0"/>
              <a:t> Dataset: Towards Deformable Object Segmentation in Cluttered Scenes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A70A0-5B6C-D1C7-0516-9F69D85207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B2734C-C554-1F43-86F3-DA5EA4A1A826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4445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71810-8901-BF8C-F173-2C84C4E5BA8D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FD96BC-D44F-E546-8EB4-51D2F8555B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067022-DA13-9836-3A2A-05EDC6107E4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dirty="0" err="1"/>
              <a:t>ZeroWaste</a:t>
            </a:r>
            <a:r>
              <a:rPr lang="en-US" dirty="0"/>
              <a:t> Dataset: Towards Deformable Object Segmentation in Cluttered Scenes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52768-1CA7-3047-EED2-61B2BD58D1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B2734C-C554-1F43-86F3-DA5EA4A1A826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5380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8541B-2C3E-18E0-450F-00E57FEC277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36D8E3-0496-DA2F-1D24-6ABF5D9C82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95EA7F-FDA9-D707-6695-C00C087C120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81CF7-23E6-B644-DFEA-6713FF0AF6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 marL="0" marR="0" lvl="0" indent="0" algn="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B2734C-C554-1F43-86F3-DA5EA4A1A826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cs typeface="Arial"/>
              </a:rPr>
              <a:pPr marL="0" marR="0" lvl="0" indent="0" algn="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5125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F2B7900D-0734-4F15-9F08-6F03FB6F6514}" type="datetimeFigureOut">
              <a:rPr lang="pt-BR"/>
              <a:t>14/09/2025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7FFE5E5C-C80A-4D8D-A711-3102A7BA9258}" type="slidenum">
              <a:rPr lang="pt-BR"/>
              <a:t>‹nº›</a:t>
            </a:fld>
            <a:endParaRPr lang="pt-BR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856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 bwMode="auto">
          <a:xfrm>
            <a:off x="966786" y="2714625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título</a:t>
            </a:r>
            <a:endParaRPr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 bwMode="auto">
          <a:xfrm>
            <a:off x="966786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 subtítulo</a:t>
            </a:r>
            <a:endParaRPr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 bwMode="auto">
          <a:xfrm>
            <a:off x="900111" y="6356349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a data e o nome da área ou disciplina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1424539" y="2857500"/>
            <a:ext cx="6294922" cy="1143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 b="1">
                <a:solidFill>
                  <a:schemeClr val="tx1"/>
                </a:solidFill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9" name="Rectangle 5"/>
          <p:cNvSpPr/>
          <p:nvPr userDrawn="1"/>
        </p:nvSpPr>
        <p:spPr bwMode="auto">
          <a:xfrm>
            <a:off x="0" y="0"/>
            <a:ext cx="9144000" cy="78757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33654" y="749165"/>
            <a:ext cx="7315197" cy="39730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 bwMode="auto">
          <a:xfrm>
            <a:off x="765379" y="1316730"/>
            <a:ext cx="7483472" cy="6397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latin typeface="Gotham HTF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65379" y="2174875"/>
            <a:ext cx="7618230" cy="39512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/>
              <a:buChar char="§"/>
              <a:defRPr sz="1600">
                <a:latin typeface="Gotham-Book"/>
              </a:defRPr>
            </a:lvl1pPr>
            <a:lvl2pPr>
              <a:defRPr sz="1600">
                <a:latin typeface="Gotham-Book"/>
              </a:defRPr>
            </a:lvl2pPr>
            <a:lvl3pPr marL="1143000" indent="-228600">
              <a:buFont typeface="Wingdings"/>
              <a:buChar char="§"/>
              <a:defRPr sz="1600">
                <a:latin typeface="Gotham-Book"/>
              </a:defRPr>
            </a:lvl3pPr>
            <a:lvl4pPr>
              <a:defRPr sz="1600">
                <a:latin typeface="Gotham-Book"/>
              </a:defRPr>
            </a:lvl4pPr>
            <a:lvl5pPr>
              <a:defRPr sz="1600">
                <a:latin typeface="Gotham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  <a:endParaRPr lang="en-US"/>
          </a:p>
        </p:txBody>
      </p:sp>
      <p:sp>
        <p:nvSpPr>
          <p:cNvPr id="6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400" y="740277"/>
            <a:ext cx="7469188" cy="47123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914400" y="4677443"/>
            <a:ext cx="7469188" cy="12517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 typeface="Wingdings"/>
              <a:buChar char="§"/>
              <a:defRPr sz="1200">
                <a:latin typeface="Gotham-Book"/>
              </a:defRPr>
            </a:lvl1pPr>
            <a:lvl2pPr>
              <a:buFont typeface="Wingdings"/>
              <a:buChar char="§"/>
              <a:defRPr sz="1200">
                <a:latin typeface="Gotham-Book"/>
              </a:defRPr>
            </a:lvl2pPr>
            <a:lvl3pPr>
              <a:buFont typeface="Wingdings"/>
              <a:buChar char="§"/>
              <a:defRPr sz="1200">
                <a:latin typeface="Gotham-Book"/>
              </a:defRPr>
            </a:lvl3pPr>
            <a:lvl4pPr>
              <a:buFont typeface="Wingdings"/>
              <a:buChar char="§"/>
              <a:defRPr sz="1200">
                <a:latin typeface="Gotham-Book"/>
              </a:defRPr>
            </a:lvl4pPr>
            <a:lvl5pPr>
              <a:buFont typeface="Wingdings"/>
              <a:buChar char="§"/>
              <a:defRPr sz="1200">
                <a:latin typeface="Gotham-Book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t>Click to edit Master text styles</a:t>
            </a:r>
          </a:p>
          <a:p>
            <a:pPr lvl="1">
              <a:defRPr/>
            </a:pPr>
            <a:r>
              <a:t>Second level</a:t>
            </a:r>
          </a:p>
          <a:p>
            <a:pPr lvl="2">
              <a:defRPr/>
            </a:pPr>
            <a:r>
              <a:t>Third level</a:t>
            </a:r>
          </a:p>
          <a:p>
            <a:pPr lvl="3">
              <a:defRPr/>
            </a:pPr>
            <a:r>
              <a:t>Fourth level</a:t>
            </a:r>
          </a:p>
          <a:p>
            <a:pPr lvl="4">
              <a:defRPr/>
            </a:pPr>
            <a:r>
              <a:t>Fifth level</a:t>
            </a:r>
            <a:endParaRPr lang="en-US"/>
          </a:p>
        </p:txBody>
      </p:sp>
      <p:sp>
        <p:nvSpPr>
          <p:cNvPr id="10" name="Espaço Reservado para Tabela 9"/>
          <p:cNvSpPr>
            <a:spLocks noGrp="1"/>
          </p:cNvSpPr>
          <p:nvPr>
            <p:ph type="tbl" sz="quarter" idx="13"/>
          </p:nvPr>
        </p:nvSpPr>
        <p:spPr bwMode="auto">
          <a:xfrm>
            <a:off x="914400" y="1568450"/>
            <a:ext cx="7469188" cy="258921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>
                <a:latin typeface="Gotham HTF Book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399" y="721027"/>
            <a:ext cx="7305575" cy="47123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4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9D3A6509-23EB-4B44-A528-7D90D9904DC9}" type="datetime1">
              <a:rPr lang="en-US"/>
              <a:t>14-Sep-25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35635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858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 bwMode="auto">
          <a:xfrm>
            <a:off x="966787" y="2714627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700" b="1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 título</a:t>
            </a:r>
            <a:endParaRPr/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 bwMode="auto">
          <a:xfrm>
            <a:off x="966787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500" b="0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 subtítulo</a:t>
            </a:r>
            <a:endParaRPr/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 bwMode="auto">
          <a:xfrm>
            <a:off x="900112" y="6356351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050" b="0">
                <a:solidFill>
                  <a:schemeClr val="bg1"/>
                </a:solidFill>
              </a:defRPr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a data e o nome da área ou disciplina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5698173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6" y="1485901"/>
            <a:ext cx="8029575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6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1906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14-Sep-25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6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714876" y="1484313"/>
            <a:ext cx="3971924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6" y="1487488"/>
            <a:ext cx="3971924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5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6" y="2181225"/>
            <a:ext cx="3971924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6" y="2190750"/>
            <a:ext cx="3971924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3468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14-Sep-25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6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6" y="1476375"/>
            <a:ext cx="3971924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6" y="1476377"/>
            <a:ext cx="3971924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01623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14-Sep-25</a:t>
            </a:fld>
            <a:endParaRPr lang="en-US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6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75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6" y="1476376"/>
            <a:ext cx="3971924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6" y="1476377"/>
            <a:ext cx="3971924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 bwMode="auto">
          <a:xfrm>
            <a:off x="657225" y="4086227"/>
            <a:ext cx="3971924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5791202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825" b="0" i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a legenda mestre</a:t>
            </a:r>
            <a:endParaRPr/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07547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85900"/>
            <a:ext cx="8029575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 bwMode="auto"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14-Sep-25</a:t>
            </a:fld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 bwMode="auto">
          <a:xfrm>
            <a:off x="457201" y="781052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Edite o título mestre</a:t>
            </a:r>
            <a:endParaRPr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 bwMode="auto">
          <a:xfrm>
            <a:off x="657226" y="1485901"/>
            <a:ext cx="4163483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33095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1_Título e Conteúd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D3A6509-23EB-4B44-A528-7D90D9904DC9}" type="datetime1">
              <a:rPr lang="en-US"/>
              <a:t>14-Sep-25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19730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B4B5584-C7FA-470F-8EC2-A30435A4DF16}" type="datetime1">
              <a:rPr lang="en-US"/>
              <a:t>14-Sep-25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63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14/09/2025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4714875" y="1484313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1487488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subtítulo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2181225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2190750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1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14/09/2025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76375"/>
            <a:ext cx="3971925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_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14/09/2025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o chapéu mestre</a:t>
            </a:r>
            <a:endParaRPr/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 bwMode="auto">
          <a:xfrm>
            <a:off x="657225" y="1476374"/>
            <a:ext cx="3971925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 bwMode="auto"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 bwMode="auto">
          <a:xfrm>
            <a:off x="657224" y="4086225"/>
            <a:ext cx="3971925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657225" y="5791200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 i="1">
                <a:solidFill>
                  <a:srgbClr val="BCBEC0"/>
                </a:solidFill>
              </a:defRPr>
            </a:lvl1pPr>
          </a:lstStyle>
          <a:p>
            <a:pPr lvl="0">
              <a:defRPr/>
            </a:pPr>
            <a:r>
              <a:rPr lang="pt-BR"/>
              <a:t>Clique para editar a legenda mestre</a:t>
            </a:r>
            <a:endParaRPr/>
          </a:p>
        </p:txBody>
      </p:sp>
      <p:sp>
        <p:nvSpPr>
          <p:cNvPr id="12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 bwMode="auto"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Clique no ícone para adicionar uma imagem</a:t>
            </a:r>
            <a:endParaRPr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2B7900D-0734-4F15-9F08-6F03FB6F6514}" type="datetimeFigureOut">
              <a:rPr lang="pt-BR"/>
              <a:t>14/09/2025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 bwMode="auto">
          <a:xfrm>
            <a:off x="457200" y="781050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Edite o título mestre</a:t>
            </a:r>
            <a:endParaRPr/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 bwMode="auto">
          <a:xfrm>
            <a:off x="657225" y="1485900"/>
            <a:ext cx="4163483" cy="4724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>
              <a:defRPr/>
            </a:pPr>
            <a:r>
              <a:rPr lang="pt-BR"/>
              <a:t>Clique para editar os estilos de texto Mestres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</a:p>
        </p:txBody>
      </p:sp>
      <p:sp>
        <p:nvSpPr>
          <p:cNvPr id="10" name="Rectangle 13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userDrawn="1">
  <p:cSld name="Soment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título mestre</a:t>
            </a:r>
            <a:endParaRPr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B52E08-E18F-4760-A43A-381EE6B2718B}" type="slidenum">
              <a:rPr lang="pt-BR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371600" y="3886200"/>
            <a:ext cx="6400800" cy="17525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t>Click to edit Master subtitle style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914400" y="749902"/>
            <a:ext cx="7392202" cy="47123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 b="1">
                <a:latin typeface="Gotham HTF"/>
              </a:defRPr>
            </a:lvl1pPr>
          </a:lstStyle>
          <a:p>
            <a:pPr>
              <a:defRPr/>
            </a:pPr>
            <a:r>
              <a:t>CLICK TO EDIT MASTER TITLE STYLE</a:t>
            </a:r>
            <a:endParaRPr lang="en-US"/>
          </a:p>
        </p:txBody>
      </p:sp>
      <p:sp>
        <p:nvSpPr>
          <p:cNvPr id="10" name="Rectangle 20"/>
          <p:cNvSpPr/>
          <p:nvPr userDrawn="1"/>
        </p:nvSpPr>
        <p:spPr bwMode="auto">
          <a:xfrm>
            <a:off x="765379" y="8432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14400" y="1750228"/>
            <a:ext cx="7238198" cy="260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1">
                <a:latin typeface="Gotham HTF"/>
              </a:defRPr>
            </a:lvl1pPr>
            <a:lvl2pPr>
              <a:defRPr sz="2000">
                <a:latin typeface="Gotham-Bold"/>
              </a:defRPr>
            </a:lvl2pPr>
            <a:lvl3pPr>
              <a:defRPr sz="2000">
                <a:latin typeface="Gotham-Bold"/>
              </a:defRPr>
            </a:lvl3pPr>
            <a:lvl4pPr>
              <a:defRPr sz="2000">
                <a:latin typeface="Gotham-Bold"/>
              </a:defRPr>
            </a:lvl4pPr>
            <a:lvl5pPr>
              <a:defRPr sz="2000">
                <a:latin typeface="Gotham-Bold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4"/>
          </p:nvPr>
        </p:nvSpPr>
        <p:spPr bwMode="auto">
          <a:xfrm>
            <a:off x="914400" y="2319338"/>
            <a:ext cx="7238198" cy="16077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/>
              <a:buChar char="§"/>
              <a:defRPr sz="1600">
                <a:latin typeface="Gotham-Book"/>
              </a:defRPr>
            </a:lvl1pPr>
            <a:lvl2pPr marL="742950" indent="-285750">
              <a:buFont typeface="Wingdings"/>
              <a:buChar char="§"/>
              <a:defRPr sz="1600">
                <a:latin typeface="Gotham-Book"/>
              </a:defRPr>
            </a:lvl2pPr>
            <a:lvl3pPr marL="1143000" indent="-228600">
              <a:buFont typeface="Wingdings"/>
              <a:buChar char="§"/>
              <a:defRPr sz="1600">
                <a:latin typeface="Gotham-Book"/>
              </a:defRPr>
            </a:lvl3pPr>
            <a:lvl4pPr marL="1600200" indent="-228600">
              <a:buFont typeface="Wingdings"/>
              <a:buChar char="§"/>
              <a:defRPr sz="1600">
                <a:latin typeface="Gotham-Book"/>
              </a:defRPr>
            </a:lvl4pPr>
            <a:lvl5pPr marL="2057400" indent="-228600">
              <a:buFont typeface="Wingdings"/>
              <a:buChar char="§"/>
              <a:defRPr sz="1600">
                <a:latin typeface="Gotham-Book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15" name="Espaço Reservado para Texto 9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14400" y="4215012"/>
            <a:ext cx="7238198" cy="26035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1">
                <a:latin typeface="Gotham HTF"/>
              </a:defRPr>
            </a:lvl1pPr>
            <a:lvl2pPr>
              <a:defRPr sz="2000">
                <a:latin typeface="Gotham-Bold"/>
              </a:defRPr>
            </a:lvl2pPr>
            <a:lvl3pPr>
              <a:defRPr sz="2000">
                <a:latin typeface="Gotham-Bold"/>
              </a:defRPr>
            </a:lvl3pPr>
            <a:lvl4pPr>
              <a:defRPr sz="2000">
                <a:latin typeface="Gotham-Bold"/>
              </a:defRPr>
            </a:lvl4pPr>
            <a:lvl5pPr>
              <a:defRPr sz="2000">
                <a:latin typeface="Gotham-Bold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</p:txBody>
      </p:sp>
      <p:sp>
        <p:nvSpPr>
          <p:cNvPr id="16" name="Espaço Reservado para Texto 11"/>
          <p:cNvSpPr>
            <a:spLocks noGrp="1"/>
          </p:cNvSpPr>
          <p:nvPr>
            <p:ph type="body" sz="quarter" idx="16"/>
          </p:nvPr>
        </p:nvSpPr>
        <p:spPr bwMode="auto">
          <a:xfrm>
            <a:off x="914400" y="4784121"/>
            <a:ext cx="7238198" cy="1607769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>
              <a:buFont typeface="Wingdings"/>
              <a:buChar char="§"/>
              <a:defRPr sz="1600">
                <a:latin typeface="Gotham-Book"/>
              </a:defRPr>
            </a:lvl1pPr>
            <a:lvl2pPr marL="742950" indent="-285750">
              <a:buFont typeface="Wingdings"/>
              <a:buChar char="§"/>
              <a:defRPr sz="1600">
                <a:latin typeface="Gotham-Book"/>
              </a:defRPr>
            </a:lvl2pPr>
            <a:lvl3pPr marL="1143000" indent="-228600">
              <a:buFont typeface="Wingdings"/>
              <a:buChar char="§"/>
              <a:defRPr sz="1600">
                <a:latin typeface="Gotham-Book"/>
              </a:defRPr>
            </a:lvl3pPr>
            <a:lvl4pPr marL="1600200" indent="-228600">
              <a:buFont typeface="Wingdings"/>
              <a:buChar char="§"/>
              <a:defRPr sz="1600">
                <a:latin typeface="Gotham-Book"/>
              </a:defRPr>
            </a:lvl4pPr>
            <a:lvl5pPr marL="2057400" indent="-228600">
              <a:buFont typeface="Wingdings"/>
              <a:buChar char="§"/>
              <a:defRPr sz="1600">
                <a:latin typeface="Gotham-Book"/>
              </a:defRPr>
            </a:lvl5pPr>
          </a:lstStyle>
          <a:p>
            <a:pPr lvl="0">
              <a:defRPr/>
            </a:pPr>
            <a:r>
              <a:rPr lang="pt-BR"/>
              <a:t>Clique para editar o texto mestre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/>
          </a:p>
        </p:txBody>
      </p:sp>
      <p:sp>
        <p:nvSpPr>
          <p:cNvPr id="9" name="TextBox 15"/>
          <p:cNvSpPr txBox="1"/>
          <p:nvPr userDrawn="1"/>
        </p:nvSpPr>
        <p:spPr bwMode="auto">
          <a:xfrm>
            <a:off x="947124" y="745668"/>
            <a:ext cx="4870522" cy="487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800" b="1">
                <a:solidFill>
                  <a:srgbClr val="303030"/>
                </a:solidFill>
                <a:latin typeface="Gotham HTF"/>
                <a:cs typeface="Gotham-Bold"/>
              </a:rPr>
              <a:t>CONTEÚDO </a:t>
            </a:r>
            <a:r>
              <a:rPr lang="en-US" sz="2800" b="1">
                <a:solidFill>
                  <a:srgbClr val="303030"/>
                </a:solidFill>
                <a:latin typeface="Gotham HTF"/>
                <a:cs typeface="Gotham-Book"/>
              </a:rPr>
              <a:t>DO CURSO</a:t>
            </a:r>
            <a:endParaRPr/>
          </a:p>
        </p:txBody>
      </p:sp>
      <p:sp>
        <p:nvSpPr>
          <p:cNvPr id="11" name="Rectangle 20"/>
          <p:cNvSpPr/>
          <p:nvPr userDrawn="1"/>
        </p:nvSpPr>
        <p:spPr bwMode="auto">
          <a:xfrm>
            <a:off x="765379" y="804779"/>
            <a:ext cx="72000" cy="284481"/>
          </a:xfrm>
          <a:prstGeom prst="rect">
            <a:avLst/>
          </a:prstGeom>
          <a:solidFill>
            <a:srgbClr val="F026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image" Target="../media/image3.jpg"/><Relationship Id="rId4" Type="http://schemas.openxmlformats.org/officeDocument/2006/relationships/slideLayout" Target="../slideLayouts/slideLayout18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/>
        </p:nvPicPr>
        <p:blipFill>
          <a:blip r:embed="rId16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fld id="{F2B7900D-0734-4F15-9F08-6F03FB6F6514}" type="datetimeFigureOut">
              <a:rPr lang="pt-BR"/>
              <a:t>14/09/2025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94424"/>
            <a:ext cx="21336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1000"/>
            </a:lvl1pPr>
          </a:lstStyle>
          <a:p>
            <a:pPr>
              <a:defRPr/>
            </a:pPr>
            <a:fld id="{A33A0801-BB33-4F6A-ADD2-35B07A2D74D7}" type="slidenum">
              <a:rPr lang="pt-BR"/>
              <a:t>‹nº›</a:t>
            </a:fld>
            <a:endParaRPr lang="pt-BR"/>
          </a:p>
        </p:txBody>
      </p:sp>
      <p:sp>
        <p:nvSpPr>
          <p:cNvPr id="6" name="Rectangle 14"/>
          <p:cNvSpPr/>
          <p:nvPr userDrawn="1"/>
        </p:nvSpPr>
        <p:spPr bwMode="auto">
          <a:xfrm>
            <a:off x="0" y="0"/>
            <a:ext cx="9144000" cy="7875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hdr="0" ftr="0" dt="0"/>
  <p:txStyles>
    <p:titleStyle>
      <a:lvl1pPr algn="l" defTabSz="914400">
        <a:spcBef>
          <a:spcPts val="0"/>
        </a:spcBef>
        <a:buNone/>
        <a:defRPr sz="3200">
          <a:solidFill>
            <a:srgbClr val="C00026"/>
          </a:solidFill>
          <a:latin typeface="Verdana"/>
          <a:ea typeface="Verdana"/>
          <a:cs typeface="Verdana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1800" b="0">
          <a:solidFill>
            <a:schemeClr val="tx1"/>
          </a:solidFill>
          <a:latin typeface="Verdana"/>
          <a:ea typeface="Verdana"/>
          <a:cs typeface="Verdana"/>
        </a:defRPr>
      </a:lvl1pPr>
      <a:lvl2pPr marL="742950" indent="-28575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Verdana"/>
          <a:ea typeface="Verdana"/>
          <a:cs typeface="Verdana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Verdana"/>
          <a:ea typeface="Verdana"/>
          <a:cs typeface="Verdana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Verdana"/>
          <a:ea typeface="Verdana"/>
          <a:cs typeface="Verdana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Verdana"/>
          <a:ea typeface="Verdana"/>
          <a:cs typeface="Verdana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 bwMode="auto"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fld id="{9D3A6509-23EB-4B44-A528-7D90D9904DC9}" type="datetime1">
              <a:rPr lang="en-US"/>
              <a:t>14-Sep-25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 bwMode="auto"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94427"/>
            <a:ext cx="2133600" cy="365125"/>
          </a:xfrm>
          <a:prstGeom prst="rect">
            <a:avLst/>
          </a:prstGeom>
          <a:ln/>
        </p:spPr>
        <p:txBody>
          <a:bodyPr/>
          <a:lstStyle>
            <a:lvl1pPr algn="r">
              <a:defRPr sz="750"/>
            </a:lvl1pPr>
          </a:lstStyle>
          <a:p>
            <a:pPr>
              <a:defRPr/>
            </a:pPr>
            <a:fld id="{FA3AAB12-BB6E-1B4F-AF2F-E6C37C68B919}" type="slidenum">
              <a:rPr lang="en-US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8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</p:sldLayoutIdLst>
  <p:hf hdr="0" ftr="0" dt="0"/>
  <p:txStyles>
    <p:titleStyle>
      <a:lvl1pPr algn="l" defTabSz="685800">
        <a:spcBef>
          <a:spcPts val="0"/>
        </a:spcBef>
        <a:buNone/>
        <a:defRPr sz="2400">
          <a:solidFill>
            <a:srgbClr val="C00026"/>
          </a:solidFill>
          <a:latin typeface="Verdana"/>
          <a:ea typeface="Verdana"/>
          <a:cs typeface="Verdana"/>
        </a:defRPr>
      </a:lvl1pPr>
    </p:titleStyle>
    <p:bodyStyle>
      <a:lvl1pPr marL="257175" indent="-257175" algn="l" defTabSz="685800">
        <a:spcBef>
          <a:spcPts val="0"/>
        </a:spcBef>
        <a:buFont typeface="Arial"/>
        <a:buChar char="•"/>
        <a:defRPr sz="1350" b="0">
          <a:solidFill>
            <a:schemeClr val="tx1"/>
          </a:solidFill>
          <a:latin typeface="Verdana"/>
          <a:ea typeface="Verdana"/>
          <a:cs typeface="Verdana"/>
        </a:defRPr>
      </a:lvl1pPr>
      <a:lvl2pPr marL="557213" indent="-214313" algn="l" defTabSz="685800">
        <a:spcBef>
          <a:spcPts val="0"/>
        </a:spcBef>
        <a:buFont typeface="Arial"/>
        <a:buChar char="–"/>
        <a:defRPr sz="1500">
          <a:solidFill>
            <a:schemeClr val="tx1"/>
          </a:solidFill>
          <a:latin typeface="Verdana"/>
          <a:ea typeface="Verdana"/>
          <a:cs typeface="Verdana"/>
        </a:defRPr>
      </a:lvl2pPr>
      <a:lvl3pPr marL="857250" indent="-171450" algn="l" defTabSz="685800">
        <a:spcBef>
          <a:spcPts val="0"/>
        </a:spcBef>
        <a:buFont typeface="Arial"/>
        <a:buChar char="•"/>
        <a:defRPr sz="1800">
          <a:solidFill>
            <a:schemeClr val="tx1"/>
          </a:solidFill>
          <a:latin typeface="Verdana"/>
          <a:ea typeface="Verdana"/>
          <a:cs typeface="Verdana"/>
        </a:defRPr>
      </a:lvl3pPr>
      <a:lvl4pPr marL="1200150" indent="-171450" algn="l" defTabSz="685800">
        <a:spcBef>
          <a:spcPts val="0"/>
        </a:spcBef>
        <a:buFont typeface="Arial"/>
        <a:buChar char="–"/>
        <a:defRPr sz="1500">
          <a:solidFill>
            <a:schemeClr val="tx1"/>
          </a:solidFill>
          <a:latin typeface="Verdana"/>
          <a:ea typeface="Verdana"/>
          <a:cs typeface="Verdana"/>
        </a:defRPr>
      </a:lvl4pPr>
      <a:lvl5pPr marL="1543050" indent="-171450" algn="l" defTabSz="685800">
        <a:spcBef>
          <a:spcPts val="0"/>
        </a:spcBef>
        <a:buFont typeface="Arial"/>
        <a:buChar char="»"/>
        <a:defRPr sz="1500">
          <a:solidFill>
            <a:schemeClr val="tx1"/>
          </a:solidFill>
          <a:latin typeface="Verdana"/>
          <a:ea typeface="Verdana"/>
          <a:cs typeface="Verdana"/>
        </a:defRPr>
      </a:lvl5pPr>
      <a:lvl6pPr marL="1885950" indent="-171450" algn="l" defTabSz="6858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spcBef>
          <a:spcPts val="0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nsper.github.io/robotica-computacional/modulos/05-visao-p2/atividades/2-morfologa/" TargetMode="External"/><Relationship Id="rId2" Type="http://schemas.openxmlformats.org/officeDocument/2006/relationships/hyperlink" Target="https://insper.github.io/robotica-computacional/modulos/05-visao-p2/atividades/1-rosbag/" TargetMode="Externa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insper.github.io/robotica-computacional/modulos/05-visao-p2/atividades/51-enunciado/" TargetMode="External"/><Relationship Id="rId5" Type="http://schemas.openxmlformats.org/officeDocument/2006/relationships/hyperlink" Target="https://insper.github.io/robotica-computacional/modulos/05-visao-p2/atividades/4-retas-circulos" TargetMode="External"/><Relationship Id="rId4" Type="http://schemas.openxmlformats.org/officeDocument/2006/relationships/hyperlink" Target="https://insper.github.io/robotica-computacional/modulos/05-visao-p2/atividades/3-canny-filtro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d9/d61/tutorial_py_morphological_op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_iZ3Q7VXiGI" TargetMode="Externa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8902851" name="Espaço Reservado para Conteúdo 1"/>
          <p:cNvSpPr>
            <a:spLocks noGrp="1"/>
          </p:cNvSpPr>
          <p:nvPr>
            <p:ph idx="1"/>
          </p:nvPr>
        </p:nvSpPr>
        <p:spPr bwMode="auto">
          <a:xfrm>
            <a:off x="966783" y="2838144"/>
            <a:ext cx="7343774" cy="1295397"/>
          </a:xfrm>
        </p:spPr>
        <p:txBody>
          <a:bodyPr>
            <a:normAutofit/>
          </a:bodyPr>
          <a:lstStyle/>
          <a:p>
            <a:pPr lvl="0" defTabSz="457200">
              <a:spcBef>
                <a:spcPts val="0"/>
              </a:spcBef>
              <a:spcAft>
                <a:spcPts val="598"/>
              </a:spcAft>
              <a:defRPr/>
            </a:pPr>
            <a:r>
              <a:rPr lang="pt-BR">
                <a:latin typeface="Verdana"/>
                <a:cs typeface="Verdana"/>
              </a:rPr>
              <a:t>Rob</a:t>
            </a:r>
            <a:r>
              <a:rPr lang="en-US">
                <a:latin typeface="Verdana"/>
                <a:cs typeface="Verdana"/>
              </a:rPr>
              <a:t>ótica Computacional</a:t>
            </a:r>
            <a:endParaRPr lang="pt-BR">
              <a:latin typeface="Verdana"/>
              <a:cs typeface="Verdana"/>
            </a:endParaRPr>
          </a:p>
          <a:p>
            <a:pPr>
              <a:defRPr/>
            </a:pPr>
            <a:r>
              <a:rPr lang="pt-BR" sz="2000"/>
              <a:t>Captura de Imagens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A9313F5-EBFA-5B43-7F60-DBDDBB01E2A0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Espaço Reservado para Texto 52">
            <a:extLst>
              <a:ext uri="{FF2B5EF4-FFF2-40B4-BE49-F238E27FC236}">
                <a16:creationId xmlns:a16="http://schemas.microsoft.com/office/drawing/2014/main" id="{B3DCB29E-1B53-6D53-8C37-7A91036CFF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0B9E4ACB-513F-291C-7ACE-B977B1A048A0}"/>
              </a:ext>
            </a:extLst>
          </p:cNvPr>
          <p:cNvSpPr txBox="1">
            <a:spLocks/>
          </p:cNvSpPr>
          <p:nvPr/>
        </p:nvSpPr>
        <p:spPr bwMode="auto">
          <a:xfrm>
            <a:off x="609600" y="933450"/>
            <a:ext cx="8229600" cy="6191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>
              <a:spcBef>
                <a:spcPts val="0"/>
              </a:spcBef>
              <a:buNone/>
              <a:defRPr sz="3200">
                <a:solidFill>
                  <a:srgbClr val="C00026"/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r>
              <a:rPr lang="en-US" dirty="0"/>
              <a:t>F</a:t>
            </a:r>
            <a:r>
              <a:rPr lang="pt-BR" dirty="0" err="1"/>
              <a:t>iltro</a:t>
            </a:r>
            <a:r>
              <a:rPr lang="pt-BR" dirty="0"/>
              <a:t> </a:t>
            </a:r>
            <a:r>
              <a:rPr lang="pt-BR" dirty="0" err="1"/>
              <a:t>Prewitt</a:t>
            </a:r>
            <a:endParaRPr lang="pt-BR" dirty="0"/>
          </a:p>
        </p:txBody>
      </p:sp>
      <p:pic>
        <p:nvPicPr>
          <p:cNvPr id="88" name="Imagem 87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ECF417DA-223A-5B92-6F1F-2FF81CB99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86"/>
          <a:stretch>
            <a:fillRect/>
          </a:stretch>
        </p:blipFill>
        <p:spPr>
          <a:xfrm>
            <a:off x="4211960" y="4227039"/>
            <a:ext cx="4514299" cy="2369103"/>
          </a:xfrm>
          <a:prstGeom prst="rect">
            <a:avLst/>
          </a:prstGeom>
        </p:spPr>
      </p:pic>
      <p:pic>
        <p:nvPicPr>
          <p:cNvPr id="89" name="Imagem 88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E51B56CC-35D2-7103-08D7-B749AEC86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5" r="32675"/>
          <a:stretch>
            <a:fillRect/>
          </a:stretch>
        </p:blipFill>
        <p:spPr bwMode="auto">
          <a:xfrm>
            <a:off x="-209430" y="4213927"/>
            <a:ext cx="4781430" cy="2369103"/>
          </a:xfrm>
          <a:prstGeom prst="rect">
            <a:avLst/>
          </a:prstGeom>
        </p:spPr>
      </p:pic>
      <p:pic>
        <p:nvPicPr>
          <p:cNvPr id="90" name="Imagem 89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1EB85CEB-DC81-E8F0-4B61-BCF9DE92F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286"/>
          <a:stretch>
            <a:fillRect/>
          </a:stretch>
        </p:blipFill>
        <p:spPr bwMode="auto">
          <a:xfrm>
            <a:off x="-3517" y="1844824"/>
            <a:ext cx="4514299" cy="2369103"/>
          </a:xfrm>
          <a:prstGeom prst="rect">
            <a:avLst/>
          </a:prstGeom>
        </p:spPr>
      </p:pic>
      <p:pic>
        <p:nvPicPr>
          <p:cNvPr id="92" name="Imagem 91">
            <a:extLst>
              <a:ext uri="{FF2B5EF4-FFF2-40B4-BE49-F238E27FC236}">
                <a16:creationId xmlns:a16="http://schemas.microsoft.com/office/drawing/2014/main" id="{D3ABF82A-0D32-ADE5-F4FE-8C63A579B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6408" y="1928062"/>
            <a:ext cx="4020110" cy="236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983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2293685-3ADF-2D52-782B-4E58F4487081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63" name="Title 1">
            <a:extLst>
              <a:ext uri="{FF2B5EF4-FFF2-40B4-BE49-F238E27FC236}">
                <a16:creationId xmlns:a16="http://schemas.microsoft.com/office/drawing/2014/main" id="{2F3BE479-FBF3-C39D-5C1C-648ECCF9B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/>
          <a:lstStyle/>
          <a:p>
            <a:r>
              <a:rPr lang="pt-BR" dirty="0"/>
              <a:t>Modelo de Câmera</a:t>
            </a:r>
            <a:endParaRPr lang="en-US" dirty="0"/>
          </a:p>
        </p:txBody>
      </p:sp>
      <p:sp>
        <p:nvSpPr>
          <p:cNvPr id="378245865" name="Slide Number Placeholder 3">
            <a:extLst>
              <a:ext uri="{FF2B5EF4-FFF2-40B4-BE49-F238E27FC236}">
                <a16:creationId xmlns:a16="http://schemas.microsoft.com/office/drawing/2014/main" id="{09C296CC-A0CE-8A51-3630-FAC0E38D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03070"/>
            <a:ext cx="2133600" cy="273844"/>
          </a:xfrm>
        </p:spPr>
        <p:txBody>
          <a:bodyPr/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>
                <a:solidFill>
                  <a:prstClr val="black"/>
                </a:solidFill>
                <a:latin typeface="Calibri"/>
                <a:cs typeface="Arial"/>
              </a:rPr>
              <a:pPr defTabSz="342900">
                <a:spcAft>
                  <a:spcPts val="450"/>
                </a:spcAft>
                <a:defRPr/>
              </a:pPr>
              <a:t>11</a:t>
            </a:fld>
            <a:endParaRPr lang="en-US">
              <a:solidFill>
                <a:prstClr val="black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2165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1823418-6BEF-A80A-BFBD-81D8A79E9A67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6603-7332-9281-B15F-AED20271F376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Modelo de Câmera </a:t>
            </a:r>
            <a:r>
              <a:rPr lang="pt-BR" b="1" dirty="0" err="1"/>
              <a:t>PinHole</a:t>
            </a:r>
            <a:endParaRPr lang="pt-BR" b="1" dirty="0"/>
          </a:p>
        </p:txBody>
      </p:sp>
      <p:pic>
        <p:nvPicPr>
          <p:cNvPr id="6" name="Imagem 5" descr="Imagem de desenho infantil&#10;&#10;O conteúdo gerado por IA pode estar incorreto.">
            <a:extLst>
              <a:ext uri="{FF2B5EF4-FFF2-40B4-BE49-F238E27FC236}">
                <a16:creationId xmlns:a16="http://schemas.microsoft.com/office/drawing/2014/main" id="{6D8C132E-E650-2B1F-8845-EC5EB6C2C9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83" y="1163104"/>
            <a:ext cx="6966233" cy="5694896"/>
          </a:xfrm>
          <a:prstGeom prst="rect">
            <a:avLst/>
          </a:prstGeom>
          <a:noFill/>
        </p:spPr>
      </p:pic>
      <p:sp>
        <p:nvSpPr>
          <p:cNvPr id="2067" name="Text Placeholder 3">
            <a:extLst>
              <a:ext uri="{FF2B5EF4-FFF2-40B4-BE49-F238E27FC236}">
                <a16:creationId xmlns:a16="http://schemas.microsoft.com/office/drawing/2014/main" id="{CDBC966B-89E0-9229-F68A-0781567088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6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947A5B60-7000-100B-190B-163613690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/>
              <a:pPr defTabSz="342900">
                <a:spcAft>
                  <a:spcPts val="450"/>
                </a:spcAft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62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75EEB80-2A23-6585-5065-0AE6FDA536C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0974-72A4-5644-1384-1E094ECC8D0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Ponto de Fuga</a:t>
            </a:r>
          </a:p>
        </p:txBody>
      </p:sp>
      <p:pic>
        <p:nvPicPr>
          <p:cNvPr id="1026" name="Picture 2" descr="Vanishing Point -- from Wolfram MathWorld">
            <a:extLst>
              <a:ext uri="{FF2B5EF4-FFF2-40B4-BE49-F238E27FC236}">
                <a16:creationId xmlns:a16="http://schemas.microsoft.com/office/drawing/2014/main" id="{60E31EDD-4F32-3273-FA27-CA3457B55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226" y="2033032"/>
            <a:ext cx="8029575" cy="3630137"/>
          </a:xfrm>
          <a:prstGeom prst="rect">
            <a:avLst/>
          </a:prstGeom>
          <a:noFill/>
        </p:spPr>
      </p:pic>
      <p:sp>
        <p:nvSpPr>
          <p:cNvPr id="2077" name="Text Placeholder 3">
            <a:extLst>
              <a:ext uri="{FF2B5EF4-FFF2-40B4-BE49-F238E27FC236}">
                <a16:creationId xmlns:a16="http://schemas.microsoft.com/office/drawing/2014/main" id="{B486FFF8-00F8-ADA2-3A93-707992E325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6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D1308453-E2AF-5A5F-F4AA-784384D5B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/>
              <a:pPr defTabSz="342900">
                <a:spcAft>
                  <a:spcPts val="450"/>
                </a:spcAft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71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A84D27E-BCD1-B3EC-7608-402275F62AFC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893FE-1D1C-10F9-3EE2-1E1C6D10437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Ponto de Fuga</a:t>
            </a:r>
          </a:p>
        </p:txBody>
      </p:sp>
      <p:sp>
        <p:nvSpPr>
          <p:cNvPr id="2085" name="Text Placeholder 2">
            <a:extLst>
              <a:ext uri="{FF2B5EF4-FFF2-40B4-BE49-F238E27FC236}">
                <a16:creationId xmlns:a16="http://schemas.microsoft.com/office/drawing/2014/main" id="{285C2421-7DE4-8A61-73E4-319E436DE3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6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2" descr="2 Point Perspective City Photography: 6 Essential Tips">
            <a:extLst>
              <a:ext uri="{FF2B5EF4-FFF2-40B4-BE49-F238E27FC236}">
                <a16:creationId xmlns:a16="http://schemas.microsoft.com/office/drawing/2014/main" id="{7F66F6A1-658C-7707-0749-B06D2C4F6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24" r="-2" b="-2"/>
          <a:stretch>
            <a:fillRect/>
          </a:stretch>
        </p:blipFill>
        <p:spPr bwMode="auto">
          <a:xfrm>
            <a:off x="1540235" y="1400177"/>
            <a:ext cx="5714974" cy="349476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 descr="Estrada de terra&#10;&#10;O conteúdo gerado por IA pode estar incorreto.">
            <a:extLst>
              <a:ext uri="{FF2B5EF4-FFF2-40B4-BE49-F238E27FC236}">
                <a16:creationId xmlns:a16="http://schemas.microsoft.com/office/drawing/2014/main" id="{1F9FB8F5-A938-C365-9A7E-B3ABE02029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533" r="2" b="12160"/>
          <a:stretch>
            <a:fillRect/>
          </a:stretch>
        </p:blipFill>
        <p:spPr>
          <a:xfrm>
            <a:off x="2411760" y="4915558"/>
            <a:ext cx="3971924" cy="1704975"/>
          </a:xfrm>
          <a:prstGeom prst="rect">
            <a:avLst/>
          </a:prstGeom>
          <a:noFill/>
        </p:spPr>
      </p:pic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9362453F-B2EB-CCE1-D45C-D7D2C3E01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/>
              <a:pPr defTabSz="342900">
                <a:spcAft>
                  <a:spcPts val="450"/>
                </a:spcAft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11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5281244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Atividades Capítulo 5</a:t>
            </a:r>
          </a:p>
        </p:txBody>
      </p:sp>
      <p:sp>
        <p:nvSpPr>
          <p:cNvPr id="1820912579" name="Text Placeholder 2">
            <a:extLst>
              <a:ext uri="{FF2B5EF4-FFF2-40B4-BE49-F238E27FC236}">
                <a16:creationId xmlns:a16="http://schemas.microsoft.com/office/drawing/2014/main" id="{2AE886B7-055B-C1E9-F81D-5C4D54CAC1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6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4AB01ED-6BFD-D8BF-6B90-6AE8ED95F485}"/>
              </a:ext>
            </a:extLst>
          </p:cNvPr>
          <p:cNvSpPr txBox="1"/>
          <p:nvPr/>
        </p:nvSpPr>
        <p:spPr bwMode="auto">
          <a:xfrm>
            <a:off x="657226" y="1476375"/>
            <a:ext cx="3971924" cy="466725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2"/>
              </a:rPr>
              <a:t>Atividade 01 - Salvando Eventos na ROS</a:t>
            </a:r>
            <a:endParaRPr lang="pt-BR" sz="1350" dirty="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3"/>
              </a:rPr>
              <a:t>Atividade 02 - Refinamento de Máscaras de Segmentação</a:t>
            </a:r>
            <a:endParaRPr lang="pt-BR" sz="1350" dirty="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4"/>
              </a:rPr>
              <a:t>Atividade 03 - Convolução e Filtragem de Imagens</a:t>
            </a:r>
            <a:endParaRPr lang="pt-BR" sz="1350" dirty="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5"/>
              </a:rPr>
              <a:t>Atividade 04 - Detecção de Retas e Círculos</a:t>
            </a:r>
            <a:endParaRPr lang="pt-BR" sz="1350" dirty="0">
              <a:latin typeface="Verdana"/>
              <a:ea typeface="Verdana"/>
              <a:hlinkClick r:id="rId6"/>
            </a:endParaRPr>
          </a:p>
          <a:p>
            <a:pPr defTabSz="685800">
              <a:spcAft>
                <a:spcPts val="450"/>
              </a:spcAft>
              <a:buFont typeface="Arial" panose="020B0604020202020204" pitchFamily="34" charset="0"/>
              <a:buChar char="•"/>
              <a:defRPr/>
            </a:pPr>
            <a:r>
              <a:rPr lang="pt-BR" sz="1350" dirty="0">
                <a:latin typeface="Verdana"/>
                <a:ea typeface="Verdana"/>
                <a:hlinkClick r:id="rId6"/>
              </a:rPr>
              <a:t>Atividade 05 - Exemplo de Resolução de Exercício</a:t>
            </a:r>
            <a:endParaRPr lang="pt-BR" sz="1350" dirty="0">
              <a:latin typeface="Verdana"/>
              <a:ea typeface="Verdana"/>
            </a:endParaRPr>
          </a:p>
          <a:p>
            <a:pPr defTabSz="685800">
              <a:spcAft>
                <a:spcPts val="450"/>
              </a:spcAft>
              <a:defRPr/>
            </a:pPr>
            <a:endParaRPr lang="pt-BR" sz="1350" dirty="0">
              <a:latin typeface="Verdana"/>
              <a:ea typeface="Verdana"/>
            </a:endParaRPr>
          </a:p>
        </p:txBody>
      </p:sp>
      <p:sp>
        <p:nvSpPr>
          <p:cNvPr id="1820912559" name="Slide Number Placeholder 5">
            <a:extLst>
              <a:ext uri="{FF2B5EF4-FFF2-40B4-BE49-F238E27FC236}">
                <a16:creationId xmlns:a16="http://schemas.microsoft.com/office/drawing/2014/main" id="{55C1FC13-2134-9E11-7D21-4F8EC2A3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>
              <a:spcAft>
                <a:spcPts val="450"/>
              </a:spcAft>
              <a:defRPr/>
            </a:pPr>
            <a:fld id="{FA3AAB12-BB6E-1B4F-AF2F-E6C37C68B919}" type="slidenum">
              <a:rPr lang="en-US">
                <a:latin typeface="+mn-lt"/>
                <a:ea typeface="+mn-ea"/>
                <a:cs typeface="+mn-cs"/>
              </a:rPr>
              <a:pPr>
                <a:spcAft>
                  <a:spcPts val="450"/>
                </a:spcAft>
                <a:defRPr/>
              </a:pPr>
              <a:t>15</a:t>
            </a:fld>
            <a:endParaRPr lang="en-US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45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63" name="Title 1">
            <a:extLst>
              <a:ext uri="{FF2B5EF4-FFF2-40B4-BE49-F238E27FC236}">
                <a16:creationId xmlns:a16="http://schemas.microsoft.com/office/drawing/2014/main" id="{BDFB7A7F-DC8B-7543-F755-C55A2119C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533650"/>
            <a:ext cx="6858000" cy="1790700"/>
          </a:xfrm>
        </p:spPr>
        <p:txBody>
          <a:bodyPr/>
          <a:lstStyle/>
          <a:p>
            <a:r>
              <a:rPr lang="pt-BR" dirty="0"/>
              <a:t>Segmentação e Morfologia</a:t>
            </a:r>
            <a:endParaRPr lang="en-US" dirty="0"/>
          </a:p>
        </p:txBody>
      </p:sp>
      <p:sp>
        <p:nvSpPr>
          <p:cNvPr id="378245865" name="Slide Number Placeholder 3">
            <a:extLst>
              <a:ext uri="{FF2B5EF4-FFF2-40B4-BE49-F238E27FC236}">
                <a16:creationId xmlns:a16="http://schemas.microsoft.com/office/drawing/2014/main" id="{981FF8E3-A548-A1D5-FA45-DE039B4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03070"/>
            <a:ext cx="2133600" cy="273844"/>
          </a:xfrm>
        </p:spPr>
        <p:txBody>
          <a:bodyPr/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>
                <a:solidFill>
                  <a:prstClr val="black"/>
                </a:solidFill>
                <a:latin typeface="Calibri"/>
                <a:cs typeface="Arial"/>
              </a:rPr>
              <a:pPr defTabSz="342900">
                <a:spcAft>
                  <a:spcPts val="450"/>
                </a:spcAft>
                <a:defRPr/>
              </a:pPr>
              <a:t>2</a:t>
            </a:fld>
            <a:endParaRPr lang="en-US">
              <a:solidFill>
                <a:prstClr val="black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1808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1" y="781052"/>
            <a:ext cx="4363508" cy="61912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pt-BR" b="1" dirty="0"/>
              <a:t>Segmentação</a:t>
            </a:r>
            <a:r>
              <a:rPr lang="en-US" b="1" dirty="0"/>
              <a:t> - </a:t>
            </a:r>
            <a:r>
              <a:rPr lang="pt-BR" b="1" dirty="0"/>
              <a:t>Aplicação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/>
              <a:pPr defTabSz="342900">
                <a:spcAft>
                  <a:spcPts val="450"/>
                </a:spcAft>
                <a:defRPr/>
              </a:pPr>
              <a:t>3</a:t>
            </a:fld>
            <a:endParaRPr lang="en-US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BB8589D8-4C63-FD2C-624A-F4CC832B99A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1" y="1200921"/>
            <a:ext cx="4163483" cy="4724399"/>
          </a:xfrm>
        </p:spPr>
        <p:txBody>
          <a:bodyPr/>
          <a:lstStyle/>
          <a:p>
            <a:pPr defTabSz="914400">
              <a:spcAft>
                <a:spcPts val="600"/>
              </a:spcAft>
            </a:pPr>
            <a:r>
              <a:rPr lang="pt-BR" sz="1800" dirty="0"/>
              <a:t>Identificação em visão computacional consiste em reconhecer e realçar carateriais especificas da imagem, removendo ruido e otimizando a interpretação.</a:t>
            </a:r>
          </a:p>
          <a:p>
            <a:pPr defTabSz="914400">
              <a:spcAft>
                <a:spcPts val="600"/>
              </a:spcAft>
            </a:pPr>
            <a:endParaRPr lang="en-US" sz="1800" dirty="0"/>
          </a:p>
          <a:p>
            <a:pPr defTabSz="914400">
              <a:spcAft>
                <a:spcPts val="600"/>
              </a:spcAft>
            </a:pPr>
            <a:r>
              <a:rPr lang="pt-BR" sz="1800" b="1" dirty="0"/>
              <a:t>Aplicações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Imagens Medicas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Automação do Industrial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Automação do Checkout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Agricultura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Realidade Aumentada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Vigilância</a:t>
            </a:r>
          </a:p>
          <a:p>
            <a:pPr marL="285750" indent="-285750" defTabSz="9144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pt-BR" sz="1800" dirty="0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C5CEB89-F791-5BA1-4E4F-A3A0431D0E75}"/>
              </a:ext>
            </a:extLst>
          </p:cNvPr>
          <p:cNvGrpSpPr/>
          <p:nvPr/>
        </p:nvGrpSpPr>
        <p:grpSpPr>
          <a:xfrm>
            <a:off x="4666688" y="1191395"/>
            <a:ext cx="4126507" cy="4493760"/>
            <a:chOff x="4666688" y="1191395"/>
            <a:chExt cx="4126507" cy="4493760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A3394C89-0169-6C93-1213-903EAEFFDA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000" t="2348" b="33816"/>
            <a:stretch/>
          </p:blipFill>
          <p:spPr>
            <a:xfrm>
              <a:off x="4773084" y="3429000"/>
              <a:ext cx="4020111" cy="2256155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76AF0B67-CB12-7D5A-579C-26C4A8D7B2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519" r="50000" b="34784"/>
            <a:stretch/>
          </p:blipFill>
          <p:spPr bwMode="auto">
            <a:xfrm>
              <a:off x="4666688" y="1191395"/>
              <a:ext cx="4020111" cy="22159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Transformação Morfológica</a:t>
            </a:r>
          </a:p>
        </p:txBody>
      </p:sp>
      <p:sp>
        <p:nvSpPr>
          <p:cNvPr id="1031" name="Text Placeholder 2">
            <a:extLst>
              <a:ext uri="{FF2B5EF4-FFF2-40B4-BE49-F238E27FC236}">
                <a16:creationId xmlns:a16="http://schemas.microsoft.com/office/drawing/2014/main" id="{D83AA94C-B28F-506B-C712-1B9100099D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6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BB8589D8-4C63-FD2C-624A-F4CC832B9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6" y="1476375"/>
            <a:ext cx="3971924" cy="4667250"/>
          </a:xfrm>
        </p:spPr>
        <p:txBody>
          <a:bodyPr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t-BR" dirty="0"/>
              <a:t>Em algumas ocasiões, não conseguimos ou não é possível filtrar completamente as partes de interesse da imagem, sobrando </a:t>
            </a:r>
            <a:r>
              <a:rPr lang="pt-BR" b="1" dirty="0"/>
              <a:t>ruídos</a:t>
            </a:r>
            <a:r>
              <a:rPr lang="pt-BR" dirty="0"/>
              <a:t>. </a:t>
            </a:r>
          </a:p>
          <a:p>
            <a:pPr defTabSz="914400">
              <a:spcAft>
                <a:spcPts val="600"/>
              </a:spcAft>
            </a:pPr>
            <a:r>
              <a:rPr lang="pt-BR" dirty="0"/>
              <a:t>Transformação morfológica são técnicas que ajudam a limpar o ruido melhorando as máscaras.</a:t>
            </a:r>
          </a:p>
          <a:p>
            <a:pPr defTabSz="914400">
              <a:spcAft>
                <a:spcPts val="600"/>
              </a:spcAft>
            </a:pPr>
            <a:endParaRPr lang="en-US" dirty="0"/>
          </a:p>
          <a:p>
            <a:pPr defTabSz="914400">
              <a:spcAft>
                <a:spcPts val="600"/>
              </a:spcAft>
            </a:pPr>
            <a:r>
              <a:rPr lang="pt-BR" b="1" dirty="0"/>
              <a:t>Exemplo Relevante:</a:t>
            </a:r>
          </a:p>
          <a:p>
            <a:pPr defTabSz="914400">
              <a:spcAft>
                <a:spcPts val="600"/>
              </a:spcAft>
            </a:pPr>
            <a:r>
              <a:rPr lang="pt-BR" dirty="0">
                <a:hlinkClick r:id="rId3"/>
              </a:rPr>
              <a:t>Morphological </a:t>
            </a:r>
            <a:r>
              <a:rPr lang="pt-BR" dirty="0" err="1">
                <a:hlinkClick r:id="rId3"/>
              </a:rPr>
              <a:t>Transformations</a:t>
            </a: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D705988-802C-8534-57DF-F7421DF4E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8063" y="1502819"/>
            <a:ext cx="3338710" cy="223574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/>
              <a:pPr defTabSz="342900">
                <a:spcAft>
                  <a:spcPts val="450"/>
                </a:spcAft>
                <a:defRPr/>
              </a:pPr>
              <a:t>4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207D5D7-A44F-62DB-B7D1-FEB7C7AC1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2" y="3841204"/>
            <a:ext cx="3338711" cy="22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483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457200" y="781052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b="1" dirty="0"/>
              <a:t>Componentes conexos</a:t>
            </a:r>
          </a:p>
        </p:txBody>
      </p:sp>
      <p:sp>
        <p:nvSpPr>
          <p:cNvPr id="2062" name="Text Placeholder 2">
            <a:extLst>
              <a:ext uri="{FF2B5EF4-FFF2-40B4-BE49-F238E27FC236}">
                <a16:creationId xmlns:a16="http://schemas.microsoft.com/office/drawing/2014/main" id="{9297058E-A55D-705C-9FF9-A9AF7321CA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6" y="85725"/>
            <a:ext cx="7229475" cy="3524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BB8589D8-4C63-FD2C-624A-F4CC832B9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6" y="1476375"/>
            <a:ext cx="3971924" cy="4667250"/>
          </a:xfrm>
        </p:spPr>
        <p:txBody>
          <a:bodyPr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pt-BR" dirty="0"/>
              <a:t>Após a </a:t>
            </a:r>
            <a:r>
              <a:rPr lang="pt-BR" b="1" dirty="0"/>
              <a:t>segmentação</a:t>
            </a:r>
            <a:r>
              <a:rPr lang="pt-BR" dirty="0"/>
              <a:t> da imagem por mascaramento, podemos observar que os pixels de interesse podem formar um ou mais </a:t>
            </a:r>
            <a:r>
              <a:rPr lang="pt-BR" b="1" dirty="0"/>
              <a:t>grupos conectados </a:t>
            </a:r>
            <a:r>
              <a:rPr lang="pt-BR" dirty="0"/>
              <a:t>entre si, ou seja, conjuntos de pixels que se comunicam através de algum caminho que passa apenas por pixels de interesse (brancos).</a:t>
            </a:r>
          </a:p>
          <a:p>
            <a:pPr defTabSz="914400">
              <a:spcAft>
                <a:spcPts val="600"/>
              </a:spcAft>
            </a:pPr>
            <a:endParaRPr lang="pt-BR" dirty="0"/>
          </a:p>
          <a:p>
            <a:pPr defTabSz="914400">
              <a:spcAft>
                <a:spcPts val="600"/>
              </a:spcAft>
            </a:pPr>
            <a:r>
              <a:rPr lang="pt-BR" dirty="0"/>
              <a:t>Podemos utilizar bibliotecas do </a:t>
            </a:r>
            <a:r>
              <a:rPr lang="pt-BR" dirty="0" err="1"/>
              <a:t>OpenCV</a:t>
            </a:r>
            <a:r>
              <a:rPr lang="pt-BR" dirty="0"/>
              <a:t> para encontrar </a:t>
            </a:r>
            <a:r>
              <a:rPr lang="pt-BR" b="1" dirty="0"/>
              <a:t>o polígono que contorna esses componentes </a:t>
            </a:r>
            <a:r>
              <a:rPr lang="pt-BR" dirty="0"/>
              <a:t>(detectar contornos) e então desenhar com na imagem ao lado.</a:t>
            </a:r>
          </a:p>
        </p:txBody>
      </p:sp>
      <p:pic>
        <p:nvPicPr>
          <p:cNvPr id="2052" name="Picture 4" descr="Figure 4: We have successfully found our Game Boy screen and highlighted it with a green rectangle.">
            <a:extLst>
              <a:ext uri="{FF2B5EF4-FFF2-40B4-BE49-F238E27FC236}">
                <a16:creationId xmlns:a16="http://schemas.microsoft.com/office/drawing/2014/main" id="{2A57EC83-AF58-A7E7-280C-1239B16067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1" r="-2" b="2488"/>
          <a:stretch/>
        </p:blipFill>
        <p:spPr bwMode="auto">
          <a:xfrm>
            <a:off x="4714876" y="1476377"/>
            <a:ext cx="3971924" cy="467677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194427"/>
            <a:ext cx="2133600" cy="365125"/>
          </a:xfrm>
        </p:spPr>
        <p:txBody>
          <a:bodyPr>
            <a:normAutofit/>
          </a:bodyPr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/>
              <a:pPr defTabSz="342900">
                <a:spcAft>
                  <a:spcPts val="450"/>
                </a:spcAft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9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8245863" name="Title 1">
            <a:extLst>
              <a:ext uri="{FF2B5EF4-FFF2-40B4-BE49-F238E27FC236}">
                <a16:creationId xmlns:a16="http://schemas.microsoft.com/office/drawing/2014/main" id="{BDFB7A7F-DC8B-7543-F755-C55A2119C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681085"/>
            <a:ext cx="6858000" cy="1495830"/>
          </a:xfrm>
        </p:spPr>
        <p:txBody>
          <a:bodyPr/>
          <a:lstStyle/>
          <a:p>
            <a:r>
              <a:rPr lang="pt-BR" dirty="0"/>
              <a:t>Convolução e Filtragem</a:t>
            </a:r>
            <a:endParaRPr lang="en-US" dirty="0"/>
          </a:p>
        </p:txBody>
      </p:sp>
      <p:sp>
        <p:nvSpPr>
          <p:cNvPr id="378245865" name="Slide Number Placeholder 3">
            <a:extLst>
              <a:ext uri="{FF2B5EF4-FFF2-40B4-BE49-F238E27FC236}">
                <a16:creationId xmlns:a16="http://schemas.microsoft.com/office/drawing/2014/main" id="{981FF8E3-A548-A1D5-FA45-DE039B451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5503070"/>
            <a:ext cx="2133600" cy="273844"/>
          </a:xfrm>
        </p:spPr>
        <p:txBody>
          <a:bodyPr/>
          <a:lstStyle/>
          <a:p>
            <a:pPr defTabSz="342900">
              <a:spcAft>
                <a:spcPts val="450"/>
              </a:spcAft>
              <a:defRPr/>
            </a:pPr>
            <a:fld id="{FA3AAB12-BB6E-1B4F-AF2F-E6C37C68B919}" type="slidenum">
              <a:rPr lang="en-US">
                <a:solidFill>
                  <a:prstClr val="black"/>
                </a:solidFill>
                <a:latin typeface="Calibri"/>
                <a:cs typeface="Arial"/>
              </a:rPr>
              <a:pPr defTabSz="342900">
                <a:spcAft>
                  <a:spcPts val="450"/>
                </a:spcAft>
                <a:defRPr/>
              </a:pPr>
              <a:t>6</a:t>
            </a:fld>
            <a:endParaRPr lang="en-US" dirty="0">
              <a:solidFill>
                <a:prstClr val="black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7082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 bwMode="auto">
          <a:xfrm>
            <a:off x="457200" y="781050"/>
            <a:ext cx="8229600" cy="6191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pt-BR" dirty="0"/>
              <a:t>Convolução em 2D</a:t>
            </a:r>
            <a:endParaRPr dirty="0"/>
          </a:p>
        </p:txBody>
      </p:sp>
      <p:pic>
        <p:nvPicPr>
          <p:cNvPr id="7" name="Espaço Reservado para Conteúdo 6" descr="Forma&#10;&#10;Descrição gerada automaticamente">
            <a:extLst>
              <a:ext uri="{FF2B5EF4-FFF2-40B4-BE49-F238E27FC236}">
                <a16:creationId xmlns:a16="http://schemas.microsoft.com/office/drawing/2014/main" id="{B40A56B8-6CF0-BE3A-0215-6625E0644C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908" y="1485900"/>
            <a:ext cx="4156208" cy="4724399"/>
          </a:xfrm>
          <a:noFill/>
        </p:spPr>
      </p:pic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98F30B0-4EA2-A27F-8FEA-670223CD86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1925" y="85725"/>
            <a:ext cx="7229475" cy="35242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Forma livre 1"/>
          <p:cNvSpPr/>
          <p:nvPr/>
        </p:nvSpPr>
        <p:spPr bwMode="auto">
          <a:xfrm>
            <a:off x="611280" y="3429000"/>
            <a:ext cx="2952720" cy="21607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 extrusionOk="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 w="6480">
            <a:solidFill>
              <a:srgbClr val="000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1"/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48918" algn="l"/>
                <a:tab pos="898199" algn="l"/>
                <a:tab pos="1347480" algn="l"/>
                <a:tab pos="1796759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endParaRPr lang="pt-BR" sz="1800" b="0" i="0" u="none" strike="noStrike" cap="none" dirty="0">
              <a:ln>
                <a:noFill/>
              </a:ln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53" name="Espaço Reservado para Texto 52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grpSp>
        <p:nvGrpSpPr>
          <p:cNvPr id="4" name="Grupo 3"/>
          <p:cNvGrpSpPr/>
          <p:nvPr/>
        </p:nvGrpSpPr>
        <p:grpSpPr bwMode="auto">
          <a:xfrm>
            <a:off x="971640" y="3789360"/>
            <a:ext cx="2160359" cy="1441439"/>
            <a:chOff x="971640" y="3789360"/>
            <a:chExt cx="2160359" cy="1441439"/>
          </a:xfrm>
        </p:grpSpPr>
        <p:sp>
          <p:nvSpPr>
            <p:cNvPr id="5" name="Forma livre 4"/>
            <p:cNvSpPr/>
            <p:nvPr/>
          </p:nvSpPr>
          <p:spPr bwMode="auto">
            <a:xfrm>
              <a:off x="97164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186</a:t>
              </a:r>
              <a:endParaRPr/>
            </a:p>
          </p:txBody>
        </p:sp>
        <p:sp>
          <p:nvSpPr>
            <p:cNvPr id="6" name="Forma livre 5"/>
            <p:cNvSpPr/>
            <p:nvPr/>
          </p:nvSpPr>
          <p:spPr bwMode="auto">
            <a:xfrm>
              <a:off x="133200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167</a:t>
              </a:r>
              <a:endParaRPr/>
            </a:p>
          </p:txBody>
        </p:sp>
        <p:sp>
          <p:nvSpPr>
            <p:cNvPr id="7" name="Forma livre 6"/>
            <p:cNvSpPr/>
            <p:nvPr/>
          </p:nvSpPr>
          <p:spPr bwMode="auto">
            <a:xfrm>
              <a:off x="169056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 dirty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150</a:t>
              </a:r>
              <a:endParaRPr dirty="0"/>
            </a:p>
          </p:txBody>
        </p:sp>
        <p:sp>
          <p:nvSpPr>
            <p:cNvPr id="8" name="Forma livre 7"/>
            <p:cNvSpPr/>
            <p:nvPr/>
          </p:nvSpPr>
          <p:spPr bwMode="auto">
            <a:xfrm>
              <a:off x="2050919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 dirty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154</a:t>
              </a:r>
              <a:endParaRPr dirty="0"/>
            </a:p>
          </p:txBody>
        </p:sp>
        <p:sp>
          <p:nvSpPr>
            <p:cNvPr id="9" name="Forma livre 8"/>
            <p:cNvSpPr/>
            <p:nvPr/>
          </p:nvSpPr>
          <p:spPr bwMode="auto">
            <a:xfrm>
              <a:off x="241128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 dirty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152</a:t>
              </a:r>
              <a:endParaRPr dirty="0"/>
            </a:p>
          </p:txBody>
        </p:sp>
        <p:sp>
          <p:nvSpPr>
            <p:cNvPr id="10" name="Forma livre 9"/>
            <p:cNvSpPr/>
            <p:nvPr/>
          </p:nvSpPr>
          <p:spPr bwMode="auto">
            <a:xfrm>
              <a:off x="277164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182</a:t>
              </a:r>
              <a:endParaRPr/>
            </a:p>
          </p:txBody>
        </p:sp>
        <p:sp>
          <p:nvSpPr>
            <p:cNvPr id="11" name="Forma livre 10"/>
            <p:cNvSpPr/>
            <p:nvPr/>
          </p:nvSpPr>
          <p:spPr bwMode="auto">
            <a:xfrm>
              <a:off x="97164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210</a:t>
              </a:r>
              <a:endParaRPr/>
            </a:p>
          </p:txBody>
        </p:sp>
        <p:sp>
          <p:nvSpPr>
            <p:cNvPr id="12" name="Forma livre 11"/>
            <p:cNvSpPr/>
            <p:nvPr/>
          </p:nvSpPr>
          <p:spPr bwMode="auto">
            <a:xfrm>
              <a:off x="133200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190</a:t>
              </a:r>
              <a:endParaRPr/>
            </a:p>
          </p:txBody>
        </p:sp>
        <p:sp>
          <p:nvSpPr>
            <p:cNvPr id="13" name="Forma livre 12"/>
            <p:cNvSpPr/>
            <p:nvPr/>
          </p:nvSpPr>
          <p:spPr bwMode="auto">
            <a:xfrm>
              <a:off x="169056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186</a:t>
              </a:r>
              <a:endParaRPr/>
            </a:p>
          </p:txBody>
        </p:sp>
        <p:sp>
          <p:nvSpPr>
            <p:cNvPr id="14" name="Forma livre 13"/>
            <p:cNvSpPr/>
            <p:nvPr/>
          </p:nvSpPr>
          <p:spPr bwMode="auto">
            <a:xfrm>
              <a:off x="241128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150</a:t>
              </a:r>
              <a:endParaRPr/>
            </a:p>
          </p:txBody>
        </p:sp>
        <p:sp>
          <p:nvSpPr>
            <p:cNvPr id="15" name="Forma livre 14"/>
            <p:cNvSpPr/>
            <p:nvPr/>
          </p:nvSpPr>
          <p:spPr bwMode="auto">
            <a:xfrm>
              <a:off x="2050919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162</a:t>
              </a:r>
              <a:endParaRPr/>
            </a:p>
          </p:txBody>
        </p:sp>
        <p:sp>
          <p:nvSpPr>
            <p:cNvPr id="16" name="Forma livre 15"/>
            <p:cNvSpPr/>
            <p:nvPr/>
          </p:nvSpPr>
          <p:spPr bwMode="auto">
            <a:xfrm>
              <a:off x="277164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145</a:t>
              </a:r>
              <a:endParaRPr/>
            </a:p>
          </p:txBody>
        </p:sp>
        <p:sp>
          <p:nvSpPr>
            <p:cNvPr id="17" name="Forma livre 16"/>
            <p:cNvSpPr/>
            <p:nvPr/>
          </p:nvSpPr>
          <p:spPr bwMode="auto">
            <a:xfrm>
              <a:off x="97164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222</a:t>
              </a:r>
              <a:endParaRPr/>
            </a:p>
          </p:txBody>
        </p:sp>
        <p:sp>
          <p:nvSpPr>
            <p:cNvPr id="18" name="Forma livre 17"/>
            <p:cNvSpPr/>
            <p:nvPr/>
          </p:nvSpPr>
          <p:spPr bwMode="auto">
            <a:xfrm>
              <a:off x="133200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201</a:t>
              </a:r>
              <a:endParaRPr/>
            </a:p>
          </p:txBody>
        </p:sp>
        <p:sp>
          <p:nvSpPr>
            <p:cNvPr id="19" name="Forma livre 18"/>
            <p:cNvSpPr/>
            <p:nvPr/>
          </p:nvSpPr>
          <p:spPr bwMode="auto">
            <a:xfrm>
              <a:off x="169056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186</a:t>
              </a:r>
              <a:endParaRPr/>
            </a:p>
          </p:txBody>
        </p:sp>
        <p:sp>
          <p:nvSpPr>
            <p:cNvPr id="20" name="Forma livre 19"/>
            <p:cNvSpPr/>
            <p:nvPr/>
          </p:nvSpPr>
          <p:spPr bwMode="auto">
            <a:xfrm>
              <a:off x="2050919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179</a:t>
              </a:r>
              <a:endParaRPr/>
            </a:p>
          </p:txBody>
        </p:sp>
        <p:sp>
          <p:nvSpPr>
            <p:cNvPr id="21" name="Forma livre 20"/>
            <p:cNvSpPr/>
            <p:nvPr/>
          </p:nvSpPr>
          <p:spPr bwMode="auto">
            <a:xfrm>
              <a:off x="241128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140</a:t>
              </a:r>
              <a:endParaRPr/>
            </a:p>
          </p:txBody>
        </p:sp>
        <p:sp>
          <p:nvSpPr>
            <p:cNvPr id="22" name="Forma livre 21"/>
            <p:cNvSpPr/>
            <p:nvPr/>
          </p:nvSpPr>
          <p:spPr bwMode="auto">
            <a:xfrm>
              <a:off x="277164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133</a:t>
              </a:r>
              <a:endParaRPr/>
            </a:p>
          </p:txBody>
        </p:sp>
        <p:sp>
          <p:nvSpPr>
            <p:cNvPr id="23" name="Forma livre 22"/>
            <p:cNvSpPr/>
            <p:nvPr/>
          </p:nvSpPr>
          <p:spPr bwMode="auto">
            <a:xfrm>
              <a:off x="97164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215</a:t>
              </a:r>
              <a:endParaRPr/>
            </a:p>
          </p:txBody>
        </p:sp>
        <p:sp>
          <p:nvSpPr>
            <p:cNvPr id="24" name="Forma livre 23"/>
            <p:cNvSpPr/>
            <p:nvPr/>
          </p:nvSpPr>
          <p:spPr bwMode="auto">
            <a:xfrm>
              <a:off x="133200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199</a:t>
              </a:r>
              <a:endParaRPr/>
            </a:p>
          </p:txBody>
        </p:sp>
        <p:sp>
          <p:nvSpPr>
            <p:cNvPr id="25" name="Forma livre 24"/>
            <p:cNvSpPr/>
            <p:nvPr/>
          </p:nvSpPr>
          <p:spPr bwMode="auto">
            <a:xfrm>
              <a:off x="169056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190</a:t>
              </a:r>
              <a:endParaRPr/>
            </a:p>
          </p:txBody>
        </p:sp>
        <p:sp>
          <p:nvSpPr>
            <p:cNvPr id="26" name="Forma livre 25"/>
            <p:cNvSpPr/>
            <p:nvPr/>
          </p:nvSpPr>
          <p:spPr bwMode="auto">
            <a:xfrm>
              <a:off x="241128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186</a:t>
              </a:r>
              <a:endParaRPr/>
            </a:p>
          </p:txBody>
        </p:sp>
        <p:sp>
          <p:nvSpPr>
            <p:cNvPr id="27" name="Forma livre 26"/>
            <p:cNvSpPr/>
            <p:nvPr/>
          </p:nvSpPr>
          <p:spPr bwMode="auto">
            <a:xfrm>
              <a:off x="2050919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188</a:t>
              </a:r>
              <a:endParaRPr/>
            </a:p>
          </p:txBody>
        </p:sp>
        <p:sp>
          <p:nvSpPr>
            <p:cNvPr id="28" name="Forma livre 27"/>
            <p:cNvSpPr/>
            <p:nvPr/>
          </p:nvSpPr>
          <p:spPr bwMode="auto">
            <a:xfrm>
              <a:off x="277164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150</a:t>
              </a:r>
              <a:endParaRPr/>
            </a:p>
          </p:txBody>
        </p:sp>
      </p:grpSp>
      <p:grpSp>
        <p:nvGrpSpPr>
          <p:cNvPr id="29" name="Grupo 28"/>
          <p:cNvGrpSpPr/>
          <p:nvPr/>
        </p:nvGrpSpPr>
        <p:grpSpPr bwMode="auto">
          <a:xfrm>
            <a:off x="826920" y="1773360"/>
            <a:ext cx="1079639" cy="1081079"/>
            <a:chOff x="826920" y="1773360"/>
            <a:chExt cx="1079639" cy="1081079"/>
          </a:xfrm>
        </p:grpSpPr>
        <p:sp>
          <p:nvSpPr>
            <p:cNvPr id="30" name="Forma livre 29"/>
            <p:cNvSpPr/>
            <p:nvPr/>
          </p:nvSpPr>
          <p:spPr bwMode="auto">
            <a:xfrm>
              <a:off x="826920" y="1773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1/9</a:t>
              </a:r>
              <a:endParaRPr lang="pt-BR" sz="1400" b="0" i="0" u="none" strike="noStrike" cap="none" dirty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1" name="Forma livre 30"/>
            <p:cNvSpPr/>
            <p:nvPr/>
          </p:nvSpPr>
          <p:spPr bwMode="auto">
            <a:xfrm>
              <a:off x="1187280" y="1773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 dirty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1/9</a:t>
              </a:r>
              <a:endParaRPr dirty="0"/>
            </a:p>
          </p:txBody>
        </p:sp>
        <p:sp>
          <p:nvSpPr>
            <p:cNvPr id="32" name="Forma livre 31"/>
            <p:cNvSpPr/>
            <p:nvPr/>
          </p:nvSpPr>
          <p:spPr bwMode="auto">
            <a:xfrm>
              <a:off x="1546200" y="1773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1/9</a:t>
              </a:r>
              <a:endParaRPr lang="pt-BR" sz="1400" b="0" i="0" u="none" strike="noStrike" cap="none" dirty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3" name="Forma livre 32"/>
            <p:cNvSpPr/>
            <p:nvPr/>
          </p:nvSpPr>
          <p:spPr bwMode="auto">
            <a:xfrm>
              <a:off x="826920" y="213372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b="0" i="0" u="none" strike="noStrike" cap="none" dirty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1/9</a:t>
              </a:r>
              <a:endParaRPr dirty="0"/>
            </a:p>
          </p:txBody>
        </p:sp>
        <p:sp>
          <p:nvSpPr>
            <p:cNvPr id="34" name="Forma livre 33"/>
            <p:cNvSpPr/>
            <p:nvPr/>
          </p:nvSpPr>
          <p:spPr bwMode="auto">
            <a:xfrm>
              <a:off x="1187280" y="213372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00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en-US" dirty="0"/>
                <a:t>1/9</a:t>
              </a:r>
              <a:endParaRPr dirty="0"/>
            </a:p>
          </p:txBody>
        </p:sp>
        <p:sp>
          <p:nvSpPr>
            <p:cNvPr id="35" name="Forma livre 34"/>
            <p:cNvSpPr/>
            <p:nvPr/>
          </p:nvSpPr>
          <p:spPr bwMode="auto">
            <a:xfrm>
              <a:off x="1546200" y="213372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1/9</a:t>
              </a:r>
              <a:endParaRPr lang="pt-BR" sz="1400" b="0" i="0" u="none" strike="noStrike" cap="none" dirty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6" name="Forma livre 35"/>
            <p:cNvSpPr/>
            <p:nvPr/>
          </p:nvSpPr>
          <p:spPr bwMode="auto">
            <a:xfrm>
              <a:off x="826920" y="249408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en-US" sz="1400" b="0" i="0" u="none" strike="noStrike" cap="none" dirty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1/9</a:t>
              </a:r>
              <a:endParaRPr lang="pt-BR" sz="1400" b="0" i="0" u="none" strike="noStrike" cap="none" dirty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7" name="Forma livre 36"/>
            <p:cNvSpPr/>
            <p:nvPr/>
          </p:nvSpPr>
          <p:spPr bwMode="auto">
            <a:xfrm>
              <a:off x="1187280" y="249408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pt-BR" sz="1400" dirty="0"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1/9</a:t>
              </a:r>
              <a:endParaRPr lang="pt-BR" sz="1400" b="0" i="0" u="none" strike="noStrike" cap="none" dirty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38" name="Forma livre 37"/>
            <p:cNvSpPr/>
            <p:nvPr/>
          </p:nvSpPr>
          <p:spPr bwMode="auto">
            <a:xfrm>
              <a:off x="1546200" y="249408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en-US" sz="1400" b="0" i="0" u="none" strike="noStrike" cap="none" dirty="0">
                  <a:ln>
                    <a:noFill/>
                  </a:ln>
                  <a:solidFill>
                    <a:srgbClr val="000000"/>
                  </a:solidFill>
                  <a:latin typeface="Arial"/>
                  <a:ea typeface="Arial"/>
                  <a:cs typeface="Arial"/>
                </a:rPr>
                <a:t>1/9</a:t>
              </a:r>
              <a:endParaRPr lang="pt-BR" sz="1400" b="0" i="0" u="none" strike="noStrike" cap="none" dirty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39" name="Forma livre 38"/>
          <p:cNvSpPr/>
          <p:nvPr/>
        </p:nvSpPr>
        <p:spPr bwMode="auto">
          <a:xfrm>
            <a:off x="1619280" y="2133720"/>
            <a:ext cx="1655640" cy="368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 extrusionOk="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1123"/>
              </a:spcBef>
              <a:spcAft>
                <a:spcPts val="0"/>
              </a:spcAft>
              <a:buNone/>
              <a:tabLst>
                <a:tab pos="0" algn="l"/>
                <a:tab pos="448918" algn="l"/>
                <a:tab pos="898199" algn="l"/>
                <a:tab pos="1347480" algn="l"/>
                <a:tab pos="1796759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r>
              <a:rPr lang="pt-BR" sz="1800" b="0" i="1" u="none" strike="noStrike" cap="none" dirty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rPr>
              <a:t>kernel</a:t>
            </a:r>
            <a:endParaRPr dirty="0"/>
          </a:p>
        </p:txBody>
      </p:sp>
      <p:grpSp>
        <p:nvGrpSpPr>
          <p:cNvPr id="41" name="Grupo 40"/>
          <p:cNvGrpSpPr/>
          <p:nvPr/>
        </p:nvGrpSpPr>
        <p:grpSpPr bwMode="auto">
          <a:xfrm>
            <a:off x="611280" y="3429000"/>
            <a:ext cx="1079279" cy="1081078"/>
            <a:chOff x="611280" y="3429000"/>
            <a:chExt cx="1079279" cy="1081078"/>
          </a:xfrm>
        </p:grpSpPr>
        <p:sp>
          <p:nvSpPr>
            <p:cNvPr id="42" name="Forma livre 41"/>
            <p:cNvSpPr/>
            <p:nvPr/>
          </p:nvSpPr>
          <p:spPr bwMode="auto">
            <a:xfrm>
              <a:off x="611280" y="342900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3" name="Forma livre 42"/>
            <p:cNvSpPr/>
            <p:nvPr/>
          </p:nvSpPr>
          <p:spPr bwMode="auto">
            <a:xfrm>
              <a:off x="971640" y="342900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4" name="Forma livre 43"/>
            <p:cNvSpPr/>
            <p:nvPr/>
          </p:nvSpPr>
          <p:spPr bwMode="auto">
            <a:xfrm>
              <a:off x="1330200" y="342900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5" name="Forma livre 44"/>
            <p:cNvSpPr/>
            <p:nvPr/>
          </p:nvSpPr>
          <p:spPr bwMode="auto">
            <a:xfrm>
              <a:off x="61128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6" name="Forma livre 45"/>
            <p:cNvSpPr/>
            <p:nvPr/>
          </p:nvSpPr>
          <p:spPr bwMode="auto">
            <a:xfrm>
              <a:off x="97164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3300">
                <a:alpha val="37000"/>
              </a:srgbClr>
            </a:solidFill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7" name="Forma livre 46"/>
            <p:cNvSpPr/>
            <p:nvPr/>
          </p:nvSpPr>
          <p:spPr bwMode="auto">
            <a:xfrm>
              <a:off x="133020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8" name="Forma livre 47"/>
            <p:cNvSpPr/>
            <p:nvPr/>
          </p:nvSpPr>
          <p:spPr bwMode="auto">
            <a:xfrm>
              <a:off x="61128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49" name="Forma livre 48"/>
            <p:cNvSpPr/>
            <p:nvPr/>
          </p:nvSpPr>
          <p:spPr bwMode="auto">
            <a:xfrm>
              <a:off x="97164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50" name="Forma livre 49"/>
            <p:cNvSpPr/>
            <p:nvPr/>
          </p:nvSpPr>
          <p:spPr bwMode="auto">
            <a:xfrm>
              <a:off x="133020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 w="28440">
              <a:solidFill>
                <a:srgbClr val="FF9933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1"/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lang="pt-BR" sz="1800" b="0" i="0" u="none" strike="noStrike" cap="none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</p:grpSp>
      <p:sp>
        <p:nvSpPr>
          <p:cNvPr id="51" name="Retângulo 50"/>
          <p:cNvSpPr/>
          <p:nvPr/>
        </p:nvSpPr>
        <p:spPr bwMode="auto">
          <a:xfrm>
            <a:off x="3687841" y="1849238"/>
            <a:ext cx="48974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dirty="0"/>
              <a:t>Exemplo de realização de convolução:</a:t>
            </a:r>
          </a:p>
          <a:p>
            <a:pPr>
              <a:defRPr/>
            </a:pPr>
            <a:r>
              <a:rPr lang="pt-BR" u="sng" dirty="0">
                <a:hlinkClick r:id="rId2" tooltip="https://www.youtube.com/watch?v=_iZ3Q7VXiGI"/>
              </a:rPr>
              <a:t>https://www.youtube.com/watch?v=_iZ3Q7VXiGI</a:t>
            </a:r>
            <a:endParaRPr lang="pt-BR" dirty="0"/>
          </a:p>
        </p:txBody>
      </p:sp>
      <p:grpSp>
        <p:nvGrpSpPr>
          <p:cNvPr id="52" name="Grupo 3">
            <a:extLst>
              <a:ext uri="{FF2B5EF4-FFF2-40B4-BE49-F238E27FC236}">
                <a16:creationId xmlns:a16="http://schemas.microsoft.com/office/drawing/2014/main" id="{D6A1ED2E-AB05-0F75-FBC8-BA6F809D8C76}"/>
              </a:ext>
            </a:extLst>
          </p:cNvPr>
          <p:cNvGrpSpPr/>
          <p:nvPr/>
        </p:nvGrpSpPr>
        <p:grpSpPr bwMode="auto">
          <a:xfrm>
            <a:off x="5075472" y="3710186"/>
            <a:ext cx="2160359" cy="1441439"/>
            <a:chOff x="971640" y="3789360"/>
            <a:chExt cx="2160359" cy="1441439"/>
          </a:xfrm>
        </p:grpSpPr>
        <p:sp>
          <p:nvSpPr>
            <p:cNvPr id="54" name="Forma livre 4">
              <a:extLst>
                <a:ext uri="{FF2B5EF4-FFF2-40B4-BE49-F238E27FC236}">
                  <a16:creationId xmlns:a16="http://schemas.microsoft.com/office/drawing/2014/main" id="{4D5D8AE3-A326-5E7E-D4B9-C95E17A25AEF}"/>
                </a:ext>
              </a:extLst>
            </p:cNvPr>
            <p:cNvSpPr/>
            <p:nvPr/>
          </p:nvSpPr>
          <p:spPr bwMode="auto">
            <a:xfrm>
              <a:off x="97164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en-US" dirty="0"/>
                <a:t>84</a:t>
              </a:r>
              <a:endParaRPr dirty="0"/>
            </a:p>
          </p:txBody>
        </p:sp>
        <p:sp>
          <p:nvSpPr>
            <p:cNvPr id="55" name="Forma livre 5">
              <a:extLst>
                <a:ext uri="{FF2B5EF4-FFF2-40B4-BE49-F238E27FC236}">
                  <a16:creationId xmlns:a16="http://schemas.microsoft.com/office/drawing/2014/main" id="{710714C6-87F6-78C2-925C-8C65C78C02E1}"/>
                </a:ext>
              </a:extLst>
            </p:cNvPr>
            <p:cNvSpPr/>
            <p:nvPr/>
          </p:nvSpPr>
          <p:spPr bwMode="auto">
            <a:xfrm>
              <a:off x="133200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en-US" dirty="0"/>
                <a:t>121</a:t>
              </a:r>
              <a:endParaRPr dirty="0"/>
            </a:p>
          </p:txBody>
        </p:sp>
        <p:sp>
          <p:nvSpPr>
            <p:cNvPr id="56" name="Forma livre 6">
              <a:extLst>
                <a:ext uri="{FF2B5EF4-FFF2-40B4-BE49-F238E27FC236}">
                  <a16:creationId xmlns:a16="http://schemas.microsoft.com/office/drawing/2014/main" id="{DE92608E-1F7D-A3F0-5C1C-3C2B37EA69B8}"/>
                </a:ext>
              </a:extLst>
            </p:cNvPr>
            <p:cNvSpPr/>
            <p:nvPr/>
          </p:nvSpPr>
          <p:spPr bwMode="auto">
            <a:xfrm>
              <a:off x="169056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57" name="Forma livre 7">
              <a:extLst>
                <a:ext uri="{FF2B5EF4-FFF2-40B4-BE49-F238E27FC236}">
                  <a16:creationId xmlns:a16="http://schemas.microsoft.com/office/drawing/2014/main" id="{F6BAAF93-C2CB-7E9E-FD46-A25845E48D35}"/>
                </a:ext>
              </a:extLst>
            </p:cNvPr>
            <p:cNvSpPr/>
            <p:nvPr/>
          </p:nvSpPr>
          <p:spPr bwMode="auto">
            <a:xfrm>
              <a:off x="2050919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58" name="Forma livre 8">
              <a:extLst>
                <a:ext uri="{FF2B5EF4-FFF2-40B4-BE49-F238E27FC236}">
                  <a16:creationId xmlns:a16="http://schemas.microsoft.com/office/drawing/2014/main" id="{A593C4B0-9F53-7370-B81B-BDF652D5B793}"/>
                </a:ext>
              </a:extLst>
            </p:cNvPr>
            <p:cNvSpPr/>
            <p:nvPr/>
          </p:nvSpPr>
          <p:spPr bwMode="auto">
            <a:xfrm>
              <a:off x="241128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59" name="Forma livre 9">
              <a:extLst>
                <a:ext uri="{FF2B5EF4-FFF2-40B4-BE49-F238E27FC236}">
                  <a16:creationId xmlns:a16="http://schemas.microsoft.com/office/drawing/2014/main" id="{369AD7D9-4947-E01A-3305-ED455AEB24BE}"/>
                </a:ext>
              </a:extLst>
            </p:cNvPr>
            <p:cNvSpPr/>
            <p:nvPr/>
          </p:nvSpPr>
          <p:spPr bwMode="auto">
            <a:xfrm>
              <a:off x="2771640" y="378936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60" name="Forma livre 10">
              <a:extLst>
                <a:ext uri="{FF2B5EF4-FFF2-40B4-BE49-F238E27FC236}">
                  <a16:creationId xmlns:a16="http://schemas.microsoft.com/office/drawing/2014/main" id="{E9B75F45-A334-8726-F682-C65F1F7C61CB}"/>
                </a:ext>
              </a:extLst>
            </p:cNvPr>
            <p:cNvSpPr/>
            <p:nvPr/>
          </p:nvSpPr>
          <p:spPr bwMode="auto">
            <a:xfrm>
              <a:off x="97164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en-US" dirty="0"/>
                <a:t>131</a:t>
              </a:r>
              <a:endParaRPr dirty="0"/>
            </a:p>
          </p:txBody>
        </p:sp>
        <p:sp>
          <p:nvSpPr>
            <p:cNvPr id="61" name="Forma livre 11">
              <a:extLst>
                <a:ext uri="{FF2B5EF4-FFF2-40B4-BE49-F238E27FC236}">
                  <a16:creationId xmlns:a16="http://schemas.microsoft.com/office/drawing/2014/main" id="{B5AEDD90-AD3D-4D6B-0E43-3336CEC71FA8}"/>
                </a:ext>
              </a:extLst>
            </p:cNvPr>
            <p:cNvSpPr/>
            <p:nvPr/>
          </p:nvSpPr>
          <p:spPr bwMode="auto">
            <a:xfrm>
              <a:off x="133200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en-US" dirty="0"/>
                <a:t>189</a:t>
              </a:r>
              <a:endParaRPr dirty="0"/>
            </a:p>
          </p:txBody>
        </p:sp>
        <p:sp>
          <p:nvSpPr>
            <p:cNvPr id="62" name="Forma livre 12">
              <a:extLst>
                <a:ext uri="{FF2B5EF4-FFF2-40B4-BE49-F238E27FC236}">
                  <a16:creationId xmlns:a16="http://schemas.microsoft.com/office/drawing/2014/main" id="{71364E97-ECB2-459B-A8A5-0B14F8D0E433}"/>
                </a:ext>
              </a:extLst>
            </p:cNvPr>
            <p:cNvSpPr/>
            <p:nvPr/>
          </p:nvSpPr>
          <p:spPr bwMode="auto">
            <a:xfrm>
              <a:off x="169056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63" name="Forma livre 13">
              <a:extLst>
                <a:ext uri="{FF2B5EF4-FFF2-40B4-BE49-F238E27FC236}">
                  <a16:creationId xmlns:a16="http://schemas.microsoft.com/office/drawing/2014/main" id="{DD974381-9C78-86A6-BF90-0958234E37F4}"/>
                </a:ext>
              </a:extLst>
            </p:cNvPr>
            <p:cNvSpPr/>
            <p:nvPr/>
          </p:nvSpPr>
          <p:spPr bwMode="auto">
            <a:xfrm>
              <a:off x="241128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64" name="Forma livre 14">
              <a:extLst>
                <a:ext uri="{FF2B5EF4-FFF2-40B4-BE49-F238E27FC236}">
                  <a16:creationId xmlns:a16="http://schemas.microsoft.com/office/drawing/2014/main" id="{434DBDE1-E343-4B00-E4AA-622CB41ACE8A}"/>
                </a:ext>
              </a:extLst>
            </p:cNvPr>
            <p:cNvSpPr/>
            <p:nvPr/>
          </p:nvSpPr>
          <p:spPr bwMode="auto">
            <a:xfrm>
              <a:off x="2050919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65" name="Forma livre 15">
              <a:extLst>
                <a:ext uri="{FF2B5EF4-FFF2-40B4-BE49-F238E27FC236}">
                  <a16:creationId xmlns:a16="http://schemas.microsoft.com/office/drawing/2014/main" id="{596ED91F-C8A8-CC01-DEAB-AD8969071F56}"/>
                </a:ext>
              </a:extLst>
            </p:cNvPr>
            <p:cNvSpPr/>
            <p:nvPr/>
          </p:nvSpPr>
          <p:spPr bwMode="auto">
            <a:xfrm>
              <a:off x="2771640" y="414971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66" name="Forma livre 16">
              <a:extLst>
                <a:ext uri="{FF2B5EF4-FFF2-40B4-BE49-F238E27FC236}">
                  <a16:creationId xmlns:a16="http://schemas.microsoft.com/office/drawing/2014/main" id="{6F31E7E9-A4AF-6F87-22E3-4E3ABF9FE5BB}"/>
                </a:ext>
              </a:extLst>
            </p:cNvPr>
            <p:cNvSpPr/>
            <p:nvPr/>
          </p:nvSpPr>
          <p:spPr bwMode="auto">
            <a:xfrm>
              <a:off x="97164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67" name="Forma livre 17">
              <a:extLst>
                <a:ext uri="{FF2B5EF4-FFF2-40B4-BE49-F238E27FC236}">
                  <a16:creationId xmlns:a16="http://schemas.microsoft.com/office/drawing/2014/main" id="{D6878EEB-3135-68B1-DBCF-DD7D9AEAD16C}"/>
                </a:ext>
              </a:extLst>
            </p:cNvPr>
            <p:cNvSpPr/>
            <p:nvPr/>
          </p:nvSpPr>
          <p:spPr bwMode="auto">
            <a:xfrm>
              <a:off x="133200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68" name="Forma livre 18">
              <a:extLst>
                <a:ext uri="{FF2B5EF4-FFF2-40B4-BE49-F238E27FC236}">
                  <a16:creationId xmlns:a16="http://schemas.microsoft.com/office/drawing/2014/main" id="{C4F3BEBC-A413-E28D-3ACD-6BC78D6D0FAE}"/>
                </a:ext>
              </a:extLst>
            </p:cNvPr>
            <p:cNvSpPr/>
            <p:nvPr/>
          </p:nvSpPr>
          <p:spPr bwMode="auto">
            <a:xfrm>
              <a:off x="169056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r>
                <a:rPr lang="en-US" dirty="0"/>
                <a:t>…</a:t>
              </a:r>
              <a:endParaRPr dirty="0"/>
            </a:p>
          </p:txBody>
        </p:sp>
        <p:sp>
          <p:nvSpPr>
            <p:cNvPr id="69" name="Forma livre 19">
              <a:extLst>
                <a:ext uri="{FF2B5EF4-FFF2-40B4-BE49-F238E27FC236}">
                  <a16:creationId xmlns:a16="http://schemas.microsoft.com/office/drawing/2014/main" id="{0690CD84-C680-8C0C-7C9C-19941ADBF610}"/>
                </a:ext>
              </a:extLst>
            </p:cNvPr>
            <p:cNvSpPr/>
            <p:nvPr/>
          </p:nvSpPr>
          <p:spPr bwMode="auto">
            <a:xfrm>
              <a:off x="2050919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0" name="Forma livre 20">
              <a:extLst>
                <a:ext uri="{FF2B5EF4-FFF2-40B4-BE49-F238E27FC236}">
                  <a16:creationId xmlns:a16="http://schemas.microsoft.com/office/drawing/2014/main" id="{8D70E2F8-DD27-2800-CD79-CD44E9EDC578}"/>
                </a:ext>
              </a:extLst>
            </p:cNvPr>
            <p:cNvSpPr/>
            <p:nvPr/>
          </p:nvSpPr>
          <p:spPr bwMode="auto">
            <a:xfrm>
              <a:off x="241128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1" name="Forma livre 21">
              <a:extLst>
                <a:ext uri="{FF2B5EF4-FFF2-40B4-BE49-F238E27FC236}">
                  <a16:creationId xmlns:a16="http://schemas.microsoft.com/office/drawing/2014/main" id="{327AC62D-83C1-665C-35CF-0EC38E637EEA}"/>
                </a:ext>
              </a:extLst>
            </p:cNvPr>
            <p:cNvSpPr/>
            <p:nvPr/>
          </p:nvSpPr>
          <p:spPr bwMode="auto">
            <a:xfrm>
              <a:off x="2771640" y="4510079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2" name="Forma livre 22">
              <a:extLst>
                <a:ext uri="{FF2B5EF4-FFF2-40B4-BE49-F238E27FC236}">
                  <a16:creationId xmlns:a16="http://schemas.microsoft.com/office/drawing/2014/main" id="{E42B1D61-9999-FB60-595C-15971017D1F2}"/>
                </a:ext>
              </a:extLst>
            </p:cNvPr>
            <p:cNvSpPr/>
            <p:nvPr/>
          </p:nvSpPr>
          <p:spPr bwMode="auto">
            <a:xfrm>
              <a:off x="97164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3" name="Forma livre 23">
              <a:extLst>
                <a:ext uri="{FF2B5EF4-FFF2-40B4-BE49-F238E27FC236}">
                  <a16:creationId xmlns:a16="http://schemas.microsoft.com/office/drawing/2014/main" id="{E71CDCEA-E952-D04D-F20F-F73DD5F0CB12}"/>
                </a:ext>
              </a:extLst>
            </p:cNvPr>
            <p:cNvSpPr/>
            <p:nvPr/>
          </p:nvSpPr>
          <p:spPr bwMode="auto">
            <a:xfrm>
              <a:off x="133200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4" name="Forma livre 24">
              <a:extLst>
                <a:ext uri="{FF2B5EF4-FFF2-40B4-BE49-F238E27FC236}">
                  <a16:creationId xmlns:a16="http://schemas.microsoft.com/office/drawing/2014/main" id="{00E5D3F0-88B1-1072-7E77-02A83E73C04E}"/>
                </a:ext>
              </a:extLst>
            </p:cNvPr>
            <p:cNvSpPr/>
            <p:nvPr/>
          </p:nvSpPr>
          <p:spPr bwMode="auto">
            <a:xfrm>
              <a:off x="169056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5" name="Forma livre 25">
              <a:extLst>
                <a:ext uri="{FF2B5EF4-FFF2-40B4-BE49-F238E27FC236}">
                  <a16:creationId xmlns:a16="http://schemas.microsoft.com/office/drawing/2014/main" id="{1A126CBA-0F4C-6D59-20CC-8F045DBC7F13}"/>
                </a:ext>
              </a:extLst>
            </p:cNvPr>
            <p:cNvSpPr/>
            <p:nvPr/>
          </p:nvSpPr>
          <p:spPr bwMode="auto">
            <a:xfrm>
              <a:off x="241128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6" name="Forma livre 26">
              <a:extLst>
                <a:ext uri="{FF2B5EF4-FFF2-40B4-BE49-F238E27FC236}">
                  <a16:creationId xmlns:a16="http://schemas.microsoft.com/office/drawing/2014/main" id="{8CC72219-4E6B-49A6-B620-8E594660BEB8}"/>
                </a:ext>
              </a:extLst>
            </p:cNvPr>
            <p:cNvSpPr/>
            <p:nvPr/>
          </p:nvSpPr>
          <p:spPr bwMode="auto">
            <a:xfrm>
              <a:off x="2050919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  <p:sp>
          <p:nvSpPr>
            <p:cNvPr id="77" name="Forma livre 27">
              <a:extLst>
                <a:ext uri="{FF2B5EF4-FFF2-40B4-BE49-F238E27FC236}">
                  <a16:creationId xmlns:a16="http://schemas.microsoft.com/office/drawing/2014/main" id="{CD3CE061-B51C-658E-D34F-1FDBA00C7A5C}"/>
                </a:ext>
              </a:extLst>
            </p:cNvPr>
            <p:cNvSpPr/>
            <p:nvPr/>
          </p:nvSpPr>
          <p:spPr bwMode="auto">
            <a:xfrm>
              <a:off x="2771640" y="4870440"/>
              <a:ext cx="360359" cy="36035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 extrusionOk="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 w="6480">
              <a:solidFill>
                <a:srgbClr val="000000"/>
              </a:solidFill>
              <a:prstDash val="solid"/>
              <a:miter/>
            </a:ln>
          </p:spPr>
          <p:txBody>
            <a:bodyPr vert="horz" wrap="square" lIns="0" tIns="0" rIns="0" bIns="0" anchor="ctr" anchorCtr="0" compatLnSpc="1"/>
            <a:lstStyle/>
            <a:p>
              <a:pPr marL="0" marR="0" lvl="0" indent="0" algn="ctr">
                <a:lnSpc>
                  <a:spcPct val="100000"/>
                </a:lnSpc>
                <a:spcBef>
                  <a:spcPts val="873"/>
                </a:spcBef>
                <a:spcAft>
                  <a:spcPts val="0"/>
                </a:spcAft>
                <a:buNone/>
                <a:tabLst>
                  <a:tab pos="0" algn="l"/>
                  <a:tab pos="448918" algn="l"/>
                  <a:tab pos="898199" algn="l"/>
                  <a:tab pos="1347480" algn="l"/>
                  <a:tab pos="1796759" algn="l"/>
                  <a:tab pos="2246040" algn="l"/>
                  <a:tab pos="2695320" algn="l"/>
                  <a:tab pos="3144600" algn="l"/>
                  <a:tab pos="3593880" algn="l"/>
                  <a:tab pos="4043159" algn="l"/>
                  <a:tab pos="4492440" algn="l"/>
                  <a:tab pos="4941719" algn="l"/>
                  <a:tab pos="5391000" algn="l"/>
                  <a:tab pos="5840280" algn="l"/>
                  <a:tab pos="6289560" algn="l"/>
                  <a:tab pos="6738840" algn="l"/>
                  <a:tab pos="7188120" algn="l"/>
                  <a:tab pos="7637400" algn="l"/>
                  <a:tab pos="8086679" algn="l"/>
                  <a:tab pos="8535960" algn="l"/>
                  <a:tab pos="8985240" algn="l"/>
                </a:tabLst>
                <a:defRPr/>
              </a:pPr>
              <a:endParaRPr dirty="0"/>
            </a:p>
          </p:txBody>
        </p:sp>
      </p:grpSp>
      <p:sp>
        <p:nvSpPr>
          <p:cNvPr id="78" name="Forma livre 38">
            <a:extLst>
              <a:ext uri="{FF2B5EF4-FFF2-40B4-BE49-F238E27FC236}">
                <a16:creationId xmlns:a16="http://schemas.microsoft.com/office/drawing/2014/main" id="{484D3550-FD91-B663-D516-30BA9F86AABF}"/>
              </a:ext>
            </a:extLst>
          </p:cNvPr>
          <p:cNvSpPr/>
          <p:nvPr/>
        </p:nvSpPr>
        <p:spPr bwMode="auto">
          <a:xfrm>
            <a:off x="1151819" y="5708671"/>
            <a:ext cx="1655640" cy="64851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 extrusionOk="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1123"/>
              </a:spcBef>
              <a:spcAft>
                <a:spcPts val="0"/>
              </a:spcAft>
              <a:buNone/>
              <a:tabLst>
                <a:tab pos="0" algn="l"/>
                <a:tab pos="448918" algn="l"/>
                <a:tab pos="898199" algn="l"/>
                <a:tab pos="1347480" algn="l"/>
                <a:tab pos="1796759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r>
              <a:rPr lang="pt-BR" sz="1800" b="0" i="1" u="none" strike="noStrike" cap="none" dirty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rPr>
              <a:t>Imagem de entrada</a:t>
            </a:r>
            <a:endParaRPr dirty="0"/>
          </a:p>
        </p:txBody>
      </p:sp>
      <p:sp>
        <p:nvSpPr>
          <p:cNvPr id="79" name="Forma livre 38">
            <a:extLst>
              <a:ext uri="{FF2B5EF4-FFF2-40B4-BE49-F238E27FC236}">
                <a16:creationId xmlns:a16="http://schemas.microsoft.com/office/drawing/2014/main" id="{AD6647C0-E6C9-AE67-ABA8-FD993EAC062F}"/>
              </a:ext>
            </a:extLst>
          </p:cNvPr>
          <p:cNvSpPr/>
          <p:nvPr/>
        </p:nvSpPr>
        <p:spPr bwMode="auto">
          <a:xfrm>
            <a:off x="3419832" y="4106647"/>
            <a:ext cx="1655640" cy="648512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 extrusionOk="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1123"/>
              </a:spcBef>
              <a:spcAft>
                <a:spcPts val="0"/>
              </a:spcAft>
              <a:buNone/>
              <a:tabLst>
                <a:tab pos="0" algn="l"/>
                <a:tab pos="448918" algn="l"/>
                <a:tab pos="898199" algn="l"/>
                <a:tab pos="1347480" algn="l"/>
                <a:tab pos="1796759" algn="l"/>
                <a:tab pos="2246040" algn="l"/>
                <a:tab pos="2695320" algn="l"/>
                <a:tab pos="3144600" algn="l"/>
                <a:tab pos="3593880" algn="l"/>
                <a:tab pos="4043159" algn="l"/>
                <a:tab pos="4492440" algn="l"/>
                <a:tab pos="4941719" algn="l"/>
                <a:tab pos="5391000" algn="l"/>
                <a:tab pos="5840280" algn="l"/>
                <a:tab pos="6289560" algn="l"/>
                <a:tab pos="6738840" algn="l"/>
                <a:tab pos="7188120" algn="l"/>
                <a:tab pos="7637400" algn="l"/>
                <a:tab pos="8086679" algn="l"/>
                <a:tab pos="8535960" algn="l"/>
                <a:tab pos="8985240" algn="l"/>
              </a:tabLst>
              <a:defRPr/>
            </a:pPr>
            <a:r>
              <a:rPr lang="pt-BR" sz="3600" b="0" i="1" u="none" strike="noStrike" cap="none" dirty="0">
                <a:ln>
                  <a:noFill/>
                </a:ln>
                <a:solidFill>
                  <a:srgbClr val="000000"/>
                </a:solidFill>
                <a:latin typeface="Arial"/>
                <a:ea typeface="Arial"/>
                <a:cs typeface="Arial"/>
              </a:rPr>
              <a:t>=</a:t>
            </a:r>
            <a:endParaRPr sz="3600" dirty="0"/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49C393DD-6931-5AAA-5BDF-9F46A9783127}"/>
              </a:ext>
            </a:extLst>
          </p:cNvPr>
          <p:cNvSpPr txBox="1"/>
          <p:nvPr/>
        </p:nvSpPr>
        <p:spPr>
          <a:xfrm>
            <a:off x="640592" y="3413294"/>
            <a:ext cx="301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497DFD8C-7E2D-A38A-E4A1-F86D155EB4E3}"/>
              </a:ext>
            </a:extLst>
          </p:cNvPr>
          <p:cNvSpPr txBox="1">
            <a:spLocks/>
          </p:cNvSpPr>
          <p:nvPr/>
        </p:nvSpPr>
        <p:spPr bwMode="auto">
          <a:xfrm>
            <a:off x="609600" y="933450"/>
            <a:ext cx="8229600" cy="6191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>
              <a:spcBef>
                <a:spcPts val="0"/>
              </a:spcBef>
              <a:buNone/>
              <a:defRPr sz="3200">
                <a:solidFill>
                  <a:srgbClr val="C00026"/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r>
              <a:rPr lang="pt-BR" dirty="0"/>
              <a:t>Convolução em Imagem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A4C8275-3A4A-A0B2-DB35-C01C95FFD48E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" name="Espaço Reservado para Texto 52">
            <a:extLst>
              <a:ext uri="{FF2B5EF4-FFF2-40B4-BE49-F238E27FC236}">
                <a16:creationId xmlns:a16="http://schemas.microsoft.com/office/drawing/2014/main" id="{867535E3-7056-E352-A87D-F2F88AE568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3" name="Título 1">
            <a:extLst>
              <a:ext uri="{FF2B5EF4-FFF2-40B4-BE49-F238E27FC236}">
                <a16:creationId xmlns:a16="http://schemas.microsoft.com/office/drawing/2014/main" id="{B1BD82AB-00A7-01A3-BF47-53432FC803E0}"/>
              </a:ext>
            </a:extLst>
          </p:cNvPr>
          <p:cNvSpPr txBox="1">
            <a:spLocks/>
          </p:cNvSpPr>
          <p:nvPr/>
        </p:nvSpPr>
        <p:spPr bwMode="auto">
          <a:xfrm>
            <a:off x="609600" y="933450"/>
            <a:ext cx="8229600" cy="61912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>
              <a:spcBef>
                <a:spcPts val="0"/>
              </a:spcBef>
              <a:buNone/>
              <a:defRPr sz="3200">
                <a:solidFill>
                  <a:srgbClr val="C00026"/>
                </a:solidFill>
                <a:latin typeface="Verdana"/>
                <a:ea typeface="Verdana"/>
                <a:cs typeface="Verdana"/>
              </a:defRPr>
            </a:lvl1pPr>
          </a:lstStyle>
          <a:p>
            <a:pPr>
              <a:defRPr/>
            </a:pPr>
            <a:r>
              <a:rPr lang="en-US" dirty="0"/>
              <a:t>Blur</a:t>
            </a:r>
            <a:endParaRPr lang="pt-BR" dirty="0"/>
          </a:p>
        </p:txBody>
      </p:sp>
      <p:pic>
        <p:nvPicPr>
          <p:cNvPr id="94" name="Imagem 93" descr="Foto preta e branca de uma televisão&#10;&#10;O conteúdo gerado por IA pode estar incorreto.">
            <a:extLst>
              <a:ext uri="{FF2B5EF4-FFF2-40B4-BE49-F238E27FC236}">
                <a16:creationId xmlns:a16="http://schemas.microsoft.com/office/drawing/2014/main" id="{9A1763D9-A801-06A0-73A7-99F2746A9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56" r="32156"/>
          <a:stretch>
            <a:fillRect/>
          </a:stretch>
        </p:blipFill>
        <p:spPr>
          <a:xfrm>
            <a:off x="0" y="4149080"/>
            <a:ext cx="4446124" cy="2439303"/>
          </a:xfrm>
          <a:prstGeom prst="rect">
            <a:avLst/>
          </a:prstGeom>
        </p:spPr>
      </p:pic>
      <p:pic>
        <p:nvPicPr>
          <p:cNvPr id="95" name="Imagem 94" descr="Foto preta e branca de uma televisão&#10;&#10;O conteúdo gerado por IA pode estar incorreto.">
            <a:extLst>
              <a:ext uri="{FF2B5EF4-FFF2-40B4-BE49-F238E27FC236}">
                <a16:creationId xmlns:a16="http://schemas.microsoft.com/office/drawing/2014/main" id="{7255B8AE-0E77-246B-B85D-E6266AF3E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845"/>
          <a:stretch>
            <a:fillRect/>
          </a:stretch>
        </p:blipFill>
        <p:spPr bwMode="auto">
          <a:xfrm>
            <a:off x="323528" y="1844824"/>
            <a:ext cx="4005873" cy="2439303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:a16="http://schemas.microsoft.com/office/drawing/2014/main" id="{AD9AFEC0-B288-16CD-6605-426FEB486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369" y="2564904"/>
            <a:ext cx="2272032" cy="1404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7077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Escritório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Escritório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518</TotalTime>
  <Words>362</Words>
  <Application>Microsoft Office PowerPoint</Application>
  <DocSecurity>0</DocSecurity>
  <PresentationFormat>Apresentação na tela (4:3)</PresentationFormat>
  <Paragraphs>103</Paragraphs>
  <Slides>15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15</vt:i4>
      </vt:variant>
    </vt:vector>
  </HeadingPairs>
  <TitlesOfParts>
    <vt:vector size="25" baseType="lpstr">
      <vt:lpstr>Arial</vt:lpstr>
      <vt:lpstr>Calibri</vt:lpstr>
      <vt:lpstr>Gotham HTF</vt:lpstr>
      <vt:lpstr>Gotham HTF Book</vt:lpstr>
      <vt:lpstr>Gotham-Bold</vt:lpstr>
      <vt:lpstr>Gotham-Book</vt:lpstr>
      <vt:lpstr>Verdana</vt:lpstr>
      <vt:lpstr>Wingdings</vt:lpstr>
      <vt:lpstr>Personalizar design</vt:lpstr>
      <vt:lpstr>1_Personalizar design</vt:lpstr>
      <vt:lpstr>Apresentação do PowerPoint</vt:lpstr>
      <vt:lpstr>Segmentação e Morfologia</vt:lpstr>
      <vt:lpstr>Segmentação - Aplicação</vt:lpstr>
      <vt:lpstr>Transformação Morfológica</vt:lpstr>
      <vt:lpstr>Componentes conexos</vt:lpstr>
      <vt:lpstr>Convolução e Filtragem</vt:lpstr>
      <vt:lpstr>Convolução em 2D</vt:lpstr>
      <vt:lpstr>Apresentação do PowerPoint</vt:lpstr>
      <vt:lpstr>Apresentação do PowerPoint</vt:lpstr>
      <vt:lpstr>Apresentação do PowerPoint</vt:lpstr>
      <vt:lpstr>Modelo de Câmera</vt:lpstr>
      <vt:lpstr>Modelo de Câmera PinHole</vt:lpstr>
      <vt:lpstr>Ponto de Fuga</vt:lpstr>
      <vt:lpstr>Ponto de Fuga</vt:lpstr>
      <vt:lpstr>Atividades Capítulo 5</vt:lpstr>
    </vt:vector>
  </TitlesOfParts>
  <Manager/>
  <Company>FIAP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Juliana Reyes</dc:creator>
  <cp:keywords/>
  <dc:description/>
  <cp:lastModifiedBy>Diego Pavan Soler</cp:lastModifiedBy>
  <cp:revision>258</cp:revision>
  <dcterms:created xsi:type="dcterms:W3CDTF">2015-01-30T10:46:50Z</dcterms:created>
  <dcterms:modified xsi:type="dcterms:W3CDTF">2025-09-14T20:37:23Z</dcterms:modified>
  <cp:category/>
  <dc:identifier/>
  <cp:contentStatus/>
  <dc:language/>
  <cp:version/>
</cp:coreProperties>
</file>