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6"/>
  </p:notesMasterIdLst>
  <p:sldIdLst>
    <p:sldId id="256" r:id="rId3"/>
    <p:sldId id="270" r:id="rId4"/>
    <p:sldId id="272" r:id="rId5"/>
    <p:sldId id="284" r:id="rId6"/>
    <p:sldId id="285" r:id="rId7"/>
    <p:sldId id="292" r:id="rId8"/>
    <p:sldId id="258" r:id="rId9"/>
    <p:sldId id="263" r:id="rId10"/>
    <p:sldId id="294" r:id="rId11"/>
    <p:sldId id="295" r:id="rId12"/>
    <p:sldId id="289" r:id="rId13"/>
    <p:sldId id="291" r:id="rId14"/>
    <p:sldId id="282" r:id="rId15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30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C997-24A6-38C3-02EF-53CA2A307C4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503E6-7672-9B0E-F470-7A30F166B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05DFE-656A-DB50-1FD2-9764BC26D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70A0-5B6C-D1C7-0516-9F69D8520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44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07-Sep-25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5-visao-p2/atividades/2-morfologa/" TargetMode="External"/><Relationship Id="rId2" Type="http://schemas.openxmlformats.org/officeDocument/2006/relationships/hyperlink" Target="https://insper.github.io/robotica-computacional/modulos/05-visao-p2/atividades/1-rosba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nsper.github.io/robotica-computacional/modulos/05-visao-p2/atividades/51-enunciado/" TargetMode="External"/><Relationship Id="rId5" Type="http://schemas.openxmlformats.org/officeDocument/2006/relationships/hyperlink" Target="https://insper.github.io/robotica-computacional/modulos/05-visao-p2/atividades/4-retas-circulos" TargetMode="External"/><Relationship Id="rId4" Type="http://schemas.openxmlformats.org/officeDocument/2006/relationships/hyperlink" Target="https://insper.github.io/robotica-computacional/modulos/05-visao-p2/atividades/3-canny-filtro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Z3Q7VXiGI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9313F5-EBFA-5B43-7F60-DBDDBB01E2A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B3DCB29E-1B53-6D53-8C37-7A91036CF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0B9E4ACB-513F-291C-7ACE-B977B1A048A0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en-US" dirty="0"/>
              <a:t>F</a:t>
            </a:r>
            <a:r>
              <a:rPr lang="pt-BR" dirty="0" err="1"/>
              <a:t>iltro</a:t>
            </a:r>
            <a:r>
              <a:rPr lang="pt-BR" dirty="0"/>
              <a:t> </a:t>
            </a:r>
            <a:r>
              <a:rPr lang="pt-BR" dirty="0" err="1"/>
              <a:t>Prewitt</a:t>
            </a:r>
            <a:endParaRPr lang="pt-BR" dirty="0"/>
          </a:p>
        </p:txBody>
      </p:sp>
      <p:pic>
        <p:nvPicPr>
          <p:cNvPr id="88" name="Imagem 87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CF417DA-223A-5B92-6F1F-2FF81CB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6"/>
          <a:stretch>
            <a:fillRect/>
          </a:stretch>
        </p:blipFill>
        <p:spPr>
          <a:xfrm>
            <a:off x="4211960" y="4227039"/>
            <a:ext cx="4514299" cy="2369103"/>
          </a:xfrm>
          <a:prstGeom prst="rect">
            <a:avLst/>
          </a:prstGeom>
        </p:spPr>
      </p:pic>
      <p:pic>
        <p:nvPicPr>
          <p:cNvPr id="89" name="Imagem 88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51B56CC-35D2-7103-08D7-B749AEC86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5" r="32675"/>
          <a:stretch>
            <a:fillRect/>
          </a:stretch>
        </p:blipFill>
        <p:spPr bwMode="auto">
          <a:xfrm>
            <a:off x="-209430" y="4213927"/>
            <a:ext cx="4781430" cy="2369103"/>
          </a:xfrm>
          <a:prstGeom prst="rect">
            <a:avLst/>
          </a:prstGeom>
        </p:spPr>
      </p:pic>
      <p:pic>
        <p:nvPicPr>
          <p:cNvPr id="90" name="Imagem 89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1EB85CEB-DC81-E8F0-4B61-BCF9DE92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86"/>
          <a:stretch>
            <a:fillRect/>
          </a:stretch>
        </p:blipFill>
        <p:spPr bwMode="auto">
          <a:xfrm>
            <a:off x="-3517" y="1844824"/>
            <a:ext cx="4514299" cy="2369103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D3ABF82A-0D32-ADE5-F4FE-8C63A579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08" y="1928062"/>
            <a:ext cx="4020110" cy="23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8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2293685-3ADF-2D52-782B-4E58F44870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2F3BE479-FBF3-C39D-5C1C-648ECCF9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Modelo de Câmera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09C296CC-A0CE-8A51-3630-FAC0E38D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16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1823418-6BEF-A80A-BFBD-81D8A79E9A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6603-7332-9281-B15F-AED20271F3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Modelo de Câmera </a:t>
            </a:r>
            <a:r>
              <a:rPr lang="pt-BR" b="1" dirty="0" err="1"/>
              <a:t>PinHole</a:t>
            </a:r>
            <a:endParaRPr lang="pt-BR" b="1" dirty="0"/>
          </a:p>
        </p:txBody>
      </p:sp>
      <p:pic>
        <p:nvPicPr>
          <p:cNvPr id="6" name="Imagem 5" descr="Imagem de desenho infantil&#10;&#10;O conteúdo gerado por IA pode estar incorreto.">
            <a:extLst>
              <a:ext uri="{FF2B5EF4-FFF2-40B4-BE49-F238E27FC236}">
                <a16:creationId xmlns:a16="http://schemas.microsoft.com/office/drawing/2014/main" id="{6D8C132E-E650-2B1F-8845-EC5EB6C2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83" y="1163104"/>
            <a:ext cx="6966233" cy="5694896"/>
          </a:xfrm>
          <a:prstGeom prst="rect">
            <a:avLst/>
          </a:prstGeom>
          <a:noFill/>
        </p:spPr>
      </p:pic>
      <p:sp>
        <p:nvSpPr>
          <p:cNvPr id="2067" name="Text Placeholder 3">
            <a:extLst>
              <a:ext uri="{FF2B5EF4-FFF2-40B4-BE49-F238E27FC236}">
                <a16:creationId xmlns:a16="http://schemas.microsoft.com/office/drawing/2014/main" id="{CDBC966B-89E0-9229-F68A-078156708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47A5B60-7000-100B-190B-16361369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Capítulo 5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Salvando Eventos na ROS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Refinamento de Máscaras de Segmentação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Convolução e Filtragem de Imagens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04 - Detecção de Retas e Círculos</a:t>
            </a:r>
            <a:endParaRPr lang="pt-BR" sz="1350" dirty="0">
              <a:latin typeface="Verdana"/>
              <a:ea typeface="Verdana"/>
              <a:hlinkClick r:id="rId6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6"/>
              </a:rPr>
              <a:t>Atividade 05 - Exemplo de Resolução de Exercício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13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Segmentação e Morfologia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/>
              <a:t>Segmentação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Identificação em visão computacional consiste em reconhecer e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Convolução e Filtragem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0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Convolução em 2D</a:t>
            </a:r>
            <a:endParaRPr dirty="0"/>
          </a:p>
        </p:txBody>
      </p:sp>
      <p:pic>
        <p:nvPicPr>
          <p:cNvPr id="7" name="Espaço Reservado para Conteúdo 6" descr="Forma&#10;&#10;Descrição gerada automaticamente">
            <a:extLst>
              <a:ext uri="{FF2B5EF4-FFF2-40B4-BE49-F238E27FC236}">
                <a16:creationId xmlns:a16="http://schemas.microsoft.com/office/drawing/2014/main" id="{B40A56B8-6CF0-BE3A-0215-6625E06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8" y="1485900"/>
            <a:ext cx="4156208" cy="472439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8F30B0-4EA2-A27F-8FEA-670223CD8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 dirty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 dirty="0"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 dirty="0"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 dirty="0"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-4</a:t>
              </a:r>
              <a:endParaRPr dirty="0"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kernel</a:t>
            </a:r>
            <a:endParaRPr dirty="0"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687841" y="1849238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/>
              <a:t>Exemplo de realização de convolução:</a:t>
            </a:r>
          </a:p>
          <a:p>
            <a:pPr>
              <a:defRPr/>
            </a:pPr>
            <a:r>
              <a:rPr lang="pt-BR" u="sng" dirty="0">
                <a:hlinkClick r:id="rId2" tooltip="https://www.youtube.com/watch?v=_iZ3Q7VXiGI"/>
              </a:rPr>
              <a:t>https://www.youtube.com/watch?v=_iZ3Q7VXiGI</a:t>
            </a:r>
            <a:endParaRPr lang="pt-BR" dirty="0"/>
          </a:p>
        </p:txBody>
      </p:sp>
      <p:grpSp>
        <p:nvGrpSpPr>
          <p:cNvPr id="52" name="Grupo 3">
            <a:extLst>
              <a:ext uri="{FF2B5EF4-FFF2-40B4-BE49-F238E27FC236}">
                <a16:creationId xmlns:a16="http://schemas.microsoft.com/office/drawing/2014/main" id="{D6A1ED2E-AB05-0F75-FBC8-BA6F809D8C76}"/>
              </a:ext>
            </a:extLst>
          </p:cNvPr>
          <p:cNvGrpSpPr/>
          <p:nvPr/>
        </p:nvGrpSpPr>
        <p:grpSpPr bwMode="auto">
          <a:xfrm>
            <a:off x="5075472" y="3710186"/>
            <a:ext cx="2160359" cy="1441439"/>
            <a:chOff x="971640" y="3789360"/>
            <a:chExt cx="2160359" cy="1441439"/>
          </a:xfrm>
        </p:grpSpPr>
        <p:sp>
          <p:nvSpPr>
            <p:cNvPr id="54" name="Forma livre 4">
              <a:extLst>
                <a:ext uri="{FF2B5EF4-FFF2-40B4-BE49-F238E27FC236}">
                  <a16:creationId xmlns:a16="http://schemas.microsoft.com/office/drawing/2014/main" id="{4D5D8AE3-A326-5E7E-D4B9-C95E17A25AEF}"/>
                </a:ext>
              </a:extLst>
            </p:cNvPr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255</a:t>
              </a:r>
              <a:endParaRPr dirty="0"/>
            </a:p>
          </p:txBody>
        </p:sp>
        <p:sp>
          <p:nvSpPr>
            <p:cNvPr id="55" name="Forma livre 5">
              <a:extLst>
                <a:ext uri="{FF2B5EF4-FFF2-40B4-BE49-F238E27FC236}">
                  <a16:creationId xmlns:a16="http://schemas.microsoft.com/office/drawing/2014/main" id="{710714C6-87F6-78C2-925C-8C65C78C02E1}"/>
                </a:ext>
              </a:extLst>
            </p:cNvPr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142</a:t>
              </a:r>
              <a:endParaRPr dirty="0"/>
            </a:p>
          </p:txBody>
        </p:sp>
        <p:sp>
          <p:nvSpPr>
            <p:cNvPr id="56" name="Forma livre 6">
              <a:extLst>
                <a:ext uri="{FF2B5EF4-FFF2-40B4-BE49-F238E27FC236}">
                  <a16:creationId xmlns:a16="http://schemas.microsoft.com/office/drawing/2014/main" id="{DE92608E-1F7D-A3F0-5C1C-3C2B37EA69B8}"/>
                </a:ext>
              </a:extLst>
            </p:cNvPr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7" name="Forma livre 7">
              <a:extLst>
                <a:ext uri="{FF2B5EF4-FFF2-40B4-BE49-F238E27FC236}">
                  <a16:creationId xmlns:a16="http://schemas.microsoft.com/office/drawing/2014/main" id="{F6BAAF93-C2CB-7E9E-FD46-A25845E48D35}"/>
                </a:ext>
              </a:extLst>
            </p:cNvPr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8" name="Forma livre 8">
              <a:extLst>
                <a:ext uri="{FF2B5EF4-FFF2-40B4-BE49-F238E27FC236}">
                  <a16:creationId xmlns:a16="http://schemas.microsoft.com/office/drawing/2014/main" id="{A593C4B0-9F53-7370-B81B-BDF652D5B793}"/>
                </a:ext>
              </a:extLst>
            </p:cNvPr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9" name="Forma livre 9">
              <a:extLst>
                <a:ext uri="{FF2B5EF4-FFF2-40B4-BE49-F238E27FC236}">
                  <a16:creationId xmlns:a16="http://schemas.microsoft.com/office/drawing/2014/main" id="{369AD7D9-4947-E01A-3305-ED455AEB24BE}"/>
                </a:ext>
              </a:extLst>
            </p:cNvPr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0" name="Forma livre 10">
              <a:extLst>
                <a:ext uri="{FF2B5EF4-FFF2-40B4-BE49-F238E27FC236}">
                  <a16:creationId xmlns:a16="http://schemas.microsoft.com/office/drawing/2014/main" id="{E9B75F45-A334-8726-F682-C65F1F7C61CB}"/>
                </a:ext>
              </a:extLst>
            </p:cNvPr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242</a:t>
              </a:r>
              <a:endParaRPr dirty="0"/>
            </a:p>
          </p:txBody>
        </p:sp>
        <p:sp>
          <p:nvSpPr>
            <p:cNvPr id="61" name="Forma livre 11">
              <a:extLst>
                <a:ext uri="{FF2B5EF4-FFF2-40B4-BE49-F238E27FC236}">
                  <a16:creationId xmlns:a16="http://schemas.microsoft.com/office/drawing/2014/main" id="{B5AEDD90-AD3D-4D6B-0E43-3336CEC71FA8}"/>
                </a:ext>
              </a:extLst>
            </p:cNvPr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62" name="Forma livre 12">
              <a:extLst>
                <a:ext uri="{FF2B5EF4-FFF2-40B4-BE49-F238E27FC236}">
                  <a16:creationId xmlns:a16="http://schemas.microsoft.com/office/drawing/2014/main" id="{71364E97-ECB2-459B-A8A5-0B14F8D0E433}"/>
                </a:ext>
              </a:extLst>
            </p:cNvPr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3" name="Forma livre 13">
              <a:extLst>
                <a:ext uri="{FF2B5EF4-FFF2-40B4-BE49-F238E27FC236}">
                  <a16:creationId xmlns:a16="http://schemas.microsoft.com/office/drawing/2014/main" id="{DD974381-9C78-86A6-BF90-0958234E37F4}"/>
                </a:ext>
              </a:extLst>
            </p:cNvPr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4" name="Forma livre 14">
              <a:extLst>
                <a:ext uri="{FF2B5EF4-FFF2-40B4-BE49-F238E27FC236}">
                  <a16:creationId xmlns:a16="http://schemas.microsoft.com/office/drawing/2014/main" id="{434DBDE1-E343-4B00-E4AA-622CB41ACE8A}"/>
                </a:ext>
              </a:extLst>
            </p:cNvPr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5" name="Forma livre 15">
              <a:extLst>
                <a:ext uri="{FF2B5EF4-FFF2-40B4-BE49-F238E27FC236}">
                  <a16:creationId xmlns:a16="http://schemas.microsoft.com/office/drawing/2014/main" id="{596ED91F-C8A8-CC01-DEAB-AD8969071F56}"/>
                </a:ext>
              </a:extLst>
            </p:cNvPr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6" name="Forma livre 16">
              <a:extLst>
                <a:ext uri="{FF2B5EF4-FFF2-40B4-BE49-F238E27FC236}">
                  <a16:creationId xmlns:a16="http://schemas.microsoft.com/office/drawing/2014/main" id="{6F31E7E9-A4AF-6F87-22E3-4E3ABF9FE5BB}"/>
                </a:ext>
              </a:extLst>
            </p:cNvPr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7" name="Forma livre 17">
              <a:extLst>
                <a:ext uri="{FF2B5EF4-FFF2-40B4-BE49-F238E27FC236}">
                  <a16:creationId xmlns:a16="http://schemas.microsoft.com/office/drawing/2014/main" id="{D6878EEB-3135-68B1-DBCF-DD7D9AEAD16C}"/>
                </a:ext>
              </a:extLst>
            </p:cNvPr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8" name="Forma livre 18">
              <a:extLst>
                <a:ext uri="{FF2B5EF4-FFF2-40B4-BE49-F238E27FC236}">
                  <a16:creationId xmlns:a16="http://schemas.microsoft.com/office/drawing/2014/main" id="{C4F3BEBC-A413-E28D-3ACD-6BC78D6D0FAE}"/>
                </a:ext>
              </a:extLst>
            </p:cNvPr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…</a:t>
              </a:r>
              <a:endParaRPr dirty="0"/>
            </a:p>
          </p:txBody>
        </p:sp>
        <p:sp>
          <p:nvSpPr>
            <p:cNvPr id="69" name="Forma livre 19">
              <a:extLst>
                <a:ext uri="{FF2B5EF4-FFF2-40B4-BE49-F238E27FC236}">
                  <a16:creationId xmlns:a16="http://schemas.microsoft.com/office/drawing/2014/main" id="{0690CD84-C680-8C0C-7C9C-19941ADBF610}"/>
                </a:ext>
              </a:extLst>
            </p:cNvPr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0" name="Forma livre 20">
              <a:extLst>
                <a:ext uri="{FF2B5EF4-FFF2-40B4-BE49-F238E27FC236}">
                  <a16:creationId xmlns:a16="http://schemas.microsoft.com/office/drawing/2014/main" id="{8D70E2F8-DD27-2800-CD79-CD44E9EDC578}"/>
                </a:ext>
              </a:extLst>
            </p:cNvPr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1" name="Forma livre 21">
              <a:extLst>
                <a:ext uri="{FF2B5EF4-FFF2-40B4-BE49-F238E27FC236}">
                  <a16:creationId xmlns:a16="http://schemas.microsoft.com/office/drawing/2014/main" id="{327AC62D-83C1-665C-35CF-0EC38E637EEA}"/>
                </a:ext>
              </a:extLst>
            </p:cNvPr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2" name="Forma livre 22">
              <a:extLst>
                <a:ext uri="{FF2B5EF4-FFF2-40B4-BE49-F238E27FC236}">
                  <a16:creationId xmlns:a16="http://schemas.microsoft.com/office/drawing/2014/main" id="{E42B1D61-9999-FB60-595C-15971017D1F2}"/>
                </a:ext>
              </a:extLst>
            </p:cNvPr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3" name="Forma livre 23">
              <a:extLst>
                <a:ext uri="{FF2B5EF4-FFF2-40B4-BE49-F238E27FC236}">
                  <a16:creationId xmlns:a16="http://schemas.microsoft.com/office/drawing/2014/main" id="{E71CDCEA-E952-D04D-F20F-F73DD5F0CB12}"/>
                </a:ext>
              </a:extLst>
            </p:cNvPr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4" name="Forma livre 24">
              <a:extLst>
                <a:ext uri="{FF2B5EF4-FFF2-40B4-BE49-F238E27FC236}">
                  <a16:creationId xmlns:a16="http://schemas.microsoft.com/office/drawing/2014/main" id="{00E5D3F0-88B1-1072-7E77-02A83E73C04E}"/>
                </a:ext>
              </a:extLst>
            </p:cNvPr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5" name="Forma livre 25">
              <a:extLst>
                <a:ext uri="{FF2B5EF4-FFF2-40B4-BE49-F238E27FC236}">
                  <a16:creationId xmlns:a16="http://schemas.microsoft.com/office/drawing/2014/main" id="{1A126CBA-0F4C-6D59-20CC-8F045DBC7F13}"/>
                </a:ext>
              </a:extLst>
            </p:cNvPr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6" name="Forma livre 26">
              <a:extLst>
                <a:ext uri="{FF2B5EF4-FFF2-40B4-BE49-F238E27FC236}">
                  <a16:creationId xmlns:a16="http://schemas.microsoft.com/office/drawing/2014/main" id="{8CC72219-4E6B-49A6-B620-8E594660BEB8}"/>
                </a:ext>
              </a:extLst>
            </p:cNvPr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7" name="Forma livre 27">
              <a:extLst>
                <a:ext uri="{FF2B5EF4-FFF2-40B4-BE49-F238E27FC236}">
                  <a16:creationId xmlns:a16="http://schemas.microsoft.com/office/drawing/2014/main" id="{CD3CE061-B51C-658E-D34F-1FDBA00C7A5C}"/>
                </a:ext>
              </a:extLst>
            </p:cNvPr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</p:grpSp>
      <p:sp>
        <p:nvSpPr>
          <p:cNvPr id="78" name="Forma livre 38">
            <a:extLst>
              <a:ext uri="{FF2B5EF4-FFF2-40B4-BE49-F238E27FC236}">
                <a16:creationId xmlns:a16="http://schemas.microsoft.com/office/drawing/2014/main" id="{484D3550-FD91-B663-D516-30BA9F86AABF}"/>
              </a:ext>
            </a:extLst>
          </p:cNvPr>
          <p:cNvSpPr/>
          <p:nvPr/>
        </p:nvSpPr>
        <p:spPr bwMode="auto">
          <a:xfrm>
            <a:off x="1151819" y="5708671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Imagem de entrada</a:t>
            </a:r>
            <a:endParaRPr dirty="0"/>
          </a:p>
        </p:txBody>
      </p:sp>
      <p:sp>
        <p:nvSpPr>
          <p:cNvPr id="79" name="Forma livre 38">
            <a:extLst>
              <a:ext uri="{FF2B5EF4-FFF2-40B4-BE49-F238E27FC236}">
                <a16:creationId xmlns:a16="http://schemas.microsoft.com/office/drawing/2014/main" id="{AD6647C0-E6C9-AE67-ABA8-FD993EAC062F}"/>
              </a:ext>
            </a:extLst>
          </p:cNvPr>
          <p:cNvSpPr/>
          <p:nvPr/>
        </p:nvSpPr>
        <p:spPr bwMode="auto">
          <a:xfrm>
            <a:off x="3419832" y="4106647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36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endParaRPr sz="36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C393DD-6931-5AAA-5BDF-9F46A9783127}"/>
              </a:ext>
            </a:extLst>
          </p:cNvPr>
          <p:cNvSpPr txBox="1"/>
          <p:nvPr/>
        </p:nvSpPr>
        <p:spPr>
          <a:xfrm>
            <a:off x="640592" y="3413294"/>
            <a:ext cx="3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497DFD8C-7E2D-A38A-E4A1-F86D155EB4E3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dirty="0"/>
              <a:t>Convolução em Imagem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4C8275-3A4A-A0B2-DB35-C01C95FFD48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867535E3-7056-E352-A87D-F2F88AE56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B1BD82AB-00A7-01A3-BF47-53432FC803E0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en-US" dirty="0"/>
              <a:t>Blur</a:t>
            </a:r>
            <a:endParaRPr lang="pt-BR" dirty="0"/>
          </a:p>
        </p:txBody>
      </p:sp>
      <p:pic>
        <p:nvPicPr>
          <p:cNvPr id="94" name="Imagem 93" descr="Foto preta e branca de uma televisão&#10;&#10;O conteúdo gerado por IA pode estar incorreto.">
            <a:extLst>
              <a:ext uri="{FF2B5EF4-FFF2-40B4-BE49-F238E27FC236}">
                <a16:creationId xmlns:a16="http://schemas.microsoft.com/office/drawing/2014/main" id="{9A1763D9-A801-06A0-73A7-99F2746A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6" r="32156"/>
          <a:stretch>
            <a:fillRect/>
          </a:stretch>
        </p:blipFill>
        <p:spPr>
          <a:xfrm>
            <a:off x="0" y="4149080"/>
            <a:ext cx="4446124" cy="2439303"/>
          </a:xfrm>
          <a:prstGeom prst="rect">
            <a:avLst/>
          </a:prstGeom>
        </p:spPr>
      </p:pic>
      <p:pic>
        <p:nvPicPr>
          <p:cNvPr id="95" name="Imagem 94" descr="Foto preta e branca de uma televisão&#10;&#10;O conteúdo gerado por IA pode estar incorreto.">
            <a:extLst>
              <a:ext uri="{FF2B5EF4-FFF2-40B4-BE49-F238E27FC236}">
                <a16:creationId xmlns:a16="http://schemas.microsoft.com/office/drawing/2014/main" id="{7255B8AE-0E77-246B-B85D-E6266AF3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45"/>
          <a:stretch>
            <a:fillRect/>
          </a:stretch>
        </p:blipFill>
        <p:spPr bwMode="auto">
          <a:xfrm>
            <a:off x="323528" y="1844824"/>
            <a:ext cx="4005873" cy="2439303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AD9AFEC0-B288-16CD-6605-426FEB48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69" y="2564904"/>
            <a:ext cx="2272032" cy="14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077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496</TotalTime>
  <Words>343</Words>
  <Application>Microsoft Office PowerPoint</Application>
  <DocSecurity>0</DocSecurity>
  <PresentationFormat>Apresentação na tela (4:3)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Gotham HTF</vt:lpstr>
      <vt:lpstr>Gotham HTF Book</vt:lpstr>
      <vt:lpstr>Gotham-Bold</vt:lpstr>
      <vt:lpstr>Gotham-Book</vt:lpstr>
      <vt:lpstr>Verdana</vt:lpstr>
      <vt:lpstr>Wingdings</vt:lpstr>
      <vt:lpstr>Personalizar design</vt:lpstr>
      <vt:lpstr>1_Personalizar design</vt:lpstr>
      <vt:lpstr>Apresentação do PowerPoint</vt:lpstr>
      <vt:lpstr>Segmentação e Morfologia</vt:lpstr>
      <vt:lpstr>Segmentação - Aplicação</vt:lpstr>
      <vt:lpstr>Transformação Morfológica</vt:lpstr>
      <vt:lpstr>Componentes conexos</vt:lpstr>
      <vt:lpstr>Convolução e Filtragem</vt:lpstr>
      <vt:lpstr>Convolução em 2D</vt:lpstr>
      <vt:lpstr>Apresentação do PowerPoint</vt:lpstr>
      <vt:lpstr>Apresentação do PowerPoint</vt:lpstr>
      <vt:lpstr>Apresentação do PowerPoint</vt:lpstr>
      <vt:lpstr>Modelo de Câmera</vt:lpstr>
      <vt:lpstr>Modelo de Câmera PinHole</vt:lpstr>
      <vt:lpstr>Atividades Capítulo 5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Pavan Soler</cp:lastModifiedBy>
  <cp:revision>255</cp:revision>
  <dcterms:created xsi:type="dcterms:W3CDTF">2015-01-30T10:46:50Z</dcterms:created>
  <dcterms:modified xsi:type="dcterms:W3CDTF">2025-09-07T19:18:23Z</dcterms:modified>
  <cp:category/>
  <dc:identifier/>
  <cp:contentStatus/>
  <dc:language/>
  <cp:version/>
</cp:coreProperties>
</file>