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  <p:sldMasterId id="2147483661" r:id="rId2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6858000" type="screen4x3"/>
  <p:notesSz cx="9144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pt-BR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1;p3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2;p36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1;p5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2;p5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3;p5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5;p5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46;p5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47;p5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48;p52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49;p52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1;p5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2;p5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53;p5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54;p5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55;p5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56;p53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57;p53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9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4;p5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5;p54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67;p5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68;p5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0;p5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1;p56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72;p56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4;p5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6;p58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78;p5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79;p5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0;p5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1;p5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3;p6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4;p6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85;p6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86;p6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88;p61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89;p61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0;p61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1;p61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 over Content" preserve="0" showMasterPhAnim="0" type="objOverTx" userDrawn="1">
  <p:cSld name="OBJECT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3;p62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4;p62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5;p62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4 Content" preserve="0" showMasterPhAnim="0" type="fourObj" userDrawn="1">
  <p:cSld name="FOUR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97;p63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98;p63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99;p63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0;p63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1;p63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6 Content" preserve="0" showMasterPhAnim="0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03;p6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04;p6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105;p64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323964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106;p64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6022080" y="160452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107;p64" hidden="0"/>
          <p:cNvSpPr>
            <a:spLocks noAdjustHandles="0" noChangeArrowheads="0"/>
          </p:cNvSpPr>
          <p:nvPr isPhoto="0" userDrawn="0">
            <p:ph type="body" idx="4" hasCustomPrompt="0"/>
          </p:nvPr>
        </p:nvSpPr>
        <p:spPr bwMode="auto">
          <a:xfrm>
            <a:off x="45720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108;p64" hidden="0"/>
          <p:cNvSpPr>
            <a:spLocks noAdjustHandles="0" noChangeArrowheads="0"/>
          </p:cNvSpPr>
          <p:nvPr isPhoto="0" userDrawn="0">
            <p:ph type="body" idx="5" hasCustomPrompt="0"/>
          </p:nvPr>
        </p:nvSpPr>
        <p:spPr bwMode="auto">
          <a:xfrm>
            <a:off x="323964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9;p64" hidden="0"/>
          <p:cNvSpPr>
            <a:spLocks noAdjustHandles="0" noChangeArrowheads="0"/>
          </p:cNvSpPr>
          <p:nvPr isPhoto="0" userDrawn="0">
            <p:ph type="body" idx="6" hasCustomPrompt="0"/>
          </p:nvPr>
        </p:nvSpPr>
        <p:spPr bwMode="auto">
          <a:xfrm>
            <a:off x="6022080" y="3682080"/>
            <a:ext cx="2649598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5;p44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6;p44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18;p4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19;p4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0;p45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2;p46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entered Text" preserve="0" showMasterPhAnim="0" type="objOnly" userDrawn="1">
  <p:cSld name="OBJECT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4;p47" hidden="0"/>
          <p:cNvSpPr>
            <a:spLocks noAdjustHandles="0" noChangeArrowheads="0"/>
          </p:cNvSpPr>
          <p:nvPr isPhoto="0" userDrawn="0">
            <p:ph type="subTitle" idx="1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and Content" preserve="0" showMasterPhAnim="0" type="twoObjAndObj" userDrawn="1">
  <p:cSld name="TWO_OBJECTS_AND_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;p48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27;p48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28;p48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29;p48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Content and 2 Content" preserve="0" showMasterPhAnim="0" type="objAndTwoObj" userDrawn="1">
  <p:cSld name="OBJECT_AND_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1;p49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2;p49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3;p49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4;p49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, 2 Content over Content" preserve="0" showMasterPhAnim="0" type="twoObjOverTx" userDrawn="1">
  <p:cSld name="TWO_OBJECTS_OVER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6;p50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37;p50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38;p50" hidden="0"/>
          <p:cNvSpPr>
            <a:spLocks noAdjustHandles="0" noChangeArrowheads="0"/>
          </p:cNvSpPr>
          <p:nvPr isPhoto="0" userDrawn="0">
            <p:ph type="body" idx="2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39;p50" hidden="0"/>
          <p:cNvSpPr>
            <a:spLocks noAdjustHandles="0" noChangeArrowheads="0"/>
          </p:cNvSpPr>
          <p:nvPr isPhoto="0" userDrawn="0">
            <p:ph type="body" idx="3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6;p35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7;p35" hidden="0"/>
          <p:cNvPicPr/>
          <p:nvPr isPhoto="0" userDrawn="0"/>
        </p:nvPicPr>
        <p:blipFill>
          <a:blip r:embed="rId15">
            <a:alphaModFix/>
          </a:blip>
          <a:stretch/>
        </p:blipFill>
        <p:spPr bwMode="auto">
          <a:xfrm>
            <a:off x="2880" y="0"/>
            <a:ext cx="913752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;p35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9;p35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Google Shape;59;p37" hidden="0"/>
          <p:cNvPicPr/>
          <p:nvPr isPhoto="0" userDrawn="0"/>
        </p:nvPicPr>
        <p:blipFill>
          <a:blip r:embed="rId14">
            <a:alphaModFix/>
          </a:blip>
          <a:stretch/>
        </p:blipFill>
        <p:spPr bwMode="auto">
          <a:xfrm>
            <a:off x="0" y="0"/>
            <a:ext cx="914328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0;p37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  <p:sp>
        <p:nvSpPr>
          <p:cNvPr id="6" name="Google Shape;61;p37" hidden="0"/>
          <p:cNvSpPr>
            <a:spLocks noAdjustHandles="0" noChangeArrowheads="0"/>
          </p:cNvSpPr>
          <p:nvPr isPhoto="0" userDrawn="0">
            <p:ph type="body" idx="1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670765" name="CustomShape 1"/>
          <p:cNvSpPr/>
          <p:nvPr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algn="ctr">
              <a:defRPr/>
            </a:pPr>
            <a:r>
              <a:rPr lang="pt-BR" sz="3600" b="1">
                <a:solidFill>
                  <a:srgbClr val="FFFFFF"/>
                </a:solidFill>
                <a:latin typeface="Verdana"/>
                <a:ea typeface="Verdana"/>
              </a:rPr>
              <a:t>Técnicas de Programação</a:t>
            </a:r>
            <a:endParaRPr lang="pt-BR"/>
          </a:p>
        </p:txBody>
      </p:sp>
      <p:sp>
        <p:nvSpPr>
          <p:cNvPr id="1488322064" name="CustomShape 2"/>
          <p:cNvSpPr/>
          <p:nvPr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/>
        </p:style>
        <p:txBody>
          <a:bodyPr lIns="90000" tIns="45000" rIns="90000" bIns="45000" anchor="t"/>
          <a:lstStyle/>
          <a:p>
            <a:pPr algn="ctr">
              <a:defRPr/>
            </a:pPr>
            <a:r>
              <a:rPr lang="pt-BR" sz="2000">
                <a:solidFill>
                  <a:srgbClr val="FFFFFF"/>
                </a:solidFill>
                <a:latin typeface="Verdana"/>
                <a:ea typeface="Verdana"/>
              </a:rPr>
              <a:t>Mochila Binária III</a:t>
            </a:r>
            <a:endParaRPr lang="pt-BR" sz="20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93"/>
              </a:spcBef>
              <a:defRPr/>
            </a:pPr>
            <a:endParaRPr lang="pt-BR" sz="2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62B6497-2635-27A2-0A7F-4E89277A021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3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69" lvl="1" indent="-239819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3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69" y="2178635"/>
            <a:ext cx="2566292" cy="22230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D7BF3FAD-1C70-F415-B5C6-E720C381FB7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Ideia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255E15C-5843-45D8-AB3C-0117B6A5088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Será que conseguimos "economizar" trabalho inútil?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algn="ctr">
              <a:defRPr/>
            </a:pPr>
            <a:r>
              <a:rPr sz="2400" b="1" u="none">
                <a:solidFill>
                  <a:srgbClr val="C00026"/>
                </a:solidFill>
              </a:rPr>
              <a:t>Evitar terminar uma solução parcial que não tem chance alguma de ser ótima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ctr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Ideia - Bound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EF9B12C-8ABA-A180-2790-F931CB6E120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Será que conseguimos "economizar" trabalho inútil?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algn="ctr">
              <a:defRPr/>
            </a:pPr>
            <a:r>
              <a:rPr sz="2400" b="0" u="none">
                <a:solidFill>
                  <a:schemeClr val="tx1"/>
                </a:solidFill>
              </a:rPr>
              <a:t>Evitar terminar uma solução parcial que não tem chance alguma de ser ótima</a:t>
            </a:r>
            <a:endParaRPr sz="2400" b="0">
              <a:solidFill>
                <a:schemeClr val="tx1"/>
              </a:solidFill>
            </a:endParaRPr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l">
              <a:lnSpc>
                <a:spcPct val="150000"/>
              </a:lnSpc>
              <a:defRPr/>
            </a:pPr>
            <a:r>
              <a:rPr sz="2400" b="1">
                <a:solidFill>
                  <a:srgbClr val="C00026"/>
                </a:solidFill>
              </a:rPr>
              <a:t>Bound:</a:t>
            </a:r>
            <a:r>
              <a:rPr sz="2400" b="1">
                <a:solidFill>
                  <a:schemeClr val="tx1"/>
                </a:solidFill>
              </a:rPr>
              <a:t> 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>
                <a:solidFill>
                  <a:schemeClr val="tx1"/>
                </a:solidFill>
              </a:rPr>
              <a:t>estimativa otimista da qualidade de uma solução parcial</a:t>
            </a:r>
            <a:endParaRPr sz="2400" b="1">
              <a:solidFill>
                <a:schemeClr val="tx1"/>
              </a:solidFill>
            </a:endParaRPr>
          </a:p>
          <a:p>
            <a:pPr marL="349965" indent="-349965" algn="l">
              <a:lnSpc>
                <a:spcPct val="150000"/>
              </a:lnSpc>
              <a:buFont typeface="Arial"/>
              <a:buChar char="•"/>
              <a:defRPr/>
            </a:pPr>
            <a:r>
              <a:rPr sz="2400" b="1">
                <a:solidFill>
                  <a:schemeClr val="tx1"/>
                </a:solidFill>
              </a:rPr>
              <a:t>não precisa ser uma mochila válida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D927F59-F274-F61A-C103-5AD5B953B78F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1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0" y="1428748"/>
            <a:ext cx="3810899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0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4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1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5"/>
            <a:ext cx="3811727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AD1B633-072E-4B2C-0FBD-69085D76CD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2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0" y="1760112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5"/>
            <a:ext cx="8081814" cy="38397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79" y="1428747"/>
            <a:ext cx="3810898" cy="4267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7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69" y="1904997"/>
            <a:ext cx="331929" cy="331929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3" y="1904997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7"/>
            <a:ext cx="331929" cy="331929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0" y="1904997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79" y="3232724"/>
            <a:ext cx="3811726" cy="42675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3"/>
            <a:ext cx="331929" cy="331929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69" y="3708973"/>
            <a:ext cx="331929" cy="331929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3825909" y="4933090"/>
            <a:ext cx="5224316" cy="76488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400" b="0">
                <a:solidFill>
                  <a:schemeClr val="tx1"/>
                </a:solidFill>
              </a:rPr>
              <a:t>Inclua TODOS os objetos faltantes 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valor $9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peso 17kg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6264883" y="3708975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" hidden="0"/>
          <p:cNvSpPr/>
          <p:nvPr isPhoto="0" userDrawn="0"/>
        </p:nvSpPr>
        <p:spPr bwMode="auto">
          <a:xfrm flipH="0" flipV="0">
            <a:off x="6769998" y="3708975"/>
            <a:ext cx="331929" cy="3319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" hidden="0"/>
          <p:cNvSpPr/>
          <p:nvPr isPhoto="0" userDrawn="0"/>
        </p:nvSpPr>
        <p:spPr bwMode="auto">
          <a:xfrm flipH="0" flipV="0">
            <a:off x="7275110" y="3708975"/>
            <a:ext cx="331929" cy="3319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737A65C-4956-164C-4395-8F497C04E1B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1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0" y="1428748"/>
            <a:ext cx="3810899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0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4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8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1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5"/>
            <a:ext cx="3811727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3825909" y="4933091"/>
            <a:ext cx="5224317" cy="76488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400" b="0">
                <a:solidFill>
                  <a:schemeClr val="tx1"/>
                </a:solidFill>
              </a:rPr>
              <a:t>Inclua TODOS os objetos faltantes 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0">
                <a:solidFill>
                  <a:schemeClr val="tx1"/>
                </a:solidFill>
              </a:rPr>
              <a:t>valor $9</a:t>
            </a:r>
            <a:endParaRPr sz="2400" b="0">
              <a:solidFill>
                <a:schemeClr val="tx1"/>
              </a:solidFill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peso 17kg</a:t>
            </a:r>
            <a:endParaRPr b="0">
              <a:solidFill>
                <a:schemeClr val="tx1"/>
              </a:solidFill>
            </a:endParaRPr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4114545" y="5195454"/>
            <a:ext cx="1298863" cy="649431"/>
          </a:xfrm>
          <a:prstGeom prst="ellipse">
            <a:avLst/>
          </a:prstGeom>
          <a:noFill/>
          <a:ln w="28575" cap="flat" cmpd="sng" algn="ctr">
            <a:solidFill>
              <a:srgbClr val="C000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" hidden="0"/>
          <p:cNvCxnSpPr>
            <a:cxnSpLocks/>
            <a:stCxn id="20" idx="0"/>
            <a:endCxn id="22" idx="4"/>
          </p:cNvCxnSpPr>
          <p:nvPr isPhoto="0" userDrawn="0"/>
        </p:nvCxnSpPr>
        <p:spPr bwMode="auto">
          <a:xfrm rot="16199969" flipH="0" flipV="0">
            <a:off x="4560380" y="2170438"/>
            <a:ext cx="3228612" cy="2821418"/>
          </a:xfrm>
          <a:prstGeom prst="line">
            <a:avLst/>
          </a:prstGeom>
          <a:ln w="38099" cap="flat" cmpd="sng" algn="ctr">
            <a:solidFill>
              <a:srgbClr val="C00000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6935964" y="1317410"/>
            <a:ext cx="1298862" cy="649431"/>
          </a:xfrm>
          <a:prstGeom prst="ellipse">
            <a:avLst/>
          </a:prstGeom>
          <a:noFill/>
          <a:ln w="28575" cap="flat" cmpd="sng" algn="ctr">
            <a:solidFill>
              <a:srgbClr val="C0002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" hidden="0"/>
          <p:cNvSpPr/>
          <p:nvPr isPhoto="0" userDrawn="0"/>
        </p:nvSpPr>
        <p:spPr bwMode="auto">
          <a:xfrm flipH="0" flipV="0">
            <a:off x="6264883" y="3708973"/>
            <a:ext cx="331929" cy="3319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" hidden="0"/>
          <p:cNvSpPr/>
          <p:nvPr isPhoto="0" userDrawn="0"/>
        </p:nvSpPr>
        <p:spPr bwMode="auto">
          <a:xfrm flipH="0" flipV="0">
            <a:off x="6769998" y="3708973"/>
            <a:ext cx="331929" cy="331929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" hidden="0"/>
          <p:cNvSpPr/>
          <p:nvPr isPhoto="0" userDrawn="0"/>
        </p:nvSpPr>
        <p:spPr bwMode="auto">
          <a:xfrm flipH="0" flipV="0">
            <a:off x="7275110" y="3708973"/>
            <a:ext cx="331929" cy="331929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Relaxando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EC50EA0A-0503-958E-A147-53AF1FE21063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Nossa ideia de otimismo inclui "ignorar" alguma restrição!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/>
              <a:t>Restrição implica em diminuir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Não restringir sempre aumenta (ou fica igual)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Ser otimista = relaxar alguma restrição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Relaxando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8035C086-3A61-4081-74B9-40032A002129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Branch and Bound - ignorar peso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AD24CD1-9A7C-975D-D0A1-3005AFDDD51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4A01D2B-F8FC-B133-F99F-0371CFF2903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4" y="1588484"/>
            <a:ext cx="8704378" cy="497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r>
              <a:rPr sz="2400"/>
              <a:t>Quais escolhas podem ser feitas?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Quais produtos pegar?</a:t>
            </a:r>
            <a:endParaRPr sz="2000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Qual é </a:t>
            </a:r>
            <a:r>
              <a:rPr sz="2400"/>
              <a:t>a função objetivo?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000"/>
              <a:t>Maximizar valor dos objetos guardados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Quais são as restrições?</a:t>
            </a:r>
            <a:endParaRPr sz="2400"/>
          </a:p>
          <a:p>
            <a:pPr marL="750014" lvl="1" indent="-349965">
              <a:buFont typeface="Arial"/>
              <a:buChar char="•"/>
              <a:defRPr/>
            </a:pPr>
            <a:r>
              <a:rPr sz="2000"/>
              <a:t>Peso dos objetos não pode exceder capacidade da mochila</a:t>
            </a: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239170" y="2178636"/>
            <a:ext cx="2566293" cy="2223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6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935B10E-FE6D-0D63-7DD7-F0E9754728B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6" y="4088421"/>
            <a:ext cx="8137930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Implementar o branch and bound - ignorar peso (20 minutos)</a:t>
            </a:r>
            <a:endParaRPr sz="2000" b="1"/>
          </a:p>
          <a:p>
            <a:pPr>
              <a:defRPr/>
            </a:pPr>
            <a:endParaRPr sz="2000"/>
          </a:p>
          <a:p>
            <a:pPr marL="305903" indent="-305903">
              <a:buAutoNum type="arabicPeriod"/>
              <a:defRPr/>
            </a:pPr>
            <a:r>
              <a:rPr sz="2000" b="0"/>
              <a:t>Praticar implementação de algoritmos a partir de pseudo-código</a:t>
            </a:r>
            <a:endParaRPr sz="2000" b="0"/>
          </a:p>
          <a:p>
            <a:pPr marL="305902" indent="-305902">
              <a:buAutoNum type="arabicPeriod"/>
              <a:defRPr/>
            </a:pPr>
            <a:r>
              <a:rPr sz="2000" b="0"/>
              <a:t>Comparar soluções com outras abordagens</a:t>
            </a: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5369515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Um bound melhor: a mochila fracionária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30979869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9337177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C067E12-AAE1-BD63-EF5B-CE4F43BD1A9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34406113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sz="2400">
                <a:solidFill>
                  <a:schemeClr val="tx1"/>
                </a:solidFill>
              </a:rPr>
              <a:t>Podemos relaxar a outra restrição e pegar </a:t>
            </a:r>
            <a:r>
              <a:rPr sz="2400" b="1">
                <a:solidFill>
                  <a:schemeClr val="tx1"/>
                </a:solidFill>
              </a:rPr>
              <a:t>frações de um objeto.</a:t>
            </a:r>
            <a:endParaRPr sz="2400" b="1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defRPr/>
            </a:pPr>
            <a:endParaRPr sz="2400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  <a:defRPr/>
            </a:pPr>
            <a:r>
              <a:rPr sz="2400" b="1">
                <a:solidFill>
                  <a:srgbClr val="C00000"/>
                </a:solidFill>
              </a:rPr>
              <a:t>Este problema é mais fácil ou mais difícil?</a:t>
            </a:r>
            <a:endParaRPr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6447616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fracionária: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03230493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56977873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DB9745A-A911-BB93-E5EC-B12003DFD034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5441360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8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r>
              <a:rPr sz="2400"/>
              <a:t> Ordene os objetos por valor / peso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r>
              <a:rPr sz="2400"/>
              <a:t> Nesta ordem, inclua o objeto todo se possível.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r>
              <a:rPr sz="2400"/>
              <a:t> Se não inclua a maior fração que puder.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algn="ctr"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009490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fracionária: algoritmo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82653988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54407231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929E2781-0E23-26A5-64D3-685A8B5AF92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00327065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19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r>
              <a:rPr sz="2400"/>
              <a:t> Ordene os objetos por valor / peso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r>
              <a:rPr sz="2400"/>
              <a:t> Nesta ordem, inclua o objeto todo se possível.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r>
              <a:rPr sz="2400"/>
              <a:t> Se não inclua a maior fração que puder.</a:t>
            </a: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marL="239819" indent="-239819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400" b="1">
                <a:solidFill>
                  <a:srgbClr val="C00000"/>
                </a:solidFill>
              </a:rPr>
              <a:t>A solução final é ótima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390AD923-7794-9116-6467-09CD95B53E7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568;p34" hidden="0"/>
          <p:cNvSpPr/>
          <p:nvPr isPhoto="0" userDrawn="0"/>
        </p:nvSpPr>
        <p:spPr bwMode="auto">
          <a:xfrm>
            <a:off x="0" y="0"/>
            <a:ext cx="9143280" cy="685728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40" dir="540000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" name="Google Shape;569;p34" hidden="0"/>
          <p:cNvSpPr/>
          <p:nvPr isPhoto="0" userDrawn="0"/>
        </p:nvSpPr>
        <p:spPr bwMode="auto">
          <a:xfrm>
            <a:off x="3026880" y="3636000"/>
            <a:ext cx="3085560" cy="45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</a:rPr>
              <a:t>www.insper.edu.br</a:t>
            </a:r>
            <a:endParaRPr sz="2400" b="0" i="0" u="none" strike="noStrike" cap="none">
              <a:latin typeface="Arial"/>
              <a:ea typeface="Arial"/>
              <a:cs typeface="Arial"/>
            </a:endParaRPr>
          </a:p>
        </p:txBody>
      </p:sp>
      <p:pic>
        <p:nvPicPr>
          <p:cNvPr id="6" name="Google Shape;570;p34" hidden="0"/>
          <p:cNvPicPr/>
          <p:nvPr isPhoto="0" userDrawn="0"/>
        </p:nvPicPr>
        <p:blipFill>
          <a:blip r:embed="rId2">
            <a:alphaModFix/>
          </a:blip>
          <a:stretch/>
        </p:blipFill>
        <p:spPr bwMode="auto">
          <a:xfrm>
            <a:off x="3703320" y="2844720"/>
            <a:ext cx="1732320" cy="6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Solução ótima global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F17BD862-9023-DAEC-F74D-CA3232B74367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 sz="2400"/>
          </a:p>
          <a:p>
            <a:pPr>
              <a:defRPr/>
            </a:pPr>
            <a:r>
              <a:rPr sz="2400"/>
              <a:t>Para todo objeto só tenho duas possibilidades: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Incluir na mochila</a:t>
            </a:r>
            <a:endParaRPr sz="2400">
              <a:solidFill>
                <a:srgbClr val="C00000"/>
              </a:solidFill>
            </a:endParaRPr>
          </a:p>
          <a:p>
            <a:pPr marL="639870" lvl="1" indent="-239820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Resolva a mochila com os outros objetos e capacidade diminuída do valor do objeto incluído.</a:t>
            </a:r>
            <a:endParaRPr sz="2400"/>
          </a:p>
          <a:p>
            <a:pPr>
              <a:defRPr/>
            </a:pPr>
            <a:endParaRPr sz="2400"/>
          </a:p>
          <a:p>
            <a:pPr marL="239820" indent="-239820">
              <a:buFont typeface="Arial"/>
              <a:buChar char="•"/>
              <a:defRPr/>
            </a:pPr>
            <a:r>
              <a:rPr sz="2400">
                <a:solidFill>
                  <a:srgbClr val="C00000"/>
                </a:solidFill>
              </a:rPr>
              <a:t>Não incluir na mochila</a:t>
            </a:r>
            <a:endParaRPr sz="2400"/>
          </a:p>
          <a:p>
            <a:pPr marL="639870" lvl="1" indent="-239820">
              <a:buFont typeface="Arial"/>
              <a:buChar char="•"/>
              <a:defRPr/>
            </a:pPr>
            <a:r>
              <a:rPr sz="2400"/>
              <a:t>Resolva problema da mochila com os outros objetos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Problemas de decisão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A876D093-49B9-F8E4-0F50-863AF4CF10B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algn="ctr">
              <a:defRPr/>
            </a:pPr>
            <a:r>
              <a:rPr sz="2800" b="1">
                <a:solidFill>
                  <a:srgbClr val="C00000"/>
                </a:solidFill>
              </a:rPr>
              <a:t>Tem uma solução com valor maior que 13?</a:t>
            </a: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239818" indent="-239818">
              <a:buAutoNum type="arabicPeriod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P</a:t>
            </a:r>
            <a:r>
              <a:rPr sz="2400"/>
              <a:t> = existe algoritmo determinístico que leva tempo polinomial para responder a pergunta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 b="1">
                <a:solidFill>
                  <a:srgbClr val="C00000"/>
                </a:solidFill>
              </a:rPr>
              <a:t>NP</a:t>
            </a:r>
            <a:r>
              <a:rPr sz="2400"/>
              <a:t> = caso a resposta seja </a:t>
            </a:r>
            <a:r>
              <a:rPr sz="2400" b="1"/>
              <a:t>SIM</a:t>
            </a:r>
            <a:r>
              <a:rPr sz="2400"/>
              <a:t>, existe um algoritmo polinomial que verifica se a resposta está correta.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co-NP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= caso a resposta seja </a:t>
            </a:r>
            <a:r>
              <a:rPr lang="pt-BR" sz="2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NÃO</a:t>
            </a: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existe um algoritmo polinomial que verifica se a resposta está correta.</a:t>
            </a:r>
            <a:endParaRPr sz="2400"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131362" y="4430566"/>
            <a:ext cx="8384886" cy="1096817"/>
          </a:xfrm>
          <a:prstGeom prst="rect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5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Busca exaustiva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C7DE38B-111B-02AA-E82F-827DF7642301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3" y="4088421"/>
            <a:ext cx="8137929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FFF6F16-B8AF-9DA8-2CB3-98D26717113C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2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1" y="1428748"/>
            <a:ext cx="3810899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9"/>
            <a:ext cx="331931" cy="331931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1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5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9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2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6"/>
            <a:ext cx="3811727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lumMod val="6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 mochila binária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9385A20-6B6B-E176-711F-66C62D00ABD8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3" y="1588483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2112" y="1760113"/>
            <a:ext cx="4629150" cy="4010022"/>
          </a:xfrm>
          <a:prstGeom prst="rect">
            <a:avLst/>
          </a:prstGeom>
        </p:spPr>
      </p:pic>
      <p:sp>
        <p:nvSpPr>
          <p:cNvPr id="9" name="" hidden="0"/>
          <p:cNvSpPr/>
          <p:nvPr isPhoto="0" userDrawn="0"/>
        </p:nvSpPr>
        <p:spPr bwMode="auto">
          <a:xfrm flipH="0" flipV="0">
            <a:off x="530550" y="6262336"/>
            <a:ext cx="8081815" cy="38397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https://commons.wikimedia.org/wiki/File:Knapsack.svg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038181" y="1428748"/>
            <a:ext cx="3810899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Melhor até agora: $12</a:t>
            </a:r>
            <a:endParaRPr sz="2200"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5254659" y="1904999"/>
            <a:ext cx="331931" cy="331931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759771" y="1904998"/>
            <a:ext cx="331930" cy="331930"/>
          </a:xfrm>
          <a:prstGeom prst="ellipse">
            <a:avLst/>
          </a:prstGeom>
          <a:solidFill>
            <a:srgbClr val="FFFF00"/>
          </a:solidFill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flipH="0" flipV="0">
            <a:off x="6264885" y="1904998"/>
            <a:ext cx="331930" cy="33193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6769999" y="1904998"/>
            <a:ext cx="331930" cy="33193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" hidden="0"/>
          <p:cNvSpPr/>
          <p:nvPr isPhoto="0" userDrawn="0"/>
        </p:nvSpPr>
        <p:spPr bwMode="auto">
          <a:xfrm flipH="0" flipV="0">
            <a:off x="7275112" y="1904998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4901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" hidden="0"/>
          <p:cNvSpPr/>
          <p:nvPr isPhoto="0" userDrawn="0"/>
        </p:nvSpPr>
        <p:spPr bwMode="auto">
          <a:xfrm flipH="0" flipV="0">
            <a:off x="5038180" y="3232726"/>
            <a:ext cx="3811727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/>
              <a:t>Solução atual: $4 (i=2)</a:t>
            </a:r>
            <a:endParaRPr sz="2200"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5254659" y="3708975"/>
            <a:ext cx="331930" cy="331930"/>
          </a:xfrm>
          <a:prstGeom prst="ellipse">
            <a:avLst/>
          </a:prstGeom>
          <a:solidFill>
            <a:schemeClr val="accent3"/>
          </a:solidFill>
          <a:ln w="28575" cap="flat" cmpd="sng" algn="ctr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759770" y="3708975"/>
            <a:ext cx="331930" cy="331930"/>
          </a:xfrm>
          <a:prstGeom prst="ellipse">
            <a:avLst/>
          </a:prstGeom>
          <a:noFill/>
          <a:ln w="28575" cap="flat" cmpd="sng" algn="ctr">
            <a:solidFill>
              <a:srgbClr val="FFFF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4994885" y="4716614"/>
            <a:ext cx="3550227" cy="76488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400" b="1">
                <a:solidFill>
                  <a:srgbClr val="C00026"/>
                </a:solidFill>
              </a:rPr>
              <a:t>Existe alguma chance dessa solução parcial ser ótima?</a:t>
            </a:r>
            <a:endParaRPr b="1">
              <a:solidFill>
                <a:srgbClr val="C0002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5BD1C4C-8049-C0FE-A237-9810EE8B5D1B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1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Até agora descrevemos nosso problema em termos simples.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Escolhas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Descrição informal da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Descrição informal da</a:t>
            </a:r>
            <a:r>
              <a:rPr sz="2400"/>
              <a:t>s restrições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267;p55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2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Formalizando nosso problema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268;p55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269;p55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CA9327E3-6668-79E8-60D6-BBC8704C5B95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270;p55" hidden="0"/>
          <p:cNvSpPr>
            <a:spLocks noAdjustHandles="0" noChangeArrowheads="0"/>
          </p:cNvSpPr>
          <p:nvPr isPhoto="0" userDrawn="0"/>
        </p:nvSpPr>
        <p:spPr bwMode="auto">
          <a:xfrm flipH="0" flipV="0">
            <a:off x="309220" y="1588482"/>
            <a:ext cx="8704377" cy="497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3" rIns="91422" bIns="45693" anchor="t" anchorCtr="0">
            <a:no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r>
              <a:rPr sz="2400"/>
              <a:t>Até agora descrevemos nosso problema em termos simples.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Escolhas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sz="2400"/>
              <a:t>Descrição informal da função objetivo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marL="349965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Descrição informal da</a:t>
            </a:r>
            <a:r>
              <a:rPr sz="2400"/>
              <a:t>s restrições</a:t>
            </a:r>
            <a:endParaRPr sz="2400"/>
          </a:p>
          <a:p>
            <a:pPr marL="349965" indent="-349965">
              <a:buFont typeface="Arial"/>
              <a:buChar char="•"/>
              <a:defRPr/>
            </a:pPr>
            <a:endParaRPr sz="2400"/>
          </a:p>
          <a:p>
            <a:pPr algn="ctr">
              <a:defRPr/>
            </a:pPr>
            <a:r>
              <a:rPr sz="2400" b="1">
                <a:solidFill>
                  <a:srgbClr val="C00026"/>
                </a:solidFill>
              </a:rPr>
              <a:t>Precisamos ser mais precisos se quisermos avançar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ONLYOFFICE/7.3.0.184</Application>
  <DocSecurity>0</DocSecurity>
  <PresentationFormat>On-screen Show (4:3)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Igor Montagner</dc:creator>
  <cp:keywords/>
  <dc:description/>
  <dc:identifier/>
  <dc:language/>
  <cp:lastModifiedBy/>
  <cp:revision>190</cp:revision>
  <dcterms:created xsi:type="dcterms:W3CDTF">2014-04-17T20:05:08Z</dcterms:created>
  <dcterms:modified xsi:type="dcterms:W3CDTF">2023-05-04T17:58:09Z</dcterms:modified>
  <cp:category/>
  <cp:contentStatus/>
  <cp:version/>
</cp:coreProperties>
</file>