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59" r:id="rId5"/>
    <p:sldId id="272" r:id="rId6"/>
    <p:sldId id="271" r:id="rId7"/>
    <p:sldId id="263" r:id="rId8"/>
    <p:sldId id="274" r:id="rId9"/>
    <p:sldId id="275" r:id="rId10"/>
  </p:sldIdLst>
  <p:sldSz cx="12192000" cy="6858000"/>
  <p:notesSz cx="6761163" cy="99425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2" autoAdjust="0"/>
  </p:normalViewPr>
  <p:slideViewPr>
    <p:cSldViewPr snapToGrid="0">
      <p:cViewPr varScale="1">
        <p:scale>
          <a:sx n="88" d="100"/>
          <a:sy n="88" d="100"/>
        </p:scale>
        <p:origin x="14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74FA53A-66CB-4894-833D-D0EE1DEA40BD}" type="datetimeFigureOut">
              <a:rPr lang="ru-RU" smtClean="0"/>
              <a:t>09.12.2022</a:t>
            </a:fld>
            <a:endParaRPr lang="ru-RU"/>
          </a:p>
        </p:txBody>
      </p:sp>
      <p:sp>
        <p:nvSpPr>
          <p:cNvPr id="4" name="Образ слайда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998F907E-DD9D-4BDF-9AAB-71D1603FF279}" type="slidenum">
              <a:rPr lang="ru-RU" smtClean="0"/>
              <a:t>‹#›</a:t>
            </a:fld>
            <a:endParaRPr lang="ru-RU"/>
          </a:p>
        </p:txBody>
      </p:sp>
    </p:spTree>
    <p:extLst>
      <p:ext uri="{BB962C8B-B14F-4D97-AF65-F5344CB8AC3E}">
        <p14:creationId xmlns:p14="http://schemas.microsoft.com/office/powerpoint/2010/main" val="2484652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*Приветствие приёмной комиссии*</a:t>
            </a:r>
          </a:p>
          <a:p>
            <a:endParaRPr lang="ru-RU" dirty="0" smtClean="0"/>
          </a:p>
          <a:p>
            <a:r>
              <a:rPr lang="ru-RU" dirty="0" smtClean="0"/>
              <a:t>*Представление себя*</a:t>
            </a:r>
          </a:p>
          <a:p>
            <a:endParaRPr lang="ru-RU" dirty="0" smtClean="0"/>
          </a:p>
          <a:p>
            <a:r>
              <a:rPr lang="ru-RU" dirty="0" smtClean="0"/>
              <a:t>*Представление темы*</a:t>
            </a:r>
            <a:endParaRPr lang="ru-RU" dirty="0"/>
          </a:p>
        </p:txBody>
      </p:sp>
      <p:sp>
        <p:nvSpPr>
          <p:cNvPr id="4" name="Номер слайда 3"/>
          <p:cNvSpPr>
            <a:spLocks noGrp="1"/>
          </p:cNvSpPr>
          <p:nvPr>
            <p:ph type="sldNum" sz="quarter" idx="10"/>
          </p:nvPr>
        </p:nvSpPr>
        <p:spPr/>
        <p:txBody>
          <a:bodyPr/>
          <a:lstStyle/>
          <a:p>
            <a:fld id="{998F907E-DD9D-4BDF-9AAB-71D1603FF279}" type="slidenum">
              <a:rPr lang="ru-RU" smtClean="0"/>
              <a:t>1</a:t>
            </a:fld>
            <a:endParaRPr lang="ru-RU"/>
          </a:p>
        </p:txBody>
      </p:sp>
    </p:spTree>
    <p:extLst>
      <p:ext uri="{BB962C8B-B14F-4D97-AF65-F5344CB8AC3E}">
        <p14:creationId xmlns:p14="http://schemas.microsoft.com/office/powerpoint/2010/main" val="2813651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lgn="just">
              <a:lnSpc>
                <a:spcPct val="100000"/>
              </a:lnSpc>
              <a:spcBef>
                <a:spcPts val="1200"/>
              </a:spcBef>
              <a:buNone/>
            </a:pPr>
            <a:r>
              <a:rPr lang="ru-RU" dirty="0" smtClean="0">
                <a:latin typeface="Times New Roman" panose="02020603050405020304" pitchFamily="18" charset="0"/>
                <a:ea typeface="Times New Roman"/>
                <a:cs typeface="Times New Roman" panose="02020603050405020304" pitchFamily="18" charset="0"/>
                <a:sym typeface="Times New Roman"/>
              </a:rPr>
              <a:t>Цель –</a:t>
            </a:r>
            <a:r>
              <a:rPr lang="ru-RU" dirty="0" smtClean="0">
                <a:latin typeface="Times New Roman" panose="02020603050405020304" pitchFamily="18" charset="0"/>
                <a:cs typeface="Times New Roman" panose="02020603050405020304" pitchFamily="18" charset="0"/>
              </a:rPr>
              <a:t> классификация существующих операционных систем для устройств интернета вещей.</a:t>
            </a:r>
          </a:p>
          <a:p>
            <a:pPr marL="0" lvl="0" indent="0" algn="just">
              <a:lnSpc>
                <a:spcPct val="100000"/>
              </a:lnSpc>
              <a:spcBef>
                <a:spcPts val="1200"/>
              </a:spcBef>
              <a:buNone/>
            </a:pPr>
            <a:r>
              <a:rPr lang="ru-RU" dirty="0" smtClean="0">
                <a:latin typeface="Times New Roman" panose="02020603050405020304" pitchFamily="18" charset="0"/>
                <a:cs typeface="Times New Roman" panose="02020603050405020304" pitchFamily="18" charset="0"/>
              </a:rPr>
              <a:t>Задачи:</a:t>
            </a:r>
          </a:p>
          <a:p>
            <a:pPr marL="514350" lvl="0" indent="-514350" algn="just">
              <a:lnSpc>
                <a:spcPct val="100000"/>
              </a:lnSpc>
              <a:spcBef>
                <a:spcPts val="1200"/>
              </a:spcBef>
              <a:buFont typeface="+mj-lt"/>
              <a:buAutoNum type="arabicParenR"/>
            </a:pPr>
            <a:r>
              <a:rPr lang="ru-RU" dirty="0" smtClean="0">
                <a:latin typeface="Times New Roman" panose="02020603050405020304" pitchFamily="18" charset="0"/>
                <a:cs typeface="Times New Roman" panose="02020603050405020304" pitchFamily="18" charset="0"/>
              </a:rPr>
              <a:t>проанализировать предметной области интернета вещей; </a:t>
            </a:r>
          </a:p>
          <a:p>
            <a:pPr marL="514350" lvl="0" indent="-514350" algn="just">
              <a:lnSpc>
                <a:spcPct val="100000"/>
              </a:lnSpc>
              <a:spcBef>
                <a:spcPts val="1200"/>
              </a:spcBef>
              <a:buAutoNum type="arabicParenR"/>
            </a:pPr>
            <a:r>
              <a:rPr lang="ru-RU" dirty="0" smtClean="0">
                <a:latin typeface="Times New Roman" panose="02020603050405020304" pitchFamily="18" charset="0"/>
                <a:cs typeface="Times New Roman" panose="02020603050405020304" pitchFamily="18" charset="0"/>
              </a:rPr>
              <a:t>рассмотреть существующие операционные системы для устройств интернета вещей</a:t>
            </a:r>
            <a:r>
              <a:rPr lang="ru-RU" dirty="0" smtClean="0">
                <a:latin typeface="Times New Roman" panose="02020603050405020304" pitchFamily="18" charset="0"/>
                <a:ea typeface="Times New Roman"/>
                <a:cs typeface="Times New Roman" panose="02020603050405020304" pitchFamily="18" charset="0"/>
                <a:sym typeface="Times New Roman"/>
              </a:rPr>
              <a:t>;</a:t>
            </a:r>
            <a:endParaRPr lang="en-US" dirty="0" smtClean="0">
              <a:latin typeface="Times New Roman" panose="02020603050405020304" pitchFamily="18" charset="0"/>
              <a:ea typeface="Times New Roman"/>
              <a:cs typeface="Times New Roman" panose="02020603050405020304" pitchFamily="18" charset="0"/>
              <a:sym typeface="Times New Roman"/>
            </a:endParaRPr>
          </a:p>
          <a:p>
            <a:pPr marL="514350" lvl="0" indent="-514350" algn="just">
              <a:lnSpc>
                <a:spcPct val="100000"/>
              </a:lnSpc>
              <a:spcBef>
                <a:spcPts val="1200"/>
              </a:spcBef>
              <a:buAutoNum type="arabicParenR"/>
            </a:pPr>
            <a:r>
              <a:rPr lang="ru-RU" dirty="0" smtClean="0">
                <a:latin typeface="Times New Roman" panose="02020603050405020304" pitchFamily="18" charset="0"/>
                <a:cs typeface="Times New Roman" panose="02020603050405020304" pitchFamily="18" charset="0"/>
              </a:rPr>
              <a:t>сформулировать критерии сравнения и оценки рассмотренных операционных систем</a:t>
            </a:r>
            <a:r>
              <a:rPr lang="en-US"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ea typeface="Times New Roman"/>
              <a:cs typeface="Times New Roman" panose="02020603050405020304" pitchFamily="18" charset="0"/>
              <a:sym typeface="Times New Roman"/>
            </a:endParaRPr>
          </a:p>
          <a:p>
            <a:pPr marL="514350" lvl="0" indent="-514350" algn="just">
              <a:lnSpc>
                <a:spcPct val="100000"/>
              </a:lnSpc>
              <a:spcBef>
                <a:spcPts val="1200"/>
              </a:spcBef>
              <a:buAutoNum type="arabicParenR"/>
            </a:pPr>
            <a:r>
              <a:rPr lang="ru-RU" dirty="0" smtClean="0">
                <a:latin typeface="Times New Roman" panose="02020603050405020304" pitchFamily="18" charset="0"/>
                <a:cs typeface="Times New Roman" panose="02020603050405020304" pitchFamily="18" charset="0"/>
              </a:rPr>
              <a:t>сравнить существующие решения по выделенным критериям.</a:t>
            </a:r>
            <a:endParaRPr lang="ru-RU" dirty="0">
              <a:latin typeface="Times New Roman" panose="02020603050405020304" pitchFamily="18" charset="0"/>
              <a:ea typeface="Times New Roman"/>
              <a:cs typeface="Times New Roman" panose="02020603050405020304" pitchFamily="18" charset="0"/>
              <a:sym typeface="Times New Roman"/>
            </a:endParaRPr>
          </a:p>
        </p:txBody>
      </p:sp>
      <p:sp>
        <p:nvSpPr>
          <p:cNvPr id="4" name="Номер слайда 3"/>
          <p:cNvSpPr>
            <a:spLocks noGrp="1"/>
          </p:cNvSpPr>
          <p:nvPr>
            <p:ph type="sldNum" sz="quarter" idx="10"/>
          </p:nvPr>
        </p:nvSpPr>
        <p:spPr/>
        <p:txBody>
          <a:bodyPr/>
          <a:lstStyle/>
          <a:p>
            <a:fld id="{998F907E-DD9D-4BDF-9AAB-71D1603FF279}" type="slidenum">
              <a:rPr lang="ru-RU" smtClean="0"/>
              <a:t>2</a:t>
            </a:fld>
            <a:endParaRPr lang="ru-RU"/>
          </a:p>
        </p:txBody>
      </p:sp>
    </p:spTree>
    <p:extLst>
      <p:ext uri="{BB962C8B-B14F-4D97-AF65-F5344CB8AC3E}">
        <p14:creationId xmlns:p14="http://schemas.microsoft.com/office/powerpoint/2010/main" val="253013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just">
              <a:buNone/>
            </a:pPr>
            <a:r>
              <a:rPr lang="ru-RU" sz="1200" b="1" dirty="0" smtClean="0">
                <a:latin typeface="Times New Roman" panose="02020603050405020304" pitchFamily="18" charset="0"/>
                <a:cs typeface="Times New Roman" panose="02020603050405020304" pitchFamily="18" charset="0"/>
              </a:rPr>
              <a:t>Интернет вещей</a:t>
            </a:r>
            <a:r>
              <a:rPr lang="ru-RU" sz="1200" dirty="0" smtClean="0">
                <a:latin typeface="Times New Roman" panose="02020603050405020304" pitchFamily="18" charset="0"/>
                <a:cs typeface="Times New Roman" panose="02020603050405020304" pitchFamily="18" charset="0"/>
              </a:rPr>
              <a:t> — это концепция, описывающая сеть физических объектов («вещей»), оснащённых технологиями для подключения и обмена данными с другими устройствами и системами через интернет. </a:t>
            </a:r>
            <a:endParaRPr lang="en-US" sz="1200" b="1" dirty="0" smtClean="0">
              <a:latin typeface="Times New Roman" panose="02020603050405020304" pitchFamily="18" charset="0"/>
              <a:cs typeface="Times New Roman" panose="02020603050405020304" pitchFamily="18" charset="0"/>
            </a:endParaRPr>
          </a:p>
          <a:p>
            <a:pPr marL="0" indent="0" algn="just">
              <a:buNone/>
            </a:pPr>
            <a:r>
              <a:rPr lang="ru-RU" sz="1200" b="1" dirty="0" smtClean="0">
                <a:latin typeface="Times New Roman" panose="02020603050405020304" pitchFamily="18" charset="0"/>
                <a:cs typeface="Times New Roman" panose="02020603050405020304" pitchFamily="18" charset="0"/>
              </a:rPr>
              <a:t>Интернет вещей</a:t>
            </a:r>
            <a:r>
              <a:rPr lang="ru-RU" sz="1200" dirty="0" smtClean="0">
                <a:latin typeface="Times New Roman" panose="02020603050405020304" pitchFamily="18" charset="0"/>
                <a:cs typeface="Times New Roman" panose="02020603050405020304" pitchFamily="18" charset="0"/>
              </a:rPr>
              <a:t> — это система взаимосвязанных вычислительных устройств, которые могут собирать и передавать данные по беспроводной сети без участия человека. </a:t>
            </a:r>
            <a:endParaRPr lang="ru-RU" sz="1200" dirty="0" smtClean="0">
              <a:latin typeface="Times New Roman" panose="02020603050405020304" pitchFamily="18" charset="0"/>
              <a:ea typeface="Times New Roman"/>
              <a:cs typeface="Times New Roman" panose="02020603050405020304" pitchFamily="18" charset="0"/>
              <a:sym typeface="Times New Roman"/>
            </a:endParaRPr>
          </a:p>
          <a:p>
            <a:endParaRPr lang="ru-RU" dirty="0" smtClean="0"/>
          </a:p>
          <a:p>
            <a:r>
              <a:rPr lang="ru-RU" dirty="0" smtClean="0"/>
              <a:t>Стоит отметить, что M2M — это подмножество </a:t>
            </a:r>
            <a:r>
              <a:rPr lang="ru-RU" dirty="0" err="1" smtClean="0"/>
              <a:t>IoT</a:t>
            </a:r>
            <a:r>
              <a:rPr lang="ru-RU" dirty="0" smtClean="0"/>
              <a:t>, которое явно имеет дело с соединениями между устройствами. </a:t>
            </a:r>
            <a:r>
              <a:rPr lang="ru-RU" dirty="0" err="1" smtClean="0"/>
              <a:t>IoT</a:t>
            </a:r>
            <a:r>
              <a:rPr lang="ru-RU" dirty="0" smtClean="0"/>
              <a:t> и M2M обеспечивают удаленный доступ для обмена информацией между устройствами без участия человека. Ключевое различие между </a:t>
            </a:r>
            <a:r>
              <a:rPr lang="ru-RU" dirty="0" err="1" smtClean="0"/>
              <a:t>IoT</a:t>
            </a:r>
            <a:r>
              <a:rPr lang="ru-RU" dirty="0" smtClean="0"/>
              <a:t> и M2M заключается в том, что M2M — это подключение двух или более устройств к Интернету для обмена данными, а </a:t>
            </a:r>
            <a:r>
              <a:rPr lang="ru-RU" dirty="0" err="1" smtClean="0"/>
              <a:t>IoT</a:t>
            </a:r>
            <a:r>
              <a:rPr lang="ru-RU" dirty="0" smtClean="0"/>
              <a:t> подключает любое устройство к интернету для изменения процессов в окружающем мире при помощи аналитики. M2M — это то, что обеспечивает интернет вещей связью, без которой </a:t>
            </a:r>
            <a:r>
              <a:rPr lang="ru-RU" dirty="0" err="1" smtClean="0"/>
              <a:t>IoT</a:t>
            </a:r>
            <a:r>
              <a:rPr lang="ru-RU" dirty="0" smtClean="0"/>
              <a:t> был бы невозможен. Идеология интернета вещей направлена на повышение эффективности экономики за счет автоматизации процессов в различных сферах деятельности и исключения из них человека. </a:t>
            </a:r>
            <a:endParaRPr lang="ru-RU" dirty="0"/>
          </a:p>
        </p:txBody>
      </p:sp>
      <p:sp>
        <p:nvSpPr>
          <p:cNvPr id="4" name="Номер слайда 3"/>
          <p:cNvSpPr>
            <a:spLocks noGrp="1"/>
          </p:cNvSpPr>
          <p:nvPr>
            <p:ph type="sldNum" sz="quarter" idx="10"/>
          </p:nvPr>
        </p:nvSpPr>
        <p:spPr/>
        <p:txBody>
          <a:bodyPr/>
          <a:lstStyle/>
          <a:p>
            <a:fld id="{998F907E-DD9D-4BDF-9AAB-71D1603FF279}" type="slidenum">
              <a:rPr lang="ru-RU" smtClean="0"/>
              <a:t>3</a:t>
            </a:fld>
            <a:endParaRPr lang="ru-RU"/>
          </a:p>
        </p:txBody>
      </p:sp>
    </p:spTree>
    <p:extLst>
      <p:ext uri="{BB962C8B-B14F-4D97-AF65-F5344CB8AC3E}">
        <p14:creationId xmlns:p14="http://schemas.microsoft.com/office/powerpoint/2010/main" val="61099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buSzPct val="100000"/>
              <a:buNone/>
            </a:pPr>
            <a:r>
              <a:rPr lang="ru-RU" sz="2400" b="1" dirty="0" smtClean="0">
                <a:latin typeface="Times New Roman" panose="02020603050405020304" pitchFamily="18" charset="0"/>
                <a:cs typeface="Times New Roman" panose="02020603050405020304" pitchFamily="18" charset="0"/>
              </a:rPr>
              <a:t>Интернет вещей в быту;</a:t>
            </a:r>
            <a:endParaRPr lang="en-US" sz="2400" b="1" dirty="0" smtClean="0">
              <a:latin typeface="Times New Roman" panose="02020603050405020304" pitchFamily="18" charset="0"/>
              <a:cs typeface="Times New Roman" panose="02020603050405020304" pitchFamily="18" charset="0"/>
            </a:endParaRPr>
          </a:p>
          <a:p>
            <a:pPr marL="0" lvl="0" indent="0">
              <a:buSzPct val="100000"/>
              <a:buNone/>
            </a:pPr>
            <a:r>
              <a:rPr lang="ru-RU" sz="2400" dirty="0" smtClean="0"/>
              <a:t>Для проектирования умных домов. Системы интернета вещей способны автоматизировать бытовые процессы и исключить непосредственное участие человека. К таким процессам можно отнести дистанционное управление бытовой техникой, музыкальными системами и системами освещения. Автоматизация может выполняться при помощи сбора и анализа статистики о бытовых процессах. Принципы функционирования </a:t>
            </a:r>
            <a:r>
              <a:rPr lang="ru-RU" sz="2400" dirty="0" err="1" smtClean="0"/>
              <a:t>IoT</a:t>
            </a:r>
            <a:r>
              <a:rPr lang="ru-RU" sz="2400" dirty="0" smtClean="0"/>
              <a:t>, описанные на примере бытовых процессов, можно перенести на бесконечное множество любых других, начиная от уличного освещения и управления светофорами, и до управления огромными предприятиями и городами</a:t>
            </a:r>
            <a:r>
              <a:rPr lang="en-US" sz="2400" dirty="0" smtClean="0"/>
              <a:t>.</a:t>
            </a:r>
          </a:p>
          <a:p>
            <a:pPr marL="0" lvl="0" indent="0">
              <a:buSzPct val="100000"/>
              <a:buNone/>
            </a:pPr>
            <a:endParaRPr lang="ru-RU" sz="24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ru-RU" sz="2400" b="1" dirty="0" smtClean="0">
                <a:latin typeface="Times New Roman" panose="02020603050405020304" pitchFamily="18" charset="0"/>
                <a:cs typeface="Times New Roman" panose="02020603050405020304" pitchFamily="18" charset="0"/>
              </a:rPr>
              <a:t>Промышленный интернет вещей (</a:t>
            </a:r>
            <a:r>
              <a:rPr lang="ru-RU" sz="2400" b="1" dirty="0" err="1" smtClean="0">
                <a:latin typeface="Times New Roman" panose="02020603050405020304" pitchFamily="18" charset="0"/>
                <a:cs typeface="Times New Roman" panose="02020603050405020304" pitchFamily="18" charset="0"/>
              </a:rPr>
              <a:t>IIoT</a:t>
            </a:r>
            <a:r>
              <a:rPr lang="ru-RU"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marL="0" lvl="0" indent="0">
              <a:buSzPct val="100000"/>
              <a:buNone/>
            </a:pPr>
            <a:r>
              <a:rPr lang="ru-RU" sz="2400" dirty="0" smtClean="0"/>
              <a:t>Промышленный Интернет вещей (</a:t>
            </a:r>
            <a:r>
              <a:rPr lang="ru-RU" sz="2400" dirty="0" err="1" smtClean="0"/>
              <a:t>Industrial</a:t>
            </a:r>
            <a:r>
              <a:rPr lang="ru-RU" sz="2400" dirty="0" smtClean="0"/>
              <a:t> </a:t>
            </a:r>
            <a:r>
              <a:rPr lang="ru-RU" sz="2400" dirty="0" err="1" smtClean="0"/>
              <a:t>IoT</a:t>
            </a:r>
            <a:r>
              <a:rPr lang="ru-RU" sz="2400" dirty="0" smtClean="0"/>
              <a:t>, </a:t>
            </a:r>
            <a:r>
              <a:rPr lang="ru-RU" sz="2400" dirty="0" err="1" smtClean="0"/>
              <a:t>IIoT</a:t>
            </a:r>
            <a:r>
              <a:rPr lang="ru-RU" sz="2400" dirty="0" smtClean="0"/>
              <a:t>) относится к применению технологии Интернета вещей в промышленных условиях. В последнее время в промышленности используется межмашинное взаимодействие (M2M) для обеспечения беспроводной автоматизации и управления. Но с появлением облачных и смежных технологий (таких как аналитика и машинное обучение) отрасли могут достичь нового уровня автоматизации и тем самым создать новые модели доходов и бизнеса. Организации, которые лучше всего подходят для </a:t>
            </a:r>
            <a:r>
              <a:rPr lang="ru-RU" sz="2400" dirty="0" err="1" smtClean="0"/>
              <a:t>IoT</a:t>
            </a:r>
            <a:r>
              <a:rPr lang="ru-RU" sz="2400" dirty="0" smtClean="0"/>
              <a:t>, — это те, которые могут выиграть от использования умных устройств в своих бизнес-процессах. Ниже приведены некоторые распространенные варианты использования </a:t>
            </a:r>
            <a:r>
              <a:rPr lang="ru-RU" sz="2400" dirty="0" err="1" smtClean="0"/>
              <a:t>IIoT</a:t>
            </a:r>
            <a:r>
              <a:rPr lang="ru-RU" sz="2400" dirty="0" smtClean="0"/>
              <a:t>. </a:t>
            </a:r>
            <a:endParaRPr lang="en-US" sz="2400" dirty="0" smtClean="0"/>
          </a:p>
          <a:p>
            <a:pPr marL="0" lvl="0" indent="0">
              <a:buSzPct val="100000"/>
              <a:buNone/>
            </a:pPr>
            <a:endParaRPr lang="ru-RU" sz="2400" dirty="0" smtClean="0">
              <a:latin typeface="Times New Roman" panose="02020603050405020304" pitchFamily="18"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Pct val="100000"/>
              <a:buFont typeface="+mj-lt"/>
              <a:buNone/>
              <a:tabLst/>
              <a:defRPr/>
            </a:pPr>
            <a:r>
              <a:rPr lang="ru-RU" sz="2000" b="1" dirty="0" smtClean="0"/>
              <a:t>Умные города;</a:t>
            </a:r>
            <a:endParaRPr lang="en-US" sz="2000" b="1" dirty="0" smtClean="0">
              <a:latin typeface="Times New Roman" panose="02020603050405020304" pitchFamily="18" charset="0"/>
              <a:cs typeface="Times New Roman" panose="02020603050405020304" pitchFamily="18" charset="0"/>
            </a:endParaRPr>
          </a:p>
          <a:p>
            <a:pPr marL="0" lvl="1" indent="0">
              <a:buSzPct val="100000"/>
              <a:buFont typeface="+mj-lt"/>
              <a:buNone/>
            </a:pPr>
            <a:r>
              <a:rPr lang="ru-RU" sz="2000" dirty="0" smtClean="0"/>
              <a:t>В умных городах используются такие устройства интернета вещей, как датчики и счетчики для сбора и анализа данных. Полученные данные могут использоваться для улучшения инфраструктуры, коммунального обслуживания и других городских сервисов.</a:t>
            </a:r>
            <a:endParaRPr lang="en-US" sz="2000" dirty="0" smtClean="0"/>
          </a:p>
          <a:p>
            <a:pPr marL="0" lvl="1" indent="0">
              <a:buSzPct val="100000"/>
              <a:buFont typeface="+mj-lt"/>
              <a:buNone/>
            </a:pPr>
            <a:endParaRPr lang="ru-RU" sz="2000" dirty="0" smtClean="0"/>
          </a:p>
          <a:p>
            <a:pPr marL="0" marR="0" lvl="1" indent="0" algn="l" defTabSz="914400" rtl="0" eaLnBrk="1" fontAlgn="auto" latinLnBrk="0" hangingPunct="1">
              <a:lnSpc>
                <a:spcPct val="100000"/>
              </a:lnSpc>
              <a:spcBef>
                <a:spcPts val="0"/>
              </a:spcBef>
              <a:spcAft>
                <a:spcPts val="0"/>
              </a:spcAft>
              <a:buClrTx/>
              <a:buSzPct val="100000"/>
              <a:buFont typeface="+mj-lt"/>
              <a:buNone/>
              <a:tabLst/>
              <a:defRPr/>
            </a:pPr>
            <a:r>
              <a:rPr lang="ru-RU" sz="2000" b="1" dirty="0" smtClean="0"/>
              <a:t>Производства;</a:t>
            </a:r>
            <a:endParaRPr lang="en-US" sz="2000" b="1" dirty="0" smtClean="0">
              <a:latin typeface="Times New Roman" panose="02020603050405020304" pitchFamily="18" charset="0"/>
              <a:cs typeface="Times New Roman" panose="02020603050405020304" pitchFamily="18" charset="0"/>
            </a:endParaRPr>
          </a:p>
          <a:p>
            <a:pPr marL="0" lvl="1" indent="0">
              <a:buSzPct val="100000"/>
              <a:buFont typeface="+mj-lt"/>
              <a:buNone/>
            </a:pPr>
            <a:r>
              <a:rPr lang="ru-RU" sz="2000" dirty="0" smtClean="0"/>
              <a:t>Производители могут получить конкурентное преимущество, используя мониторинг производственных линий, чтобы обеспечить упреждающее обслуживание оборудования с помощью датчиков, обнаруживающих надвигающийся сбой. С помощью оповещений от датчиков производители могут быстро проверять оборудование и ремонтировать его в случае необходимости. Это позволяет компаниям сократить эксплуатационные расходы, а также увеличить время безотказной работы и повысить эффективность оборудования.</a:t>
            </a:r>
            <a:endParaRPr lang="en-US" sz="2000" dirty="0" smtClean="0"/>
          </a:p>
          <a:p>
            <a:pPr marL="0" lvl="1" indent="0">
              <a:buSzPct val="100000"/>
              <a:buFont typeface="+mj-lt"/>
              <a:buNone/>
            </a:pPr>
            <a:endParaRPr lang="ru-RU" sz="2000" dirty="0" smtClean="0"/>
          </a:p>
          <a:p>
            <a:pPr marL="0" marR="0" lvl="1" indent="0" algn="l" defTabSz="914400" rtl="0" eaLnBrk="1" fontAlgn="auto" latinLnBrk="0" hangingPunct="1">
              <a:lnSpc>
                <a:spcPct val="100000"/>
              </a:lnSpc>
              <a:spcBef>
                <a:spcPts val="0"/>
              </a:spcBef>
              <a:spcAft>
                <a:spcPts val="0"/>
              </a:spcAft>
              <a:buClrTx/>
              <a:buSzPct val="100000"/>
              <a:buFont typeface="+mj-lt"/>
              <a:buNone/>
              <a:tabLst/>
              <a:defRPr/>
            </a:pPr>
            <a:r>
              <a:rPr lang="ru-RU" sz="2000" b="1" dirty="0" smtClean="0"/>
              <a:t>Транспорт и логистика;</a:t>
            </a:r>
            <a:endParaRPr lang="en-US" sz="2000" b="1" dirty="0" smtClean="0">
              <a:latin typeface="Times New Roman" panose="02020603050405020304" pitchFamily="18" charset="0"/>
              <a:cs typeface="Times New Roman" panose="02020603050405020304" pitchFamily="18" charset="0"/>
            </a:endParaRPr>
          </a:p>
          <a:p>
            <a:pPr marL="0" lvl="1" indent="0">
              <a:buSzPct val="100000"/>
              <a:buFont typeface="+mj-lt"/>
              <a:buNone/>
            </a:pPr>
            <a:r>
              <a:rPr lang="ru-RU" sz="2000" dirty="0" smtClean="0"/>
              <a:t>Транспортные и логистические системы могут извлекать выгоду из приложений </a:t>
            </a:r>
            <a:r>
              <a:rPr lang="ru-RU" sz="2000" dirty="0" err="1" smtClean="0"/>
              <a:t>IoT</a:t>
            </a:r>
            <a:r>
              <a:rPr lang="ru-RU" sz="2000" dirty="0" smtClean="0"/>
              <a:t>, отслеживая параметры перевозимых грузов. Например, можно отслеживать температуру перевозимых продуктов питания и напитков, цветочной и фармацевтической продукции, чтобы отправлять предупреждения, когда температура поднимается или падает до уровня, угрожающего качеству товаров.</a:t>
            </a:r>
            <a:endParaRPr lang="en-US" sz="2000" dirty="0" smtClean="0"/>
          </a:p>
          <a:p>
            <a:pPr marL="0" lvl="1" indent="0">
              <a:buSzPct val="100000"/>
              <a:buFont typeface="+mj-lt"/>
              <a:buNone/>
            </a:pPr>
            <a:endParaRPr lang="ru-RU" sz="2000" dirty="0" smtClean="0"/>
          </a:p>
          <a:p>
            <a:pPr marL="0" marR="0" lvl="1" indent="0" algn="l" defTabSz="914400" rtl="0" eaLnBrk="1" fontAlgn="auto" latinLnBrk="0" hangingPunct="1">
              <a:lnSpc>
                <a:spcPct val="100000"/>
              </a:lnSpc>
              <a:spcBef>
                <a:spcPts val="0"/>
              </a:spcBef>
              <a:spcAft>
                <a:spcPts val="0"/>
              </a:spcAft>
              <a:buClrTx/>
              <a:buSzPct val="100000"/>
              <a:buFont typeface="+mj-lt"/>
              <a:buNone/>
              <a:tabLst/>
              <a:defRPr/>
            </a:pPr>
            <a:r>
              <a:rPr lang="ru-RU" sz="2000" b="1" dirty="0" smtClean="0"/>
              <a:t>Розничная торговля;</a:t>
            </a:r>
            <a:endParaRPr lang="en-US" sz="2000" b="1" dirty="0" smtClean="0">
              <a:latin typeface="Times New Roman" panose="02020603050405020304" pitchFamily="18" charset="0"/>
              <a:cs typeface="Times New Roman" panose="02020603050405020304" pitchFamily="18" charset="0"/>
            </a:endParaRPr>
          </a:p>
          <a:p>
            <a:pPr marL="0" lvl="1" indent="0">
              <a:buSzPct val="100000"/>
              <a:buFont typeface="+mj-lt"/>
              <a:buNone/>
            </a:pPr>
            <a:r>
              <a:rPr lang="ru-RU" sz="2000" dirty="0" smtClean="0"/>
              <a:t>Приложения </a:t>
            </a:r>
            <a:r>
              <a:rPr lang="ru-RU" sz="2000" dirty="0" err="1" smtClean="0"/>
              <a:t>IoT</a:t>
            </a:r>
            <a:r>
              <a:rPr lang="ru-RU" sz="2000" dirty="0" smtClean="0"/>
              <a:t> позволяют розничным компаниям управлять запасами, улучшать качество обслуживания клиентов, оптимизировать цепочку поставок и сокращать эксплуатационные расходы</a:t>
            </a:r>
            <a:endParaRPr lang="en-US" sz="2000" dirty="0" smtClean="0"/>
          </a:p>
          <a:p>
            <a:pPr marL="0" lvl="1" indent="0">
              <a:buSzPct val="100000"/>
              <a:buFont typeface="+mj-lt"/>
              <a:buNone/>
            </a:pPr>
            <a:endParaRPr lang="ru-RU" sz="2000" dirty="0" smtClean="0"/>
          </a:p>
          <a:p>
            <a:pPr marL="0" marR="0" lvl="1" indent="0" algn="l" defTabSz="914400" rtl="0" eaLnBrk="1" fontAlgn="auto" latinLnBrk="0" hangingPunct="1">
              <a:lnSpc>
                <a:spcPct val="100000"/>
              </a:lnSpc>
              <a:spcBef>
                <a:spcPts val="0"/>
              </a:spcBef>
              <a:spcAft>
                <a:spcPts val="0"/>
              </a:spcAft>
              <a:buClrTx/>
              <a:buSzPct val="100000"/>
              <a:buFont typeface="+mj-lt"/>
              <a:buNone/>
              <a:tabLst/>
              <a:defRPr/>
            </a:pPr>
            <a:r>
              <a:rPr lang="ru-RU" sz="2000" b="1" dirty="0" smtClean="0"/>
              <a:t>Государственный сектор;</a:t>
            </a:r>
            <a:endParaRPr lang="en-US" sz="2000" b="1" dirty="0" smtClean="0">
              <a:latin typeface="Times New Roman" panose="02020603050405020304" pitchFamily="18" charset="0"/>
              <a:cs typeface="Times New Roman" panose="02020603050405020304" pitchFamily="18" charset="0"/>
            </a:endParaRPr>
          </a:p>
          <a:p>
            <a:pPr marL="0" lvl="1" indent="0">
              <a:buSzPct val="100000"/>
              <a:buFont typeface="+mj-lt"/>
              <a:buNone/>
            </a:pPr>
            <a:r>
              <a:rPr lang="ru-RU" sz="2000" dirty="0" smtClean="0"/>
              <a:t>Преимущества </a:t>
            </a:r>
            <a:r>
              <a:rPr lang="ru-RU" sz="2000" dirty="0" err="1" smtClean="0"/>
              <a:t>IoT</a:t>
            </a:r>
            <a:r>
              <a:rPr lang="ru-RU" sz="2000" dirty="0" smtClean="0"/>
              <a:t> в государственном секторе и других средах, связанных с услугами, достаточно обширны. Например, государственные коммунальные службы могут использовать приложения на базе интернета вещей для уведомления своих пользователей об отключениях и небольших перебоях в подаче воды и электроэнергии. Приложения </a:t>
            </a:r>
            <a:r>
              <a:rPr lang="ru-RU" sz="2000" dirty="0" err="1" smtClean="0"/>
              <a:t>IoT</a:t>
            </a:r>
            <a:r>
              <a:rPr lang="ru-RU" sz="2000" dirty="0" smtClean="0"/>
              <a:t> могут собирать данные о масштабах сбоев и управлять ресурсами, чтобы помогать коммунальным службам быстрее восстанавливать работу после сбоев</a:t>
            </a:r>
            <a:r>
              <a:rPr lang="en-US" sz="2000" dirty="0" smtClean="0"/>
              <a:t>.</a:t>
            </a:r>
          </a:p>
          <a:p>
            <a:pPr marL="0" lvl="1" indent="0">
              <a:buSzPct val="100000"/>
              <a:buFont typeface="+mj-lt"/>
              <a:buNone/>
            </a:pPr>
            <a:endParaRPr lang="ru-RU" sz="2000" dirty="0" smtClean="0"/>
          </a:p>
          <a:p>
            <a:pPr marL="0" marR="0" lvl="1" indent="0" algn="l" defTabSz="914400" rtl="0" eaLnBrk="1" fontAlgn="auto" latinLnBrk="0" hangingPunct="1">
              <a:lnSpc>
                <a:spcPct val="100000"/>
              </a:lnSpc>
              <a:spcBef>
                <a:spcPts val="0"/>
              </a:spcBef>
              <a:spcAft>
                <a:spcPts val="0"/>
              </a:spcAft>
              <a:buClrTx/>
              <a:buSzPct val="100000"/>
              <a:buFont typeface="+mj-lt"/>
              <a:buNone/>
              <a:tabLst/>
              <a:defRPr/>
            </a:pPr>
            <a:r>
              <a:rPr lang="ru-RU" sz="2000" b="1" dirty="0" smtClean="0"/>
              <a:t>Здравоохранение;</a:t>
            </a:r>
            <a:endParaRPr lang="en-US" sz="2000" b="1" dirty="0" smtClean="0">
              <a:latin typeface="Times New Roman" panose="02020603050405020304" pitchFamily="18" charset="0"/>
              <a:cs typeface="Times New Roman" panose="02020603050405020304" pitchFamily="18" charset="0"/>
            </a:endParaRPr>
          </a:p>
          <a:p>
            <a:pPr marL="0" lvl="1" indent="0">
              <a:buSzPct val="100000"/>
              <a:buFont typeface="+mj-lt"/>
              <a:buNone/>
            </a:pPr>
            <a:r>
              <a:rPr lang="ru-RU" sz="2000" dirty="0" smtClean="0"/>
              <a:t>Интернет вещей является важным аспектом телемедицины [3] (для обозначения интернета медицинских вещей иногда используется аббревиатура </a:t>
            </a:r>
            <a:r>
              <a:rPr lang="ru-RU" sz="2000" dirty="0" err="1" smtClean="0"/>
              <a:t>IoMT</a:t>
            </a:r>
            <a:r>
              <a:rPr lang="ru-RU" sz="2000" dirty="0" smtClean="0"/>
              <a:t>). Примеры его применения включают удаленную медицинскую диагностику, цифровую передачу медицинских изображений, </a:t>
            </a:r>
            <a:r>
              <a:rPr lang="ru-RU" sz="2000" dirty="0" err="1" smtClean="0"/>
              <a:t>видеоконсультации</a:t>
            </a:r>
            <a:r>
              <a:rPr lang="ru-RU" sz="2000" dirty="0" smtClean="0"/>
              <a:t> со специалистами и прочее. Приложения </a:t>
            </a:r>
            <a:r>
              <a:rPr lang="ru-RU" sz="2000" dirty="0" err="1" smtClean="0"/>
              <a:t>IoT</a:t>
            </a:r>
            <a:r>
              <a:rPr lang="ru-RU" sz="2000" dirty="0" smtClean="0"/>
              <a:t> также используются в носимых устройствах, которые могут контролировать здоровье человека и условия окружающей среды. Такие приложения не только помогают людям следить за состоянием своего здоровья, но и позволяют врачам удаленно наблюдать за пациентами.</a:t>
            </a:r>
            <a:endParaRPr lang="en-US" sz="2000" dirty="0" smtClean="0"/>
          </a:p>
          <a:p>
            <a:pPr marL="0" lvl="1" indent="0">
              <a:buSzPct val="100000"/>
              <a:buFont typeface="+mj-lt"/>
              <a:buNone/>
            </a:pPr>
            <a:endParaRPr lang="ru-RU" sz="2000" dirty="0" smtClean="0"/>
          </a:p>
          <a:p>
            <a:pPr marL="0" marR="0" lvl="1" indent="0" algn="l" defTabSz="914400" rtl="0" eaLnBrk="1" fontAlgn="auto" latinLnBrk="0" hangingPunct="1">
              <a:lnSpc>
                <a:spcPct val="100000"/>
              </a:lnSpc>
              <a:spcBef>
                <a:spcPts val="0"/>
              </a:spcBef>
              <a:spcAft>
                <a:spcPts val="0"/>
              </a:spcAft>
              <a:buClrTx/>
              <a:buSzPct val="100000"/>
              <a:buFont typeface="+mj-lt"/>
              <a:buNone/>
              <a:tabLst/>
              <a:defRPr/>
            </a:pPr>
            <a:r>
              <a:rPr lang="ru-RU" sz="2000" b="1" dirty="0" smtClean="0"/>
              <a:t>Общая безопасность во всех отраслях.</a:t>
            </a:r>
            <a:endParaRPr lang="en-US" sz="1800" b="1" dirty="0" smtClean="0">
              <a:latin typeface="Times New Roman" panose="02020603050405020304" pitchFamily="18" charset="0"/>
              <a:cs typeface="Times New Roman" panose="02020603050405020304" pitchFamily="18" charset="0"/>
            </a:endParaRPr>
          </a:p>
          <a:p>
            <a:pPr marL="0" lvl="1" indent="0">
              <a:buSzPct val="100000"/>
              <a:buFont typeface="+mj-lt"/>
              <a:buNone/>
            </a:pPr>
            <a:r>
              <a:rPr lang="ru-RU" sz="1800" dirty="0" smtClean="0"/>
              <a:t>Помимо отслеживания физических показателей, </a:t>
            </a:r>
            <a:r>
              <a:rPr lang="ru-RU" sz="1800" dirty="0" err="1" smtClean="0"/>
              <a:t>IoT</a:t>
            </a:r>
            <a:r>
              <a:rPr lang="ru-RU" sz="1800" dirty="0" smtClean="0"/>
              <a:t> можно использовать для повышения безопасности труда. Сотрудники опасных предприятий, таких как шахты, месторождения и электростанции, должны знать о возможном наступлении опасной ситуации. Когда они подключены к приложениям на основе датчиков </a:t>
            </a:r>
            <a:r>
              <a:rPr lang="ru-RU" sz="1800" dirty="0" err="1" smtClean="0"/>
              <a:t>IoT</a:t>
            </a:r>
            <a:r>
              <a:rPr lang="ru-RU" sz="1800" dirty="0" smtClean="0"/>
              <a:t>, они могут быть уведомлены об угрозах аварий, чтобы предпринять необходимые действия. </a:t>
            </a:r>
            <a:endParaRPr lang="en-US" sz="1800" dirty="0" smtClean="0">
              <a:latin typeface="Times New Roman" panose="02020603050405020304" pitchFamily="18" charset="0"/>
              <a:ea typeface="Times New Roman"/>
              <a:cs typeface="Times New Roman" panose="02020603050405020304" pitchFamily="18" charset="0"/>
              <a:sym typeface="Times New Roman"/>
            </a:endParaRPr>
          </a:p>
          <a:p>
            <a:pPr marL="0" lvl="1" indent="0">
              <a:buSzPct val="100000"/>
              <a:buFont typeface="+mj-lt"/>
              <a:buNone/>
            </a:pPr>
            <a:endParaRPr lang="ru-RU" sz="1800" dirty="0">
              <a:latin typeface="Times New Roman" panose="02020603050405020304" pitchFamily="18" charset="0"/>
              <a:ea typeface="Times New Roman"/>
              <a:cs typeface="Times New Roman" panose="02020603050405020304" pitchFamily="18" charset="0"/>
              <a:sym typeface="Times New Roman"/>
            </a:endParaRPr>
          </a:p>
        </p:txBody>
      </p:sp>
      <p:sp>
        <p:nvSpPr>
          <p:cNvPr id="4" name="Номер слайда 3"/>
          <p:cNvSpPr>
            <a:spLocks noGrp="1"/>
          </p:cNvSpPr>
          <p:nvPr>
            <p:ph type="sldNum" sz="quarter" idx="10"/>
          </p:nvPr>
        </p:nvSpPr>
        <p:spPr/>
        <p:txBody>
          <a:bodyPr/>
          <a:lstStyle/>
          <a:p>
            <a:fld id="{998F907E-DD9D-4BDF-9AAB-71D1603FF279}" type="slidenum">
              <a:rPr lang="ru-RU" smtClean="0"/>
              <a:t>4</a:t>
            </a:fld>
            <a:endParaRPr lang="ru-RU"/>
          </a:p>
        </p:txBody>
      </p:sp>
    </p:spTree>
    <p:extLst>
      <p:ext uri="{BB962C8B-B14F-4D97-AF65-F5344CB8AC3E}">
        <p14:creationId xmlns:p14="http://schemas.microsoft.com/office/powerpoint/2010/main" val="163147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Определение архитектуры интернета вещей является предметом серьезных дискуссий. Одной из наиболее подробных архитектур является семиуровневая модель, предложенная компанией </a:t>
            </a:r>
            <a:r>
              <a:rPr lang="ru-RU" dirty="0" err="1" smtClean="0"/>
              <a:t>Cisco</a:t>
            </a:r>
            <a:r>
              <a:rPr lang="ru-RU" dirty="0" smtClean="0"/>
              <a:t>. На слайде описаны её уровни.</a:t>
            </a:r>
          </a:p>
          <a:p>
            <a:endParaRPr lang="ru-RU" dirty="0" smtClean="0"/>
          </a:p>
          <a:p>
            <a:pPr marL="228600" indent="-228600">
              <a:buAutoNum type="arabicPeriod"/>
            </a:pPr>
            <a:r>
              <a:rPr lang="ru-RU" b="1" dirty="0" smtClean="0"/>
              <a:t>Физические устройства и контроллеры</a:t>
            </a:r>
            <a:r>
              <a:rPr lang="ru-RU" dirty="0" smtClean="0"/>
              <a:t> — это уровень, содержащий вещи в </a:t>
            </a:r>
            <a:r>
              <a:rPr lang="ru-RU" dirty="0" err="1" smtClean="0"/>
              <a:t>IoT</a:t>
            </a:r>
            <a:r>
              <a:rPr lang="ru-RU" dirty="0" smtClean="0"/>
              <a:t>. Сюда входит широкий спектр конечных устройств, которые могут отправлять или получать информацию (например, датчики и считыватели радиочастотной идентификации (RFID)). </a:t>
            </a:r>
          </a:p>
          <a:p>
            <a:pPr marL="228600" indent="-228600">
              <a:buAutoNum type="arabicPeriod"/>
            </a:pPr>
            <a:r>
              <a:rPr lang="ru-RU" b="1" dirty="0" smtClean="0"/>
              <a:t>Соединение</a:t>
            </a:r>
            <a:r>
              <a:rPr lang="ru-RU" dirty="0" smtClean="0"/>
              <a:t> — это уровень, содержащий все компоненты, способные передавать информацию. Передача может осуществляться между устройствами на первом уровне, между компонентами на этом уровне или между первым и третьим уровнем. </a:t>
            </a:r>
          </a:p>
          <a:p>
            <a:pPr marL="228600" indent="-228600">
              <a:buAutoNum type="arabicPeriod"/>
            </a:pPr>
            <a:r>
              <a:rPr lang="ru-RU" b="1" dirty="0" smtClean="0"/>
              <a:t>Граничные (туманные) вычисления</a:t>
            </a:r>
            <a:r>
              <a:rPr lang="ru-RU" dirty="0" smtClean="0"/>
              <a:t> (с английского </a:t>
            </a:r>
            <a:r>
              <a:rPr lang="ru-RU" dirty="0" err="1" smtClean="0"/>
              <a:t>Edge</a:t>
            </a:r>
            <a:r>
              <a:rPr lang="ru-RU" dirty="0" smtClean="0"/>
              <a:t> (</a:t>
            </a:r>
            <a:r>
              <a:rPr lang="ru-RU" dirty="0" err="1" smtClean="0"/>
              <a:t>Fog</a:t>
            </a:r>
            <a:r>
              <a:rPr lang="ru-RU" dirty="0" smtClean="0"/>
              <a:t>) </a:t>
            </a:r>
            <a:r>
              <a:rPr lang="ru-RU" dirty="0" err="1" smtClean="0"/>
              <a:t>computing</a:t>
            </a:r>
            <a:r>
              <a:rPr lang="ru-RU" dirty="0" smtClean="0"/>
              <a:t>) — это первый уровень, на котором происходит обработка данных. Здесь могут собираться и предварительно обрабатываться значительные объёмы информации до того, как они будут переданы в верхние уровни. Данный уровень также 8 позволяет форматировать и декодировать данные до того, как они будут обработаны. </a:t>
            </a:r>
          </a:p>
          <a:p>
            <a:pPr marL="228600" indent="-228600">
              <a:buAutoNum type="arabicPeriod"/>
            </a:pPr>
            <a:r>
              <a:rPr lang="ru-RU" b="1" dirty="0" smtClean="0"/>
              <a:t>Накопление данных</a:t>
            </a:r>
            <a:r>
              <a:rPr lang="ru-RU" dirty="0" smtClean="0"/>
              <a:t> — это уровень, на котором данные сохраняются, чтобы приложения могли получить к ним доступ в случае необходимости. Как правило, необходимая обработка информации не может быть выполнена на сетевых скоростях, поэтому вычислительная система нуждается в промежуточном хранилище данных. Сохранённые данные также могут быть преобразованы и </a:t>
            </a:r>
            <a:r>
              <a:rPr lang="ru-RU" dirty="0" err="1" smtClean="0"/>
              <a:t>рекомбинированы</a:t>
            </a:r>
            <a:r>
              <a:rPr lang="ru-RU" dirty="0" smtClean="0"/>
              <a:t>, чтобы быть готовыми к использованию на более высоких уровнях. В результате на этом уровне данные в движении преобразуются в данные в состоянии покоя. </a:t>
            </a:r>
          </a:p>
          <a:p>
            <a:pPr marL="228600" indent="-228600">
              <a:buAutoNum type="arabicPeriod"/>
            </a:pPr>
            <a:r>
              <a:rPr lang="ru-RU" b="1" dirty="0" smtClean="0"/>
              <a:t>Абстракция данных</a:t>
            </a:r>
            <a:r>
              <a:rPr lang="ru-RU" dirty="0" smtClean="0"/>
              <a:t> — это уровень, позволяющий хранить данные более эффективным образом для повышения производительности более высоких уровней. На данном уровне над данными могут выполняться операции нормализации, индексирования, форматирования, проверки, консолидации, а также обеспечивается доступ к нескольким хранилищам данных. </a:t>
            </a:r>
          </a:p>
          <a:p>
            <a:pPr marL="228600" indent="-228600">
              <a:buAutoNum type="arabicPeriod"/>
            </a:pPr>
            <a:r>
              <a:rPr lang="ru-RU" b="1" dirty="0" smtClean="0"/>
              <a:t>Приложения</a:t>
            </a:r>
            <a:r>
              <a:rPr lang="ru-RU" dirty="0" smtClean="0"/>
              <a:t> — это уровень, на котором информация, накопленная ранее, интерпретируется приложениями. Именно на этом уровне располагается бизнес-логика приложений. </a:t>
            </a:r>
          </a:p>
          <a:p>
            <a:pPr marL="228600" indent="-228600">
              <a:buAutoNum type="arabicPeriod"/>
            </a:pPr>
            <a:r>
              <a:rPr lang="ru-RU" b="1" dirty="0" smtClean="0"/>
              <a:t>Взаимодействие и процессы</a:t>
            </a:r>
            <a:r>
              <a:rPr lang="ru-RU" dirty="0" smtClean="0"/>
              <a:t> — это уровень, объединяющий всё вместе. Система бесполезна, если информация, предоставляемая на этом уровне, не является полезной. Данные из интернета вещей должны использоваться для принятия обоснованных решений. </a:t>
            </a:r>
          </a:p>
          <a:p>
            <a:pPr marL="0" indent="0">
              <a:buNone/>
            </a:pPr>
            <a:endParaRPr lang="en-US" dirty="0" smtClean="0"/>
          </a:p>
          <a:p>
            <a:pPr marL="0" indent="0">
              <a:buNone/>
            </a:pPr>
            <a:r>
              <a:rPr lang="ru-RU" dirty="0" smtClean="0"/>
              <a:t>Операционная система компьютера — комплекс взаимосвязанных программ, который действует как интерфейс между приложениями и пользователями, с одной стороны, и аппаратурой компьютера, с другой стороны. </a:t>
            </a:r>
            <a:endParaRPr lang="en-US" dirty="0" smtClean="0"/>
          </a:p>
          <a:p>
            <a:pPr marL="0" indent="0">
              <a:buNone/>
            </a:pPr>
            <a:endParaRPr lang="ru-RU" dirty="0" smtClean="0"/>
          </a:p>
          <a:p>
            <a:pPr marL="0" indent="0">
              <a:buNone/>
            </a:pPr>
            <a:r>
              <a:rPr lang="ru-RU" dirty="0" smtClean="0"/>
              <a:t>Операционные системы для интернета вещей принципиально меняют процесс разработки программного обеспечения для систем с многоуровневой архитектурой, описанной выше, так как позволяют разработчикам абстрагироваться от особенностей аппаратуры конкретных устройств и предоставляют шаблоны для создания приложений с определённой архитектурой.</a:t>
            </a:r>
            <a:endParaRPr lang="ru-RU" dirty="0"/>
          </a:p>
        </p:txBody>
      </p:sp>
      <p:sp>
        <p:nvSpPr>
          <p:cNvPr id="4" name="Номер слайда 3"/>
          <p:cNvSpPr>
            <a:spLocks noGrp="1"/>
          </p:cNvSpPr>
          <p:nvPr>
            <p:ph type="sldNum" sz="quarter" idx="10"/>
          </p:nvPr>
        </p:nvSpPr>
        <p:spPr/>
        <p:txBody>
          <a:bodyPr/>
          <a:lstStyle/>
          <a:p>
            <a:fld id="{998F907E-DD9D-4BDF-9AAB-71D1603FF279}" type="slidenum">
              <a:rPr lang="ru-RU" smtClean="0"/>
              <a:t>5</a:t>
            </a:fld>
            <a:endParaRPr lang="ru-RU"/>
          </a:p>
        </p:txBody>
      </p:sp>
    </p:spTree>
    <p:extLst>
      <p:ext uri="{BB962C8B-B14F-4D97-AF65-F5344CB8AC3E}">
        <p14:creationId xmlns:p14="http://schemas.microsoft.com/office/powerpoint/2010/main" val="176016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en-US" b="1" dirty="0" smtClean="0"/>
              <a:t>*</a:t>
            </a:r>
            <a:r>
              <a:rPr lang="ru-RU" b="1" dirty="0" smtClean="0"/>
              <a:t>Выбирать ключевые фишки и комментировать таблицу</a:t>
            </a:r>
            <a:r>
              <a:rPr lang="en-US" b="1" dirty="0" smtClean="0"/>
              <a:t>*</a:t>
            </a:r>
          </a:p>
          <a:p>
            <a:pPr algn="l"/>
            <a:endParaRPr lang="en-US" b="1" dirty="0" smtClean="0"/>
          </a:p>
          <a:p>
            <a:r>
              <a:rPr lang="ru-RU" b="1" dirty="0" smtClean="0"/>
              <a:t>Операционная система реального времени</a:t>
            </a:r>
            <a:r>
              <a:rPr lang="ru-RU" dirty="0" smtClean="0"/>
              <a:t> — это система, предназначенная для управления физическими объектами (процессами), которая способна обеспечить предсказуемое время реакции в ответ на изменение состояния управляемого объекта (процесса).</a:t>
            </a:r>
            <a:endParaRPr lang="en-US" dirty="0" smtClean="0"/>
          </a:p>
          <a:p>
            <a:endParaRPr lang="en-US" sz="1200" dirty="0" smtClean="0">
              <a:latin typeface="Times New Roman" panose="02020603050405020304" pitchFamily="18" charset="0"/>
              <a:ea typeface="Times New Roman"/>
              <a:cs typeface="Times New Roman" panose="02020603050405020304" pitchFamily="18" charset="0"/>
              <a:sym typeface="Times New Roman"/>
            </a:endParaRPr>
          </a:p>
          <a:p>
            <a:pPr rtl="0" eaLnBrk="1" fontAlgn="t" latinLnBrk="0" hangingPunct="1"/>
            <a:r>
              <a:rPr lang="en-US" sz="1200" b="1" i="0" u="none" strike="noStrike" kern="1200" dirty="0" smtClean="0">
                <a:solidFill>
                  <a:schemeClr val="tx1"/>
                </a:solidFill>
                <a:effectLst/>
                <a:latin typeface="+mn-lt"/>
                <a:ea typeface="+mn-ea"/>
                <a:cs typeface="+mn-cs"/>
              </a:rPr>
              <a:t>Azure RTOS</a:t>
            </a:r>
          </a:p>
          <a:p>
            <a:pPr rtl="0" eaLnBrk="1" fontAlgn="t" latinLnBrk="0" hangingPunct="1"/>
            <a:r>
              <a:rPr lang="ru-RU" dirty="0" err="1" smtClean="0"/>
              <a:t>Microsoft</a:t>
            </a:r>
            <a:r>
              <a:rPr lang="ru-RU" dirty="0" smtClean="0"/>
              <a:t> </a:t>
            </a:r>
            <a:r>
              <a:rPr lang="ru-RU" dirty="0" err="1" smtClean="0"/>
              <a:t>Azure</a:t>
            </a:r>
            <a:r>
              <a:rPr lang="ru-RU" dirty="0" smtClean="0"/>
              <a:t> RTOS </a:t>
            </a:r>
            <a:r>
              <a:rPr lang="ru-RU" dirty="0" err="1" smtClean="0"/>
              <a:t>ThreadX</a:t>
            </a:r>
            <a:r>
              <a:rPr lang="ru-RU" dirty="0" smtClean="0"/>
              <a:t> — это операционная система реального времени (</a:t>
            </a:r>
            <a:r>
              <a:rPr lang="ru-RU" dirty="0" err="1" smtClean="0"/>
              <a:t>Real-Time</a:t>
            </a:r>
            <a:r>
              <a:rPr lang="ru-RU" dirty="0" smtClean="0"/>
              <a:t> </a:t>
            </a:r>
            <a:r>
              <a:rPr lang="ru-RU" dirty="0" err="1" smtClean="0"/>
              <a:t>Operating</a:t>
            </a:r>
            <a:r>
              <a:rPr lang="ru-RU" dirty="0" smtClean="0"/>
              <a:t> </a:t>
            </a:r>
            <a:r>
              <a:rPr lang="ru-RU" dirty="0" err="1" smtClean="0"/>
              <a:t>System</a:t>
            </a:r>
            <a:r>
              <a:rPr lang="ru-RU" dirty="0" smtClean="0"/>
              <a:t>, RTOS) для интернета вещей и пограничных устройств, работающих на микроконтроллерах. </a:t>
            </a:r>
            <a:r>
              <a:rPr lang="ru-RU" dirty="0" err="1" smtClean="0"/>
              <a:t>Azure</a:t>
            </a:r>
            <a:r>
              <a:rPr lang="ru-RU" dirty="0" smtClean="0"/>
              <a:t> RTOS разработана для поддержки устройств с жесткими ограничениями по ресурсам (как правило, работающих от аккумуляторов и имеющих менее 64 КБ флэш-памяти)</a:t>
            </a:r>
            <a:r>
              <a:rPr lang="en-US" dirty="0" smtClean="0"/>
              <a:t>.</a:t>
            </a:r>
          </a:p>
          <a:p>
            <a:pPr rtl="0" eaLnBrk="1" fontAlgn="t" latinLnBrk="0" hangingPunct="1"/>
            <a:endParaRPr lang="en-US" dirty="0" smtClean="0"/>
          </a:p>
          <a:p>
            <a:pPr rtl="0" eaLnBrk="1" fontAlgn="t" latinLnBrk="0" hangingPunct="1"/>
            <a:r>
              <a:rPr lang="ru-RU" dirty="0" smtClean="0"/>
              <a:t>Одной из отличительных особенностей данной ОС является архитектура ядра, организованного по структуре </a:t>
            </a:r>
            <a:r>
              <a:rPr lang="ru-RU" dirty="0" err="1" smtClean="0"/>
              <a:t>пикоядра</a:t>
            </a:r>
            <a:r>
              <a:rPr lang="ru-RU" dirty="0" smtClean="0"/>
              <a:t> (</a:t>
            </a:r>
            <a:r>
              <a:rPr lang="ru-RU" dirty="0" err="1" smtClean="0"/>
              <a:t>picokernel</a:t>
            </a:r>
            <a:r>
              <a:rPr lang="ru-RU" dirty="0" smtClean="0"/>
              <a:t>). При таком подходе службы ОС размещаются на одном уровне, что устраняет ненужные временные затраты при вызове функций.</a:t>
            </a:r>
            <a:endParaRPr lang="en-US" dirty="0" smtClean="0"/>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ru-RU" dirty="0" smtClean="0"/>
              <a:t>Поддерживает среды с многоядерными процессорами посредством асимметричной многопроцессорной обработки или симметричной многопроцессорной обработки.</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Azure Sphere </a:t>
            </a:r>
          </a:p>
          <a:p>
            <a:pPr rtl="0" eaLnBrk="1" fontAlgn="t" latinLnBrk="0" hangingPunct="1"/>
            <a:r>
              <a:rPr lang="ru-RU" dirty="0" err="1" smtClean="0"/>
              <a:t>Microsoft</a:t>
            </a:r>
            <a:r>
              <a:rPr lang="ru-RU" dirty="0" smtClean="0"/>
              <a:t> </a:t>
            </a:r>
            <a:r>
              <a:rPr lang="ru-RU" dirty="0" err="1" smtClean="0"/>
              <a:t>Azure</a:t>
            </a:r>
            <a:r>
              <a:rPr lang="ru-RU" dirty="0" smtClean="0"/>
              <a:t> </a:t>
            </a:r>
            <a:r>
              <a:rPr lang="ru-RU" dirty="0" err="1" smtClean="0"/>
              <a:t>Sphere</a:t>
            </a:r>
            <a:r>
              <a:rPr lang="ru-RU" dirty="0" smtClean="0"/>
              <a:t> — это специализированная операционная система для микроконтроллеров на базе </a:t>
            </a:r>
            <a:r>
              <a:rPr lang="ru-RU" dirty="0" err="1" smtClean="0"/>
              <a:t>Linux</a:t>
            </a:r>
            <a:r>
              <a:rPr lang="ru-RU" dirty="0" smtClean="0"/>
              <a:t>, созданная </a:t>
            </a:r>
            <a:r>
              <a:rPr lang="ru-RU" dirty="0" err="1" smtClean="0"/>
              <a:t>Microsoft</a:t>
            </a:r>
            <a:r>
              <a:rPr lang="ru-RU" dirty="0" smtClean="0"/>
              <a:t> для работы на чипе, сертифицированном для </a:t>
            </a:r>
            <a:r>
              <a:rPr lang="ru-RU" dirty="0" err="1" smtClean="0"/>
              <a:t>Azure</a:t>
            </a:r>
            <a:r>
              <a:rPr lang="ru-RU" dirty="0" smtClean="0"/>
              <a:t> </a:t>
            </a:r>
            <a:r>
              <a:rPr lang="ru-RU" dirty="0" err="1" smtClean="0"/>
              <a:t>Sphere</a:t>
            </a:r>
            <a:r>
              <a:rPr lang="ru-RU" dirty="0" smtClean="0"/>
              <a:t>, и для подключения к службе безопасности </a:t>
            </a:r>
            <a:r>
              <a:rPr lang="ru-RU" dirty="0" err="1" smtClean="0"/>
              <a:t>Azure</a:t>
            </a:r>
            <a:r>
              <a:rPr lang="ru-RU" dirty="0" smtClean="0"/>
              <a:t> 13 </a:t>
            </a:r>
            <a:r>
              <a:rPr lang="ru-RU" dirty="0" err="1" smtClean="0"/>
              <a:t>Sphere</a:t>
            </a:r>
            <a:r>
              <a:rPr lang="ru-RU" dirty="0" smtClean="0"/>
              <a:t>. Операционная система </a:t>
            </a:r>
            <a:r>
              <a:rPr lang="ru-RU" dirty="0" err="1" smtClean="0"/>
              <a:t>Azure</a:t>
            </a:r>
            <a:r>
              <a:rPr lang="ru-RU" dirty="0" smtClean="0"/>
              <a:t> </a:t>
            </a:r>
            <a:r>
              <a:rPr lang="ru-RU" dirty="0" err="1" smtClean="0"/>
              <a:t>Sphere</a:t>
            </a:r>
            <a:r>
              <a:rPr lang="ru-RU" dirty="0" smtClean="0"/>
              <a:t> предоставляет платформу для разработки приложений для интернета вещей , включая как приложения высокого уровня, так и приложения, поддерживающие работу в реальном времени. Это первая операционная система с ядром </a:t>
            </a:r>
            <a:r>
              <a:rPr lang="ru-RU" dirty="0" err="1" smtClean="0"/>
              <a:t>Linux</a:t>
            </a:r>
            <a:r>
              <a:rPr lang="ru-RU" dirty="0" smtClean="0"/>
              <a:t>, которую </a:t>
            </a:r>
            <a:r>
              <a:rPr lang="ru-RU" dirty="0" err="1" smtClean="0"/>
              <a:t>Microsoft</a:t>
            </a:r>
            <a:r>
              <a:rPr lang="ru-RU" dirty="0" smtClean="0"/>
              <a:t> публично выпустила, и вторая </a:t>
            </a:r>
            <a:r>
              <a:rPr lang="ru-RU" dirty="0" err="1" smtClean="0"/>
              <a:t>Unix</a:t>
            </a:r>
            <a:r>
              <a:rPr lang="ru-RU" dirty="0" smtClean="0"/>
              <a:t>-подобная операционная система, разработанная компанией для публичного пользования</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ru-RU" dirty="0" smtClean="0"/>
              <a:t>Служба безопасности </a:t>
            </a:r>
            <a:r>
              <a:rPr lang="ru-RU" dirty="0" err="1" smtClean="0"/>
              <a:t>Azure</a:t>
            </a:r>
            <a:r>
              <a:rPr lang="ru-RU" dirty="0" smtClean="0"/>
              <a:t> </a:t>
            </a:r>
            <a:r>
              <a:rPr lang="ru-RU" dirty="0" err="1" smtClean="0"/>
              <a:t>Sphere</a:t>
            </a:r>
            <a:r>
              <a:rPr lang="ru-RU" dirty="0" smtClean="0"/>
              <a:t>, представляет собой облачную службу, которая обеспечивает обслуживание, обновление и контроль чипов, сертифицированных </a:t>
            </a:r>
            <a:r>
              <a:rPr lang="ru-RU" dirty="0" err="1" smtClean="0"/>
              <a:t>Azure</a:t>
            </a:r>
            <a:r>
              <a:rPr lang="ru-RU" dirty="0" smtClean="0"/>
              <a:t> </a:t>
            </a:r>
            <a:r>
              <a:rPr lang="ru-RU" dirty="0" err="1" smtClean="0"/>
              <a:t>Sphere</a:t>
            </a:r>
            <a:r>
              <a:rPr lang="ru-RU" dirty="0" smtClean="0"/>
              <a:t>. Служба безопасности </a:t>
            </a:r>
            <a:r>
              <a:rPr lang="ru-RU" dirty="0" err="1" smtClean="0"/>
              <a:t>Azure</a:t>
            </a:r>
            <a:r>
              <a:rPr lang="ru-RU" dirty="0" smtClean="0"/>
              <a:t> </a:t>
            </a:r>
            <a:r>
              <a:rPr lang="ru-RU" dirty="0" err="1" smtClean="0"/>
              <a:t>Sphere</a:t>
            </a:r>
            <a:r>
              <a:rPr lang="ru-RU" dirty="0" smtClean="0"/>
              <a:t> устанавливает безопасное соединение между устройствами и интернетом и/или облачными службами и обеспечивает безопасную загрузку. Основная цель контакта между устройством </a:t>
            </a:r>
            <a:r>
              <a:rPr lang="ru-RU" dirty="0" err="1" smtClean="0"/>
              <a:t>Azure</a:t>
            </a:r>
            <a:r>
              <a:rPr lang="ru-RU" dirty="0" smtClean="0"/>
              <a:t> </a:t>
            </a:r>
            <a:r>
              <a:rPr lang="ru-RU" dirty="0" err="1" smtClean="0"/>
              <a:t>Sphere</a:t>
            </a:r>
            <a:r>
              <a:rPr lang="ru-RU" dirty="0" smtClean="0"/>
              <a:t> и службой безопасности </a:t>
            </a:r>
            <a:r>
              <a:rPr lang="ru-RU" dirty="0" err="1" smtClean="0"/>
              <a:t>Azure</a:t>
            </a:r>
            <a:r>
              <a:rPr lang="ru-RU" dirty="0" smtClean="0"/>
              <a:t> </a:t>
            </a:r>
            <a:r>
              <a:rPr lang="ru-RU" dirty="0" err="1" smtClean="0"/>
              <a:t>Sphere</a:t>
            </a:r>
            <a:r>
              <a:rPr lang="ru-RU" dirty="0" smtClean="0"/>
              <a:t> — проверка подлинности удостоверения устройства, обеспечение целостности и доверия к системному программному обеспечению, а также подтверждение того, что на устройстве работает доверенная кодовая база. Служба также предоставляет безопасный канал, используемый корпорацией Майкрософт для автоматической загрузки и установки обновлений ОС </a:t>
            </a:r>
            <a:r>
              <a:rPr lang="ru-RU" dirty="0" err="1" smtClean="0"/>
              <a:t>Azure</a:t>
            </a:r>
            <a:r>
              <a:rPr lang="ru-RU" dirty="0" smtClean="0"/>
              <a:t> </a:t>
            </a:r>
            <a:r>
              <a:rPr lang="ru-RU" dirty="0" err="1" smtClean="0"/>
              <a:t>Sphere</a:t>
            </a:r>
            <a:r>
              <a:rPr lang="ru-RU" dirty="0" smtClean="0"/>
              <a:t> и обновлений клиентских приложений на развернутые устройства.</a:t>
            </a:r>
            <a:endParaRPr lang="ru-RU"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Amazon</a:t>
            </a:r>
            <a:r>
              <a:rPr lang="ru-RU" sz="1200" b="1" i="0" u="none" strike="noStrike" kern="1200" baseline="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FreeRTOS</a:t>
            </a:r>
            <a:endParaRPr lang="en-US" sz="1200" b="1" i="0" u="none" strike="noStrike" kern="1200" dirty="0" smtClean="0">
              <a:solidFill>
                <a:schemeClr val="tx1"/>
              </a:solidFill>
              <a:effectLst/>
              <a:latin typeface="+mn-lt"/>
              <a:ea typeface="+mn-ea"/>
              <a:cs typeface="+mn-cs"/>
            </a:endParaRPr>
          </a:p>
          <a:p>
            <a:pPr rtl="0" eaLnBrk="1" fontAlgn="t" latinLnBrk="0" hangingPunct="1"/>
            <a:r>
              <a:rPr lang="ru-RU" dirty="0" err="1" smtClean="0"/>
              <a:t>FreeRTOS</a:t>
            </a:r>
            <a:r>
              <a:rPr lang="ru-RU" dirty="0" smtClean="0"/>
              <a:t> — это облачная операционная система реального времени для устройств интернета вещей с открытым исходным кодом. </a:t>
            </a:r>
            <a:r>
              <a:rPr lang="ru-RU" dirty="0" err="1" smtClean="0"/>
              <a:t>FreeRTOS</a:t>
            </a:r>
            <a:r>
              <a:rPr lang="ru-RU" dirty="0" smtClean="0"/>
              <a:t> можно бесплатно использовать по лицензии MIT на программное обеспечение с открытым исходным кодом. Для этой системы разработано больше 40 вариантов архитектуры, что предоставляет разработчикам широкий выбор аппаратного обеспечения наряду с набором готовых программных библиотек. </a:t>
            </a: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dirty="0" smtClean="0"/>
              <a:t>AWS </a:t>
            </a:r>
            <a:r>
              <a:rPr lang="en-US" dirty="0" err="1" smtClean="0"/>
              <a:t>IoT</a:t>
            </a:r>
            <a:r>
              <a:rPr lang="en-US" dirty="0" smtClean="0"/>
              <a:t> Core</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Zephyr</a:t>
            </a:r>
            <a:endParaRPr lang="ru-RU" sz="1200" b="1" i="0" u="none" strike="noStrike" kern="1200" dirty="0" smtClean="0">
              <a:solidFill>
                <a:schemeClr val="tx1"/>
              </a:solidFill>
              <a:effectLst/>
              <a:latin typeface="+mn-lt"/>
              <a:ea typeface="+mn-ea"/>
              <a:cs typeface="+mn-cs"/>
            </a:endParaRPr>
          </a:p>
          <a:p>
            <a:pPr rtl="0" eaLnBrk="1" fontAlgn="t" latinLnBrk="0" hangingPunct="1"/>
            <a:r>
              <a:rPr lang="en-US" dirty="0" smtClean="0"/>
              <a:t>Zephyr OS</a:t>
            </a:r>
            <a:r>
              <a:rPr lang="ru-RU" dirty="0" smtClean="0"/>
              <a:t> - это масштабируемая операционная система реального </a:t>
            </a:r>
            <a:r>
              <a:rPr lang="ru-RU" dirty="0" err="1" smtClean="0"/>
              <a:t>времени</a:t>
            </a:r>
            <a:r>
              <a:rPr lang="ru-RU" dirty="0" smtClean="0"/>
              <a:t> (RTOS) для встраиваемых устройств с открытым исходным кодом. </a:t>
            </a:r>
            <a:r>
              <a:rPr lang="ru-RU" dirty="0" err="1" smtClean="0"/>
              <a:t>Кросс-платформенная</a:t>
            </a:r>
            <a:r>
              <a:rPr lang="ru-RU" dirty="0" smtClean="0"/>
              <a:t> архитектурна разработку ПО как для микроконтроллеров, так и для систем на кристалле (</a:t>
            </a:r>
            <a:r>
              <a:rPr lang="ru-RU" dirty="0" err="1" smtClean="0"/>
              <a:t>System</a:t>
            </a:r>
            <a:r>
              <a:rPr lang="ru-RU" dirty="0" smtClean="0"/>
              <a:t> </a:t>
            </a:r>
            <a:r>
              <a:rPr lang="ru-RU" dirty="0" err="1" smtClean="0"/>
              <a:t>on</a:t>
            </a:r>
            <a:r>
              <a:rPr lang="ru-RU" dirty="0" smtClean="0"/>
              <a:t> </a:t>
            </a:r>
            <a:r>
              <a:rPr lang="ru-RU" dirty="0" err="1" smtClean="0"/>
              <a:t>Chip</a:t>
            </a:r>
            <a:r>
              <a:rPr lang="ru-RU" dirty="0" smtClean="0"/>
              <a:t>, </a:t>
            </a:r>
            <a:r>
              <a:rPr lang="ru-RU" dirty="0" err="1" smtClean="0"/>
              <a:t>SoC</a:t>
            </a:r>
            <a:r>
              <a:rPr lang="ru-RU" dirty="0" smtClean="0"/>
              <a:t>).</a:t>
            </a:r>
          </a:p>
          <a:p>
            <a:pPr rtl="0" eaLnBrk="1" fontAlgn="t" latinLnBrk="0" hangingPunct="1"/>
            <a:endParaRPr lang="ru-RU" sz="1200" b="1" i="0" u="none" strike="noStrike" kern="1200" dirty="0" smtClean="0">
              <a:solidFill>
                <a:schemeClr val="tx1"/>
              </a:solidFill>
              <a:effectLst/>
              <a:latin typeface="+mn-lt"/>
              <a:ea typeface="+mn-ea"/>
              <a:cs typeface="+mn-cs"/>
            </a:endParaRPr>
          </a:p>
          <a:p>
            <a:pPr rtl="0" eaLnBrk="1" fontAlgn="t" latinLnBrk="0" hangingPunct="1"/>
            <a:r>
              <a:rPr lang="ru-RU" dirty="0" smtClean="0"/>
              <a:t>Несколько алгоритмов планирования. </a:t>
            </a:r>
          </a:p>
          <a:p>
            <a:pPr rtl="0" eaLnBrk="1" fontAlgn="t" latinLnBrk="0" hangingPunct="1"/>
            <a:r>
              <a:rPr lang="ru-RU" dirty="0" err="1" smtClean="0"/>
              <a:t>Zephyr</a:t>
            </a:r>
            <a:r>
              <a:rPr lang="ru-RU" dirty="0" smtClean="0"/>
              <a:t> предоставляет полный набор вариантов планирования потоков, среди которых совместное и упреждающее планирование. </a:t>
            </a:r>
          </a:p>
          <a:p>
            <a:pPr rtl="0" eaLnBrk="1" fontAlgn="t" latinLnBrk="0" hangingPunct="1"/>
            <a:endParaRPr lang="ru-RU" sz="1200" b="1" i="0" u="none" strike="noStrike" kern="1200" dirty="0" smtClean="0">
              <a:solidFill>
                <a:schemeClr val="tx1"/>
              </a:solidFill>
              <a:effectLst/>
              <a:latin typeface="+mn-lt"/>
              <a:ea typeface="+mn-ea"/>
              <a:cs typeface="+mn-cs"/>
            </a:endParaRPr>
          </a:p>
          <a:p>
            <a:pPr rtl="0" eaLnBrk="1" fontAlgn="t" latinLnBrk="0" hangingPunct="1"/>
            <a:r>
              <a:rPr lang="ru-RU" dirty="0" smtClean="0"/>
              <a:t>Для платформ без MMU/MPU и устройств с ограниченным объемом памяти поддерживается объединение кода конкретного приложения с пользовательским ядром для создания монолитного образа, который загружается и выполняется на оборудовании системы. И код приложения, и код ядра выполняются в одном общем адресном пространстве. </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ru-RU" sz="1200" b="1" i="0" u="none" strike="noStrike" kern="1200" dirty="0" smtClean="0">
                <a:solidFill>
                  <a:schemeClr val="tx1"/>
                </a:solidFill>
                <a:effectLst/>
                <a:latin typeface="+mn-lt"/>
                <a:ea typeface="+mn-ea"/>
                <a:cs typeface="+mn-cs"/>
              </a:rPr>
              <a:t>ОСРВ МАКС</a:t>
            </a:r>
            <a:endParaRPr lang="en-US" sz="1200" b="1" i="0" u="none" strike="noStrike" kern="1200" dirty="0" smtClean="0">
              <a:solidFill>
                <a:schemeClr val="tx1"/>
              </a:solidFill>
              <a:effectLst/>
              <a:latin typeface="+mn-lt"/>
              <a:ea typeface="+mn-ea"/>
              <a:cs typeface="+mn-cs"/>
            </a:endParaRPr>
          </a:p>
          <a:p>
            <a:pPr rtl="0" eaLnBrk="1" fontAlgn="t" latinLnBrk="0" hangingPunct="1"/>
            <a:r>
              <a:rPr lang="ru-RU" dirty="0" smtClean="0"/>
              <a:t>ОСРВ МАКС — это операционная система реального времени для встраиваемых систем интернета вещей: умных устройств, шлюзов и автономных компонентов. Полное название: "Встраиваемая операционная система для </a:t>
            </a:r>
            <a:r>
              <a:rPr lang="ru-RU" dirty="0" err="1" smtClean="0"/>
              <a:t>Мультиагентных</a:t>
            </a:r>
            <a:r>
              <a:rPr lang="ru-RU" dirty="0" smtClean="0"/>
              <a:t> Когерентных Систем с повышенными требованиями к надежности". Данная операционная система является полностью оригинальной российской разработкой: в проекте не используются фрагменты других ОСРВ, что позволило воплотить самые современные архитектурные решения. ОСРВ МАКС входит в реестр российского ПО.</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ru-RU" dirty="0" smtClean="0"/>
              <a:t>Хорошей предпосылкой для уникальности ОСРВ МАКС стал тот факт, что в своем продукте можно было реализовать то, что в других операционных системах сделать уже может быть слишком сложно или даже поздно в связи с их долгим существованием на рынке и устоявшейся архитектурой решений. В итоге, ОСРВ МАКС не только реализует весь классический функционал операционных систем данного типа, но и обладает рядом уникальных возможностей. Например, данная операционная система ориентируется не только на обеспечение работы одного устройства (микропроцессора, микроконтроллера), но и на взаимодействие устройств (отсюда и "</a:t>
            </a:r>
            <a:r>
              <a:rPr lang="ru-RU" dirty="0" err="1" smtClean="0"/>
              <a:t>мультиагентность</a:t>
            </a:r>
            <a:r>
              <a:rPr lang="ru-RU" dirty="0" smtClean="0"/>
              <a:t>" в названии ОС). Это позволяет упростить создание необходимых во встраиваемых системах механизмов. В основе этих возможностей лежит концепция распределенной общей памяти. Несколько независимых устройств могут обмениваться данными и синхронизировать их так, будто все они имеют физический доступ к общей памяти.</a:t>
            </a:r>
            <a:endParaRPr lang="ru-RU"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Huawei </a:t>
            </a:r>
            <a:r>
              <a:rPr lang="en-US" sz="1200" b="1" i="0" u="none" strike="noStrike" kern="1200" dirty="0" err="1" smtClean="0">
                <a:solidFill>
                  <a:schemeClr val="tx1"/>
                </a:solidFill>
                <a:effectLst/>
                <a:latin typeface="+mn-lt"/>
                <a:ea typeface="+mn-ea"/>
                <a:cs typeface="+mn-cs"/>
              </a:rPr>
              <a:t>LiteOS</a:t>
            </a:r>
            <a:endParaRPr lang="ru-RU" sz="1200" b="1" i="0" u="none" strike="noStrike" kern="1200" dirty="0" smtClean="0">
              <a:solidFill>
                <a:schemeClr val="tx1"/>
              </a:solidFill>
              <a:effectLst/>
              <a:latin typeface="+mn-lt"/>
              <a:ea typeface="+mn-ea"/>
              <a:cs typeface="+mn-cs"/>
            </a:endParaRPr>
          </a:p>
          <a:p>
            <a:r>
              <a:rPr lang="ru-RU" dirty="0" err="1" smtClean="0"/>
              <a:t>Huawei</a:t>
            </a:r>
            <a:r>
              <a:rPr lang="ru-RU" dirty="0" smtClean="0"/>
              <a:t> </a:t>
            </a:r>
            <a:r>
              <a:rPr lang="ru-RU" dirty="0" err="1" smtClean="0"/>
              <a:t>LiteOS</a:t>
            </a:r>
            <a:r>
              <a:rPr lang="ru-RU" dirty="0" smtClean="0"/>
              <a:t> — это операционная система реального времени с открытым исходным кодом, разработанная для сферы </a:t>
            </a:r>
            <a:r>
              <a:rPr lang="ru-RU" dirty="0" err="1" smtClean="0"/>
              <a:t>IoT</a:t>
            </a:r>
            <a:r>
              <a:rPr lang="ru-RU" dirty="0" smtClean="0"/>
              <a:t> и являющаяся частью операционной системы </a:t>
            </a:r>
            <a:r>
              <a:rPr lang="ru-RU" dirty="0" err="1" smtClean="0"/>
              <a:t>Huawei</a:t>
            </a:r>
            <a:r>
              <a:rPr lang="ru-RU" dirty="0" smtClean="0"/>
              <a:t> </a:t>
            </a:r>
            <a:r>
              <a:rPr lang="ru-RU" dirty="0" err="1" smtClean="0"/>
              <a:t>IoT</a:t>
            </a:r>
            <a:r>
              <a:rPr lang="ru-RU" dirty="0" smtClean="0"/>
              <a:t> </a:t>
            </a:r>
            <a:r>
              <a:rPr lang="ru-RU" dirty="0" err="1" smtClean="0"/>
              <a:t>operating</a:t>
            </a:r>
            <a:r>
              <a:rPr lang="ru-RU" dirty="0" smtClean="0"/>
              <a:t> </a:t>
            </a:r>
            <a:r>
              <a:rPr lang="ru-RU" dirty="0" err="1" smtClean="0"/>
              <a:t>system</a:t>
            </a:r>
            <a:r>
              <a:rPr lang="ru-RU" dirty="0" smtClean="0"/>
              <a:t> </a:t>
            </a:r>
            <a:r>
              <a:rPr lang="ru-RU" dirty="0" err="1" smtClean="0"/>
              <a:t>kernel</a:t>
            </a:r>
            <a:r>
              <a:rPr lang="ru-RU" dirty="0" smtClean="0"/>
              <a:t>.</a:t>
            </a:r>
          </a:p>
          <a:p>
            <a:endParaRPr lang="ru-RU" sz="1200" dirty="0" smtClean="0">
              <a:latin typeface="Times New Roman" panose="02020603050405020304" pitchFamily="18" charset="0"/>
              <a:ea typeface="Times New Roman"/>
              <a:cs typeface="Times New Roman" panose="02020603050405020304" pitchFamily="18" charset="0"/>
              <a:sym typeface="Times New Roman"/>
            </a:endParaRPr>
          </a:p>
          <a:p>
            <a:r>
              <a:rPr lang="ru-RU" sz="1200" dirty="0" smtClean="0">
                <a:latin typeface="Times New Roman" panose="02020603050405020304" pitchFamily="18" charset="0"/>
                <a:ea typeface="Times New Roman"/>
                <a:cs typeface="Times New Roman" panose="02020603050405020304" pitchFamily="18" charset="0"/>
                <a:sym typeface="Times New Roman"/>
              </a:rPr>
              <a:t>Акцент на низкое энергопотребление</a:t>
            </a:r>
          </a:p>
          <a:p>
            <a:r>
              <a:rPr lang="ru-RU" sz="1200" dirty="0" smtClean="0">
                <a:latin typeface="Times New Roman" panose="02020603050405020304" pitchFamily="18" charset="0"/>
                <a:ea typeface="Times New Roman"/>
                <a:cs typeface="Times New Roman" panose="02020603050405020304" pitchFamily="18" charset="0"/>
                <a:sym typeface="Times New Roman"/>
              </a:rPr>
              <a:t>Спящий режим</a:t>
            </a:r>
          </a:p>
          <a:p>
            <a:endParaRPr lang="ru-RU" sz="1200" dirty="0" smtClean="0">
              <a:latin typeface="Times New Roman" panose="02020603050405020304" pitchFamily="18" charset="0"/>
              <a:ea typeface="Times New Roman"/>
              <a:cs typeface="Times New Roman" panose="02020603050405020304" pitchFamily="18" charset="0"/>
              <a:sym typeface="Times New Roman"/>
            </a:endParaRPr>
          </a:p>
          <a:p>
            <a:r>
              <a:rPr lang="ru-RU" dirty="0" smtClean="0"/>
              <a:t>Виртуальная машина на базе </a:t>
            </a:r>
            <a:r>
              <a:rPr lang="ru-RU" dirty="0" err="1" smtClean="0"/>
              <a:t>JavaScript</a:t>
            </a:r>
            <a:r>
              <a:rPr lang="ru-RU" dirty="0" smtClean="0"/>
              <a:t>. Малогабаритное ПЗУ с низким использованием памяти обеспечивает независимое разделение пространства пользователя и приложений для обеспечения их безопасности. 4. Наличие </a:t>
            </a:r>
            <a:r>
              <a:rPr lang="ru-RU" dirty="0" err="1" smtClean="0"/>
              <a:t>IoT</a:t>
            </a:r>
            <a:r>
              <a:rPr lang="ru-RU" dirty="0" smtClean="0"/>
              <a:t>-ориентированной платформы для разработки приложений. Платформа предоставляет средства разработки ПО на JS-</a:t>
            </a:r>
            <a:r>
              <a:rPr lang="ru-RU" dirty="0" err="1" smtClean="0"/>
              <a:t>фреймворках</a:t>
            </a:r>
            <a:r>
              <a:rPr lang="ru-RU" dirty="0" smtClean="0"/>
              <a:t> для виртуальной машины на базе </a:t>
            </a:r>
            <a:r>
              <a:rPr lang="ru-RU" dirty="0" err="1" smtClean="0"/>
              <a:t>JavaScript</a:t>
            </a:r>
            <a:r>
              <a:rPr lang="ru-RU" dirty="0" smtClean="0"/>
              <a:t>. </a:t>
            </a:r>
            <a:endParaRPr lang="en-US" sz="1200" dirty="0" smtClean="0">
              <a:latin typeface="Times New Roman" panose="02020603050405020304" pitchFamily="18" charset="0"/>
              <a:ea typeface="Times New Roman"/>
              <a:cs typeface="Times New Roman" panose="02020603050405020304" pitchFamily="18" charset="0"/>
              <a:sym typeface="Times New Roman"/>
            </a:endParaRPr>
          </a:p>
          <a:p>
            <a:endParaRPr lang="ru-RU" sz="1200" dirty="0">
              <a:latin typeface="Times New Roman" panose="02020603050405020304" pitchFamily="18" charset="0"/>
              <a:ea typeface="Times New Roman"/>
              <a:cs typeface="Times New Roman" panose="02020603050405020304" pitchFamily="18" charset="0"/>
              <a:sym typeface="Times New Roman"/>
            </a:endParaRPr>
          </a:p>
        </p:txBody>
      </p:sp>
      <p:sp>
        <p:nvSpPr>
          <p:cNvPr id="4" name="Номер слайда 3"/>
          <p:cNvSpPr>
            <a:spLocks noGrp="1"/>
          </p:cNvSpPr>
          <p:nvPr>
            <p:ph type="sldNum" sz="quarter" idx="10"/>
          </p:nvPr>
        </p:nvSpPr>
        <p:spPr/>
        <p:txBody>
          <a:bodyPr/>
          <a:lstStyle/>
          <a:p>
            <a:fld id="{998F907E-DD9D-4BDF-9AAB-71D1603FF279}" type="slidenum">
              <a:rPr lang="ru-RU" smtClean="0"/>
              <a:t>6</a:t>
            </a:fld>
            <a:endParaRPr lang="ru-RU"/>
          </a:p>
        </p:txBody>
      </p:sp>
    </p:spTree>
    <p:extLst>
      <p:ext uri="{BB962C8B-B14F-4D97-AF65-F5344CB8AC3E}">
        <p14:creationId xmlns:p14="http://schemas.microsoft.com/office/powerpoint/2010/main" val="197423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en-US" b="1" dirty="0" smtClean="0"/>
              <a:t>*</a:t>
            </a:r>
            <a:r>
              <a:rPr lang="ru-RU" b="1" dirty="0" smtClean="0"/>
              <a:t>Выбирать ключевые фишки и комментировать таблицу</a:t>
            </a:r>
            <a:r>
              <a:rPr lang="en-US" b="1" dirty="0" smtClean="0"/>
              <a:t>*</a:t>
            </a:r>
          </a:p>
          <a:p>
            <a:pPr algn="l"/>
            <a:endParaRPr lang="en-US" b="1" dirty="0" smtClean="0"/>
          </a:p>
          <a:p>
            <a:pPr algn="l"/>
            <a:r>
              <a:rPr lang="ru-RU" b="1" dirty="0" smtClean="0"/>
              <a:t>Система разделения времени</a:t>
            </a:r>
            <a:r>
              <a:rPr lang="ru-RU" dirty="0" smtClean="0"/>
              <a:t> — такая форма организации вычислительного процесса, при которой сразу несколько пользователей одновременно работают на компьютере, причём каждому из них кажется, что он получил компьютер в полное своё распоряжение. Главной целью и критерием эффективности систем разделения времени является обеспечение удобства и эффективности работы пользователей.</a:t>
            </a:r>
            <a:endParaRPr lang="en-US" dirty="0" smtClean="0"/>
          </a:p>
          <a:p>
            <a:pPr algn="l"/>
            <a:endParaRPr lang="en-US" dirty="0" smtClean="0"/>
          </a:p>
          <a:p>
            <a:pPr rtl="0" eaLnBrk="1" fontAlgn="t" latinLnBrk="0" hangingPunct="1"/>
            <a:r>
              <a:rPr lang="en-US" sz="1200" b="1" i="0" u="none" strike="noStrike" kern="1200" dirty="0" smtClean="0">
                <a:solidFill>
                  <a:schemeClr val="tx1"/>
                </a:solidFill>
                <a:effectLst/>
                <a:latin typeface="+mn-lt"/>
                <a:ea typeface="+mn-ea"/>
                <a:cs typeface="+mn-cs"/>
              </a:rPr>
              <a:t>Windows 10 </a:t>
            </a:r>
            <a:r>
              <a:rPr lang="en-US" sz="1200" b="1" i="0" u="none" strike="noStrike" kern="1200" dirty="0" err="1" smtClean="0">
                <a:solidFill>
                  <a:schemeClr val="tx1"/>
                </a:solidFill>
                <a:effectLst/>
                <a:latin typeface="+mn-lt"/>
                <a:ea typeface="+mn-ea"/>
                <a:cs typeface="+mn-cs"/>
              </a:rPr>
              <a:t>IoT</a:t>
            </a:r>
            <a:endParaRPr lang="en-US" sz="1200" b="1" i="0" u="none" strike="noStrike" kern="1200" dirty="0" smtClean="0">
              <a:solidFill>
                <a:schemeClr val="tx1"/>
              </a:solidFill>
              <a:effectLst/>
              <a:latin typeface="+mn-lt"/>
              <a:ea typeface="+mn-ea"/>
              <a:cs typeface="+mn-cs"/>
            </a:endParaRPr>
          </a:p>
          <a:p>
            <a:pPr rtl="0" eaLnBrk="1" fontAlgn="t" latinLnBrk="0" hangingPunct="1"/>
            <a:r>
              <a:rPr lang="ru-RU" dirty="0" err="1" smtClean="0"/>
              <a:t>Windows</a:t>
            </a:r>
            <a:r>
              <a:rPr lang="ru-RU" dirty="0" smtClean="0"/>
              <a:t> 10 </a:t>
            </a:r>
            <a:r>
              <a:rPr lang="ru-RU" dirty="0" err="1" smtClean="0"/>
              <a:t>IoT</a:t>
            </a:r>
            <a:r>
              <a:rPr lang="ru-RU" dirty="0" smtClean="0"/>
              <a:t> — это семейство операционных систем, которое включает три выпуска: </a:t>
            </a:r>
            <a:r>
              <a:rPr lang="ru-RU" dirty="0" err="1" smtClean="0"/>
              <a:t>Core</a:t>
            </a:r>
            <a:r>
              <a:rPr lang="ru-RU" dirty="0" smtClean="0"/>
              <a:t>, </a:t>
            </a:r>
            <a:r>
              <a:rPr lang="ru-RU" dirty="0" err="1" smtClean="0"/>
              <a:t>Enterprise</a:t>
            </a:r>
            <a:r>
              <a:rPr lang="ru-RU" dirty="0" smtClean="0"/>
              <a:t>, </a:t>
            </a:r>
            <a:r>
              <a:rPr lang="ru-RU" dirty="0" err="1" smtClean="0"/>
              <a:t>Server</a:t>
            </a:r>
            <a:r>
              <a:rPr lang="ru-RU" dirty="0" smtClean="0"/>
              <a:t>. Они различаются доступными функциями и поддерживаемыми драйверами. Все выпуски </a:t>
            </a:r>
            <a:r>
              <a:rPr lang="ru-RU" dirty="0" err="1" smtClean="0"/>
              <a:t>Windows</a:t>
            </a:r>
            <a:r>
              <a:rPr lang="ru-RU" dirty="0" smtClean="0"/>
              <a:t> </a:t>
            </a:r>
            <a:r>
              <a:rPr lang="ru-RU" dirty="0" err="1" smtClean="0"/>
              <a:t>IoT</a:t>
            </a:r>
            <a:r>
              <a:rPr lang="ru-RU" dirty="0" smtClean="0"/>
              <a:t> обеспечивают 10-летнюю долгосрочную поддержку и взаимодействие с другими службами и платформами </a:t>
            </a:r>
            <a:r>
              <a:rPr lang="ru-RU" dirty="0" err="1" smtClean="0"/>
              <a:t>Azure</a:t>
            </a:r>
            <a:r>
              <a:rPr lang="ru-RU" dirty="0" smtClean="0"/>
              <a:t>. </a:t>
            </a:r>
          </a:p>
          <a:p>
            <a:pPr rtl="0" eaLnBrk="1" fontAlgn="t" latinLnBrk="0" hangingPunct="1"/>
            <a:endParaRPr lang="ru-RU" sz="1200" b="0" i="0" u="none" strike="noStrike" kern="1200" dirty="0" smtClean="0">
              <a:solidFill>
                <a:schemeClr val="tx1"/>
              </a:solidFill>
              <a:effectLst/>
              <a:latin typeface="+mn-lt"/>
              <a:ea typeface="+mn-ea"/>
              <a:cs typeface="+mn-cs"/>
            </a:endParaRPr>
          </a:p>
          <a:p>
            <a:pPr marL="228600" indent="-228600" rtl="0" eaLnBrk="1" fontAlgn="t" latinLnBrk="0" hangingPunct="1">
              <a:buAutoNum type="arabicPeriod"/>
            </a:pPr>
            <a:r>
              <a:rPr lang="ru-RU" b="1" dirty="0" err="1" smtClean="0"/>
              <a:t>Windows</a:t>
            </a:r>
            <a:r>
              <a:rPr lang="ru-RU" b="1" dirty="0" smtClean="0"/>
              <a:t> 10 </a:t>
            </a:r>
            <a:r>
              <a:rPr lang="ru-RU" b="1" dirty="0" err="1" smtClean="0"/>
              <a:t>IoT</a:t>
            </a:r>
            <a:r>
              <a:rPr lang="ru-RU" b="1" dirty="0" smtClean="0"/>
              <a:t> </a:t>
            </a:r>
            <a:r>
              <a:rPr lang="ru-RU" b="1" dirty="0" err="1" smtClean="0"/>
              <a:t>Core</a:t>
            </a:r>
            <a:r>
              <a:rPr lang="ru-RU" dirty="0" smtClean="0"/>
              <a:t> — это версия </a:t>
            </a:r>
            <a:r>
              <a:rPr lang="ru-RU" dirty="0" err="1" smtClean="0"/>
              <a:t>Windows</a:t>
            </a:r>
            <a:r>
              <a:rPr lang="ru-RU" dirty="0" smtClean="0"/>
              <a:t> 10, оптимизированная для небольших устройств с дисплеем или без него, которые работают как на устройствах ARM, так и на устройствах x86/x64. Документация </a:t>
            </a:r>
            <a:r>
              <a:rPr lang="ru-RU" dirty="0" err="1" smtClean="0"/>
              <a:t>Windows</a:t>
            </a:r>
            <a:r>
              <a:rPr lang="ru-RU" dirty="0" smtClean="0"/>
              <a:t> </a:t>
            </a:r>
            <a:r>
              <a:rPr lang="ru-RU" dirty="0" err="1" smtClean="0"/>
              <a:t>IoT</a:t>
            </a:r>
            <a:r>
              <a:rPr lang="ru-RU" dirty="0" smtClean="0"/>
              <a:t> </a:t>
            </a:r>
            <a:r>
              <a:rPr lang="ru-RU" dirty="0" err="1" smtClean="0"/>
              <a:t>Core</a:t>
            </a:r>
            <a:r>
              <a:rPr lang="ru-RU" dirty="0" smtClean="0"/>
              <a:t> содержит информацию о подключении, управлении, обновлении, защите устройств и т.д. </a:t>
            </a:r>
          </a:p>
          <a:p>
            <a:pPr marL="228600" indent="-228600" rtl="0" eaLnBrk="1" fontAlgn="t" latinLnBrk="0" hangingPunct="1">
              <a:buAutoNum type="arabicPeriod"/>
            </a:pPr>
            <a:r>
              <a:rPr lang="ru-RU" b="1" dirty="0" err="1" smtClean="0"/>
              <a:t>Windows</a:t>
            </a:r>
            <a:r>
              <a:rPr lang="ru-RU" b="1" dirty="0" smtClean="0"/>
              <a:t> </a:t>
            </a:r>
            <a:r>
              <a:rPr lang="ru-RU" b="1" dirty="0" err="1" smtClean="0"/>
              <a:t>IoT</a:t>
            </a:r>
            <a:r>
              <a:rPr lang="ru-RU" b="1" dirty="0" smtClean="0"/>
              <a:t> </a:t>
            </a:r>
            <a:r>
              <a:rPr lang="ru-RU" b="1" dirty="0" err="1" smtClean="0"/>
              <a:t>Enterprise</a:t>
            </a:r>
            <a:r>
              <a:rPr lang="ru-RU" dirty="0" smtClean="0"/>
              <a:t> — это полная версия </a:t>
            </a:r>
            <a:r>
              <a:rPr lang="ru-RU" dirty="0" err="1" smtClean="0"/>
              <a:t>Windows</a:t>
            </a:r>
            <a:r>
              <a:rPr lang="ru-RU" dirty="0" smtClean="0"/>
              <a:t> </a:t>
            </a:r>
            <a:r>
              <a:rPr lang="ru-RU" dirty="0" err="1" smtClean="0"/>
              <a:t>Enterprise</a:t>
            </a:r>
            <a:r>
              <a:rPr lang="ru-RU" dirty="0" smtClean="0"/>
              <a:t>, которая обеспечивает корпоративную управляемость и безопасность для решений </a:t>
            </a:r>
            <a:r>
              <a:rPr lang="ru-RU" dirty="0" err="1" smtClean="0"/>
              <a:t>IoT</a:t>
            </a:r>
            <a:r>
              <a:rPr lang="ru-RU" dirty="0" smtClean="0"/>
              <a:t>. </a:t>
            </a:r>
            <a:r>
              <a:rPr lang="ru-RU" dirty="0" err="1" smtClean="0"/>
              <a:t>Windows</a:t>
            </a:r>
            <a:r>
              <a:rPr lang="ru-RU" dirty="0" smtClean="0"/>
              <a:t> </a:t>
            </a:r>
            <a:r>
              <a:rPr lang="ru-RU" dirty="0" err="1" smtClean="0"/>
              <a:t>IoT</a:t>
            </a:r>
            <a:r>
              <a:rPr lang="ru-RU" dirty="0" smtClean="0"/>
              <a:t> </a:t>
            </a:r>
            <a:r>
              <a:rPr lang="ru-RU" dirty="0" err="1" smtClean="0"/>
              <a:t>Enterprise</a:t>
            </a:r>
            <a:r>
              <a:rPr lang="ru-RU" dirty="0" smtClean="0"/>
              <a:t> использует все преимущества всемирной экосистемы </a:t>
            </a:r>
            <a:r>
              <a:rPr lang="ru-RU" dirty="0" err="1" smtClean="0"/>
              <a:t>Windows</a:t>
            </a:r>
            <a:r>
              <a:rPr lang="ru-RU" dirty="0" smtClean="0"/>
              <a:t>. В отличие от </a:t>
            </a:r>
            <a:r>
              <a:rPr lang="ru-RU" dirty="0" err="1" smtClean="0"/>
              <a:t>Windows</a:t>
            </a:r>
            <a:r>
              <a:rPr lang="ru-RU" dirty="0" smtClean="0"/>
              <a:t> 10 </a:t>
            </a:r>
            <a:r>
              <a:rPr lang="ru-RU" dirty="0" err="1" smtClean="0"/>
              <a:t>IoT</a:t>
            </a:r>
            <a:r>
              <a:rPr lang="ru-RU" dirty="0" smtClean="0"/>
              <a:t> </a:t>
            </a:r>
            <a:r>
              <a:rPr lang="ru-RU" dirty="0" err="1" smtClean="0"/>
              <a:t>Core</a:t>
            </a:r>
            <a:r>
              <a:rPr lang="ru-RU" dirty="0" smtClean="0"/>
              <a:t>, совместима только с архитектурами процессоров x86 и x64. </a:t>
            </a:r>
          </a:p>
          <a:p>
            <a:pPr marL="228600" indent="-228600" rtl="0" eaLnBrk="1" fontAlgn="t" latinLnBrk="0" hangingPunct="1">
              <a:buAutoNum type="arabicPeriod"/>
            </a:pPr>
            <a:r>
              <a:rPr lang="ru-RU" b="1" dirty="0" err="1" smtClean="0"/>
              <a:t>Windows</a:t>
            </a:r>
            <a:r>
              <a:rPr lang="ru-RU" b="1" dirty="0" smtClean="0"/>
              <a:t> </a:t>
            </a:r>
            <a:r>
              <a:rPr lang="ru-RU" b="1" dirty="0" err="1" smtClean="0"/>
              <a:t>Server</a:t>
            </a:r>
            <a:r>
              <a:rPr lang="ru-RU" b="1" dirty="0" smtClean="0"/>
              <a:t> </a:t>
            </a:r>
            <a:r>
              <a:rPr lang="ru-RU" b="1" dirty="0" err="1" smtClean="0"/>
              <a:t>IoT</a:t>
            </a:r>
            <a:r>
              <a:rPr lang="ru-RU" dirty="0" smtClean="0"/>
              <a:t> — это полная версия </a:t>
            </a:r>
            <a:r>
              <a:rPr lang="ru-RU" dirty="0" err="1" smtClean="0"/>
              <a:t>Windows</a:t>
            </a:r>
            <a:r>
              <a:rPr lang="ru-RU" dirty="0" smtClean="0"/>
              <a:t> </a:t>
            </a:r>
            <a:r>
              <a:rPr lang="ru-RU" dirty="0" err="1" smtClean="0"/>
              <a:t>Server</a:t>
            </a:r>
            <a:r>
              <a:rPr lang="ru-RU" dirty="0" smtClean="0"/>
              <a:t> [44], которая обеспечивает корпоративную управляемость и безопасность для решений </a:t>
            </a:r>
            <a:r>
              <a:rPr lang="ru-RU" dirty="0" err="1" smtClean="0"/>
              <a:t>IoT</a:t>
            </a:r>
            <a:r>
              <a:rPr lang="ru-RU" dirty="0" smtClean="0"/>
              <a:t>. </a:t>
            </a:r>
            <a:r>
              <a:rPr lang="ru-RU" dirty="0" err="1" smtClean="0"/>
              <a:t>Windows</a:t>
            </a:r>
            <a:r>
              <a:rPr lang="ru-RU" dirty="0" smtClean="0"/>
              <a:t> </a:t>
            </a:r>
            <a:r>
              <a:rPr lang="ru-RU" dirty="0" err="1" smtClean="0"/>
              <a:t>Server</a:t>
            </a:r>
            <a:r>
              <a:rPr lang="ru-RU" dirty="0" smtClean="0"/>
              <a:t> </a:t>
            </a:r>
            <a:r>
              <a:rPr lang="ru-RU" dirty="0" err="1" smtClean="0"/>
              <a:t>IoT</a:t>
            </a:r>
            <a:r>
              <a:rPr lang="ru-RU" dirty="0" smtClean="0"/>
              <a:t> использует все преимущества экосистемы </a:t>
            </a:r>
            <a:r>
              <a:rPr lang="ru-RU" dirty="0" err="1" smtClean="0"/>
              <a:t>Windows</a:t>
            </a:r>
            <a:r>
              <a:rPr lang="ru-RU" dirty="0" smtClean="0"/>
              <a:t>. Данная операционная система является двоично совместимой с </a:t>
            </a:r>
            <a:r>
              <a:rPr lang="ru-RU" dirty="0" err="1" smtClean="0"/>
              <a:t>Windows</a:t>
            </a:r>
            <a:r>
              <a:rPr lang="ru-RU" dirty="0" smtClean="0"/>
              <a:t> </a:t>
            </a:r>
            <a:r>
              <a:rPr lang="ru-RU" dirty="0" err="1" smtClean="0"/>
              <a:t>Server</a:t>
            </a:r>
            <a:r>
              <a:rPr lang="ru-RU" dirty="0" smtClean="0"/>
              <a:t>, поэтому возможно использование тех же инструментов разработки и управления, которые используются на серверах общего назначения. Однако когда дело доходит до </a:t>
            </a:r>
            <a:r>
              <a:rPr lang="ru-RU" dirty="0" err="1" smtClean="0"/>
              <a:t>лицензирования</a:t>
            </a:r>
            <a:r>
              <a:rPr lang="ru-RU" dirty="0" smtClean="0"/>
              <a:t> и распространения, версия общего назначения и версия </a:t>
            </a:r>
            <a:r>
              <a:rPr lang="ru-RU" dirty="0" err="1" smtClean="0"/>
              <a:t>IoT</a:t>
            </a:r>
            <a:r>
              <a:rPr lang="ru-RU" dirty="0" smtClean="0"/>
              <a:t> различаются. </a:t>
            </a:r>
            <a:r>
              <a:rPr lang="ru-RU" dirty="0" err="1" smtClean="0"/>
              <a:t>Windows</a:t>
            </a:r>
            <a:r>
              <a:rPr lang="ru-RU" dirty="0" smtClean="0"/>
              <a:t> </a:t>
            </a:r>
            <a:r>
              <a:rPr lang="ru-RU" dirty="0" err="1" smtClean="0"/>
              <a:t>Server</a:t>
            </a:r>
            <a:r>
              <a:rPr lang="ru-RU" dirty="0" smtClean="0"/>
              <a:t> </a:t>
            </a:r>
            <a:r>
              <a:rPr lang="ru-RU" dirty="0" err="1" smtClean="0"/>
              <a:t>IoT</a:t>
            </a:r>
            <a:r>
              <a:rPr lang="ru-RU" dirty="0" smtClean="0"/>
              <a:t> позволяет создавать решения фиксированного назначения с </a:t>
            </a:r>
            <a:r>
              <a:rPr lang="ru-RU" dirty="0" err="1" smtClean="0"/>
              <a:t>определенными</a:t>
            </a:r>
            <a:r>
              <a:rPr lang="ru-RU" dirty="0" smtClean="0"/>
              <a:t> допущениями и ограничениями в лицензионном соглашении. </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err="1" smtClean="0">
                <a:solidFill>
                  <a:schemeClr val="tx1"/>
                </a:solidFill>
                <a:effectLst/>
                <a:latin typeface="+mn-lt"/>
                <a:ea typeface="+mn-ea"/>
                <a:cs typeface="+mn-cs"/>
              </a:rPr>
              <a:t>Contiki</a:t>
            </a:r>
            <a:r>
              <a:rPr lang="en-US" sz="1200" b="1" i="0" u="none" strike="noStrike" kern="1200" dirty="0" smtClean="0">
                <a:solidFill>
                  <a:schemeClr val="tx1"/>
                </a:solidFill>
                <a:effectLst/>
                <a:latin typeface="+mn-lt"/>
                <a:ea typeface="+mn-ea"/>
                <a:cs typeface="+mn-cs"/>
              </a:rPr>
              <a:t>-NG</a:t>
            </a:r>
          </a:p>
          <a:p>
            <a:pPr rtl="0" eaLnBrk="1" fontAlgn="t" latinLnBrk="0" hangingPunct="1"/>
            <a:r>
              <a:rPr lang="ru-RU" dirty="0" err="1" smtClean="0"/>
              <a:t>Contiki</a:t>
            </a:r>
            <a:r>
              <a:rPr lang="ru-RU" dirty="0" smtClean="0"/>
              <a:t>-NG — это кроссплатформенная операционная система с открытым исходным кодом для устройств с ограниченными ресурсами в интернете вещей. Она ориентирована на надежную связь с низким энергопотреблением и стандартные протоколы, такие как IPv6/6LoWPAN, 6TiSCH, RPL и </a:t>
            </a:r>
            <a:r>
              <a:rPr lang="ru-RU" dirty="0" err="1" smtClean="0"/>
              <a:t>CoAP</a:t>
            </a:r>
            <a:r>
              <a:rPr lang="ru-RU" dirty="0" smtClean="0"/>
              <a:t>.</a:t>
            </a:r>
          </a:p>
          <a:p>
            <a:pPr rtl="0" eaLnBrk="1" fontAlgn="t" latinLnBrk="0" hangingPunct="1"/>
            <a:endParaRPr lang="ru-RU" dirty="0" smtClean="0"/>
          </a:p>
          <a:p>
            <a:pPr rtl="0" eaLnBrk="1" fontAlgn="t" latinLnBrk="0" hangingPunct="1"/>
            <a:r>
              <a:rPr lang="ru-RU" dirty="0" err="1" smtClean="0"/>
              <a:t>Contiki</a:t>
            </a:r>
            <a:r>
              <a:rPr lang="ru-RU" dirty="0" smtClean="0"/>
              <a:t> спроектирована для встраиваемых систем с ограниченным объёмом памяти. Объем кода составляет порядка 100 </a:t>
            </a:r>
            <a:r>
              <a:rPr lang="ru-RU" dirty="0" err="1" smtClean="0"/>
              <a:t>кБ</a:t>
            </a:r>
            <a:r>
              <a:rPr lang="ru-RU" dirty="0" smtClean="0"/>
              <a:t>, а использование памяти может быть настроено так, чтобы не превышать 10 </a:t>
            </a:r>
            <a:r>
              <a:rPr lang="ru-RU" dirty="0" err="1" smtClean="0"/>
              <a:t>кБ</a:t>
            </a:r>
            <a:r>
              <a:rPr lang="ru-RU" dirty="0" smtClean="0"/>
              <a:t>. При конфигурации по умолчанию </a:t>
            </a:r>
            <a:r>
              <a:rPr lang="ru-RU" dirty="0" err="1" smtClean="0"/>
              <a:t>Contiki</a:t>
            </a:r>
            <a:r>
              <a:rPr lang="ru-RU" dirty="0" smtClean="0"/>
              <a:t> использует 2 килобайта ОЗУ и 40 килобайт ПЗУ. ОС состоит из ядра, которое управляется событиями, программы во время исполнения загружаются и выгружаются динамически. Процессы используют облегчённую потоковую модель — </a:t>
            </a:r>
            <a:r>
              <a:rPr lang="ru-RU" b="1" dirty="0" err="1" smtClean="0"/>
              <a:t>протопотоки</a:t>
            </a:r>
            <a:r>
              <a:rPr lang="ru-RU" dirty="0" smtClean="0"/>
              <a:t> (</a:t>
            </a:r>
            <a:r>
              <a:rPr lang="ru-RU" dirty="0" err="1" smtClean="0"/>
              <a:t>protothread</a:t>
            </a:r>
            <a:r>
              <a:rPr lang="ru-RU" dirty="0" smtClean="0"/>
              <a:t>), где для написания сложных для понимания и сопровождения кодов или программ используется событийно-ориентированный и явный подход. Это сохраняет высокоуровневую реализацию функций с абстракцией языка программирования и без накладных потоков выполняет условную блокировку. Для одного </a:t>
            </a:r>
            <a:r>
              <a:rPr lang="ru-RU" dirty="0" err="1" smtClean="0"/>
              <a:t>протопотока</a:t>
            </a:r>
            <a:r>
              <a:rPr lang="ru-RU" dirty="0" smtClean="0"/>
              <a:t> в </a:t>
            </a:r>
            <a:r>
              <a:rPr lang="ru-RU" dirty="0" err="1" smtClean="0"/>
              <a:t>Contiki</a:t>
            </a:r>
            <a:r>
              <a:rPr lang="ru-RU" dirty="0" smtClean="0"/>
              <a:t> OS требуется 2 байта оперативной памяти. </a:t>
            </a: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err="1" smtClean="0">
                <a:solidFill>
                  <a:schemeClr val="tx1"/>
                </a:solidFill>
                <a:effectLst/>
                <a:latin typeface="+mn-lt"/>
                <a:ea typeface="+mn-ea"/>
                <a:cs typeface="+mn-cs"/>
              </a:rPr>
              <a:t>Mbed</a:t>
            </a:r>
            <a:r>
              <a:rPr lang="en-US" sz="1200" b="1" i="0" u="none" strike="noStrike" kern="1200" dirty="0" smtClean="0">
                <a:solidFill>
                  <a:schemeClr val="tx1"/>
                </a:solidFill>
                <a:effectLst/>
                <a:latin typeface="+mn-lt"/>
                <a:ea typeface="+mn-ea"/>
                <a:cs typeface="+mn-cs"/>
              </a:rPr>
              <a:t> OS</a:t>
            </a:r>
          </a:p>
          <a:p>
            <a:pPr rtl="0" eaLnBrk="1" fontAlgn="t" latinLnBrk="0" hangingPunct="1"/>
            <a:r>
              <a:rPr lang="ru-RU" dirty="0" err="1" smtClean="0"/>
              <a:t>Arm</a:t>
            </a:r>
            <a:r>
              <a:rPr lang="ru-RU" dirty="0" smtClean="0"/>
              <a:t> </a:t>
            </a:r>
            <a:r>
              <a:rPr lang="ru-RU" dirty="0" err="1" smtClean="0"/>
              <a:t>Mbed</a:t>
            </a:r>
            <a:r>
              <a:rPr lang="ru-RU" dirty="0" smtClean="0"/>
              <a:t> OS — это бесплатная операционная система </a:t>
            </a:r>
            <a:r>
              <a:rPr lang="ru-RU" dirty="0" err="1" smtClean="0"/>
              <a:t>IoT</a:t>
            </a:r>
            <a:r>
              <a:rPr lang="ru-RU" dirty="0" smtClean="0"/>
              <a:t> с открытым исходным кодом, которая включает все необходимые функции для разработки продуктов </a:t>
            </a:r>
            <a:r>
              <a:rPr lang="ru-RU" dirty="0" err="1" smtClean="0"/>
              <a:t>IoT</a:t>
            </a:r>
            <a:r>
              <a:rPr lang="ru-RU" dirty="0" smtClean="0"/>
              <a:t> на базе аппаратного обеспечения </a:t>
            </a:r>
            <a:r>
              <a:rPr lang="ru-RU" dirty="0" err="1" smtClean="0"/>
              <a:t>Arm</a:t>
            </a:r>
            <a:r>
              <a:rPr lang="ru-RU" dirty="0" smtClean="0"/>
              <a:t> </a:t>
            </a:r>
            <a:r>
              <a:rPr lang="ru-RU" dirty="0" err="1" smtClean="0"/>
              <a:t>Cortex</a:t>
            </a:r>
            <a:r>
              <a:rPr lang="ru-RU" dirty="0" smtClean="0"/>
              <a:t>-M, включая возможности машинного обучения, безопасность, стеки подключения, ядро RTOS и драйверы для датчиков и устройств ввода-вывода.</a:t>
            </a: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dirty="0" err="1" smtClean="0"/>
              <a:t>Mbed</a:t>
            </a:r>
            <a:r>
              <a:rPr lang="en-US" dirty="0" smtClean="0"/>
              <a:t> OS </a:t>
            </a:r>
            <a:r>
              <a:rPr lang="ru-RU" dirty="0" smtClean="0"/>
              <a:t>ориентирована на микроконтроллеры с процессорами </a:t>
            </a:r>
            <a:r>
              <a:rPr lang="en-US" dirty="0" smtClean="0"/>
              <a:t>ARM </a:t>
            </a:r>
            <a:r>
              <a:rPr lang="ru-RU" dirty="0" smtClean="0"/>
              <a:t>серии </a:t>
            </a:r>
            <a:r>
              <a:rPr lang="en-US" dirty="0" smtClean="0"/>
              <a:t>Cortex M </a:t>
            </a:r>
            <a:r>
              <a:rPr lang="ru-RU" dirty="0" smtClean="0"/>
              <a:t>и интегрирована со следующими облачными сервисами: </a:t>
            </a:r>
          </a:p>
          <a:p>
            <a:pPr rtl="0" eaLnBrk="1" fontAlgn="t" latinLnBrk="0" hangingPunct="1"/>
            <a:r>
              <a:rPr lang="ru-RU" dirty="0" smtClean="0"/>
              <a:t>— </a:t>
            </a:r>
            <a:r>
              <a:rPr lang="en-US" dirty="0" smtClean="0"/>
              <a:t>Google Cloud Platform; </a:t>
            </a:r>
            <a:endParaRPr lang="ru-RU" dirty="0" smtClean="0"/>
          </a:p>
          <a:p>
            <a:pPr rtl="0" eaLnBrk="1" fontAlgn="t" latinLnBrk="0" hangingPunct="1"/>
            <a:r>
              <a:rPr lang="en-US" dirty="0" smtClean="0"/>
              <a:t>— Amazon Web Services (AWS); </a:t>
            </a:r>
            <a:endParaRPr lang="ru-RU" dirty="0" smtClean="0"/>
          </a:p>
          <a:p>
            <a:pPr rtl="0" eaLnBrk="1" fontAlgn="t" latinLnBrk="0" hangingPunct="1"/>
            <a:r>
              <a:rPr lang="en-US" dirty="0" smtClean="0"/>
              <a:t>— Microsoft Azure</a:t>
            </a:r>
            <a:r>
              <a:rPr lang="ru-RU" dirty="0" smtClean="0"/>
              <a:t>.</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err="1" smtClean="0">
                <a:solidFill>
                  <a:schemeClr val="tx1"/>
                </a:solidFill>
                <a:effectLst/>
                <a:latin typeface="+mn-lt"/>
                <a:ea typeface="+mn-ea"/>
                <a:cs typeface="+mn-cs"/>
              </a:rPr>
              <a:t>KasperskyOS</a:t>
            </a:r>
            <a:endParaRPr lang="en-US" sz="1200" b="1" i="0" u="none" strike="noStrike" kern="1200" dirty="0" smtClean="0">
              <a:solidFill>
                <a:schemeClr val="tx1"/>
              </a:solidFill>
              <a:effectLst/>
              <a:latin typeface="+mn-lt"/>
              <a:ea typeface="+mn-ea"/>
              <a:cs typeface="+mn-cs"/>
            </a:endParaRPr>
          </a:p>
          <a:p>
            <a:pPr rtl="0" eaLnBrk="1" fontAlgn="t" latinLnBrk="0" hangingPunct="1"/>
            <a:r>
              <a:rPr lang="ru-RU" dirty="0" err="1" smtClean="0"/>
              <a:t>KasperskyOS</a:t>
            </a:r>
            <a:r>
              <a:rPr lang="ru-RU" dirty="0" smtClean="0"/>
              <a:t> — </a:t>
            </a:r>
            <a:r>
              <a:rPr lang="ru-RU" dirty="0" err="1" smtClean="0"/>
              <a:t>проприетарная</a:t>
            </a:r>
            <a:r>
              <a:rPr lang="ru-RU" dirty="0" smtClean="0"/>
              <a:t> частично POSIX-совместимая </a:t>
            </a:r>
            <a:r>
              <a:rPr lang="ru-RU" dirty="0" err="1" smtClean="0"/>
              <a:t>микроядерная</a:t>
            </a:r>
            <a:r>
              <a:rPr lang="ru-RU" dirty="0" smtClean="0"/>
              <a:t> операционная система. Она предназначена для разработки IT-продуктов для отраслей с повышенными требованиями к </a:t>
            </a:r>
            <a:r>
              <a:rPr lang="ru-RU" dirty="0" err="1" smtClean="0"/>
              <a:t>кибербезопасности</a:t>
            </a:r>
            <a:r>
              <a:rPr lang="ru-RU" dirty="0" smtClean="0"/>
              <a:t>, надежности и предсказуемости работы. Цель </a:t>
            </a:r>
            <a:r>
              <a:rPr lang="ru-RU" dirty="0" err="1" smtClean="0"/>
              <a:t>KasperskyOS</a:t>
            </a:r>
            <a:r>
              <a:rPr lang="ru-RU" dirty="0" smtClean="0"/>
              <a:t> — обеспечить защиту IT-систем от вредоносного кода и эксплуатации уязвимостей, а также снизить риски, связанные с ошибками в коде, случайными или намеренными повреждающими действиями.</a:t>
            </a: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ru-RU" sz="1200" b="0" i="0" u="none" strike="noStrike" kern="1200" dirty="0" smtClean="0">
                <a:solidFill>
                  <a:schemeClr val="tx1"/>
                </a:solidFill>
                <a:effectLst/>
                <a:latin typeface="+mn-lt"/>
                <a:ea typeface="+mn-ea"/>
                <a:cs typeface="+mn-cs"/>
              </a:rPr>
              <a:t>Всё построено</a:t>
            </a:r>
            <a:r>
              <a:rPr lang="ru-RU" sz="1200" b="0" i="0" u="none" strike="noStrike" kern="1200" baseline="0" dirty="0" smtClean="0">
                <a:solidFill>
                  <a:schemeClr val="tx1"/>
                </a:solidFill>
                <a:effectLst/>
                <a:latin typeface="+mn-lt"/>
                <a:ea typeface="+mn-ea"/>
                <a:cs typeface="+mn-cs"/>
              </a:rPr>
              <a:t> на изолированных компонентах. Организация их взаимодействия – первостепенная задача </a:t>
            </a:r>
            <a:r>
              <a:rPr lang="ru-RU" dirty="0" err="1" smtClean="0"/>
              <a:t>KasperskyOS</a:t>
            </a:r>
            <a:r>
              <a:rPr lang="ru-RU" dirty="0" smtClean="0"/>
              <a:t>.</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err="1" smtClean="0">
                <a:solidFill>
                  <a:schemeClr val="tx1"/>
                </a:solidFill>
                <a:effectLst/>
                <a:latin typeface="+mn-lt"/>
                <a:ea typeface="+mn-ea"/>
                <a:cs typeface="+mn-cs"/>
              </a:rPr>
              <a:t>TinyOS</a:t>
            </a:r>
            <a:endParaRPr lang="en-US" sz="1200" b="1" i="0" u="none" strike="noStrike" kern="1200" dirty="0" smtClean="0">
              <a:solidFill>
                <a:schemeClr val="tx1"/>
              </a:solidFill>
              <a:effectLst/>
              <a:latin typeface="+mn-lt"/>
              <a:ea typeface="+mn-ea"/>
              <a:cs typeface="+mn-cs"/>
            </a:endParaRPr>
          </a:p>
          <a:p>
            <a:pPr rtl="0" eaLnBrk="1" fontAlgn="t" latinLnBrk="0" hangingPunct="1"/>
            <a:r>
              <a:rPr lang="ru-RU" dirty="0" err="1" smtClean="0"/>
              <a:t>TinyOS</a:t>
            </a:r>
            <a:r>
              <a:rPr lang="ru-RU" dirty="0" smtClean="0"/>
              <a:t> — это операционная система с открытым исходным кодом под лицензией BSD, предназначенная для беспроводных устройств с низким </a:t>
            </a:r>
            <a:r>
              <a:rPr lang="ru-RU" dirty="0" err="1" smtClean="0"/>
              <a:t>энергопотреблением</a:t>
            </a:r>
            <a:r>
              <a:rPr lang="ru-RU" dirty="0" smtClean="0"/>
              <a:t>, таких как те, которые используются в сенсорных сетях (</a:t>
            </a:r>
            <a:r>
              <a:rPr lang="ru-RU" dirty="0" err="1" smtClean="0"/>
              <a:t>Wireless</a:t>
            </a:r>
            <a:r>
              <a:rPr lang="ru-RU" dirty="0" smtClean="0"/>
              <a:t> </a:t>
            </a:r>
            <a:r>
              <a:rPr lang="ru-RU" dirty="0" err="1" smtClean="0"/>
              <a:t>sensor</a:t>
            </a:r>
            <a:r>
              <a:rPr lang="ru-RU" dirty="0" smtClean="0"/>
              <a:t> </a:t>
            </a:r>
            <a:r>
              <a:rPr lang="ru-RU" dirty="0" err="1" smtClean="0"/>
              <a:t>networks</a:t>
            </a:r>
            <a:r>
              <a:rPr lang="ru-RU" dirty="0" smtClean="0"/>
              <a:t>), повсеместных вычислениях (</a:t>
            </a:r>
            <a:r>
              <a:rPr lang="ru-RU" dirty="0" err="1" smtClean="0"/>
              <a:t>ubiquitous</a:t>
            </a:r>
            <a:r>
              <a:rPr lang="ru-RU" dirty="0" smtClean="0"/>
              <a:t> </a:t>
            </a:r>
            <a:r>
              <a:rPr lang="ru-RU" dirty="0" err="1" smtClean="0"/>
              <a:t>computing</a:t>
            </a:r>
            <a:r>
              <a:rPr lang="ru-RU" dirty="0" smtClean="0"/>
              <a:t>), персональных сетях, умных зданиях и счетчиках. </a:t>
            </a:r>
          </a:p>
          <a:p>
            <a:pPr rtl="0" eaLnBrk="1" fontAlgn="t" latinLnBrk="0" hangingPunct="1"/>
            <a:endParaRPr lang="ru-RU" dirty="0" smtClean="0"/>
          </a:p>
          <a:p>
            <a:pPr rtl="0" eaLnBrk="1" fontAlgn="t" latinLnBrk="0" hangingPunct="1"/>
            <a:r>
              <a:rPr lang="ru-RU" dirty="0" smtClean="0"/>
              <a:t>Архитектура </a:t>
            </a:r>
            <a:r>
              <a:rPr lang="ru-RU" dirty="0" err="1" smtClean="0"/>
              <a:t>TinyOS</a:t>
            </a:r>
            <a:r>
              <a:rPr lang="ru-RU" dirty="0" smtClean="0"/>
              <a:t> включает две главные функциональные составляющие: планировщик задач и компонент. Понятие "компонент" в </a:t>
            </a:r>
            <a:r>
              <a:rPr lang="ru-RU" dirty="0" err="1" smtClean="0"/>
              <a:t>TinyOS</a:t>
            </a:r>
            <a:r>
              <a:rPr lang="ru-RU" dirty="0" smtClean="0"/>
              <a:t> несколько отличается от общепринятого. Так, интерфейс компонента </a:t>
            </a:r>
            <a:r>
              <a:rPr lang="ru-RU" dirty="0" err="1" smtClean="0"/>
              <a:t>TinyOS</a:t>
            </a:r>
            <a:r>
              <a:rPr lang="ru-RU" dirty="0" smtClean="0"/>
              <a:t> состоит из двух частей: верхней (</a:t>
            </a:r>
            <a:r>
              <a:rPr lang="ru-RU" dirty="0" err="1" smtClean="0"/>
              <a:t>upper</a:t>
            </a:r>
            <a:r>
              <a:rPr lang="ru-RU" dirty="0" smtClean="0"/>
              <a:t>), предоставляемой этим компонентом как провайдером, и нижней (</a:t>
            </a:r>
            <a:r>
              <a:rPr lang="ru-RU" dirty="0" err="1" smtClean="0"/>
              <a:t>lower</a:t>
            </a:r>
            <a:r>
              <a:rPr lang="ru-RU" dirty="0" smtClean="0"/>
              <a:t>), требуемой для его функционирования. Обе части содержат описания команд и событий. </a:t>
            </a:r>
          </a:p>
          <a:p>
            <a:pPr rtl="0" eaLnBrk="1" fontAlgn="t" latinLnBrk="0" hangingPunct="1"/>
            <a:endParaRPr lang="ru-RU" dirty="0" smtClean="0"/>
          </a:p>
          <a:p>
            <a:pPr rtl="0" eaLnBrk="1" fontAlgn="t" latinLnBrk="0" hangingPunct="1"/>
            <a:r>
              <a:rPr lang="ru-RU" dirty="0" err="1" smtClean="0"/>
              <a:t>TinyOS</a:t>
            </a:r>
            <a:r>
              <a:rPr lang="ru-RU" dirty="0" smtClean="0"/>
              <a:t> имеет компонентную модель программирования, кодифицированную языком </a:t>
            </a:r>
            <a:r>
              <a:rPr lang="ru-RU" dirty="0" err="1" smtClean="0"/>
              <a:t>NesC</a:t>
            </a:r>
            <a:r>
              <a:rPr lang="ru-RU" dirty="0" smtClean="0"/>
              <a:t>, являющегося диалектом языка C. </a:t>
            </a:r>
            <a:r>
              <a:rPr lang="ru-RU" dirty="0" err="1" smtClean="0"/>
              <a:t>TinyOS</a:t>
            </a:r>
            <a:r>
              <a:rPr lang="ru-RU" dirty="0" smtClean="0"/>
              <a:t> не является ОС в традиционном понимании. Это программная платформа для встраиваемых систем и набор компонентов, которые позволяют встраивать ОС, специфичную для каждого приложения. Типичное приложение имеет размер около 15K, из которых базовая ОС занимает около 400 байт. Размер самого большого приложения, системы запросов, подобной базе данных, составляет около 64 Кбайт.</a:t>
            </a: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ru-RU" dirty="0" smtClean="0"/>
              <a:t>Компоненты имеют три вычислительные абстракции: команды, события и задачи. Команды и события — это механизмы для межкомпонентного взаимодействия, в то время как задачи используются для выражения </a:t>
            </a:r>
            <a:r>
              <a:rPr lang="ru-RU" dirty="0" err="1" smtClean="0"/>
              <a:t>внутрикомпонентного</a:t>
            </a:r>
            <a:r>
              <a:rPr lang="ru-RU" dirty="0" smtClean="0"/>
              <a:t> параллелизма. </a:t>
            </a:r>
            <a:endParaRPr lang="en-US" sz="1200" b="0" i="0" u="none" strike="noStrike" kern="1200" dirty="0" smtClean="0">
              <a:solidFill>
                <a:schemeClr val="tx1"/>
              </a:solidFill>
              <a:effectLst/>
              <a:latin typeface="+mn-lt"/>
              <a:ea typeface="+mn-ea"/>
              <a:cs typeface="+mn-cs"/>
            </a:endParaRP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Ubuntu Core</a:t>
            </a:r>
          </a:p>
          <a:p>
            <a:pPr rtl="0" eaLnBrk="1" fontAlgn="t" latinLnBrk="0" hangingPunct="1"/>
            <a:r>
              <a:rPr lang="ru-RU" dirty="0" err="1" smtClean="0"/>
              <a:t>Ubuntu</a:t>
            </a:r>
            <a:r>
              <a:rPr lang="ru-RU" dirty="0" smtClean="0"/>
              <a:t> </a:t>
            </a:r>
            <a:r>
              <a:rPr lang="ru-RU" dirty="0" err="1" smtClean="0"/>
              <a:t>Core</a:t>
            </a:r>
            <a:r>
              <a:rPr lang="ru-RU" dirty="0" smtClean="0"/>
              <a:t> — это версия операционной системы </a:t>
            </a:r>
            <a:r>
              <a:rPr lang="ru-RU" dirty="0" err="1" smtClean="0"/>
              <a:t>Ubuntu</a:t>
            </a:r>
            <a:r>
              <a:rPr lang="ru-RU" dirty="0" smtClean="0"/>
              <a:t>, разработанная и спроектированная для </a:t>
            </a:r>
            <a:r>
              <a:rPr lang="ru-RU" dirty="0" err="1" smtClean="0"/>
              <a:t>IoT</a:t>
            </a:r>
            <a:r>
              <a:rPr lang="ru-RU" dirty="0" smtClean="0"/>
              <a:t> и встраиваемых систем. Данная операционная система обновляет себя и свои приложения автоматически. Пакеты </a:t>
            </a:r>
            <a:r>
              <a:rPr lang="ru-RU" dirty="0" err="1" smtClean="0"/>
              <a:t>Snap</a:t>
            </a:r>
            <a:r>
              <a:rPr lang="ru-RU" dirty="0" smtClean="0"/>
              <a:t> используются исключительно для создания замкнутой и основанной на транзакциях системы.</a:t>
            </a:r>
          </a:p>
          <a:p>
            <a:pPr rtl="0" eaLnBrk="1" fontAlgn="t" latinLnBrk="0" hangingPunct="1"/>
            <a:endParaRPr lang="ru-RU" dirty="0" smtClean="0"/>
          </a:p>
          <a:p>
            <a:pPr rtl="0" eaLnBrk="1" fontAlgn="t" latinLnBrk="0" hangingPunct="1"/>
            <a:r>
              <a:rPr lang="ru-RU" dirty="0" err="1" smtClean="0"/>
              <a:t>Ubuntu</a:t>
            </a:r>
            <a:r>
              <a:rPr lang="ru-RU" dirty="0" smtClean="0"/>
              <a:t> </a:t>
            </a:r>
            <a:r>
              <a:rPr lang="ru-RU" dirty="0" err="1" smtClean="0"/>
              <a:t>Core</a:t>
            </a:r>
            <a:r>
              <a:rPr lang="ru-RU" dirty="0" smtClean="0"/>
              <a:t> — это транзакционная версия ОС </a:t>
            </a:r>
            <a:r>
              <a:rPr lang="ru-RU" dirty="0" err="1" smtClean="0"/>
              <a:t>Ubuntu</a:t>
            </a:r>
            <a:r>
              <a:rPr lang="ru-RU" dirty="0" smtClean="0"/>
              <a:t> </a:t>
            </a:r>
            <a:r>
              <a:rPr lang="ru-RU" dirty="0" err="1" smtClean="0"/>
              <a:t>Linux</a:t>
            </a:r>
            <a:r>
              <a:rPr lang="ru-RU" dirty="0" smtClean="0"/>
              <a:t>, созданная специально для устройств интернета вещей и развертывания больших контейнеров. Эта ОС использует то же ядро, библиотеки и системное программное обеспечение, что и стандартная </a:t>
            </a:r>
            <a:r>
              <a:rPr lang="ru-RU" dirty="0" err="1" smtClean="0"/>
              <a:t>Ubuntu</a:t>
            </a:r>
            <a:r>
              <a:rPr lang="ru-RU" dirty="0" smtClean="0"/>
              <a:t>, но в гораздо меньших масштабах.</a:t>
            </a: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Debian</a:t>
            </a:r>
            <a:r>
              <a:rPr lang="en-US" sz="1200" b="0" i="0" u="none" strike="noStrike" kern="1200" dirty="0" smtClean="0">
                <a:solidFill>
                  <a:schemeClr val="tx1"/>
                </a:solidFill>
                <a:effectLst/>
                <a:latin typeface="+mn-lt"/>
                <a:ea typeface="+mn-ea"/>
                <a:cs typeface="+mn-cs"/>
              </a:rPr>
              <a:t>, GUI</a:t>
            </a:r>
          </a:p>
          <a:p>
            <a:pPr rtl="0" eaLnBrk="1" fontAlgn="t" latinLnBrk="0" hangingPunct="1"/>
            <a:endParaRPr lang="ru-RU"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err="1" smtClean="0">
                <a:solidFill>
                  <a:schemeClr val="tx1"/>
                </a:solidFill>
                <a:effectLst/>
                <a:latin typeface="+mn-lt"/>
                <a:ea typeface="+mn-ea"/>
                <a:cs typeface="+mn-cs"/>
              </a:rPr>
              <a:t>Raspbian</a:t>
            </a:r>
            <a:endParaRPr lang="ru-RU" sz="1200" b="1"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smtClean="0"/>
              <a:t>Raspbian</a:t>
            </a:r>
            <a:r>
              <a:rPr lang="ru-RU" dirty="0" smtClean="0"/>
              <a:t> — это операционная система с открытым исходным кодом, основанная на </a:t>
            </a:r>
            <a:r>
              <a:rPr lang="ru-RU" dirty="0" err="1" smtClean="0"/>
              <a:t>Debian</a:t>
            </a:r>
            <a:r>
              <a:rPr lang="ru-RU" dirty="0" smtClean="0"/>
              <a:t> и оптимизированная для аппаратной платформы </a:t>
            </a:r>
            <a:r>
              <a:rPr lang="ru-RU" dirty="0" err="1" smtClean="0"/>
              <a:t>Raspberry</a:t>
            </a:r>
            <a:r>
              <a:rPr lang="ru-RU" dirty="0" smtClean="0"/>
              <a:t> </a:t>
            </a:r>
            <a:r>
              <a:rPr lang="ru-RU" dirty="0" err="1" smtClean="0"/>
              <a:t>Pi</a:t>
            </a:r>
            <a:r>
              <a:rPr lang="ru-RU" dirty="0" smtClean="0"/>
              <a:t>. </a:t>
            </a:r>
            <a:r>
              <a:rPr lang="ru-RU" dirty="0" err="1" smtClean="0"/>
              <a:t>Raspbian</a:t>
            </a:r>
            <a:r>
              <a:rPr lang="ru-RU" dirty="0" smtClean="0"/>
              <a:t> — это неофициальный перенос </a:t>
            </a:r>
            <a:r>
              <a:rPr lang="ru-RU" dirty="0" err="1" smtClean="0"/>
              <a:t>Debian</a:t>
            </a:r>
            <a:r>
              <a:rPr lang="ru-RU" dirty="0" smtClean="0"/>
              <a:t> </a:t>
            </a:r>
            <a:r>
              <a:rPr lang="ru-RU" dirty="0" err="1" smtClean="0"/>
              <a:t>Wheezy</a:t>
            </a:r>
            <a:r>
              <a:rPr lang="ru-RU" dirty="0" smtClean="0"/>
              <a:t> </a:t>
            </a:r>
            <a:r>
              <a:rPr lang="ru-RU" dirty="0" err="1" smtClean="0"/>
              <a:t>armhf</a:t>
            </a:r>
            <a:r>
              <a:rPr lang="ru-RU" dirty="0" smtClean="0"/>
              <a:t> с настройками компиляции, скорректированными для получения оптимизированного кода "</a:t>
            </a:r>
            <a:r>
              <a:rPr lang="ru-RU" dirty="0" err="1" smtClean="0"/>
              <a:t>hard</a:t>
            </a:r>
            <a:r>
              <a:rPr lang="ru-RU" dirty="0" smtClean="0"/>
              <a:t> </a:t>
            </a:r>
            <a:r>
              <a:rPr lang="ru-RU" dirty="0" err="1" smtClean="0"/>
              <a:t>float</a:t>
            </a:r>
            <a:r>
              <a:rPr lang="ru-RU" dirty="0" smtClean="0"/>
              <a:t>", который будет работать на </a:t>
            </a:r>
            <a:r>
              <a:rPr lang="ru-RU" dirty="0" err="1" smtClean="0"/>
              <a:t>Raspberry</a:t>
            </a:r>
            <a:r>
              <a:rPr lang="ru-RU" dirty="0" smtClean="0"/>
              <a:t> </a:t>
            </a:r>
            <a:r>
              <a:rPr lang="ru-RU" dirty="0" err="1" smtClean="0"/>
              <a:t>Pi</a:t>
            </a:r>
            <a:r>
              <a:rPr lang="ru-RU" dirty="0" smtClean="0"/>
              <a:t>. Это обеспечивает значительно более высокую производительность для приложений, интенсивно использующих арифметические операции с плавающей запятой. Все остальные приложения также получают определенный прирост производительности за счет использования расширенных инструкций процессора ARMv6 в </a:t>
            </a:r>
            <a:r>
              <a:rPr lang="ru-RU" dirty="0" err="1" smtClean="0"/>
              <a:t>Raspberry</a:t>
            </a:r>
            <a:r>
              <a:rPr lang="ru-RU" dirty="0" smtClean="0"/>
              <a:t> </a:t>
            </a:r>
            <a:r>
              <a:rPr lang="ru-RU" dirty="0" err="1" smtClean="0"/>
              <a:t>Pi</a:t>
            </a:r>
            <a:r>
              <a:rPr lang="ru-RU" dirty="0" smtClean="0"/>
              <a:t>.</a:t>
            </a:r>
            <a:endParaRPr lang="en-US"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smtClean="0">
                <a:solidFill>
                  <a:schemeClr val="tx1"/>
                </a:solidFill>
                <a:effectLst/>
                <a:latin typeface="+mn-lt"/>
                <a:ea typeface="+mn-ea"/>
                <a:cs typeface="+mn-cs"/>
              </a:rPr>
              <a:t>Debian</a:t>
            </a:r>
            <a:r>
              <a:rPr lang="en-US" sz="1200" b="0" i="0" u="none" strike="noStrike" kern="1200" dirty="0" smtClean="0">
                <a:solidFill>
                  <a:schemeClr val="tx1"/>
                </a:solidFill>
                <a:effectLst/>
                <a:latin typeface="+mn-lt"/>
                <a:ea typeface="+mn-ea"/>
                <a:cs typeface="+mn-cs"/>
              </a:rPr>
              <a:t>, GUI</a:t>
            </a:r>
            <a:endParaRPr lang="ru-RU" dirty="0"/>
          </a:p>
        </p:txBody>
      </p:sp>
      <p:sp>
        <p:nvSpPr>
          <p:cNvPr id="4" name="Номер слайда 3"/>
          <p:cNvSpPr>
            <a:spLocks noGrp="1"/>
          </p:cNvSpPr>
          <p:nvPr>
            <p:ph type="sldNum" sz="quarter" idx="10"/>
          </p:nvPr>
        </p:nvSpPr>
        <p:spPr/>
        <p:txBody>
          <a:bodyPr/>
          <a:lstStyle/>
          <a:p>
            <a:fld id="{998F907E-DD9D-4BDF-9AAB-71D1603FF279}" type="slidenum">
              <a:rPr lang="ru-RU" smtClean="0"/>
              <a:t>7</a:t>
            </a:fld>
            <a:endParaRPr lang="ru-RU"/>
          </a:p>
        </p:txBody>
      </p:sp>
    </p:spTree>
    <p:extLst>
      <p:ext uri="{BB962C8B-B14F-4D97-AF65-F5344CB8AC3E}">
        <p14:creationId xmlns:p14="http://schemas.microsoft.com/office/powerpoint/2010/main" val="134549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dirty="0" smtClean="0"/>
              <a:t>Заключение</a:t>
            </a:r>
            <a:r>
              <a:rPr lang="ru-RU" dirty="0" smtClean="0"/>
              <a:t> </a:t>
            </a:r>
            <a:endParaRPr lang="en-US" dirty="0" smtClean="0"/>
          </a:p>
          <a:p>
            <a:pPr algn="l"/>
            <a:r>
              <a:rPr lang="ru-RU" dirty="0" smtClean="0"/>
              <a:t>В рамках научно-исследовательской работы была проведена классификация сетевых операционных систем для устройств интернета вещей. В результате сравнения были выделены: </a:t>
            </a:r>
            <a:endParaRPr lang="en-US" dirty="0" smtClean="0"/>
          </a:p>
          <a:p>
            <a:pPr algn="l"/>
            <a:r>
              <a:rPr lang="ru-RU" dirty="0" smtClean="0"/>
              <a:t>— </a:t>
            </a:r>
            <a:r>
              <a:rPr lang="ru-RU" dirty="0" err="1" smtClean="0"/>
              <a:t>Azure</a:t>
            </a:r>
            <a:r>
              <a:rPr lang="ru-RU" dirty="0" smtClean="0"/>
              <a:t> </a:t>
            </a:r>
            <a:r>
              <a:rPr lang="ru-RU" dirty="0" err="1" smtClean="0"/>
              <a:t>Sphere</a:t>
            </a:r>
            <a:r>
              <a:rPr lang="ru-RU" dirty="0" smtClean="0"/>
              <a:t>, </a:t>
            </a:r>
            <a:r>
              <a:rPr lang="ru-RU" dirty="0" err="1" smtClean="0"/>
              <a:t>Windows</a:t>
            </a:r>
            <a:r>
              <a:rPr lang="ru-RU" dirty="0" smtClean="0"/>
              <a:t> 10 </a:t>
            </a:r>
            <a:r>
              <a:rPr lang="ru-RU" dirty="0" err="1" smtClean="0"/>
              <a:t>IoT</a:t>
            </a:r>
            <a:r>
              <a:rPr lang="ru-RU" dirty="0" smtClean="0"/>
              <a:t> и </a:t>
            </a:r>
            <a:r>
              <a:rPr lang="ru-RU" dirty="0" err="1" smtClean="0"/>
              <a:t>Amazon</a:t>
            </a:r>
            <a:r>
              <a:rPr lang="ru-RU" dirty="0" smtClean="0"/>
              <a:t> </a:t>
            </a:r>
            <a:r>
              <a:rPr lang="ru-RU" dirty="0" err="1" smtClean="0"/>
              <a:t>FreeRTOS</a:t>
            </a:r>
            <a:r>
              <a:rPr lang="ru-RU" dirty="0" smtClean="0"/>
              <a:t> как наиболее функциональные и масштабируемые; </a:t>
            </a:r>
            <a:endParaRPr lang="en-US" dirty="0" smtClean="0"/>
          </a:p>
          <a:p>
            <a:pPr algn="l"/>
            <a:r>
              <a:rPr lang="ru-RU" dirty="0" smtClean="0"/>
              <a:t>— ОСРВ МАКС и </a:t>
            </a:r>
            <a:r>
              <a:rPr lang="ru-RU" dirty="0" err="1" smtClean="0"/>
              <a:t>KasperskyOS</a:t>
            </a:r>
            <a:r>
              <a:rPr lang="ru-RU" dirty="0" smtClean="0"/>
              <a:t> как наиболее доступные с точки зрения использования прикладных служб; </a:t>
            </a:r>
            <a:endParaRPr lang="en-US" dirty="0" smtClean="0"/>
          </a:p>
          <a:p>
            <a:pPr algn="l"/>
            <a:r>
              <a:rPr lang="ru-RU" dirty="0" smtClean="0"/>
              <a:t>— </a:t>
            </a:r>
            <a:r>
              <a:rPr lang="ru-RU" dirty="0" err="1" smtClean="0"/>
              <a:t>Ubuntu</a:t>
            </a:r>
            <a:r>
              <a:rPr lang="ru-RU" dirty="0" smtClean="0"/>
              <a:t> </a:t>
            </a:r>
            <a:r>
              <a:rPr lang="ru-RU" dirty="0" err="1" smtClean="0"/>
              <a:t>Core</a:t>
            </a:r>
            <a:r>
              <a:rPr lang="ru-RU" dirty="0" smtClean="0"/>
              <a:t> и </a:t>
            </a:r>
            <a:r>
              <a:rPr lang="ru-RU" dirty="0" err="1" smtClean="0"/>
              <a:t>Raspbian</a:t>
            </a:r>
            <a:r>
              <a:rPr lang="ru-RU" dirty="0" smtClean="0"/>
              <a:t> как наиболее адаптированные для бытового применения.</a:t>
            </a:r>
            <a:endParaRPr lang="ru-RU" dirty="0"/>
          </a:p>
        </p:txBody>
      </p:sp>
      <p:sp>
        <p:nvSpPr>
          <p:cNvPr id="4" name="Номер слайда 3"/>
          <p:cNvSpPr>
            <a:spLocks noGrp="1"/>
          </p:cNvSpPr>
          <p:nvPr>
            <p:ph type="sldNum" sz="quarter" idx="10"/>
          </p:nvPr>
        </p:nvSpPr>
        <p:spPr/>
        <p:txBody>
          <a:bodyPr/>
          <a:lstStyle/>
          <a:p>
            <a:fld id="{998F907E-DD9D-4BDF-9AAB-71D1603FF279}" type="slidenum">
              <a:rPr lang="ru-RU" smtClean="0"/>
              <a:t>8</a:t>
            </a:fld>
            <a:endParaRPr lang="ru-RU"/>
          </a:p>
        </p:txBody>
      </p:sp>
    </p:spTree>
    <p:extLst>
      <p:ext uri="{BB962C8B-B14F-4D97-AF65-F5344CB8AC3E}">
        <p14:creationId xmlns:p14="http://schemas.microsoft.com/office/powerpoint/2010/main" val="1657013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lgn="just">
              <a:lnSpc>
                <a:spcPct val="100000"/>
              </a:lnSpc>
              <a:spcBef>
                <a:spcPts val="1200"/>
              </a:spcBef>
              <a:buNone/>
            </a:pPr>
            <a:r>
              <a:rPr lang="ru-RU" dirty="0" smtClean="0">
                <a:latin typeface="Times New Roman" panose="02020603050405020304" pitchFamily="18" charset="0"/>
                <a:ea typeface="Times New Roman"/>
                <a:cs typeface="Times New Roman" panose="02020603050405020304" pitchFamily="18" charset="0"/>
                <a:sym typeface="Times New Roman"/>
              </a:rPr>
              <a:t>Цель –</a:t>
            </a:r>
            <a:r>
              <a:rPr lang="ru-RU" dirty="0" smtClean="0">
                <a:latin typeface="Times New Roman" panose="02020603050405020304" pitchFamily="18" charset="0"/>
                <a:cs typeface="Times New Roman" panose="02020603050405020304" pitchFamily="18" charset="0"/>
              </a:rPr>
              <a:t> классификация существующих операционных систем для устройств интернета вещей.</a:t>
            </a:r>
          </a:p>
          <a:p>
            <a:pPr marL="0" lvl="0" indent="0" algn="just">
              <a:lnSpc>
                <a:spcPct val="100000"/>
              </a:lnSpc>
              <a:spcBef>
                <a:spcPts val="1200"/>
              </a:spcBef>
              <a:buNone/>
            </a:pPr>
            <a:r>
              <a:rPr lang="ru-RU" dirty="0" smtClean="0">
                <a:latin typeface="Times New Roman" panose="02020603050405020304" pitchFamily="18" charset="0"/>
                <a:cs typeface="Times New Roman" panose="02020603050405020304" pitchFamily="18" charset="0"/>
              </a:rPr>
              <a:t>Задачи:</a:t>
            </a:r>
          </a:p>
          <a:p>
            <a:pPr marL="514350" lvl="0" indent="-514350" algn="just">
              <a:lnSpc>
                <a:spcPct val="100000"/>
              </a:lnSpc>
              <a:spcBef>
                <a:spcPts val="1200"/>
              </a:spcBef>
              <a:buFont typeface="+mj-lt"/>
              <a:buAutoNum type="arabicParenR"/>
            </a:pPr>
            <a:r>
              <a:rPr lang="ru-RU" dirty="0" smtClean="0">
                <a:latin typeface="Times New Roman" panose="02020603050405020304" pitchFamily="18" charset="0"/>
                <a:cs typeface="Times New Roman" panose="02020603050405020304" pitchFamily="18" charset="0"/>
              </a:rPr>
              <a:t>проанализировать предметной области интернета вещей; </a:t>
            </a:r>
          </a:p>
          <a:p>
            <a:pPr marL="514350" lvl="0" indent="-514350" algn="just">
              <a:lnSpc>
                <a:spcPct val="100000"/>
              </a:lnSpc>
              <a:spcBef>
                <a:spcPts val="1200"/>
              </a:spcBef>
              <a:buAutoNum type="arabicParenR"/>
            </a:pPr>
            <a:r>
              <a:rPr lang="ru-RU" dirty="0" smtClean="0">
                <a:latin typeface="Times New Roman" panose="02020603050405020304" pitchFamily="18" charset="0"/>
                <a:cs typeface="Times New Roman" panose="02020603050405020304" pitchFamily="18" charset="0"/>
              </a:rPr>
              <a:t>рассмотреть существующие операционные системы для устройств интернета вещей</a:t>
            </a:r>
            <a:r>
              <a:rPr lang="ru-RU" dirty="0" smtClean="0">
                <a:latin typeface="Times New Roman" panose="02020603050405020304" pitchFamily="18" charset="0"/>
                <a:ea typeface="Times New Roman"/>
                <a:cs typeface="Times New Roman" panose="02020603050405020304" pitchFamily="18" charset="0"/>
                <a:sym typeface="Times New Roman"/>
              </a:rPr>
              <a:t>;</a:t>
            </a:r>
            <a:endParaRPr lang="en-US" dirty="0" smtClean="0">
              <a:latin typeface="Times New Roman" panose="02020603050405020304" pitchFamily="18" charset="0"/>
              <a:ea typeface="Times New Roman"/>
              <a:cs typeface="Times New Roman" panose="02020603050405020304" pitchFamily="18" charset="0"/>
              <a:sym typeface="Times New Roman"/>
            </a:endParaRPr>
          </a:p>
          <a:p>
            <a:pPr marL="514350" lvl="0" indent="-514350" algn="just">
              <a:lnSpc>
                <a:spcPct val="100000"/>
              </a:lnSpc>
              <a:spcBef>
                <a:spcPts val="1200"/>
              </a:spcBef>
              <a:buAutoNum type="arabicParenR"/>
            </a:pPr>
            <a:r>
              <a:rPr lang="ru-RU" dirty="0" smtClean="0">
                <a:latin typeface="Times New Roman" panose="02020603050405020304" pitchFamily="18" charset="0"/>
                <a:cs typeface="Times New Roman" panose="02020603050405020304" pitchFamily="18" charset="0"/>
              </a:rPr>
              <a:t>сформулировать критерии сравнения и оценки рассмотренных операционных систем</a:t>
            </a:r>
            <a:r>
              <a:rPr lang="en-US"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ea typeface="Times New Roman"/>
              <a:cs typeface="Times New Roman" panose="02020603050405020304" pitchFamily="18" charset="0"/>
              <a:sym typeface="Times New Roman"/>
            </a:endParaRPr>
          </a:p>
          <a:p>
            <a:pPr marL="514350" lvl="0" indent="-514350" algn="just">
              <a:lnSpc>
                <a:spcPct val="100000"/>
              </a:lnSpc>
              <a:spcBef>
                <a:spcPts val="1200"/>
              </a:spcBef>
              <a:buAutoNum type="arabicParenR"/>
            </a:pPr>
            <a:r>
              <a:rPr lang="ru-RU" dirty="0" smtClean="0">
                <a:latin typeface="Times New Roman" panose="02020603050405020304" pitchFamily="18" charset="0"/>
                <a:cs typeface="Times New Roman" panose="02020603050405020304" pitchFamily="18" charset="0"/>
              </a:rPr>
              <a:t>сравнить существующие решения по выделенным критериям.</a:t>
            </a:r>
            <a:endParaRPr lang="ru-RU" dirty="0">
              <a:latin typeface="Times New Roman" panose="02020603050405020304" pitchFamily="18" charset="0"/>
              <a:ea typeface="Times New Roman"/>
              <a:cs typeface="Times New Roman" panose="02020603050405020304" pitchFamily="18" charset="0"/>
              <a:sym typeface="Times New Roman"/>
            </a:endParaRPr>
          </a:p>
        </p:txBody>
      </p:sp>
      <p:sp>
        <p:nvSpPr>
          <p:cNvPr id="4" name="Номер слайда 3"/>
          <p:cNvSpPr>
            <a:spLocks noGrp="1"/>
          </p:cNvSpPr>
          <p:nvPr>
            <p:ph type="sldNum" sz="quarter" idx="10"/>
          </p:nvPr>
        </p:nvSpPr>
        <p:spPr/>
        <p:txBody>
          <a:bodyPr/>
          <a:lstStyle/>
          <a:p>
            <a:fld id="{998F907E-DD9D-4BDF-9AAB-71D1603FF279}" type="slidenum">
              <a:rPr lang="ru-RU" smtClean="0"/>
              <a:t>9</a:t>
            </a:fld>
            <a:endParaRPr lang="ru-RU"/>
          </a:p>
        </p:txBody>
      </p:sp>
    </p:spTree>
    <p:extLst>
      <p:ext uri="{BB962C8B-B14F-4D97-AF65-F5344CB8AC3E}">
        <p14:creationId xmlns:p14="http://schemas.microsoft.com/office/powerpoint/2010/main" val="13309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CD279D0-5849-467E-AD9D-0A29D5ABA9B0}" type="datetimeFigureOut">
              <a:rPr lang="ru-RU" smtClean="0"/>
              <a:t>09.12.2022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253875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CD279D0-5849-467E-AD9D-0A29D5ABA9B0}" type="datetimeFigureOut">
              <a:rPr lang="ru-RU" smtClean="0"/>
              <a:t>09.12.2022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141128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CD279D0-5849-467E-AD9D-0A29D5ABA9B0}" type="datetimeFigureOut">
              <a:rPr lang="ru-RU" smtClean="0"/>
              <a:t>09.12.2022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235334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CD279D0-5849-467E-AD9D-0A29D5ABA9B0}" type="datetimeFigureOut">
              <a:rPr lang="ru-RU" smtClean="0"/>
              <a:t>09.12.2022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229084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CD279D0-5849-467E-AD9D-0A29D5ABA9B0}" type="datetimeFigureOut">
              <a:rPr lang="ru-RU" smtClean="0"/>
              <a:t>09.12.2022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144949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CD279D0-5849-467E-AD9D-0A29D5ABA9B0}" type="datetimeFigureOut">
              <a:rPr lang="ru-RU" smtClean="0"/>
              <a:t>09.12.2022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281649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CD279D0-5849-467E-AD9D-0A29D5ABA9B0}" type="datetimeFigureOut">
              <a:rPr lang="ru-RU" smtClean="0"/>
              <a:t>09.12.2022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329228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CD279D0-5849-467E-AD9D-0A29D5ABA9B0}" type="datetimeFigureOut">
              <a:rPr lang="ru-RU" smtClean="0"/>
              <a:t>09.12.2022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236516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CD279D0-5849-467E-AD9D-0A29D5ABA9B0}" type="datetimeFigureOut">
              <a:rPr lang="ru-RU" smtClean="0"/>
              <a:t>09.12.2022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388276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CD279D0-5849-467E-AD9D-0A29D5ABA9B0}" type="datetimeFigureOut">
              <a:rPr lang="ru-RU" smtClean="0"/>
              <a:t>09.12.2022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232918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CD279D0-5849-467E-AD9D-0A29D5ABA9B0}" type="datetimeFigureOut">
              <a:rPr lang="ru-RU" smtClean="0"/>
              <a:t>09.12.2022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9A869A-558A-41FB-9F00-89EA8DE3D635}" type="slidenum">
              <a:rPr lang="ru-RU" smtClean="0"/>
              <a:t>‹#›</a:t>
            </a:fld>
            <a:endParaRPr lang="ru-RU"/>
          </a:p>
        </p:txBody>
      </p:sp>
    </p:spTree>
    <p:extLst>
      <p:ext uri="{BB962C8B-B14F-4D97-AF65-F5344CB8AC3E}">
        <p14:creationId xmlns:p14="http://schemas.microsoft.com/office/powerpoint/2010/main" val="379551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279D0-5849-467E-AD9D-0A29D5ABA9B0}" type="datetimeFigureOut">
              <a:rPr lang="ru-RU" smtClean="0"/>
              <a:t>09.12.2022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A869A-558A-41FB-9F00-89EA8DE3D635}" type="slidenum">
              <a:rPr lang="ru-RU" smtClean="0"/>
              <a:t>‹#›</a:t>
            </a:fld>
            <a:endParaRPr lang="ru-RU"/>
          </a:p>
        </p:txBody>
      </p:sp>
    </p:spTree>
    <p:extLst>
      <p:ext uri="{BB962C8B-B14F-4D97-AF65-F5344CB8AC3E}">
        <p14:creationId xmlns:p14="http://schemas.microsoft.com/office/powerpoint/2010/main" val="368981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980492"/>
            <a:ext cx="12192000" cy="795954"/>
          </a:xfrm>
        </p:spPr>
        <p:txBody>
          <a:bodyPr>
            <a:noAutofit/>
          </a:bodyPr>
          <a:lstStyle/>
          <a:p>
            <a:r>
              <a:rPr lang="ru-RU" sz="4800" dirty="0">
                <a:latin typeface="Times New Roman" panose="02020603050405020304" pitchFamily="18" charset="0"/>
                <a:cs typeface="Times New Roman" panose="02020603050405020304" pitchFamily="18" charset="0"/>
              </a:rPr>
              <a:t>Сетевые операционные системы</a:t>
            </a:r>
          </a:p>
        </p:txBody>
      </p:sp>
      <p:sp>
        <p:nvSpPr>
          <p:cNvPr id="3" name="Подзаголовок 2"/>
          <p:cNvSpPr>
            <a:spLocks noGrp="1"/>
          </p:cNvSpPr>
          <p:nvPr>
            <p:ph type="subTitle" idx="1"/>
          </p:nvPr>
        </p:nvSpPr>
        <p:spPr>
          <a:xfrm>
            <a:off x="281940" y="5631180"/>
            <a:ext cx="12192000" cy="922020"/>
          </a:xfrm>
        </p:spPr>
        <p:txBody>
          <a:bodyPr>
            <a:normAutofit/>
          </a:bodyPr>
          <a:lstStyle/>
          <a:p>
            <a:pPr algn="l"/>
            <a:r>
              <a:rPr lang="ru-RU" dirty="0" smtClean="0">
                <a:latin typeface="Times New Roman" panose="02020603050405020304" pitchFamily="18" charset="0"/>
                <a:cs typeface="Times New Roman" panose="02020603050405020304" pitchFamily="18" charset="0"/>
              </a:rPr>
              <a:t>Студент: Сапожков Андрей Максимович ИУ7-53Б</a:t>
            </a:r>
          </a:p>
          <a:p>
            <a:pPr algn="l"/>
            <a:r>
              <a:rPr lang="ru-RU" dirty="0" smtClean="0">
                <a:latin typeface="Times New Roman" panose="02020603050405020304" pitchFamily="18" charset="0"/>
                <a:cs typeface="Times New Roman" panose="02020603050405020304" pitchFamily="18" charset="0"/>
              </a:rPr>
              <a:t>Научный руководитель: Строганов </a:t>
            </a:r>
            <a:r>
              <a:rPr lang="ru-RU" smtClean="0">
                <a:latin typeface="Times New Roman" panose="02020603050405020304" pitchFamily="18" charset="0"/>
                <a:cs typeface="Times New Roman" panose="02020603050405020304" pitchFamily="18" charset="0"/>
              </a:rPr>
              <a:t>Юрий Владимирович</a:t>
            </a:r>
            <a:endParaRPr lang="ru-RU"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6CD8C7-22A3-2D49-8FC0-37E348287689}"/>
              </a:ext>
            </a:extLst>
          </p:cNvPr>
          <p:cNvSpPr txBox="1"/>
          <p:nvPr/>
        </p:nvSpPr>
        <p:spPr>
          <a:xfrm>
            <a:off x="1384128" y="202429"/>
            <a:ext cx="9423744" cy="923330"/>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Федеральное государственное бюджетное образовательное учреждение высшего образования </a:t>
            </a:r>
          </a:p>
          <a:p>
            <a:pPr algn="ctr"/>
            <a:r>
              <a:rPr lang="ru-RU" dirty="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Московский государственный технический </a:t>
            </a:r>
            <a:r>
              <a:rPr lang="ru-RU" dirty="0">
                <a:latin typeface="Times New Roman" panose="02020603050405020304" pitchFamily="18" charset="0"/>
                <a:cs typeface="Times New Roman" panose="02020603050405020304" pitchFamily="18" charset="0"/>
              </a:rPr>
              <a:t>университет имени Н.Э. Баумана </a:t>
            </a:r>
          </a:p>
          <a:p>
            <a:pPr algn="ctr"/>
            <a:r>
              <a:rPr lang="ru-RU" dirty="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национальный исследовательский </a:t>
            </a:r>
            <a:r>
              <a:rPr lang="ru-RU" dirty="0">
                <a:latin typeface="Times New Roman" panose="02020603050405020304" pitchFamily="18" charset="0"/>
                <a:cs typeface="Times New Roman" panose="02020603050405020304" pitchFamily="18" charset="0"/>
              </a:rPr>
              <a:t>университет</a:t>
            </a:r>
            <a:r>
              <a:rPr lang="ru-RU" dirty="0" smtClean="0">
                <a:latin typeface="Times New Roman" panose="02020603050405020304" pitchFamily="18" charset="0"/>
                <a:cs typeface="Times New Roman" panose="02020603050405020304" pitchFamily="18" charset="0"/>
              </a:rPr>
              <a:t>)»</a:t>
            </a:r>
            <a:endParaRPr lang="ru-RU" dirty="0">
              <a:effectLst/>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ED8376A0-CE45-1944-938C-1D1344DEC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22" y="163107"/>
            <a:ext cx="850732" cy="100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132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 dirty="0" smtClean="0">
                <a:latin typeface="Times New Roman" panose="02020603050405020304" pitchFamily="18" charset="0"/>
                <a:cs typeface="Times New Roman" panose="02020603050405020304" pitchFamily="18" charset="0"/>
              </a:rPr>
              <a:t>Цель и задачи</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10000"/>
          </a:bodyPr>
          <a:lstStyle/>
          <a:p>
            <a:pPr marL="0" lvl="0" indent="0" algn="just">
              <a:lnSpc>
                <a:spcPct val="100000"/>
              </a:lnSpc>
              <a:spcBef>
                <a:spcPts val="1200"/>
              </a:spcBef>
              <a:buNone/>
            </a:pPr>
            <a:r>
              <a:rPr lang="ru-RU" dirty="0" smtClean="0">
                <a:latin typeface="Times New Roman" panose="02020603050405020304" pitchFamily="18" charset="0"/>
                <a:ea typeface="Times New Roman"/>
                <a:cs typeface="Times New Roman" panose="02020603050405020304" pitchFamily="18" charset="0"/>
                <a:sym typeface="Times New Roman"/>
              </a:rPr>
              <a:t>Цель –</a:t>
            </a:r>
            <a:r>
              <a:rPr lang="ru-RU" dirty="0" smtClean="0">
                <a:latin typeface="Times New Roman" panose="02020603050405020304" pitchFamily="18" charset="0"/>
                <a:cs typeface="Times New Roman" panose="02020603050405020304" pitchFamily="18" charset="0"/>
              </a:rPr>
              <a:t> классификация </a:t>
            </a:r>
            <a:r>
              <a:rPr lang="ru-RU" dirty="0">
                <a:latin typeface="Times New Roman" panose="02020603050405020304" pitchFamily="18" charset="0"/>
                <a:cs typeface="Times New Roman" panose="02020603050405020304" pitchFamily="18" charset="0"/>
              </a:rPr>
              <a:t>существующих операционных </a:t>
            </a:r>
            <a:r>
              <a:rPr lang="ru-RU" dirty="0" smtClean="0">
                <a:latin typeface="Times New Roman" panose="02020603050405020304" pitchFamily="18" charset="0"/>
                <a:cs typeface="Times New Roman" panose="02020603050405020304" pitchFamily="18" charset="0"/>
              </a:rPr>
              <a:t>систем </a:t>
            </a:r>
            <a:r>
              <a:rPr lang="ru-RU" dirty="0">
                <a:latin typeface="Times New Roman" panose="02020603050405020304" pitchFamily="18" charset="0"/>
                <a:cs typeface="Times New Roman" panose="02020603050405020304" pitchFamily="18" charset="0"/>
              </a:rPr>
              <a:t>для устройств интернета </a:t>
            </a:r>
            <a:r>
              <a:rPr lang="ru-RU" dirty="0" smtClean="0">
                <a:latin typeface="Times New Roman" panose="02020603050405020304" pitchFamily="18" charset="0"/>
                <a:cs typeface="Times New Roman" panose="02020603050405020304" pitchFamily="18" charset="0"/>
              </a:rPr>
              <a:t>вещей.</a:t>
            </a:r>
          </a:p>
          <a:p>
            <a:pPr marL="0" lvl="0" indent="0" algn="just">
              <a:lnSpc>
                <a:spcPct val="100000"/>
              </a:lnSpc>
              <a:spcBef>
                <a:spcPts val="1200"/>
              </a:spcBef>
              <a:buNone/>
            </a:pPr>
            <a:r>
              <a:rPr lang="ru-RU" dirty="0" smtClean="0">
                <a:latin typeface="Times New Roman" panose="02020603050405020304" pitchFamily="18" charset="0"/>
                <a:cs typeface="Times New Roman" panose="02020603050405020304" pitchFamily="18" charset="0"/>
              </a:rPr>
              <a:t>Задачи:</a:t>
            </a:r>
          </a:p>
          <a:p>
            <a:pPr marL="514350" lvl="0" indent="-514350" algn="just">
              <a:lnSpc>
                <a:spcPct val="100000"/>
              </a:lnSpc>
              <a:spcBef>
                <a:spcPts val="1200"/>
              </a:spcBef>
              <a:buFont typeface="+mj-lt"/>
              <a:buAutoNum type="arabicParenR"/>
            </a:pPr>
            <a:r>
              <a:rPr lang="ru-RU" dirty="0" smtClean="0">
                <a:latin typeface="Times New Roman" panose="02020603050405020304" pitchFamily="18" charset="0"/>
                <a:cs typeface="Times New Roman" panose="02020603050405020304" pitchFamily="18" charset="0"/>
              </a:rPr>
              <a:t>проанализировать предметную область </a:t>
            </a:r>
            <a:r>
              <a:rPr lang="ru-RU" dirty="0">
                <a:latin typeface="Times New Roman" panose="02020603050405020304" pitchFamily="18" charset="0"/>
                <a:cs typeface="Times New Roman" panose="02020603050405020304" pitchFamily="18" charset="0"/>
              </a:rPr>
              <a:t>интернета вещей</a:t>
            </a:r>
            <a:r>
              <a:rPr lang="ru-RU" dirty="0" smtClean="0">
                <a:latin typeface="Times New Roman" panose="02020603050405020304" pitchFamily="18" charset="0"/>
                <a:cs typeface="Times New Roman" panose="02020603050405020304" pitchFamily="18" charset="0"/>
              </a:rPr>
              <a:t>; </a:t>
            </a:r>
          </a:p>
          <a:p>
            <a:pPr marL="514350" lvl="0" indent="-514350" algn="just">
              <a:lnSpc>
                <a:spcPct val="100000"/>
              </a:lnSpc>
              <a:spcBef>
                <a:spcPts val="1200"/>
              </a:spcBef>
              <a:buAutoNum type="arabicParenR"/>
            </a:pPr>
            <a:r>
              <a:rPr lang="ru-RU" dirty="0">
                <a:latin typeface="Times New Roman" panose="02020603050405020304" pitchFamily="18" charset="0"/>
                <a:cs typeface="Times New Roman" panose="02020603050405020304" pitchFamily="18" charset="0"/>
              </a:rPr>
              <a:t>рассмотреть существующие операционные </a:t>
            </a:r>
            <a:r>
              <a:rPr lang="ru-RU" dirty="0" smtClean="0">
                <a:latin typeface="Times New Roman" panose="02020603050405020304" pitchFamily="18" charset="0"/>
                <a:cs typeface="Times New Roman" panose="02020603050405020304" pitchFamily="18" charset="0"/>
              </a:rPr>
              <a:t>системы для </a:t>
            </a:r>
            <a:r>
              <a:rPr lang="ru-RU" dirty="0">
                <a:latin typeface="Times New Roman" panose="02020603050405020304" pitchFamily="18" charset="0"/>
                <a:cs typeface="Times New Roman" panose="02020603050405020304" pitchFamily="18" charset="0"/>
              </a:rPr>
              <a:t>интернета вещей</a:t>
            </a:r>
            <a:r>
              <a:rPr lang="ru-RU" dirty="0" smtClean="0">
                <a:latin typeface="Times New Roman" panose="02020603050405020304" pitchFamily="18" charset="0"/>
                <a:ea typeface="Times New Roman"/>
                <a:cs typeface="Times New Roman" panose="02020603050405020304" pitchFamily="18" charset="0"/>
                <a:sym typeface="Times New Roman"/>
              </a:rPr>
              <a:t>;</a:t>
            </a:r>
            <a:endParaRPr lang="en-US" dirty="0" smtClean="0">
              <a:latin typeface="Times New Roman" panose="02020603050405020304" pitchFamily="18" charset="0"/>
              <a:ea typeface="Times New Roman"/>
              <a:cs typeface="Times New Roman" panose="02020603050405020304" pitchFamily="18" charset="0"/>
              <a:sym typeface="Times New Roman"/>
            </a:endParaRPr>
          </a:p>
          <a:p>
            <a:pPr marL="514350" lvl="0" indent="-514350" algn="just">
              <a:lnSpc>
                <a:spcPct val="100000"/>
              </a:lnSpc>
              <a:spcBef>
                <a:spcPts val="1200"/>
              </a:spcBef>
              <a:buAutoNum type="arabicParenR"/>
            </a:pPr>
            <a:r>
              <a:rPr lang="ru-RU" dirty="0">
                <a:latin typeface="Times New Roman" panose="02020603050405020304" pitchFamily="18" charset="0"/>
                <a:cs typeface="Times New Roman" panose="02020603050405020304" pitchFamily="18" charset="0"/>
              </a:rPr>
              <a:t>сформулировать критерии сравнения и оценки рассмотренных операционных </a:t>
            </a:r>
            <a:r>
              <a:rPr lang="ru-RU" dirty="0" smtClean="0">
                <a:latin typeface="Times New Roman" panose="02020603050405020304" pitchFamily="18" charset="0"/>
                <a:cs typeface="Times New Roman" panose="02020603050405020304" pitchFamily="18" charset="0"/>
              </a:rPr>
              <a:t>систем</a:t>
            </a:r>
            <a:r>
              <a:rPr lang="en-US"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ea typeface="Times New Roman"/>
              <a:cs typeface="Times New Roman" panose="02020603050405020304" pitchFamily="18" charset="0"/>
              <a:sym typeface="Times New Roman"/>
            </a:endParaRPr>
          </a:p>
          <a:p>
            <a:pPr marL="514350" lvl="0" indent="-514350" algn="just">
              <a:lnSpc>
                <a:spcPct val="100000"/>
              </a:lnSpc>
              <a:spcBef>
                <a:spcPts val="1200"/>
              </a:spcBef>
              <a:buAutoNum type="arabicParenR"/>
            </a:pPr>
            <a:r>
              <a:rPr lang="ru-RU" dirty="0" smtClean="0">
                <a:latin typeface="Times New Roman" panose="02020603050405020304" pitchFamily="18" charset="0"/>
                <a:cs typeface="Times New Roman" panose="02020603050405020304" pitchFamily="18" charset="0"/>
              </a:rPr>
              <a:t>сравнить существующие решения </a:t>
            </a:r>
            <a:r>
              <a:rPr lang="ru-RU" dirty="0">
                <a:latin typeface="Times New Roman" panose="02020603050405020304" pitchFamily="18" charset="0"/>
                <a:cs typeface="Times New Roman" panose="02020603050405020304" pitchFamily="18" charset="0"/>
              </a:rPr>
              <a:t>по выделенным </a:t>
            </a:r>
            <a:r>
              <a:rPr lang="ru-RU" dirty="0" smtClean="0">
                <a:latin typeface="Times New Roman" panose="02020603050405020304" pitchFamily="18" charset="0"/>
                <a:cs typeface="Times New Roman" panose="02020603050405020304" pitchFamily="18" charset="0"/>
              </a:rPr>
              <a:t>критериям.</a:t>
            </a:r>
            <a:endParaRPr lang="ru-RU"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495969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Интернет вещей</a:t>
            </a:r>
            <a:endParaRPr lang="ru-RU" dirty="0">
              <a:latin typeface="Times New Roman" panose="02020603050405020304" pitchFamily="18" charset="0"/>
              <a:cs typeface="Times New Roman" panose="02020603050405020304" pitchFamily="18" charset="0"/>
            </a:endParaRPr>
          </a:p>
        </p:txBody>
      </p:sp>
      <p:sp>
        <p:nvSpPr>
          <p:cNvPr id="4" name="Google Shape;82;p16"/>
          <p:cNvSpPr txBox="1">
            <a:spLocks/>
          </p:cNvSpPr>
          <p:nvPr/>
        </p:nvSpPr>
        <p:spPr>
          <a:xfrm>
            <a:off x="502920" y="1491946"/>
            <a:ext cx="11186159" cy="5246784"/>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457200" marR="0" lvl="0" indent="-342900" algn="l" defTabSz="914400" rtl="0" eaLnBrk="1" latinLnBrk="0" hangingPunct="1">
              <a:lnSpc>
                <a:spcPct val="115000"/>
              </a:lnSpc>
              <a:spcBef>
                <a:spcPts val="0"/>
              </a:spcBef>
              <a:spcAft>
                <a:spcPts val="0"/>
              </a:spcAft>
              <a:buClr>
                <a:schemeClr val="dk1"/>
              </a:buClr>
              <a:buSzPts val="1800"/>
              <a:buFont typeface="Open Sans"/>
              <a:buChar char="●"/>
              <a:defRPr sz="1800" b="0" i="0" u="none" strike="noStrike" kern="1200" cap="none">
                <a:solidFill>
                  <a:schemeClr val="dk1"/>
                </a:solidFill>
                <a:latin typeface="Open Sans"/>
                <a:ea typeface="Open Sans"/>
                <a:cs typeface="Open Sans"/>
                <a:sym typeface="Open Sans"/>
              </a:defRPr>
            </a:lvl1pPr>
            <a:lvl2pPr marL="914400" marR="0" lvl="1" indent="-317500" algn="l" defTabSz="914400" rtl="0" eaLnBrk="1" latinLnBrk="0" hangingPunct="1">
              <a:lnSpc>
                <a:spcPct val="115000"/>
              </a:lnSpc>
              <a:spcBef>
                <a:spcPts val="1600"/>
              </a:spcBef>
              <a:spcAft>
                <a:spcPts val="0"/>
              </a:spcAft>
              <a:buClr>
                <a:schemeClr val="dk1"/>
              </a:buClr>
              <a:buSzPts val="1400"/>
              <a:buFont typeface="Open Sans"/>
              <a:buChar char="○"/>
              <a:defRPr sz="1400" b="0" i="0" u="none" strike="noStrike" kern="1200" cap="none">
                <a:solidFill>
                  <a:schemeClr val="dk1"/>
                </a:solidFill>
                <a:latin typeface="Open Sans"/>
                <a:ea typeface="Open Sans"/>
                <a:cs typeface="Open Sans"/>
                <a:sym typeface="Open Sans"/>
              </a:defRPr>
            </a:lvl2pPr>
            <a:lvl3pPr marL="1371600" marR="0" lvl="2" indent="-317500" algn="l" defTabSz="914400" rtl="0" eaLnBrk="1" latinLnBrk="0" hangingPunct="1">
              <a:lnSpc>
                <a:spcPct val="115000"/>
              </a:lnSpc>
              <a:spcBef>
                <a:spcPts val="1600"/>
              </a:spcBef>
              <a:spcAft>
                <a:spcPts val="0"/>
              </a:spcAft>
              <a:buClr>
                <a:schemeClr val="dk1"/>
              </a:buClr>
              <a:buSzPts val="1400"/>
              <a:buFont typeface="Open Sans"/>
              <a:buChar char="■"/>
              <a:defRPr sz="1400" b="0" i="0" u="none" strike="noStrike" kern="1200" cap="none">
                <a:solidFill>
                  <a:schemeClr val="dk1"/>
                </a:solidFill>
                <a:latin typeface="Open Sans"/>
                <a:ea typeface="Open Sans"/>
                <a:cs typeface="Open Sans"/>
                <a:sym typeface="Open Sans"/>
              </a:defRPr>
            </a:lvl3pPr>
            <a:lvl4pPr marL="1828800" marR="0" lvl="3" indent="-317500" algn="l" defTabSz="914400" rtl="0" eaLnBrk="1" latinLnBrk="0" hangingPunct="1">
              <a:lnSpc>
                <a:spcPct val="115000"/>
              </a:lnSpc>
              <a:spcBef>
                <a:spcPts val="1600"/>
              </a:spcBef>
              <a:spcAft>
                <a:spcPts val="0"/>
              </a:spcAft>
              <a:buClr>
                <a:schemeClr val="dk1"/>
              </a:buClr>
              <a:buSzPts val="1400"/>
              <a:buFont typeface="Open Sans"/>
              <a:buChar char="●"/>
              <a:defRPr sz="1400" b="0" i="0" u="none" strike="noStrike" kern="1200" cap="none">
                <a:solidFill>
                  <a:schemeClr val="dk1"/>
                </a:solidFill>
                <a:latin typeface="Open Sans"/>
                <a:ea typeface="Open Sans"/>
                <a:cs typeface="Open Sans"/>
                <a:sym typeface="Open Sans"/>
              </a:defRPr>
            </a:lvl4pPr>
            <a:lvl5pPr marL="2286000" marR="0" lvl="4" indent="-317500" algn="l" defTabSz="914400" rtl="0" eaLnBrk="1" latinLnBrk="0" hangingPunct="1">
              <a:lnSpc>
                <a:spcPct val="115000"/>
              </a:lnSpc>
              <a:spcBef>
                <a:spcPts val="1600"/>
              </a:spcBef>
              <a:spcAft>
                <a:spcPts val="0"/>
              </a:spcAft>
              <a:buClr>
                <a:schemeClr val="dk1"/>
              </a:buClr>
              <a:buSzPts val="1400"/>
              <a:buFont typeface="Open Sans"/>
              <a:buChar char="○"/>
              <a:defRPr sz="1400" b="0" i="0" u="none" strike="noStrike" kern="1200" cap="none">
                <a:solidFill>
                  <a:schemeClr val="dk1"/>
                </a:solidFill>
                <a:latin typeface="Open Sans"/>
                <a:ea typeface="Open Sans"/>
                <a:cs typeface="Open Sans"/>
                <a:sym typeface="Open Sans"/>
              </a:defRPr>
            </a:lvl5pPr>
            <a:lvl6pPr marL="2743200" marR="0" lvl="5" indent="-317500" algn="l" defTabSz="914400" rtl="0" eaLnBrk="1" latinLnBrk="0" hangingPunct="1">
              <a:lnSpc>
                <a:spcPct val="115000"/>
              </a:lnSpc>
              <a:spcBef>
                <a:spcPts val="1600"/>
              </a:spcBef>
              <a:spcAft>
                <a:spcPts val="0"/>
              </a:spcAft>
              <a:buClr>
                <a:schemeClr val="dk1"/>
              </a:buClr>
              <a:buSzPts val="1400"/>
              <a:buFont typeface="Open Sans"/>
              <a:buChar char="■"/>
              <a:defRPr sz="1400" b="0" i="0" u="none" strike="noStrike" kern="1200" cap="none">
                <a:solidFill>
                  <a:schemeClr val="dk1"/>
                </a:solidFill>
                <a:latin typeface="Open Sans"/>
                <a:ea typeface="Open Sans"/>
                <a:cs typeface="Open Sans"/>
                <a:sym typeface="Open Sans"/>
              </a:defRPr>
            </a:lvl6pPr>
            <a:lvl7pPr marL="3200400" marR="0" lvl="6" indent="-317500" algn="l" defTabSz="914400" rtl="0" eaLnBrk="1" latinLnBrk="0" hangingPunct="1">
              <a:lnSpc>
                <a:spcPct val="115000"/>
              </a:lnSpc>
              <a:spcBef>
                <a:spcPts val="1600"/>
              </a:spcBef>
              <a:spcAft>
                <a:spcPts val="0"/>
              </a:spcAft>
              <a:buClr>
                <a:schemeClr val="dk1"/>
              </a:buClr>
              <a:buSzPts val="1400"/>
              <a:buFont typeface="Open Sans"/>
              <a:buChar char="●"/>
              <a:defRPr sz="1400" b="0" i="0" u="none" strike="noStrike" kern="1200" cap="none">
                <a:solidFill>
                  <a:schemeClr val="dk1"/>
                </a:solidFill>
                <a:latin typeface="Open Sans"/>
                <a:ea typeface="Open Sans"/>
                <a:cs typeface="Open Sans"/>
                <a:sym typeface="Open Sans"/>
              </a:defRPr>
            </a:lvl7pPr>
            <a:lvl8pPr marL="3657600" marR="0" lvl="7" indent="-317500" algn="l" defTabSz="914400" rtl="0" eaLnBrk="1" latinLnBrk="0" hangingPunct="1">
              <a:lnSpc>
                <a:spcPct val="115000"/>
              </a:lnSpc>
              <a:spcBef>
                <a:spcPts val="1600"/>
              </a:spcBef>
              <a:spcAft>
                <a:spcPts val="0"/>
              </a:spcAft>
              <a:buClr>
                <a:schemeClr val="dk1"/>
              </a:buClr>
              <a:buSzPts val="1400"/>
              <a:buFont typeface="Open Sans"/>
              <a:buChar char="○"/>
              <a:defRPr sz="1400" b="0" i="0" u="none" strike="noStrike" kern="1200" cap="none">
                <a:solidFill>
                  <a:schemeClr val="dk1"/>
                </a:solidFill>
                <a:latin typeface="Open Sans"/>
                <a:ea typeface="Open Sans"/>
                <a:cs typeface="Open Sans"/>
                <a:sym typeface="Open Sans"/>
              </a:defRPr>
            </a:lvl8pPr>
            <a:lvl9pPr marL="4114800" marR="0" lvl="8" indent="-317500" algn="l" defTabSz="914400" rtl="0" eaLnBrk="1" latinLnBrk="0" hangingPunct="1">
              <a:lnSpc>
                <a:spcPct val="115000"/>
              </a:lnSpc>
              <a:spcBef>
                <a:spcPts val="1600"/>
              </a:spcBef>
              <a:spcAft>
                <a:spcPts val="1600"/>
              </a:spcAft>
              <a:buClr>
                <a:schemeClr val="dk1"/>
              </a:buClr>
              <a:buSzPts val="1400"/>
              <a:buFont typeface="Open Sans"/>
              <a:buChar char="■"/>
              <a:defRPr sz="1400" b="0" i="0" u="none" strike="noStrike" kern="1200" cap="none">
                <a:solidFill>
                  <a:schemeClr val="dk1"/>
                </a:solidFill>
                <a:latin typeface="Open Sans"/>
                <a:ea typeface="Open Sans"/>
                <a:cs typeface="Open Sans"/>
                <a:sym typeface="Open Sans"/>
              </a:defRPr>
            </a:lvl9pPr>
          </a:lstStyle>
          <a:p>
            <a:pPr marL="0" indent="0" algn="just">
              <a:buNone/>
            </a:pPr>
            <a:r>
              <a:rPr lang="ru-RU" sz="2200" b="1" dirty="0">
                <a:latin typeface="Times New Roman" panose="02020603050405020304" pitchFamily="18" charset="0"/>
                <a:cs typeface="Times New Roman" panose="02020603050405020304" pitchFamily="18" charset="0"/>
              </a:rPr>
              <a:t>Интернет </a:t>
            </a:r>
            <a:r>
              <a:rPr lang="ru-RU" sz="2200" b="1" dirty="0" smtClean="0">
                <a:latin typeface="Times New Roman" panose="02020603050405020304" pitchFamily="18" charset="0"/>
                <a:cs typeface="Times New Roman" panose="02020603050405020304" pitchFamily="18" charset="0"/>
              </a:rPr>
              <a:t>вещей</a:t>
            </a:r>
            <a:r>
              <a:rPr lang="ru-RU" sz="2200" baseline="30000" dirty="0" smtClean="0">
                <a:latin typeface="Times New Roman" panose="02020603050405020304" pitchFamily="18" charset="0"/>
                <a:cs typeface="Times New Roman" panose="02020603050405020304" pitchFamily="18" charset="0"/>
              </a:rPr>
              <a:t>1</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это концепция, описывающая сеть физических объектов, оснащённых технологиями для подключения и обмена данными с другими устройствами через интернет. </a:t>
            </a: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ru-RU" sz="2200" b="1" dirty="0" smtClean="0">
                <a:latin typeface="Times New Roman" panose="02020603050405020304" pitchFamily="18" charset="0"/>
                <a:cs typeface="Times New Roman" panose="02020603050405020304" pitchFamily="18" charset="0"/>
              </a:rPr>
              <a:t>Интернет вещей</a:t>
            </a:r>
            <a:r>
              <a:rPr lang="ru-RU" sz="2200" baseline="30000" dirty="0" smtClean="0">
                <a:latin typeface="Times New Roman" panose="02020603050405020304" pitchFamily="18" charset="0"/>
                <a:cs typeface="Times New Roman" panose="02020603050405020304" pitchFamily="18" charset="0"/>
              </a:rPr>
              <a:t>2</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 это система взаимосвязанных вычислительных устройств, которые могут собирать и передавать данные по беспроводной сети без участия человека. </a:t>
            </a:r>
            <a:endParaRPr lang="ru-RU" sz="2200" dirty="0" smtClean="0">
              <a:latin typeface="Times New Roman" panose="02020603050405020304" pitchFamily="18" charset="0"/>
              <a:cs typeface="Times New Roman" panose="02020603050405020304" pitchFamily="18" charset="0"/>
            </a:endParaRPr>
          </a:p>
          <a:p>
            <a:pPr marL="0" indent="0" algn="just">
              <a:buNone/>
            </a:pPr>
            <a:endParaRPr lang="ru-RU" sz="2200" dirty="0">
              <a:latin typeface="Times New Roman" panose="02020603050405020304" pitchFamily="18" charset="0"/>
              <a:ea typeface="Times New Roman"/>
              <a:cs typeface="Times New Roman" panose="02020603050405020304" pitchFamily="18" charset="0"/>
              <a:sym typeface="Times New Roman"/>
            </a:endParaRPr>
          </a:p>
          <a:p>
            <a:pPr marL="0" indent="0" algn="just">
              <a:buNone/>
            </a:pPr>
            <a:endParaRPr lang="ru-RU" sz="2200" dirty="0" smtClean="0">
              <a:latin typeface="Times New Roman" panose="02020603050405020304" pitchFamily="18" charset="0"/>
              <a:ea typeface="Times New Roman"/>
              <a:cs typeface="Times New Roman" panose="02020603050405020304" pitchFamily="18" charset="0"/>
              <a:sym typeface="Times New Roman"/>
            </a:endParaRPr>
          </a:p>
          <a:p>
            <a:pPr marL="0" indent="0" algn="just">
              <a:buNone/>
            </a:pPr>
            <a:endParaRPr lang="ru-RU" sz="2200" dirty="0">
              <a:latin typeface="Times New Roman" panose="02020603050405020304" pitchFamily="18" charset="0"/>
              <a:ea typeface="Times New Roman"/>
              <a:cs typeface="Times New Roman" panose="02020603050405020304" pitchFamily="18" charset="0"/>
              <a:sym typeface="Times New Roman"/>
            </a:endParaRPr>
          </a:p>
          <a:p>
            <a:pPr marL="0" indent="0" algn="just">
              <a:buNone/>
            </a:pPr>
            <a:endParaRPr lang="ru-RU" sz="2200" dirty="0" smtClean="0">
              <a:latin typeface="Times New Roman" panose="02020603050405020304" pitchFamily="18" charset="0"/>
              <a:ea typeface="Times New Roman"/>
              <a:cs typeface="Times New Roman" panose="02020603050405020304" pitchFamily="18" charset="0"/>
              <a:sym typeface="Times New Roman"/>
            </a:endParaRPr>
          </a:p>
          <a:p>
            <a:pPr marL="0" indent="0" algn="just">
              <a:buNone/>
            </a:pPr>
            <a:endParaRPr lang="ru-RU" sz="2200" dirty="0">
              <a:latin typeface="Times New Roman" panose="02020603050405020304" pitchFamily="18" charset="0"/>
              <a:ea typeface="Times New Roman"/>
              <a:cs typeface="Times New Roman" panose="02020603050405020304" pitchFamily="18" charset="0"/>
              <a:sym typeface="Times New Roman"/>
            </a:endParaRPr>
          </a:p>
          <a:p>
            <a:pPr marL="0" indent="0" algn="just">
              <a:buNone/>
            </a:pPr>
            <a:endParaRPr lang="ru-RU" sz="2200" dirty="0" smtClean="0">
              <a:latin typeface="Times New Roman" panose="02020603050405020304" pitchFamily="18" charset="0"/>
              <a:ea typeface="Times New Roman"/>
              <a:cs typeface="Times New Roman" panose="02020603050405020304" pitchFamily="18" charset="0"/>
              <a:sym typeface="Times New Roman"/>
            </a:endParaRPr>
          </a:p>
          <a:p>
            <a:pPr marL="0" indent="0" algn="just">
              <a:buNone/>
            </a:pPr>
            <a:endParaRPr lang="ru-RU" sz="2200" dirty="0">
              <a:latin typeface="Times New Roman" panose="02020603050405020304" pitchFamily="18" charset="0"/>
              <a:ea typeface="Times New Roman"/>
              <a:cs typeface="Times New Roman" panose="02020603050405020304" pitchFamily="18" charset="0"/>
              <a:sym typeface="Times New Roman"/>
            </a:endParaRPr>
          </a:p>
          <a:p>
            <a:pPr marL="0" indent="0" algn="just">
              <a:buNone/>
            </a:pPr>
            <a:endParaRPr lang="ru-RU" sz="2200" dirty="0" smtClean="0">
              <a:latin typeface="Times New Roman" panose="02020603050405020304" pitchFamily="18" charset="0"/>
              <a:ea typeface="Times New Roman"/>
              <a:cs typeface="Times New Roman" panose="02020603050405020304" pitchFamily="18" charset="0"/>
              <a:sym typeface="Times New Roman"/>
            </a:endParaRPr>
          </a:p>
          <a:p>
            <a:pPr marL="571500" indent="-457200">
              <a:buSzPct val="100000"/>
              <a:buAutoNum type="arabicPeriod"/>
            </a:pPr>
            <a:r>
              <a:rPr lang="en-US" sz="1600" dirty="0" smtClean="0"/>
              <a:t>https</a:t>
            </a:r>
            <a:r>
              <a:rPr lang="en-US" sz="1600" dirty="0"/>
              <a:t>://</a:t>
            </a:r>
            <a:r>
              <a:rPr lang="en-US" sz="1600" dirty="0" smtClean="0"/>
              <a:t>www.kaspersky.ru/resource-center/definitions/what-is-iot</a:t>
            </a:r>
            <a:endParaRPr lang="ru-RU" sz="1600" dirty="0" smtClean="0"/>
          </a:p>
          <a:p>
            <a:pPr marL="571500" indent="-457200">
              <a:buSzPct val="100000"/>
              <a:buAutoNum type="arabicPeriod"/>
            </a:pPr>
            <a:r>
              <a:rPr lang="en-US" sz="1600" dirty="0"/>
              <a:t>https://www.oracle.com/internet-of-things/what-is-iot</a:t>
            </a:r>
            <a:r>
              <a:rPr lang="en-US" sz="1600" dirty="0" smtClean="0"/>
              <a:t>/</a:t>
            </a:r>
            <a:endParaRPr lang="ru-RU" sz="1600" dirty="0" smtClean="0"/>
          </a:p>
        </p:txBody>
      </p:sp>
      <p:pic>
        <p:nvPicPr>
          <p:cNvPr id="6" name="Picture 4" descr="Securing Internet of Th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796" y="3225804"/>
            <a:ext cx="5160405" cy="2897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30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 dirty="0" smtClean="0">
                <a:latin typeface="Times New Roman" panose="02020603050405020304" pitchFamily="18" charset="0"/>
                <a:cs typeface="Times New Roman" panose="02020603050405020304" pitchFamily="18" charset="0"/>
              </a:rPr>
              <a:t>Приложения интернета вещей</a:t>
            </a:r>
            <a:endParaRPr lang="ru-RU" dirty="0">
              <a:latin typeface="Times New Roman" panose="02020603050405020304" pitchFamily="18" charset="0"/>
              <a:cs typeface="Times New Roman" panose="02020603050405020304" pitchFamily="18" charset="0"/>
            </a:endParaRPr>
          </a:p>
        </p:txBody>
      </p:sp>
      <p:sp>
        <p:nvSpPr>
          <p:cNvPr id="4" name="Google Shape;82;p16"/>
          <p:cNvSpPr txBox="1">
            <a:spLocks noGrp="1"/>
          </p:cNvSpPr>
          <p:nvPr>
            <p:ph idx="1"/>
          </p:nvPr>
        </p:nvSpPr>
        <p:spPr>
          <a:xfrm>
            <a:off x="247649" y="1540565"/>
            <a:ext cx="11696700" cy="50590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lvl="0" indent="-457200">
              <a:buSzPct val="100000"/>
              <a:buAutoNum type="arabicPeriod"/>
            </a:pPr>
            <a:r>
              <a:rPr lang="ru-RU" sz="2400" dirty="0" smtClean="0">
                <a:latin typeface="Times New Roman" panose="02020603050405020304" pitchFamily="18" charset="0"/>
                <a:cs typeface="Times New Roman" panose="02020603050405020304" pitchFamily="18" charset="0"/>
              </a:rPr>
              <a:t>Интернет </a:t>
            </a:r>
            <a:r>
              <a:rPr lang="ru-RU" sz="2400" dirty="0">
                <a:latin typeface="Times New Roman" panose="02020603050405020304" pitchFamily="18" charset="0"/>
                <a:cs typeface="Times New Roman" panose="02020603050405020304" pitchFamily="18" charset="0"/>
              </a:rPr>
              <a:t>вещей в </a:t>
            </a:r>
            <a:r>
              <a:rPr lang="ru-RU" sz="2400" dirty="0" smtClean="0">
                <a:latin typeface="Times New Roman" panose="02020603050405020304" pitchFamily="18" charset="0"/>
                <a:cs typeface="Times New Roman" panose="02020603050405020304" pitchFamily="18" charset="0"/>
              </a:rPr>
              <a:t>быту</a:t>
            </a:r>
            <a:r>
              <a:rPr lang="en-US" sz="2400" dirty="0" smtClean="0">
                <a:latin typeface="Times New Roman" panose="02020603050405020304" pitchFamily="18" charset="0"/>
                <a:cs typeface="Times New Roman" panose="02020603050405020304" pitchFamily="18" charset="0"/>
              </a:rPr>
              <a:t>;</a:t>
            </a:r>
            <a:endParaRPr lang="ru-RU" sz="2400" dirty="0" smtClean="0">
              <a:latin typeface="Times New Roman" panose="02020603050405020304" pitchFamily="18" charset="0"/>
              <a:cs typeface="Times New Roman" panose="02020603050405020304" pitchFamily="18" charset="0"/>
            </a:endParaRPr>
          </a:p>
          <a:p>
            <a:pPr lvl="0" indent="-457200">
              <a:buSzPct val="100000"/>
              <a:buAutoNum type="arabicPeriod"/>
            </a:pPr>
            <a:r>
              <a:rPr lang="ru-RU" sz="2400" dirty="0">
                <a:latin typeface="Times New Roman" panose="02020603050405020304" pitchFamily="18" charset="0"/>
                <a:cs typeface="Times New Roman" panose="02020603050405020304" pitchFamily="18" charset="0"/>
              </a:rPr>
              <a:t>Промышленный интернет </a:t>
            </a:r>
            <a:r>
              <a:rPr lang="ru-RU" sz="2400" dirty="0" smtClean="0">
                <a:latin typeface="Times New Roman" panose="02020603050405020304" pitchFamily="18" charset="0"/>
                <a:cs typeface="Times New Roman" panose="02020603050405020304" pitchFamily="18" charset="0"/>
              </a:rPr>
              <a:t>вещей (</a:t>
            </a:r>
            <a:r>
              <a:rPr lang="en-US" sz="2400" dirty="0" err="1" smtClean="0">
                <a:latin typeface="Times New Roman" panose="02020603050405020304" pitchFamily="18" charset="0"/>
                <a:cs typeface="Times New Roman" panose="02020603050405020304" pitchFamily="18" charset="0"/>
              </a:rPr>
              <a:t>IIoT</a:t>
            </a:r>
            <a:r>
              <a:rPr lang="ru-RU"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a:t>
            </a:r>
          </a:p>
          <a:p>
            <a:pPr lvl="1" indent="-457200">
              <a:buSzPct val="100000"/>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Умные города</a:t>
            </a:r>
            <a:r>
              <a:rPr lang="en-US" sz="2000" dirty="0" smtClean="0">
                <a:latin typeface="Times New Roman" panose="02020603050405020304" pitchFamily="18" charset="0"/>
                <a:cs typeface="Times New Roman" panose="02020603050405020304" pitchFamily="18" charset="0"/>
              </a:rPr>
              <a:t>;</a:t>
            </a:r>
          </a:p>
          <a:p>
            <a:pPr lvl="1" indent="-457200">
              <a:buSzPct val="100000"/>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Производства</a:t>
            </a:r>
            <a:r>
              <a:rPr lang="en-US" sz="2000" dirty="0" smtClean="0">
                <a:latin typeface="Times New Roman" panose="02020603050405020304" pitchFamily="18" charset="0"/>
                <a:cs typeface="Times New Roman" panose="02020603050405020304" pitchFamily="18" charset="0"/>
              </a:rPr>
              <a:t>;</a:t>
            </a:r>
          </a:p>
          <a:p>
            <a:pPr lvl="1" indent="-457200">
              <a:buSzPct val="10000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Транспорт и </a:t>
            </a:r>
            <a:r>
              <a:rPr lang="ru-RU" sz="2000" dirty="0" smtClean="0">
                <a:latin typeface="Times New Roman" panose="02020603050405020304" pitchFamily="18" charset="0"/>
                <a:cs typeface="Times New Roman" panose="02020603050405020304" pitchFamily="18" charset="0"/>
              </a:rPr>
              <a:t>логистика</a:t>
            </a:r>
            <a:r>
              <a:rPr lang="en-US" sz="2000" dirty="0" smtClean="0">
                <a:latin typeface="Times New Roman" panose="02020603050405020304" pitchFamily="18" charset="0"/>
                <a:cs typeface="Times New Roman" panose="02020603050405020304" pitchFamily="18" charset="0"/>
              </a:rPr>
              <a:t>;</a:t>
            </a:r>
          </a:p>
          <a:p>
            <a:pPr lvl="1" indent="-457200">
              <a:buSzPct val="10000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Розничная </a:t>
            </a:r>
            <a:r>
              <a:rPr lang="ru-RU" sz="2000" dirty="0" smtClean="0">
                <a:latin typeface="Times New Roman" panose="02020603050405020304" pitchFamily="18" charset="0"/>
                <a:cs typeface="Times New Roman" panose="02020603050405020304" pitchFamily="18" charset="0"/>
              </a:rPr>
              <a:t>торговля</a:t>
            </a:r>
            <a:r>
              <a:rPr lang="en-US" sz="2000" dirty="0" smtClean="0">
                <a:latin typeface="Times New Roman" panose="02020603050405020304" pitchFamily="18" charset="0"/>
                <a:cs typeface="Times New Roman" panose="02020603050405020304" pitchFamily="18" charset="0"/>
              </a:rPr>
              <a:t>;</a:t>
            </a:r>
          </a:p>
          <a:p>
            <a:pPr lvl="1" indent="-457200">
              <a:buSzPct val="10000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Государственный </a:t>
            </a:r>
            <a:r>
              <a:rPr lang="ru-RU" sz="2000" dirty="0" smtClean="0">
                <a:latin typeface="Times New Roman" panose="02020603050405020304" pitchFamily="18" charset="0"/>
                <a:cs typeface="Times New Roman" panose="02020603050405020304" pitchFamily="18" charset="0"/>
              </a:rPr>
              <a:t>сектор</a:t>
            </a:r>
            <a:r>
              <a:rPr lang="en-US" sz="2000" dirty="0" smtClean="0">
                <a:latin typeface="Times New Roman" panose="02020603050405020304" pitchFamily="18" charset="0"/>
                <a:cs typeface="Times New Roman" panose="02020603050405020304" pitchFamily="18" charset="0"/>
              </a:rPr>
              <a:t>;</a:t>
            </a:r>
          </a:p>
          <a:p>
            <a:pPr lvl="1" indent="-457200">
              <a:buSzPct val="100000"/>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Здравоохранение;</a:t>
            </a:r>
            <a:endParaRPr lang="en-US" sz="2000" dirty="0" smtClean="0">
              <a:latin typeface="Times New Roman" panose="02020603050405020304" pitchFamily="18" charset="0"/>
              <a:cs typeface="Times New Roman" panose="02020603050405020304" pitchFamily="18" charset="0"/>
            </a:endParaRPr>
          </a:p>
          <a:p>
            <a:pPr lvl="1" indent="-457200">
              <a:buSzPct val="10000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Общая безопасность во всех </a:t>
            </a:r>
            <a:r>
              <a:rPr lang="ru-RU" sz="2000" dirty="0" smtClean="0">
                <a:latin typeface="Times New Roman" panose="02020603050405020304" pitchFamily="18" charset="0"/>
                <a:cs typeface="Times New Roman" panose="02020603050405020304" pitchFamily="18" charset="0"/>
              </a:rPr>
              <a:t>отраслях</a:t>
            </a:r>
            <a:r>
              <a:rPr lang="en-US" sz="2000" dirty="0" smtClean="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2052" name="Picture 4" descr="How the Internet of Things is revolutionising industry | E-media, the  Econocom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120" y="2226366"/>
            <a:ext cx="6062880" cy="369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536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 dirty="0" smtClean="0">
                <a:latin typeface="Times New Roman" panose="02020603050405020304" pitchFamily="18" charset="0"/>
                <a:cs typeface="Times New Roman" panose="02020603050405020304" pitchFamily="18" charset="0"/>
              </a:rPr>
              <a:t>Архитектура интернета вещей</a:t>
            </a:r>
            <a:endParaRPr lang="ru-RU" dirty="0">
              <a:latin typeface="Times New Roman" panose="02020603050405020304" pitchFamily="18" charset="0"/>
              <a:cs typeface="Times New Roman" panose="02020603050405020304" pitchFamily="18" charset="0"/>
            </a:endParaRPr>
          </a:p>
        </p:txBody>
      </p:sp>
      <p:pic>
        <p:nvPicPr>
          <p:cNvPr id="6" name="Объект 5"/>
          <p:cNvPicPr>
            <a:picLocks noGrp="1" noChangeAspect="1"/>
          </p:cNvPicPr>
          <p:nvPr>
            <p:ph idx="1"/>
          </p:nvPr>
        </p:nvPicPr>
        <p:blipFill rotWithShape="1">
          <a:blip r:embed="rId3">
            <a:extLst>
              <a:ext uri="{28A0092B-C50C-407E-A947-70E740481C1C}">
                <a14:useLocalDpi xmlns:a14="http://schemas.microsoft.com/office/drawing/2010/main" val="0"/>
              </a:ext>
            </a:extLst>
          </a:blip>
          <a:srcRect l="34827" t="14668" r="9775" b="3946"/>
          <a:stretch/>
        </p:blipFill>
        <p:spPr>
          <a:xfrm>
            <a:off x="6144203" y="1690688"/>
            <a:ext cx="5506200" cy="4549140"/>
          </a:xfrm>
        </p:spPr>
      </p:pic>
      <p:sp>
        <p:nvSpPr>
          <p:cNvPr id="5" name="TextBox 4"/>
          <p:cNvSpPr txBox="1"/>
          <p:nvPr/>
        </p:nvSpPr>
        <p:spPr>
          <a:xfrm>
            <a:off x="455768" y="5778163"/>
            <a:ext cx="5645312"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1. </a:t>
            </a:r>
            <a:r>
              <a:rPr lang="ru-RU" sz="2400" dirty="0" smtClean="0">
                <a:latin typeface="Times New Roman" panose="02020603050405020304" pitchFamily="18" charset="0"/>
                <a:cs typeface="Times New Roman" panose="02020603050405020304" pitchFamily="18" charset="0"/>
              </a:rPr>
              <a:t>Физические </a:t>
            </a:r>
            <a:r>
              <a:rPr lang="ru-RU" sz="2400" dirty="0">
                <a:latin typeface="Times New Roman" panose="02020603050405020304" pitchFamily="18" charset="0"/>
                <a:cs typeface="Times New Roman" panose="02020603050405020304" pitchFamily="18" charset="0"/>
              </a:rPr>
              <a:t>устройства и контроллеры. </a:t>
            </a:r>
          </a:p>
        </p:txBody>
      </p:sp>
      <p:sp>
        <p:nvSpPr>
          <p:cNvPr id="7" name="TextBox 6"/>
          <p:cNvSpPr txBox="1"/>
          <p:nvPr/>
        </p:nvSpPr>
        <p:spPr>
          <a:xfrm>
            <a:off x="455768" y="5174889"/>
            <a:ext cx="460672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2. </a:t>
            </a:r>
            <a:r>
              <a:rPr lang="ru-RU" sz="2400" dirty="0" smtClean="0">
                <a:latin typeface="Times New Roman" panose="02020603050405020304" pitchFamily="18" charset="0"/>
                <a:cs typeface="Times New Roman" panose="02020603050405020304" pitchFamily="18" charset="0"/>
              </a:rPr>
              <a:t>Соединение.</a:t>
            </a:r>
            <a:endParaRPr lang="ru-RU"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55768" y="4577614"/>
            <a:ext cx="519124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3. </a:t>
            </a:r>
            <a:r>
              <a:rPr lang="ru-RU" sz="2400" dirty="0" smtClean="0">
                <a:latin typeface="Times New Roman" panose="02020603050405020304" pitchFamily="18" charset="0"/>
                <a:cs typeface="Times New Roman" panose="02020603050405020304" pitchFamily="18" charset="0"/>
              </a:rPr>
              <a:t>Граничные </a:t>
            </a:r>
            <a:r>
              <a:rPr lang="ru-RU" sz="2400" dirty="0">
                <a:latin typeface="Times New Roman" panose="02020603050405020304" pitchFamily="18" charset="0"/>
                <a:cs typeface="Times New Roman" panose="02020603050405020304" pitchFamily="18" charset="0"/>
              </a:rPr>
              <a:t>вычисления. </a:t>
            </a:r>
          </a:p>
        </p:txBody>
      </p:sp>
      <p:sp>
        <p:nvSpPr>
          <p:cNvPr id="9" name="TextBox 8"/>
          <p:cNvSpPr txBox="1"/>
          <p:nvPr/>
        </p:nvSpPr>
        <p:spPr>
          <a:xfrm>
            <a:off x="455768" y="3977340"/>
            <a:ext cx="444467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4. </a:t>
            </a:r>
            <a:r>
              <a:rPr lang="ru-RU" sz="2400" dirty="0" smtClean="0">
                <a:latin typeface="Times New Roman" panose="02020603050405020304" pitchFamily="18" charset="0"/>
                <a:cs typeface="Times New Roman" panose="02020603050405020304" pitchFamily="18" charset="0"/>
              </a:rPr>
              <a:t>Накопление </a:t>
            </a:r>
            <a:r>
              <a:rPr lang="ru-RU" sz="2400" dirty="0">
                <a:latin typeface="Times New Roman" panose="02020603050405020304" pitchFamily="18" charset="0"/>
                <a:cs typeface="Times New Roman" panose="02020603050405020304" pitchFamily="18" charset="0"/>
              </a:rPr>
              <a:t>данных</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55768" y="3377066"/>
            <a:ext cx="4132162"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5. </a:t>
            </a:r>
            <a:r>
              <a:rPr lang="ru-RU" sz="2400" dirty="0" smtClean="0">
                <a:latin typeface="Times New Roman" panose="02020603050405020304" pitchFamily="18" charset="0"/>
                <a:cs typeface="Times New Roman" panose="02020603050405020304" pitchFamily="18" charset="0"/>
              </a:rPr>
              <a:t>Абстракция </a:t>
            </a:r>
            <a:r>
              <a:rPr lang="ru-RU" sz="2400" dirty="0">
                <a:latin typeface="Times New Roman" panose="02020603050405020304" pitchFamily="18" charset="0"/>
                <a:cs typeface="Times New Roman" panose="02020603050405020304" pitchFamily="18" charset="0"/>
              </a:rPr>
              <a:t>данных</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55768" y="2773792"/>
            <a:ext cx="476877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6. </a:t>
            </a:r>
            <a:r>
              <a:rPr lang="ru-RU" sz="2400" dirty="0" smtClean="0">
                <a:latin typeface="Times New Roman" panose="02020603050405020304" pitchFamily="18" charset="0"/>
                <a:cs typeface="Times New Roman" panose="02020603050405020304" pitchFamily="18" charset="0"/>
              </a:rPr>
              <a:t>Приложения</a:t>
            </a:r>
            <a:r>
              <a:rPr lang="ru-RU" sz="2400" dirty="0">
                <a:latin typeface="Times New Roman" panose="02020603050405020304" pitchFamily="18" charset="0"/>
                <a:cs typeface="Times New Roman" panose="02020603050405020304" pitchFamily="18" charset="0"/>
              </a:rPr>
              <a:t>. </a:t>
            </a:r>
          </a:p>
        </p:txBody>
      </p:sp>
      <p:sp>
        <p:nvSpPr>
          <p:cNvPr id="13" name="TextBox 12"/>
          <p:cNvSpPr txBox="1"/>
          <p:nvPr/>
        </p:nvSpPr>
        <p:spPr>
          <a:xfrm>
            <a:off x="455768" y="2172018"/>
            <a:ext cx="4945767"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7. </a:t>
            </a:r>
            <a:r>
              <a:rPr lang="ru-RU" sz="2400" dirty="0" smtClean="0">
                <a:latin typeface="Times New Roman" panose="02020603050405020304" pitchFamily="18" charset="0"/>
                <a:cs typeface="Times New Roman" panose="02020603050405020304" pitchFamily="18" charset="0"/>
              </a:rPr>
              <a:t>Взаимодействие </a:t>
            </a:r>
            <a:r>
              <a:rPr lang="ru-RU" sz="2400" dirty="0">
                <a:latin typeface="Times New Roman" panose="02020603050405020304" pitchFamily="18" charset="0"/>
                <a:cs typeface="Times New Roman" panose="02020603050405020304" pitchFamily="18" charset="0"/>
              </a:rPr>
              <a:t>и </a:t>
            </a:r>
            <a:r>
              <a:rPr lang="ru-RU" sz="2400" dirty="0" smtClean="0">
                <a:latin typeface="Times New Roman" panose="02020603050405020304" pitchFamily="18" charset="0"/>
                <a:cs typeface="Times New Roman" panose="02020603050405020304" pitchFamily="18" charset="0"/>
              </a:rPr>
              <a:t>процессы</a:t>
            </a:r>
            <a:r>
              <a:rPr lang="en-US"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899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 dirty="0" smtClean="0">
                <a:latin typeface="Times New Roman" panose="02020603050405020304" pitchFamily="18" charset="0"/>
                <a:cs typeface="Times New Roman" panose="02020603050405020304" pitchFamily="18" charset="0"/>
              </a:rPr>
              <a:t>ОС реального времени</a:t>
            </a:r>
            <a:endParaRPr lang="ru-RU" dirty="0">
              <a:latin typeface="Times New Roman" panose="02020603050405020304" pitchFamily="18" charset="0"/>
              <a:cs typeface="Times New Roman" panose="02020603050405020304" pitchFamily="18" charset="0"/>
            </a:endParaRPr>
          </a:p>
        </p:txBody>
      </p:sp>
      <p:graphicFrame>
        <p:nvGraphicFramePr>
          <p:cNvPr id="6" name="Объект 5"/>
          <p:cNvGraphicFramePr>
            <a:graphicFrameLocks noGrp="1"/>
          </p:cNvGraphicFramePr>
          <p:nvPr>
            <p:ph idx="1"/>
            <p:extLst>
              <p:ext uri="{D42A27DB-BD31-4B8C-83A1-F6EECF244321}">
                <p14:modId xmlns:p14="http://schemas.microsoft.com/office/powerpoint/2010/main" val="648198304"/>
              </p:ext>
            </p:extLst>
          </p:nvPr>
        </p:nvGraphicFramePr>
        <p:xfrm>
          <a:off x="246821" y="1583111"/>
          <a:ext cx="11698357" cy="4754880"/>
        </p:xfrm>
        <a:graphic>
          <a:graphicData uri="http://schemas.openxmlformats.org/drawingml/2006/table">
            <a:tbl>
              <a:tblPr firstRow="1" bandRow="1">
                <a:tableStyleId>{5940675A-B579-460E-94D1-54222C63F5DA}</a:tableStyleId>
              </a:tblPr>
              <a:tblGrid>
                <a:gridCol w="1187804">
                  <a:extLst>
                    <a:ext uri="{9D8B030D-6E8A-4147-A177-3AD203B41FA5}">
                      <a16:colId xmlns:a16="http://schemas.microsoft.com/office/drawing/2014/main" val="1497185735"/>
                    </a:ext>
                  </a:extLst>
                </a:gridCol>
                <a:gridCol w="1427360">
                  <a:extLst>
                    <a:ext uri="{9D8B030D-6E8A-4147-A177-3AD203B41FA5}">
                      <a16:colId xmlns:a16="http://schemas.microsoft.com/office/drawing/2014/main" val="862533001"/>
                    </a:ext>
                  </a:extLst>
                </a:gridCol>
                <a:gridCol w="1537156">
                  <a:extLst>
                    <a:ext uri="{9D8B030D-6E8A-4147-A177-3AD203B41FA5}">
                      <a16:colId xmlns:a16="http://schemas.microsoft.com/office/drawing/2014/main" val="4142686527"/>
                    </a:ext>
                  </a:extLst>
                </a:gridCol>
                <a:gridCol w="1407396">
                  <a:extLst>
                    <a:ext uri="{9D8B030D-6E8A-4147-A177-3AD203B41FA5}">
                      <a16:colId xmlns:a16="http://schemas.microsoft.com/office/drawing/2014/main" val="1887055920"/>
                    </a:ext>
                  </a:extLst>
                </a:gridCol>
                <a:gridCol w="2016269">
                  <a:extLst>
                    <a:ext uri="{9D8B030D-6E8A-4147-A177-3AD203B41FA5}">
                      <a16:colId xmlns:a16="http://schemas.microsoft.com/office/drawing/2014/main" val="1381945319"/>
                    </a:ext>
                  </a:extLst>
                </a:gridCol>
                <a:gridCol w="2645107">
                  <a:extLst>
                    <a:ext uri="{9D8B030D-6E8A-4147-A177-3AD203B41FA5}">
                      <a16:colId xmlns:a16="http://schemas.microsoft.com/office/drawing/2014/main" val="2248114222"/>
                    </a:ext>
                  </a:extLst>
                </a:gridCol>
                <a:gridCol w="1477265">
                  <a:extLst>
                    <a:ext uri="{9D8B030D-6E8A-4147-A177-3AD203B41FA5}">
                      <a16:colId xmlns:a16="http://schemas.microsoft.com/office/drawing/2014/main" val="1140528601"/>
                    </a:ext>
                  </a:extLst>
                </a:gridCol>
              </a:tblGrid>
              <a:tr h="614007">
                <a:tc>
                  <a:txBody>
                    <a:bodyPr/>
                    <a:lstStyle/>
                    <a:p>
                      <a:pPr algn="ctr"/>
                      <a:r>
                        <a:rPr lang="ru-RU" b="1" dirty="0" smtClean="0">
                          <a:latin typeface="Times New Roman" panose="02020603050405020304" pitchFamily="18" charset="0"/>
                          <a:cs typeface="Times New Roman" panose="02020603050405020304" pitchFamily="18" charset="0"/>
                        </a:rPr>
                        <a:t>ОС</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Тип ядра</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Тип лицензии</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POSIX</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Многозадачность</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Кроссплатформенность</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Применение</a:t>
                      </a:r>
                      <a:endParaRPr lang="ru-RU"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0216892"/>
                  </a:ext>
                </a:extLst>
              </a:tr>
              <a:tr h="614007">
                <a:tc>
                  <a:txBody>
                    <a:bodyPr/>
                    <a:lstStyle/>
                    <a:p>
                      <a:pPr algn="ctr"/>
                      <a:r>
                        <a:rPr lang="en-US" dirty="0" smtClean="0">
                          <a:latin typeface="Times New Roman" panose="02020603050405020304" pitchFamily="18" charset="0"/>
                          <a:cs typeface="Times New Roman" panose="02020603050405020304" pitchFamily="18" charset="0"/>
                        </a:rPr>
                        <a:t>Azure RTOS</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err="1" smtClean="0">
                          <a:latin typeface="Times New Roman" panose="02020603050405020304" pitchFamily="18" charset="0"/>
                          <a:cs typeface="Times New Roman" panose="02020603050405020304" pitchFamily="18" charset="0"/>
                        </a:rPr>
                        <a:t>Наноядро</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Microsoft Software License </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Отсутствует</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Вытесняющая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8774152"/>
                  </a:ext>
                </a:extLst>
              </a:tr>
              <a:tr h="614007">
                <a:tc>
                  <a:txBody>
                    <a:bodyPr/>
                    <a:lstStyle/>
                    <a:p>
                      <a:pPr algn="ctr"/>
                      <a:r>
                        <a:rPr lang="en-US" dirty="0" smtClean="0">
                          <a:latin typeface="Times New Roman" panose="02020603050405020304" pitchFamily="18" charset="0"/>
                          <a:cs typeface="Times New Roman" panose="02020603050405020304" pitchFamily="18" charset="0"/>
                        </a:rPr>
                        <a:t>Azure Sphere </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Монолитное</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GPL-2.0 license</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Частичная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Вытесняющая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3784274"/>
                  </a:ext>
                </a:extLst>
              </a:tr>
              <a:tr h="614007">
                <a:tc>
                  <a:txBody>
                    <a:bodyPr/>
                    <a:lstStyle/>
                    <a:p>
                      <a:pPr algn="ctr"/>
                      <a:r>
                        <a:rPr lang="en-US" dirty="0" smtClean="0">
                          <a:latin typeface="Times New Roman" panose="02020603050405020304" pitchFamily="18" charset="0"/>
                          <a:cs typeface="Times New Roman" panose="02020603050405020304" pitchFamily="18" charset="0"/>
                        </a:rPr>
                        <a:t>Amazon</a:t>
                      </a:r>
                      <a:r>
                        <a:rPr lang="ru-RU" baseline="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FreeRTOS</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Микроядро</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MIT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Полная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Вытесняющая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5363746"/>
                  </a:ext>
                </a:extLst>
              </a:tr>
              <a:tr h="614007">
                <a:tc>
                  <a:txBody>
                    <a:bodyPr/>
                    <a:lstStyle/>
                    <a:p>
                      <a:pPr algn="ctr"/>
                      <a:r>
                        <a:rPr lang="en-US" dirty="0" smtClean="0">
                          <a:latin typeface="Times New Roman" panose="02020603050405020304" pitchFamily="18" charset="0"/>
                          <a:cs typeface="Times New Roman" panose="02020603050405020304" pitchFamily="18" charset="0"/>
                        </a:rPr>
                        <a:t>Zephyr</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err="1" smtClean="0">
                          <a:latin typeface="Times New Roman" panose="02020603050405020304" pitchFamily="18" charset="0"/>
                          <a:cs typeface="Times New Roman" panose="02020603050405020304" pitchFamily="18" charset="0"/>
                        </a:rPr>
                        <a:t>Наноядро</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Apache </a:t>
                      </a:r>
                      <a:r>
                        <a:rPr lang="en-US" dirty="0" err="1" smtClean="0">
                          <a:latin typeface="Times New Roman" panose="02020603050405020304" pitchFamily="18" charset="0"/>
                          <a:cs typeface="Times New Roman" panose="02020603050405020304" pitchFamily="18" charset="0"/>
                        </a:rPr>
                        <a:t>Licence</a:t>
                      </a:r>
                      <a:r>
                        <a:rPr lang="en-US" dirty="0" smtClean="0">
                          <a:latin typeface="Times New Roman" panose="02020603050405020304" pitchFamily="18" charset="0"/>
                          <a:cs typeface="Times New Roman" panose="02020603050405020304" pitchFamily="18" charset="0"/>
                        </a:rPr>
                        <a:t> 2.0 </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Частичная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Вытесняющая и кооперативная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3489794"/>
                  </a:ext>
                </a:extLst>
              </a:tr>
              <a:tr h="614007">
                <a:tc>
                  <a:txBody>
                    <a:bodyPr/>
                    <a:lstStyle/>
                    <a:p>
                      <a:pPr algn="ctr"/>
                      <a:r>
                        <a:rPr lang="ru-RU" dirty="0" smtClean="0">
                          <a:latin typeface="Times New Roman" panose="02020603050405020304" pitchFamily="18" charset="0"/>
                          <a:cs typeface="Times New Roman" panose="02020603050405020304" pitchFamily="18" charset="0"/>
                        </a:rPr>
                        <a:t>ОСРВ МАКС</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Монолитное</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BSD-3-Clause license</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Частичная</a:t>
                      </a:r>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smtClean="0">
                          <a:latin typeface="Times New Roman" panose="02020603050405020304" pitchFamily="18" charset="0"/>
                          <a:cs typeface="Times New Roman" panose="02020603050405020304" pitchFamily="18" charset="0"/>
                        </a:rPr>
                        <a:t>Вытесняющая и кооперативная</a:t>
                      </a: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8566029"/>
                  </a:ext>
                </a:extLst>
              </a:tr>
              <a:tr h="614007">
                <a:tc>
                  <a:txBody>
                    <a:bodyPr/>
                    <a:lstStyle/>
                    <a:p>
                      <a:pPr algn="ctr"/>
                      <a:r>
                        <a:rPr lang="en-US" dirty="0" smtClean="0">
                          <a:latin typeface="Times New Roman" panose="02020603050405020304" pitchFamily="18" charset="0"/>
                          <a:cs typeface="Times New Roman" panose="02020603050405020304" pitchFamily="18" charset="0"/>
                        </a:rPr>
                        <a:t>Huawei </a:t>
                      </a:r>
                      <a:r>
                        <a:rPr lang="en-US" dirty="0" err="1" smtClean="0">
                          <a:latin typeface="Times New Roman" panose="02020603050405020304" pitchFamily="18" charset="0"/>
                          <a:cs typeface="Times New Roman" panose="02020603050405020304" pitchFamily="18" charset="0"/>
                        </a:rPr>
                        <a:t>LiteOS</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Микроядро</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BSD-3-Clause license</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Полная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Вытесняющая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2830959"/>
                  </a:ext>
                </a:extLst>
              </a:tr>
            </a:tbl>
          </a:graphicData>
        </a:graphic>
      </p:graphicFrame>
    </p:spTree>
    <p:extLst>
      <p:ext uri="{BB962C8B-B14F-4D97-AF65-F5344CB8AC3E}">
        <p14:creationId xmlns:p14="http://schemas.microsoft.com/office/powerpoint/2010/main" val="2958738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 dirty="0" smtClean="0">
                <a:latin typeface="Times New Roman" panose="02020603050405020304" pitchFamily="18" charset="0"/>
                <a:ea typeface="Times New Roman"/>
                <a:cs typeface="Times New Roman" panose="02020603050405020304" pitchFamily="18" charset="0"/>
                <a:sym typeface="Times New Roman"/>
              </a:rPr>
              <a:t>ОС разделения времени</a:t>
            </a:r>
            <a:endParaRPr lang="ru-RU" dirty="0">
              <a:latin typeface="Times New Roman" panose="02020603050405020304" pitchFamily="18" charset="0"/>
              <a:cs typeface="Times New Roman" panose="02020603050405020304" pitchFamily="18" charset="0"/>
            </a:endParaRPr>
          </a:p>
        </p:txBody>
      </p:sp>
      <p:graphicFrame>
        <p:nvGraphicFramePr>
          <p:cNvPr id="8" name="Объект 5"/>
          <p:cNvGraphicFramePr>
            <a:graphicFrameLocks noGrp="1"/>
          </p:cNvGraphicFramePr>
          <p:nvPr>
            <p:ph idx="1"/>
            <p:extLst>
              <p:ext uri="{D42A27DB-BD31-4B8C-83A1-F6EECF244321}">
                <p14:modId xmlns:p14="http://schemas.microsoft.com/office/powerpoint/2010/main" val="2807112869"/>
              </p:ext>
            </p:extLst>
          </p:nvPr>
        </p:nvGraphicFramePr>
        <p:xfrm>
          <a:off x="246821" y="1581433"/>
          <a:ext cx="11698357" cy="5120640"/>
        </p:xfrm>
        <a:graphic>
          <a:graphicData uri="http://schemas.openxmlformats.org/drawingml/2006/table">
            <a:tbl>
              <a:tblPr firstRow="1" bandRow="1">
                <a:tableStyleId>{5940675A-B579-460E-94D1-54222C63F5DA}</a:tableStyleId>
              </a:tblPr>
              <a:tblGrid>
                <a:gridCol w="1187804">
                  <a:extLst>
                    <a:ext uri="{9D8B030D-6E8A-4147-A177-3AD203B41FA5}">
                      <a16:colId xmlns:a16="http://schemas.microsoft.com/office/drawing/2014/main" val="1497185735"/>
                    </a:ext>
                  </a:extLst>
                </a:gridCol>
                <a:gridCol w="1427360">
                  <a:extLst>
                    <a:ext uri="{9D8B030D-6E8A-4147-A177-3AD203B41FA5}">
                      <a16:colId xmlns:a16="http://schemas.microsoft.com/office/drawing/2014/main" val="862533001"/>
                    </a:ext>
                  </a:extLst>
                </a:gridCol>
                <a:gridCol w="1537156">
                  <a:extLst>
                    <a:ext uri="{9D8B030D-6E8A-4147-A177-3AD203B41FA5}">
                      <a16:colId xmlns:a16="http://schemas.microsoft.com/office/drawing/2014/main" val="4142686527"/>
                    </a:ext>
                  </a:extLst>
                </a:gridCol>
                <a:gridCol w="1407396">
                  <a:extLst>
                    <a:ext uri="{9D8B030D-6E8A-4147-A177-3AD203B41FA5}">
                      <a16:colId xmlns:a16="http://schemas.microsoft.com/office/drawing/2014/main" val="1887055920"/>
                    </a:ext>
                  </a:extLst>
                </a:gridCol>
                <a:gridCol w="2016269">
                  <a:extLst>
                    <a:ext uri="{9D8B030D-6E8A-4147-A177-3AD203B41FA5}">
                      <a16:colId xmlns:a16="http://schemas.microsoft.com/office/drawing/2014/main" val="1381945319"/>
                    </a:ext>
                  </a:extLst>
                </a:gridCol>
                <a:gridCol w="2645107">
                  <a:extLst>
                    <a:ext uri="{9D8B030D-6E8A-4147-A177-3AD203B41FA5}">
                      <a16:colId xmlns:a16="http://schemas.microsoft.com/office/drawing/2014/main" val="2248114222"/>
                    </a:ext>
                  </a:extLst>
                </a:gridCol>
                <a:gridCol w="1477265">
                  <a:extLst>
                    <a:ext uri="{9D8B030D-6E8A-4147-A177-3AD203B41FA5}">
                      <a16:colId xmlns:a16="http://schemas.microsoft.com/office/drawing/2014/main" val="1140528601"/>
                    </a:ext>
                  </a:extLst>
                </a:gridCol>
              </a:tblGrid>
              <a:tr h="564321">
                <a:tc>
                  <a:txBody>
                    <a:bodyPr/>
                    <a:lstStyle/>
                    <a:p>
                      <a:pPr algn="ctr"/>
                      <a:r>
                        <a:rPr lang="ru-RU" b="1" dirty="0" smtClean="0">
                          <a:latin typeface="Times New Roman" panose="02020603050405020304" pitchFamily="18" charset="0"/>
                          <a:cs typeface="Times New Roman" panose="02020603050405020304" pitchFamily="18" charset="0"/>
                        </a:rPr>
                        <a:t>ОС</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Тип ядра</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Тип лицензии</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POSIX</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Многозадачность</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Кроссплатформенность</a:t>
                      </a:r>
                      <a:endParaRPr lang="ru-RU" b="1" dirty="0">
                        <a:latin typeface="Times New Roman" panose="02020603050405020304" pitchFamily="18" charset="0"/>
                        <a:cs typeface="Times New Roman" panose="02020603050405020304" pitchFamily="18" charset="0"/>
                      </a:endParaRPr>
                    </a:p>
                  </a:txBody>
                  <a:tcPr/>
                </a:tc>
                <a:tc>
                  <a:txBody>
                    <a:bodyPr/>
                    <a:lstStyle/>
                    <a:p>
                      <a:pPr algn="ctr"/>
                      <a:r>
                        <a:rPr lang="ru-RU" b="1" dirty="0" smtClean="0">
                          <a:latin typeface="Times New Roman" panose="02020603050405020304" pitchFamily="18" charset="0"/>
                          <a:cs typeface="Times New Roman" panose="02020603050405020304" pitchFamily="18" charset="0"/>
                        </a:rPr>
                        <a:t>Применение</a:t>
                      </a:r>
                      <a:endParaRPr lang="ru-RU"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0216892"/>
                  </a:ext>
                </a:extLst>
              </a:tr>
              <a:tr h="806173">
                <a:tc>
                  <a:txBody>
                    <a:bodyPr/>
                    <a:lstStyle/>
                    <a:p>
                      <a:pPr algn="ctr"/>
                      <a:r>
                        <a:rPr lang="en-US" dirty="0" smtClean="0"/>
                        <a:t>Windows 10 </a:t>
                      </a:r>
                      <a:r>
                        <a:rPr lang="en-US" dirty="0" err="1" smtClean="0"/>
                        <a:t>IoT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t>Гибридное</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Microsoft Software License </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Отсутствует</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Вытесняющая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8774152"/>
                  </a:ext>
                </a:extLst>
              </a:tr>
              <a:tr h="564321">
                <a:tc>
                  <a:txBody>
                    <a:bodyPr/>
                    <a:lstStyle/>
                    <a:p>
                      <a:pPr algn="ctr"/>
                      <a:r>
                        <a:rPr lang="en-US" dirty="0" err="1" smtClean="0"/>
                        <a:t>Contiki</a:t>
                      </a:r>
                      <a:r>
                        <a:rPr lang="en-US" dirty="0" smtClean="0"/>
                        <a:t>-NG</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t>Монолитное</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BSD-3-Clause license</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Частичная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t>Кооперативная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3784274"/>
                  </a:ext>
                </a:extLst>
              </a:tr>
              <a:tr h="564321">
                <a:tc>
                  <a:txBody>
                    <a:bodyPr/>
                    <a:lstStyle/>
                    <a:p>
                      <a:pPr algn="ctr"/>
                      <a:r>
                        <a:rPr lang="en-US" dirty="0" err="1" smtClean="0"/>
                        <a:t>Mbed</a:t>
                      </a:r>
                      <a:r>
                        <a:rPr lang="en-US" dirty="0" smtClean="0"/>
                        <a:t> OS</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t>Монолитное</a:t>
                      </a:r>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Apache </a:t>
                      </a:r>
                      <a:r>
                        <a:rPr lang="en-US" dirty="0" err="1" smtClean="0">
                          <a:latin typeface="Times New Roman" panose="02020603050405020304" pitchFamily="18" charset="0"/>
                          <a:cs typeface="Times New Roman" panose="02020603050405020304" pitchFamily="18" charset="0"/>
                        </a:rPr>
                        <a:t>Licence</a:t>
                      </a:r>
                      <a:r>
                        <a:rPr lang="en-US" dirty="0" smtClean="0">
                          <a:latin typeface="Times New Roman" panose="02020603050405020304" pitchFamily="18" charset="0"/>
                          <a:cs typeface="Times New Roman" panose="02020603050405020304" pitchFamily="18" charset="0"/>
                        </a:rPr>
                        <a:t> 2.0 </a:t>
                      </a:r>
                      <a:endParaRPr lang="ru-RU" dirty="0" smtClean="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Полная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t>Кооперативная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5363746"/>
                  </a:ext>
                </a:extLst>
              </a:tr>
              <a:tr h="564321">
                <a:tc>
                  <a:txBody>
                    <a:bodyPr/>
                    <a:lstStyle/>
                    <a:p>
                      <a:pPr algn="ctr"/>
                      <a:r>
                        <a:rPr lang="en-US" dirty="0" err="1" smtClean="0"/>
                        <a:t>KasperskyOS</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Микроядро</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err="1" smtClean="0">
                          <a:latin typeface="Times New Roman" panose="02020603050405020304" pitchFamily="18" charset="0"/>
                          <a:cs typeface="Times New Roman" panose="02020603050405020304" pitchFamily="18" charset="0"/>
                        </a:rPr>
                        <a:t>Проприетарная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Частичная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t>Не декларировано</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IIoT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3489794"/>
                  </a:ext>
                </a:extLst>
              </a:tr>
              <a:tr h="322469">
                <a:tc>
                  <a:txBody>
                    <a:bodyPr/>
                    <a:lstStyle/>
                    <a:p>
                      <a:pPr algn="ctr"/>
                      <a:r>
                        <a:rPr lang="en-US" dirty="0" err="1" smtClean="0"/>
                        <a:t>TinyOS</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t>Монолитное</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BSD</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Полная</a:t>
                      </a:r>
                      <a:endParaRPr lang="ru-RU"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smtClean="0"/>
                        <a:t>Кооперативная</a:t>
                      </a:r>
                      <a:endParaRPr lang="ru-RU" dirty="0" smtClean="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t>HIoT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8566029"/>
                  </a:ext>
                </a:extLst>
              </a:tr>
              <a:tr h="806173">
                <a:tc>
                  <a:txBody>
                    <a:bodyPr/>
                    <a:lstStyle/>
                    <a:p>
                      <a:pPr algn="ctr"/>
                      <a:r>
                        <a:rPr lang="en-US" dirty="0" smtClean="0"/>
                        <a:t>Ubuntu Core</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t>Монолитное</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CC-BY-SA version 3.0 UK </a:t>
                      </a:r>
                      <a:r>
                        <a:rPr lang="en-US" dirty="0" err="1" smtClean="0"/>
                        <a:t>licence</a:t>
                      </a:r>
                      <a:r>
                        <a:rPr lang="en-US" dirty="0" smtClean="0"/>
                        <a:t> </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Полная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Вытесняющая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t>HIoT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2830959"/>
                  </a:ext>
                </a:extLst>
              </a:tr>
              <a:tr h="322469">
                <a:tc>
                  <a:txBody>
                    <a:bodyPr/>
                    <a:lstStyle/>
                    <a:p>
                      <a:pPr algn="ctr"/>
                      <a:r>
                        <a:rPr lang="en-US" dirty="0" err="1" smtClean="0"/>
                        <a:t>Raspbian</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t>Монолитное</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GNU GPL</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Полная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Вытесняющая</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t>HIoT</a:t>
                      </a:r>
                      <a:endParaRPr lang="ru-RU"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9261222"/>
                  </a:ext>
                </a:extLst>
              </a:tr>
            </a:tbl>
          </a:graphicData>
        </a:graphic>
      </p:graphicFrame>
    </p:spTree>
    <p:extLst>
      <p:ext uri="{BB962C8B-B14F-4D97-AF65-F5344CB8AC3E}">
        <p14:creationId xmlns:p14="http://schemas.microsoft.com/office/powerpoint/2010/main" val="4155358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Рекомендации по применению</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lvl="0" indent="0" algn="just">
              <a:lnSpc>
                <a:spcPct val="100000"/>
              </a:lnSpc>
              <a:spcBef>
                <a:spcPts val="1200"/>
              </a:spcBef>
              <a:buNone/>
            </a:pPr>
            <a:r>
              <a:rPr lang="ru-RU" sz="2400" dirty="0"/>
              <a:t>В результате сравнения были выделены</a:t>
            </a:r>
            <a:r>
              <a:rPr lang="ru-RU" sz="2400" dirty="0" smtClean="0"/>
              <a:t>:</a:t>
            </a:r>
          </a:p>
          <a:p>
            <a:r>
              <a:rPr lang="ru-RU" sz="2400" dirty="0"/>
              <a:t>наиболее функциональные и </a:t>
            </a:r>
            <a:r>
              <a:rPr lang="ru-RU" sz="2400" dirty="0" smtClean="0"/>
              <a:t>масштабируемые: </a:t>
            </a:r>
          </a:p>
          <a:p>
            <a:pPr marL="0" indent="0">
              <a:buNone/>
            </a:pPr>
            <a:r>
              <a:rPr lang="ru-RU" sz="2400" dirty="0" smtClean="0"/>
              <a:t>   </a:t>
            </a:r>
            <a:r>
              <a:rPr lang="ru-RU" sz="2400" b="1" dirty="0" err="1" smtClean="0"/>
              <a:t>Azure</a:t>
            </a:r>
            <a:r>
              <a:rPr lang="ru-RU" sz="2400" b="1" dirty="0" smtClean="0"/>
              <a:t> </a:t>
            </a:r>
            <a:r>
              <a:rPr lang="ru-RU" sz="2400" b="1" dirty="0" err="1"/>
              <a:t>Sphere</a:t>
            </a:r>
            <a:r>
              <a:rPr lang="ru-RU" sz="2400" dirty="0"/>
              <a:t>, </a:t>
            </a:r>
            <a:r>
              <a:rPr lang="ru-RU" sz="2400" b="1" dirty="0" err="1"/>
              <a:t>Windows</a:t>
            </a:r>
            <a:r>
              <a:rPr lang="ru-RU" sz="2400" b="1" dirty="0"/>
              <a:t> 10 </a:t>
            </a:r>
            <a:r>
              <a:rPr lang="ru-RU" sz="2400" b="1" dirty="0" err="1"/>
              <a:t>IoT</a:t>
            </a:r>
            <a:r>
              <a:rPr lang="ru-RU" sz="2400" dirty="0"/>
              <a:t> и </a:t>
            </a:r>
            <a:r>
              <a:rPr lang="ru-RU" sz="2400" b="1" dirty="0" err="1"/>
              <a:t>Amazon</a:t>
            </a:r>
            <a:r>
              <a:rPr lang="ru-RU" sz="2400" b="1" dirty="0"/>
              <a:t> </a:t>
            </a:r>
            <a:r>
              <a:rPr lang="ru-RU" sz="2400" b="1" dirty="0" err="1" smtClean="0"/>
              <a:t>FreeRTOS</a:t>
            </a:r>
            <a:r>
              <a:rPr lang="ru-RU" sz="2400" dirty="0" smtClean="0"/>
              <a:t>; </a:t>
            </a:r>
            <a:endParaRPr lang="en-US" sz="2400" dirty="0"/>
          </a:p>
          <a:p>
            <a:r>
              <a:rPr lang="ru-RU" sz="2400" dirty="0"/>
              <a:t>наиболее доступные с точки зрения использования прикладных </a:t>
            </a:r>
            <a:r>
              <a:rPr lang="ru-RU" sz="2400" dirty="0" smtClean="0"/>
              <a:t>служб:</a:t>
            </a:r>
          </a:p>
          <a:p>
            <a:pPr marL="0" indent="0">
              <a:buNone/>
            </a:pPr>
            <a:r>
              <a:rPr lang="ru-RU" sz="2400" dirty="0" smtClean="0"/>
              <a:t>   </a:t>
            </a:r>
            <a:r>
              <a:rPr lang="ru-RU" sz="2400" b="1" dirty="0" smtClean="0"/>
              <a:t>ОСРВ </a:t>
            </a:r>
            <a:r>
              <a:rPr lang="ru-RU" sz="2400" b="1" dirty="0"/>
              <a:t>МАКС</a:t>
            </a:r>
            <a:r>
              <a:rPr lang="ru-RU" sz="2400" dirty="0"/>
              <a:t> и </a:t>
            </a:r>
            <a:r>
              <a:rPr lang="ru-RU" sz="2400" b="1" dirty="0" err="1" smtClean="0"/>
              <a:t>KasperskyOS</a:t>
            </a:r>
            <a:r>
              <a:rPr lang="ru-RU" sz="2400" dirty="0" smtClean="0"/>
              <a:t>; </a:t>
            </a:r>
            <a:endParaRPr lang="en-US" sz="2400" dirty="0"/>
          </a:p>
          <a:p>
            <a:r>
              <a:rPr lang="ru-RU" sz="2400" dirty="0"/>
              <a:t>наиболее адаптированные для бытового </a:t>
            </a:r>
            <a:r>
              <a:rPr lang="ru-RU" sz="2400" dirty="0" smtClean="0"/>
              <a:t>применения:</a:t>
            </a:r>
          </a:p>
          <a:p>
            <a:pPr marL="0" indent="0">
              <a:buNone/>
            </a:pPr>
            <a:r>
              <a:rPr lang="ru-RU" sz="2400" dirty="0"/>
              <a:t> </a:t>
            </a:r>
            <a:r>
              <a:rPr lang="ru-RU" sz="2400" dirty="0" smtClean="0"/>
              <a:t>  </a:t>
            </a:r>
            <a:r>
              <a:rPr lang="ru-RU" sz="2400" b="1" dirty="0" err="1" smtClean="0"/>
              <a:t>Ubuntu</a:t>
            </a:r>
            <a:r>
              <a:rPr lang="ru-RU" sz="2400" b="1" dirty="0" smtClean="0"/>
              <a:t> </a:t>
            </a:r>
            <a:r>
              <a:rPr lang="ru-RU" sz="2400" b="1" dirty="0" err="1"/>
              <a:t>Core</a:t>
            </a:r>
            <a:r>
              <a:rPr lang="ru-RU" sz="2400" dirty="0"/>
              <a:t> и </a:t>
            </a:r>
            <a:r>
              <a:rPr lang="ru-RU" sz="2400" b="1" dirty="0" err="1" smtClean="0"/>
              <a:t>Raspbian</a:t>
            </a:r>
            <a:r>
              <a:rPr lang="ru-RU" sz="2400" dirty="0" smtClean="0"/>
              <a:t>.</a:t>
            </a:r>
            <a:endParaRPr lang="ru-RU" sz="2400" dirty="0"/>
          </a:p>
          <a:p>
            <a:pPr marL="0" lvl="0" indent="0" algn="just">
              <a:lnSpc>
                <a:spcPct val="100000"/>
              </a:lnSpc>
              <a:spcBef>
                <a:spcPts val="1200"/>
              </a:spcBef>
              <a:buNone/>
            </a:pPr>
            <a:endParaRPr lang="ru-RU" sz="24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696229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 dirty="0" smtClean="0">
                <a:latin typeface="Times New Roman" panose="02020603050405020304" pitchFamily="18" charset="0"/>
                <a:cs typeface="Times New Roman" panose="02020603050405020304" pitchFamily="18" charset="0"/>
              </a:rPr>
              <a:t>Заключение</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lvl="0" indent="0" algn="just">
              <a:lnSpc>
                <a:spcPct val="100000"/>
              </a:lnSpc>
              <a:spcBef>
                <a:spcPts val="1200"/>
              </a:spcBef>
              <a:buNone/>
            </a:pPr>
            <a:r>
              <a:rPr lang="ru-RU" sz="2400" dirty="0" smtClean="0">
                <a:latin typeface="Times New Roman" panose="02020603050405020304" pitchFamily="18" charset="0"/>
                <a:ea typeface="Times New Roman"/>
                <a:cs typeface="Times New Roman" panose="02020603050405020304" pitchFamily="18" charset="0"/>
                <a:sym typeface="Times New Roman"/>
              </a:rPr>
              <a:t>В рамках научно-исследовательской работы была проведена</a:t>
            </a:r>
            <a:r>
              <a:rPr lang="ru-RU" sz="2400" dirty="0" smtClean="0">
                <a:latin typeface="Times New Roman" panose="02020603050405020304" pitchFamily="18" charset="0"/>
                <a:cs typeface="Times New Roman" panose="02020603050405020304" pitchFamily="18" charset="0"/>
              </a:rPr>
              <a:t> классификация </a:t>
            </a:r>
            <a:r>
              <a:rPr lang="ru-RU" sz="2400" dirty="0">
                <a:latin typeface="Times New Roman" panose="02020603050405020304" pitchFamily="18" charset="0"/>
                <a:cs typeface="Times New Roman" panose="02020603050405020304" pitchFamily="18" charset="0"/>
              </a:rPr>
              <a:t>существующих операционных </a:t>
            </a:r>
            <a:r>
              <a:rPr lang="ru-RU" sz="2400" dirty="0" smtClean="0">
                <a:latin typeface="Times New Roman" panose="02020603050405020304" pitchFamily="18" charset="0"/>
                <a:cs typeface="Times New Roman" panose="02020603050405020304" pitchFamily="18" charset="0"/>
              </a:rPr>
              <a:t>систем для </a:t>
            </a:r>
            <a:r>
              <a:rPr lang="ru-RU" sz="2400" dirty="0">
                <a:latin typeface="Times New Roman" panose="02020603050405020304" pitchFamily="18" charset="0"/>
                <a:cs typeface="Times New Roman" panose="02020603050405020304" pitchFamily="18" charset="0"/>
              </a:rPr>
              <a:t>интернета </a:t>
            </a:r>
            <a:r>
              <a:rPr lang="ru-RU" sz="2400" dirty="0" smtClean="0">
                <a:latin typeface="Times New Roman" panose="02020603050405020304" pitchFamily="18" charset="0"/>
                <a:cs typeface="Times New Roman" panose="02020603050405020304" pitchFamily="18" charset="0"/>
              </a:rPr>
              <a:t>вещей. </a:t>
            </a:r>
            <a:r>
              <a:rPr lang="ru-RU" sz="2400" dirty="0">
                <a:latin typeface="Times New Roman" panose="02020603050405020304" pitchFamily="18" charset="0"/>
                <a:cs typeface="Times New Roman" panose="02020603050405020304" pitchFamily="18" charset="0"/>
              </a:rPr>
              <a:t>Для достижения этой цели были решены следующие </a:t>
            </a:r>
            <a:r>
              <a:rPr lang="ru-RU" sz="2400" dirty="0" smtClean="0">
                <a:latin typeface="Times New Roman" panose="02020603050405020304" pitchFamily="18" charset="0"/>
                <a:cs typeface="Times New Roman" panose="02020603050405020304" pitchFamily="18" charset="0"/>
              </a:rPr>
              <a:t>задачи:</a:t>
            </a:r>
          </a:p>
          <a:p>
            <a:pPr marL="514350" lvl="0" indent="-514350" algn="just">
              <a:lnSpc>
                <a:spcPct val="100000"/>
              </a:lnSpc>
              <a:spcBef>
                <a:spcPts val="1200"/>
              </a:spcBef>
              <a:buFont typeface="+mj-lt"/>
              <a:buAutoNum type="arabicParenR"/>
            </a:pPr>
            <a:r>
              <a:rPr lang="ru-RU" sz="2400" dirty="0" smtClean="0">
                <a:latin typeface="Times New Roman" panose="02020603050405020304" pitchFamily="18" charset="0"/>
                <a:cs typeface="Times New Roman" panose="02020603050405020304" pitchFamily="18" charset="0"/>
              </a:rPr>
              <a:t>проанализирована предметная область интернета вещей; </a:t>
            </a:r>
          </a:p>
          <a:p>
            <a:pPr marL="514350" lvl="0" indent="-514350" algn="just">
              <a:lnSpc>
                <a:spcPct val="100000"/>
              </a:lnSpc>
              <a:spcBef>
                <a:spcPts val="1200"/>
              </a:spcBef>
              <a:buAutoNum type="arabicParenR"/>
            </a:pPr>
            <a:r>
              <a:rPr lang="ru-RU" sz="2400" dirty="0" smtClean="0">
                <a:latin typeface="Times New Roman" panose="02020603050405020304" pitchFamily="18" charset="0"/>
                <a:cs typeface="Times New Roman" panose="02020603050405020304" pitchFamily="18" charset="0"/>
              </a:rPr>
              <a:t>рассмотрены </a:t>
            </a:r>
            <a:r>
              <a:rPr lang="ru-RU" sz="2400" dirty="0">
                <a:latin typeface="Times New Roman" panose="02020603050405020304" pitchFamily="18" charset="0"/>
                <a:cs typeface="Times New Roman" panose="02020603050405020304" pitchFamily="18" charset="0"/>
              </a:rPr>
              <a:t>существующие операционные </a:t>
            </a:r>
            <a:r>
              <a:rPr lang="ru-RU" sz="2400" dirty="0" smtClean="0">
                <a:latin typeface="Times New Roman" panose="02020603050405020304" pitchFamily="18" charset="0"/>
                <a:cs typeface="Times New Roman" panose="02020603050405020304" pitchFamily="18" charset="0"/>
              </a:rPr>
              <a:t>системы для </a:t>
            </a:r>
            <a:r>
              <a:rPr lang="ru-RU" sz="2400" dirty="0">
                <a:latin typeface="Times New Roman" panose="02020603050405020304" pitchFamily="18" charset="0"/>
                <a:cs typeface="Times New Roman" panose="02020603050405020304" pitchFamily="18" charset="0"/>
              </a:rPr>
              <a:t>интернета вещей</a:t>
            </a:r>
            <a:r>
              <a:rPr lang="ru-RU" sz="2400" dirty="0" smtClean="0">
                <a:latin typeface="Times New Roman" panose="02020603050405020304" pitchFamily="18" charset="0"/>
                <a:ea typeface="Times New Roman"/>
                <a:cs typeface="Times New Roman" panose="02020603050405020304" pitchFamily="18" charset="0"/>
                <a:sym typeface="Times New Roman"/>
              </a:rPr>
              <a:t>;</a:t>
            </a:r>
            <a:endParaRPr lang="en-US" sz="2400" dirty="0" smtClean="0">
              <a:latin typeface="Times New Roman" panose="02020603050405020304" pitchFamily="18" charset="0"/>
              <a:ea typeface="Times New Roman"/>
              <a:cs typeface="Times New Roman" panose="02020603050405020304" pitchFamily="18" charset="0"/>
              <a:sym typeface="Times New Roman"/>
            </a:endParaRPr>
          </a:p>
          <a:p>
            <a:pPr marL="514350" lvl="0" indent="-514350" algn="just">
              <a:lnSpc>
                <a:spcPct val="100000"/>
              </a:lnSpc>
              <a:spcBef>
                <a:spcPts val="1200"/>
              </a:spcBef>
              <a:buAutoNum type="arabicParenR"/>
            </a:pPr>
            <a:r>
              <a:rPr lang="ru-RU" sz="2400" dirty="0" smtClean="0">
                <a:latin typeface="Times New Roman" panose="02020603050405020304" pitchFamily="18" charset="0"/>
                <a:cs typeface="Times New Roman" panose="02020603050405020304" pitchFamily="18" charset="0"/>
              </a:rPr>
              <a:t>сформулированы </a:t>
            </a:r>
            <a:r>
              <a:rPr lang="ru-RU" sz="2400" dirty="0">
                <a:latin typeface="Times New Roman" panose="02020603050405020304" pitchFamily="18" charset="0"/>
                <a:cs typeface="Times New Roman" panose="02020603050405020304" pitchFamily="18" charset="0"/>
              </a:rPr>
              <a:t>критерии сравнения и оценки рассмотренных операционных </a:t>
            </a:r>
            <a:r>
              <a:rPr lang="ru-RU" sz="2400" dirty="0" smtClean="0">
                <a:latin typeface="Times New Roman" panose="02020603050405020304" pitchFamily="18" charset="0"/>
                <a:cs typeface="Times New Roman" panose="02020603050405020304" pitchFamily="18" charset="0"/>
              </a:rPr>
              <a:t>систем</a:t>
            </a:r>
            <a:r>
              <a:rPr lang="en-US" sz="2400" dirty="0" smtClean="0">
                <a:latin typeface="Times New Roman" panose="02020603050405020304" pitchFamily="18" charset="0"/>
                <a:cs typeface="Times New Roman" panose="02020603050405020304" pitchFamily="18" charset="0"/>
              </a:rPr>
              <a:t>;</a:t>
            </a:r>
            <a:endParaRPr lang="ru-RU" sz="2400" dirty="0" smtClean="0">
              <a:latin typeface="Times New Roman" panose="02020603050405020304" pitchFamily="18" charset="0"/>
              <a:ea typeface="Times New Roman"/>
              <a:cs typeface="Times New Roman" panose="02020603050405020304" pitchFamily="18" charset="0"/>
              <a:sym typeface="Times New Roman"/>
            </a:endParaRPr>
          </a:p>
          <a:p>
            <a:pPr marL="514350" lvl="0" indent="-514350" algn="just">
              <a:lnSpc>
                <a:spcPct val="100000"/>
              </a:lnSpc>
              <a:spcBef>
                <a:spcPts val="1200"/>
              </a:spcBef>
              <a:buAutoNum type="arabicParenR"/>
            </a:pPr>
            <a:r>
              <a:rPr lang="ru-RU" sz="2400" smtClean="0">
                <a:latin typeface="Times New Roman" panose="02020603050405020304" pitchFamily="18" charset="0"/>
                <a:cs typeface="Times New Roman" panose="02020603050405020304" pitchFamily="18" charset="0"/>
              </a:rPr>
              <a:t>проведено </a:t>
            </a:r>
            <a:r>
              <a:rPr lang="ru-RU" sz="2400" dirty="0" smtClean="0">
                <a:latin typeface="Times New Roman" panose="02020603050405020304" pitchFamily="18" charset="0"/>
                <a:cs typeface="Times New Roman" panose="02020603050405020304" pitchFamily="18" charset="0"/>
              </a:rPr>
              <a:t>сравнение существующих решений </a:t>
            </a:r>
            <a:r>
              <a:rPr lang="ru-RU" sz="2400" dirty="0">
                <a:latin typeface="Times New Roman" panose="02020603050405020304" pitchFamily="18" charset="0"/>
                <a:cs typeface="Times New Roman" panose="02020603050405020304" pitchFamily="18" charset="0"/>
              </a:rPr>
              <a:t>по выделенным </a:t>
            </a:r>
            <a:r>
              <a:rPr lang="ru-RU" sz="2400" dirty="0" smtClean="0">
                <a:latin typeface="Times New Roman" panose="02020603050405020304" pitchFamily="18" charset="0"/>
                <a:cs typeface="Times New Roman" panose="02020603050405020304" pitchFamily="18" charset="0"/>
              </a:rPr>
              <a:t>критериям.</a:t>
            </a:r>
            <a:endParaRPr lang="ru-RU" sz="24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623107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3626</Words>
  <Application>Microsoft Office PowerPoint</Application>
  <PresentationFormat>Широкоэкранный</PresentationFormat>
  <Paragraphs>329</Paragraphs>
  <Slides>9</Slides>
  <Notes>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Calibri Light</vt:lpstr>
      <vt:lpstr>Open Sans</vt:lpstr>
      <vt:lpstr>Times New Roman</vt:lpstr>
      <vt:lpstr>Тема Office</vt:lpstr>
      <vt:lpstr>Сетевые операционные системы</vt:lpstr>
      <vt:lpstr>Цель и задачи</vt:lpstr>
      <vt:lpstr>Интернет вещей</vt:lpstr>
      <vt:lpstr>Приложения интернета вещей</vt:lpstr>
      <vt:lpstr>Архитектура интернета вещей</vt:lpstr>
      <vt:lpstr>ОС реального времени</vt:lpstr>
      <vt:lpstr>ОС разделения времени</vt:lpstr>
      <vt:lpstr>Рекомендации по применению</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Inspirate</dc:creator>
  <cp:lastModifiedBy>Inspirate</cp:lastModifiedBy>
  <cp:revision>97</cp:revision>
  <cp:lastPrinted>2022-12-02T20:52:10Z</cp:lastPrinted>
  <dcterms:created xsi:type="dcterms:W3CDTF">2022-11-29T08:05:52Z</dcterms:created>
  <dcterms:modified xsi:type="dcterms:W3CDTF">2022-12-08T21:50:13Z</dcterms:modified>
</cp:coreProperties>
</file>