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76" r:id="rId5"/>
    <p:sldId id="259" r:id="rId6"/>
    <p:sldId id="271" r:id="rId7"/>
    <p:sldId id="263" r:id="rId8"/>
    <p:sldId id="272" r:id="rId9"/>
    <p:sldId id="273" r:id="rId10"/>
    <p:sldId id="264" r:id="rId11"/>
    <p:sldId id="269" r:id="rId12"/>
    <p:sldId id="274" r:id="rId13"/>
    <p:sldId id="27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86531" autoAdjust="0"/>
  </p:normalViewPr>
  <p:slideViewPr>
    <p:cSldViewPr snapToGrid="0">
      <p:cViewPr varScale="1">
        <p:scale>
          <a:sx n="101" d="100"/>
          <a:sy n="101" d="100"/>
        </p:scale>
        <p:origin x="1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FA53A-66CB-4894-833D-D0EE1DEA40BD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F907E-DD9D-4BDF-9AAB-71D1603FF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652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RMI" TargetMode="External"/><Relationship Id="rId3" Type="http://schemas.openxmlformats.org/officeDocument/2006/relationships/hyperlink" Target="https://ru.wikipedia.org/wiki/%D0%90%D0%BD%D0%B3%D0%BB%D0%B8%D0%B9%D1%81%D0%BA%D0%B8%D0%B9_%D1%8F%D0%B7%D1%8B%D0%BA" TargetMode="External"/><Relationship Id="rId7" Type="http://schemas.openxmlformats.org/officeDocument/2006/relationships/hyperlink" Target="https://ru.wikipedia.org/wiki/RES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JDBC" TargetMode="External"/><Relationship Id="rId5" Type="http://schemas.openxmlformats.org/officeDocument/2006/relationships/hyperlink" Target="https://ru.wikipedia.org/w/index.php?title=Node_(UML)&amp;action=edit&amp;redlink=1" TargetMode="External"/><Relationship Id="rId4" Type="http://schemas.openxmlformats.org/officeDocument/2006/relationships/hyperlink" Target="https://ru.wikipedia.org/wiki/UML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*Приветствие приёмной комиссии*</a:t>
            </a:r>
          </a:p>
          <a:p>
            <a:endParaRPr lang="ru-RU" dirty="0" smtClean="0"/>
          </a:p>
          <a:p>
            <a:r>
              <a:rPr lang="ru-RU" dirty="0" smtClean="0"/>
              <a:t>*Представление себя*</a:t>
            </a:r>
          </a:p>
          <a:p>
            <a:endParaRPr lang="ru-RU" dirty="0" smtClean="0"/>
          </a:p>
          <a:p>
            <a:r>
              <a:rPr lang="ru-RU" dirty="0" smtClean="0"/>
              <a:t>*Представление темы*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F907E-DD9D-4BDF-9AAB-71D1603FF27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651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Диагра́мма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развёртывания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Английский язык"/>
              </a:rPr>
              <a:t>англ.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в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UML"/>
              </a:rPr>
              <a:t>UML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моделирует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физическое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развертывание артефактов на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Node (UML) (страница отсутствует)"/>
              </a:rPr>
              <a:t>узлах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Например, чтобы описать веб-сайт, диаграмма развертывания должна показывать, какие аппаратные компоненты («узлы») существуют (например, веб-сервер, сервер базы данных, сервер приложения), какие программные компоненты («артефакты») работают на каждом узле (например, веб-приложение, база данных), и как различные части этого комплекса соединяются друг с другом (например,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JDBC"/>
              </a:rPr>
              <a:t>JDBC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REST"/>
              </a:rPr>
              <a:t>REST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RMI"/>
              </a:rPr>
              <a:t>RMI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dirty="0" smtClean="0"/>
          </a:p>
          <a:p>
            <a:r>
              <a:rPr lang="ru-RU" dirty="0" smtClean="0"/>
              <a:t>В центре событий – микроконтроллер. Ему нужен источник питания</a:t>
            </a:r>
            <a:r>
              <a:rPr lang="ru-RU" baseline="0" dirty="0" smtClean="0"/>
              <a:t> и программатор. Программатор загружает в микроконтроллер программу и модели для визуализации. В реализации данной схемы роль программатора будет исполнять ПК. </a:t>
            </a:r>
            <a:r>
              <a:rPr lang="ru-RU" dirty="0" smtClean="0"/>
              <a:t>В соответствии</a:t>
            </a:r>
            <a:r>
              <a:rPr lang="ru-RU" baseline="0" dirty="0" smtClean="0"/>
              <a:t> с нотацией, дисплей является частью микроконтроллера, а программа для микроконтроллера зависит от интерфейса дисплея, так как дисплеи у микроконтроллеров могут быть разными, т.е. иметь разный тип подключения к микроконтроллеру.</a:t>
            </a:r>
            <a:r>
              <a:rPr lang="ru-RU" dirty="0" smtClean="0"/>
              <a:t> </a:t>
            </a:r>
          </a:p>
          <a:p>
            <a:endParaRPr lang="ru-RU" dirty="0" smtClean="0"/>
          </a:p>
          <a:p>
            <a:r>
              <a:rPr lang="ru-RU" dirty="0" smtClean="0"/>
              <a:t>Есть код, работающий на ПК, а есть код, работающий на микроконтроллере,</a:t>
            </a:r>
            <a:r>
              <a:rPr lang="ru-RU" baseline="0" dirty="0" smtClean="0"/>
              <a:t> подключенном к ПК.</a:t>
            </a:r>
          </a:p>
          <a:p>
            <a:r>
              <a:rPr lang="ru-RU" baseline="0" dirty="0" smtClean="0"/>
              <a:t>Первая часть ответственна за подготовку исходных данных для алгоритмов визуализации, вторая – за расчёты и вывод изображения на дисплей</a:t>
            </a:r>
            <a:r>
              <a:rPr lang="en-US" baseline="0" dirty="0" smtClean="0"/>
              <a:t>;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Если есть время, прокомментировать, что делает каждый модуль.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F907E-DD9D-4BDF-9AAB-71D1603FF27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52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программы, которая должна выполняться на микроконтроллере, обладающем сравнительно небольшой вычислительной мощностью, критически важен фактор быстродействия. Особенно он важен при изображении сцены, содержащей большое количество объектов. В связи с этим очень важно понимать, как оборудование, исполняющее разработанную программу, будет справляться с увеличением нагрузки и как при этом будет изменяться ресурсоёмкость реализованных алгоритмов.</a:t>
            </a:r>
          </a:p>
          <a:p>
            <a:endParaRPr lang="ru-RU" dirty="0" smtClean="0"/>
          </a:p>
          <a:p>
            <a:r>
              <a:rPr lang="ru-RU" dirty="0" smtClean="0"/>
              <a:t>Целью проводимых измерений будет проведение нагрузочного тестирования и установление зависимости между числом объектов на сцене и затратами времени и памяти на работу алгоритма визуализации. </a:t>
            </a:r>
          </a:p>
          <a:p>
            <a:endParaRPr lang="ru-RU" dirty="0" smtClean="0"/>
          </a:p>
          <a:p>
            <a:r>
              <a:rPr lang="ru-RU" dirty="0" smtClean="0"/>
              <a:t>Проводится попытка </a:t>
            </a:r>
            <a:r>
              <a:rPr lang="ru-RU" b="1" dirty="0" smtClean="0"/>
              <a:t>выяснить зависимость</a:t>
            </a:r>
            <a:r>
              <a:rPr lang="ru-RU" dirty="0" smtClean="0"/>
              <a:t> затрат</a:t>
            </a:r>
            <a:r>
              <a:rPr lang="ru-RU" baseline="0" dirty="0" smtClean="0"/>
              <a:t> времени и памяти от количества объектов (полигонов) на сцене и попытаться </a:t>
            </a:r>
            <a:r>
              <a:rPr lang="ru-RU" b="1" baseline="0" dirty="0" smtClean="0"/>
              <a:t>определить предельную нагрузку</a:t>
            </a:r>
            <a:r>
              <a:rPr lang="ru-RU" baseline="0" dirty="0" smtClean="0"/>
              <a:t> на микроконтроллер.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Было выбрано 3 модели.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Установление зависимостей производилось </a:t>
            </a:r>
            <a:r>
              <a:rPr lang="ru-RU" dirty="0" smtClean="0"/>
              <a:t>путём исследования процесса визуализации отдельных фрагментов изображения. Подробнее: в самом начале будет произведён замер времени визуализации небольшой части модели, а затем к ней постепенно добавляются новые полигоны до тех пор, пока число изображаемых полигонов не достигнет числа полигонов во всей модели и она не будет полностью изображена. </a:t>
            </a:r>
          </a:p>
          <a:p>
            <a:endParaRPr lang="ru-RU" dirty="0" smtClean="0"/>
          </a:p>
          <a:p>
            <a:r>
              <a:rPr lang="ru-RU" dirty="0" smtClean="0"/>
              <a:t>Результаты измерений показали, что зависимость затрат памяти на работу алгоритма от числа объектов на сцене является </a:t>
            </a:r>
            <a:r>
              <a:rPr lang="ru-RU" b="1" dirty="0" smtClean="0"/>
              <a:t>линейной</a:t>
            </a:r>
            <a:r>
              <a:rPr lang="ru-RU" dirty="0" smtClean="0"/>
              <a:t>. </a:t>
            </a:r>
          </a:p>
          <a:p>
            <a:endParaRPr lang="ru-RU" dirty="0" smtClean="0"/>
          </a:p>
          <a:p>
            <a:r>
              <a:rPr lang="ru-RU" dirty="0" smtClean="0"/>
              <a:t>А зависимость затрат времени, предположительно, является </a:t>
            </a:r>
            <a:r>
              <a:rPr lang="ru-RU" b="1" dirty="0" smtClean="0"/>
              <a:t>кусочно-линейной</a:t>
            </a:r>
            <a:r>
              <a:rPr lang="ru-RU" dirty="0" smtClean="0"/>
              <a:t>. Коэффициент пропорциональности между числом объектов на сцене и временем работы алгоритма не является одинаковым на различных участках графиков, так как различные случаи взаимного расположения полигонов обрабатываются с разной скоростью. Увеличение времени работы алгоритма при добавлении на сцену очередного полигона зависит от того, будет ли он пересекаться с полигонами, которые уже находятся на сцене.</a:t>
            </a:r>
          </a:p>
          <a:p>
            <a:endParaRPr lang="ru-RU" dirty="0" smtClean="0"/>
          </a:p>
          <a:p>
            <a:r>
              <a:rPr lang="ru-RU" dirty="0" smtClean="0"/>
              <a:t>Также проведённые измерения показали, что оборудование, исполняющее разработанную программу, равномерно справляется с большой нагрузкой, так как зависимость между числом объектов на сцене и ресурсоёмкостью алгоритма является линейной на всех участках графиков. По результатам тестов, максимальное количество объектов (полигонов), которое микроконтроллер семейства STM32 позволяет обработать, превышает 6000.</a:t>
            </a:r>
          </a:p>
          <a:p>
            <a:endParaRPr lang="ru-RU" dirty="0" smtClean="0"/>
          </a:p>
          <a:p>
            <a:r>
              <a:rPr lang="ru-RU" b="1" dirty="0" smtClean="0"/>
              <a:t>Заключение</a:t>
            </a:r>
          </a:p>
          <a:p>
            <a:r>
              <a:rPr lang="ru-RU" dirty="0" smtClean="0"/>
              <a:t>Разработанная программа позволяет получать на экране дисплея изображение полигональной модели, заданной пользователем. При разработке были учтены недостатки существующих программных решений для аппаратной платформы STM32.</a:t>
            </a:r>
          </a:p>
          <a:p>
            <a:endParaRPr lang="ru-RU" b="0" dirty="0" smtClean="0"/>
          </a:p>
          <a:p>
            <a:r>
              <a:rPr lang="ru-RU" dirty="0" smtClean="0"/>
              <a:t>Графический инструмент, разработанный в рамках курсового проекта, имеет по меньшей мере два направления дальнейшего развития. </a:t>
            </a:r>
          </a:p>
          <a:p>
            <a:pPr marL="228600" indent="-228600">
              <a:buAutoNum type="arabicPeriod"/>
            </a:pPr>
            <a:r>
              <a:rPr lang="ru-RU" dirty="0" smtClean="0"/>
              <a:t>Разработка новых приложений, использующих разработанный графический инструмент. К этому располагают интерфейс программы и формат задания исходных данных. </a:t>
            </a:r>
          </a:p>
          <a:p>
            <a:pPr marL="228600" indent="-228600">
              <a:buAutoNum type="arabicPeriod"/>
            </a:pPr>
            <a:r>
              <a:rPr lang="ru-RU" dirty="0" smtClean="0"/>
              <a:t>Перенос разработок с STM32 на отечественные аппаратные платформы. Это возможно благодаря наличию аналогов семейства микроконтроллеров STM32 отечественного производства. 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F907E-DD9D-4BDF-9AAB-71D1603FF27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105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программы, которая должна выполняться на микроконтроллере, обладающем сравнительно небольшой вычислительной мощностью, критически важен фактор быстродействия. Особенно он важен при изображении сцены, содержащей большое количество объектов. В связи с этим очень важно понимать, как оборудование, исполняющее разработанную программу, будет справляться с увеличением нагрузки и как при этом будет изменяться ресурсоёмкость реализованных алгоритмов.</a:t>
            </a:r>
          </a:p>
          <a:p>
            <a:endParaRPr lang="ru-RU" dirty="0" smtClean="0"/>
          </a:p>
          <a:p>
            <a:r>
              <a:rPr lang="ru-RU" dirty="0" smtClean="0"/>
              <a:t>Целью проводимых измерений будет проведение нагрузочного тестирования и установление зависимости между числом объектов на сцене и затратами времени и памяти на работу алгоритма визуализации. </a:t>
            </a:r>
          </a:p>
          <a:p>
            <a:endParaRPr lang="ru-RU" dirty="0" smtClean="0"/>
          </a:p>
          <a:p>
            <a:r>
              <a:rPr lang="ru-RU" dirty="0" smtClean="0"/>
              <a:t>Проводится попытка </a:t>
            </a:r>
            <a:r>
              <a:rPr lang="ru-RU" b="1" dirty="0" smtClean="0"/>
              <a:t>выяснить зависимость</a:t>
            </a:r>
            <a:r>
              <a:rPr lang="ru-RU" dirty="0" smtClean="0"/>
              <a:t> затрат</a:t>
            </a:r>
            <a:r>
              <a:rPr lang="ru-RU" baseline="0" dirty="0" smtClean="0"/>
              <a:t> времени и памяти от количества объектов (полигонов) на сцене и попытаться </a:t>
            </a:r>
            <a:r>
              <a:rPr lang="ru-RU" b="1" baseline="0" dirty="0" smtClean="0"/>
              <a:t>определить предельную нагрузку</a:t>
            </a:r>
            <a:r>
              <a:rPr lang="ru-RU" baseline="0" dirty="0" smtClean="0"/>
              <a:t> на микроконтроллер.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Было выбрано 3 модели.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Установление зависимостей производилось </a:t>
            </a:r>
            <a:r>
              <a:rPr lang="ru-RU" dirty="0" smtClean="0"/>
              <a:t>путём исследования процесса визуализации отдельных фрагментов изображения. Подробнее: в самом начале будет произведён замер времени визуализации небольшой части модели, а затем к ней постепенно добавляются новые полигоны до тех пор, пока число изображаемых полигонов не достигнет числа полигонов во всей модели и она не будет полностью изображена. </a:t>
            </a:r>
          </a:p>
          <a:p>
            <a:endParaRPr lang="ru-RU" dirty="0" smtClean="0"/>
          </a:p>
          <a:p>
            <a:r>
              <a:rPr lang="ru-RU" dirty="0" smtClean="0"/>
              <a:t>Результаты измерений показали, что зависимость затрат памяти на работу алгоритма от числа объектов на сцене является </a:t>
            </a:r>
            <a:r>
              <a:rPr lang="ru-RU" b="1" dirty="0" smtClean="0"/>
              <a:t>линейной</a:t>
            </a:r>
            <a:r>
              <a:rPr lang="ru-RU" dirty="0" smtClean="0"/>
              <a:t>. </a:t>
            </a:r>
          </a:p>
          <a:p>
            <a:endParaRPr lang="ru-RU" dirty="0" smtClean="0"/>
          </a:p>
          <a:p>
            <a:r>
              <a:rPr lang="ru-RU" dirty="0" smtClean="0"/>
              <a:t>А зависимость затрат времени, предположительно, является </a:t>
            </a:r>
            <a:r>
              <a:rPr lang="ru-RU" b="1" dirty="0" smtClean="0"/>
              <a:t>кусочно-линейной</a:t>
            </a:r>
            <a:r>
              <a:rPr lang="ru-RU" dirty="0" smtClean="0"/>
              <a:t>. Коэффициент пропорциональности между числом объектов на сцене и временем работы алгоритма не является одинаковым на различных участках графиков, так как различные случаи взаимного расположения полигонов обрабатываются с разной скоростью. Увеличение времени работы алгоритма при добавлении на сцену очередного полигона зависит от того, будет ли он пересекаться с полигонами, которые уже находятся на сцене.</a:t>
            </a:r>
          </a:p>
          <a:p>
            <a:endParaRPr lang="ru-RU" dirty="0" smtClean="0"/>
          </a:p>
          <a:p>
            <a:r>
              <a:rPr lang="ru-RU" dirty="0" smtClean="0"/>
              <a:t>Также проведённые измерения показали, что оборудование, исполняющее разработанную программу, равномерно справляется с большой нагрузкой, так как зависимость между числом объектов на сцене и ресурсоёмкостью алгоритма является линейной на всех участках графиков. По результатам тестов, максимальное количество объектов (полигонов), которое микроконтроллер семейства STM32 позволяет обработать, превышает 6000.</a:t>
            </a:r>
          </a:p>
          <a:p>
            <a:endParaRPr lang="ru-RU" dirty="0" smtClean="0"/>
          </a:p>
          <a:p>
            <a:r>
              <a:rPr lang="ru-RU" b="1" dirty="0" smtClean="0"/>
              <a:t>Заключение</a:t>
            </a:r>
          </a:p>
          <a:p>
            <a:r>
              <a:rPr lang="ru-RU" dirty="0" smtClean="0"/>
              <a:t>Разработанная программа позволяет получать на экране дисплея изображение полигональной модели, заданной пользователем. При разработке были учтены недостатки существующих программных решений для аппаратной платформы STM32.</a:t>
            </a:r>
          </a:p>
          <a:p>
            <a:endParaRPr lang="ru-RU" b="0" dirty="0" smtClean="0"/>
          </a:p>
          <a:p>
            <a:r>
              <a:rPr lang="ru-RU" dirty="0" smtClean="0"/>
              <a:t>Графический инструмент, разработанный в рамках курсового проекта, имеет по меньшей мере два направления дальнейшего развития. </a:t>
            </a:r>
          </a:p>
          <a:p>
            <a:pPr marL="228600" indent="-228600">
              <a:buAutoNum type="arabicPeriod"/>
            </a:pPr>
            <a:r>
              <a:rPr lang="ru-RU" dirty="0" smtClean="0"/>
              <a:t>Разработка новых приложений, использующих разработанный графический инструмент. К этому располагают интерфейс программы и формат задания исходных данных. </a:t>
            </a:r>
          </a:p>
          <a:p>
            <a:pPr marL="228600" indent="-228600">
              <a:buAutoNum type="arabicPeriod"/>
            </a:pPr>
            <a:r>
              <a:rPr lang="ru-RU" dirty="0" smtClean="0"/>
              <a:t>Перенос разработок с STM32 на отечественные аппаратные платформы. Это возможно благодаря наличию аналогов семейства микроконтроллеров STM32 отечественного производства. 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F907E-DD9D-4BDF-9AAB-71D1603FF27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61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Цель данной работы –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реализовать программный инструмент для построения моделей трехмерных объектов, ориентированный на микроконтроллеры семейства STM32.</a:t>
            </a:r>
          </a:p>
          <a:p>
            <a:pPr marL="0" lv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514350" lvl="0" indent="-514350" algn="just">
              <a:lnSpc>
                <a:spcPct val="10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 адаптация существующих алгоритмов трехмерной графики, позволяющих визуализировать трехмерную сцену, для выполнения 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STM32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514350" lvl="0" indent="-514350" algn="just">
              <a:lnSpc>
                <a:spcPct val="100000"/>
              </a:lnSpc>
              <a:spcBef>
                <a:spcPts val="1200"/>
              </a:spcBef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реализация выбранных алгоритмов для создания трехмерной сцены;</a:t>
            </a:r>
          </a:p>
          <a:p>
            <a:pPr marL="514350" lvl="0" indent="-514350" algn="just">
              <a:lnSpc>
                <a:spcPct val="100000"/>
              </a:lnSpc>
              <a:spcBef>
                <a:spcPts val="1200"/>
              </a:spcBef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ПО микроконтроллеров семейства STM32 для их применения при решении задач компьютерной графики.</a:t>
            </a:r>
            <a:endParaRPr lang="ru-RU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F907E-DD9D-4BDF-9AAB-71D1603FF27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45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Цель данной работы –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реализовать программный инструмент для построения моделей трехмерных объектов, ориентированный на микроконтроллеры семейства STM32.</a:t>
            </a:r>
          </a:p>
          <a:p>
            <a:pPr marL="0" lv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514350" lvl="0" indent="-514350" algn="just">
              <a:lnSpc>
                <a:spcPct val="10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 адаптация существующих алгоритмов трехмерной графики, позволяющих визуализировать трехмерную сцену, для выполнения 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STM32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514350" lvl="0" indent="-514350" algn="just">
              <a:lnSpc>
                <a:spcPct val="100000"/>
              </a:lnSpc>
              <a:spcBef>
                <a:spcPts val="1200"/>
              </a:spcBef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реализация выбранных алгоритмов для создания трехмерной сцены;</a:t>
            </a:r>
          </a:p>
          <a:p>
            <a:pPr marL="514350" lvl="0" indent="-514350" algn="just">
              <a:lnSpc>
                <a:spcPct val="100000"/>
              </a:lnSpc>
              <a:spcBef>
                <a:spcPts val="1200"/>
              </a:spcBef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ПО микроконтроллеров семейства STM32 для их применения при решении задач компьютерной графики.</a:t>
            </a:r>
            <a:endParaRPr lang="ru-RU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F907E-DD9D-4BDF-9AAB-71D1603FF27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134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Итак, почему для реализации </a:t>
            </a:r>
            <a:r>
              <a:rPr lang="en-US" dirty="0" smtClean="0"/>
              <a:t>3d</a:t>
            </a:r>
            <a:r>
              <a:rPr lang="ru-RU" dirty="0" smtClean="0"/>
              <a:t>-движка</a:t>
            </a:r>
            <a:r>
              <a:rPr lang="ru-RU" baseline="0" dirty="0" smtClean="0"/>
              <a:t> были выбраны именно микроконтроллеры </a:t>
            </a:r>
            <a:r>
              <a:rPr lang="en-US" baseline="0" dirty="0" smtClean="0"/>
              <a:t>STM32</a:t>
            </a:r>
            <a:r>
              <a:rPr lang="ru-RU" baseline="0" dirty="0" smtClean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Данная платформа нуждается в ПО, решающем</a:t>
            </a:r>
            <a:r>
              <a:rPr lang="ru-RU" baseline="0" dirty="0" smtClean="0"/>
              <a:t> задачи компьютерной графики. Микроконтроллеры </a:t>
            </a:r>
            <a:r>
              <a:rPr lang="en-US" baseline="0" dirty="0" smtClean="0"/>
              <a:t>STM32</a:t>
            </a:r>
            <a:r>
              <a:rPr lang="ru-RU" baseline="0" dirty="0" smtClean="0"/>
              <a:t>, оснащённые процессорами </a:t>
            </a:r>
            <a:r>
              <a:rPr lang="en-US" baseline="0" dirty="0" smtClean="0"/>
              <a:t>ARM</a:t>
            </a:r>
            <a:r>
              <a:rPr lang="ru-RU" baseline="0" dirty="0" smtClean="0"/>
              <a:t>, используются </a:t>
            </a:r>
            <a:r>
              <a:rPr lang="ru-RU" dirty="0" smtClean="0"/>
              <a:t>в отраслях, в которых нужна графика, начиная с промышленной автоматики и заканчивая пользовательской электроникой и устройствами интернета вещей. Дело в том, что микроконтроллеры хорошо</a:t>
            </a:r>
            <a:r>
              <a:rPr lang="ru-RU" baseline="0" dirty="0" smtClean="0"/>
              <a:t> выполняют роль </a:t>
            </a:r>
            <a:r>
              <a:rPr lang="ru-RU" dirty="0" smtClean="0"/>
              <a:t>интерфейсов</a:t>
            </a:r>
            <a:r>
              <a:rPr lang="ru-RU" baseline="0" dirty="0" smtClean="0"/>
              <a:t> в автоматизированных системах (</a:t>
            </a:r>
            <a:r>
              <a:rPr lang="ru-RU" dirty="0" smtClean="0"/>
              <a:t>развлечения, быт</a:t>
            </a:r>
            <a:r>
              <a:rPr lang="ru-RU" baseline="0" dirty="0" smtClean="0"/>
              <a:t> и т.д.). Этому способствует низкое энергопотребление, относительно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низкая стоимость, гибкая и масштабируемая экосистема (периферия и среды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разработки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в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ысокая производительность (меньше, чем у современных ПК, но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достаточная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работы с графикой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Стоит отметить, что </a:t>
            </a:r>
            <a:r>
              <a:rPr lang="en-US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STM32</a:t>
            </a:r>
            <a:r>
              <a:rPr lang="ru-RU" dirty="0" smtClean="0"/>
              <a:t> имеет ряд аналогов, в том числе и от российских производителей, благодаря чему имеется возможность в будущем перенести разработки с STM32 на отечественную аппаратную платформу.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Существующие решения преимущественно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проприетарные</a:t>
            </a:r>
            <a:r>
              <a:rPr lang="ru-RU" baseline="0" dirty="0" smtClean="0"/>
              <a:t>, а открытые – плохие (много недостатков).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F907E-DD9D-4BDF-9AAB-71D1603FF27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993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Итак, почему для реализации </a:t>
            </a:r>
            <a:r>
              <a:rPr lang="en-US" dirty="0" smtClean="0"/>
              <a:t>3d</a:t>
            </a:r>
            <a:r>
              <a:rPr lang="ru-RU" dirty="0" smtClean="0"/>
              <a:t>-движка</a:t>
            </a:r>
            <a:r>
              <a:rPr lang="ru-RU" baseline="0" dirty="0" smtClean="0"/>
              <a:t> были выбраны именно микроконтроллеры </a:t>
            </a:r>
            <a:r>
              <a:rPr lang="en-US" baseline="0" dirty="0" smtClean="0"/>
              <a:t>STM32</a:t>
            </a:r>
            <a:r>
              <a:rPr lang="ru-RU" baseline="0" dirty="0" smtClean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Данная платформа нуждается в ПО, решающем</a:t>
            </a:r>
            <a:r>
              <a:rPr lang="ru-RU" baseline="0" dirty="0" smtClean="0"/>
              <a:t> задачи компьютерной графики. Микроконтроллеры </a:t>
            </a:r>
            <a:r>
              <a:rPr lang="en-US" baseline="0" dirty="0" smtClean="0"/>
              <a:t>STM32</a:t>
            </a:r>
            <a:r>
              <a:rPr lang="ru-RU" baseline="0" dirty="0" smtClean="0"/>
              <a:t>, оснащённые процессорами </a:t>
            </a:r>
            <a:r>
              <a:rPr lang="en-US" baseline="0" dirty="0" smtClean="0"/>
              <a:t>ARM</a:t>
            </a:r>
            <a:r>
              <a:rPr lang="ru-RU" baseline="0" dirty="0" smtClean="0"/>
              <a:t>, используются </a:t>
            </a:r>
            <a:r>
              <a:rPr lang="ru-RU" dirty="0" smtClean="0"/>
              <a:t>в отраслях, в которых нужна графика, начиная с промышленной автоматики и заканчивая пользовательской электроникой и устройствами интернета вещей. Дело в том, что микроконтроллеры хорошо</a:t>
            </a:r>
            <a:r>
              <a:rPr lang="ru-RU" baseline="0" dirty="0" smtClean="0"/>
              <a:t> выполняют роль </a:t>
            </a:r>
            <a:r>
              <a:rPr lang="ru-RU" dirty="0" smtClean="0"/>
              <a:t>интерфейсов</a:t>
            </a:r>
            <a:r>
              <a:rPr lang="ru-RU" baseline="0" dirty="0" smtClean="0"/>
              <a:t> в автоматизированных системах (</a:t>
            </a:r>
            <a:r>
              <a:rPr lang="ru-RU" dirty="0" smtClean="0"/>
              <a:t>развлечения, быт</a:t>
            </a:r>
            <a:r>
              <a:rPr lang="ru-RU" baseline="0" dirty="0" smtClean="0"/>
              <a:t> и т.д.). Этому способствует низкое энергопотребление, относительно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низкая стоимость, гибкая и масштабируемая экосистема (периферия и среды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разработки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в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ысокая производительность (меньше, чем у современных ПК, но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достаточная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работы с графикой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Стоит отметить, что </a:t>
            </a:r>
            <a:r>
              <a:rPr lang="en-US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STM32</a:t>
            </a:r>
            <a:r>
              <a:rPr lang="ru-RU" dirty="0" smtClean="0"/>
              <a:t> имеет ряд аналогов, в том числе и от российских производителей, благодаря чему имеется возможность в будущем перенести разработки с STM32 на отечественную аппаратную платформу.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F907E-DD9D-4BDF-9AAB-71D1603FF27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562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F907E-DD9D-4BDF-9AAB-71D1603FF27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470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выборе алгоритма удаления невидимых линий и поверхностей необходимо учитывать особенности решаемой задачи: </a:t>
            </a:r>
          </a:p>
          <a:p>
            <a:pPr marL="228600" indent="-228600">
              <a:buAutoNum type="arabicParenR"/>
            </a:pPr>
            <a:r>
              <a:rPr lang="ru-RU" dirty="0" smtClean="0"/>
              <a:t>микроконтроллеры имеют относительно </a:t>
            </a:r>
            <a:r>
              <a:rPr lang="ru-RU" b="1" dirty="0" smtClean="0"/>
              <a:t>небольшую вычислительную мощность</a:t>
            </a:r>
            <a:r>
              <a:rPr lang="ru-RU" dirty="0" smtClean="0"/>
              <a:t>; </a:t>
            </a:r>
          </a:p>
          <a:p>
            <a:pPr marL="228600" indent="-228600">
              <a:buAutoNum type="arabicParenR"/>
            </a:pPr>
            <a:r>
              <a:rPr lang="ru-RU" dirty="0" smtClean="0"/>
              <a:t>объём доступной памяти микроконтроллеров очень ограничен и составляет, как правило, </a:t>
            </a:r>
            <a:r>
              <a:rPr lang="ru-RU" b="1" dirty="0" smtClean="0"/>
              <a:t>не более 0.5–2 Мб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Исходя из этих особенностей, можно сформулировать требования к алгоритмам: </a:t>
            </a:r>
          </a:p>
          <a:p>
            <a:pPr marL="228600" indent="-228600">
              <a:buAutoNum type="arabicParenR"/>
            </a:pPr>
            <a:r>
              <a:rPr lang="ru-RU" b="1" dirty="0" smtClean="0"/>
              <a:t>компактность</a:t>
            </a:r>
            <a:r>
              <a:rPr lang="ru-RU" dirty="0" smtClean="0"/>
              <a:t> – алгоритмы должны задействовать минимальное количество памяти, используя структуры данных, не содержащие избыточной информации; </a:t>
            </a:r>
          </a:p>
          <a:p>
            <a:pPr marL="228600" indent="-228600">
              <a:buAutoNum type="arabicParenR"/>
            </a:pPr>
            <a:r>
              <a:rPr lang="ru-RU" b="1" dirty="0" smtClean="0"/>
              <a:t>простота и лаконичность</a:t>
            </a:r>
            <a:r>
              <a:rPr lang="ru-RU" dirty="0" smtClean="0"/>
              <a:t> – алгоритмы должны быть простыми, чтобы итоговый исполняемый файл занимал как можно меньше места в памяти микроконтроллера; </a:t>
            </a:r>
          </a:p>
          <a:p>
            <a:pPr marL="228600" indent="-228600">
              <a:buAutoNum type="arabicParenR"/>
            </a:pPr>
            <a:r>
              <a:rPr lang="ru-RU" b="1" dirty="0" smtClean="0"/>
              <a:t>быстродействие</a:t>
            </a:r>
            <a:r>
              <a:rPr lang="ru-RU" dirty="0" smtClean="0"/>
              <a:t> – микроконтроллер, не обладающий большими вычислительными мощностями, должен выполнять алгоритмы за приемлемое время.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Полный обзор алгоритмов</a:t>
            </a:r>
            <a:r>
              <a:rPr lang="ru-RU" baseline="0" dirty="0" smtClean="0"/>
              <a:t> с обоснованием, почему он подходит</a:t>
            </a:r>
            <a:r>
              <a:rPr lang="en-US" baseline="0" dirty="0" smtClean="0"/>
              <a:t>/</a:t>
            </a:r>
            <a:r>
              <a:rPr lang="ru-RU" baseline="0" dirty="0" smtClean="0"/>
              <a:t>не подходит для решения задачи. Сейчас я упомяну только 4 основных.</a:t>
            </a:r>
          </a:p>
          <a:p>
            <a:pPr marL="228600" indent="-228600">
              <a:buFont typeface="+mj-lt"/>
              <a:buAutoNum type="arabicPeriod"/>
            </a:pPr>
            <a:r>
              <a:rPr lang="ru-RU" b="1" baseline="0" dirty="0" smtClean="0"/>
              <a:t>Обратная трассировка лучей</a:t>
            </a:r>
            <a:r>
              <a:rPr lang="ru-RU" baseline="0" dirty="0" smtClean="0"/>
              <a:t> – один из самых популярных алгоритмов. Но </a:t>
            </a:r>
            <a:r>
              <a:rPr lang="ru-RU" dirty="0" smtClean="0"/>
              <a:t>трассировка большого количества лучей является очень трудоёмким процессом – большие вычисления,</a:t>
            </a:r>
            <a:r>
              <a:rPr lang="ru-RU" baseline="0" dirty="0" smtClean="0"/>
              <a:t> которые микроконтроллер не потянет. Можно распараллелить алгоритм, но у микроконтроллера всего одно процессорное ядро. До свидания.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Z-</a:t>
            </a:r>
            <a:r>
              <a:rPr lang="ru-RU" sz="12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буфер</a:t>
            </a:r>
            <a:r>
              <a:rPr lang="ru-RU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– тоже</a:t>
            </a:r>
            <a:r>
              <a:rPr lang="ru-RU" sz="1200" baseline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очень популярный. Вычисления проще, чем в трассировке лучей, но ему требуется больший объём памяти (порядка нескольких Мб). Для ПК это не проблема, а для микроконтроллера – явная причина отказаться от данного алгоритма. Можно использовать построчное сканирование, но тогда вырастет вычислительная сложность.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b="1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Варнок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– менее популярный алгоритм. </a:t>
            </a:r>
            <a:r>
              <a:rPr lang="ru-RU" dirty="0" smtClean="0"/>
              <a:t>Его идея состоит в том, что на обработку областей изображения, содержащих мало информации, должно тратиться очень мало времени, и наоборот. Имеет меньшую вычислительную сложность, чем у </a:t>
            </a:r>
            <a:r>
              <a:rPr lang="en-US" dirty="0" smtClean="0"/>
              <a:t>Z</a:t>
            </a:r>
            <a:r>
              <a:rPr lang="ru-RU" dirty="0" smtClean="0"/>
              <a:t>-буфера, и не работает с большими буферами (глубины и кадра). В целом алгоритм подходит для решения задачи.</a:t>
            </a:r>
          </a:p>
          <a:p>
            <a:pPr marL="228600" indent="-228600">
              <a:buFont typeface="+mj-lt"/>
              <a:buAutoNum type="arabicPeriod"/>
            </a:pPr>
            <a:r>
              <a:rPr lang="ru-RU" b="1" dirty="0" err="1" smtClean="0"/>
              <a:t>Вейлер-Азертон</a:t>
            </a:r>
            <a:r>
              <a:rPr lang="ru-RU" dirty="0" smtClean="0"/>
              <a:t> - производится попытка минимизировать количество шагов в алгоритме </a:t>
            </a:r>
            <a:r>
              <a:rPr lang="ru-RU" dirty="0" err="1" smtClean="0"/>
              <a:t>Варнока</a:t>
            </a:r>
            <a:r>
              <a:rPr lang="ru-RU" dirty="0" smtClean="0"/>
              <a:t> путем разбиения окна вдоль границ многоугольника. Но он основан на работе с двунаправленными циклическими списками и одноимённом алгоритме отсечения, поэтому по</a:t>
            </a:r>
            <a:r>
              <a:rPr lang="ru-RU" baseline="0" dirty="0" smtClean="0"/>
              <a:t> быстродействию он будет проигрывать </a:t>
            </a:r>
            <a:r>
              <a:rPr lang="ru-RU" baseline="0" dirty="0" err="1" smtClean="0"/>
              <a:t>Варноку</a:t>
            </a:r>
            <a:r>
              <a:rPr lang="ru-RU" dirty="0" smtClean="0"/>
              <a:t>. </a:t>
            </a:r>
          </a:p>
          <a:p>
            <a:pPr marL="0" indent="0">
              <a:buFont typeface="+mj-lt"/>
              <a:buNone/>
            </a:pPr>
            <a:endParaRPr lang="ru-RU" dirty="0" smtClean="0"/>
          </a:p>
          <a:p>
            <a:pPr marL="0" indent="0">
              <a:buFont typeface="+mj-lt"/>
              <a:buNone/>
            </a:pPr>
            <a:endParaRPr lang="ru-RU" dirty="0" smtClean="0"/>
          </a:p>
          <a:p>
            <a:pPr marL="0" indent="0">
              <a:buFont typeface="+mj-lt"/>
              <a:buNone/>
            </a:pPr>
            <a:endParaRPr lang="ru-RU" dirty="0" smtClean="0"/>
          </a:p>
          <a:p>
            <a:pPr marL="0" lvl="0" indent="0">
              <a:buNone/>
            </a:pPr>
            <a:r>
              <a:rPr lang="ru-RU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Методы закрашивания:</a:t>
            </a:r>
          </a:p>
          <a:p>
            <a:pPr marL="228600" lvl="0" indent="-228600">
              <a:buFont typeface="+mj-lt"/>
              <a:buAutoNum type="arabicParenR"/>
            </a:pPr>
            <a:r>
              <a:rPr lang="ru-RU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простая закраска - один уровень интенсивности на грань</a:t>
            </a:r>
            <a:r>
              <a:rPr lang="en-US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;</a:t>
            </a:r>
            <a:r>
              <a:rPr lang="ru-RU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</a:p>
          <a:p>
            <a:pPr marL="228600" lvl="0" indent="-228600">
              <a:buFont typeface="+mj-lt"/>
              <a:buAutoNum type="arabicParenR"/>
            </a:pPr>
            <a:r>
              <a:rPr lang="ru-RU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закраска по </a:t>
            </a:r>
            <a:r>
              <a:rPr lang="ru-RU" sz="120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Гуро</a:t>
            </a:r>
            <a:r>
              <a:rPr lang="ru-RU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- билинейная интерполяция интенсивностей</a:t>
            </a:r>
            <a:r>
              <a:rPr lang="en-US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;</a:t>
            </a:r>
            <a:endParaRPr lang="ru-RU" sz="12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28600" lvl="0" indent="-228600">
              <a:buFont typeface="+mj-lt"/>
              <a:buAutoNum type="arabicParenR"/>
            </a:pPr>
            <a:r>
              <a:rPr lang="ru-RU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закраска по </a:t>
            </a:r>
            <a:r>
              <a:rPr lang="ru-RU" sz="120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Фонгу</a:t>
            </a:r>
            <a:r>
              <a:rPr lang="ru-RU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- билинейная интерполяция векторов нормалей</a:t>
            </a:r>
            <a:r>
              <a:rPr lang="en-US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lang="ru-RU" sz="12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>
              <a:buFont typeface="+mj-lt"/>
              <a:buNone/>
            </a:pPr>
            <a:endParaRPr lang="ru-RU" sz="12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>
              <a:buFont typeface="+mj-lt"/>
              <a:buNone/>
            </a:pPr>
            <a:r>
              <a:rPr lang="ru-RU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Да, простая закраска применима при 3 условиях (…) и проигрывает</a:t>
            </a:r>
            <a:r>
              <a:rPr lang="ru-RU" sz="1200" baseline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ru-RU" sz="1200" baseline="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Гуро</a:t>
            </a:r>
            <a:r>
              <a:rPr lang="ru-RU" sz="1200" baseline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и </a:t>
            </a:r>
            <a:r>
              <a:rPr lang="ru-RU" sz="1200" baseline="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Фонгу</a:t>
            </a:r>
            <a:r>
              <a:rPr lang="ru-RU" sz="1200" baseline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в реалистичности, но </a:t>
            </a:r>
            <a:r>
              <a:rPr lang="ru-RU" sz="1200" baseline="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Гуро</a:t>
            </a:r>
            <a:r>
              <a:rPr lang="ru-RU" sz="1200" baseline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и </a:t>
            </a:r>
            <a:r>
              <a:rPr lang="ru-RU" sz="1200" baseline="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Фонг</a:t>
            </a:r>
            <a:r>
              <a:rPr lang="ru-RU" sz="1200" baseline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требуют большой объём вычислений, который микроконтроллер </a:t>
            </a:r>
            <a:r>
              <a:rPr lang="ru-RU" sz="1200" b="1" baseline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не сможет выполнить за приемлемое время</a:t>
            </a:r>
            <a:r>
              <a:rPr lang="ru-RU" sz="1200" baseline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lang="ru-RU" sz="1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F907E-DD9D-4BDF-9AAB-71D1603FF27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235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Итак, для реализации был выбран алгоритм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Варнока</a:t>
            </a:r>
            <a:r>
              <a:rPr lang="ru-RU" baseline="0" dirty="0" smtClean="0"/>
              <a:t> и простая закраска.</a:t>
            </a:r>
          </a:p>
          <a:p>
            <a:r>
              <a:rPr lang="ru-RU" baseline="0" dirty="0" smtClean="0"/>
              <a:t>В РПЗ есть схема алгоритма и код реализации вместе с описанием деталей.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Основные шаги алгоритма: </a:t>
            </a:r>
          </a:p>
          <a:p>
            <a:r>
              <a:rPr lang="ru-RU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Для каждого окна: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формирование массива полигонов</a:t>
            </a:r>
            <a:r>
              <a:rPr lang="en-US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;</a:t>
            </a:r>
            <a:endParaRPr lang="ru-RU" sz="24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выделение внешних и охватывающих полигонов</a:t>
            </a:r>
            <a:r>
              <a:rPr lang="en-US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;</a:t>
            </a:r>
            <a:endParaRPr lang="ru-RU" sz="24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удаление внешних полигонов</a:t>
            </a:r>
            <a:r>
              <a:rPr lang="en-US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;</a:t>
            </a:r>
            <a:endParaRPr lang="ru-RU" sz="24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разбиение окна на подокна, если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не все многоугольники являются внешними и охватывающими</a:t>
            </a:r>
            <a:r>
              <a:rPr lang="en-US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;</a:t>
            </a:r>
            <a:endParaRPr lang="ru-RU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среди охватывающих многоугольников нет ближайшего к наблюдателю</a:t>
            </a:r>
            <a:r>
              <a:rPr lang="en-US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;</a:t>
            </a:r>
            <a:endParaRPr lang="ru-RU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изображение содержимого окна.</a:t>
            </a:r>
          </a:p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F907E-DD9D-4BDF-9AAB-71D1603FF27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492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выборе алгоритма удаления невидимых линий и поверхностей необходимо учитывать особенности решаемой задачи: </a:t>
            </a:r>
          </a:p>
          <a:p>
            <a:pPr marL="228600" indent="-228600">
              <a:buAutoNum type="arabicParenR"/>
            </a:pPr>
            <a:r>
              <a:rPr lang="ru-RU" dirty="0" smtClean="0"/>
              <a:t>микроконтроллеры имеют относительно </a:t>
            </a:r>
            <a:r>
              <a:rPr lang="ru-RU" b="1" dirty="0" smtClean="0"/>
              <a:t>небольшую вычислительную мощность</a:t>
            </a:r>
            <a:r>
              <a:rPr lang="ru-RU" dirty="0" smtClean="0"/>
              <a:t>; </a:t>
            </a:r>
          </a:p>
          <a:p>
            <a:pPr marL="228600" indent="-228600">
              <a:buAutoNum type="arabicParenR"/>
            </a:pPr>
            <a:r>
              <a:rPr lang="ru-RU" dirty="0" smtClean="0"/>
              <a:t>объём доступной памяти микроконтроллеров очень ограничен и составляет, как правило, </a:t>
            </a:r>
            <a:r>
              <a:rPr lang="ru-RU" b="1" dirty="0" smtClean="0"/>
              <a:t>не более 0.5–2 Мб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Исходя из этих особенностей, можно сформулировать требования к алгоритмам: </a:t>
            </a:r>
          </a:p>
          <a:p>
            <a:pPr marL="228600" indent="-228600">
              <a:buAutoNum type="arabicParenR"/>
            </a:pPr>
            <a:r>
              <a:rPr lang="ru-RU" b="1" dirty="0" smtClean="0"/>
              <a:t>компактность</a:t>
            </a:r>
            <a:r>
              <a:rPr lang="ru-RU" dirty="0" smtClean="0"/>
              <a:t> – алгоритмы должны задействовать минимальное количество памяти, используя структуры данных, не содержащие избыточной информации; </a:t>
            </a:r>
          </a:p>
          <a:p>
            <a:pPr marL="228600" indent="-228600">
              <a:buAutoNum type="arabicParenR"/>
            </a:pPr>
            <a:r>
              <a:rPr lang="ru-RU" b="1" dirty="0" smtClean="0"/>
              <a:t>простота и лаконичность</a:t>
            </a:r>
            <a:r>
              <a:rPr lang="ru-RU" dirty="0" smtClean="0"/>
              <a:t> – алгоритмы должны быть простыми, чтобы итоговый исполняемый файл занимал как можно меньше места в памяти микроконтроллера; </a:t>
            </a:r>
          </a:p>
          <a:p>
            <a:pPr marL="228600" indent="-228600">
              <a:buAutoNum type="arabicParenR"/>
            </a:pPr>
            <a:r>
              <a:rPr lang="ru-RU" b="1" dirty="0" smtClean="0"/>
              <a:t>быстродействие</a:t>
            </a:r>
            <a:r>
              <a:rPr lang="ru-RU" dirty="0" smtClean="0"/>
              <a:t> – микроконтроллер, не обладающий большими вычислительными мощностями, должен выполнять алгоритмы за приемлемое время.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Полный обзор алгоритмов</a:t>
            </a:r>
            <a:r>
              <a:rPr lang="ru-RU" baseline="0" dirty="0" smtClean="0"/>
              <a:t> с обоснованием, почему он подходит</a:t>
            </a:r>
            <a:r>
              <a:rPr lang="en-US" baseline="0" dirty="0" smtClean="0"/>
              <a:t>/</a:t>
            </a:r>
            <a:r>
              <a:rPr lang="ru-RU" baseline="0" dirty="0" smtClean="0"/>
              <a:t>не подходит для решения задачи. Сейчас я упомяну только 4 основных.</a:t>
            </a:r>
          </a:p>
          <a:p>
            <a:pPr marL="228600" indent="-228600">
              <a:buFont typeface="+mj-lt"/>
              <a:buAutoNum type="arabicPeriod"/>
            </a:pPr>
            <a:r>
              <a:rPr lang="ru-RU" b="1" baseline="0" dirty="0" smtClean="0"/>
              <a:t>Обратная трассировка лучей</a:t>
            </a:r>
            <a:r>
              <a:rPr lang="ru-RU" baseline="0" dirty="0" smtClean="0"/>
              <a:t> – один из самых популярных алгоритмов. Но </a:t>
            </a:r>
            <a:r>
              <a:rPr lang="ru-RU" dirty="0" smtClean="0"/>
              <a:t>трассировка большого количества лучей является очень трудоёмким процессом – большие вычисления,</a:t>
            </a:r>
            <a:r>
              <a:rPr lang="ru-RU" baseline="0" dirty="0" smtClean="0"/>
              <a:t> которые микроконтроллер не потянет. Можно распараллелить алгоритм, но у микроконтроллера всего одно процессорное ядро. До свидания.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Z-</a:t>
            </a:r>
            <a:r>
              <a:rPr lang="ru-RU" sz="12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буфер</a:t>
            </a:r>
            <a:r>
              <a:rPr lang="ru-RU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– тоже</a:t>
            </a:r>
            <a:r>
              <a:rPr lang="ru-RU" sz="1200" baseline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очень популярный. Вычисления проще, чем в трассировке лучей, но ему требуется больший объём памяти (порядка нескольких Мб). Для ПК это не проблема, а для микроконтроллера – явная причина отказаться от данного алгоритма. Можно использовать построчное сканирование, но тогда вырастет вычислительная сложность.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b="1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Варнок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– менее популярный алгоритм. </a:t>
            </a:r>
            <a:r>
              <a:rPr lang="ru-RU" dirty="0" smtClean="0"/>
              <a:t>Его идея состоит в том, что на обработку областей изображения, содержащих мало информации, должно тратиться очень мало времени, и наоборот. Имеет меньшую вычислительную сложность, чем у </a:t>
            </a:r>
            <a:r>
              <a:rPr lang="en-US" dirty="0" smtClean="0"/>
              <a:t>Z</a:t>
            </a:r>
            <a:r>
              <a:rPr lang="ru-RU" dirty="0" smtClean="0"/>
              <a:t>-буфера, и не работает с большими буферами (глубины и кадра). В целом алгоритм подходит для решения задачи.</a:t>
            </a:r>
          </a:p>
          <a:p>
            <a:pPr marL="228600" indent="-228600">
              <a:buFont typeface="+mj-lt"/>
              <a:buAutoNum type="arabicPeriod"/>
            </a:pPr>
            <a:r>
              <a:rPr lang="ru-RU" b="1" dirty="0" err="1" smtClean="0"/>
              <a:t>Вейлер-Азертон</a:t>
            </a:r>
            <a:r>
              <a:rPr lang="ru-RU" dirty="0" smtClean="0"/>
              <a:t> - производится попытка минимизировать количество шагов в алгоритме </a:t>
            </a:r>
            <a:r>
              <a:rPr lang="ru-RU" dirty="0" err="1" smtClean="0"/>
              <a:t>Варнока</a:t>
            </a:r>
            <a:r>
              <a:rPr lang="ru-RU" dirty="0" smtClean="0"/>
              <a:t> путем разбиения окна вдоль границ многоугольника. Но он основан на работе с двунаправленными циклическими списками и одноимённом алгоритме отсечения, поэтому по</a:t>
            </a:r>
            <a:r>
              <a:rPr lang="ru-RU" baseline="0" dirty="0" smtClean="0"/>
              <a:t> быстродействию он будет проигрывать </a:t>
            </a:r>
            <a:r>
              <a:rPr lang="ru-RU" baseline="0" dirty="0" err="1" smtClean="0"/>
              <a:t>Варноку</a:t>
            </a:r>
            <a:r>
              <a:rPr lang="ru-RU" dirty="0" smtClean="0"/>
              <a:t>. </a:t>
            </a:r>
          </a:p>
          <a:p>
            <a:pPr marL="0" indent="0">
              <a:buFont typeface="+mj-lt"/>
              <a:buNone/>
            </a:pPr>
            <a:endParaRPr lang="ru-RU" dirty="0" smtClean="0"/>
          </a:p>
          <a:p>
            <a:pPr marL="0" indent="0">
              <a:buFont typeface="+mj-lt"/>
              <a:buNone/>
            </a:pPr>
            <a:endParaRPr lang="ru-RU" dirty="0" smtClean="0"/>
          </a:p>
          <a:p>
            <a:pPr marL="0" indent="0">
              <a:buFont typeface="+mj-lt"/>
              <a:buNone/>
            </a:pPr>
            <a:endParaRPr lang="ru-RU" dirty="0" smtClean="0"/>
          </a:p>
          <a:p>
            <a:pPr marL="0" lvl="0" indent="0">
              <a:buNone/>
            </a:pPr>
            <a:r>
              <a:rPr lang="ru-RU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Методы закрашивания:</a:t>
            </a:r>
          </a:p>
          <a:p>
            <a:pPr marL="228600" lvl="0" indent="-228600">
              <a:buFont typeface="+mj-lt"/>
              <a:buAutoNum type="arabicParenR"/>
            </a:pPr>
            <a:r>
              <a:rPr lang="ru-RU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простая закраска - один уровень интенсивности на грань</a:t>
            </a:r>
            <a:r>
              <a:rPr lang="en-US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;</a:t>
            </a:r>
            <a:r>
              <a:rPr lang="ru-RU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</a:p>
          <a:p>
            <a:pPr marL="228600" lvl="0" indent="-228600">
              <a:buFont typeface="+mj-lt"/>
              <a:buAutoNum type="arabicParenR"/>
            </a:pPr>
            <a:r>
              <a:rPr lang="ru-RU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закраска по </a:t>
            </a:r>
            <a:r>
              <a:rPr lang="ru-RU" sz="120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Гуро</a:t>
            </a:r>
            <a:r>
              <a:rPr lang="ru-RU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- билинейная интерполяция интенсивностей</a:t>
            </a:r>
            <a:r>
              <a:rPr lang="en-US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;</a:t>
            </a:r>
            <a:endParaRPr lang="ru-RU" sz="12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28600" lvl="0" indent="-228600">
              <a:buFont typeface="+mj-lt"/>
              <a:buAutoNum type="arabicParenR"/>
            </a:pPr>
            <a:r>
              <a:rPr lang="ru-RU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закраска по </a:t>
            </a:r>
            <a:r>
              <a:rPr lang="ru-RU" sz="120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Фонгу</a:t>
            </a:r>
            <a:r>
              <a:rPr lang="ru-RU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- билинейная интерполяция векторов нормалей</a:t>
            </a:r>
            <a:r>
              <a:rPr lang="en-US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lang="ru-RU" sz="12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>
              <a:buFont typeface="+mj-lt"/>
              <a:buNone/>
            </a:pPr>
            <a:endParaRPr lang="ru-RU" sz="12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>
              <a:buFont typeface="+mj-lt"/>
              <a:buNone/>
            </a:pPr>
            <a:r>
              <a:rPr lang="ru-RU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Да, простая закраска применима при 3 условиях (…) и проигрывает</a:t>
            </a:r>
            <a:r>
              <a:rPr lang="ru-RU" sz="1200" baseline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ru-RU" sz="1200" baseline="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Гуро</a:t>
            </a:r>
            <a:r>
              <a:rPr lang="ru-RU" sz="1200" baseline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и </a:t>
            </a:r>
            <a:r>
              <a:rPr lang="ru-RU" sz="1200" baseline="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Фонгу</a:t>
            </a:r>
            <a:r>
              <a:rPr lang="ru-RU" sz="1200" baseline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в реалистичности, но </a:t>
            </a:r>
            <a:r>
              <a:rPr lang="ru-RU" sz="1200" baseline="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Гуро</a:t>
            </a:r>
            <a:r>
              <a:rPr lang="ru-RU" sz="1200" baseline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и </a:t>
            </a:r>
            <a:r>
              <a:rPr lang="ru-RU" sz="1200" baseline="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Фонг</a:t>
            </a:r>
            <a:r>
              <a:rPr lang="ru-RU" sz="1200" baseline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требуют большой объём вычислений, который микроконтроллер </a:t>
            </a:r>
            <a:r>
              <a:rPr lang="ru-RU" sz="1200" b="1" baseline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не сможет выполнить за приемлемое время</a:t>
            </a:r>
            <a:r>
              <a:rPr lang="ru-RU" sz="1200" baseline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lang="ru-RU" sz="1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F907E-DD9D-4BDF-9AAB-71D1603FF27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030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выборе алгоритма удаления невидимых линий и поверхностей необходимо учитывать особенности решаемой задачи: </a:t>
            </a:r>
          </a:p>
          <a:p>
            <a:pPr marL="228600" indent="-228600">
              <a:buAutoNum type="arabicParenR"/>
            </a:pPr>
            <a:r>
              <a:rPr lang="ru-RU" dirty="0" smtClean="0"/>
              <a:t>микроконтроллеры имеют относительно </a:t>
            </a:r>
            <a:r>
              <a:rPr lang="ru-RU" b="1" dirty="0" smtClean="0"/>
              <a:t>небольшую вычислительную мощность</a:t>
            </a:r>
            <a:r>
              <a:rPr lang="ru-RU" dirty="0" smtClean="0"/>
              <a:t>; </a:t>
            </a:r>
          </a:p>
          <a:p>
            <a:pPr marL="228600" indent="-228600">
              <a:buAutoNum type="arabicParenR"/>
            </a:pPr>
            <a:r>
              <a:rPr lang="ru-RU" dirty="0" smtClean="0"/>
              <a:t>объём доступной памяти микроконтроллеров очень ограничен и составляет, как правило, </a:t>
            </a:r>
            <a:r>
              <a:rPr lang="ru-RU" b="1" dirty="0" smtClean="0"/>
              <a:t>не более 0.5–2 Мб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Исходя из этих особенностей, можно сформулировать требования к алгоритмам: </a:t>
            </a:r>
          </a:p>
          <a:p>
            <a:pPr marL="228600" indent="-228600">
              <a:buAutoNum type="arabicParenR"/>
            </a:pPr>
            <a:r>
              <a:rPr lang="ru-RU" b="1" dirty="0" smtClean="0"/>
              <a:t>компактность</a:t>
            </a:r>
            <a:r>
              <a:rPr lang="ru-RU" dirty="0" smtClean="0"/>
              <a:t> – алгоритмы должны задействовать минимальное количество памяти, используя структуры данных, не содержащие избыточной информации; </a:t>
            </a:r>
          </a:p>
          <a:p>
            <a:pPr marL="228600" indent="-228600">
              <a:buAutoNum type="arabicParenR"/>
            </a:pPr>
            <a:r>
              <a:rPr lang="ru-RU" b="1" dirty="0" smtClean="0"/>
              <a:t>простота и лаконичность</a:t>
            </a:r>
            <a:r>
              <a:rPr lang="ru-RU" dirty="0" smtClean="0"/>
              <a:t> – алгоритмы должны быть простыми, чтобы итоговый исполняемый файл занимал как можно меньше места в памяти микроконтроллера; </a:t>
            </a:r>
          </a:p>
          <a:p>
            <a:pPr marL="228600" indent="-228600">
              <a:buAutoNum type="arabicParenR"/>
            </a:pPr>
            <a:r>
              <a:rPr lang="ru-RU" b="1" dirty="0" smtClean="0"/>
              <a:t>быстродействие</a:t>
            </a:r>
            <a:r>
              <a:rPr lang="ru-RU" dirty="0" smtClean="0"/>
              <a:t> – микроконтроллер, не обладающий большими вычислительными мощностями, должен выполнять алгоритмы за приемлемое время.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Полный обзор алгоритмов</a:t>
            </a:r>
            <a:r>
              <a:rPr lang="ru-RU" baseline="0" dirty="0" smtClean="0"/>
              <a:t> с обоснованием, почему он подходит</a:t>
            </a:r>
            <a:r>
              <a:rPr lang="en-US" baseline="0" dirty="0" smtClean="0"/>
              <a:t>/</a:t>
            </a:r>
            <a:r>
              <a:rPr lang="ru-RU" baseline="0" dirty="0" smtClean="0"/>
              <a:t>не подходит для решения задачи. Сейчас я упомяну только 4 основных.</a:t>
            </a:r>
          </a:p>
          <a:p>
            <a:pPr marL="228600" indent="-228600">
              <a:buFont typeface="+mj-lt"/>
              <a:buAutoNum type="arabicPeriod"/>
            </a:pPr>
            <a:r>
              <a:rPr lang="ru-RU" b="1" baseline="0" dirty="0" smtClean="0"/>
              <a:t>Обратная трассировка лучей</a:t>
            </a:r>
            <a:r>
              <a:rPr lang="ru-RU" baseline="0" dirty="0" smtClean="0"/>
              <a:t> – один из самых популярных алгоритмов. Но </a:t>
            </a:r>
            <a:r>
              <a:rPr lang="ru-RU" dirty="0" smtClean="0"/>
              <a:t>трассировка большого количества лучей является очень трудоёмким процессом – большие вычисления,</a:t>
            </a:r>
            <a:r>
              <a:rPr lang="ru-RU" baseline="0" dirty="0" smtClean="0"/>
              <a:t> которые микроконтроллер не потянет. Можно распараллелить алгоритм, но у микроконтроллера всего одно процессорное ядро. До свидания.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Z-</a:t>
            </a:r>
            <a:r>
              <a:rPr lang="ru-RU" sz="12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буфер</a:t>
            </a:r>
            <a:r>
              <a:rPr lang="ru-RU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– тоже</a:t>
            </a:r>
            <a:r>
              <a:rPr lang="ru-RU" sz="1200" baseline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очень популярный. Вычисления проще, чем в трассировке лучей, но ему требуется больший объём памяти (порядка нескольких Мб). Для ПК это не проблема, а для микроконтроллера – явная причина отказаться от данного алгоритма. Можно использовать построчное сканирование, но тогда вырастет вычислительная сложность.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b="1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Варнок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– менее популярный алгоритм. </a:t>
            </a:r>
            <a:r>
              <a:rPr lang="ru-RU" dirty="0" smtClean="0"/>
              <a:t>Его идея состоит в том, что на обработку областей изображения, содержащих мало информации, должно тратиться очень мало времени, и наоборот. Имеет меньшую вычислительную сложность, чем у </a:t>
            </a:r>
            <a:r>
              <a:rPr lang="en-US" dirty="0" smtClean="0"/>
              <a:t>Z</a:t>
            </a:r>
            <a:r>
              <a:rPr lang="ru-RU" dirty="0" smtClean="0"/>
              <a:t>-буфера, и не работает с большими буферами (глубины и кадра). В целом алгоритм подходит для решения задачи.</a:t>
            </a:r>
          </a:p>
          <a:p>
            <a:pPr marL="228600" indent="-228600">
              <a:buFont typeface="+mj-lt"/>
              <a:buAutoNum type="arabicPeriod"/>
            </a:pPr>
            <a:r>
              <a:rPr lang="ru-RU" b="1" dirty="0" err="1" smtClean="0"/>
              <a:t>Вейлер-Азертон</a:t>
            </a:r>
            <a:r>
              <a:rPr lang="ru-RU" dirty="0" smtClean="0"/>
              <a:t> - производится попытка минимизировать количество шагов в алгоритме </a:t>
            </a:r>
            <a:r>
              <a:rPr lang="ru-RU" dirty="0" err="1" smtClean="0"/>
              <a:t>Варнока</a:t>
            </a:r>
            <a:r>
              <a:rPr lang="ru-RU" dirty="0" smtClean="0"/>
              <a:t> путем разбиения окна вдоль границ многоугольника. Но он основан на работе с двунаправленными циклическими списками и одноимённом алгоритме отсечения, поэтому по</a:t>
            </a:r>
            <a:r>
              <a:rPr lang="ru-RU" baseline="0" dirty="0" smtClean="0"/>
              <a:t> быстродействию он будет проигрывать </a:t>
            </a:r>
            <a:r>
              <a:rPr lang="ru-RU" baseline="0" dirty="0" err="1" smtClean="0"/>
              <a:t>Варноку</a:t>
            </a:r>
            <a:r>
              <a:rPr lang="ru-RU" dirty="0" smtClean="0"/>
              <a:t>. </a:t>
            </a:r>
          </a:p>
          <a:p>
            <a:pPr marL="0" indent="0">
              <a:buFont typeface="+mj-lt"/>
              <a:buNone/>
            </a:pPr>
            <a:endParaRPr lang="ru-RU" dirty="0" smtClean="0"/>
          </a:p>
          <a:p>
            <a:pPr marL="0" indent="0">
              <a:buFont typeface="+mj-lt"/>
              <a:buNone/>
            </a:pPr>
            <a:endParaRPr lang="ru-RU" dirty="0" smtClean="0"/>
          </a:p>
          <a:p>
            <a:pPr marL="0" indent="0">
              <a:buFont typeface="+mj-lt"/>
              <a:buNone/>
            </a:pPr>
            <a:endParaRPr lang="ru-RU" dirty="0" smtClean="0"/>
          </a:p>
          <a:p>
            <a:pPr marL="0" lvl="0" indent="0">
              <a:buNone/>
            </a:pPr>
            <a:r>
              <a:rPr lang="ru-RU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Методы закрашивания:</a:t>
            </a:r>
          </a:p>
          <a:p>
            <a:pPr marL="228600" lvl="0" indent="-228600">
              <a:buFont typeface="+mj-lt"/>
              <a:buAutoNum type="arabicParenR"/>
            </a:pPr>
            <a:r>
              <a:rPr lang="ru-RU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простая закраска - один уровень интенсивности на грань</a:t>
            </a:r>
            <a:r>
              <a:rPr lang="en-US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;</a:t>
            </a:r>
            <a:r>
              <a:rPr lang="ru-RU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</a:p>
          <a:p>
            <a:pPr marL="228600" lvl="0" indent="-228600">
              <a:buFont typeface="+mj-lt"/>
              <a:buAutoNum type="arabicParenR"/>
            </a:pPr>
            <a:r>
              <a:rPr lang="ru-RU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закраска по </a:t>
            </a:r>
            <a:r>
              <a:rPr lang="ru-RU" sz="120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Гуро</a:t>
            </a:r>
            <a:r>
              <a:rPr lang="ru-RU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- билинейная интерполяция интенсивностей</a:t>
            </a:r>
            <a:r>
              <a:rPr lang="en-US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;</a:t>
            </a:r>
            <a:endParaRPr lang="ru-RU" sz="12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28600" lvl="0" indent="-228600">
              <a:buFont typeface="+mj-lt"/>
              <a:buAutoNum type="arabicParenR"/>
            </a:pPr>
            <a:r>
              <a:rPr lang="ru-RU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закраска по </a:t>
            </a:r>
            <a:r>
              <a:rPr lang="ru-RU" sz="120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Фонгу</a:t>
            </a:r>
            <a:r>
              <a:rPr lang="ru-RU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- билинейная интерполяция векторов нормалей</a:t>
            </a:r>
            <a:r>
              <a:rPr lang="en-US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lang="ru-RU" sz="12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>
              <a:buFont typeface="+mj-lt"/>
              <a:buNone/>
            </a:pPr>
            <a:endParaRPr lang="ru-RU" sz="12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>
              <a:buFont typeface="+mj-lt"/>
              <a:buNone/>
            </a:pPr>
            <a:r>
              <a:rPr lang="ru-RU" sz="1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Да, простая закраска применима при 3 условиях (…) и проигрывает</a:t>
            </a:r>
            <a:r>
              <a:rPr lang="ru-RU" sz="1200" baseline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ru-RU" sz="1200" baseline="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Гуро</a:t>
            </a:r>
            <a:r>
              <a:rPr lang="ru-RU" sz="1200" baseline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и </a:t>
            </a:r>
            <a:r>
              <a:rPr lang="ru-RU" sz="1200" baseline="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Фонгу</a:t>
            </a:r>
            <a:r>
              <a:rPr lang="ru-RU" sz="1200" baseline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в реалистичности, но </a:t>
            </a:r>
            <a:r>
              <a:rPr lang="ru-RU" sz="1200" baseline="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Гуро</a:t>
            </a:r>
            <a:r>
              <a:rPr lang="ru-RU" sz="1200" baseline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и </a:t>
            </a:r>
            <a:r>
              <a:rPr lang="ru-RU" sz="1200" baseline="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Фонг</a:t>
            </a:r>
            <a:r>
              <a:rPr lang="ru-RU" sz="1200" baseline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требуют большой объём вычислений, который микроконтроллер </a:t>
            </a:r>
            <a:r>
              <a:rPr lang="ru-RU" sz="1200" b="1" baseline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не сможет выполнить за приемлемое время</a:t>
            </a:r>
            <a:r>
              <a:rPr lang="ru-RU" sz="1200" baseline="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lang="ru-RU" sz="1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F907E-DD9D-4BDF-9AAB-71D1603FF27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46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79D0-5849-467E-AD9D-0A29D5ABA9B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869A-558A-41FB-9F00-89EA8DE3D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75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79D0-5849-467E-AD9D-0A29D5ABA9B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869A-558A-41FB-9F00-89EA8DE3D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28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79D0-5849-467E-AD9D-0A29D5ABA9B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869A-558A-41FB-9F00-89EA8DE3D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34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79D0-5849-467E-AD9D-0A29D5ABA9B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869A-558A-41FB-9F00-89EA8DE3D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84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79D0-5849-467E-AD9D-0A29D5ABA9B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869A-558A-41FB-9F00-89EA8DE3D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49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79D0-5849-467E-AD9D-0A29D5ABA9B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869A-558A-41FB-9F00-89EA8DE3D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49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79D0-5849-467E-AD9D-0A29D5ABA9B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869A-558A-41FB-9F00-89EA8DE3D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28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79D0-5849-467E-AD9D-0A29D5ABA9B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869A-558A-41FB-9F00-89EA8DE3D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16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79D0-5849-467E-AD9D-0A29D5ABA9B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869A-558A-41FB-9F00-89EA8DE3D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76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79D0-5849-467E-AD9D-0A29D5ABA9B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869A-558A-41FB-9F00-89EA8DE3D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18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79D0-5849-467E-AD9D-0A29D5ABA9B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869A-558A-41FB-9F00-89EA8DE3D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51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279D0-5849-467E-AD9D-0A29D5ABA9B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A869A-558A-41FB-9F00-89EA8DE3D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8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414385"/>
            <a:ext cx="12192000" cy="1967491"/>
          </a:xfrm>
        </p:spPr>
        <p:txBody>
          <a:bodyPr>
            <a:no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инструмента для построения трёхмерных изображений, ориентированного</a:t>
            </a:r>
            <a:b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микроконтроллеры STM32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1940" y="5631180"/>
            <a:ext cx="12192000" cy="922020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Сапожков Андрей Максимович ИУ7-53Б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Строганов Юрий Владимирович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CD8C7-22A3-2D49-8FC0-37E348287689}"/>
              </a:ext>
            </a:extLst>
          </p:cNvPr>
          <p:cNvSpPr txBox="1"/>
          <p:nvPr/>
        </p:nvSpPr>
        <p:spPr>
          <a:xfrm>
            <a:off x="1384128" y="202429"/>
            <a:ext cx="9423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 имени Н.Э. Баумана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исследовательский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)»</a:t>
            </a:r>
            <a:endPara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D8376A0-CE45-1944-938C-1D1344DEC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22" y="163107"/>
            <a:ext cx="850732" cy="100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1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1" y="1310144"/>
            <a:ext cx="11570677" cy="554785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Развёртывание программного комплекса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4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" y="1372602"/>
            <a:ext cx="5691554" cy="532414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Измерения времени работы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722034" y="1690688"/>
            <a:ext cx="563176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произведены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замеры времени при визуализации трёх моделей, содержащих 312, 1172 и 6228 полигонов.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самом начале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произведён замер времени визуализации небольшой части модели, а затем к ней постепенно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добавлялись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новые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полигоны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тех пор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пока модель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будет полностью изображена.</a:t>
            </a:r>
          </a:p>
        </p:txBody>
      </p:sp>
    </p:spTree>
    <p:extLst>
      <p:ext uri="{BB962C8B-B14F-4D97-AF65-F5344CB8AC3E}">
        <p14:creationId xmlns:p14="http://schemas.microsoft.com/office/powerpoint/2010/main" val="295234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Измерения объёма памяти, необходимого программе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75688" y="5734333"/>
            <a:ext cx="384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45" y="1690688"/>
            <a:ext cx="5585155" cy="510115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062675" y="1727131"/>
            <a:ext cx="52911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Замеры объёма памяти, необходимого для работы программы,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произведены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аналогично замерам времени, то есть путём исследования процесса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отдельных фрагментов изображения. В процессе визуализации каждого фрагмента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фиксировался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максимальный объём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задействованной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оперативной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памяти.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93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3880" y="1815465"/>
            <a:ext cx="11231880" cy="4351338"/>
          </a:xfrm>
        </p:spPr>
        <p:txBody>
          <a:bodyPr>
            <a:normAutofit fontScale="92500"/>
          </a:bodyPr>
          <a:lstStyle/>
          <a:p>
            <a:pPr marL="0" lv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курсового проекта был реализован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программный инструмент для построения моделей трехмерных объектов, ориентированный на микроконтроллеры семейства STM32. Для достижения этой цели были решены следующие задачи:</a:t>
            </a:r>
          </a:p>
          <a:p>
            <a:pPr marL="514350" lvl="0" indent="-514350" algn="just">
              <a:lnSpc>
                <a:spcPct val="10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проанализирована предметная область;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0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алгоритмы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визуализации трехмерной сцены для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STM32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lvl="0" indent="-514350" algn="just">
              <a:lnSpc>
                <a:spcPct val="100000"/>
              </a:lnSpc>
              <a:spcBef>
                <a:spcPts val="1200"/>
              </a:spcBef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реализованы разработанные </a:t>
            </a: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алгоритмов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визуализации</a:t>
            </a:r>
            <a:r>
              <a:rPr lang="ru-RU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трехмерной сцены;</a:t>
            </a:r>
          </a:p>
          <a:p>
            <a:pPr marL="514350" lvl="0" indent="-514350" algn="just">
              <a:lnSpc>
                <a:spcPct val="100000"/>
              </a:lnSpc>
              <a:spcBef>
                <a:spcPts val="1200"/>
              </a:spcBef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исследовано разработанное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использования 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микроконтроллерах семейства STM32.</a:t>
            </a:r>
            <a:endParaRPr lang="ru-RU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96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Цель –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реализовать программный инструмент для построения моделей трехмерных объектов, ориентированный на микроконтроллеры семейства STM32.</a:t>
            </a:r>
          </a:p>
          <a:p>
            <a:pPr marL="0" lv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514350" lvl="0" indent="-514350" algn="just">
              <a:lnSpc>
                <a:spcPct val="10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области; </a:t>
            </a:r>
          </a:p>
          <a:p>
            <a:pPr marL="514350" lvl="0" indent="-514350" algn="just">
              <a:lnSpc>
                <a:spcPct val="10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алгоритмов визуализации трехмерной сцены для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STM32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00000"/>
              </a:lnSpc>
              <a:spcBef>
                <a:spcPts val="1200"/>
              </a:spcBef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реализация разработанных алгоритмов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визуализации</a:t>
            </a:r>
            <a:r>
              <a:rPr lang="ru-RU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трехмерной сцены;</a:t>
            </a:r>
          </a:p>
          <a:p>
            <a:pPr marL="514350" lvl="0" indent="-514350" algn="just">
              <a:lnSpc>
                <a:spcPct val="100000"/>
              </a:lnSpc>
              <a:spcBef>
                <a:spcPts val="1200"/>
              </a:spcBef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разработанного ПО для использования </a:t>
            </a:r>
          </a:p>
          <a:p>
            <a:pPr marL="0" lv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на микроконтроллерах семейства STM32.</a:t>
            </a:r>
            <a:endParaRPr lang="ru-RU"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596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برد NUCLEO-F767ZI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4" b="9310"/>
          <a:stretch/>
        </p:blipFill>
        <p:spPr bwMode="auto">
          <a:xfrm>
            <a:off x="2186580" y="4439920"/>
            <a:ext cx="29511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34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Распространённость микроконтроллеров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STM32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82;p16"/>
          <p:cNvSpPr txBox="1">
            <a:spLocks noGrp="1"/>
          </p:cNvSpPr>
          <p:nvPr/>
        </p:nvSpPr>
        <p:spPr>
          <a:xfrm>
            <a:off x="838200" y="1690688"/>
            <a:ext cx="5647860" cy="320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Микроконтроллеры семейства </a:t>
            </a:r>
            <a:r>
              <a:rPr lang="en-US" sz="2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STM32</a:t>
            </a:r>
            <a:r>
              <a:rPr lang="ru-RU" sz="2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</a:t>
            </a:r>
            <a:endParaRPr lang="ru-RU" sz="2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>
              <a:buFont typeface="Times New Roman"/>
              <a:buChar char="●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низкая стоимость;</a:t>
            </a:r>
          </a:p>
          <a:p>
            <a:pPr lvl="0">
              <a:buFont typeface="Times New Roman"/>
              <a:buChar char="●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гибкая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масштабируемая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экосистема;</a:t>
            </a:r>
          </a:p>
          <a:p>
            <a:pPr lvl="0">
              <a:buFont typeface="Times New Roman"/>
              <a:buChar char="●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большой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сред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разработки;</a:t>
            </a:r>
          </a:p>
          <a:p>
            <a:pPr lvl="0">
              <a:buFont typeface="Times New Roman"/>
              <a:buChar char="●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производительность;</a:t>
            </a:r>
          </a:p>
          <a:p>
            <a:pPr lvl="0">
              <a:buFont typeface="Times New Roman"/>
              <a:buChar char="●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инструментов для отладки микроконтроллера.</a:t>
            </a:r>
            <a:endParaRPr lang="ru-RU" sz="2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2050" name="Picture 2" descr="Двухъядерный микроконтроллер компании «Миландр» для высоконадёжных  применений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740" y="1690688"/>
            <a:ext cx="2513849" cy="226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2;p16"/>
          <p:cNvSpPr txBox="1">
            <a:spLocks noGrp="1"/>
          </p:cNvSpPr>
          <p:nvPr/>
        </p:nvSpPr>
        <p:spPr>
          <a:xfrm>
            <a:off x="6486060" y="4228624"/>
            <a:ext cx="5045540" cy="259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buNone/>
            </a:pPr>
            <a:r>
              <a:rPr lang="ru-RU" sz="220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Миландр</a:t>
            </a:r>
            <a:r>
              <a:rPr lang="ru-RU" sz="22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– отечественный аналог. Применяется в следующих сферах:</a:t>
            </a:r>
            <a:endParaRPr lang="ru-RU" sz="2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>
              <a:buFont typeface="Times New Roman"/>
              <a:buChar char="●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производственное оборудование;</a:t>
            </a:r>
          </a:p>
          <a:p>
            <a:pPr lvl="0">
              <a:buFont typeface="Times New Roman"/>
              <a:buChar char="●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повышенной надёжности;</a:t>
            </a:r>
          </a:p>
          <a:p>
            <a:pPr lvl="0">
              <a:buFont typeface="Times New Roman"/>
              <a:buChar char="●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измерительные приборы.</a:t>
            </a:r>
            <a:endParaRPr lang="ru-RU" sz="2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930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компьютерной графики на микроконтроллерах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82;p16"/>
          <p:cNvSpPr txBox="1">
            <a:spLocks noGrp="1"/>
          </p:cNvSpPr>
          <p:nvPr/>
        </p:nvSpPr>
        <p:spPr>
          <a:xfrm>
            <a:off x="372034" y="1642223"/>
            <a:ext cx="6414247" cy="5104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lvl="0" indent="0">
              <a:buSzPct val="100000"/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Сферы применения:</a:t>
            </a:r>
          </a:p>
          <a:p>
            <a:pPr marL="571500" lvl="0" indent="-457200">
              <a:buSzPct val="100000"/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Вспомогательные инструменты производственного оборудования;</a:t>
            </a:r>
          </a:p>
          <a:p>
            <a:pPr marL="571500" lvl="0" indent="-457200">
              <a:buSzPct val="100000"/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Потребительская электроника;</a:t>
            </a:r>
          </a:p>
          <a:p>
            <a:pPr marL="571500" lvl="0" indent="-457200">
              <a:buSzPct val="100000"/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интернета вещей.</a:t>
            </a:r>
          </a:p>
          <a:p>
            <a:pPr marL="114300" lvl="0" indent="0">
              <a:buSzPct val="100000"/>
              <a:buNone/>
            </a:pPr>
            <a:endParaRPr lang="ru-RU" sz="2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14300" lvl="0" indent="0">
              <a:buSzPct val="100000"/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существующих решений:</a:t>
            </a:r>
          </a:p>
          <a:p>
            <a:pPr marL="571500" lvl="0" indent="-457200">
              <a:buSzPct val="100000"/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низкоуровневых оптимизаций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компьютерной графикой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71500" lvl="0" indent="-457200">
              <a:buSzPct val="100000"/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единого стандарта разработки ПО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457200">
              <a:buSzPct val="100000"/>
              <a:buFont typeface="+mj-lt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Отсутствует переносимость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3074" name="Picture 2" descr="https://www.avtovzglyad.ru/media/article/2021/05/24/v-atari-na-tesla.jpg.740x555_q85_box-76%2C0%2C1143%2C800_crop_detail_upscal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6" b="12235"/>
          <a:stretch/>
        </p:blipFill>
        <p:spPr bwMode="auto">
          <a:xfrm>
            <a:off x="7252447" y="4296130"/>
            <a:ext cx="4339965" cy="245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rusnc.ru/media/machine/gallery/router-3525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447" y="1690688"/>
            <a:ext cx="4356715" cy="245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88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трёхмерной сцены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8"/>
          <a:stretch/>
        </p:blipFill>
        <p:spPr>
          <a:xfrm>
            <a:off x="525203" y="1873568"/>
            <a:ext cx="11141593" cy="365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3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удаления невидимых линий и поверхностей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805948"/>
              </p:ext>
            </p:extLst>
          </p:nvPr>
        </p:nvGraphicFramePr>
        <p:xfrm>
          <a:off x="838200" y="1884280"/>
          <a:ext cx="10073640" cy="4106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2360">
                  <a:extLst>
                    <a:ext uri="{9D8B030D-6E8A-4147-A177-3AD203B41FA5}">
                      <a16:colId xmlns:a16="http://schemas.microsoft.com/office/drawing/2014/main" val="2932789119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19819196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2904998"/>
                    </a:ext>
                  </a:extLst>
                </a:gridCol>
                <a:gridCol w="2346960">
                  <a:extLst>
                    <a:ext uri="{9D8B030D-6E8A-4147-A177-3AD203B41FA5}">
                      <a16:colId xmlns:a16="http://schemas.microsoft.com/office/drawing/2014/main" val="2333713447"/>
                    </a:ext>
                  </a:extLst>
                </a:gridCol>
              </a:tblGrid>
              <a:tr h="440688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</a:t>
                      </a:r>
                      <a:endParaRPr lang="ru-RU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Компактность</a:t>
                      </a:r>
                      <a:endParaRPr lang="ru-RU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Лаконичность</a:t>
                      </a:r>
                      <a:endParaRPr lang="ru-RU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Быстродействие</a:t>
                      </a:r>
                      <a:endParaRPr lang="ru-RU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789147"/>
                  </a:ext>
                </a:extLst>
              </a:tr>
              <a:tr h="483903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Робертса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345752"/>
                  </a:ext>
                </a:extLst>
              </a:tr>
              <a:tr h="483903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Варнока</a:t>
                      </a:r>
                      <a:endParaRPr lang="ru-RU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832114"/>
                  </a:ext>
                </a:extLst>
              </a:tr>
              <a:tr h="483903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Вейлера-Азертона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279373"/>
                  </a:ext>
                </a:extLst>
              </a:tr>
              <a:tr h="48390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-буфер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828728"/>
                  </a:ext>
                </a:extLst>
              </a:tr>
              <a:tr h="483903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Построчного сканирования, использующий</a:t>
                      </a:r>
                      <a:r>
                        <a:rPr lang="ru-RU" sz="2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ru-RU" sz="2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-буфер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50845"/>
                  </a:ext>
                </a:extLst>
              </a:tr>
              <a:tr h="483903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 списком приоритетов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63407"/>
                  </a:ext>
                </a:extLst>
              </a:tr>
              <a:tr h="483903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Трассировка лучей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196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7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Алгоритм Варнока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36" y="1494301"/>
            <a:ext cx="10639927" cy="5279477"/>
          </a:xfrm>
        </p:spPr>
      </p:pic>
    </p:spTree>
    <p:extLst>
      <p:ext uri="{BB962C8B-B14F-4D97-AF65-F5344CB8AC3E}">
        <p14:creationId xmlns:p14="http://schemas.microsoft.com/office/powerpoint/2010/main" val="41553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закрашивания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07" t="4884"/>
          <a:stretch/>
        </p:blipFill>
        <p:spPr>
          <a:xfrm>
            <a:off x="9862532" y="5095174"/>
            <a:ext cx="1401870" cy="1341194"/>
          </a:xfrm>
          <a:prstGeom prst="rect">
            <a:avLst/>
          </a:prstGeom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86504"/>
              </p:ext>
            </p:extLst>
          </p:nvPr>
        </p:nvGraphicFramePr>
        <p:xfrm>
          <a:off x="838200" y="1690688"/>
          <a:ext cx="10591800" cy="4804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3640">
                  <a:extLst>
                    <a:ext uri="{9D8B030D-6E8A-4147-A177-3AD203B41FA5}">
                      <a16:colId xmlns:a16="http://schemas.microsoft.com/office/drawing/2014/main" val="2932789119"/>
                    </a:ext>
                  </a:extLst>
                </a:gridCol>
                <a:gridCol w="2062480">
                  <a:extLst>
                    <a:ext uri="{9D8B030D-6E8A-4147-A177-3AD203B41FA5}">
                      <a16:colId xmlns:a16="http://schemas.microsoft.com/office/drawing/2014/main" val="1981919646"/>
                    </a:ext>
                  </a:extLst>
                </a:gridCol>
                <a:gridCol w="2092960">
                  <a:extLst>
                    <a:ext uri="{9D8B030D-6E8A-4147-A177-3AD203B41FA5}">
                      <a16:colId xmlns:a16="http://schemas.microsoft.com/office/drawing/2014/main" val="422904998"/>
                    </a:ext>
                  </a:extLst>
                </a:gridCol>
                <a:gridCol w="2265680">
                  <a:extLst>
                    <a:ext uri="{9D8B030D-6E8A-4147-A177-3AD203B41FA5}">
                      <a16:colId xmlns:a16="http://schemas.microsoft.com/office/drawing/2014/main" val="2333713447"/>
                    </a:ext>
                  </a:extLst>
                </a:gridCol>
                <a:gridCol w="1717040">
                  <a:extLst>
                    <a:ext uri="{9D8B030D-6E8A-4147-A177-3AD203B41FA5}">
                      <a16:colId xmlns:a16="http://schemas.microsoft.com/office/drawing/2014/main" val="2014036424"/>
                    </a:ext>
                  </a:extLst>
                </a:gridCol>
              </a:tblGrid>
              <a:tr h="586377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</a:t>
                      </a:r>
                      <a:endParaRPr lang="ru-RU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Компактность</a:t>
                      </a:r>
                      <a:endParaRPr lang="ru-RU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Лаконичность</a:t>
                      </a:r>
                      <a:endParaRPr lang="ru-RU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Быстродействие</a:t>
                      </a:r>
                      <a:endParaRPr lang="ru-RU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</a:t>
                      </a:r>
                      <a:endParaRPr lang="ru-RU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789147"/>
                  </a:ext>
                </a:extLst>
              </a:tr>
              <a:tr h="1370375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Простая закраска</a:t>
                      </a:r>
                      <a:endParaRPr lang="ru-RU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345752"/>
                  </a:ext>
                </a:extLst>
              </a:tr>
              <a:tr h="1424108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Закраска по </a:t>
                      </a:r>
                      <a:r>
                        <a:rPr lang="ru-RU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Гуро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832114"/>
                  </a:ext>
                </a:extLst>
              </a:tr>
              <a:tr h="1424108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Закраска по </a:t>
                      </a:r>
                      <a:r>
                        <a:rPr lang="ru-RU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Фонгу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279373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4" r="31593"/>
          <a:stretch/>
        </p:blipFill>
        <p:spPr>
          <a:xfrm>
            <a:off x="9862937" y="3674694"/>
            <a:ext cx="1401464" cy="135682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03"/>
          <a:stretch/>
        </p:blipFill>
        <p:spPr>
          <a:xfrm>
            <a:off x="9875303" y="2332792"/>
            <a:ext cx="1389098" cy="125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9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хранения трёхмерных моделей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616866"/>
              </p:ext>
            </p:extLst>
          </p:nvPr>
        </p:nvGraphicFramePr>
        <p:xfrm>
          <a:off x="436880" y="1690688"/>
          <a:ext cx="11292059" cy="4350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264">
                  <a:extLst>
                    <a:ext uri="{9D8B030D-6E8A-4147-A177-3AD203B41FA5}">
                      <a16:colId xmlns:a16="http://schemas.microsoft.com/office/drawing/2014/main" val="2274724587"/>
                    </a:ext>
                  </a:extLst>
                </a:gridCol>
                <a:gridCol w="3197058">
                  <a:extLst>
                    <a:ext uri="{9D8B030D-6E8A-4147-A177-3AD203B41FA5}">
                      <a16:colId xmlns:a16="http://schemas.microsoft.com/office/drawing/2014/main" val="946255058"/>
                    </a:ext>
                  </a:extLst>
                </a:gridCol>
                <a:gridCol w="3430924">
                  <a:extLst>
                    <a:ext uri="{9D8B030D-6E8A-4147-A177-3AD203B41FA5}">
                      <a16:colId xmlns:a16="http://schemas.microsoft.com/office/drawing/2014/main" val="240844659"/>
                    </a:ext>
                  </a:extLst>
                </a:gridCol>
                <a:gridCol w="3186813">
                  <a:extLst>
                    <a:ext uri="{9D8B030D-6E8A-4147-A177-3AD203B41FA5}">
                      <a16:colId xmlns:a16="http://schemas.microsoft.com/office/drawing/2014/main" val="3676531915"/>
                    </a:ext>
                  </a:extLst>
                </a:gridCol>
              </a:tblGrid>
              <a:tr h="746448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формата</a:t>
                      </a:r>
                      <a:endParaRPr lang="ru-RU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mtl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lgt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74667"/>
                  </a:ext>
                </a:extLst>
              </a:tr>
              <a:tr h="2423924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</a:t>
                      </a:r>
                      <a:endParaRPr lang="ru-RU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65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165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165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6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  <a:p>
                      <a:pPr algn="ctr"/>
                      <a:r>
                        <a:rPr lang="ru-RU" sz="16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154366"/>
                  </a:ext>
                </a:extLst>
              </a:tr>
              <a:tr h="116446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Задание геометрии трёхмерных моделей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Задание характеристик материалов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Задание характеристик источников света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092060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286" y="2470338"/>
            <a:ext cx="2871392" cy="87695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18" y="3514510"/>
            <a:ext cx="2430642" cy="12891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426" y="2508382"/>
            <a:ext cx="2669263" cy="145866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0555" y="2508382"/>
            <a:ext cx="1708620" cy="50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9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2928</Words>
  <Application>Microsoft Office PowerPoint</Application>
  <PresentationFormat>Широкоэкранный</PresentationFormat>
  <Paragraphs>287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Times New Roman</vt:lpstr>
      <vt:lpstr>Тема Office</vt:lpstr>
      <vt:lpstr>Разработка инструмента для построения трёхмерных изображений, ориентированного на микроконтроллеры STM32</vt:lpstr>
      <vt:lpstr>Цель и задачи</vt:lpstr>
      <vt:lpstr>Распространённость микроконтроллеров STM32</vt:lpstr>
      <vt:lpstr>Использование компьютерной графики на микроконтроллерах</vt:lpstr>
      <vt:lpstr>Визуализация трёхмерной сцены</vt:lpstr>
      <vt:lpstr>Алгоритмы удаления невидимых линий и поверхностей</vt:lpstr>
      <vt:lpstr>Алгоритм Варнока</vt:lpstr>
      <vt:lpstr>Алгоритмы закрашивания</vt:lpstr>
      <vt:lpstr>Структура хранения трёхмерных моделей</vt:lpstr>
      <vt:lpstr>Развёртывание программного комплекса</vt:lpstr>
      <vt:lpstr>Измерения времени работы программы</vt:lpstr>
      <vt:lpstr>Измерения объёма памяти, необходимого программе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Inspirate</dc:creator>
  <cp:lastModifiedBy>Inspirate</cp:lastModifiedBy>
  <cp:revision>83</cp:revision>
  <dcterms:created xsi:type="dcterms:W3CDTF">2022-11-29T08:05:52Z</dcterms:created>
  <dcterms:modified xsi:type="dcterms:W3CDTF">2022-12-04T20:49:45Z</dcterms:modified>
</cp:coreProperties>
</file>