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761150" cy="9942500"/>
  <p:embeddedFontLs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AF37D5-BEE2-4AC6-A38F-F48B24D5AD01}">
  <a:tblStyle styleId="{BFAF37D5-BEE2-4AC6-A38F-F48B24D5AD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penSans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29837" cy="498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29761" y="0"/>
            <a:ext cx="2929837" cy="498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98463" y="1243013"/>
            <a:ext cx="5964237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398463" y="1243013"/>
            <a:ext cx="5964237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*Приветствие приёмной комиссии*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*Представление себя*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*Представление темы*</a:t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a88175b50_0_27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24a88175b50_0_27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g24a88175b50_0_27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625ab792e_0_215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4625ab792e_0_215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g24625ab792e_0_215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625ab792e_0_108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4625ab792e_0_108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4625ab792e_0_108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625ab792e_0_120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24625ab792e_0_120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4625ab792e_0_120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625ab792e_0_93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24625ab792e_0_93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4625ab792e_0_93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48954eb4e2_0_0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248954eb4e2_0_0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48954eb4e2_0_0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4625ab792e_0_224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24625ab792e_0_224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000">
                <a:latin typeface="Times New Roman"/>
                <a:ea typeface="Times New Roman"/>
                <a:cs typeface="Times New Roman"/>
                <a:sym typeface="Times New Roman"/>
              </a:rPr>
              <a:t>Я так и не смог достать график битрейта записи у InfluxDB (и ничего похожего), я очень долго пытался 🥺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g24625ab792e_0_224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4625ab792e_0_16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24625ab792e_0_16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g24625ab792e_0_16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4625ab792e_0_209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24625ab792e_0_209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g24625ab792e_0_209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625ab792e_0_9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4625ab792e_0_9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Цель – разработка системы извлечения многокомпонентных терминов и их переводных эквивалентов из параллельных научно-технических текстов.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/>
          </a:p>
          <a:p>
            <a:pPr indent="-42608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Провести анализ предметной области и формализовать задачу. </a:t>
            </a:r>
            <a:endParaRPr/>
          </a:p>
          <a:p>
            <a:pPr indent="-42608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Спроектировать базу данных и структуру программного обеспечения.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608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Реализовать интерфейс для доступа к базе данных.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608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Реализовать ПО, которое позволит пользователю создавать, получать и изменять сведения из разработанной базы данных.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608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Провести исследование зависимости времени выполнения запросов от использования кеширования данных текущей сессии пользователя.</a:t>
            </a:r>
            <a:endParaRPr sz="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g24625ab792e_0_9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625ab792e_0_80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4625ab792e_0_80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000">
                <a:latin typeface="Times New Roman"/>
                <a:ea typeface="Times New Roman"/>
                <a:cs typeface="Times New Roman"/>
                <a:sym typeface="Times New Roman"/>
              </a:rPr>
              <a:t>Сказать что-то про корпуса текстов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g24625ab792e_0_80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a88175b50_0_0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4a88175b50_0_0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Стоит отметить, что тексты могут размечаться на нескольких слоях. Это означает, что текст может разбиваться на разные единицы языка и из него можно выделять отдельные слова, термины, синтаксические деревья, семантические падежи и т.д. Соответственно, разрабатываемая база данных должна иметь многослойную структуру: работа с одними и теми же сущностями должна производиться по отдельности для каждого слоя разметки текстов.</a:t>
            </a:r>
            <a:endParaRPr/>
          </a:p>
        </p:txBody>
      </p:sp>
      <p:sp>
        <p:nvSpPr>
          <p:cNvPr id="120" name="Google Shape;120;g24a88175b50_0_0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/>
          <p:nvPr>
            <p:ph idx="2" type="sldImg"/>
          </p:nvPr>
        </p:nvSpPr>
        <p:spPr>
          <a:xfrm>
            <a:off x="398463" y="1243013"/>
            <a:ext cx="5964237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 txBox="1"/>
          <p:nvPr>
            <p:ph idx="12" type="sldNum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a88175b50_0_10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4a88175b50_0_10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24a88175b50_0_10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8165fabb6_0_0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48165fabb6_0_0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Трёхзвенная архитектура</a:t>
            </a:r>
            <a:endParaRPr/>
          </a:p>
        </p:txBody>
      </p:sp>
      <p:sp>
        <p:nvSpPr>
          <p:cNvPr id="147" name="Google Shape;147;g248165fabb6_0_0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8165fabb6_0_8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48165fabb6_0_8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Переходим к выбору инструментов.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PostgreSQL - для долговременного хранения данных, Redis - для кеширования, InfluxDB</a:t>
            </a:r>
            <a:r>
              <a:rPr lang="ru-RU" sz="1100">
                <a:latin typeface="Arial"/>
                <a:ea typeface="Arial"/>
                <a:cs typeface="Arial"/>
                <a:sym typeface="Arial"/>
              </a:rPr>
              <a:t> - для логирования.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В контейнер можем писать не только мы, контейнеры никак не защищены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Файлы легко подменяются/теряются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А в БД может писать только тот, кто имеет к ней доступ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48165fabb6_0_8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b34f5e78c_0_6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4b34f5e78c_0_6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g24b34f5e78c_0_6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17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0" y="2917512"/>
            <a:ext cx="121920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ru-RU" sz="4800">
                <a:latin typeface="Times New Roman"/>
                <a:ea typeface="Times New Roman"/>
                <a:cs typeface="Times New Roman"/>
                <a:sym typeface="Times New Roman"/>
              </a:rPr>
              <a:t>Разработка системы извлечения терминов</a:t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281940" y="5631180"/>
            <a:ext cx="12192000" cy="9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Студент: Сапожков Андрей Максимович ИУ7-63Б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 Строганов Юрий Владимирович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384128" y="202429"/>
            <a:ext cx="942374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 высшего образования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«Московский государственный технический университет имени Н.Э. Баумана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(национальный исследовательский университет)»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822" y="163107"/>
            <a:ext cx="850732" cy="100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Кеширование Redis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502925" y="1008100"/>
            <a:ext cx="6927600" cy="57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хранения данных пользовательских сессий использовалась нереляционная СУБД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Redis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(хранилище типа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ключ-значение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 оперативной памяти сервера).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Формат ключа: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репозиторий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отношение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слой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язык</a:t>
            </a:r>
            <a:endParaRPr b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0913" y="1824125"/>
            <a:ext cx="3802325" cy="32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Нагрузочное тестирование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502925" y="1008100"/>
            <a:ext cx="11186100" cy="57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проведение нагрузочного тестирования и сравнение производительности веб-сервера при обработке запросов на сохранение терминов с использованием кеширования и без него.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Технические характеристики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Операционная система: Manjaro Linux x86-64, версия ядра 5.15.32.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Объём оперативной памяти: 16 Гб.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Процессор: Intel i5-9300H 2.4 ГГц.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Открытая линейная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нагрузка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502920" y="1491946"/>
            <a:ext cx="11186100" cy="5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7603500" y="2197725"/>
            <a:ext cx="3913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Без использования кеширования Redis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7653150" y="5097125"/>
            <a:ext cx="4184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использованием кеширования Redis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963" y="1059212"/>
            <a:ext cx="6008282" cy="28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976" y="3951850"/>
            <a:ext cx="6008275" cy="290616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Открытая постоянная нагрузка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502920" y="1491946"/>
            <a:ext cx="11186100" cy="5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7553850" y="2197725"/>
            <a:ext cx="4135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Без использования кеширования Redis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7603500" y="5097125"/>
            <a:ext cx="4001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использованием кеширования Redis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876" y="1052451"/>
            <a:ext cx="6050476" cy="29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8875" y="3951450"/>
            <a:ext cx="6050475" cy="290694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Закрытая нагрузка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02920" y="1491946"/>
            <a:ext cx="11186100" cy="5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921" y="1072750"/>
            <a:ext cx="6022350" cy="28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538" y="3965375"/>
            <a:ext cx="6029114" cy="289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 txBox="1"/>
          <p:nvPr/>
        </p:nvSpPr>
        <p:spPr>
          <a:xfrm>
            <a:off x="7653150" y="2318975"/>
            <a:ext cx="3798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Без использования кеширования Redis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7653150" y="5211600"/>
            <a:ext cx="3486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использованием кеширования Redis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Предельная нагрузка системы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28"/>
          <p:cNvSpPr txBox="1"/>
          <p:nvPr/>
        </p:nvSpPr>
        <p:spPr>
          <a:xfrm>
            <a:off x="502920" y="1491946"/>
            <a:ext cx="11186100" cy="5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7653150" y="1780300"/>
            <a:ext cx="3822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Без использования кеширования Redis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максимум </a:t>
            </a:r>
            <a:r>
              <a:rPr b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 RPS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7653150" y="4672938"/>
            <a:ext cx="3700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использованием кеширования Redis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максимум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83 RPS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550" y="1325692"/>
            <a:ext cx="6029101" cy="270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550" y="4014371"/>
            <a:ext cx="6029090" cy="270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Результаты исследования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502925" y="1008100"/>
            <a:ext cx="10851000" cy="57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использованием кеширования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arenR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линейной открытой нагрузке среднее время ответа сервера уменьшилось с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63 мс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до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 мс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(на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41%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arenR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ри линейной постоянной нагрузке среднее время ответа сервера уменьшилось с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49 мс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до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 мс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(на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22%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arenR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закрытой нагрузке среднее время ответа сервера уменьшилось с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 мс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до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мс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(на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66%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arenR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уменьшился разброс времён ответов, то есть сервер стал отвечать на запросы стабильнее.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502925" y="993925"/>
            <a:ext cx="11186100" cy="57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рамках курсовой работы была разработана система извлечения многокомпонентных терминов и их переводных эквивалентов из параллельных научно-технических текстов. Д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ля достижения этой цели были решены следующие задачи: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Проведён анализ предметной области и формализована задача.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Спроектирована база данных и структура ПО.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Реализован интерфейс для доступа к базе данных.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Реализовано ПО, которое позволяет пользователю создавать, получать и изменять сведения из разработанной базы данных.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Проведено исследование зависимости времени выполнения запросов от использования кеширования данных текущей сессии пользователя.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Направления дальнейшего развития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31"/>
          <p:cNvSpPr txBox="1"/>
          <p:nvPr/>
        </p:nvSpPr>
        <p:spPr>
          <a:xfrm>
            <a:off x="502925" y="993925"/>
            <a:ext cx="11186100" cy="57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клиентской части приложения, позволяющей размечать тексты в браузере. 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авторизации через JWT/cookie.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микросервиса для автоматической разметки текстов.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микросервиса для перемещения данных из кеша в основное хранилище.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Цель и задачи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502925" y="1008100"/>
            <a:ext cx="11186100" cy="57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разработка системы извлечения многокомпонентных терминов и их переводных эквивалентов из параллельных научно-технических текстов.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Проанализировать предметную область и формализовать задачу.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Спроектировать базу данных и структуру программного обеспечения.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Реализовать интерфейс для доступа к базе данных.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Реализовать ПО, которое позволит пользователю создавать, получать и изменять сведения из разработанной базы данных.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Исследовать зависимость времени выполнения запросов от использования кеширования данных текущей сессии пользователя.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83817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Предметная область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00" y="3337832"/>
            <a:ext cx="3099233" cy="3099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967" y="3847782"/>
            <a:ext cx="2025684" cy="2025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7200" y="2683933"/>
            <a:ext cx="4095435" cy="4095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83000" y="3534300"/>
            <a:ext cx="2649635" cy="264963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502925" y="1022300"/>
            <a:ext cx="111861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Переводчики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(Google, Яндекс, DeepL) позволяют размечать тексты, но не дают работать с терминологией. Также нет возможности редактировать "разметку".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Словари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(Thesaurus) позволяют в какой-то степени изучать терминологию, но не дают возможности дополнять её на основе размеченных текстов.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ER-модель базы данных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502920" y="1491946"/>
            <a:ext cx="11186100" cy="5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575" y="1027925"/>
            <a:ext cx="7122852" cy="571079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ER-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диаграмма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базы данных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502920" y="1491946"/>
            <a:ext cx="11186159" cy="5246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500" y="1010650"/>
            <a:ext cx="7379011" cy="571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Хранимая процедура БД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502920" y="1491946"/>
            <a:ext cx="11186100" cy="5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476" y="1027850"/>
            <a:ext cx="6251059" cy="5710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Архитектура ПО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502920" y="1491946"/>
            <a:ext cx="11186100" cy="5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575" y="1139925"/>
            <a:ext cx="7712845" cy="553230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Анализ СУБД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502920" y="1491946"/>
            <a:ext cx="11186100" cy="5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aphicFrame>
        <p:nvGraphicFramePr>
          <p:cNvPr id="161" name="Google Shape;161;p21"/>
          <p:cNvGraphicFramePr/>
          <p:nvPr/>
        </p:nvGraphicFramePr>
        <p:xfrm>
          <a:off x="502925" y="107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{BFAF37D5-BEE2-4AC6-A38F-F48B24D5AD01}</a:tableStyleId>
              </a:tblPr>
              <a:tblGrid>
                <a:gridCol w="1802450"/>
                <a:gridCol w="6238800"/>
                <a:gridCol w="3144850"/>
              </a:tblGrid>
              <a:tr h="71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300"/>
                        <a:t>СУБД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300"/>
                        <a:t>Характеристики</a:t>
                      </a:r>
                      <a:endParaRPr b="1"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300"/>
                        <a:t>Назначение</a:t>
                      </a:r>
                      <a:endParaRPr b="1" sz="2300"/>
                    </a:p>
                  </a:txBody>
                  <a:tcPr marT="91425" marB="91425" marR="91425" marL="91425"/>
                </a:tc>
              </a:tr>
              <a:tr h="138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/>
                        <a:t>PostgreSQL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ru-RU" sz="2300"/>
                        <a:t>О</a:t>
                      </a:r>
                      <a:r>
                        <a:rPr lang="ru-RU" sz="2300"/>
                        <a:t>бъектно-реляционная модель</a:t>
                      </a:r>
                      <a:endParaRPr sz="2300"/>
                    </a:p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ru-RU" sz="2300"/>
                        <a:t>Открытый исходный код</a:t>
                      </a:r>
                      <a:endParaRPr sz="2300"/>
                    </a:p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ru-RU" sz="2300"/>
                        <a:t>Сертификация ФСТЭК России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/>
                        <a:t>Долговременное хранение данных</a:t>
                      </a:r>
                      <a:endParaRPr sz="2300"/>
                    </a:p>
                  </a:txBody>
                  <a:tcPr marT="91425" marB="91425" marR="91425" marL="91425"/>
                </a:tc>
              </a:tr>
              <a:tr h="100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/>
                        <a:t>Redis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ru-RU" sz="2300"/>
                        <a:t>Х</a:t>
                      </a:r>
                      <a:r>
                        <a:rPr lang="ru-RU" sz="2300"/>
                        <a:t>ранилище типа ключ-значение</a:t>
                      </a:r>
                      <a:endParaRPr sz="2300"/>
                    </a:p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ru-RU" sz="2300"/>
                        <a:t>Хранение данных в оперативной памяти 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/>
                        <a:t>Кеширование данных</a:t>
                      </a:r>
                      <a:endParaRPr sz="2300"/>
                    </a:p>
                  </a:txBody>
                  <a:tcPr marT="91425" marB="91425" marR="91425" marL="91425"/>
                </a:tc>
              </a:tr>
              <a:tr h="227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/>
                        <a:t>InfluxDB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ru-RU" sz="2300"/>
                        <a:t>О</a:t>
                      </a:r>
                      <a:r>
                        <a:rPr lang="ru-RU" sz="2300"/>
                        <a:t>риентированность на хранение и обработку временных рядов</a:t>
                      </a:r>
                      <a:endParaRPr sz="2300"/>
                    </a:p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ru-RU" sz="2300"/>
                        <a:t>Оптимизация записи данных</a:t>
                      </a:r>
                      <a:endParaRPr sz="2300"/>
                    </a:p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ru-RU" sz="2300"/>
                        <a:t>Встроенные графические средства визуализации данных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/>
                        <a:t>Хранение логов</a:t>
                      </a:r>
                      <a:endParaRPr sz="2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Логирование InfluxDB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502925" y="1008100"/>
            <a:ext cx="6927600" cy="57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качестве СУБД для хранения логов была выбрана СУБД-ВР InfluxDB. 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InfluxDB данные представляются в виде двумерной таблицы (measurement), столбцы которой соответствуют меткам времени (timestamp).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InfluxDB сохраняются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запросы пользователей;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события в бизнес-логике;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ошибки в базе данных;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конфигурация сервера.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2976" y="1527849"/>
            <a:ext cx="3802300" cy="38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