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761150" cy="9942500"/>
  <p:embeddedFontLs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40A678-AA60-46EF-9325-F8BF5F913F62}">
  <a:tblStyle styleId="{3040A678-AA60-46EF-9325-F8BF5F913F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29837" cy="498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29761" y="0"/>
            <a:ext cx="2929837" cy="498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98463" y="1243013"/>
            <a:ext cx="5964237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398463" y="1243013"/>
            <a:ext cx="5964237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Здравствуйте, меня зовут Сапожков Андрей и тема моей дипломной работы “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Метод автоматического управления памятью с гарантированным временем выполнения на основе подсчёта ссылок</a:t>
            </a:r>
            <a:r>
              <a:rPr lang="ru-RU"/>
              <a:t>”.</a:t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ed2b81fbc_0_24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ced2b81fbc_0_24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Алгоритм очистки от “мусорных” объектов состоит из обнаружения мусорных арен и их последующего освобождения. Арена считается мусорной, если все объекты, которые в ней были выделены на момент анализа, являются мусорными.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Такое определение мусорной арены может приводить к ситуациям, когда арена не может быть освобождена из-за наличия в ней живых объектов, суммарный разме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р 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которых много меньше размера арены. Данная проблема может решаться по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разному в зависимости от реализации, но в общем случае можно предложить выбор оптимального размера арены памяти, при котором частота возникновения описанных ситуаций пренебрежимо мала.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g2ced2b81fbc_0_24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19b423fcd_1_1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2d19b423fcd_1_1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На слайде представлена диаграмма развёртывания, описывающая основные компоненты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 ПО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, реализованного в виде подключаемой библиотеки. Она состоит из интерфейсного модуля alloc, модуля поколения объектов, модуля для взаимодействия с API арен в Golang и модуля, предоставляющего контейнер для дескрипторов объектов.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Такой подход предполагает добавление новой библиотеки в пользовательский проект вместо модификации исходного языка, что является более гибким решением, так как появляется возможность выбирать методы распределения памяти для каждого модуля приложения и сравнивать их при использовании в одном отдельно взятом модуле.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Для организации объектов, обрабатываемых менеджером памяти, была использована модель поколений, предполагающая наличие молодого, промежуточного и старого поколения объектов. Промежуточное поколение необходимо для того, чтобы замедлить продвижение объектов по поколениям.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Если объект пережил один сбор мусора, то это не значит, что он будет жить дольше других объектов. А вот если он пережил два сбора мусора, то есть его возраст больше промежутка времени между сборами мусора, то вероятность его дальнейшего выживания оценивается выше.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g2d19b423fcd_1_1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dc3c04f35b4e755_3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6dc3c04f35b4e755_3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В рамках разработки программного обеспечения была разработана специальная структура данных - дескриптор объекта. Она описывает характеристики объектов с точки зрения сборщика мусора. Поля 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данной структуры представлены на слайде.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g6dc3c04f35b4e755_3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f7adac231_1_10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2cf7adac231_1_10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Для проведения сравнительного анализа реализованного метода с реализацией, существующей в языке программирования Golang, необходимо классифицировать алгоритмы, к которым может быть применён метод. По требованиям к дополнительной памяти алгоритмы можно разделить на 6: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алгоритмы с нулевой доп. памятью, которые далее рассматриваться не будут, так как не позволяют применить реализованный метод;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алгоритмы с фиксированной доп. памятью;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алгоритмы, в которых доп. память зависит от длины входа алгоритма линейно, квадратично, полиномиально надквадратично и экспоненциально.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В качестве примеров алгоритмов каждого класса были взяты лабораторные работы по курсу “Анализ алгоритмов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”: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Класс VC - конвейерная обработки данных;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Класс VL - сортировка слиянием;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Класс VQ - нахождение расстояния Левенштейна;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Класс VP - перемножение матриц по Винограду;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Класс VE - сортировка подсчётом.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g2cf7adac231_1_10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cf7adac231_1_3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2cf7adac231_1_3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Ре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зультат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ы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 сравнительного анал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иза показали, что для алгоритмов, доп. память которых фиксирована или зависит от длины входа линейно или квадратично, реализованный менеджер памяти оказался до 6 раз менее эффективен, чем встроенный в язык Golang.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Прошу обратить ваше внимание на то, что диаграммы представлены с логарифмической шкалой.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g2cf7adac231_1_3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d193afa9ba_0_0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2d193afa9ba_0_0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Однако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 для алгоритмов, доп. память которых зависит от длины входа полиномиально надквадратично и экспоненциально, реализованный менеджер памяти показал себя до 56% более эффективным, чем встроенный в язык Golang.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Из опытных данных были получены значения для каждого класса, из которых можно сделать вывод о том, что реализованный метод полностью применим для задач класса VP и частично применим для задач класса VE, причём границей применимости является размерность задач 5*10^6.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g2d193afa9ba_0_0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625ab792e_0_16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24625ab792e_0_16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Таким образом, ц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ель работы достигнута: был разработан и реализован метод автоматического управления памятью. Все поставленные задачи были выполнены.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4625ab792e_0_16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ced2b81fbc_0_52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2ced2b81fbc_0_52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В дальнейшем планируется исследовать стабильность разработанного менеджера памяти, фрагментацию кучи при его использовании, а также внедрять метод во встроенный сборщик мусора языка Golang.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 Результаты работы поданы для участия в международной научной конференции «Математические методы в технике и технологиях ММТТ-37».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ced2b81fbc_0_52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625ab792e_0_9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4625ab792e_0_9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Целью моей работы является разработка данного метода. На слайде представлены задачи работы.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g24625ab792e_0_9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625ab792e_0_80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4625ab792e_0_80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Управление памятью вычислительной системы выполняется на трёх уровнях.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1. На аппаратном уровне, который определяет среду хранения данных и способы осуществления доступа к ним.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2. На уровне операционной системы, которая управляет виртуальными адресными пространствами процессов.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3. На уровне приложений, среды выполнения которых могут реализовывать собственные функции по выделению и переработке памяти.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g24625ab792e_0_80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14a5eee53_0_19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a14a5eee53_0_19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Существует два способа управления памятью на уровне приложений — ручное и автоматическое. При ручном управлении памятью программист должен следить за освобождением выделенной памяти, что приводит к возможности возникновения ошибок. Автоматическое управление памятью избавляет программиста от необходимости вручную освобождать выделенную память, устраняя тем самым целый класс возможных ошибок и увеличивая безопасность разрабатываемых программ.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g2a14a5eee53_0_19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14a5eee53_0_13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a14a5eee53_0_13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Автоматическая переработка динамически выделяемой памяти (или сборка мусора) реализуется либо с использованием трассирующего сборщика мусора, как правило работающего по алгоритму mark-sweep или mark-compact, 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либо методом подсчёта ссылок, который может быть реализован вне среды выполнения языка и позволяет устранить зависимость накладных расходов на работу с памятью от объема хранимых данных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g2a14a5eee53_0_13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229dfb37f_0_0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d229dfb37f_0_0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Анализ существующих решений в области автоматического управления памятью показал, что менеджеры памяти каждого из языков программирования обладают различными недостатками, среди которых однопоточная или неконкурентная сборка мусора, необходимость остановки потоков мутатора для её выполнения, а также отсутствие разделения объектов на поколения.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При этом среди рассмотренных только 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язык Golang позволяет встраивать собственные менеджеры памяти без модификации среды выполнения языка. 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Поэтому разрабатываемый метод должен быть ориентирован на устранение недостатков менеджера памяти языка Golang, так как именно он 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позволяет проверить мою гипотезу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 (показать пальцем на “</a:t>
            </a: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” и “</a:t>
            </a: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”).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Я выбрал Golang, потому что он предоставляет возможность встраивания модификаций, то есть позволяет проверить мою гипотезу (о том, что в некоторых клеточках Golalng можно сделать лучше за счёт применения новых качеств методов распределения памяти)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Среди рассмотренных компилируемых языков программирования наиболее универсальным и масштабируемым можно считать менеджер памяти языка Java за счёт предоставления пользователю возможности выбора сборщика мусора для выполнения каждой программы, а также оптимизации времени пауз на сборку мусора.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g2d229dfb37f_0_0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e8b21e9a4_0_21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2de8b21e9a4_0_21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Структура разрабатываемого метода включает в себя 3 базовых этапа: выделение объектов, их разметка и очистка от “мусорных” объектов.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или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Структура разрабатываемого метода представлена на детализированной диаграмме IDEF0.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g2de8b21e9a4_0_21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ed2b81fbc_0_17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ced2b81fbc_0_17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Представленный алгоритм 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предназначен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 для выделения объекта на арене памяти и должен возвращать его геттер и финализатор.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Предполагается, что геттер объекта будет использоваться основной программой как ссылка на него и будет являться барьером между основной программой и менеджером памяти, предотвращающим гонки данных между ними.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g2ced2b81fbc_0_17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ed2b81fbc_0_45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ced2b81fbc_0_45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Следующий алгоритм предназначен для заполнения полей дескриптора объекта, а также для определения, следует ли анализировать его ссылки на другие объекты и участвует ли он в цикле ссылок.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g2ced2b81fbc_0_45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0" y="2624691"/>
            <a:ext cx="12192000" cy="160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ru-RU" sz="3700">
                <a:latin typeface="Times New Roman"/>
                <a:ea typeface="Times New Roman"/>
                <a:cs typeface="Times New Roman"/>
                <a:sym typeface="Times New Roman"/>
              </a:rPr>
              <a:t>Метод автоматического управления памятью</a:t>
            </a:r>
            <a:br>
              <a:rPr lang="ru-RU" sz="37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3700">
                <a:latin typeface="Times New Roman"/>
                <a:ea typeface="Times New Roman"/>
                <a:cs typeface="Times New Roman"/>
                <a:sym typeface="Times New Roman"/>
              </a:rPr>
              <a:t>с гарантированным временем выполнения</a:t>
            </a:r>
            <a:br>
              <a:rPr lang="ru-RU" sz="37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3700">
                <a:latin typeface="Times New Roman"/>
                <a:ea typeface="Times New Roman"/>
                <a:cs typeface="Times New Roman"/>
                <a:sym typeface="Times New Roman"/>
              </a:rPr>
              <a:t>на основе подсчёта ссылок</a:t>
            </a:r>
            <a:endParaRPr sz="3700"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240450" y="5692925"/>
            <a:ext cx="11711100" cy="9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Студент: Сапожков Андрей Максимович ИУ7-83Б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Научный р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уководитель: Строганов Юрий Владимирович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384128" y="202429"/>
            <a:ext cx="942374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 учреждение высшего образования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«Московский государственный технический университет имени Н.Э. Баумана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(национальный исследовательский университет)»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822" y="163107"/>
            <a:ext cx="850732" cy="100197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0" y="1620072"/>
            <a:ext cx="121920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Выпускная квалификационная работа бакалавра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838175" y="0"/>
            <a:ext cx="11062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Алгоритм очистки от «мусорных» объектов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77" name="Google Shape;177;p23"/>
          <p:cNvSpPr txBox="1"/>
          <p:nvPr/>
        </p:nvSpPr>
        <p:spPr>
          <a:xfrm>
            <a:off x="7651150" y="1067100"/>
            <a:ext cx="4371900" cy="4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«Живой» объект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объект, который 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достижим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из основной программы.</a:t>
            </a:r>
            <a:b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«Мусорный» объект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объект, который 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 достижим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из основной программы.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75" y="1067089"/>
            <a:ext cx="6856202" cy="5654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838175" y="0"/>
            <a:ext cx="11062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Диаграмма развёртывания ПО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000" y="1083575"/>
            <a:ext cx="6515999" cy="56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Дескриптор объекта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aphicFrame>
        <p:nvGraphicFramePr>
          <p:cNvPr id="194" name="Google Shape;194;p25"/>
          <p:cNvGraphicFramePr/>
          <p:nvPr/>
        </p:nvGraphicFramePr>
        <p:xfrm>
          <a:off x="838200" y="111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{3040A678-AA60-46EF-9325-F8BF5F913F62}</a:tableStyleId>
              </a:tblPr>
              <a:tblGrid>
                <a:gridCol w="5040575"/>
                <a:gridCol w="2332900"/>
              </a:tblGrid>
              <a:tr h="69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Поле</a:t>
                      </a:r>
                      <a:endParaRPr sz="2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000" marB="54000" marR="54000" marL="5400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Размер в байтах</a:t>
                      </a:r>
                      <a:endParaRPr sz="2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000" marB="54000" marR="54000" marL="5400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Мьютекс</a:t>
                      </a:r>
                      <a:endParaRPr sz="2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000" marB="54000" marR="54000" marL="5400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  <a:endParaRPr sz="2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000" marB="54000" marR="54000" marL="5400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Адрес объекта</a:t>
                      </a:r>
                      <a:endParaRPr sz="2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000" marB="54000" marR="54000" marL="5400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2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000" marB="54000" marR="54000" marL="5400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Метаданные о типе</a:t>
                      </a:r>
                      <a:endParaRPr sz="2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000" marB="54000" marR="54000" marL="5400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2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000" marB="54000" marR="54000" marL="5400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Указатель на арену памяти</a:t>
                      </a:r>
                      <a:endParaRPr sz="2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000" marB="54000" marR="54000" marL="5400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2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000" marB="54000" marR="54000" marL="5400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Идентификатор последней разметки</a:t>
                      </a:r>
                      <a:endParaRPr sz="2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000" marB="54000" marR="54000" marL="5400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2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000" marB="54000" marR="54000" marL="5400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Флаг участия в цикле ссылок</a:t>
                      </a:r>
                      <a:endParaRPr sz="2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000" marB="54000" marR="54000" marL="5400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000" marB="54000" marR="54000" marL="5400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Счётчик ссылок</a:t>
                      </a:r>
                      <a:endParaRPr sz="2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000" marB="54000" marR="54000" marL="5400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2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000" marB="54000" marR="54000" marL="5400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Флаг финализации</a:t>
                      </a:r>
                      <a:endParaRPr sz="2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000" marB="54000" marR="54000" marL="5400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000" marB="54000" marR="54000" marL="5400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Итого (с учётом выравнивания)</a:t>
                      </a:r>
                      <a:endParaRPr b="1" sz="2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000" marB="54000" marR="54000" marL="5400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88</a:t>
                      </a:r>
                      <a:endParaRPr b="1" sz="2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000" marB="54000" marR="54000" marL="5400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9999"/>
              <a:buFont typeface="Times New Roman"/>
              <a:buNone/>
            </a:pPr>
            <a:r>
              <a:rPr lang="ru-RU" sz="4888">
                <a:latin typeface="Times New Roman"/>
                <a:ea typeface="Times New Roman"/>
                <a:cs typeface="Times New Roman"/>
                <a:sym typeface="Times New Roman"/>
              </a:rPr>
              <a:t>Классы алгоритмов по требованиям</a:t>
            </a:r>
            <a:br>
              <a:rPr lang="ru-RU" sz="4888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4888">
                <a:latin typeface="Times New Roman"/>
                <a:ea typeface="Times New Roman"/>
                <a:cs typeface="Times New Roman"/>
                <a:sym typeface="Times New Roman"/>
              </a:rPr>
              <a:t>к дополнительной памяти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502925" y="1325700"/>
            <a:ext cx="11186100" cy="54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V0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 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(не рассматривается)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VC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^(n) = const ≠ 0;</a:t>
            </a:r>
            <a:endParaRPr i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VL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^(n)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Θ(n);</a:t>
            </a:r>
            <a:endParaRPr i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VQ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^(n) = Θ(n</a:t>
            </a:r>
            <a:r>
              <a:rPr baseline="30000"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i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VP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^(n) = Θ(n</a:t>
            </a:r>
            <a:r>
              <a:rPr baseline="30000"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k &gt; 2;</a:t>
            </a:r>
            <a:endParaRPr i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^(n) = Θ(e</a:t>
            </a:r>
            <a:r>
              <a:rPr baseline="30000"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λn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λ &gt; 0;</a:t>
            </a:r>
            <a:endParaRPr i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где D</a:t>
            </a:r>
            <a:r>
              <a:rPr baseline="-25000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вход алгоритма длины n,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– дополнительная память алгоритма,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^(n) = max V</a:t>
            </a:r>
            <a:r>
              <a:rPr baseline="-25000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– дополнительная память алгоритма в худшем случае</a:t>
            </a:r>
            <a:b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для всех входов длины n.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3575" y="1325688"/>
            <a:ext cx="5240225" cy="3890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625" y="1250325"/>
            <a:ext cx="4425548" cy="275594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7"/>
          <p:cNvSpPr txBox="1"/>
          <p:nvPr>
            <p:ph type="title"/>
          </p:nvPr>
        </p:nvSpPr>
        <p:spPr>
          <a:xfrm>
            <a:off x="838200" y="0"/>
            <a:ext cx="10596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Проигрыш по времени выполнения алгоритмов в сравнении со встроенными средствами Golang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12" name="Google Shape;212;p27"/>
          <p:cNvSpPr txBox="1"/>
          <p:nvPr/>
        </p:nvSpPr>
        <p:spPr>
          <a:xfrm>
            <a:off x="6213400" y="4374288"/>
            <a:ext cx="5556000" cy="20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VC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фиксированная доп. память;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VL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доп. память линейно</a:t>
            </a:r>
            <a:b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зависит от длины входа;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VQ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доп. память квадратично</a:t>
            </a:r>
            <a:b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зависит от длины входа.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13" name="Google Shape;213;p27"/>
          <p:cNvGraphicFramePr/>
          <p:nvPr/>
        </p:nvGraphicFramePr>
        <p:xfrm>
          <a:off x="4831575" y="305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{3040A678-AA60-46EF-9325-F8BF5F913F62}</a:tableStyleId>
              </a:tblPr>
              <a:tblGrid>
                <a:gridCol w="532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30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VC</a:t>
                      </a:r>
                      <a:endParaRPr sz="3000"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14" name="Google Shape;21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8625" y="1250325"/>
            <a:ext cx="4425548" cy="2755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6625" y="4030137"/>
            <a:ext cx="4425548" cy="2755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6" name="Google Shape;216;p27"/>
          <p:cNvGraphicFramePr/>
          <p:nvPr/>
        </p:nvGraphicFramePr>
        <p:xfrm>
          <a:off x="10501525" y="305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{3040A678-AA60-46EF-9325-F8BF5F913F62}</a:tableStyleId>
              </a:tblPr>
              <a:tblGrid>
                <a:gridCol w="511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30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VL</a:t>
                      </a:r>
                      <a:endParaRPr sz="3000"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7" name="Google Shape;217;p27"/>
          <p:cNvGraphicFramePr/>
          <p:nvPr/>
        </p:nvGraphicFramePr>
        <p:xfrm>
          <a:off x="4822575" y="586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{3040A678-AA60-46EF-9325-F8BF5F913F62}</a:tableStyleId>
              </a:tblPr>
              <a:tblGrid>
                <a:gridCol w="550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30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VQ</a:t>
                      </a:r>
                      <a:endParaRPr sz="3000"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838200" y="0"/>
            <a:ext cx="10626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Выигрыш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по времени выполнения алгоритмов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 сравнении со встроенными средствами Golang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25" name="Google Shape;225;p28"/>
          <p:cNvSpPr txBox="1"/>
          <p:nvPr/>
        </p:nvSpPr>
        <p:spPr>
          <a:xfrm>
            <a:off x="633550" y="5860150"/>
            <a:ext cx="57192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VP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доп. память полиномиально надквадратично зависит от длины входа.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6656575" y="5860150"/>
            <a:ext cx="48186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доп. память экспоненциально зависит от длины входа.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00" y="1343487"/>
            <a:ext cx="5413560" cy="449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8000" y="1343500"/>
            <a:ext cx="5413551" cy="4498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502925" y="993925"/>
            <a:ext cx="11186100" cy="57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работы достигнута: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был разработан и реализован метод автоматического управления памятью. Все поставленные задачи были выполнены.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Проанализированы существующие методы распределения памяти в языках программирования с автоматической сборкой мусора.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Спроектирован метод автоматического управления памятью.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Спроектированный метод реализован в виде подключаемой библиотеки.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Сформированы рекомендации по применению реализованного метода: алгоритмы классов 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VP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Дальнейшее развитие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30"/>
          <p:cNvSpPr txBox="1"/>
          <p:nvPr/>
        </p:nvSpPr>
        <p:spPr>
          <a:xfrm>
            <a:off x="502925" y="993925"/>
            <a:ext cx="11186100" cy="3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Исследование стабильности менеджера памяти.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Исследование фрагментации кучи при использовании метода.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Внедрение метода во встроенный сборщик мусора языка Golang.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Результаты работы поданы для участия в м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еждународной научной конференции «Математические методы в технике и технологиях ММТТ-37».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Цель и задачи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502925" y="1008100"/>
            <a:ext cx="11186100" cy="57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разработка метода автоматического управления памятью с гарантированным временем выполнения на основе подсчёта ссылок.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Проанализировать существующие методы распределения памяти в языках программирования с автоматической сборкой мусора.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Спроектировать метод автоматического управления памятью.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Реализовать спроектированный метод в виде подключаемой библиотеки.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Сформировать рекомендации по применению реализованного метода.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838175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Управление памятью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675" y="1325709"/>
            <a:ext cx="9807524" cy="4812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838175" y="0"/>
            <a:ext cx="11062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Управление памятью на уровне приложений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502925" y="1022300"/>
            <a:ext cx="11186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Ручное, определяемое человеческим фактором.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Автоматическое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определяемое 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алгоритмами распределения памяти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1839638" y="2157075"/>
            <a:ext cx="2830200" cy="27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int main(void) {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int *a = 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int;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// ...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*a = 5;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// ...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a;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7207113" y="2157075"/>
            <a:ext cx="2234700" cy="27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package main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func main() {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a := 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(int)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// ...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*a = 5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// ...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839625" y="4870575"/>
            <a:ext cx="28302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Ручное управление памятью (C++)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6296600" y="4870575"/>
            <a:ext cx="40557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Автоматическое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управление памятью (Golang)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838175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Автоматическая переработка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динамически выделяемой памяти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5955025" y="1686500"/>
            <a:ext cx="6125100" cy="46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Подсчёт ссылок</a:t>
            </a:r>
            <a:endParaRPr b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+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более равномерное распределение накладных расходов;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+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устойчивость к высоким нагрузкам;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+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масштабируемость по размеру кучи;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+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 требует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среды выполнения языка;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накладные расходы на чтение/запись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атомарность операций;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 выявляются циклы ссылок.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838175" y="1686500"/>
            <a:ext cx="44913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Трассирующая сборка мусора</a:t>
            </a:r>
            <a:endParaRPr b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mark-sweep	 mark-compact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437" y="2715800"/>
            <a:ext cx="4041876" cy="37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838200" y="0"/>
            <a:ext cx="11213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Классификация существующих решений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625" y="1131700"/>
            <a:ext cx="8658826" cy="548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838200" y="0"/>
            <a:ext cx="11121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Метод автоматического управления памятью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на основе подсчёта ссылок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488" y="1325700"/>
            <a:ext cx="11547028" cy="53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838175" y="0"/>
            <a:ext cx="11062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Алгоритм выделения объектов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7199675" y="1088075"/>
            <a:ext cx="4701300" cy="4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Арена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область кучи фиксированного размера.</a:t>
            </a:r>
            <a:b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Геттер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функция, позволяющая получить доступ к объекту.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Финализатор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функция, которая запускается, когда сборщик мусора определяет,</a:t>
            </a:r>
            <a:b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 рассматриваемый объект недоступен в программе.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75" y="1088075"/>
            <a:ext cx="6094648" cy="563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838175" y="0"/>
            <a:ext cx="11062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Алгоритм определения циклов ссылок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75" y="1052400"/>
            <a:ext cx="7558723" cy="566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/>
          <p:nvPr/>
        </p:nvSpPr>
        <p:spPr>
          <a:xfrm>
            <a:off x="7175625" y="1052400"/>
            <a:ext cx="4725300" cy="23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Цикл ссылок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группа объектов, ссы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лки которых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друг на друга образуют замкнутый цикл.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