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5" r:id="rId3"/>
    <p:sldId id="286" r:id="rId4"/>
    <p:sldId id="287" r:id="rId5"/>
    <p:sldId id="288" r:id="rId6"/>
    <p:sldId id="257" r:id="rId7"/>
    <p:sldId id="258" r:id="rId8"/>
    <p:sldId id="259" r:id="rId9"/>
    <p:sldId id="260" r:id="rId10"/>
    <p:sldId id="261" r:id="rId11"/>
    <p:sldId id="262" r:id="rId12"/>
    <p:sldId id="263" r:id="rId13"/>
    <p:sldId id="264" r:id="rId14"/>
    <p:sldId id="266" r:id="rId15"/>
    <p:sldId id="267" r:id="rId16"/>
    <p:sldId id="269" r:id="rId17"/>
    <p:sldId id="270" r:id="rId18"/>
    <p:sldId id="271" r:id="rId19"/>
    <p:sldId id="272" r:id="rId20"/>
    <p:sldId id="273" r:id="rId21"/>
    <p:sldId id="274" r:id="rId22"/>
    <p:sldId id="275" r:id="rId23"/>
    <p:sldId id="276" r:id="rId24"/>
    <p:sldId id="277" r:id="rId25"/>
    <p:sldId id="278" r:id="rId26"/>
    <p:sldId id="280" r:id="rId27"/>
    <p:sldId id="281" r:id="rId28"/>
    <p:sldId id="282" r:id="rId29"/>
    <p:sldId id="283"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mr-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881C4-3C7E-4ED1-BA54-BE84285AEBA2}" type="datetimeFigureOut">
              <a:rPr lang="mr-IN" smtClean="0"/>
              <a:t>09-11-2021</a:t>
            </a:fld>
            <a:endParaRPr lang="mr-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mr-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mr-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8D0A29-773E-41C1-9CD9-703022E077ED}" type="slidenum">
              <a:rPr lang="mr-IN" smtClean="0"/>
              <a:t>‹#›</a:t>
            </a:fld>
            <a:endParaRPr lang="mr-IN"/>
          </a:p>
        </p:txBody>
      </p:sp>
    </p:spTree>
    <p:extLst>
      <p:ext uri="{BB962C8B-B14F-4D97-AF65-F5344CB8AC3E}">
        <p14:creationId xmlns:p14="http://schemas.microsoft.com/office/powerpoint/2010/main" val="3627211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5BF51F-488E-4793-BA70-7503163907F6}" type="slidenum">
              <a:rPr lang="en-US" smtClean="0"/>
              <a:pPr/>
              <a:t>2</a:t>
            </a:fld>
            <a:endParaRPr lang="en-US"/>
          </a:p>
        </p:txBody>
      </p:sp>
    </p:spTree>
    <p:extLst>
      <p:ext uri="{BB962C8B-B14F-4D97-AF65-F5344CB8AC3E}">
        <p14:creationId xmlns:p14="http://schemas.microsoft.com/office/powerpoint/2010/main" val="397639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A5BF51F-488E-4793-BA70-7503163907F6}" type="slidenum">
              <a:rPr lang="en-US" smtClean="0"/>
              <a:pPr/>
              <a:t>14</a:t>
            </a:fld>
            <a:endParaRPr lang="en-US"/>
          </a:p>
        </p:txBody>
      </p:sp>
    </p:spTree>
    <p:extLst>
      <p:ext uri="{BB962C8B-B14F-4D97-AF65-F5344CB8AC3E}">
        <p14:creationId xmlns:p14="http://schemas.microsoft.com/office/powerpoint/2010/main" val="2451704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A5BF51F-488E-4793-BA70-7503163907F6}" type="slidenum">
              <a:rPr lang="en-US" smtClean="0"/>
              <a:pPr/>
              <a:t>15</a:t>
            </a:fld>
            <a:endParaRPr lang="en-US"/>
          </a:p>
        </p:txBody>
      </p:sp>
    </p:spTree>
    <p:extLst>
      <p:ext uri="{BB962C8B-B14F-4D97-AF65-F5344CB8AC3E}">
        <p14:creationId xmlns:p14="http://schemas.microsoft.com/office/powerpoint/2010/main" val="440933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5BF51F-488E-4793-BA70-7503163907F6}" type="slidenum">
              <a:rPr lang="en-US" smtClean="0"/>
              <a:pPr/>
              <a:t>17</a:t>
            </a:fld>
            <a:endParaRPr lang="en-US"/>
          </a:p>
        </p:txBody>
      </p:sp>
    </p:spTree>
    <p:extLst>
      <p:ext uri="{BB962C8B-B14F-4D97-AF65-F5344CB8AC3E}">
        <p14:creationId xmlns:p14="http://schemas.microsoft.com/office/powerpoint/2010/main" val="3271847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A5BF51F-488E-4793-BA70-7503163907F6}" type="slidenum">
              <a:rPr lang="en-US" smtClean="0"/>
              <a:pPr/>
              <a:t>18</a:t>
            </a:fld>
            <a:endParaRPr lang="en-US"/>
          </a:p>
        </p:txBody>
      </p:sp>
    </p:spTree>
    <p:extLst>
      <p:ext uri="{BB962C8B-B14F-4D97-AF65-F5344CB8AC3E}">
        <p14:creationId xmlns:p14="http://schemas.microsoft.com/office/powerpoint/2010/main" val="4226804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698EB1EC-AC06-44CA-ABEE-1262C2677E6F}" type="slidenum">
              <a:rPr lang="en-IN" smtClean="0"/>
              <a:pPr/>
              <a:t>19</a:t>
            </a:fld>
            <a:endParaRPr lang="en-IN"/>
          </a:p>
        </p:txBody>
      </p:sp>
    </p:spTree>
    <p:extLst>
      <p:ext uri="{BB962C8B-B14F-4D97-AF65-F5344CB8AC3E}">
        <p14:creationId xmlns:p14="http://schemas.microsoft.com/office/powerpoint/2010/main" val="579962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A5BF51F-488E-4793-BA70-7503163907F6}" type="slidenum">
              <a:rPr lang="en-US" smtClean="0"/>
              <a:pPr/>
              <a:t>20</a:t>
            </a:fld>
            <a:endParaRPr lang="en-US"/>
          </a:p>
        </p:txBody>
      </p:sp>
    </p:spTree>
    <p:extLst>
      <p:ext uri="{BB962C8B-B14F-4D97-AF65-F5344CB8AC3E}">
        <p14:creationId xmlns:p14="http://schemas.microsoft.com/office/powerpoint/2010/main" val="722551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A5BF51F-488E-4793-BA70-7503163907F6}" type="slidenum">
              <a:rPr lang="en-US" smtClean="0"/>
              <a:pPr/>
              <a:t>21</a:t>
            </a:fld>
            <a:endParaRPr lang="en-US"/>
          </a:p>
        </p:txBody>
      </p:sp>
    </p:spTree>
    <p:extLst>
      <p:ext uri="{BB962C8B-B14F-4D97-AF65-F5344CB8AC3E}">
        <p14:creationId xmlns:p14="http://schemas.microsoft.com/office/powerpoint/2010/main" val="367077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A5BF51F-488E-4793-BA70-7503163907F6}" type="slidenum">
              <a:rPr lang="en-US" smtClean="0"/>
              <a:pPr/>
              <a:t>22</a:t>
            </a:fld>
            <a:endParaRPr lang="en-US"/>
          </a:p>
        </p:txBody>
      </p:sp>
    </p:spTree>
    <p:extLst>
      <p:ext uri="{BB962C8B-B14F-4D97-AF65-F5344CB8AC3E}">
        <p14:creationId xmlns:p14="http://schemas.microsoft.com/office/powerpoint/2010/main" val="834697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5BF51F-488E-4793-BA70-7503163907F6}" type="slidenum">
              <a:rPr lang="en-US" smtClean="0"/>
              <a:pPr/>
              <a:t>23</a:t>
            </a:fld>
            <a:endParaRPr lang="en-US"/>
          </a:p>
        </p:txBody>
      </p:sp>
    </p:spTree>
    <p:extLst>
      <p:ext uri="{BB962C8B-B14F-4D97-AF65-F5344CB8AC3E}">
        <p14:creationId xmlns:p14="http://schemas.microsoft.com/office/powerpoint/2010/main" val="105490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CF706-9CE7-4DFA-AFBE-8624611D4E32}" type="slidenum">
              <a:rPr lang="en-US"/>
              <a:pPr/>
              <a:t>25</a:t>
            </a:fld>
            <a:endParaRPr lang="en-US"/>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4614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A5BF51F-488E-4793-BA70-7503163907F6}" type="slidenum">
              <a:rPr lang="en-US" smtClean="0"/>
              <a:pPr/>
              <a:t>3</a:t>
            </a:fld>
            <a:endParaRPr lang="en-US"/>
          </a:p>
        </p:txBody>
      </p:sp>
    </p:spTree>
    <p:extLst>
      <p:ext uri="{BB962C8B-B14F-4D97-AF65-F5344CB8AC3E}">
        <p14:creationId xmlns:p14="http://schemas.microsoft.com/office/powerpoint/2010/main" val="3211874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B7C82C-7720-4AE7-B317-BE0F28DF5EC5}" type="slidenum">
              <a:rPr lang="en-US"/>
              <a:pPr/>
              <a:t>26</a:t>
            </a:fld>
            <a:endParaRPr lang="en-US"/>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58470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32678B-A977-4A98-8227-B6CA30235160}" type="slidenum">
              <a:rPr lang="en-US"/>
              <a:pPr/>
              <a:t>4</a:t>
            </a:fld>
            <a:endParaRPr lang="en-US"/>
          </a:p>
        </p:txBody>
      </p:sp>
      <p:sp>
        <p:nvSpPr>
          <p:cNvPr id="203778" name="Rectangle 2"/>
          <p:cNvSpPr>
            <a:spLocks noGrp="1" noRot="1" noChangeAspect="1" noChangeArrowheads="1" noTextEdit="1"/>
          </p:cNvSpPr>
          <p:nvPr>
            <p:ph type="sldImg"/>
          </p:nvPr>
        </p:nvSpPr>
        <p:spPr>
          <a:xfrm>
            <a:off x="382588" y="685800"/>
            <a:ext cx="6094412" cy="3429000"/>
          </a:xfrm>
          <a:ln/>
        </p:spPr>
      </p:sp>
      <p:sp>
        <p:nvSpPr>
          <p:cNvPr id="203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2152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32678B-A977-4A98-8227-B6CA30235160}" type="slidenum">
              <a:rPr lang="en-US"/>
              <a:pPr/>
              <a:t>5</a:t>
            </a:fld>
            <a:endParaRPr lang="en-US"/>
          </a:p>
        </p:txBody>
      </p:sp>
      <p:sp>
        <p:nvSpPr>
          <p:cNvPr id="203778" name="Rectangle 2"/>
          <p:cNvSpPr>
            <a:spLocks noGrp="1" noRot="1" noChangeAspect="1" noChangeArrowheads="1" noTextEdit="1"/>
          </p:cNvSpPr>
          <p:nvPr>
            <p:ph type="sldImg"/>
          </p:nvPr>
        </p:nvSpPr>
        <p:spPr>
          <a:xfrm>
            <a:off x="382588" y="685800"/>
            <a:ext cx="6094412" cy="3429000"/>
          </a:xfrm>
          <a:ln/>
        </p:spPr>
      </p:sp>
      <p:sp>
        <p:nvSpPr>
          <p:cNvPr id="203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74738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A5BF51F-488E-4793-BA70-7503163907F6}" type="slidenum">
              <a:rPr lang="en-US" smtClean="0"/>
              <a:pPr/>
              <a:t>6</a:t>
            </a:fld>
            <a:endParaRPr lang="en-US"/>
          </a:p>
        </p:txBody>
      </p:sp>
    </p:spTree>
    <p:extLst>
      <p:ext uri="{BB962C8B-B14F-4D97-AF65-F5344CB8AC3E}">
        <p14:creationId xmlns:p14="http://schemas.microsoft.com/office/powerpoint/2010/main" val="3895158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A5BF51F-488E-4793-BA70-7503163907F6}" type="slidenum">
              <a:rPr lang="en-US" smtClean="0"/>
              <a:pPr/>
              <a:t>7</a:t>
            </a:fld>
            <a:endParaRPr lang="en-US"/>
          </a:p>
        </p:txBody>
      </p:sp>
    </p:spTree>
    <p:extLst>
      <p:ext uri="{BB962C8B-B14F-4D97-AF65-F5344CB8AC3E}">
        <p14:creationId xmlns:p14="http://schemas.microsoft.com/office/powerpoint/2010/main" val="3911561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A5BF51F-488E-4793-BA70-7503163907F6}" type="slidenum">
              <a:rPr lang="en-US" smtClean="0"/>
              <a:pPr/>
              <a:t>8</a:t>
            </a:fld>
            <a:endParaRPr lang="en-US"/>
          </a:p>
        </p:txBody>
      </p:sp>
    </p:spTree>
    <p:extLst>
      <p:ext uri="{BB962C8B-B14F-4D97-AF65-F5344CB8AC3E}">
        <p14:creationId xmlns:p14="http://schemas.microsoft.com/office/powerpoint/2010/main" val="1417771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A5BF51F-488E-4793-BA70-7503163907F6}" type="slidenum">
              <a:rPr lang="en-US" smtClean="0"/>
              <a:pPr/>
              <a:t>9</a:t>
            </a:fld>
            <a:endParaRPr lang="en-US"/>
          </a:p>
        </p:txBody>
      </p:sp>
    </p:spTree>
    <p:extLst>
      <p:ext uri="{BB962C8B-B14F-4D97-AF65-F5344CB8AC3E}">
        <p14:creationId xmlns:p14="http://schemas.microsoft.com/office/powerpoint/2010/main" val="2057630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FA5BF51F-488E-4793-BA70-7503163907F6}" type="slidenum">
              <a:rPr lang="en-US" smtClean="0"/>
              <a:pPr/>
              <a:t>12</a:t>
            </a:fld>
            <a:endParaRPr lang="en-US"/>
          </a:p>
        </p:txBody>
      </p:sp>
    </p:spTree>
    <p:extLst>
      <p:ext uri="{BB962C8B-B14F-4D97-AF65-F5344CB8AC3E}">
        <p14:creationId xmlns:p14="http://schemas.microsoft.com/office/powerpoint/2010/main" val="1399734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mr-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mr-IN"/>
          </a:p>
        </p:txBody>
      </p:sp>
      <p:sp>
        <p:nvSpPr>
          <p:cNvPr id="4" name="Date Placeholder 3"/>
          <p:cNvSpPr>
            <a:spLocks noGrp="1"/>
          </p:cNvSpPr>
          <p:nvPr>
            <p:ph type="dt" sz="half" idx="10"/>
          </p:nvPr>
        </p:nvSpPr>
        <p:spPr/>
        <p:txBody>
          <a:bodyPr/>
          <a:lstStyle/>
          <a:p>
            <a:fld id="{AE59FD36-76BD-4A68-8CBD-3648C7BD2353}" type="datetimeFigureOut">
              <a:rPr lang="mr-IN" smtClean="0"/>
              <a:t>09-11-2021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4FE47E1F-88C6-4A05-A66E-8762F6EB5BD2}" type="slidenum">
              <a:rPr lang="mr-IN" smtClean="0"/>
              <a:t>‹#›</a:t>
            </a:fld>
            <a:endParaRPr lang="mr-IN"/>
          </a:p>
        </p:txBody>
      </p:sp>
    </p:spTree>
    <p:extLst>
      <p:ext uri="{BB962C8B-B14F-4D97-AF65-F5344CB8AC3E}">
        <p14:creationId xmlns:p14="http://schemas.microsoft.com/office/powerpoint/2010/main" val="649966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10"/>
          </p:nvPr>
        </p:nvSpPr>
        <p:spPr/>
        <p:txBody>
          <a:bodyPr/>
          <a:lstStyle/>
          <a:p>
            <a:fld id="{AE59FD36-76BD-4A68-8CBD-3648C7BD2353}" type="datetimeFigureOut">
              <a:rPr lang="mr-IN" smtClean="0"/>
              <a:t>09-11-2021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4FE47E1F-88C6-4A05-A66E-8762F6EB5BD2}" type="slidenum">
              <a:rPr lang="mr-IN" smtClean="0"/>
              <a:t>‹#›</a:t>
            </a:fld>
            <a:endParaRPr lang="mr-IN"/>
          </a:p>
        </p:txBody>
      </p:sp>
    </p:spTree>
    <p:extLst>
      <p:ext uri="{BB962C8B-B14F-4D97-AF65-F5344CB8AC3E}">
        <p14:creationId xmlns:p14="http://schemas.microsoft.com/office/powerpoint/2010/main" val="218234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mr-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10"/>
          </p:nvPr>
        </p:nvSpPr>
        <p:spPr/>
        <p:txBody>
          <a:bodyPr/>
          <a:lstStyle/>
          <a:p>
            <a:fld id="{AE59FD36-76BD-4A68-8CBD-3648C7BD2353}" type="datetimeFigureOut">
              <a:rPr lang="mr-IN" smtClean="0"/>
              <a:t>09-11-2021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4FE47E1F-88C6-4A05-A66E-8762F6EB5BD2}" type="slidenum">
              <a:rPr lang="mr-IN" smtClean="0"/>
              <a:t>‹#›</a:t>
            </a:fld>
            <a:endParaRPr lang="mr-IN"/>
          </a:p>
        </p:txBody>
      </p:sp>
    </p:spTree>
    <p:extLst>
      <p:ext uri="{BB962C8B-B14F-4D97-AF65-F5344CB8AC3E}">
        <p14:creationId xmlns:p14="http://schemas.microsoft.com/office/powerpoint/2010/main" val="406671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10"/>
          </p:nvPr>
        </p:nvSpPr>
        <p:spPr/>
        <p:txBody>
          <a:bodyPr/>
          <a:lstStyle/>
          <a:p>
            <a:fld id="{AE59FD36-76BD-4A68-8CBD-3648C7BD2353}" type="datetimeFigureOut">
              <a:rPr lang="mr-IN" smtClean="0"/>
              <a:t>09-11-2021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4FE47E1F-88C6-4A05-A66E-8762F6EB5BD2}" type="slidenum">
              <a:rPr lang="mr-IN" smtClean="0"/>
              <a:t>‹#›</a:t>
            </a:fld>
            <a:endParaRPr lang="mr-IN"/>
          </a:p>
        </p:txBody>
      </p:sp>
    </p:spTree>
    <p:extLst>
      <p:ext uri="{BB962C8B-B14F-4D97-AF65-F5344CB8AC3E}">
        <p14:creationId xmlns:p14="http://schemas.microsoft.com/office/powerpoint/2010/main" val="1918652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mr-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59FD36-76BD-4A68-8CBD-3648C7BD2353}" type="datetimeFigureOut">
              <a:rPr lang="mr-IN" smtClean="0"/>
              <a:t>09-11-2021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4FE47E1F-88C6-4A05-A66E-8762F6EB5BD2}" type="slidenum">
              <a:rPr lang="mr-IN" smtClean="0"/>
              <a:t>‹#›</a:t>
            </a:fld>
            <a:endParaRPr lang="mr-IN"/>
          </a:p>
        </p:txBody>
      </p:sp>
    </p:spTree>
    <p:extLst>
      <p:ext uri="{BB962C8B-B14F-4D97-AF65-F5344CB8AC3E}">
        <p14:creationId xmlns:p14="http://schemas.microsoft.com/office/powerpoint/2010/main" val="390383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5" name="Date Placeholder 4"/>
          <p:cNvSpPr>
            <a:spLocks noGrp="1"/>
          </p:cNvSpPr>
          <p:nvPr>
            <p:ph type="dt" sz="half" idx="10"/>
          </p:nvPr>
        </p:nvSpPr>
        <p:spPr/>
        <p:txBody>
          <a:bodyPr/>
          <a:lstStyle/>
          <a:p>
            <a:fld id="{AE59FD36-76BD-4A68-8CBD-3648C7BD2353}" type="datetimeFigureOut">
              <a:rPr lang="mr-IN" smtClean="0"/>
              <a:t>09-11-2021</a:t>
            </a:fld>
            <a:endParaRPr lang="mr-IN"/>
          </a:p>
        </p:txBody>
      </p:sp>
      <p:sp>
        <p:nvSpPr>
          <p:cNvPr id="6" name="Footer Placeholder 5"/>
          <p:cNvSpPr>
            <a:spLocks noGrp="1"/>
          </p:cNvSpPr>
          <p:nvPr>
            <p:ph type="ftr" sz="quarter" idx="11"/>
          </p:nvPr>
        </p:nvSpPr>
        <p:spPr/>
        <p:txBody>
          <a:bodyPr/>
          <a:lstStyle/>
          <a:p>
            <a:endParaRPr lang="mr-IN"/>
          </a:p>
        </p:txBody>
      </p:sp>
      <p:sp>
        <p:nvSpPr>
          <p:cNvPr id="7" name="Slide Number Placeholder 6"/>
          <p:cNvSpPr>
            <a:spLocks noGrp="1"/>
          </p:cNvSpPr>
          <p:nvPr>
            <p:ph type="sldNum" sz="quarter" idx="12"/>
          </p:nvPr>
        </p:nvSpPr>
        <p:spPr/>
        <p:txBody>
          <a:bodyPr/>
          <a:lstStyle/>
          <a:p>
            <a:fld id="{4FE47E1F-88C6-4A05-A66E-8762F6EB5BD2}" type="slidenum">
              <a:rPr lang="mr-IN" smtClean="0"/>
              <a:t>‹#›</a:t>
            </a:fld>
            <a:endParaRPr lang="mr-IN"/>
          </a:p>
        </p:txBody>
      </p:sp>
    </p:spTree>
    <p:extLst>
      <p:ext uri="{BB962C8B-B14F-4D97-AF65-F5344CB8AC3E}">
        <p14:creationId xmlns:p14="http://schemas.microsoft.com/office/powerpoint/2010/main" val="41989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mr-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7" name="Date Placeholder 6"/>
          <p:cNvSpPr>
            <a:spLocks noGrp="1"/>
          </p:cNvSpPr>
          <p:nvPr>
            <p:ph type="dt" sz="half" idx="10"/>
          </p:nvPr>
        </p:nvSpPr>
        <p:spPr/>
        <p:txBody>
          <a:bodyPr/>
          <a:lstStyle/>
          <a:p>
            <a:fld id="{AE59FD36-76BD-4A68-8CBD-3648C7BD2353}" type="datetimeFigureOut">
              <a:rPr lang="mr-IN" smtClean="0"/>
              <a:t>09-11-2021</a:t>
            </a:fld>
            <a:endParaRPr lang="mr-IN"/>
          </a:p>
        </p:txBody>
      </p:sp>
      <p:sp>
        <p:nvSpPr>
          <p:cNvPr id="8" name="Footer Placeholder 7"/>
          <p:cNvSpPr>
            <a:spLocks noGrp="1"/>
          </p:cNvSpPr>
          <p:nvPr>
            <p:ph type="ftr" sz="quarter" idx="11"/>
          </p:nvPr>
        </p:nvSpPr>
        <p:spPr/>
        <p:txBody>
          <a:bodyPr/>
          <a:lstStyle/>
          <a:p>
            <a:endParaRPr lang="mr-IN"/>
          </a:p>
        </p:txBody>
      </p:sp>
      <p:sp>
        <p:nvSpPr>
          <p:cNvPr id="9" name="Slide Number Placeholder 8"/>
          <p:cNvSpPr>
            <a:spLocks noGrp="1"/>
          </p:cNvSpPr>
          <p:nvPr>
            <p:ph type="sldNum" sz="quarter" idx="12"/>
          </p:nvPr>
        </p:nvSpPr>
        <p:spPr/>
        <p:txBody>
          <a:bodyPr/>
          <a:lstStyle/>
          <a:p>
            <a:fld id="{4FE47E1F-88C6-4A05-A66E-8762F6EB5BD2}" type="slidenum">
              <a:rPr lang="mr-IN" smtClean="0"/>
              <a:t>‹#›</a:t>
            </a:fld>
            <a:endParaRPr lang="mr-IN"/>
          </a:p>
        </p:txBody>
      </p:sp>
    </p:spTree>
    <p:extLst>
      <p:ext uri="{BB962C8B-B14F-4D97-AF65-F5344CB8AC3E}">
        <p14:creationId xmlns:p14="http://schemas.microsoft.com/office/powerpoint/2010/main" val="47496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Date Placeholder 2"/>
          <p:cNvSpPr>
            <a:spLocks noGrp="1"/>
          </p:cNvSpPr>
          <p:nvPr>
            <p:ph type="dt" sz="half" idx="10"/>
          </p:nvPr>
        </p:nvSpPr>
        <p:spPr/>
        <p:txBody>
          <a:bodyPr/>
          <a:lstStyle/>
          <a:p>
            <a:fld id="{AE59FD36-76BD-4A68-8CBD-3648C7BD2353}" type="datetimeFigureOut">
              <a:rPr lang="mr-IN" smtClean="0"/>
              <a:t>09-11-2021</a:t>
            </a:fld>
            <a:endParaRPr lang="mr-IN"/>
          </a:p>
        </p:txBody>
      </p:sp>
      <p:sp>
        <p:nvSpPr>
          <p:cNvPr id="4" name="Footer Placeholder 3"/>
          <p:cNvSpPr>
            <a:spLocks noGrp="1"/>
          </p:cNvSpPr>
          <p:nvPr>
            <p:ph type="ftr" sz="quarter" idx="11"/>
          </p:nvPr>
        </p:nvSpPr>
        <p:spPr/>
        <p:txBody>
          <a:bodyPr/>
          <a:lstStyle/>
          <a:p>
            <a:endParaRPr lang="mr-IN"/>
          </a:p>
        </p:txBody>
      </p:sp>
      <p:sp>
        <p:nvSpPr>
          <p:cNvPr id="5" name="Slide Number Placeholder 4"/>
          <p:cNvSpPr>
            <a:spLocks noGrp="1"/>
          </p:cNvSpPr>
          <p:nvPr>
            <p:ph type="sldNum" sz="quarter" idx="12"/>
          </p:nvPr>
        </p:nvSpPr>
        <p:spPr/>
        <p:txBody>
          <a:bodyPr/>
          <a:lstStyle/>
          <a:p>
            <a:fld id="{4FE47E1F-88C6-4A05-A66E-8762F6EB5BD2}" type="slidenum">
              <a:rPr lang="mr-IN" smtClean="0"/>
              <a:t>‹#›</a:t>
            </a:fld>
            <a:endParaRPr lang="mr-IN"/>
          </a:p>
        </p:txBody>
      </p:sp>
    </p:spTree>
    <p:extLst>
      <p:ext uri="{BB962C8B-B14F-4D97-AF65-F5344CB8AC3E}">
        <p14:creationId xmlns:p14="http://schemas.microsoft.com/office/powerpoint/2010/main" val="41385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59FD36-76BD-4A68-8CBD-3648C7BD2353}" type="datetimeFigureOut">
              <a:rPr lang="mr-IN" smtClean="0"/>
              <a:t>09-11-2021</a:t>
            </a:fld>
            <a:endParaRPr lang="mr-IN"/>
          </a:p>
        </p:txBody>
      </p:sp>
      <p:sp>
        <p:nvSpPr>
          <p:cNvPr id="3" name="Footer Placeholder 2"/>
          <p:cNvSpPr>
            <a:spLocks noGrp="1"/>
          </p:cNvSpPr>
          <p:nvPr>
            <p:ph type="ftr" sz="quarter" idx="11"/>
          </p:nvPr>
        </p:nvSpPr>
        <p:spPr/>
        <p:txBody>
          <a:bodyPr/>
          <a:lstStyle/>
          <a:p>
            <a:endParaRPr lang="mr-IN"/>
          </a:p>
        </p:txBody>
      </p:sp>
      <p:sp>
        <p:nvSpPr>
          <p:cNvPr id="4" name="Slide Number Placeholder 3"/>
          <p:cNvSpPr>
            <a:spLocks noGrp="1"/>
          </p:cNvSpPr>
          <p:nvPr>
            <p:ph type="sldNum" sz="quarter" idx="12"/>
          </p:nvPr>
        </p:nvSpPr>
        <p:spPr/>
        <p:txBody>
          <a:bodyPr/>
          <a:lstStyle/>
          <a:p>
            <a:fld id="{4FE47E1F-88C6-4A05-A66E-8762F6EB5BD2}" type="slidenum">
              <a:rPr lang="mr-IN" smtClean="0"/>
              <a:t>‹#›</a:t>
            </a:fld>
            <a:endParaRPr lang="mr-IN"/>
          </a:p>
        </p:txBody>
      </p:sp>
    </p:spTree>
    <p:extLst>
      <p:ext uri="{BB962C8B-B14F-4D97-AF65-F5344CB8AC3E}">
        <p14:creationId xmlns:p14="http://schemas.microsoft.com/office/powerpoint/2010/main" val="1734568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mr-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59FD36-76BD-4A68-8CBD-3648C7BD2353}" type="datetimeFigureOut">
              <a:rPr lang="mr-IN" smtClean="0"/>
              <a:t>09-11-2021</a:t>
            </a:fld>
            <a:endParaRPr lang="mr-IN"/>
          </a:p>
        </p:txBody>
      </p:sp>
      <p:sp>
        <p:nvSpPr>
          <p:cNvPr id="6" name="Footer Placeholder 5"/>
          <p:cNvSpPr>
            <a:spLocks noGrp="1"/>
          </p:cNvSpPr>
          <p:nvPr>
            <p:ph type="ftr" sz="quarter" idx="11"/>
          </p:nvPr>
        </p:nvSpPr>
        <p:spPr/>
        <p:txBody>
          <a:bodyPr/>
          <a:lstStyle/>
          <a:p>
            <a:endParaRPr lang="mr-IN"/>
          </a:p>
        </p:txBody>
      </p:sp>
      <p:sp>
        <p:nvSpPr>
          <p:cNvPr id="7" name="Slide Number Placeholder 6"/>
          <p:cNvSpPr>
            <a:spLocks noGrp="1"/>
          </p:cNvSpPr>
          <p:nvPr>
            <p:ph type="sldNum" sz="quarter" idx="12"/>
          </p:nvPr>
        </p:nvSpPr>
        <p:spPr/>
        <p:txBody>
          <a:bodyPr/>
          <a:lstStyle/>
          <a:p>
            <a:fld id="{4FE47E1F-88C6-4A05-A66E-8762F6EB5BD2}" type="slidenum">
              <a:rPr lang="mr-IN" smtClean="0"/>
              <a:t>‹#›</a:t>
            </a:fld>
            <a:endParaRPr lang="mr-IN"/>
          </a:p>
        </p:txBody>
      </p:sp>
    </p:spTree>
    <p:extLst>
      <p:ext uri="{BB962C8B-B14F-4D97-AF65-F5344CB8AC3E}">
        <p14:creationId xmlns:p14="http://schemas.microsoft.com/office/powerpoint/2010/main" val="3280420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mr-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mr-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59FD36-76BD-4A68-8CBD-3648C7BD2353}" type="datetimeFigureOut">
              <a:rPr lang="mr-IN" smtClean="0"/>
              <a:t>09-11-2021</a:t>
            </a:fld>
            <a:endParaRPr lang="mr-IN"/>
          </a:p>
        </p:txBody>
      </p:sp>
      <p:sp>
        <p:nvSpPr>
          <p:cNvPr id="6" name="Footer Placeholder 5"/>
          <p:cNvSpPr>
            <a:spLocks noGrp="1"/>
          </p:cNvSpPr>
          <p:nvPr>
            <p:ph type="ftr" sz="quarter" idx="11"/>
          </p:nvPr>
        </p:nvSpPr>
        <p:spPr/>
        <p:txBody>
          <a:bodyPr/>
          <a:lstStyle/>
          <a:p>
            <a:endParaRPr lang="mr-IN"/>
          </a:p>
        </p:txBody>
      </p:sp>
      <p:sp>
        <p:nvSpPr>
          <p:cNvPr id="7" name="Slide Number Placeholder 6"/>
          <p:cNvSpPr>
            <a:spLocks noGrp="1"/>
          </p:cNvSpPr>
          <p:nvPr>
            <p:ph type="sldNum" sz="quarter" idx="12"/>
          </p:nvPr>
        </p:nvSpPr>
        <p:spPr/>
        <p:txBody>
          <a:bodyPr/>
          <a:lstStyle/>
          <a:p>
            <a:fld id="{4FE47E1F-88C6-4A05-A66E-8762F6EB5BD2}" type="slidenum">
              <a:rPr lang="mr-IN" smtClean="0"/>
              <a:t>‹#›</a:t>
            </a:fld>
            <a:endParaRPr lang="mr-IN"/>
          </a:p>
        </p:txBody>
      </p:sp>
    </p:spTree>
    <p:extLst>
      <p:ext uri="{BB962C8B-B14F-4D97-AF65-F5344CB8AC3E}">
        <p14:creationId xmlns:p14="http://schemas.microsoft.com/office/powerpoint/2010/main" val="334211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mr-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9FD36-76BD-4A68-8CBD-3648C7BD2353}" type="datetimeFigureOut">
              <a:rPr lang="mr-IN" smtClean="0"/>
              <a:t>09-11-2021</a:t>
            </a:fld>
            <a:endParaRPr lang="mr-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mr-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47E1F-88C6-4A05-A66E-8762F6EB5BD2}" type="slidenum">
              <a:rPr lang="mr-IN" smtClean="0"/>
              <a:t>‹#›</a:t>
            </a:fld>
            <a:endParaRPr lang="mr-IN"/>
          </a:p>
        </p:txBody>
      </p:sp>
    </p:spTree>
    <p:extLst>
      <p:ext uri="{BB962C8B-B14F-4D97-AF65-F5344CB8AC3E}">
        <p14:creationId xmlns:p14="http://schemas.microsoft.com/office/powerpoint/2010/main" val="2159033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mr-IN"/>
          </a:p>
        </p:txBody>
      </p:sp>
      <p:sp>
        <p:nvSpPr>
          <p:cNvPr id="3" name="Subtitle 2"/>
          <p:cNvSpPr>
            <a:spLocks noGrp="1"/>
          </p:cNvSpPr>
          <p:nvPr>
            <p:ph type="subTitle" idx="1"/>
          </p:nvPr>
        </p:nvSpPr>
        <p:spPr/>
        <p:txBody>
          <a:bodyPr/>
          <a:lstStyle/>
          <a:p>
            <a:endParaRPr lang="mr-IN"/>
          </a:p>
        </p:txBody>
      </p:sp>
    </p:spTree>
    <p:extLst>
      <p:ext uri="{BB962C8B-B14F-4D97-AF65-F5344CB8AC3E}">
        <p14:creationId xmlns:p14="http://schemas.microsoft.com/office/powerpoint/2010/main" val="2359886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Thread-using </a:t>
            </a:r>
            <a:r>
              <a:rPr lang="en-US" sz="2800" dirty="0">
                <a:latin typeface="Courier New" pitchFamily="49" charset="0"/>
                <a:cs typeface="Courier New" pitchFamily="49" charset="0"/>
              </a:rPr>
              <a:t>Runnable</a:t>
            </a:r>
            <a:r>
              <a:rPr lang="en-US" dirty="0" smtClean="0"/>
              <a:t> interface</a:t>
            </a:r>
            <a:endParaRPr lang="en-US" dirty="0"/>
          </a:p>
        </p:txBody>
      </p:sp>
      <p:sp>
        <p:nvSpPr>
          <p:cNvPr id="4" name="Content Placeholder 3"/>
          <p:cNvSpPr>
            <a:spLocks noGrp="1"/>
          </p:cNvSpPr>
          <p:nvPr>
            <p:ph idx="1"/>
          </p:nvPr>
        </p:nvSpPr>
        <p:spPr>
          <a:xfrm>
            <a:off x="1981200" y="1600201"/>
            <a:ext cx="8229600" cy="4525963"/>
          </a:xfrm>
          <a:prstGeom prst="roundRect">
            <a:avLst>
              <a:gd name="adj" fmla="val 0"/>
            </a:avLst>
          </a:prstGeom>
          <a:solidFill>
            <a:srgbClr val="E4E1B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buNone/>
            </a:pPr>
            <a:r>
              <a:rPr lang="en-US" dirty="0" smtClean="0">
                <a:solidFill>
                  <a:schemeClr val="tx1"/>
                </a:solidFill>
                <a:latin typeface="Courier New" pitchFamily="49" charset="0"/>
                <a:cs typeface="Courier New" pitchFamily="49" charset="0"/>
              </a:rPr>
              <a:t>class SimpleThread implements </a:t>
            </a:r>
            <a:r>
              <a:rPr lang="en-US" b="1" dirty="0" smtClean="0">
                <a:solidFill>
                  <a:schemeClr val="tx1"/>
                </a:solidFill>
                <a:latin typeface="Courier New" pitchFamily="49" charset="0"/>
                <a:cs typeface="Courier New" pitchFamily="49" charset="0"/>
              </a:rPr>
              <a:t>Runnable</a:t>
            </a:r>
          </a:p>
          <a:p>
            <a:pPr>
              <a:buNone/>
            </a:pPr>
            <a:r>
              <a:rPr lang="en-US" dirty="0" smtClean="0">
                <a:solidFill>
                  <a:schemeClr val="tx1"/>
                </a:solidFill>
                <a:latin typeface="Courier New" pitchFamily="49" charset="0"/>
                <a:cs typeface="Courier New" pitchFamily="49" charset="0"/>
              </a:rPr>
              <a:t>{ </a:t>
            </a:r>
          </a:p>
          <a:p>
            <a:pPr>
              <a:buNone/>
            </a:pPr>
            <a:r>
              <a:rPr lang="en-US" dirty="0" smtClean="0">
                <a:solidFill>
                  <a:schemeClr val="tx1"/>
                </a:solidFill>
                <a:latin typeface="Courier New" pitchFamily="49" charset="0"/>
                <a:cs typeface="Courier New" pitchFamily="49" charset="0"/>
              </a:rPr>
              <a:t>	public void run() </a:t>
            </a:r>
          </a:p>
          <a:p>
            <a:pPr>
              <a:buNone/>
            </a:pPr>
            <a:r>
              <a:rPr lang="en-US" dirty="0" smtClean="0">
                <a:solidFill>
                  <a:schemeClr val="tx1"/>
                </a:solidFill>
                <a:latin typeface="Courier New" pitchFamily="49" charset="0"/>
                <a:cs typeface="Courier New" pitchFamily="49" charset="0"/>
              </a:rPr>
              <a:t>	{ </a:t>
            </a:r>
          </a:p>
          <a:p>
            <a:pPr>
              <a:buNone/>
            </a:pPr>
            <a:r>
              <a:rPr lang="en-US" dirty="0" smtClean="0">
                <a:solidFill>
                  <a:schemeClr val="tx1"/>
                </a:solidFill>
                <a:latin typeface="Courier New" pitchFamily="49" charset="0"/>
                <a:cs typeface="Courier New" pitchFamily="49" charset="0"/>
              </a:rPr>
              <a:t>		 for(</a:t>
            </a:r>
            <a:r>
              <a:rPr lang="en-US" dirty="0" err="1" smtClean="0">
                <a:solidFill>
                  <a:schemeClr val="tx1"/>
                </a:solidFill>
                <a:latin typeface="Courier New" pitchFamily="49" charset="0"/>
                <a:cs typeface="Courier New" pitchFamily="49" charset="0"/>
              </a:rPr>
              <a:t>int</a:t>
            </a:r>
            <a:r>
              <a:rPr lang="en-US" dirty="0" smtClean="0">
                <a:solidFill>
                  <a:schemeClr val="tx1"/>
                </a:solidFill>
                <a:latin typeface="Courier New" pitchFamily="49" charset="0"/>
                <a:cs typeface="Courier New" pitchFamily="49" charset="0"/>
              </a:rPr>
              <a:t> </a:t>
            </a:r>
            <a:r>
              <a:rPr lang="en-US" dirty="0" err="1" smtClean="0">
                <a:solidFill>
                  <a:schemeClr val="tx1"/>
                </a:solidFill>
                <a:latin typeface="Courier New" pitchFamily="49" charset="0"/>
                <a:cs typeface="Courier New" pitchFamily="49" charset="0"/>
              </a:rPr>
              <a:t>i</a:t>
            </a:r>
            <a:r>
              <a:rPr lang="en-US" dirty="0" smtClean="0">
                <a:solidFill>
                  <a:schemeClr val="tx1"/>
                </a:solidFill>
                <a:latin typeface="Courier New" pitchFamily="49" charset="0"/>
                <a:cs typeface="Courier New" pitchFamily="49" charset="0"/>
              </a:rPr>
              <a:t>=0;i&lt;10;i++) </a:t>
            </a:r>
          </a:p>
          <a:p>
            <a:pPr>
              <a:buNone/>
            </a:pPr>
            <a:r>
              <a:rPr lang="en-US" dirty="0" smtClean="0">
                <a:solidFill>
                  <a:schemeClr val="tx1"/>
                </a:solidFill>
                <a:latin typeface="Courier New" pitchFamily="49" charset="0"/>
                <a:cs typeface="Courier New" pitchFamily="49" charset="0"/>
              </a:rPr>
              <a:t>		 { </a:t>
            </a:r>
          </a:p>
          <a:p>
            <a:pPr>
              <a:buNone/>
            </a:pPr>
            <a:r>
              <a:rPr lang="en-US" dirty="0" smtClean="0">
                <a:solidFill>
                  <a:schemeClr val="tx1"/>
                </a:solidFill>
                <a:latin typeface="Courier New" pitchFamily="49" charset="0"/>
                <a:cs typeface="Courier New" pitchFamily="49" charset="0"/>
              </a:rPr>
              <a:t>			System.out.println(</a:t>
            </a:r>
            <a:r>
              <a:rPr lang="en-US" dirty="0" err="1" smtClean="0">
                <a:solidFill>
                  <a:schemeClr val="tx1"/>
                </a:solidFill>
                <a:latin typeface="Courier New" pitchFamily="49" charset="0"/>
                <a:cs typeface="Courier New" pitchFamily="49" charset="0"/>
              </a:rPr>
              <a:t>i</a:t>
            </a:r>
            <a:r>
              <a:rPr lang="en-US" dirty="0" smtClean="0">
                <a:solidFill>
                  <a:schemeClr val="tx1"/>
                </a:solidFill>
                <a:latin typeface="Courier New" pitchFamily="49" charset="0"/>
                <a:cs typeface="Courier New" pitchFamily="49" charset="0"/>
              </a:rPr>
              <a:t> + " " + 		</a:t>
            </a:r>
            <a:r>
              <a:rPr lang="en-US" dirty="0" smtClean="0">
                <a:solidFill>
                  <a:schemeClr val="tx1"/>
                </a:solidFill>
              </a:rPr>
              <a:t> 	</a:t>
            </a:r>
            <a:r>
              <a:rPr lang="en-US" dirty="0" smtClean="0">
                <a:solidFill>
                  <a:schemeClr val="tx1"/>
                </a:solidFill>
                <a:latin typeface="Courier New" pitchFamily="49" charset="0"/>
                <a:cs typeface="Courier New" pitchFamily="49" charset="0"/>
              </a:rPr>
              <a:t>Thread.currentThread().getName());</a:t>
            </a:r>
          </a:p>
          <a:p>
            <a:pPr>
              <a:buNone/>
            </a:pPr>
            <a:r>
              <a:rPr lang="en-US" dirty="0" smtClean="0">
                <a:solidFill>
                  <a:schemeClr val="tx1"/>
                </a:solidFill>
                <a:latin typeface="Courier New" pitchFamily="49" charset="0"/>
                <a:cs typeface="Courier New" pitchFamily="49" charset="0"/>
              </a:rPr>
              <a:t>		 } </a:t>
            </a:r>
          </a:p>
          <a:p>
            <a:pPr>
              <a:buNone/>
            </a:pPr>
            <a:r>
              <a:rPr lang="en-US" dirty="0" smtClean="0">
                <a:solidFill>
                  <a:schemeClr val="tx1"/>
                </a:solidFill>
                <a:latin typeface="Courier New" pitchFamily="49" charset="0"/>
                <a:cs typeface="Courier New" pitchFamily="49" charset="0"/>
              </a:rPr>
              <a:t>		  </a:t>
            </a:r>
            <a:r>
              <a:rPr lang="en-US" dirty="0" err="1" smtClean="0">
                <a:solidFill>
                  <a:schemeClr val="tx1"/>
                </a:solidFill>
                <a:latin typeface="Courier New" pitchFamily="49" charset="0"/>
                <a:cs typeface="Courier New" pitchFamily="49" charset="0"/>
              </a:rPr>
              <a:t>System.out.println</a:t>
            </a:r>
            <a:r>
              <a:rPr lang="en-US" dirty="0" smtClean="0">
                <a:solidFill>
                  <a:schemeClr val="tx1"/>
                </a:solidFill>
                <a:latin typeface="Courier New" pitchFamily="49" charset="0"/>
                <a:cs typeface="Courier New" pitchFamily="49" charset="0"/>
              </a:rPr>
              <a:t>("DONE! “);</a:t>
            </a:r>
          </a:p>
          <a:p>
            <a:pPr>
              <a:buNone/>
            </a:pPr>
            <a:r>
              <a:rPr lang="en-US" dirty="0" smtClean="0">
                <a:solidFill>
                  <a:schemeClr val="tx1"/>
                </a:solidFill>
                <a:latin typeface="Courier New" pitchFamily="49" charset="0"/>
                <a:cs typeface="Courier New" pitchFamily="49" charset="0"/>
              </a:rPr>
              <a:t>	}</a:t>
            </a:r>
          </a:p>
          <a:p>
            <a:pPr>
              <a:buNone/>
            </a:pPr>
            <a:r>
              <a:rPr lang="en-US" dirty="0" smtClean="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4277208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282" y="152400"/>
            <a:ext cx="8472518" cy="715962"/>
          </a:xfrm>
        </p:spPr>
        <p:txBody>
          <a:bodyPr>
            <a:normAutofit fontScale="90000"/>
          </a:bodyPr>
          <a:lstStyle/>
          <a:p>
            <a:r>
              <a:rPr lang="en-US" dirty="0" smtClean="0"/>
              <a:t>Thread Interruption and </a:t>
            </a:r>
            <a:r>
              <a:rPr lang="en-US" sz="3100" dirty="0">
                <a:latin typeface="Courier New" pitchFamily="49" charset="0"/>
                <a:cs typeface="Courier New" pitchFamily="49" charset="0"/>
              </a:rPr>
              <a:t>InterruptedException </a:t>
            </a:r>
          </a:p>
        </p:txBody>
      </p:sp>
      <p:sp>
        <p:nvSpPr>
          <p:cNvPr id="3" name="Content Placeholder 2"/>
          <p:cNvSpPr>
            <a:spLocks noGrp="1"/>
          </p:cNvSpPr>
          <p:nvPr>
            <p:ph idx="1"/>
          </p:nvPr>
        </p:nvSpPr>
        <p:spPr/>
        <p:txBody>
          <a:bodyPr/>
          <a:lstStyle/>
          <a:p>
            <a:pPr algn="just">
              <a:buFont typeface="Wingdings" pitchFamily="2" charset="2"/>
              <a:buChar char="§"/>
            </a:pPr>
            <a:r>
              <a:rPr lang="en-US" dirty="0" smtClean="0"/>
              <a:t>An interrupt is an indication to a thread that it should stop .</a:t>
            </a:r>
          </a:p>
          <a:p>
            <a:pPr algn="just">
              <a:buFont typeface="Wingdings" pitchFamily="2" charset="2"/>
              <a:buChar char="§"/>
            </a:pPr>
            <a:r>
              <a:rPr lang="en-US" dirty="0" smtClean="0"/>
              <a:t>Thread is interrupted by calling  </a:t>
            </a:r>
            <a:r>
              <a:rPr lang="en-US" sz="2400" dirty="0">
                <a:latin typeface="Courier New" pitchFamily="49" charset="0"/>
                <a:cs typeface="Courier New" pitchFamily="49" charset="0"/>
              </a:rPr>
              <a:t>interrupt() </a:t>
            </a:r>
            <a:r>
              <a:rPr lang="en-US" dirty="0" smtClean="0"/>
              <a:t>on Thread Object.</a:t>
            </a:r>
          </a:p>
          <a:p>
            <a:pPr algn="just">
              <a:buFont typeface="Wingdings" pitchFamily="2" charset="2"/>
              <a:buChar char="§"/>
            </a:pPr>
            <a:r>
              <a:rPr lang="en-US" dirty="0" smtClean="0"/>
              <a:t>The thread is interrupted, either before or during the activity</a:t>
            </a:r>
          </a:p>
          <a:p>
            <a:pPr lvl="1" algn="just"/>
            <a:r>
              <a:rPr lang="en-US" dirty="0" smtClean="0">
                <a:latin typeface="Courier New" pitchFamily="49" charset="0"/>
                <a:cs typeface="Courier New" pitchFamily="49" charset="0"/>
              </a:rPr>
              <a:t>throws InterruptedException</a:t>
            </a:r>
            <a:r>
              <a:rPr lang="en-US" dirty="0" smtClean="0"/>
              <a:t>.</a:t>
            </a:r>
          </a:p>
          <a:p>
            <a:pPr algn="just"/>
            <a:endParaRPr lang="en-US" dirty="0"/>
          </a:p>
        </p:txBody>
      </p:sp>
    </p:spTree>
    <p:extLst>
      <p:ext uri="{BB962C8B-B14F-4D97-AF65-F5344CB8AC3E}">
        <p14:creationId xmlns:p14="http://schemas.microsoft.com/office/powerpoint/2010/main" val="887858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
          <p:cNvGrpSpPr/>
          <p:nvPr/>
        </p:nvGrpSpPr>
        <p:grpSpPr>
          <a:xfrm>
            <a:off x="2522483" y="4435365"/>
            <a:ext cx="1792014" cy="872359"/>
            <a:chOff x="830317" y="4303986"/>
            <a:chExt cx="1792014" cy="872359"/>
          </a:xfrm>
        </p:grpSpPr>
        <p:sp>
          <p:nvSpPr>
            <p:cNvPr id="9" name="Rectangle 8"/>
            <p:cNvSpPr/>
            <p:nvPr/>
          </p:nvSpPr>
          <p:spPr bwMode="auto">
            <a:xfrm>
              <a:off x="835572" y="4303986"/>
              <a:ext cx="1781504" cy="28378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000">
                <a:latin typeface="Arial" charset="0"/>
              </a:endParaRPr>
            </a:p>
          </p:txBody>
        </p:sp>
        <p:sp>
          <p:nvSpPr>
            <p:cNvPr id="10" name="Rectangle 9"/>
            <p:cNvSpPr/>
            <p:nvPr/>
          </p:nvSpPr>
          <p:spPr bwMode="auto">
            <a:xfrm>
              <a:off x="830317" y="4598276"/>
              <a:ext cx="1781504" cy="28378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000">
                <a:latin typeface="Arial" charset="0"/>
              </a:endParaRPr>
            </a:p>
          </p:txBody>
        </p:sp>
        <p:sp>
          <p:nvSpPr>
            <p:cNvPr id="11" name="Rectangle 10"/>
            <p:cNvSpPr/>
            <p:nvPr/>
          </p:nvSpPr>
          <p:spPr bwMode="auto">
            <a:xfrm>
              <a:off x="840827" y="4892565"/>
              <a:ext cx="1781504" cy="28378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000">
                <a:latin typeface="Arial" charset="0"/>
              </a:endParaRPr>
            </a:p>
          </p:txBody>
        </p:sp>
      </p:grpSp>
      <p:sp>
        <p:nvSpPr>
          <p:cNvPr id="2" name="Title 1"/>
          <p:cNvSpPr>
            <a:spLocks noGrp="1"/>
          </p:cNvSpPr>
          <p:nvPr>
            <p:ph type="title"/>
          </p:nvPr>
        </p:nvSpPr>
        <p:spPr/>
        <p:txBody>
          <a:bodyPr/>
          <a:lstStyle/>
          <a:p>
            <a:r>
              <a:rPr lang="en-US" dirty="0" smtClean="0"/>
              <a:t>Threads – Context Switch</a:t>
            </a:r>
            <a:endParaRPr lang="en-US" dirty="0"/>
          </a:p>
        </p:txBody>
      </p:sp>
      <p:sp>
        <p:nvSpPr>
          <p:cNvPr id="3" name="Content Placeholder 2"/>
          <p:cNvSpPr>
            <a:spLocks noGrp="1"/>
          </p:cNvSpPr>
          <p:nvPr>
            <p:ph idx="1"/>
          </p:nvPr>
        </p:nvSpPr>
        <p:spPr>
          <a:xfrm>
            <a:off x="1996966" y="1267865"/>
            <a:ext cx="8229600" cy="4754563"/>
          </a:xfrm>
        </p:spPr>
        <p:txBody>
          <a:bodyPr/>
          <a:lstStyle/>
          <a:p>
            <a:pPr algn="just">
              <a:buSzPct val="85000"/>
              <a:buFont typeface="Wingdings" pitchFamily="2" charset="2"/>
              <a:buChar char="§"/>
            </a:pPr>
            <a:r>
              <a:rPr lang="en-US" dirty="0" smtClean="0"/>
              <a:t>Switching between threads is controlled by the OS.</a:t>
            </a:r>
          </a:p>
          <a:p>
            <a:pPr algn="just">
              <a:buSzPct val="85000"/>
              <a:buFont typeface="Wingdings" pitchFamily="2" charset="2"/>
              <a:buChar char="§"/>
            </a:pPr>
            <a:r>
              <a:rPr lang="en-US" dirty="0" smtClean="0"/>
              <a:t>While switching Thread-specific data needs to be stored.</a:t>
            </a:r>
          </a:p>
          <a:p>
            <a:pPr algn="just">
              <a:buSzPct val="85000"/>
              <a:buFont typeface="Wingdings" pitchFamily="2" charset="2"/>
              <a:buChar char="§"/>
            </a:pPr>
            <a:r>
              <a:rPr lang="en-US" dirty="0" smtClean="0"/>
              <a:t>Threads share same memory space, Context switch lightweight (comparatively).</a:t>
            </a:r>
            <a:endParaRPr lang="en-US" dirty="0"/>
          </a:p>
        </p:txBody>
      </p:sp>
      <p:sp>
        <p:nvSpPr>
          <p:cNvPr id="5" name="TextBox 4"/>
          <p:cNvSpPr txBox="1"/>
          <p:nvPr/>
        </p:nvSpPr>
        <p:spPr>
          <a:xfrm>
            <a:off x="2554013" y="4745421"/>
            <a:ext cx="1718442" cy="276999"/>
          </a:xfrm>
          <a:prstGeom prst="rect">
            <a:avLst/>
          </a:prstGeom>
          <a:noFill/>
        </p:spPr>
        <p:txBody>
          <a:bodyPr wrap="square" rtlCol="0">
            <a:spAutoFit/>
          </a:bodyPr>
          <a:lstStyle/>
          <a:p>
            <a:r>
              <a:rPr lang="en-US" sz="1200" dirty="0"/>
              <a:t>Waiting</a:t>
            </a:r>
          </a:p>
        </p:txBody>
      </p:sp>
      <p:sp>
        <p:nvSpPr>
          <p:cNvPr id="7" name="TextBox 6"/>
          <p:cNvSpPr txBox="1"/>
          <p:nvPr/>
        </p:nvSpPr>
        <p:spPr>
          <a:xfrm>
            <a:off x="2554013" y="4445875"/>
            <a:ext cx="1718442" cy="276999"/>
          </a:xfrm>
          <a:prstGeom prst="rect">
            <a:avLst/>
          </a:prstGeom>
          <a:noFill/>
        </p:spPr>
        <p:txBody>
          <a:bodyPr wrap="square" rtlCol="0">
            <a:spAutoFit/>
          </a:bodyPr>
          <a:lstStyle/>
          <a:p>
            <a:r>
              <a:rPr lang="en-US" sz="1200" dirty="0"/>
              <a:t>Processing</a:t>
            </a:r>
          </a:p>
        </p:txBody>
      </p:sp>
      <p:sp>
        <p:nvSpPr>
          <p:cNvPr id="12" name="TextBox 11"/>
          <p:cNvSpPr txBox="1"/>
          <p:nvPr/>
        </p:nvSpPr>
        <p:spPr>
          <a:xfrm>
            <a:off x="2548757" y="5023945"/>
            <a:ext cx="1718442" cy="276999"/>
          </a:xfrm>
          <a:prstGeom prst="rect">
            <a:avLst/>
          </a:prstGeom>
          <a:noFill/>
        </p:spPr>
        <p:txBody>
          <a:bodyPr wrap="square" rtlCol="0">
            <a:spAutoFit/>
          </a:bodyPr>
          <a:lstStyle/>
          <a:p>
            <a:r>
              <a:rPr lang="en-US" sz="1200" dirty="0"/>
              <a:t>Waiting</a:t>
            </a:r>
          </a:p>
        </p:txBody>
      </p:sp>
      <p:grpSp>
        <p:nvGrpSpPr>
          <p:cNvPr id="6" name="Group 12"/>
          <p:cNvGrpSpPr/>
          <p:nvPr/>
        </p:nvGrpSpPr>
        <p:grpSpPr>
          <a:xfrm>
            <a:off x="5102773" y="4461640"/>
            <a:ext cx="1792014" cy="872359"/>
            <a:chOff x="830317" y="4303986"/>
            <a:chExt cx="1792014" cy="872359"/>
          </a:xfrm>
        </p:grpSpPr>
        <p:sp>
          <p:nvSpPr>
            <p:cNvPr id="14" name="Rectangle 13"/>
            <p:cNvSpPr/>
            <p:nvPr/>
          </p:nvSpPr>
          <p:spPr bwMode="auto">
            <a:xfrm>
              <a:off x="835572" y="4303986"/>
              <a:ext cx="1781504" cy="28378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000">
                <a:latin typeface="Arial" charset="0"/>
              </a:endParaRPr>
            </a:p>
          </p:txBody>
        </p:sp>
        <p:sp>
          <p:nvSpPr>
            <p:cNvPr id="15" name="Rectangle 14"/>
            <p:cNvSpPr/>
            <p:nvPr/>
          </p:nvSpPr>
          <p:spPr bwMode="auto">
            <a:xfrm>
              <a:off x="830317" y="4598276"/>
              <a:ext cx="1781504" cy="28378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000">
                <a:latin typeface="Arial" charset="0"/>
              </a:endParaRPr>
            </a:p>
          </p:txBody>
        </p:sp>
        <p:sp>
          <p:nvSpPr>
            <p:cNvPr id="16" name="Rectangle 15"/>
            <p:cNvSpPr/>
            <p:nvPr/>
          </p:nvSpPr>
          <p:spPr bwMode="auto">
            <a:xfrm>
              <a:off x="840827" y="4892565"/>
              <a:ext cx="1781504" cy="28378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000">
                <a:latin typeface="Arial" charset="0"/>
              </a:endParaRPr>
            </a:p>
          </p:txBody>
        </p:sp>
      </p:grpSp>
      <p:sp>
        <p:nvSpPr>
          <p:cNvPr id="17" name="TextBox 16"/>
          <p:cNvSpPr txBox="1"/>
          <p:nvPr/>
        </p:nvSpPr>
        <p:spPr>
          <a:xfrm>
            <a:off x="5134303" y="4771696"/>
            <a:ext cx="1718442" cy="276999"/>
          </a:xfrm>
          <a:prstGeom prst="rect">
            <a:avLst/>
          </a:prstGeom>
          <a:noFill/>
        </p:spPr>
        <p:txBody>
          <a:bodyPr wrap="square" rtlCol="0">
            <a:spAutoFit/>
          </a:bodyPr>
          <a:lstStyle/>
          <a:p>
            <a:r>
              <a:rPr lang="en-US" sz="1200" dirty="0"/>
              <a:t>Processing</a:t>
            </a:r>
          </a:p>
        </p:txBody>
      </p:sp>
      <p:sp>
        <p:nvSpPr>
          <p:cNvPr id="18" name="TextBox 17"/>
          <p:cNvSpPr txBox="1"/>
          <p:nvPr/>
        </p:nvSpPr>
        <p:spPr>
          <a:xfrm>
            <a:off x="5134303" y="4472150"/>
            <a:ext cx="1718442" cy="276999"/>
          </a:xfrm>
          <a:prstGeom prst="rect">
            <a:avLst/>
          </a:prstGeom>
          <a:noFill/>
        </p:spPr>
        <p:txBody>
          <a:bodyPr wrap="square" rtlCol="0">
            <a:spAutoFit/>
          </a:bodyPr>
          <a:lstStyle/>
          <a:p>
            <a:r>
              <a:rPr lang="en-US" sz="1200" dirty="0"/>
              <a:t>Completed</a:t>
            </a:r>
          </a:p>
        </p:txBody>
      </p:sp>
      <p:sp>
        <p:nvSpPr>
          <p:cNvPr id="19" name="TextBox 18"/>
          <p:cNvSpPr txBox="1"/>
          <p:nvPr/>
        </p:nvSpPr>
        <p:spPr>
          <a:xfrm>
            <a:off x="5129047" y="5050220"/>
            <a:ext cx="1718442" cy="276999"/>
          </a:xfrm>
          <a:prstGeom prst="rect">
            <a:avLst/>
          </a:prstGeom>
          <a:noFill/>
        </p:spPr>
        <p:txBody>
          <a:bodyPr wrap="square" rtlCol="0">
            <a:spAutoFit/>
          </a:bodyPr>
          <a:lstStyle/>
          <a:p>
            <a:r>
              <a:rPr lang="en-US" sz="1200" dirty="0"/>
              <a:t>Waiting</a:t>
            </a:r>
          </a:p>
        </p:txBody>
      </p:sp>
      <p:grpSp>
        <p:nvGrpSpPr>
          <p:cNvPr id="8" name="Group 19"/>
          <p:cNvGrpSpPr/>
          <p:nvPr/>
        </p:nvGrpSpPr>
        <p:grpSpPr>
          <a:xfrm>
            <a:off x="7294180" y="4461640"/>
            <a:ext cx="1792014" cy="872359"/>
            <a:chOff x="830317" y="4303986"/>
            <a:chExt cx="1792014" cy="872359"/>
          </a:xfrm>
        </p:grpSpPr>
        <p:sp>
          <p:nvSpPr>
            <p:cNvPr id="21" name="Rectangle 20"/>
            <p:cNvSpPr/>
            <p:nvPr/>
          </p:nvSpPr>
          <p:spPr bwMode="auto">
            <a:xfrm>
              <a:off x="835572" y="4303986"/>
              <a:ext cx="1781504" cy="28378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000">
                <a:latin typeface="Arial" charset="0"/>
              </a:endParaRPr>
            </a:p>
          </p:txBody>
        </p:sp>
        <p:sp>
          <p:nvSpPr>
            <p:cNvPr id="22" name="Rectangle 21"/>
            <p:cNvSpPr/>
            <p:nvPr/>
          </p:nvSpPr>
          <p:spPr bwMode="auto">
            <a:xfrm>
              <a:off x="830317" y="4598276"/>
              <a:ext cx="1781504" cy="28378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000">
                <a:latin typeface="Arial" charset="0"/>
              </a:endParaRPr>
            </a:p>
          </p:txBody>
        </p:sp>
        <p:sp>
          <p:nvSpPr>
            <p:cNvPr id="23" name="Rectangle 22"/>
            <p:cNvSpPr/>
            <p:nvPr/>
          </p:nvSpPr>
          <p:spPr bwMode="auto">
            <a:xfrm>
              <a:off x="840827" y="4892565"/>
              <a:ext cx="1781504" cy="28378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000">
                <a:latin typeface="Arial" charset="0"/>
              </a:endParaRPr>
            </a:p>
          </p:txBody>
        </p:sp>
      </p:grpSp>
      <p:sp>
        <p:nvSpPr>
          <p:cNvPr id="24" name="TextBox 23"/>
          <p:cNvSpPr txBox="1"/>
          <p:nvPr/>
        </p:nvSpPr>
        <p:spPr>
          <a:xfrm>
            <a:off x="7325710" y="4771696"/>
            <a:ext cx="1718442" cy="276999"/>
          </a:xfrm>
          <a:prstGeom prst="rect">
            <a:avLst/>
          </a:prstGeom>
          <a:noFill/>
        </p:spPr>
        <p:txBody>
          <a:bodyPr wrap="square" rtlCol="0">
            <a:spAutoFit/>
          </a:bodyPr>
          <a:lstStyle/>
          <a:p>
            <a:r>
              <a:rPr lang="en-US" sz="1200" dirty="0"/>
              <a:t>Processing</a:t>
            </a:r>
          </a:p>
        </p:txBody>
      </p:sp>
      <p:sp>
        <p:nvSpPr>
          <p:cNvPr id="25" name="TextBox 24"/>
          <p:cNvSpPr txBox="1"/>
          <p:nvPr/>
        </p:nvSpPr>
        <p:spPr>
          <a:xfrm>
            <a:off x="7325710" y="4472150"/>
            <a:ext cx="1718442" cy="276999"/>
          </a:xfrm>
          <a:prstGeom prst="rect">
            <a:avLst/>
          </a:prstGeom>
          <a:noFill/>
        </p:spPr>
        <p:txBody>
          <a:bodyPr wrap="square" rtlCol="0">
            <a:spAutoFit/>
          </a:bodyPr>
          <a:lstStyle/>
          <a:p>
            <a:r>
              <a:rPr lang="en-US" sz="1200" dirty="0"/>
              <a:t>Completed</a:t>
            </a:r>
          </a:p>
        </p:txBody>
      </p:sp>
      <p:sp>
        <p:nvSpPr>
          <p:cNvPr id="26" name="TextBox 25"/>
          <p:cNvSpPr txBox="1"/>
          <p:nvPr/>
        </p:nvSpPr>
        <p:spPr>
          <a:xfrm>
            <a:off x="7320454" y="5050220"/>
            <a:ext cx="1718442" cy="276999"/>
          </a:xfrm>
          <a:prstGeom prst="rect">
            <a:avLst/>
          </a:prstGeom>
          <a:noFill/>
        </p:spPr>
        <p:txBody>
          <a:bodyPr wrap="square" rtlCol="0">
            <a:spAutoFit/>
          </a:bodyPr>
          <a:lstStyle/>
          <a:p>
            <a:r>
              <a:rPr lang="en-US" sz="1200" dirty="0"/>
              <a:t>Processing</a:t>
            </a:r>
          </a:p>
        </p:txBody>
      </p:sp>
    </p:spTree>
    <p:extLst>
      <p:ext uri="{BB962C8B-B14F-4D97-AF65-F5344CB8AC3E}">
        <p14:creationId xmlns:p14="http://schemas.microsoft.com/office/powerpoint/2010/main" val="2582551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Vs. Processes</a:t>
            </a:r>
            <a:endParaRPr lang="en-US" dirty="0"/>
          </a:p>
        </p:txBody>
      </p:sp>
      <p:graphicFrame>
        <p:nvGraphicFramePr>
          <p:cNvPr id="5" name="Table 4"/>
          <p:cNvGraphicFramePr>
            <a:graphicFrameLocks noGrp="1"/>
          </p:cNvGraphicFramePr>
          <p:nvPr/>
        </p:nvGraphicFramePr>
        <p:xfrm>
          <a:off x="2057398" y="1295402"/>
          <a:ext cx="8180782" cy="4724401"/>
        </p:xfrm>
        <a:graphic>
          <a:graphicData uri="http://schemas.openxmlformats.org/drawingml/2006/table">
            <a:tbl>
              <a:tblPr firstRow="1" bandRow="1">
                <a:tableStyleId>{5C22544A-7EE6-4342-B048-85BDC9FD1C3A}</a:tableStyleId>
              </a:tblPr>
              <a:tblGrid>
                <a:gridCol w="4090391"/>
                <a:gridCol w="4090391"/>
              </a:tblGrid>
              <a:tr h="821146">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500" dirty="0" smtClean="0">
                          <a:solidFill>
                            <a:schemeClr val="tx1"/>
                          </a:solidFill>
                        </a:rPr>
                        <a:t>Threads</a:t>
                      </a:r>
                    </a:p>
                  </a:txBody>
                  <a:tcPr marL="122712" marR="122712" marT="61355" marB="61355"/>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500" dirty="0" smtClean="0">
                          <a:solidFill>
                            <a:schemeClr val="tx1"/>
                          </a:solidFill>
                        </a:rPr>
                        <a:t>Processes</a:t>
                      </a:r>
                    </a:p>
                  </a:txBody>
                  <a:tcPr marL="122712" marR="122712" marT="61355" marB="61355"/>
                </a:tc>
              </a:tr>
              <a:tr h="821146">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500" dirty="0" smtClean="0">
                          <a:solidFill>
                            <a:schemeClr val="tx1"/>
                          </a:solidFill>
                        </a:rPr>
                        <a:t>Lightweight</a:t>
                      </a:r>
                    </a:p>
                  </a:txBody>
                  <a:tcPr marL="122712" marR="122712" marT="61355" marB="61355"/>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500" dirty="0" smtClean="0">
                          <a:solidFill>
                            <a:schemeClr val="tx1"/>
                          </a:solidFill>
                        </a:rPr>
                        <a:t>Heavyweight</a:t>
                      </a:r>
                    </a:p>
                  </a:txBody>
                  <a:tcPr marL="122712" marR="122712" marT="61355" marB="61355"/>
                </a:tc>
              </a:tr>
              <a:tr h="821146">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500" dirty="0" smtClean="0">
                          <a:solidFill>
                            <a:schemeClr val="tx1"/>
                          </a:solidFill>
                        </a:rPr>
                        <a:t>Single task allocation</a:t>
                      </a:r>
                    </a:p>
                  </a:txBody>
                  <a:tcPr marL="122712" marR="122712" marT="61355" marB="61355"/>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500" dirty="0" smtClean="0">
                          <a:solidFill>
                            <a:schemeClr val="tx1"/>
                          </a:solidFill>
                        </a:rPr>
                        <a:t>Collection of tasks</a:t>
                      </a:r>
                    </a:p>
                  </a:txBody>
                  <a:tcPr marL="122712" marR="122712" marT="61355" marB="61355"/>
                </a:tc>
              </a:tr>
              <a:tr h="821146">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500" dirty="0" smtClean="0">
                          <a:solidFill>
                            <a:schemeClr val="tx1"/>
                          </a:solidFill>
                        </a:rPr>
                        <a:t>For Business rules</a:t>
                      </a:r>
                    </a:p>
                  </a:txBody>
                  <a:tcPr marL="122712" marR="122712" marT="61355" marB="61355"/>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500" dirty="0" smtClean="0">
                          <a:solidFill>
                            <a:schemeClr val="tx1"/>
                          </a:solidFill>
                        </a:rPr>
                        <a:t>For Application Logic</a:t>
                      </a:r>
                    </a:p>
                  </a:txBody>
                  <a:tcPr marL="122712" marR="122712" marT="61355" marB="61355"/>
                </a:tc>
              </a:tr>
              <a:tr h="1439817">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500" dirty="0" smtClean="0">
                          <a:solidFill>
                            <a:schemeClr val="tx1"/>
                          </a:solidFill>
                        </a:rPr>
                        <a:t>InterThread communication faster</a:t>
                      </a:r>
                    </a:p>
                  </a:txBody>
                  <a:tcPr marL="122712" marR="122712" marT="61355" marB="61355"/>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500" dirty="0" smtClean="0">
                          <a:solidFill>
                            <a:schemeClr val="tx1"/>
                          </a:solidFill>
                        </a:rPr>
                        <a:t>InterProcess communication slower</a:t>
                      </a:r>
                    </a:p>
                  </a:txBody>
                  <a:tcPr marL="122712" marR="122712" marT="61355" marB="61355"/>
                </a:tc>
              </a:tr>
            </a:tbl>
          </a:graphicData>
        </a:graphic>
      </p:graphicFrame>
    </p:spTree>
    <p:extLst>
      <p:ext uri="{BB962C8B-B14F-4D97-AF65-F5344CB8AC3E}">
        <p14:creationId xmlns:p14="http://schemas.microsoft.com/office/powerpoint/2010/main" val="124205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a Thread</a:t>
            </a:r>
            <a:endParaRPr lang="en-US" dirty="0"/>
          </a:p>
        </p:txBody>
      </p:sp>
      <p:sp>
        <p:nvSpPr>
          <p:cNvPr id="8" name="Content Placeholder 7"/>
          <p:cNvSpPr>
            <a:spLocks noGrp="1"/>
          </p:cNvSpPr>
          <p:nvPr>
            <p:ph idx="1"/>
          </p:nvPr>
        </p:nvSpPr>
        <p:spPr/>
        <p:txBody>
          <a:bodyPr>
            <a:normAutofit/>
          </a:bodyPr>
          <a:lstStyle/>
          <a:p>
            <a:pPr>
              <a:buFont typeface="Wingdings" pitchFamily="2" charset="2"/>
              <a:buChar char="§"/>
            </a:pPr>
            <a:r>
              <a:rPr lang="en-US" dirty="0" smtClean="0"/>
              <a:t>In Java Thread can be created two ways</a:t>
            </a:r>
          </a:p>
          <a:p>
            <a:pPr>
              <a:buFont typeface="Wingdings" pitchFamily="2" charset="2"/>
              <a:buChar char="§"/>
            </a:pPr>
            <a:r>
              <a:rPr lang="en-US" dirty="0" smtClean="0"/>
              <a:t>Using Thread class</a:t>
            </a:r>
          </a:p>
          <a:p>
            <a:pPr lvl="1"/>
            <a:r>
              <a:rPr lang="en-US" dirty="0" smtClean="0"/>
              <a:t>Create a user-defined class which will have java.lang.Thread as super class</a:t>
            </a:r>
          </a:p>
          <a:p>
            <a:pPr lvl="1"/>
            <a:r>
              <a:rPr lang="en-US" dirty="0" smtClean="0">
                <a:latin typeface="Courier New" pitchFamily="49" charset="0"/>
                <a:cs typeface="Courier New" pitchFamily="49" charset="0"/>
              </a:rPr>
              <a:t>public class HelloThread extends Thread</a:t>
            </a:r>
          </a:p>
          <a:p>
            <a:pPr>
              <a:buFont typeface="Wingdings" pitchFamily="2" charset="2"/>
              <a:buChar char="§"/>
            </a:pPr>
            <a:r>
              <a:rPr lang="en-US" dirty="0" smtClean="0"/>
              <a:t>Using Runnable interface</a:t>
            </a:r>
          </a:p>
          <a:p>
            <a:pPr lvl="1"/>
            <a:r>
              <a:rPr lang="en-US" dirty="0" smtClean="0"/>
              <a:t>Create a user-defined class which will implement java.lang.Runnable interface</a:t>
            </a:r>
          </a:p>
          <a:p>
            <a:pPr lvl="1"/>
            <a:r>
              <a:rPr lang="en-US" dirty="0" smtClean="0">
                <a:latin typeface="Courier New" pitchFamily="49" charset="0"/>
                <a:cs typeface="Courier New" pitchFamily="49" charset="0"/>
              </a:rPr>
              <a:t>public class HelloRunnable implements Runnable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402982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Running a </a:t>
            </a:r>
            <a:r>
              <a:rPr lang="en-US" sz="2800" dirty="0">
                <a:latin typeface="Courier New" pitchFamily="49" charset="0"/>
                <a:cs typeface="Courier New" pitchFamily="49" charset="0"/>
              </a:rPr>
              <a:t>Thread</a:t>
            </a:r>
          </a:p>
        </p:txBody>
      </p:sp>
      <p:sp>
        <p:nvSpPr>
          <p:cNvPr id="6" name="Content Placeholder 5"/>
          <p:cNvSpPr>
            <a:spLocks noGrp="1"/>
          </p:cNvSpPr>
          <p:nvPr>
            <p:ph idx="1"/>
          </p:nvPr>
        </p:nvSpPr>
        <p:spPr>
          <a:xfrm>
            <a:off x="1981200" y="1600201"/>
            <a:ext cx="8229600" cy="3048000"/>
          </a:xfrm>
          <a:prstGeom prst="roundRect">
            <a:avLst>
              <a:gd name="adj" fmla="val 0"/>
            </a:avLst>
          </a:prstGeom>
          <a:solidFill>
            <a:srgbClr val="EBECC6"/>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buNone/>
            </a:pPr>
            <a:r>
              <a:rPr lang="en-US" sz="2000" dirty="0">
                <a:solidFill>
                  <a:schemeClr val="tx1"/>
                </a:solidFill>
                <a:latin typeface="Courier New" pitchFamily="49" charset="0"/>
                <a:cs typeface="Courier New" pitchFamily="49" charset="0"/>
              </a:rPr>
              <a:t>class ThreadsTest </a:t>
            </a:r>
          </a:p>
          <a:p>
            <a:pPr>
              <a:buNone/>
            </a:pPr>
            <a:r>
              <a:rPr lang="en-US" sz="2000" dirty="0">
                <a:solidFill>
                  <a:schemeClr val="tx1"/>
                </a:solidFill>
                <a:latin typeface="Courier New" pitchFamily="49" charset="0"/>
                <a:cs typeface="Courier New" pitchFamily="49" charset="0"/>
              </a:rPr>
              <a:t>{ </a:t>
            </a:r>
          </a:p>
          <a:p>
            <a:pPr>
              <a:buNone/>
            </a:pPr>
            <a:r>
              <a:rPr lang="en-US" sz="2000" dirty="0">
                <a:solidFill>
                  <a:schemeClr val="tx1"/>
                </a:solidFill>
                <a:latin typeface="Courier New" pitchFamily="49" charset="0"/>
                <a:cs typeface="Courier New" pitchFamily="49" charset="0"/>
              </a:rPr>
              <a:t>	 public static void main (String[] </a:t>
            </a:r>
            <a:r>
              <a:rPr lang="en-US" sz="2000" dirty="0" err="1">
                <a:solidFill>
                  <a:schemeClr val="tx1"/>
                </a:solidFill>
                <a:latin typeface="Courier New" pitchFamily="49" charset="0"/>
                <a:cs typeface="Courier New" pitchFamily="49" charset="0"/>
              </a:rPr>
              <a:t>args</a:t>
            </a:r>
            <a:r>
              <a:rPr lang="en-US" sz="2000" dirty="0">
                <a:solidFill>
                  <a:schemeClr val="tx1"/>
                </a:solidFill>
                <a:latin typeface="Courier New" pitchFamily="49" charset="0"/>
                <a:cs typeface="Courier New" pitchFamily="49" charset="0"/>
              </a:rPr>
              <a:t>) </a:t>
            </a:r>
          </a:p>
          <a:p>
            <a:pPr>
              <a:buNone/>
            </a:pPr>
            <a:r>
              <a:rPr lang="en-US" sz="2000" dirty="0">
                <a:solidFill>
                  <a:schemeClr val="tx1"/>
                </a:solidFill>
                <a:latin typeface="Courier New" pitchFamily="49" charset="0"/>
                <a:cs typeface="Courier New" pitchFamily="49" charset="0"/>
              </a:rPr>
              <a:t>	 { </a:t>
            </a:r>
          </a:p>
          <a:p>
            <a:pPr>
              <a:buNone/>
            </a:pPr>
            <a:r>
              <a:rPr lang="en-US" sz="2000" dirty="0">
                <a:solidFill>
                  <a:schemeClr val="tx1"/>
                </a:solidFill>
                <a:latin typeface="Courier New" pitchFamily="49" charset="0"/>
                <a:cs typeface="Courier New" pitchFamily="49" charset="0"/>
              </a:rPr>
              <a:t>		new SimpleThread(“one").</a:t>
            </a:r>
            <a:r>
              <a:rPr lang="en-US" sz="2000" b="1" dirty="0">
                <a:solidFill>
                  <a:schemeClr val="tx1"/>
                </a:solidFill>
                <a:latin typeface="Courier New" pitchFamily="49" charset="0"/>
                <a:cs typeface="Courier New" pitchFamily="49" charset="0"/>
              </a:rPr>
              <a:t>start(); </a:t>
            </a:r>
          </a:p>
          <a:p>
            <a:pPr>
              <a:buNone/>
            </a:pPr>
            <a:r>
              <a:rPr lang="en-US" sz="2000" dirty="0">
                <a:solidFill>
                  <a:schemeClr val="tx1"/>
                </a:solidFill>
                <a:latin typeface="Courier New" pitchFamily="49" charset="0"/>
                <a:cs typeface="Courier New" pitchFamily="49" charset="0"/>
              </a:rPr>
              <a:t>		new SimpleThread(“Two").</a:t>
            </a:r>
            <a:r>
              <a:rPr lang="en-US" sz="2000" b="1" dirty="0">
                <a:solidFill>
                  <a:schemeClr val="tx1"/>
                </a:solidFill>
                <a:latin typeface="Courier New" pitchFamily="49" charset="0"/>
                <a:cs typeface="Courier New" pitchFamily="49" charset="0"/>
              </a:rPr>
              <a:t>start(); </a:t>
            </a:r>
          </a:p>
          <a:p>
            <a:pPr>
              <a:buNone/>
            </a:pPr>
            <a:r>
              <a:rPr lang="en-US" sz="2000" dirty="0">
                <a:solidFill>
                  <a:schemeClr val="tx1"/>
                </a:solidFill>
                <a:latin typeface="Courier New" pitchFamily="49" charset="0"/>
                <a:cs typeface="Courier New" pitchFamily="49" charset="0"/>
              </a:rPr>
              <a:t>	 } </a:t>
            </a:r>
          </a:p>
          <a:p>
            <a:pPr>
              <a:buNone/>
            </a:pPr>
            <a:r>
              <a:rPr lang="en-US" sz="2000" dirty="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3066172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Life Cycle</a:t>
            </a:r>
            <a:endParaRPr lang="en-US" dirty="0"/>
          </a:p>
        </p:txBody>
      </p:sp>
      <p:sp>
        <p:nvSpPr>
          <p:cNvPr id="34" name="Rounded Rectangle 33"/>
          <p:cNvSpPr/>
          <p:nvPr/>
        </p:nvSpPr>
        <p:spPr>
          <a:xfrm>
            <a:off x="3014610" y="1214422"/>
            <a:ext cx="1000132" cy="785818"/>
          </a:xfrm>
          <a:prstGeom prst="roundRect">
            <a:avLst/>
          </a:prstGeom>
          <a:solidFill>
            <a:schemeClr val="bg2"/>
          </a:solidFill>
          <a:ln>
            <a:solidFill>
              <a:schemeClr val="accent1"/>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solidFill>
                  <a:schemeClr val="tx1"/>
                </a:solidFill>
              </a:rPr>
              <a:t>new </a:t>
            </a:r>
          </a:p>
        </p:txBody>
      </p:sp>
      <p:sp>
        <p:nvSpPr>
          <p:cNvPr id="37" name="Rounded Rectangle 36"/>
          <p:cNvSpPr/>
          <p:nvPr/>
        </p:nvSpPr>
        <p:spPr>
          <a:xfrm>
            <a:off x="2943172" y="2928934"/>
            <a:ext cx="1143008" cy="785818"/>
          </a:xfrm>
          <a:prstGeom prst="roundRect">
            <a:avLst/>
          </a:prstGeom>
          <a:solidFill>
            <a:schemeClr val="bg2"/>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solidFill>
                  <a:schemeClr val="tx1"/>
                </a:solidFill>
              </a:rPr>
              <a:t>runnable </a:t>
            </a:r>
          </a:p>
        </p:txBody>
      </p:sp>
      <p:sp>
        <p:nvSpPr>
          <p:cNvPr id="38" name="Rounded Rectangle 37"/>
          <p:cNvSpPr/>
          <p:nvPr/>
        </p:nvSpPr>
        <p:spPr>
          <a:xfrm>
            <a:off x="2895592" y="5791200"/>
            <a:ext cx="1143008" cy="785818"/>
          </a:xfrm>
          <a:prstGeom prst="roundRect">
            <a:avLst/>
          </a:prstGeom>
          <a:solidFill>
            <a:schemeClr val="bg2"/>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solidFill>
                  <a:schemeClr val="tx1"/>
                </a:solidFill>
              </a:rPr>
              <a:t>dead</a:t>
            </a:r>
          </a:p>
        </p:txBody>
      </p:sp>
      <p:cxnSp>
        <p:nvCxnSpPr>
          <p:cNvPr id="39" name="Straight Arrow Connector 38"/>
          <p:cNvCxnSpPr>
            <a:stCxn id="34" idx="2"/>
            <a:endCxn id="37" idx="0"/>
          </p:cNvCxnSpPr>
          <p:nvPr/>
        </p:nvCxnSpPr>
        <p:spPr>
          <a:xfrm rot="5400000">
            <a:off x="3050329" y="2464587"/>
            <a:ext cx="928694"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6934200" y="2667000"/>
            <a:ext cx="838200" cy="369332"/>
          </a:xfrm>
          <a:prstGeom prst="rect">
            <a:avLst/>
          </a:prstGeom>
          <a:noFill/>
        </p:spPr>
        <p:txBody>
          <a:bodyPr wrap="square" rtlCol="0">
            <a:spAutoFit/>
          </a:bodyPr>
          <a:lstStyle/>
          <a:p>
            <a:r>
              <a:rPr lang="en-US" b="1" dirty="0"/>
              <a:t>notify</a:t>
            </a:r>
          </a:p>
        </p:txBody>
      </p:sp>
      <p:sp>
        <p:nvSpPr>
          <p:cNvPr id="41" name="TextBox 40"/>
          <p:cNvSpPr txBox="1"/>
          <p:nvPr/>
        </p:nvSpPr>
        <p:spPr>
          <a:xfrm>
            <a:off x="6172200" y="4724400"/>
            <a:ext cx="762000" cy="369332"/>
          </a:xfrm>
          <a:prstGeom prst="rect">
            <a:avLst/>
          </a:prstGeom>
          <a:noFill/>
        </p:spPr>
        <p:txBody>
          <a:bodyPr wrap="square" rtlCol="0">
            <a:spAutoFit/>
          </a:bodyPr>
          <a:lstStyle/>
          <a:p>
            <a:r>
              <a:rPr lang="en-US" b="1" dirty="0"/>
              <a:t>wait</a:t>
            </a:r>
          </a:p>
        </p:txBody>
      </p:sp>
      <p:sp>
        <p:nvSpPr>
          <p:cNvPr id="42" name="TextBox 41"/>
          <p:cNvSpPr txBox="1"/>
          <p:nvPr/>
        </p:nvSpPr>
        <p:spPr>
          <a:xfrm>
            <a:off x="5791200" y="3200400"/>
            <a:ext cx="1752600" cy="369332"/>
          </a:xfrm>
          <a:prstGeom prst="rect">
            <a:avLst/>
          </a:prstGeom>
          <a:noFill/>
        </p:spPr>
        <p:txBody>
          <a:bodyPr wrap="square" rtlCol="0">
            <a:spAutoFit/>
          </a:bodyPr>
          <a:lstStyle/>
          <a:p>
            <a:r>
              <a:rPr lang="en-US" b="1" dirty="0"/>
              <a:t>I/O complete</a:t>
            </a:r>
          </a:p>
        </p:txBody>
      </p:sp>
      <p:sp>
        <p:nvSpPr>
          <p:cNvPr id="43" name="TextBox 42"/>
          <p:cNvSpPr txBox="1"/>
          <p:nvPr/>
        </p:nvSpPr>
        <p:spPr>
          <a:xfrm>
            <a:off x="5638800" y="5791200"/>
            <a:ext cx="1371600" cy="369332"/>
          </a:xfrm>
          <a:prstGeom prst="rect">
            <a:avLst/>
          </a:prstGeom>
          <a:noFill/>
        </p:spPr>
        <p:txBody>
          <a:bodyPr wrap="square" rtlCol="0">
            <a:spAutoFit/>
          </a:bodyPr>
          <a:lstStyle/>
          <a:p>
            <a:r>
              <a:rPr lang="en-US" b="1" dirty="0"/>
              <a:t>Block on I/O</a:t>
            </a:r>
          </a:p>
        </p:txBody>
      </p:sp>
      <p:sp>
        <p:nvSpPr>
          <p:cNvPr id="44" name="TextBox 43"/>
          <p:cNvSpPr txBox="1"/>
          <p:nvPr/>
        </p:nvSpPr>
        <p:spPr>
          <a:xfrm>
            <a:off x="5334000" y="2057400"/>
            <a:ext cx="1828800" cy="369332"/>
          </a:xfrm>
          <a:prstGeom prst="rect">
            <a:avLst/>
          </a:prstGeom>
          <a:noFill/>
        </p:spPr>
        <p:txBody>
          <a:bodyPr wrap="square" rtlCol="0">
            <a:spAutoFit/>
          </a:bodyPr>
          <a:lstStyle/>
          <a:p>
            <a:r>
              <a:rPr lang="en-US" b="1" dirty="0"/>
              <a:t>Done sleeping</a:t>
            </a:r>
          </a:p>
        </p:txBody>
      </p:sp>
      <p:sp>
        <p:nvSpPr>
          <p:cNvPr id="45" name="TextBox 44"/>
          <p:cNvSpPr txBox="1"/>
          <p:nvPr/>
        </p:nvSpPr>
        <p:spPr>
          <a:xfrm>
            <a:off x="5410200" y="3962400"/>
            <a:ext cx="838200" cy="369332"/>
          </a:xfrm>
          <a:prstGeom prst="rect">
            <a:avLst/>
          </a:prstGeom>
          <a:noFill/>
        </p:spPr>
        <p:txBody>
          <a:bodyPr wrap="square" rtlCol="0">
            <a:spAutoFit/>
          </a:bodyPr>
          <a:lstStyle/>
          <a:p>
            <a:r>
              <a:rPr lang="en-US" b="1" dirty="0"/>
              <a:t>sleep</a:t>
            </a:r>
          </a:p>
        </p:txBody>
      </p:sp>
      <p:sp>
        <p:nvSpPr>
          <p:cNvPr id="46" name="TextBox 45"/>
          <p:cNvSpPr txBox="1"/>
          <p:nvPr/>
        </p:nvSpPr>
        <p:spPr>
          <a:xfrm>
            <a:off x="2747938" y="2209800"/>
            <a:ext cx="685800" cy="369332"/>
          </a:xfrm>
          <a:prstGeom prst="rect">
            <a:avLst/>
          </a:prstGeom>
          <a:noFill/>
        </p:spPr>
        <p:txBody>
          <a:bodyPr wrap="square" rtlCol="0">
            <a:spAutoFit/>
          </a:bodyPr>
          <a:lstStyle/>
          <a:p>
            <a:r>
              <a:rPr lang="en-US" b="1" dirty="0"/>
              <a:t>start</a:t>
            </a:r>
          </a:p>
        </p:txBody>
      </p:sp>
      <p:sp>
        <p:nvSpPr>
          <p:cNvPr id="47" name="TextBox 46"/>
          <p:cNvSpPr txBox="1"/>
          <p:nvPr/>
        </p:nvSpPr>
        <p:spPr>
          <a:xfrm>
            <a:off x="2362200" y="4724401"/>
            <a:ext cx="914400" cy="830997"/>
          </a:xfrm>
          <a:prstGeom prst="rect">
            <a:avLst/>
          </a:prstGeom>
          <a:noFill/>
        </p:spPr>
        <p:txBody>
          <a:bodyPr wrap="square" rtlCol="0">
            <a:spAutoFit/>
          </a:bodyPr>
          <a:lstStyle/>
          <a:p>
            <a:r>
              <a:rPr lang="en-US" sz="1600" b="1" dirty="0"/>
              <a:t>Run  method exits</a:t>
            </a:r>
          </a:p>
        </p:txBody>
      </p:sp>
      <p:sp>
        <p:nvSpPr>
          <p:cNvPr id="48" name="Rounded Rectangle 47"/>
          <p:cNvSpPr/>
          <p:nvPr/>
        </p:nvSpPr>
        <p:spPr>
          <a:xfrm>
            <a:off x="2895600" y="4267200"/>
            <a:ext cx="1143000" cy="685800"/>
          </a:xfrm>
          <a:prstGeom prst="roundRect">
            <a:avLst/>
          </a:prstGeom>
          <a:solidFill>
            <a:schemeClr val="bg2"/>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a:solidFill>
                  <a:schemeClr val="tx1"/>
                </a:solidFill>
              </a:rPr>
              <a:t>running </a:t>
            </a:r>
          </a:p>
        </p:txBody>
      </p:sp>
      <p:cxnSp>
        <p:nvCxnSpPr>
          <p:cNvPr id="49" name="Straight Arrow Connector 48"/>
          <p:cNvCxnSpPr>
            <a:stCxn id="48" idx="2"/>
            <a:endCxn id="38" idx="0"/>
          </p:cNvCxnSpPr>
          <p:nvPr/>
        </p:nvCxnSpPr>
        <p:spPr>
          <a:xfrm rot="5400000">
            <a:off x="3047998" y="5372098"/>
            <a:ext cx="838200" cy="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rot="5400000">
            <a:off x="3390900" y="4000500"/>
            <a:ext cx="533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rot="5400000" flipH="1" flipV="1">
            <a:off x="2819400" y="3962400"/>
            <a:ext cx="609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2" name="Rounded Rectangle 51"/>
          <p:cNvSpPr/>
          <p:nvPr/>
        </p:nvSpPr>
        <p:spPr>
          <a:xfrm>
            <a:off x="9144000" y="1524000"/>
            <a:ext cx="1295400" cy="4876800"/>
          </a:xfrm>
          <a:prstGeom prst="roundRect">
            <a:avLst/>
          </a:prstGeom>
          <a:solidFill>
            <a:schemeClr val="tx1">
              <a:lumMod val="50000"/>
              <a:lumOff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b="1" dirty="0"/>
          </a:p>
        </p:txBody>
      </p:sp>
      <p:sp>
        <p:nvSpPr>
          <p:cNvPr id="53" name="TextBox 52"/>
          <p:cNvSpPr txBox="1"/>
          <p:nvPr/>
        </p:nvSpPr>
        <p:spPr>
          <a:xfrm>
            <a:off x="1828800" y="3810001"/>
            <a:ext cx="1066800" cy="584775"/>
          </a:xfrm>
          <a:prstGeom prst="rect">
            <a:avLst/>
          </a:prstGeom>
          <a:noFill/>
        </p:spPr>
        <p:txBody>
          <a:bodyPr wrap="square" rtlCol="0">
            <a:spAutoFit/>
          </a:bodyPr>
          <a:lstStyle/>
          <a:p>
            <a:r>
              <a:rPr lang="en-US" sz="1600" b="1" dirty="0"/>
              <a:t>Quantum  expiration</a:t>
            </a:r>
          </a:p>
        </p:txBody>
      </p:sp>
      <p:sp>
        <p:nvSpPr>
          <p:cNvPr id="54" name="TextBox 53"/>
          <p:cNvSpPr txBox="1"/>
          <p:nvPr/>
        </p:nvSpPr>
        <p:spPr>
          <a:xfrm>
            <a:off x="3810000" y="3733801"/>
            <a:ext cx="1676400" cy="584775"/>
          </a:xfrm>
          <a:prstGeom prst="rect">
            <a:avLst/>
          </a:prstGeom>
          <a:noFill/>
        </p:spPr>
        <p:txBody>
          <a:bodyPr wrap="square" rtlCol="0">
            <a:spAutoFit/>
          </a:bodyPr>
          <a:lstStyle/>
          <a:p>
            <a:r>
              <a:rPr lang="en-US" sz="1600" b="1" dirty="0"/>
              <a:t>Dispatch(assign a processor)</a:t>
            </a:r>
          </a:p>
        </p:txBody>
      </p:sp>
      <p:sp>
        <p:nvSpPr>
          <p:cNvPr id="55" name="Oval 54"/>
          <p:cNvSpPr/>
          <p:nvPr/>
        </p:nvSpPr>
        <p:spPr>
          <a:xfrm>
            <a:off x="9144000" y="2133600"/>
            <a:ext cx="1295400" cy="685800"/>
          </a:xfrm>
          <a:prstGeom prst="ellipse">
            <a:avLst/>
          </a:prstGeom>
          <a:solidFill>
            <a:schemeClr val="bg2"/>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b="1" dirty="0">
                <a:solidFill>
                  <a:schemeClr val="tx1"/>
                </a:solidFill>
              </a:rPr>
              <a:t>sleeping</a:t>
            </a:r>
          </a:p>
        </p:txBody>
      </p:sp>
      <p:sp>
        <p:nvSpPr>
          <p:cNvPr id="57" name="Freeform 56"/>
          <p:cNvSpPr/>
          <p:nvPr/>
        </p:nvSpPr>
        <p:spPr>
          <a:xfrm>
            <a:off x="4038600" y="2540000"/>
            <a:ext cx="5173133" cy="2032000"/>
          </a:xfrm>
          <a:custGeom>
            <a:avLst/>
            <a:gdLst>
              <a:gd name="connsiteX0" fmla="*/ 0 w 5181600"/>
              <a:gd name="connsiteY0" fmla="*/ 2065867 h 2291644"/>
              <a:gd name="connsiteX1" fmla="*/ 2319867 w 5181600"/>
              <a:gd name="connsiteY1" fmla="*/ 1947333 h 2291644"/>
              <a:gd name="connsiteX2" fmla="*/ 5181600 w 5181600"/>
              <a:gd name="connsiteY2" fmla="*/ 0 h 2291644"/>
              <a:gd name="connsiteX3" fmla="*/ 5181600 w 5181600"/>
              <a:gd name="connsiteY3" fmla="*/ 0 h 2291644"/>
            </a:gdLst>
            <a:ahLst/>
            <a:cxnLst>
              <a:cxn ang="0">
                <a:pos x="connsiteX0" y="connsiteY0"/>
              </a:cxn>
              <a:cxn ang="0">
                <a:pos x="connsiteX1" y="connsiteY1"/>
              </a:cxn>
              <a:cxn ang="0">
                <a:pos x="connsiteX2" y="connsiteY2"/>
              </a:cxn>
              <a:cxn ang="0">
                <a:pos x="connsiteX3" y="connsiteY3"/>
              </a:cxn>
            </a:cxnLst>
            <a:rect l="l" t="t" r="r" b="b"/>
            <a:pathLst>
              <a:path w="5181600" h="2291644">
                <a:moveTo>
                  <a:pt x="0" y="2065867"/>
                </a:moveTo>
                <a:cubicBezTo>
                  <a:pt x="728133" y="2178755"/>
                  <a:pt x="1456267" y="2291644"/>
                  <a:pt x="2319867" y="1947333"/>
                </a:cubicBezTo>
                <a:cubicBezTo>
                  <a:pt x="3183467" y="1603022"/>
                  <a:pt x="5181600" y="0"/>
                  <a:pt x="5181600" y="0"/>
                </a:cubicBezTo>
                <a:lnTo>
                  <a:pt x="5181600" y="0"/>
                </a:ln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59" name="Freeform 58"/>
          <p:cNvSpPr/>
          <p:nvPr/>
        </p:nvSpPr>
        <p:spPr>
          <a:xfrm>
            <a:off x="4080933" y="2356557"/>
            <a:ext cx="5029200" cy="691444"/>
          </a:xfrm>
          <a:custGeom>
            <a:avLst/>
            <a:gdLst>
              <a:gd name="connsiteX0" fmla="*/ 5029200 w 5029200"/>
              <a:gd name="connsiteY0" fmla="*/ 183444 h 877711"/>
              <a:gd name="connsiteX1" fmla="*/ 2794000 w 5029200"/>
              <a:gd name="connsiteY1" fmla="*/ 115711 h 877711"/>
              <a:gd name="connsiteX2" fmla="*/ 0 w 5029200"/>
              <a:gd name="connsiteY2" fmla="*/ 877711 h 877711"/>
              <a:gd name="connsiteX3" fmla="*/ 0 w 5029200"/>
              <a:gd name="connsiteY3" fmla="*/ 877711 h 877711"/>
              <a:gd name="connsiteX4" fmla="*/ 0 w 5029200"/>
              <a:gd name="connsiteY4" fmla="*/ 877711 h 877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9200" h="877711">
                <a:moveTo>
                  <a:pt x="5029200" y="183444"/>
                </a:moveTo>
                <a:cubicBezTo>
                  <a:pt x="4330700" y="91722"/>
                  <a:pt x="3632200" y="0"/>
                  <a:pt x="2794000" y="115711"/>
                </a:cubicBezTo>
                <a:cubicBezTo>
                  <a:pt x="1955800" y="231422"/>
                  <a:pt x="0" y="877711"/>
                  <a:pt x="0" y="877711"/>
                </a:cubicBezTo>
                <a:lnTo>
                  <a:pt x="0" y="877711"/>
                </a:lnTo>
                <a:lnTo>
                  <a:pt x="0" y="877711"/>
                </a:ln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0" name="TextBox 59"/>
          <p:cNvSpPr txBox="1"/>
          <p:nvPr/>
        </p:nvSpPr>
        <p:spPr>
          <a:xfrm>
            <a:off x="9067800" y="990601"/>
            <a:ext cx="1066800" cy="646331"/>
          </a:xfrm>
          <a:prstGeom prst="rect">
            <a:avLst/>
          </a:prstGeom>
          <a:noFill/>
        </p:spPr>
        <p:txBody>
          <a:bodyPr wrap="square" rtlCol="0">
            <a:spAutoFit/>
          </a:bodyPr>
          <a:lstStyle/>
          <a:p>
            <a:r>
              <a:rPr lang="en-US" b="1" dirty="0"/>
              <a:t>blocked </a:t>
            </a:r>
          </a:p>
          <a:p>
            <a:endParaRPr lang="en-US" dirty="0"/>
          </a:p>
        </p:txBody>
      </p:sp>
      <p:sp>
        <p:nvSpPr>
          <p:cNvPr id="61" name="Oval 60"/>
          <p:cNvSpPr/>
          <p:nvPr/>
        </p:nvSpPr>
        <p:spPr>
          <a:xfrm>
            <a:off x="9144000" y="3505200"/>
            <a:ext cx="1295400" cy="685800"/>
          </a:xfrm>
          <a:prstGeom prst="ellipse">
            <a:avLst/>
          </a:prstGeom>
          <a:solidFill>
            <a:schemeClr val="bg2"/>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b="1" dirty="0">
                <a:solidFill>
                  <a:schemeClr val="tx1"/>
                </a:solidFill>
              </a:rPr>
              <a:t>waiting</a:t>
            </a:r>
          </a:p>
        </p:txBody>
      </p:sp>
      <p:sp>
        <p:nvSpPr>
          <p:cNvPr id="62" name="Freeform 61"/>
          <p:cNvSpPr/>
          <p:nvPr/>
        </p:nvSpPr>
        <p:spPr>
          <a:xfrm>
            <a:off x="4047067" y="3826933"/>
            <a:ext cx="5113866" cy="1106312"/>
          </a:xfrm>
          <a:custGeom>
            <a:avLst/>
            <a:gdLst>
              <a:gd name="connsiteX0" fmla="*/ 0 w 5113866"/>
              <a:gd name="connsiteY0" fmla="*/ 745067 h 1106312"/>
              <a:gd name="connsiteX1" fmla="*/ 1896533 w 5113866"/>
              <a:gd name="connsiteY1" fmla="*/ 982134 h 1106312"/>
              <a:gd name="connsiteX2" fmla="*/ 5113866 w 5113866"/>
              <a:gd name="connsiteY2" fmla="*/ 0 h 1106312"/>
              <a:gd name="connsiteX3" fmla="*/ 5113866 w 5113866"/>
              <a:gd name="connsiteY3" fmla="*/ 0 h 1106312"/>
              <a:gd name="connsiteX4" fmla="*/ 5113866 w 5113866"/>
              <a:gd name="connsiteY4" fmla="*/ 0 h 1106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3866" h="1106312">
                <a:moveTo>
                  <a:pt x="0" y="745067"/>
                </a:moveTo>
                <a:cubicBezTo>
                  <a:pt x="522111" y="925689"/>
                  <a:pt x="1044222" y="1106312"/>
                  <a:pt x="1896533" y="982134"/>
                </a:cubicBezTo>
                <a:cubicBezTo>
                  <a:pt x="2748844" y="857956"/>
                  <a:pt x="5113866" y="0"/>
                  <a:pt x="5113866" y="0"/>
                </a:cubicBezTo>
                <a:lnTo>
                  <a:pt x="5113866" y="0"/>
                </a:lnTo>
                <a:lnTo>
                  <a:pt x="5113866" y="0"/>
                </a:ln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63" name="Freeform 62"/>
          <p:cNvSpPr/>
          <p:nvPr/>
        </p:nvSpPr>
        <p:spPr>
          <a:xfrm>
            <a:off x="4097868" y="3033890"/>
            <a:ext cx="5046133" cy="776111"/>
          </a:xfrm>
          <a:custGeom>
            <a:avLst/>
            <a:gdLst>
              <a:gd name="connsiteX0" fmla="*/ 5046133 w 5046133"/>
              <a:gd name="connsiteY0" fmla="*/ 809978 h 809978"/>
              <a:gd name="connsiteX1" fmla="*/ 2980266 w 5046133"/>
              <a:gd name="connsiteY1" fmla="*/ 81844 h 809978"/>
              <a:gd name="connsiteX2" fmla="*/ 0 w 5046133"/>
              <a:gd name="connsiteY2" fmla="*/ 318911 h 809978"/>
              <a:gd name="connsiteX3" fmla="*/ 0 w 5046133"/>
              <a:gd name="connsiteY3" fmla="*/ 318911 h 809978"/>
              <a:gd name="connsiteX4" fmla="*/ 0 w 5046133"/>
              <a:gd name="connsiteY4" fmla="*/ 318911 h 8099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6133" h="809978">
                <a:moveTo>
                  <a:pt x="5046133" y="809978"/>
                </a:moveTo>
                <a:cubicBezTo>
                  <a:pt x="4433710" y="486833"/>
                  <a:pt x="3821288" y="163688"/>
                  <a:pt x="2980266" y="81844"/>
                </a:cubicBezTo>
                <a:cubicBezTo>
                  <a:pt x="2139244" y="0"/>
                  <a:pt x="0" y="318911"/>
                  <a:pt x="0" y="318911"/>
                </a:cubicBezTo>
                <a:lnTo>
                  <a:pt x="0" y="318911"/>
                </a:lnTo>
                <a:lnTo>
                  <a:pt x="0" y="318911"/>
                </a:ln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65" name="Oval 64"/>
          <p:cNvSpPr/>
          <p:nvPr/>
        </p:nvSpPr>
        <p:spPr>
          <a:xfrm>
            <a:off x="9144000" y="5105400"/>
            <a:ext cx="1295400" cy="685800"/>
          </a:xfrm>
          <a:prstGeom prst="ellipse">
            <a:avLst/>
          </a:prstGeom>
          <a:solidFill>
            <a:schemeClr val="bg2"/>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b="1" dirty="0">
                <a:solidFill>
                  <a:schemeClr val="tx1"/>
                </a:solidFill>
              </a:rPr>
              <a:t>IO block</a:t>
            </a:r>
          </a:p>
        </p:txBody>
      </p:sp>
      <p:sp>
        <p:nvSpPr>
          <p:cNvPr id="66" name="Freeform 65"/>
          <p:cNvSpPr/>
          <p:nvPr/>
        </p:nvSpPr>
        <p:spPr>
          <a:xfrm>
            <a:off x="4013201" y="4775201"/>
            <a:ext cx="5113867" cy="973667"/>
          </a:xfrm>
          <a:custGeom>
            <a:avLst/>
            <a:gdLst>
              <a:gd name="connsiteX0" fmla="*/ 0 w 5113867"/>
              <a:gd name="connsiteY0" fmla="*/ 0 h 973667"/>
              <a:gd name="connsiteX1" fmla="*/ 1744133 w 5113867"/>
              <a:gd name="connsiteY1" fmla="*/ 863600 h 973667"/>
              <a:gd name="connsiteX2" fmla="*/ 5113867 w 5113867"/>
              <a:gd name="connsiteY2" fmla="*/ 660400 h 973667"/>
              <a:gd name="connsiteX3" fmla="*/ 5113867 w 5113867"/>
              <a:gd name="connsiteY3" fmla="*/ 660400 h 973667"/>
            </a:gdLst>
            <a:ahLst/>
            <a:cxnLst>
              <a:cxn ang="0">
                <a:pos x="connsiteX0" y="connsiteY0"/>
              </a:cxn>
              <a:cxn ang="0">
                <a:pos x="connsiteX1" y="connsiteY1"/>
              </a:cxn>
              <a:cxn ang="0">
                <a:pos x="connsiteX2" y="connsiteY2"/>
              </a:cxn>
              <a:cxn ang="0">
                <a:pos x="connsiteX3" y="connsiteY3"/>
              </a:cxn>
            </a:cxnLst>
            <a:rect l="l" t="t" r="r" b="b"/>
            <a:pathLst>
              <a:path w="5113867" h="973667">
                <a:moveTo>
                  <a:pt x="0" y="0"/>
                </a:moveTo>
                <a:cubicBezTo>
                  <a:pt x="445911" y="376766"/>
                  <a:pt x="891822" y="753533"/>
                  <a:pt x="1744133" y="863600"/>
                </a:cubicBezTo>
                <a:cubicBezTo>
                  <a:pt x="2596444" y="973667"/>
                  <a:pt x="5113867" y="660400"/>
                  <a:pt x="5113867" y="660400"/>
                </a:cubicBezTo>
                <a:lnTo>
                  <a:pt x="5113867" y="660400"/>
                </a:ln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68" name="Freeform 67"/>
          <p:cNvSpPr/>
          <p:nvPr/>
        </p:nvSpPr>
        <p:spPr>
          <a:xfrm>
            <a:off x="4097867" y="3355622"/>
            <a:ext cx="5046133" cy="2054578"/>
          </a:xfrm>
          <a:custGeom>
            <a:avLst/>
            <a:gdLst>
              <a:gd name="connsiteX0" fmla="*/ 4961466 w 4961466"/>
              <a:gd name="connsiteY0" fmla="*/ 1995311 h 1995311"/>
              <a:gd name="connsiteX1" fmla="*/ 2438400 w 4961466"/>
              <a:gd name="connsiteY1" fmla="*/ 301978 h 1995311"/>
              <a:gd name="connsiteX2" fmla="*/ 0 w 4961466"/>
              <a:gd name="connsiteY2" fmla="*/ 183445 h 1995311"/>
              <a:gd name="connsiteX3" fmla="*/ 0 w 4961466"/>
              <a:gd name="connsiteY3" fmla="*/ 183445 h 1995311"/>
            </a:gdLst>
            <a:ahLst/>
            <a:cxnLst>
              <a:cxn ang="0">
                <a:pos x="connsiteX0" y="connsiteY0"/>
              </a:cxn>
              <a:cxn ang="0">
                <a:pos x="connsiteX1" y="connsiteY1"/>
              </a:cxn>
              <a:cxn ang="0">
                <a:pos x="connsiteX2" y="connsiteY2"/>
              </a:cxn>
              <a:cxn ang="0">
                <a:pos x="connsiteX3" y="connsiteY3"/>
              </a:cxn>
            </a:cxnLst>
            <a:rect l="l" t="t" r="r" b="b"/>
            <a:pathLst>
              <a:path w="4961466" h="1995311">
                <a:moveTo>
                  <a:pt x="4961466" y="1995311"/>
                </a:moveTo>
                <a:cubicBezTo>
                  <a:pt x="4113388" y="1299633"/>
                  <a:pt x="3265311" y="603956"/>
                  <a:pt x="2438400" y="301978"/>
                </a:cubicBezTo>
                <a:cubicBezTo>
                  <a:pt x="1611489" y="0"/>
                  <a:pt x="0" y="183445"/>
                  <a:pt x="0" y="183445"/>
                </a:cubicBezTo>
                <a:lnTo>
                  <a:pt x="0" y="183445"/>
                </a:ln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70" name="Straight Arrow Connector 69"/>
          <p:cNvCxnSpPr/>
          <p:nvPr/>
        </p:nvCxnSpPr>
        <p:spPr>
          <a:xfrm rot="10800000" flipV="1">
            <a:off x="4038600" y="2971800"/>
            <a:ext cx="228600" cy="76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1" name="Straight Arrow Connector 70"/>
          <p:cNvCxnSpPr>
            <a:endCxn id="63" idx="2"/>
          </p:cNvCxnSpPr>
          <p:nvPr/>
        </p:nvCxnSpPr>
        <p:spPr>
          <a:xfrm rot="10800000" flipV="1">
            <a:off x="4097869" y="3276600"/>
            <a:ext cx="245533" cy="6286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72" name="Straight Arrow Connector 71"/>
          <p:cNvCxnSpPr>
            <a:endCxn id="68" idx="2"/>
          </p:cNvCxnSpPr>
          <p:nvPr/>
        </p:nvCxnSpPr>
        <p:spPr>
          <a:xfrm rot="10800000" flipV="1">
            <a:off x="4097866" y="3505200"/>
            <a:ext cx="321734" cy="3931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3" name="Straight Arrow Connector 72"/>
          <p:cNvCxnSpPr>
            <a:endCxn id="57" idx="2"/>
          </p:cNvCxnSpPr>
          <p:nvPr/>
        </p:nvCxnSpPr>
        <p:spPr>
          <a:xfrm flipV="1">
            <a:off x="8991600" y="2540000"/>
            <a:ext cx="220132" cy="203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4" name="Straight Arrow Connector 73"/>
          <p:cNvCxnSpPr>
            <a:endCxn id="62" idx="2"/>
          </p:cNvCxnSpPr>
          <p:nvPr/>
        </p:nvCxnSpPr>
        <p:spPr>
          <a:xfrm flipV="1">
            <a:off x="8915401" y="3826934"/>
            <a:ext cx="245533" cy="5926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77" name="Straight Arrow Connector 76"/>
          <p:cNvCxnSpPr>
            <a:endCxn id="65" idx="2"/>
          </p:cNvCxnSpPr>
          <p:nvPr/>
        </p:nvCxnSpPr>
        <p:spPr>
          <a:xfrm flipV="1">
            <a:off x="8839200" y="5448300"/>
            <a:ext cx="304800" cy="381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12734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 Lifecycle Methods </a:t>
            </a:r>
            <a:endParaRPr lang="en-US" dirty="0"/>
          </a:p>
        </p:txBody>
      </p:sp>
      <p:sp>
        <p:nvSpPr>
          <p:cNvPr id="3" name="Content Placeholder 2"/>
          <p:cNvSpPr>
            <a:spLocks noGrp="1"/>
          </p:cNvSpPr>
          <p:nvPr>
            <p:ph idx="1"/>
          </p:nvPr>
        </p:nvSpPr>
        <p:spPr>
          <a:xfrm>
            <a:off x="1981200" y="1357299"/>
            <a:ext cx="8229600" cy="4768865"/>
          </a:xfrm>
        </p:spPr>
        <p:txBody>
          <a:bodyPr/>
          <a:lstStyle/>
          <a:p>
            <a:pPr algn="just">
              <a:buSzPct val="85000"/>
              <a:buFont typeface="Wingdings" pitchFamily="2" charset="2"/>
              <a:buChar char="§"/>
            </a:pPr>
            <a:r>
              <a:rPr lang="en-US" dirty="0" smtClean="0"/>
              <a:t>run</a:t>
            </a:r>
          </a:p>
          <a:p>
            <a:pPr lvl="1" algn="just">
              <a:buSzPct val="85000"/>
            </a:pPr>
            <a:r>
              <a:rPr lang="en-US" dirty="0" smtClean="0"/>
              <a:t>Mandatory override, contains thread execution code.</a:t>
            </a:r>
          </a:p>
          <a:p>
            <a:pPr algn="just">
              <a:buSzPct val="85000"/>
              <a:buFont typeface="Wingdings" pitchFamily="2" charset="2"/>
              <a:buChar char="§"/>
            </a:pPr>
            <a:r>
              <a:rPr lang="en-US" dirty="0"/>
              <a:t>s</a:t>
            </a:r>
            <a:r>
              <a:rPr lang="en-US" dirty="0" smtClean="0"/>
              <a:t>tart</a:t>
            </a:r>
          </a:p>
          <a:p>
            <a:pPr lvl="1" algn="just">
              <a:buSzPct val="85000"/>
            </a:pPr>
            <a:r>
              <a:rPr lang="en-US" dirty="0" smtClean="0"/>
              <a:t>Intimates the scheduler that thread is ready to run.</a:t>
            </a:r>
          </a:p>
          <a:p>
            <a:pPr algn="just">
              <a:buSzPct val="85000"/>
              <a:buFont typeface="Wingdings" pitchFamily="2" charset="2"/>
              <a:buChar char="§"/>
            </a:pPr>
            <a:r>
              <a:rPr lang="en-US" dirty="0"/>
              <a:t>s</a:t>
            </a:r>
            <a:r>
              <a:rPr lang="en-US" dirty="0" smtClean="0"/>
              <a:t>leep</a:t>
            </a:r>
          </a:p>
          <a:p>
            <a:pPr lvl="1" algn="just">
              <a:buSzPct val="85000"/>
            </a:pPr>
            <a:r>
              <a:rPr lang="en-US" dirty="0" smtClean="0"/>
              <a:t>Makes currently executing thread stop execution for specified milliseconds time.</a:t>
            </a:r>
            <a:endParaRPr lang="en-US" dirty="0"/>
          </a:p>
        </p:txBody>
      </p:sp>
    </p:spTree>
    <p:extLst>
      <p:ext uri="{BB962C8B-B14F-4D97-AF65-F5344CB8AC3E}">
        <p14:creationId xmlns:p14="http://schemas.microsoft.com/office/powerpoint/2010/main" val="1879977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Priority</a:t>
            </a:r>
            <a:endParaRPr lang="en-US" dirty="0"/>
          </a:p>
        </p:txBody>
      </p:sp>
      <p:sp>
        <p:nvSpPr>
          <p:cNvPr id="3" name="Content Placeholder 2"/>
          <p:cNvSpPr>
            <a:spLocks noGrp="1"/>
          </p:cNvSpPr>
          <p:nvPr>
            <p:ph idx="1"/>
          </p:nvPr>
        </p:nvSpPr>
        <p:spPr/>
        <p:txBody>
          <a:bodyPr/>
          <a:lstStyle/>
          <a:p>
            <a:pPr algn="just">
              <a:buFont typeface="Wingdings" pitchFamily="2" charset="2"/>
              <a:buChar char="§"/>
            </a:pPr>
            <a:r>
              <a:rPr lang="en-US" dirty="0" smtClean="0"/>
              <a:t>Used by thread scheduler to decide when each thread should be allowed to run.</a:t>
            </a:r>
          </a:p>
          <a:p>
            <a:pPr algn="just">
              <a:buFont typeface="Wingdings" pitchFamily="2" charset="2"/>
              <a:buChar char="§"/>
            </a:pPr>
            <a:r>
              <a:rPr lang="en-US" dirty="0" smtClean="0"/>
              <a:t>Threads of equal  priority compete equally for CPU. </a:t>
            </a:r>
          </a:p>
          <a:p>
            <a:pPr algn="just">
              <a:buFont typeface="Wingdings" pitchFamily="2" charset="2"/>
              <a:buChar char="§"/>
            </a:pPr>
            <a:r>
              <a:rPr lang="en-US" dirty="0" smtClean="0"/>
              <a:t>Thread scheduler picks up the highest-priority thread that is currently runnable.</a:t>
            </a:r>
          </a:p>
          <a:p>
            <a:pPr algn="just">
              <a:buFont typeface="Wingdings" pitchFamily="2" charset="2"/>
              <a:buChar char="§"/>
            </a:pPr>
            <a:r>
              <a:rPr lang="en-US" dirty="0" smtClean="0"/>
              <a:t>Priority levels range from 1 (</a:t>
            </a:r>
            <a:r>
              <a:rPr lang="en-US" sz="2500" dirty="0">
                <a:latin typeface="Courier New" pitchFamily="49" charset="0"/>
                <a:cs typeface="Courier New" pitchFamily="49" charset="0"/>
              </a:rPr>
              <a:t>MIN_PRIORITY</a:t>
            </a:r>
            <a:r>
              <a:rPr lang="en-US" dirty="0" smtClean="0"/>
              <a:t>) to  10 (</a:t>
            </a:r>
            <a:r>
              <a:rPr lang="en-US" sz="2500" dirty="0">
                <a:latin typeface="Courier New" pitchFamily="49" charset="0"/>
                <a:cs typeface="Courier New" pitchFamily="49" charset="0"/>
              </a:rPr>
              <a:t>MAX_PRIORITY</a:t>
            </a:r>
            <a:r>
              <a:rPr lang="en-US" dirty="0" smtClean="0"/>
              <a:t>).</a:t>
            </a:r>
          </a:p>
          <a:p>
            <a:pPr algn="just">
              <a:buFont typeface="Wingdings" pitchFamily="2" charset="2"/>
              <a:buChar char="§"/>
            </a:pPr>
            <a:r>
              <a:rPr lang="en-US" dirty="0" smtClean="0"/>
              <a:t>5 (</a:t>
            </a:r>
            <a:r>
              <a:rPr lang="en-US" sz="2500" dirty="0">
                <a:latin typeface="Courier New" pitchFamily="49" charset="0"/>
                <a:cs typeface="Courier New" pitchFamily="49" charset="0"/>
              </a:rPr>
              <a:t>NORM_PRIORITY</a:t>
            </a:r>
            <a:r>
              <a:rPr lang="en-US" dirty="0" smtClean="0"/>
              <a:t> ) is the default priority level.</a:t>
            </a:r>
            <a:endParaRPr lang="en-US" dirty="0"/>
          </a:p>
        </p:txBody>
      </p:sp>
    </p:spTree>
    <p:extLst>
      <p:ext uri="{BB962C8B-B14F-4D97-AF65-F5344CB8AC3E}">
        <p14:creationId xmlns:p14="http://schemas.microsoft.com/office/powerpoint/2010/main" val="2754813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methods</a:t>
            </a:r>
            <a:endParaRPr lang="en-IN" dirty="0"/>
          </a:p>
        </p:txBody>
      </p:sp>
      <p:sp>
        <p:nvSpPr>
          <p:cNvPr id="3" name="Content Placeholder 2"/>
          <p:cNvSpPr>
            <a:spLocks noGrp="1"/>
          </p:cNvSpPr>
          <p:nvPr>
            <p:ph idx="1"/>
          </p:nvPr>
        </p:nvSpPr>
        <p:spPr/>
        <p:txBody>
          <a:bodyPr>
            <a:normAutofit/>
          </a:bodyPr>
          <a:lstStyle/>
          <a:p>
            <a:pPr algn="just">
              <a:buFont typeface="Wingdings" pitchFamily="2" charset="2"/>
              <a:buChar char="§"/>
            </a:pPr>
            <a:r>
              <a:rPr lang="en-IN" sz="2500" dirty="0">
                <a:latin typeface="Courier New" pitchFamily="49" charset="0"/>
                <a:cs typeface="Courier New" pitchFamily="49" charset="0"/>
              </a:rPr>
              <a:t>start() </a:t>
            </a:r>
          </a:p>
          <a:p>
            <a:pPr algn="just">
              <a:buFont typeface="Wingdings" pitchFamily="2" charset="2"/>
              <a:buChar char="§"/>
            </a:pPr>
            <a:r>
              <a:rPr lang="en-IN" sz="2500" dirty="0">
                <a:latin typeface="Courier New" pitchFamily="49" charset="0"/>
                <a:cs typeface="Courier New" pitchFamily="49" charset="0"/>
              </a:rPr>
              <a:t>sleep(long millisecond)</a:t>
            </a:r>
          </a:p>
          <a:p>
            <a:pPr algn="just">
              <a:buFont typeface="Wingdings" pitchFamily="2" charset="2"/>
              <a:buChar char="§"/>
            </a:pPr>
            <a:r>
              <a:rPr lang="en-IN" sz="2500" dirty="0">
                <a:latin typeface="Courier New" pitchFamily="49" charset="0"/>
                <a:cs typeface="Courier New" pitchFamily="49" charset="0"/>
              </a:rPr>
              <a:t>join()</a:t>
            </a:r>
          </a:p>
          <a:p>
            <a:pPr algn="just">
              <a:buFont typeface="Wingdings" pitchFamily="2" charset="2"/>
              <a:buChar char="§"/>
            </a:pPr>
            <a:r>
              <a:rPr lang="en-IN" sz="2500" dirty="0">
                <a:latin typeface="Courier New" pitchFamily="49" charset="0"/>
                <a:cs typeface="Courier New" pitchFamily="49" charset="0"/>
              </a:rPr>
              <a:t>yield()</a:t>
            </a:r>
          </a:p>
          <a:p>
            <a:pPr algn="just">
              <a:buFont typeface="Wingdings" pitchFamily="2" charset="2"/>
              <a:buChar char="§"/>
            </a:pPr>
            <a:r>
              <a:rPr lang="en-IN" sz="2500" dirty="0">
                <a:latin typeface="Courier New" pitchFamily="49" charset="0"/>
                <a:cs typeface="Courier New" pitchFamily="49" charset="0"/>
              </a:rPr>
              <a:t>interrupt()</a:t>
            </a:r>
          </a:p>
          <a:p>
            <a:pPr algn="just">
              <a:buFont typeface="Wingdings" pitchFamily="2" charset="2"/>
              <a:buChar char="§"/>
            </a:pPr>
            <a:r>
              <a:rPr lang="en-IN" sz="2500" dirty="0">
                <a:latin typeface="Courier New" pitchFamily="49" charset="0"/>
                <a:cs typeface="Courier New" pitchFamily="49" charset="0"/>
              </a:rPr>
              <a:t>interrupted()</a:t>
            </a:r>
          </a:p>
          <a:p>
            <a:pPr algn="just">
              <a:buFont typeface="Wingdings" pitchFamily="2" charset="2"/>
              <a:buChar char="§"/>
            </a:pPr>
            <a:r>
              <a:rPr lang="en-IN" sz="2500" dirty="0">
                <a:latin typeface="Courier New" pitchFamily="49" charset="0"/>
                <a:cs typeface="Courier New" pitchFamily="49" charset="0"/>
              </a:rPr>
              <a:t>isAlive()</a:t>
            </a:r>
          </a:p>
          <a:p>
            <a:pPr algn="just">
              <a:buFont typeface="Wingdings" pitchFamily="2" charset="2"/>
              <a:buChar char="§"/>
            </a:pPr>
            <a:r>
              <a:rPr lang="en-IN" sz="2500" dirty="0">
                <a:latin typeface="Courier New" pitchFamily="49" charset="0"/>
                <a:cs typeface="Courier New" pitchFamily="49" charset="0"/>
              </a:rPr>
              <a:t>currentThread()</a:t>
            </a:r>
          </a:p>
        </p:txBody>
      </p:sp>
    </p:spTree>
    <p:extLst>
      <p:ext uri="{BB962C8B-B14F-4D97-AF65-F5344CB8AC3E}">
        <p14:creationId xmlns:p14="http://schemas.microsoft.com/office/powerpoint/2010/main" val="304349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Demystifying Multi</a:t>
            </a:r>
            <a:endParaRPr lang="en-IN" dirty="0"/>
          </a:p>
        </p:txBody>
      </p:sp>
      <p:sp>
        <p:nvSpPr>
          <p:cNvPr id="3" name="Content Placeholder 2"/>
          <p:cNvSpPr>
            <a:spLocks noGrp="1"/>
          </p:cNvSpPr>
          <p:nvPr>
            <p:ph idx="1"/>
          </p:nvPr>
        </p:nvSpPr>
        <p:spPr>
          <a:xfrm>
            <a:off x="1981200" y="1143000"/>
            <a:ext cx="8229600" cy="5181600"/>
          </a:xfrm>
        </p:spPr>
        <p:txBody>
          <a:bodyPr>
            <a:normAutofit/>
          </a:bodyPr>
          <a:lstStyle/>
          <a:p>
            <a:pPr algn="just">
              <a:buSzPct val="85000"/>
              <a:buFont typeface="Wingdings" pitchFamily="2" charset="2"/>
              <a:buChar char="§"/>
            </a:pPr>
            <a:r>
              <a:rPr lang="en-US" dirty="0" smtClean="0"/>
              <a:t>Multi</a:t>
            </a:r>
          </a:p>
          <a:p>
            <a:pPr lvl="1" algn="just">
              <a:buSzPct val="85000"/>
            </a:pPr>
            <a:r>
              <a:rPr lang="en-US" dirty="0" smtClean="0"/>
              <a:t>Processor</a:t>
            </a:r>
          </a:p>
          <a:p>
            <a:pPr lvl="2" algn="just">
              <a:buSzPct val="85000"/>
            </a:pPr>
            <a:r>
              <a:rPr lang="en-US" dirty="0" smtClean="0"/>
              <a:t>A system that is built using multiple processors for performing a task.</a:t>
            </a:r>
          </a:p>
          <a:p>
            <a:pPr lvl="1" algn="just">
              <a:buSzPct val="85000"/>
            </a:pPr>
            <a:r>
              <a:rPr lang="en-US" dirty="0" smtClean="0"/>
              <a:t>Task</a:t>
            </a:r>
          </a:p>
          <a:p>
            <a:pPr lvl="2" algn="just">
              <a:buSzPct val="85000"/>
            </a:pPr>
            <a:r>
              <a:rPr lang="en-US" dirty="0" smtClean="0"/>
              <a:t>An approach where multiple tasks get executed by one or more processors.</a:t>
            </a:r>
          </a:p>
          <a:p>
            <a:pPr lvl="1" algn="just">
              <a:buSzPct val="85000"/>
            </a:pPr>
            <a:r>
              <a:rPr lang="en-US" dirty="0" smtClean="0"/>
              <a:t>Process</a:t>
            </a:r>
          </a:p>
          <a:p>
            <a:pPr lvl="2" algn="just">
              <a:buSzPct val="85000"/>
            </a:pPr>
            <a:r>
              <a:rPr lang="en-US" dirty="0" smtClean="0"/>
              <a:t>A Concrete implementation of Multi-Tasking.</a:t>
            </a:r>
          </a:p>
          <a:p>
            <a:pPr lvl="1" algn="just">
              <a:buSzPct val="85000"/>
            </a:pPr>
            <a:r>
              <a:rPr lang="en-US" dirty="0" smtClean="0"/>
              <a:t>Thread</a:t>
            </a:r>
          </a:p>
          <a:p>
            <a:pPr lvl="2" algn="just">
              <a:buSzPct val="85000"/>
            </a:pPr>
            <a:r>
              <a:rPr lang="en-US" dirty="0" smtClean="0"/>
              <a:t>An approach where single process is split into multiple execution threads.</a:t>
            </a:r>
            <a:endParaRPr lang="en-IN" dirty="0"/>
          </a:p>
        </p:txBody>
      </p:sp>
    </p:spTree>
    <p:extLst>
      <p:ext uri="{BB962C8B-B14F-4D97-AF65-F5344CB8AC3E}">
        <p14:creationId xmlns:p14="http://schemas.microsoft.com/office/powerpoint/2010/main" val="33907699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 </a:t>
            </a:r>
            <a:r>
              <a:rPr lang="en-US" sz="2800" dirty="0">
                <a:latin typeface="Courier New" pitchFamily="49" charset="0"/>
                <a:cs typeface="Courier New" pitchFamily="49" charset="0"/>
              </a:rPr>
              <a:t>joins</a:t>
            </a:r>
          </a:p>
        </p:txBody>
      </p:sp>
      <p:sp>
        <p:nvSpPr>
          <p:cNvPr id="3" name="Content Placeholder 2"/>
          <p:cNvSpPr>
            <a:spLocks noGrp="1"/>
          </p:cNvSpPr>
          <p:nvPr>
            <p:ph idx="1"/>
          </p:nvPr>
        </p:nvSpPr>
        <p:spPr>
          <a:xfrm>
            <a:off x="1981200" y="1371601"/>
            <a:ext cx="8150772" cy="4754563"/>
          </a:xfrm>
        </p:spPr>
        <p:txBody>
          <a:bodyPr/>
          <a:lstStyle/>
          <a:p>
            <a:pPr algn="just">
              <a:buFont typeface="Wingdings" pitchFamily="2" charset="2"/>
              <a:buChar char="§"/>
            </a:pPr>
            <a:r>
              <a:rPr lang="en-US" dirty="0" smtClean="0"/>
              <a:t>A task can be split into more than one thread.</a:t>
            </a:r>
          </a:p>
          <a:p>
            <a:pPr algn="just">
              <a:buFont typeface="Wingdings" pitchFamily="2" charset="2"/>
              <a:buChar char="§"/>
            </a:pPr>
            <a:r>
              <a:rPr lang="en-US" dirty="0" smtClean="0"/>
              <a:t>Some scenarios demand that a thread will start execution only after another thread has finished execution.</a:t>
            </a:r>
          </a:p>
          <a:p>
            <a:pPr algn="just">
              <a:buFont typeface="Wingdings" pitchFamily="2" charset="2"/>
              <a:buChar char="§"/>
            </a:pPr>
            <a:r>
              <a:rPr lang="en-US" dirty="0" smtClean="0"/>
              <a:t>Make the current thread wait till the other thread finishes the work.</a:t>
            </a:r>
          </a:p>
          <a:p>
            <a:pPr algn="just">
              <a:buFont typeface="Wingdings" pitchFamily="2" charset="2"/>
              <a:buChar char="§"/>
            </a:pPr>
            <a:r>
              <a:rPr lang="en-US" dirty="0" smtClean="0"/>
              <a:t>Can be done invoking the </a:t>
            </a:r>
            <a:r>
              <a:rPr lang="en-US" dirty="0" smtClean="0">
                <a:latin typeface="Courier New" pitchFamily="49" charset="0"/>
                <a:cs typeface="Courier New" pitchFamily="49" charset="0"/>
              </a:rPr>
              <a:t>join</a:t>
            </a:r>
            <a:r>
              <a:rPr lang="en-US" dirty="0" smtClean="0"/>
              <a:t> method on target thread.</a:t>
            </a:r>
            <a:endParaRPr lang="en-US" dirty="0"/>
          </a:p>
        </p:txBody>
      </p:sp>
    </p:spTree>
    <p:extLst>
      <p:ext uri="{BB962C8B-B14F-4D97-AF65-F5344CB8AC3E}">
        <p14:creationId xmlns:p14="http://schemas.microsoft.com/office/powerpoint/2010/main" val="3036959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 </a:t>
            </a:r>
            <a:r>
              <a:rPr lang="en-US" sz="2800" dirty="0">
                <a:latin typeface="Courier New" pitchFamily="49" charset="0"/>
                <a:cs typeface="Courier New" pitchFamily="49" charset="0"/>
              </a:rPr>
              <a:t>yield</a:t>
            </a:r>
          </a:p>
        </p:txBody>
      </p:sp>
      <p:sp>
        <p:nvSpPr>
          <p:cNvPr id="3" name="Content Placeholder 2"/>
          <p:cNvSpPr>
            <a:spLocks noGrp="1"/>
          </p:cNvSpPr>
          <p:nvPr>
            <p:ph idx="1"/>
          </p:nvPr>
        </p:nvSpPr>
        <p:spPr/>
        <p:txBody>
          <a:bodyPr/>
          <a:lstStyle/>
          <a:p>
            <a:pPr algn="just">
              <a:buFont typeface="Wingdings" pitchFamily="2" charset="2"/>
              <a:buChar char="§"/>
            </a:pPr>
            <a:r>
              <a:rPr lang="en-US" dirty="0" smtClean="0"/>
              <a:t>There can be multiple threads with same priority levels, waiting for their time slice.</a:t>
            </a:r>
          </a:p>
          <a:p>
            <a:pPr algn="just">
              <a:buFont typeface="Wingdings" pitchFamily="2" charset="2"/>
              <a:buChar char="§"/>
            </a:pPr>
            <a:r>
              <a:rPr lang="en-US" dirty="0" smtClean="0"/>
              <a:t>A thread can choose to give up it’s slice of time. </a:t>
            </a:r>
          </a:p>
          <a:p>
            <a:pPr algn="just">
              <a:buFont typeface="Wingdings" pitchFamily="2" charset="2"/>
              <a:buChar char="§"/>
            </a:pPr>
            <a:r>
              <a:rPr lang="en-US" dirty="0" smtClean="0"/>
              <a:t>Scheduler will pick another thread with same priority to execute.</a:t>
            </a:r>
          </a:p>
          <a:p>
            <a:pPr algn="just">
              <a:buFont typeface="Wingdings" pitchFamily="2" charset="2"/>
              <a:buChar char="§"/>
            </a:pPr>
            <a:r>
              <a:rPr lang="en-US" dirty="0" smtClean="0"/>
              <a:t>Yielding thread </a:t>
            </a:r>
            <a:r>
              <a:rPr lang="en-US" smtClean="0"/>
              <a:t>can be </a:t>
            </a:r>
            <a:r>
              <a:rPr lang="en-US" dirty="0" smtClean="0"/>
              <a:t>scheduled to be executed immediately.</a:t>
            </a:r>
          </a:p>
          <a:p>
            <a:pPr algn="just">
              <a:buFont typeface="Wingdings" pitchFamily="2" charset="2"/>
              <a:buChar char="§"/>
            </a:pPr>
            <a:r>
              <a:rPr lang="en-US" dirty="0" smtClean="0"/>
              <a:t>Can be done by invoking the static method </a:t>
            </a:r>
            <a:r>
              <a:rPr lang="en-US" sz="2600" dirty="0">
                <a:latin typeface="Courier New" pitchFamily="49" charset="0"/>
                <a:cs typeface="Courier New" pitchFamily="49" charset="0"/>
              </a:rPr>
              <a:t>yield</a:t>
            </a:r>
            <a:r>
              <a:rPr lang="en-US" dirty="0" smtClean="0">
                <a:cs typeface="Courier New" pitchFamily="49" charset="0"/>
              </a:rPr>
              <a:t>.</a:t>
            </a:r>
            <a:endParaRPr lang="en-US" dirty="0">
              <a:cs typeface="Courier New" pitchFamily="49" charset="0"/>
            </a:endParaRPr>
          </a:p>
        </p:txBody>
      </p:sp>
    </p:spTree>
    <p:extLst>
      <p:ext uri="{BB962C8B-B14F-4D97-AF65-F5344CB8AC3E}">
        <p14:creationId xmlns:p14="http://schemas.microsoft.com/office/powerpoint/2010/main" val="2692792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p:cNvSpPr>
            <a:spLocks noGrp="1" noChangeArrowheads="1"/>
          </p:cNvSpPr>
          <p:nvPr>
            <p:ph type="title"/>
          </p:nvPr>
        </p:nvSpPr>
        <p:spPr/>
        <p:txBody>
          <a:bodyPr/>
          <a:lstStyle/>
          <a:p>
            <a:r>
              <a:rPr lang="en-US"/>
              <a:t>Synchronization</a:t>
            </a:r>
          </a:p>
        </p:txBody>
      </p:sp>
      <p:sp>
        <p:nvSpPr>
          <p:cNvPr id="182277" name="Rectangle 5"/>
          <p:cNvSpPr>
            <a:spLocks noGrp="1" noChangeArrowheads="1"/>
          </p:cNvSpPr>
          <p:nvPr>
            <p:ph idx="1"/>
          </p:nvPr>
        </p:nvSpPr>
        <p:spPr/>
        <p:txBody>
          <a:bodyPr/>
          <a:lstStyle/>
          <a:p>
            <a:r>
              <a:rPr lang="en-US" dirty="0" smtClean="0"/>
              <a:t>A thread becomes the owner of the object's monitor in one of two ways: </a:t>
            </a:r>
          </a:p>
          <a:p>
            <a:pPr marL="971550" lvl="1" indent="-514350">
              <a:buFont typeface="+mj-lt"/>
              <a:buAutoNum type="arabicPeriod"/>
            </a:pPr>
            <a:r>
              <a:rPr lang="en-US" dirty="0" smtClean="0"/>
              <a:t>By executing a synchronized instance method of that object. </a:t>
            </a:r>
          </a:p>
          <a:p>
            <a:pPr marL="971550" lvl="1" indent="-514350">
              <a:buFont typeface="+mj-lt"/>
              <a:buAutoNum type="arabicPeriod"/>
            </a:pPr>
            <a:r>
              <a:rPr lang="en-US" dirty="0" smtClean="0"/>
              <a:t>By executing the body of a synchronized statement that  synchronizes on the object. </a:t>
            </a:r>
          </a:p>
          <a:p>
            <a:r>
              <a:rPr lang="en-US" dirty="0" smtClean="0"/>
              <a:t>Only one thread at a time can own an object's monitor.</a:t>
            </a:r>
          </a:p>
          <a:p>
            <a:endParaRPr lang="en-US" dirty="0"/>
          </a:p>
        </p:txBody>
      </p:sp>
    </p:spTree>
    <p:extLst>
      <p:ext uri="{BB962C8B-B14F-4D97-AF65-F5344CB8AC3E}">
        <p14:creationId xmlns:p14="http://schemas.microsoft.com/office/powerpoint/2010/main" val="2401177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4"/>
          <p:cNvSpPr>
            <a:spLocks noGrp="1" noChangeArrowheads="1"/>
          </p:cNvSpPr>
          <p:nvPr>
            <p:ph type="title"/>
          </p:nvPr>
        </p:nvSpPr>
        <p:spPr/>
        <p:txBody>
          <a:bodyPr/>
          <a:lstStyle/>
          <a:p>
            <a:r>
              <a:rPr lang="en-US"/>
              <a:t>Thread Synchronization</a:t>
            </a:r>
          </a:p>
        </p:txBody>
      </p:sp>
      <p:sp>
        <p:nvSpPr>
          <p:cNvPr id="166917" name="Rectangle 5"/>
          <p:cNvSpPr>
            <a:spLocks noGrp="1" noChangeArrowheads="1"/>
          </p:cNvSpPr>
          <p:nvPr>
            <p:ph idx="1"/>
          </p:nvPr>
        </p:nvSpPr>
        <p:spPr/>
        <p:txBody>
          <a:bodyPr/>
          <a:lstStyle/>
          <a:p>
            <a:pPr algn="just"/>
            <a:r>
              <a:rPr lang="en-US" dirty="0"/>
              <a:t>Thread synchronization can be achieved in two </a:t>
            </a:r>
            <a:r>
              <a:rPr lang="en-US" dirty="0" smtClean="0"/>
              <a:t>ways: </a:t>
            </a:r>
            <a:endParaRPr lang="en-US" dirty="0"/>
          </a:p>
          <a:p>
            <a:pPr lvl="1" algn="just"/>
            <a:r>
              <a:rPr lang="en-US" dirty="0"/>
              <a:t>Synchronized  </a:t>
            </a:r>
            <a:r>
              <a:rPr lang="en-US" dirty="0" smtClean="0"/>
              <a:t>method</a:t>
            </a:r>
            <a:endParaRPr lang="en-US" dirty="0"/>
          </a:p>
          <a:p>
            <a:pPr lvl="1" algn="just"/>
            <a:r>
              <a:rPr lang="en-US" dirty="0"/>
              <a:t>Synchronized block</a:t>
            </a:r>
          </a:p>
          <a:p>
            <a:pPr lvl="1"/>
            <a:endParaRPr lang="en-US" dirty="0"/>
          </a:p>
        </p:txBody>
      </p:sp>
    </p:spTree>
    <p:extLst>
      <p:ext uri="{BB962C8B-B14F-4D97-AF65-F5344CB8AC3E}">
        <p14:creationId xmlns:p14="http://schemas.microsoft.com/office/powerpoint/2010/main" val="3181927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Synchronized Method</a:t>
            </a:r>
            <a:endParaRPr lang="en-US" dirty="0"/>
          </a:p>
        </p:txBody>
      </p:sp>
      <p:sp>
        <p:nvSpPr>
          <p:cNvPr id="4" name="Content Placeholder 3"/>
          <p:cNvSpPr>
            <a:spLocks noGrp="1"/>
          </p:cNvSpPr>
          <p:nvPr>
            <p:ph idx="1"/>
          </p:nvPr>
        </p:nvSpPr>
        <p:spPr>
          <a:xfrm>
            <a:off x="1752600" y="1600201"/>
            <a:ext cx="8458200" cy="4525963"/>
          </a:xfrm>
          <a:prstGeom prst="roundRect">
            <a:avLst>
              <a:gd name="adj" fmla="val 0"/>
            </a:avLst>
          </a:prstGeom>
          <a:solidFill>
            <a:srgbClr val="EBECC6"/>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dirty="0" smtClean="0">
                <a:solidFill>
                  <a:schemeClr val="tx1"/>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public synchronized void deposit(Account </a:t>
            </a:r>
            <a:r>
              <a:rPr lang="en-US" sz="1800" dirty="0" err="1">
                <a:solidFill>
                  <a:schemeClr val="tx1"/>
                </a:solidFill>
                <a:latin typeface="Courier New" pitchFamily="49" charset="0"/>
                <a:cs typeface="Courier New" pitchFamily="49" charset="0"/>
              </a:rPr>
              <a:t>a,float</a:t>
            </a:r>
            <a:r>
              <a:rPr lang="en-US" sz="1800" dirty="0">
                <a:solidFill>
                  <a:schemeClr val="tx1"/>
                </a:solidFill>
                <a:latin typeface="Courier New" pitchFamily="49" charset="0"/>
                <a:cs typeface="Courier New" pitchFamily="49" charset="0"/>
              </a:rPr>
              <a:t> amount)</a:t>
            </a:r>
          </a:p>
          <a:p>
            <a:pPr>
              <a:buNone/>
            </a:pPr>
            <a:r>
              <a:rPr lang="en-US" sz="1800" dirty="0">
                <a:solidFill>
                  <a:schemeClr val="tx1"/>
                </a:solidFill>
                <a:latin typeface="Courier New" pitchFamily="49" charset="0"/>
                <a:cs typeface="Courier New" pitchFamily="49" charset="0"/>
              </a:rPr>
              <a:t>	{</a:t>
            </a:r>
          </a:p>
          <a:p>
            <a:pPr>
              <a:buNone/>
            </a:pPr>
            <a:r>
              <a:rPr lang="en-US" sz="1800" dirty="0">
                <a:solidFill>
                  <a:schemeClr val="tx1"/>
                </a:solidFill>
                <a:latin typeface="Courier New" pitchFamily="49" charset="0"/>
                <a:cs typeface="Courier New" pitchFamily="49" charset="0"/>
              </a:rPr>
              <a:t>		float temp;</a:t>
            </a:r>
          </a:p>
          <a:p>
            <a:pPr>
              <a:buNone/>
            </a:pPr>
            <a:r>
              <a:rPr lang="en-US" sz="1800" dirty="0">
                <a:solidFill>
                  <a:schemeClr val="tx1"/>
                </a:solidFill>
                <a:latin typeface="Courier New" pitchFamily="49" charset="0"/>
                <a:cs typeface="Courier New" pitchFamily="49" charset="0"/>
              </a:rPr>
              <a:t>		temp = a.bal;</a:t>
            </a:r>
          </a:p>
          <a:p>
            <a:pPr>
              <a:buNone/>
            </a:pPr>
            <a:r>
              <a:rPr lang="en-US" sz="1800" dirty="0">
                <a:solidFill>
                  <a:schemeClr val="tx1"/>
                </a:solidFill>
                <a:latin typeface="Courier New" pitchFamily="49" charset="0"/>
                <a:cs typeface="Courier New" pitchFamily="49" charset="0"/>
              </a:rPr>
              <a:t>		temp+=amount;</a:t>
            </a:r>
          </a:p>
          <a:p>
            <a:pPr>
              <a:buNone/>
            </a:pPr>
            <a:r>
              <a:rPr lang="en-US" sz="1800" dirty="0">
                <a:solidFill>
                  <a:schemeClr val="tx1"/>
                </a:solidFill>
                <a:latin typeface="Courier New" pitchFamily="49" charset="0"/>
                <a:cs typeface="Courier New" pitchFamily="49" charset="0"/>
              </a:rPr>
              <a:t>		a.bal = temp;</a:t>
            </a:r>
          </a:p>
          <a:p>
            <a:pPr>
              <a:buNone/>
            </a:pPr>
            <a:r>
              <a:rPr lang="en-US" sz="1800" dirty="0">
                <a:solidFill>
                  <a:schemeClr val="tx1"/>
                </a:solidFill>
                <a:latin typeface="Courier New" pitchFamily="49" charset="0"/>
                <a:cs typeface="Courier New" pitchFamily="49" charset="0"/>
              </a:rPr>
              <a:t>	}</a:t>
            </a:r>
          </a:p>
          <a:p>
            <a:endParaRPr lang="en-US" dirty="0">
              <a:solidFill>
                <a:schemeClr val="tx1"/>
              </a:solidFill>
            </a:endParaRPr>
          </a:p>
        </p:txBody>
      </p:sp>
    </p:spTree>
    <p:extLst>
      <p:ext uri="{BB962C8B-B14F-4D97-AF65-F5344CB8AC3E}">
        <p14:creationId xmlns:p14="http://schemas.microsoft.com/office/powerpoint/2010/main" val="31323819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1" name="Rectangle 5"/>
          <p:cNvSpPr>
            <a:spLocks noGrp="1" noChangeArrowheads="1"/>
          </p:cNvSpPr>
          <p:nvPr>
            <p:ph type="title"/>
          </p:nvPr>
        </p:nvSpPr>
        <p:spPr/>
        <p:txBody>
          <a:bodyPr/>
          <a:lstStyle/>
          <a:p>
            <a:r>
              <a:rPr lang="en-US"/>
              <a:t>Synchronized Blocks</a:t>
            </a:r>
          </a:p>
        </p:txBody>
      </p:sp>
      <p:sp>
        <p:nvSpPr>
          <p:cNvPr id="178182" name="Rectangle 6"/>
          <p:cNvSpPr>
            <a:spLocks noGrp="1" noChangeArrowheads="1"/>
          </p:cNvSpPr>
          <p:nvPr>
            <p:ph idx="1"/>
          </p:nvPr>
        </p:nvSpPr>
        <p:spPr/>
        <p:txBody>
          <a:bodyPr>
            <a:normAutofit/>
          </a:bodyPr>
          <a:lstStyle/>
          <a:p>
            <a:r>
              <a:rPr lang="en-US" dirty="0" smtClean="0"/>
              <a:t>Synchronized  blocks  allows  “</a:t>
            </a:r>
            <a:r>
              <a:rPr lang="en-US" dirty="0"/>
              <a:t>activity-centered” Synchronization.</a:t>
            </a:r>
          </a:p>
          <a:p>
            <a:pPr algn="just"/>
            <a:r>
              <a:rPr lang="en-US" dirty="0"/>
              <a:t>Lock of an object is acquired prior </a:t>
            </a:r>
            <a:r>
              <a:rPr lang="en-US" dirty="0" smtClean="0"/>
              <a:t>entry </a:t>
            </a:r>
            <a:r>
              <a:rPr lang="en-US" dirty="0"/>
              <a:t>into </a:t>
            </a:r>
            <a:r>
              <a:rPr lang="en-US" dirty="0" smtClean="0"/>
              <a:t>the block </a:t>
            </a:r>
            <a:r>
              <a:rPr lang="en-US" dirty="0"/>
              <a:t>&amp; released upon exit from </a:t>
            </a:r>
            <a:r>
              <a:rPr lang="en-US" dirty="0" smtClean="0"/>
              <a:t>the block.</a:t>
            </a:r>
            <a:endParaRPr lang="en-US" dirty="0"/>
          </a:p>
        </p:txBody>
      </p:sp>
      <p:sp>
        <p:nvSpPr>
          <p:cNvPr id="4" name="Content Placeholder 3"/>
          <p:cNvSpPr txBox="1">
            <a:spLocks/>
          </p:cNvSpPr>
          <p:nvPr/>
        </p:nvSpPr>
        <p:spPr>
          <a:xfrm>
            <a:off x="2133600" y="3505200"/>
            <a:ext cx="7924800" cy="2743200"/>
          </a:xfrm>
          <a:prstGeom prst="roundRect">
            <a:avLst>
              <a:gd name="adj" fmla="val 0"/>
            </a:avLst>
          </a:prstGeom>
          <a:solidFill>
            <a:srgbClr val="EBECC6"/>
          </a:solidFill>
          <a:ln w="25400" cap="flat" cmpd="sng" algn="ctr">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lvl="1">
              <a:buFont typeface="Wingdings" pitchFamily="2" charset="2"/>
              <a:buNone/>
            </a:pPr>
            <a:r>
              <a:rPr lang="en-US" dirty="0">
                <a:solidFill>
                  <a:schemeClr val="tx1"/>
                </a:solidFill>
                <a:latin typeface="Courier New" pitchFamily="49" charset="0"/>
                <a:cs typeface="Courier New" pitchFamily="49" charset="0"/>
              </a:rPr>
              <a:t>public void </a:t>
            </a:r>
            <a:r>
              <a:rPr lang="en-US" dirty="0" err="1">
                <a:solidFill>
                  <a:schemeClr val="tx1"/>
                </a:solidFill>
                <a:latin typeface="Courier New" pitchFamily="49" charset="0"/>
                <a:cs typeface="Courier New" pitchFamily="49" charset="0"/>
              </a:rPr>
              <a:t>printValue</a:t>
            </a:r>
            <a:r>
              <a:rPr lang="en-US" dirty="0">
                <a:solidFill>
                  <a:schemeClr val="tx1"/>
                </a:solidFill>
                <a:latin typeface="Courier New" pitchFamily="49" charset="0"/>
                <a:cs typeface="Courier New" pitchFamily="49" charset="0"/>
              </a:rPr>
              <a:t>(Point p)</a:t>
            </a:r>
          </a:p>
          <a:p>
            <a:pPr lvl="1">
              <a:buFont typeface="Wingdings" pitchFamily="2" charset="2"/>
              <a:buNone/>
            </a:pPr>
            <a:r>
              <a:rPr lang="en-US" dirty="0">
                <a:solidFill>
                  <a:schemeClr val="tx1"/>
                </a:solidFill>
                <a:latin typeface="Courier New" pitchFamily="49" charset="0"/>
                <a:cs typeface="Courier New" pitchFamily="49" charset="0"/>
              </a:rPr>
              <a:t>{</a:t>
            </a:r>
          </a:p>
          <a:p>
            <a:pPr lvl="2">
              <a:buFontTx/>
              <a:buNone/>
            </a:pPr>
            <a:r>
              <a:rPr lang="en-US" dirty="0">
                <a:solidFill>
                  <a:schemeClr val="tx1"/>
                </a:solidFill>
                <a:latin typeface="Courier New" pitchFamily="49" charset="0"/>
                <a:cs typeface="Courier New" pitchFamily="49" charset="0"/>
              </a:rPr>
              <a:t>// variable declaration</a:t>
            </a:r>
          </a:p>
          <a:p>
            <a:pPr lvl="2">
              <a:buFontTx/>
              <a:buNone/>
            </a:pPr>
            <a:r>
              <a:rPr lang="en-US" dirty="0">
                <a:solidFill>
                  <a:schemeClr val="tx1"/>
                </a:solidFill>
                <a:latin typeface="Courier New" pitchFamily="49" charset="0"/>
                <a:cs typeface="Courier New" pitchFamily="49" charset="0"/>
              </a:rPr>
              <a:t>synchronized(p)</a:t>
            </a:r>
          </a:p>
          <a:p>
            <a:pPr lvl="2">
              <a:buFontTx/>
              <a:buNone/>
            </a:pPr>
            <a:r>
              <a:rPr lang="en-US" dirty="0">
                <a:solidFill>
                  <a:schemeClr val="tx1"/>
                </a:solidFill>
                <a:latin typeface="Courier New" pitchFamily="49" charset="0"/>
                <a:cs typeface="Courier New" pitchFamily="49" charset="0"/>
              </a:rPr>
              <a:t>{</a:t>
            </a:r>
          </a:p>
          <a:p>
            <a:pPr lvl="3">
              <a:buFontTx/>
              <a:buNone/>
            </a:pPr>
            <a:r>
              <a:rPr lang="en-US" dirty="0">
                <a:solidFill>
                  <a:schemeClr val="tx1"/>
                </a:solidFill>
                <a:latin typeface="Courier New" pitchFamily="49" charset="0"/>
                <a:cs typeface="Courier New" pitchFamily="49" charset="0"/>
              </a:rPr>
              <a:t>// code</a:t>
            </a:r>
          </a:p>
          <a:p>
            <a:pPr lvl="2">
              <a:buFontTx/>
              <a:buNone/>
            </a:pPr>
            <a:r>
              <a:rPr lang="en-US" dirty="0">
                <a:solidFill>
                  <a:schemeClr val="tx1"/>
                </a:solidFill>
                <a:latin typeface="Courier New" pitchFamily="49" charset="0"/>
                <a:cs typeface="Courier New" pitchFamily="49" charset="0"/>
              </a:rPr>
              <a:t>}</a:t>
            </a:r>
          </a:p>
          <a:p>
            <a:pPr lvl="3">
              <a:buFontTx/>
              <a:buNone/>
            </a:pPr>
            <a:r>
              <a:rPr lang="en-US" dirty="0">
                <a:solidFill>
                  <a:schemeClr val="tx1"/>
                </a:solidFill>
                <a:latin typeface="Courier New" pitchFamily="49" charset="0"/>
                <a:cs typeface="Courier New" pitchFamily="49" charset="0"/>
              </a:rPr>
              <a:t>// more code of the </a:t>
            </a:r>
            <a:r>
              <a:rPr lang="en-US" dirty="0" err="1">
                <a:solidFill>
                  <a:schemeClr val="tx1"/>
                </a:solidFill>
                <a:latin typeface="Courier New" pitchFamily="49" charset="0"/>
                <a:cs typeface="Courier New" pitchFamily="49" charset="0"/>
              </a:rPr>
              <a:t>printValue</a:t>
            </a:r>
            <a:r>
              <a:rPr lang="en-US" dirty="0">
                <a:solidFill>
                  <a:schemeClr val="tx1"/>
                </a:solidFill>
                <a:latin typeface="Courier New" pitchFamily="49" charset="0"/>
                <a:cs typeface="Courier New" pitchFamily="49" charset="0"/>
              </a:rPr>
              <a:t> method</a:t>
            </a:r>
          </a:p>
          <a:p>
            <a:pPr lvl="1">
              <a:buFont typeface="Wingdings" pitchFamily="2" charset="2"/>
              <a:buNone/>
            </a:pPr>
            <a:r>
              <a:rPr lang="en-US" dirty="0">
                <a:solidFill>
                  <a:schemeClr val="tx1"/>
                </a:solidFill>
                <a:latin typeface="Courier New" pitchFamily="49" charset="0"/>
                <a:cs typeface="Courier New" pitchFamily="49" charset="0"/>
              </a:rPr>
              <a:t>}</a:t>
            </a:r>
          </a:p>
        </p:txBody>
      </p:sp>
    </p:spTree>
    <p:extLst>
      <p:ext uri="{BB962C8B-B14F-4D97-AF65-F5344CB8AC3E}">
        <p14:creationId xmlns:p14="http://schemas.microsoft.com/office/powerpoint/2010/main" val="127917966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4"/>
          <p:cNvSpPr>
            <a:spLocks noGrp="1" noChangeArrowheads="1"/>
          </p:cNvSpPr>
          <p:nvPr>
            <p:ph type="title"/>
          </p:nvPr>
        </p:nvSpPr>
        <p:spPr/>
        <p:txBody>
          <a:bodyPr/>
          <a:lstStyle/>
          <a:p>
            <a:r>
              <a:rPr lang="en-US"/>
              <a:t>Thread Synchronization</a:t>
            </a:r>
          </a:p>
        </p:txBody>
      </p:sp>
      <p:sp>
        <p:nvSpPr>
          <p:cNvPr id="167941" name="Rectangle 5"/>
          <p:cNvSpPr>
            <a:spLocks noGrp="1" noChangeArrowheads="1"/>
          </p:cNvSpPr>
          <p:nvPr>
            <p:ph idx="1"/>
          </p:nvPr>
        </p:nvSpPr>
        <p:spPr/>
        <p:txBody>
          <a:bodyPr>
            <a:normAutofit/>
          </a:bodyPr>
          <a:lstStyle/>
          <a:p>
            <a:pPr algn="just"/>
            <a:r>
              <a:rPr lang="en-US" dirty="0"/>
              <a:t>Periodically the thread scheduler activates </a:t>
            </a:r>
            <a:r>
              <a:rPr lang="en-US" dirty="0" smtClean="0"/>
              <a:t>threads </a:t>
            </a:r>
            <a:r>
              <a:rPr lang="en-US" dirty="0"/>
              <a:t>that are waiting for the key.</a:t>
            </a:r>
          </a:p>
          <a:p>
            <a:pPr algn="just"/>
            <a:r>
              <a:rPr lang="en-US" dirty="0"/>
              <a:t>When one of the threads waiting to use the object runs again, it checks if object is still locked. </a:t>
            </a:r>
          </a:p>
          <a:p>
            <a:pPr algn="just"/>
            <a:r>
              <a:rPr lang="en-US" dirty="0"/>
              <a:t>All threads are still free to call unsynchronized methods on the locked object.</a:t>
            </a:r>
          </a:p>
          <a:p>
            <a:pPr algn="just"/>
            <a:r>
              <a:rPr lang="en-US" dirty="0"/>
              <a:t>If a thread exits a synchronized method by throwing an exception, it still relinquishes the </a:t>
            </a:r>
            <a:r>
              <a:rPr lang="en-US" dirty="0" smtClean="0"/>
              <a:t>object’s </a:t>
            </a:r>
            <a:r>
              <a:rPr lang="en-US" dirty="0"/>
              <a:t>lock.</a:t>
            </a:r>
          </a:p>
        </p:txBody>
      </p:sp>
    </p:spTree>
    <p:extLst>
      <p:ext uri="{BB962C8B-B14F-4D97-AF65-F5344CB8AC3E}">
        <p14:creationId xmlns:p14="http://schemas.microsoft.com/office/powerpoint/2010/main" val="3719442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InterThread</a:t>
            </a:r>
            <a:r>
              <a:rPr lang="en-US" dirty="0" smtClean="0"/>
              <a:t> Communication</a:t>
            </a:r>
            <a:endParaRPr lang="mr-IN" dirty="0"/>
          </a:p>
        </p:txBody>
      </p:sp>
      <p:sp>
        <p:nvSpPr>
          <p:cNvPr id="3" name="Content Placeholder 2"/>
          <p:cNvSpPr>
            <a:spLocks noGrp="1"/>
          </p:cNvSpPr>
          <p:nvPr>
            <p:ph idx="1"/>
          </p:nvPr>
        </p:nvSpPr>
        <p:spPr/>
        <p:txBody>
          <a:bodyPr/>
          <a:lstStyle/>
          <a:p>
            <a:r>
              <a:rPr lang="en-US" dirty="0"/>
              <a:t>Cooperation (Inter-thread communication) is a mechanism in which a thread is paused running in its critical section and another thread is allowed to enter (or lock) in the same critical section to be </a:t>
            </a:r>
            <a:r>
              <a:rPr lang="en-US" dirty="0" err="1"/>
              <a:t>executed.It</a:t>
            </a:r>
            <a:r>
              <a:rPr lang="en-US" dirty="0"/>
              <a:t> is implemented by following methods of </a:t>
            </a:r>
            <a:r>
              <a:rPr lang="en-US" b="1" dirty="0"/>
              <a:t>Object class</a:t>
            </a:r>
            <a:r>
              <a:rPr lang="en-US" dirty="0"/>
              <a:t>:</a:t>
            </a:r>
          </a:p>
          <a:p>
            <a:r>
              <a:rPr lang="en-US" dirty="0"/>
              <a:t>wait()</a:t>
            </a:r>
          </a:p>
          <a:p>
            <a:r>
              <a:rPr lang="en-US" dirty="0"/>
              <a:t>notify()</a:t>
            </a:r>
          </a:p>
          <a:p>
            <a:r>
              <a:rPr lang="en-US" dirty="0" err="1"/>
              <a:t>notifyAll</a:t>
            </a:r>
            <a:r>
              <a:rPr lang="en-US" dirty="0"/>
              <a:t>()</a:t>
            </a:r>
          </a:p>
          <a:p>
            <a:endParaRPr lang="mr-IN" dirty="0"/>
          </a:p>
        </p:txBody>
      </p:sp>
    </p:spTree>
    <p:extLst>
      <p:ext uri="{BB962C8B-B14F-4D97-AF65-F5344CB8AC3E}">
        <p14:creationId xmlns:p14="http://schemas.microsoft.com/office/powerpoint/2010/main" val="3750561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wait() method</a:t>
            </a:r>
            <a:br>
              <a:rPr lang="en-IN" dirty="0"/>
            </a:br>
            <a:endParaRPr lang="mr-IN" dirty="0"/>
          </a:p>
        </p:txBody>
      </p:sp>
      <p:sp>
        <p:nvSpPr>
          <p:cNvPr id="3" name="Content Placeholder 2"/>
          <p:cNvSpPr>
            <a:spLocks noGrp="1"/>
          </p:cNvSpPr>
          <p:nvPr>
            <p:ph idx="1"/>
          </p:nvPr>
        </p:nvSpPr>
        <p:spPr/>
        <p:txBody>
          <a:bodyPr/>
          <a:lstStyle/>
          <a:p>
            <a:r>
              <a:rPr lang="en-US" dirty="0"/>
              <a:t>The wait() method causes current thread to release the lock and wait until either another thread invokes the notify() method or the </a:t>
            </a:r>
            <a:r>
              <a:rPr lang="en-US" dirty="0" err="1"/>
              <a:t>notifyAll</a:t>
            </a:r>
            <a:r>
              <a:rPr lang="en-US" dirty="0"/>
              <a:t>() method for this object, or a specified amount of time has elapsed.</a:t>
            </a:r>
          </a:p>
          <a:p>
            <a:r>
              <a:rPr lang="en-US" dirty="0"/>
              <a:t>The current thread must own this object's monitor, so it must be called from the synchronized method only otherwise it will throw exception.</a:t>
            </a:r>
          </a:p>
        </p:txBody>
      </p:sp>
    </p:spTree>
    <p:extLst>
      <p:ext uri="{BB962C8B-B14F-4D97-AF65-F5344CB8AC3E}">
        <p14:creationId xmlns:p14="http://schemas.microsoft.com/office/powerpoint/2010/main" val="1628345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notify() method</a:t>
            </a:r>
            <a:br>
              <a:rPr lang="en-IN" dirty="0"/>
            </a:br>
            <a:endParaRPr lang="mr-IN" dirty="0"/>
          </a:p>
        </p:txBody>
      </p:sp>
      <p:sp>
        <p:nvSpPr>
          <p:cNvPr id="3" name="Content Placeholder 2"/>
          <p:cNvSpPr>
            <a:spLocks noGrp="1"/>
          </p:cNvSpPr>
          <p:nvPr>
            <p:ph idx="1"/>
          </p:nvPr>
        </p:nvSpPr>
        <p:spPr/>
        <p:txBody>
          <a:bodyPr/>
          <a:lstStyle/>
          <a:p>
            <a:r>
              <a:rPr lang="en-US" dirty="0"/>
              <a:t>The notify() method wakes up a single thread that is waiting on this object's monitor. If any threads are waiting on this object, one of them is chosen to be awakened. The choice is arbitrary and occurs at the discretion of the implementation</a:t>
            </a:r>
            <a:r>
              <a:rPr lang="en-US" dirty="0" smtClean="0"/>
              <a:t>.</a:t>
            </a:r>
          </a:p>
          <a:p>
            <a:endParaRPr lang="en-US" dirty="0"/>
          </a:p>
          <a:p>
            <a:r>
              <a:rPr lang="en-IN" dirty="0"/>
              <a:t>3) </a:t>
            </a:r>
            <a:r>
              <a:rPr lang="en-IN" dirty="0" err="1"/>
              <a:t>notifyAll</a:t>
            </a:r>
            <a:r>
              <a:rPr lang="en-IN" dirty="0"/>
              <a:t>() method</a:t>
            </a:r>
          </a:p>
          <a:p>
            <a:endParaRPr lang="en-US" dirty="0" smtClean="0"/>
          </a:p>
          <a:p>
            <a:r>
              <a:rPr lang="en-US" dirty="0"/>
              <a:t>Wakes up all threads that are waiting on this object's monitor.</a:t>
            </a:r>
            <a:endParaRPr lang="mr-IN" dirty="0"/>
          </a:p>
        </p:txBody>
      </p:sp>
    </p:spTree>
    <p:extLst>
      <p:ext uri="{BB962C8B-B14F-4D97-AF65-F5344CB8AC3E}">
        <p14:creationId xmlns:p14="http://schemas.microsoft.com/office/powerpoint/2010/main" val="51746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Demystifying Multi</a:t>
            </a:r>
            <a:endParaRPr lang="en-IN" dirty="0"/>
          </a:p>
        </p:txBody>
      </p:sp>
      <p:sp>
        <p:nvSpPr>
          <p:cNvPr id="3" name="Content Placeholder 2"/>
          <p:cNvSpPr>
            <a:spLocks noGrp="1"/>
          </p:cNvSpPr>
          <p:nvPr>
            <p:ph idx="1"/>
          </p:nvPr>
        </p:nvSpPr>
        <p:spPr/>
        <p:txBody>
          <a:bodyPr>
            <a:normAutofit/>
          </a:bodyPr>
          <a:lstStyle/>
          <a:p>
            <a:pPr algn="just">
              <a:buSzPct val="85000"/>
              <a:buFont typeface="Wingdings" pitchFamily="2" charset="2"/>
              <a:buChar char="§"/>
            </a:pPr>
            <a:r>
              <a:rPr lang="en-US" dirty="0" smtClean="0"/>
              <a:t>Multitasking [ability to do more than one task at the same time].</a:t>
            </a:r>
          </a:p>
          <a:p>
            <a:pPr algn="just">
              <a:buSzPct val="85000"/>
              <a:buFont typeface="Wingdings" pitchFamily="2" charset="2"/>
              <a:buChar char="§"/>
            </a:pPr>
            <a:r>
              <a:rPr lang="en-US" dirty="0" smtClean="0"/>
              <a:t>Multiprocessing</a:t>
            </a:r>
          </a:p>
          <a:p>
            <a:pPr algn="just">
              <a:buSzPct val="85000"/>
              <a:buFont typeface="Wingdings" pitchFamily="2" charset="2"/>
              <a:buChar char="§"/>
            </a:pPr>
            <a:r>
              <a:rPr lang="en-US" dirty="0" smtClean="0"/>
              <a:t>Running more than one process concurrently.</a:t>
            </a:r>
          </a:p>
          <a:p>
            <a:pPr lvl="1" algn="just">
              <a:buSzPct val="85000"/>
            </a:pPr>
            <a:r>
              <a:rPr lang="en-US" dirty="0" smtClean="0"/>
              <a:t>WinAmp – listening songs.</a:t>
            </a:r>
          </a:p>
          <a:p>
            <a:pPr lvl="1" algn="just">
              <a:buSzPct val="85000"/>
            </a:pPr>
            <a:r>
              <a:rPr lang="en-US" dirty="0" smtClean="0"/>
              <a:t>WinWord – Creating a document.</a:t>
            </a:r>
          </a:p>
          <a:p>
            <a:pPr algn="just">
              <a:buSzPct val="85000"/>
              <a:buFont typeface="Wingdings" pitchFamily="2" charset="2"/>
              <a:buChar char="§"/>
            </a:pPr>
            <a:r>
              <a:rPr lang="en-US" dirty="0" smtClean="0"/>
              <a:t>Multithreading</a:t>
            </a:r>
          </a:p>
          <a:p>
            <a:pPr algn="just">
              <a:buSzPct val="85000"/>
              <a:buFont typeface="Wingdings" pitchFamily="2" charset="2"/>
              <a:buChar char="§"/>
            </a:pPr>
            <a:r>
              <a:rPr lang="en-US" dirty="0" smtClean="0"/>
              <a:t>Running more than one threads concurrently. </a:t>
            </a:r>
          </a:p>
          <a:p>
            <a:pPr lvl="2" algn="just">
              <a:buSzPct val="85000"/>
              <a:buNone/>
            </a:pPr>
            <a:r>
              <a:rPr lang="en-US" sz="2600" dirty="0"/>
              <a:t>Winword – creating a document.</a:t>
            </a:r>
          </a:p>
          <a:p>
            <a:pPr lvl="2" algn="just">
              <a:buSzPct val="85000"/>
              <a:buNone/>
            </a:pPr>
            <a:r>
              <a:rPr lang="en-US" sz="2600" dirty="0"/>
              <a:t>Spellcheck – spell check for the same document.</a:t>
            </a:r>
          </a:p>
          <a:p>
            <a:pPr algn="just">
              <a:buSzPct val="85000"/>
              <a:buNone/>
            </a:pPr>
            <a:endParaRPr lang="en-US" dirty="0" smtClean="0"/>
          </a:p>
        </p:txBody>
      </p:sp>
    </p:spTree>
    <p:extLst>
      <p:ext uri="{BB962C8B-B14F-4D97-AF65-F5344CB8AC3E}">
        <p14:creationId xmlns:p14="http://schemas.microsoft.com/office/powerpoint/2010/main" val="13164506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mr-IN"/>
          </a:p>
        </p:txBody>
      </p:sp>
      <p:sp>
        <p:nvSpPr>
          <p:cNvPr id="3" name="Content Placeholder 2"/>
          <p:cNvSpPr>
            <a:spLocks noGrp="1"/>
          </p:cNvSpPr>
          <p:nvPr>
            <p:ph idx="1"/>
          </p:nvPr>
        </p:nvSpPr>
        <p:spPr/>
        <p:txBody>
          <a:bodyPr/>
          <a:lstStyle/>
          <a:p>
            <a:endParaRPr lang="mr-IN"/>
          </a:p>
        </p:txBody>
      </p:sp>
    </p:spTree>
    <p:extLst>
      <p:ext uri="{BB962C8B-B14F-4D97-AF65-F5344CB8AC3E}">
        <p14:creationId xmlns:p14="http://schemas.microsoft.com/office/powerpoint/2010/main" val="499452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8" name="Rectangle 6"/>
          <p:cNvSpPr>
            <a:spLocks noGrp="1" noChangeArrowheads="1"/>
          </p:cNvSpPr>
          <p:nvPr>
            <p:ph type="title"/>
          </p:nvPr>
        </p:nvSpPr>
        <p:spPr/>
        <p:txBody>
          <a:bodyPr/>
          <a:lstStyle/>
          <a:p>
            <a:r>
              <a:rPr lang="en-US" dirty="0"/>
              <a:t>Multiprocessing</a:t>
            </a:r>
          </a:p>
        </p:txBody>
      </p:sp>
      <p:sp>
        <p:nvSpPr>
          <p:cNvPr id="202759" name="Rectangle 7"/>
          <p:cNvSpPr>
            <a:spLocks noGrp="1" noChangeArrowheads="1"/>
          </p:cNvSpPr>
          <p:nvPr>
            <p:ph idx="1"/>
          </p:nvPr>
        </p:nvSpPr>
        <p:spPr/>
        <p:txBody>
          <a:bodyPr/>
          <a:lstStyle/>
          <a:p>
            <a:pPr algn="just">
              <a:buSzPct val="85000"/>
              <a:buFont typeface="Wingdings" pitchFamily="2" charset="2"/>
              <a:buChar char="§"/>
            </a:pPr>
            <a:r>
              <a:rPr lang="en-US" dirty="0" smtClean="0"/>
              <a:t>A process is a program in execution.</a:t>
            </a:r>
          </a:p>
          <a:p>
            <a:pPr algn="just">
              <a:buSzPct val="85000"/>
              <a:buFont typeface="Wingdings" pitchFamily="2" charset="2"/>
              <a:buChar char="§"/>
            </a:pPr>
            <a:r>
              <a:rPr lang="en-US" dirty="0" smtClean="0"/>
              <a:t>A processor can execute multiple processes simultaneously.</a:t>
            </a:r>
          </a:p>
          <a:p>
            <a:pPr lvl="1" algn="just">
              <a:buSzPct val="85000"/>
            </a:pPr>
            <a:r>
              <a:rPr lang="en-US" dirty="0" smtClean="0"/>
              <a:t>WinAmp – listening songs</a:t>
            </a:r>
          </a:p>
          <a:p>
            <a:pPr lvl="1" algn="just">
              <a:buSzPct val="85000"/>
            </a:pPr>
            <a:r>
              <a:rPr lang="en-US" dirty="0" smtClean="0"/>
              <a:t>WinWord – Creating a document</a:t>
            </a:r>
          </a:p>
          <a:p>
            <a:pPr algn="just">
              <a:buSzPct val="85000"/>
              <a:buFont typeface="Wingdings" pitchFamily="2" charset="2"/>
              <a:buChar char="§"/>
            </a:pPr>
            <a:r>
              <a:rPr lang="en-US" dirty="0" smtClean="0"/>
              <a:t>CPU executed each process for a predefined time before switching to another process.</a:t>
            </a:r>
          </a:p>
          <a:p>
            <a:pPr algn="just">
              <a:buSzPct val="85000"/>
              <a:buFont typeface="Wingdings" pitchFamily="2" charset="2"/>
              <a:buChar char="§"/>
            </a:pPr>
            <a:r>
              <a:rPr lang="en-US" dirty="0" smtClean="0"/>
              <a:t>Each process has data associated with it.</a:t>
            </a:r>
            <a:endParaRPr lang="en-US" dirty="0"/>
          </a:p>
        </p:txBody>
      </p:sp>
    </p:spTree>
    <p:extLst>
      <p:ext uri="{BB962C8B-B14F-4D97-AF65-F5344CB8AC3E}">
        <p14:creationId xmlns:p14="http://schemas.microsoft.com/office/powerpoint/2010/main" val="2712252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8" name="Rectangle 6"/>
          <p:cNvSpPr>
            <a:spLocks noGrp="1" noChangeArrowheads="1"/>
          </p:cNvSpPr>
          <p:nvPr>
            <p:ph type="title"/>
          </p:nvPr>
        </p:nvSpPr>
        <p:spPr/>
        <p:txBody>
          <a:bodyPr/>
          <a:lstStyle/>
          <a:p>
            <a:r>
              <a:rPr lang="en-US" dirty="0" smtClean="0"/>
              <a:t>MultiProcessing – Context switch</a:t>
            </a:r>
            <a:endParaRPr lang="en-US" dirty="0"/>
          </a:p>
        </p:txBody>
      </p:sp>
      <p:sp>
        <p:nvSpPr>
          <p:cNvPr id="202759" name="Rectangle 7"/>
          <p:cNvSpPr>
            <a:spLocks noGrp="1" noChangeArrowheads="1"/>
          </p:cNvSpPr>
          <p:nvPr>
            <p:ph idx="1"/>
          </p:nvPr>
        </p:nvSpPr>
        <p:spPr>
          <a:xfrm>
            <a:off x="1981200" y="1219201"/>
            <a:ext cx="8229600" cy="4906963"/>
          </a:xfrm>
        </p:spPr>
        <p:txBody>
          <a:bodyPr>
            <a:normAutofit fontScale="92500" lnSpcReduction="20000"/>
          </a:bodyPr>
          <a:lstStyle/>
          <a:p>
            <a:pPr algn="just"/>
            <a:r>
              <a:rPr lang="en-US" sz="3300" dirty="0"/>
              <a:t>When OS switches from process to process, data needs to be stored temporarily.</a:t>
            </a:r>
          </a:p>
          <a:p>
            <a:pPr algn="just"/>
            <a:r>
              <a:rPr lang="en-US" sz="3300" dirty="0"/>
              <a:t>Data to be stored – Context </a:t>
            </a:r>
          </a:p>
          <a:p>
            <a:pPr lvl="1" algn="just"/>
            <a:r>
              <a:rPr lang="en-US" sz="3100" dirty="0"/>
              <a:t>Instruction set.</a:t>
            </a:r>
          </a:p>
          <a:p>
            <a:pPr lvl="1" algn="just"/>
            <a:r>
              <a:rPr lang="en-US" sz="3100" dirty="0"/>
              <a:t>Current instruction.</a:t>
            </a:r>
          </a:p>
          <a:p>
            <a:pPr lvl="1" algn="just"/>
            <a:r>
              <a:rPr lang="en-US" sz="3100" dirty="0"/>
              <a:t>Current data structures in use.</a:t>
            </a:r>
          </a:p>
          <a:p>
            <a:pPr algn="just"/>
            <a:r>
              <a:rPr lang="en-US" sz="3300" dirty="0"/>
              <a:t>Processes do not share same data, hence context switch is resource heavy.</a:t>
            </a:r>
          </a:p>
          <a:p>
            <a:pPr algn="just"/>
            <a:r>
              <a:rPr lang="en-US" sz="3300" dirty="0"/>
              <a:t>Scheduling of process is controlled by OS.</a:t>
            </a:r>
          </a:p>
          <a:p>
            <a:pPr algn="just"/>
            <a:r>
              <a:rPr lang="en-US" sz="3300" dirty="0"/>
              <a:t>Two ways </a:t>
            </a:r>
          </a:p>
          <a:p>
            <a:pPr lvl="1" algn="just"/>
            <a:r>
              <a:rPr lang="en-US" sz="3100" dirty="0"/>
              <a:t>Pre-emptive</a:t>
            </a:r>
          </a:p>
          <a:p>
            <a:pPr lvl="1" algn="just"/>
            <a:r>
              <a:rPr lang="en-US" sz="3100" dirty="0"/>
              <a:t>Non Pre-emptive(Cooperative)</a:t>
            </a:r>
          </a:p>
        </p:txBody>
      </p:sp>
    </p:spTree>
    <p:extLst>
      <p:ext uri="{BB962C8B-B14F-4D97-AF65-F5344CB8AC3E}">
        <p14:creationId xmlns:p14="http://schemas.microsoft.com/office/powerpoint/2010/main" val="2128741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 Need </a:t>
            </a:r>
            <a:endParaRPr lang="en-US" dirty="0"/>
          </a:p>
        </p:txBody>
      </p:sp>
      <p:sp>
        <p:nvSpPr>
          <p:cNvPr id="3" name="Content Placeholder 2"/>
          <p:cNvSpPr>
            <a:spLocks noGrp="1"/>
          </p:cNvSpPr>
          <p:nvPr>
            <p:ph idx="1"/>
          </p:nvPr>
        </p:nvSpPr>
        <p:spPr>
          <a:xfrm>
            <a:off x="1981200" y="1371601"/>
            <a:ext cx="8229600" cy="4754563"/>
          </a:xfrm>
        </p:spPr>
        <p:txBody>
          <a:bodyPr/>
          <a:lstStyle/>
          <a:p>
            <a:pPr algn="just">
              <a:buSzPct val="85000"/>
              <a:buFont typeface="Wingdings" pitchFamily="2" charset="2"/>
              <a:buChar char="§"/>
            </a:pPr>
            <a:r>
              <a:rPr lang="en-US" dirty="0" smtClean="0"/>
              <a:t>Program is a sequential execution of logical modules grouped together.</a:t>
            </a:r>
          </a:p>
          <a:p>
            <a:pPr algn="just">
              <a:buSzPct val="85000"/>
              <a:buFont typeface="Wingdings" pitchFamily="2" charset="2"/>
              <a:buChar char="§"/>
            </a:pPr>
            <a:r>
              <a:rPr lang="en-US" dirty="0" smtClean="0"/>
              <a:t>Module execution depends on successful completion of earlier module.</a:t>
            </a:r>
          </a:p>
          <a:p>
            <a:pPr algn="just">
              <a:buSzPct val="85000"/>
              <a:buFont typeface="Wingdings" pitchFamily="2" charset="2"/>
              <a:buChar char="§"/>
            </a:pPr>
            <a:r>
              <a:rPr lang="en-US" dirty="0" smtClean="0"/>
              <a:t>One rogue module (time consuming) can hold up innocent victims (other modules).</a:t>
            </a:r>
          </a:p>
          <a:p>
            <a:pPr>
              <a:buSzPct val="85000"/>
              <a:buNone/>
            </a:pPr>
            <a:endParaRPr lang="en-US" dirty="0"/>
          </a:p>
        </p:txBody>
      </p:sp>
      <p:grpSp>
        <p:nvGrpSpPr>
          <p:cNvPr id="4" name="Group 7"/>
          <p:cNvGrpSpPr/>
          <p:nvPr/>
        </p:nvGrpSpPr>
        <p:grpSpPr>
          <a:xfrm>
            <a:off x="2370083" y="4713890"/>
            <a:ext cx="1792014" cy="872359"/>
            <a:chOff x="830317" y="4303986"/>
            <a:chExt cx="1792014" cy="872359"/>
          </a:xfrm>
        </p:grpSpPr>
        <p:sp>
          <p:nvSpPr>
            <p:cNvPr id="5" name="Rectangle 4"/>
            <p:cNvSpPr/>
            <p:nvPr/>
          </p:nvSpPr>
          <p:spPr bwMode="auto">
            <a:xfrm>
              <a:off x="835572" y="4303986"/>
              <a:ext cx="1781504" cy="28378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000">
                <a:latin typeface="Arial" charset="0"/>
              </a:endParaRPr>
            </a:p>
          </p:txBody>
        </p:sp>
        <p:sp>
          <p:nvSpPr>
            <p:cNvPr id="6" name="Rectangle 5"/>
            <p:cNvSpPr/>
            <p:nvPr/>
          </p:nvSpPr>
          <p:spPr bwMode="auto">
            <a:xfrm>
              <a:off x="830317" y="4598276"/>
              <a:ext cx="1781504" cy="28378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000">
                <a:latin typeface="Arial" charset="0"/>
              </a:endParaRPr>
            </a:p>
          </p:txBody>
        </p:sp>
        <p:sp>
          <p:nvSpPr>
            <p:cNvPr id="7" name="Rectangle 6"/>
            <p:cNvSpPr/>
            <p:nvPr/>
          </p:nvSpPr>
          <p:spPr bwMode="auto">
            <a:xfrm>
              <a:off x="840827" y="4892565"/>
              <a:ext cx="1781504" cy="28378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000">
                <a:latin typeface="Arial" charset="0"/>
              </a:endParaRPr>
            </a:p>
          </p:txBody>
        </p:sp>
      </p:grpSp>
      <p:grpSp>
        <p:nvGrpSpPr>
          <p:cNvPr id="8" name="Group 16"/>
          <p:cNvGrpSpPr/>
          <p:nvPr/>
        </p:nvGrpSpPr>
        <p:grpSpPr>
          <a:xfrm>
            <a:off x="4477407" y="4708635"/>
            <a:ext cx="1792014" cy="872359"/>
            <a:chOff x="830317" y="4303986"/>
            <a:chExt cx="1792014" cy="872359"/>
          </a:xfrm>
        </p:grpSpPr>
        <p:sp>
          <p:nvSpPr>
            <p:cNvPr id="18" name="Rectangle 17"/>
            <p:cNvSpPr/>
            <p:nvPr/>
          </p:nvSpPr>
          <p:spPr bwMode="auto">
            <a:xfrm>
              <a:off x="835572" y="4303986"/>
              <a:ext cx="1781504" cy="28378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000">
                <a:latin typeface="Arial" charset="0"/>
              </a:endParaRPr>
            </a:p>
          </p:txBody>
        </p:sp>
        <p:sp>
          <p:nvSpPr>
            <p:cNvPr id="19" name="Rectangle 18"/>
            <p:cNvSpPr/>
            <p:nvPr/>
          </p:nvSpPr>
          <p:spPr bwMode="auto">
            <a:xfrm>
              <a:off x="830317" y="4598276"/>
              <a:ext cx="1781504" cy="28378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000">
                <a:latin typeface="Arial" charset="0"/>
              </a:endParaRPr>
            </a:p>
          </p:txBody>
        </p:sp>
        <p:sp>
          <p:nvSpPr>
            <p:cNvPr id="20" name="Rectangle 19"/>
            <p:cNvSpPr/>
            <p:nvPr/>
          </p:nvSpPr>
          <p:spPr bwMode="auto">
            <a:xfrm>
              <a:off x="840827" y="4892565"/>
              <a:ext cx="1781504" cy="28378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000">
                <a:latin typeface="Arial" charset="0"/>
              </a:endParaRPr>
            </a:p>
          </p:txBody>
        </p:sp>
      </p:grpSp>
      <p:grpSp>
        <p:nvGrpSpPr>
          <p:cNvPr id="9" name="Group 20"/>
          <p:cNvGrpSpPr/>
          <p:nvPr/>
        </p:nvGrpSpPr>
        <p:grpSpPr>
          <a:xfrm>
            <a:off x="6637283" y="4708635"/>
            <a:ext cx="1792014" cy="872359"/>
            <a:chOff x="830317" y="4303986"/>
            <a:chExt cx="1792014" cy="872359"/>
          </a:xfrm>
        </p:grpSpPr>
        <p:sp>
          <p:nvSpPr>
            <p:cNvPr id="22" name="Rectangle 21"/>
            <p:cNvSpPr/>
            <p:nvPr/>
          </p:nvSpPr>
          <p:spPr bwMode="auto">
            <a:xfrm>
              <a:off x="835572" y="4303986"/>
              <a:ext cx="1781504" cy="28378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000">
                <a:latin typeface="Arial" charset="0"/>
              </a:endParaRPr>
            </a:p>
          </p:txBody>
        </p:sp>
        <p:sp>
          <p:nvSpPr>
            <p:cNvPr id="23" name="Rectangle 22"/>
            <p:cNvSpPr/>
            <p:nvPr/>
          </p:nvSpPr>
          <p:spPr bwMode="auto">
            <a:xfrm>
              <a:off x="830317" y="4598276"/>
              <a:ext cx="1781504" cy="28378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000">
                <a:latin typeface="Arial" charset="0"/>
              </a:endParaRPr>
            </a:p>
          </p:txBody>
        </p:sp>
        <p:sp>
          <p:nvSpPr>
            <p:cNvPr id="24" name="Rectangle 23"/>
            <p:cNvSpPr/>
            <p:nvPr/>
          </p:nvSpPr>
          <p:spPr bwMode="auto">
            <a:xfrm>
              <a:off x="840827" y="4892565"/>
              <a:ext cx="1781504" cy="28378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000">
                <a:latin typeface="Arial" charset="0"/>
              </a:endParaRPr>
            </a:p>
          </p:txBody>
        </p:sp>
      </p:grpSp>
      <p:grpSp>
        <p:nvGrpSpPr>
          <p:cNvPr id="10" name="Group 24"/>
          <p:cNvGrpSpPr/>
          <p:nvPr/>
        </p:nvGrpSpPr>
        <p:grpSpPr>
          <a:xfrm>
            <a:off x="8671035" y="4724400"/>
            <a:ext cx="1792014" cy="872359"/>
            <a:chOff x="830317" y="4303986"/>
            <a:chExt cx="1792014" cy="872359"/>
          </a:xfrm>
        </p:grpSpPr>
        <p:sp>
          <p:nvSpPr>
            <p:cNvPr id="26" name="Rectangle 25"/>
            <p:cNvSpPr/>
            <p:nvPr/>
          </p:nvSpPr>
          <p:spPr bwMode="auto">
            <a:xfrm>
              <a:off x="835572" y="4303986"/>
              <a:ext cx="1781504" cy="28378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000">
                <a:latin typeface="Arial" charset="0"/>
              </a:endParaRPr>
            </a:p>
          </p:txBody>
        </p:sp>
        <p:sp>
          <p:nvSpPr>
            <p:cNvPr id="27" name="Rectangle 26"/>
            <p:cNvSpPr/>
            <p:nvPr/>
          </p:nvSpPr>
          <p:spPr bwMode="auto">
            <a:xfrm>
              <a:off x="830317" y="4598276"/>
              <a:ext cx="1781504" cy="28378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000">
                <a:latin typeface="Arial" charset="0"/>
              </a:endParaRPr>
            </a:p>
          </p:txBody>
        </p:sp>
        <p:sp>
          <p:nvSpPr>
            <p:cNvPr id="28" name="Rectangle 27"/>
            <p:cNvSpPr/>
            <p:nvPr/>
          </p:nvSpPr>
          <p:spPr bwMode="auto">
            <a:xfrm>
              <a:off x="840827" y="4892565"/>
              <a:ext cx="1781504" cy="283780"/>
            </a:xfrm>
            <a:prstGeom prst="rect">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en-US" sz="1000">
                <a:latin typeface="Arial" charset="0"/>
              </a:endParaRPr>
            </a:p>
          </p:txBody>
        </p:sp>
      </p:grpSp>
      <p:sp>
        <p:nvSpPr>
          <p:cNvPr id="29" name="TextBox 28"/>
          <p:cNvSpPr txBox="1"/>
          <p:nvPr/>
        </p:nvSpPr>
        <p:spPr>
          <a:xfrm>
            <a:off x="2375338" y="4225160"/>
            <a:ext cx="8292662" cy="307777"/>
          </a:xfrm>
          <a:prstGeom prst="rect">
            <a:avLst/>
          </a:prstGeom>
          <a:noFill/>
        </p:spPr>
        <p:txBody>
          <a:bodyPr wrap="square" rtlCol="0">
            <a:spAutoFit/>
          </a:bodyPr>
          <a:lstStyle/>
          <a:p>
            <a:r>
              <a:rPr lang="en-US" sz="1400" dirty="0"/>
              <a:t>	T=0		T=x		T=2x		T=3x	</a:t>
            </a:r>
          </a:p>
        </p:txBody>
      </p:sp>
      <p:sp>
        <p:nvSpPr>
          <p:cNvPr id="30" name="TextBox 29"/>
          <p:cNvSpPr txBox="1"/>
          <p:nvPr/>
        </p:nvSpPr>
        <p:spPr>
          <a:xfrm>
            <a:off x="2391103" y="4745422"/>
            <a:ext cx="1718442" cy="276999"/>
          </a:xfrm>
          <a:prstGeom prst="rect">
            <a:avLst/>
          </a:prstGeom>
          <a:noFill/>
        </p:spPr>
        <p:txBody>
          <a:bodyPr wrap="square" rtlCol="0">
            <a:spAutoFit/>
          </a:bodyPr>
          <a:lstStyle/>
          <a:p>
            <a:r>
              <a:rPr lang="en-US" sz="1200" dirty="0"/>
              <a:t>Processing</a:t>
            </a:r>
          </a:p>
        </p:txBody>
      </p:sp>
      <p:sp>
        <p:nvSpPr>
          <p:cNvPr id="31" name="TextBox 30"/>
          <p:cNvSpPr txBox="1"/>
          <p:nvPr/>
        </p:nvSpPr>
        <p:spPr>
          <a:xfrm>
            <a:off x="2385848" y="5008180"/>
            <a:ext cx="1718442" cy="276999"/>
          </a:xfrm>
          <a:prstGeom prst="rect">
            <a:avLst/>
          </a:prstGeom>
          <a:noFill/>
        </p:spPr>
        <p:txBody>
          <a:bodyPr wrap="square" rtlCol="0">
            <a:spAutoFit/>
          </a:bodyPr>
          <a:lstStyle/>
          <a:p>
            <a:r>
              <a:rPr lang="en-US" sz="1200" dirty="0"/>
              <a:t>Waiting</a:t>
            </a:r>
          </a:p>
        </p:txBody>
      </p:sp>
      <p:sp>
        <p:nvSpPr>
          <p:cNvPr id="32" name="TextBox 31"/>
          <p:cNvSpPr txBox="1"/>
          <p:nvPr/>
        </p:nvSpPr>
        <p:spPr>
          <a:xfrm>
            <a:off x="2401613" y="5291960"/>
            <a:ext cx="1718442" cy="276999"/>
          </a:xfrm>
          <a:prstGeom prst="rect">
            <a:avLst/>
          </a:prstGeom>
          <a:noFill/>
        </p:spPr>
        <p:txBody>
          <a:bodyPr wrap="square" rtlCol="0">
            <a:spAutoFit/>
          </a:bodyPr>
          <a:lstStyle/>
          <a:p>
            <a:r>
              <a:rPr lang="en-US" sz="1200" dirty="0"/>
              <a:t>Waiting</a:t>
            </a:r>
          </a:p>
        </p:txBody>
      </p:sp>
      <p:sp>
        <p:nvSpPr>
          <p:cNvPr id="33" name="TextBox 32"/>
          <p:cNvSpPr txBox="1"/>
          <p:nvPr/>
        </p:nvSpPr>
        <p:spPr>
          <a:xfrm>
            <a:off x="4498427" y="5008180"/>
            <a:ext cx="1718442" cy="276999"/>
          </a:xfrm>
          <a:prstGeom prst="rect">
            <a:avLst/>
          </a:prstGeom>
          <a:noFill/>
        </p:spPr>
        <p:txBody>
          <a:bodyPr wrap="square" rtlCol="0">
            <a:spAutoFit/>
          </a:bodyPr>
          <a:lstStyle/>
          <a:p>
            <a:r>
              <a:rPr lang="en-US" sz="1200" dirty="0"/>
              <a:t>Processing</a:t>
            </a:r>
          </a:p>
        </p:txBody>
      </p:sp>
      <p:sp>
        <p:nvSpPr>
          <p:cNvPr id="34" name="TextBox 33"/>
          <p:cNvSpPr txBox="1"/>
          <p:nvPr/>
        </p:nvSpPr>
        <p:spPr>
          <a:xfrm>
            <a:off x="4493171" y="5318236"/>
            <a:ext cx="1718442" cy="276999"/>
          </a:xfrm>
          <a:prstGeom prst="rect">
            <a:avLst/>
          </a:prstGeom>
          <a:noFill/>
        </p:spPr>
        <p:txBody>
          <a:bodyPr wrap="square" rtlCol="0">
            <a:spAutoFit/>
          </a:bodyPr>
          <a:lstStyle/>
          <a:p>
            <a:r>
              <a:rPr lang="en-US" sz="1200" dirty="0"/>
              <a:t>Waiting</a:t>
            </a:r>
          </a:p>
        </p:txBody>
      </p:sp>
      <p:sp>
        <p:nvSpPr>
          <p:cNvPr id="35" name="TextBox 34"/>
          <p:cNvSpPr txBox="1"/>
          <p:nvPr/>
        </p:nvSpPr>
        <p:spPr>
          <a:xfrm>
            <a:off x="6653047" y="5302471"/>
            <a:ext cx="1718442" cy="276999"/>
          </a:xfrm>
          <a:prstGeom prst="rect">
            <a:avLst/>
          </a:prstGeom>
          <a:noFill/>
        </p:spPr>
        <p:txBody>
          <a:bodyPr wrap="square" rtlCol="0">
            <a:spAutoFit/>
          </a:bodyPr>
          <a:lstStyle/>
          <a:p>
            <a:r>
              <a:rPr lang="en-US" sz="1200" dirty="0"/>
              <a:t>Waiting</a:t>
            </a:r>
          </a:p>
        </p:txBody>
      </p:sp>
      <p:sp>
        <p:nvSpPr>
          <p:cNvPr id="36" name="TextBox 35"/>
          <p:cNvSpPr txBox="1"/>
          <p:nvPr/>
        </p:nvSpPr>
        <p:spPr>
          <a:xfrm>
            <a:off x="4493172" y="4734912"/>
            <a:ext cx="1718442" cy="276999"/>
          </a:xfrm>
          <a:prstGeom prst="rect">
            <a:avLst/>
          </a:prstGeom>
          <a:noFill/>
        </p:spPr>
        <p:txBody>
          <a:bodyPr wrap="square" rtlCol="0">
            <a:spAutoFit/>
          </a:bodyPr>
          <a:lstStyle/>
          <a:p>
            <a:r>
              <a:rPr lang="en-US" sz="1200" dirty="0"/>
              <a:t>Completed</a:t>
            </a:r>
          </a:p>
        </p:txBody>
      </p:sp>
      <p:sp>
        <p:nvSpPr>
          <p:cNvPr id="37" name="TextBox 36"/>
          <p:cNvSpPr txBox="1"/>
          <p:nvPr/>
        </p:nvSpPr>
        <p:spPr>
          <a:xfrm>
            <a:off x="6663558" y="4729657"/>
            <a:ext cx="1718442" cy="276999"/>
          </a:xfrm>
          <a:prstGeom prst="rect">
            <a:avLst/>
          </a:prstGeom>
          <a:noFill/>
        </p:spPr>
        <p:txBody>
          <a:bodyPr wrap="square" rtlCol="0">
            <a:spAutoFit/>
          </a:bodyPr>
          <a:lstStyle/>
          <a:p>
            <a:r>
              <a:rPr lang="en-US" sz="1200" dirty="0"/>
              <a:t>Completed</a:t>
            </a:r>
          </a:p>
        </p:txBody>
      </p:sp>
      <p:sp>
        <p:nvSpPr>
          <p:cNvPr id="38" name="TextBox 37"/>
          <p:cNvSpPr txBox="1"/>
          <p:nvPr/>
        </p:nvSpPr>
        <p:spPr>
          <a:xfrm>
            <a:off x="8681544" y="4745423"/>
            <a:ext cx="1718442" cy="276999"/>
          </a:xfrm>
          <a:prstGeom prst="rect">
            <a:avLst/>
          </a:prstGeom>
          <a:noFill/>
        </p:spPr>
        <p:txBody>
          <a:bodyPr wrap="square" rtlCol="0">
            <a:spAutoFit/>
          </a:bodyPr>
          <a:lstStyle/>
          <a:p>
            <a:r>
              <a:rPr lang="en-US" sz="1200" dirty="0"/>
              <a:t>Completed</a:t>
            </a:r>
          </a:p>
        </p:txBody>
      </p:sp>
      <p:sp>
        <p:nvSpPr>
          <p:cNvPr id="39" name="TextBox 38"/>
          <p:cNvSpPr txBox="1"/>
          <p:nvPr/>
        </p:nvSpPr>
        <p:spPr>
          <a:xfrm>
            <a:off x="8681544" y="5013436"/>
            <a:ext cx="1718442" cy="276999"/>
          </a:xfrm>
          <a:prstGeom prst="rect">
            <a:avLst/>
          </a:prstGeom>
          <a:noFill/>
        </p:spPr>
        <p:txBody>
          <a:bodyPr wrap="square" rtlCol="0">
            <a:spAutoFit/>
          </a:bodyPr>
          <a:lstStyle/>
          <a:p>
            <a:r>
              <a:rPr lang="en-US" sz="1200" dirty="0"/>
              <a:t>Completed</a:t>
            </a:r>
          </a:p>
        </p:txBody>
      </p:sp>
      <p:sp>
        <p:nvSpPr>
          <p:cNvPr id="40" name="TextBox 39"/>
          <p:cNvSpPr txBox="1"/>
          <p:nvPr/>
        </p:nvSpPr>
        <p:spPr>
          <a:xfrm>
            <a:off x="6653048" y="5002925"/>
            <a:ext cx="1718442" cy="276999"/>
          </a:xfrm>
          <a:prstGeom prst="rect">
            <a:avLst/>
          </a:prstGeom>
          <a:noFill/>
        </p:spPr>
        <p:txBody>
          <a:bodyPr wrap="square" rtlCol="0">
            <a:spAutoFit/>
          </a:bodyPr>
          <a:lstStyle/>
          <a:p>
            <a:r>
              <a:rPr lang="en-US" sz="1200" dirty="0"/>
              <a:t>Processing</a:t>
            </a:r>
          </a:p>
        </p:txBody>
      </p:sp>
      <p:sp>
        <p:nvSpPr>
          <p:cNvPr id="41" name="TextBox 40"/>
          <p:cNvSpPr txBox="1"/>
          <p:nvPr/>
        </p:nvSpPr>
        <p:spPr>
          <a:xfrm>
            <a:off x="8686799" y="5334001"/>
            <a:ext cx="1718442" cy="276999"/>
          </a:xfrm>
          <a:prstGeom prst="rect">
            <a:avLst/>
          </a:prstGeom>
          <a:noFill/>
        </p:spPr>
        <p:txBody>
          <a:bodyPr wrap="square" rtlCol="0">
            <a:spAutoFit/>
          </a:bodyPr>
          <a:lstStyle/>
          <a:p>
            <a:r>
              <a:rPr lang="en-US" sz="1200" dirty="0"/>
              <a:t>Processing</a:t>
            </a:r>
          </a:p>
        </p:txBody>
      </p:sp>
      <p:sp>
        <p:nvSpPr>
          <p:cNvPr id="42" name="TextBox 41"/>
          <p:cNvSpPr txBox="1"/>
          <p:nvPr/>
        </p:nvSpPr>
        <p:spPr>
          <a:xfrm>
            <a:off x="1949670" y="4729656"/>
            <a:ext cx="441434" cy="276999"/>
          </a:xfrm>
          <a:prstGeom prst="rect">
            <a:avLst/>
          </a:prstGeom>
          <a:noFill/>
        </p:spPr>
        <p:txBody>
          <a:bodyPr wrap="square" rtlCol="0">
            <a:spAutoFit/>
          </a:bodyPr>
          <a:lstStyle/>
          <a:p>
            <a:r>
              <a:rPr lang="en-US" sz="1200" dirty="0"/>
              <a:t>P1</a:t>
            </a:r>
          </a:p>
        </p:txBody>
      </p:sp>
      <p:sp>
        <p:nvSpPr>
          <p:cNvPr id="43" name="TextBox 42"/>
          <p:cNvSpPr txBox="1"/>
          <p:nvPr/>
        </p:nvSpPr>
        <p:spPr>
          <a:xfrm>
            <a:off x="1975947" y="5008180"/>
            <a:ext cx="441434" cy="276999"/>
          </a:xfrm>
          <a:prstGeom prst="rect">
            <a:avLst/>
          </a:prstGeom>
          <a:noFill/>
        </p:spPr>
        <p:txBody>
          <a:bodyPr wrap="square" rtlCol="0">
            <a:spAutoFit/>
          </a:bodyPr>
          <a:lstStyle/>
          <a:p>
            <a:r>
              <a:rPr lang="en-US" sz="1200" dirty="0"/>
              <a:t>P2</a:t>
            </a:r>
          </a:p>
        </p:txBody>
      </p:sp>
      <p:sp>
        <p:nvSpPr>
          <p:cNvPr id="44" name="TextBox 43"/>
          <p:cNvSpPr txBox="1"/>
          <p:nvPr/>
        </p:nvSpPr>
        <p:spPr>
          <a:xfrm>
            <a:off x="1960180" y="5307725"/>
            <a:ext cx="441434" cy="276999"/>
          </a:xfrm>
          <a:prstGeom prst="rect">
            <a:avLst/>
          </a:prstGeom>
          <a:noFill/>
        </p:spPr>
        <p:txBody>
          <a:bodyPr wrap="square" rtlCol="0">
            <a:spAutoFit/>
          </a:bodyPr>
          <a:lstStyle/>
          <a:p>
            <a:r>
              <a:rPr lang="en-US" sz="1200" dirty="0"/>
              <a:t>P3</a:t>
            </a:r>
          </a:p>
        </p:txBody>
      </p:sp>
    </p:spTree>
    <p:extLst>
      <p:ext uri="{BB962C8B-B14F-4D97-AF65-F5344CB8AC3E}">
        <p14:creationId xmlns:p14="http://schemas.microsoft.com/office/powerpoint/2010/main" val="3419299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a:t>
            </a:r>
            <a:endParaRPr lang="en-US" dirty="0"/>
          </a:p>
        </p:txBody>
      </p:sp>
      <p:sp>
        <p:nvSpPr>
          <p:cNvPr id="3" name="Content Placeholder 2"/>
          <p:cNvSpPr>
            <a:spLocks noGrp="1"/>
          </p:cNvSpPr>
          <p:nvPr>
            <p:ph idx="1"/>
          </p:nvPr>
        </p:nvSpPr>
        <p:spPr/>
        <p:txBody>
          <a:bodyPr/>
          <a:lstStyle/>
          <a:p>
            <a:pPr algn="just">
              <a:buSzPct val="85000"/>
              <a:buFont typeface="Wingdings" pitchFamily="2" charset="2"/>
              <a:buChar char="§"/>
            </a:pPr>
            <a:r>
              <a:rPr lang="en-US" dirty="0" smtClean="0"/>
              <a:t>Not all modules are dependent on earlier modules.</a:t>
            </a:r>
          </a:p>
          <a:p>
            <a:pPr algn="just">
              <a:buSzPct val="85000"/>
              <a:buFont typeface="Wingdings" pitchFamily="2" charset="2"/>
              <a:buChar char="§"/>
            </a:pPr>
            <a:r>
              <a:rPr lang="en-US" dirty="0" smtClean="0"/>
              <a:t>While the system responds to a modules request, CPU remains idle.</a:t>
            </a:r>
          </a:p>
          <a:p>
            <a:pPr algn="just">
              <a:buSzPct val="85000"/>
              <a:buFont typeface="Wingdings" pitchFamily="2" charset="2"/>
              <a:buChar char="§"/>
            </a:pPr>
            <a:r>
              <a:rPr lang="en-US" dirty="0" smtClean="0"/>
              <a:t>This idle time can be utilised by queuing up other tasks of the process with CPU.</a:t>
            </a:r>
          </a:p>
          <a:p>
            <a:pPr algn="just">
              <a:buSzPct val="85000"/>
              <a:buFont typeface="Wingdings" pitchFamily="2" charset="2"/>
              <a:buChar char="§"/>
            </a:pPr>
            <a:r>
              <a:rPr lang="en-US" dirty="0" smtClean="0"/>
              <a:t>Such independent intra-process executions are called as threads.</a:t>
            </a:r>
            <a:endParaRPr lang="en-US" dirty="0"/>
          </a:p>
        </p:txBody>
      </p:sp>
    </p:spTree>
    <p:extLst>
      <p:ext uri="{BB962C8B-B14F-4D97-AF65-F5344CB8AC3E}">
        <p14:creationId xmlns:p14="http://schemas.microsoft.com/office/powerpoint/2010/main" val="2638643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a:t>
            </a:r>
            <a:endParaRPr lang="en-US" dirty="0"/>
          </a:p>
        </p:txBody>
      </p:sp>
      <p:sp>
        <p:nvSpPr>
          <p:cNvPr id="3" name="Content Placeholder 2"/>
          <p:cNvSpPr>
            <a:spLocks noGrp="1"/>
          </p:cNvSpPr>
          <p:nvPr>
            <p:ph idx="1"/>
          </p:nvPr>
        </p:nvSpPr>
        <p:spPr>
          <a:xfrm>
            <a:off x="1981200" y="1295401"/>
            <a:ext cx="8229600" cy="4830763"/>
          </a:xfrm>
        </p:spPr>
        <p:txBody>
          <a:bodyPr>
            <a:normAutofit/>
          </a:bodyPr>
          <a:lstStyle/>
          <a:p>
            <a:pPr algn="just">
              <a:buSzPct val="85000"/>
              <a:buFont typeface="Wingdings" pitchFamily="2" charset="2"/>
              <a:buChar char="§"/>
            </a:pPr>
            <a:r>
              <a:rPr lang="en-US" sz="3000" dirty="0"/>
              <a:t>A thread is a lightweight, smallest unit of processing.</a:t>
            </a:r>
          </a:p>
          <a:p>
            <a:pPr algn="just">
              <a:buSzPct val="85000"/>
              <a:buFont typeface="Wingdings" pitchFamily="2" charset="2"/>
              <a:buChar char="§"/>
            </a:pPr>
            <a:r>
              <a:rPr lang="en-US" sz="3000" dirty="0"/>
              <a:t>A process is typically made up of multiple threads.</a:t>
            </a:r>
          </a:p>
          <a:p>
            <a:pPr lvl="1" algn="just"/>
            <a:r>
              <a:rPr lang="en-US" sz="2800" dirty="0"/>
              <a:t>Each thread has its own stack (runtime stack) to handle its data.</a:t>
            </a:r>
          </a:p>
          <a:p>
            <a:pPr lvl="2" algn="just"/>
            <a:r>
              <a:rPr lang="en-US" sz="2600" dirty="0"/>
              <a:t>A thread shares the memory space with other threads of the same process.</a:t>
            </a:r>
            <a:r>
              <a:rPr lang="en-US" dirty="0" smtClean="0"/>
              <a:t>	</a:t>
            </a:r>
          </a:p>
          <a:p>
            <a:pPr algn="just"/>
            <a:r>
              <a:rPr lang="en-US" dirty="0" smtClean="0"/>
              <a:t>When to use multithreading?</a:t>
            </a:r>
          </a:p>
          <a:p>
            <a:pPr lvl="1" algn="just"/>
            <a:r>
              <a:rPr lang="en-US" dirty="0" smtClean="0"/>
              <a:t>Performing operations that take a large amount of time.</a:t>
            </a:r>
          </a:p>
          <a:p>
            <a:pPr lvl="1" algn="just"/>
            <a:r>
              <a:rPr lang="en-US" dirty="0" smtClean="0"/>
              <a:t>Prioritization of tasks.</a:t>
            </a:r>
          </a:p>
          <a:p>
            <a:pPr lvl="1" algn="just"/>
            <a:r>
              <a:rPr lang="en-US" dirty="0" smtClean="0"/>
              <a:t>Application has to wait for some event to occur.</a:t>
            </a:r>
          </a:p>
        </p:txBody>
      </p:sp>
    </p:spTree>
    <p:extLst>
      <p:ext uri="{BB962C8B-B14F-4D97-AF65-F5344CB8AC3E}">
        <p14:creationId xmlns:p14="http://schemas.microsoft.com/office/powerpoint/2010/main" val="3046226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Creating a Thread</a:t>
            </a:r>
            <a:endParaRPr lang="en-US" dirty="0"/>
          </a:p>
        </p:txBody>
      </p:sp>
      <p:sp>
        <p:nvSpPr>
          <p:cNvPr id="8" name="Content Placeholder 7"/>
          <p:cNvSpPr>
            <a:spLocks noGrp="1"/>
          </p:cNvSpPr>
          <p:nvPr>
            <p:ph idx="1"/>
          </p:nvPr>
        </p:nvSpPr>
        <p:spPr>
          <a:xfrm>
            <a:off x="1981200" y="1371601"/>
            <a:ext cx="8229600" cy="4906963"/>
          </a:xfrm>
        </p:spPr>
        <p:txBody>
          <a:bodyPr>
            <a:normAutofit/>
          </a:bodyPr>
          <a:lstStyle/>
          <a:p>
            <a:pPr algn="just">
              <a:buFont typeface="Wingdings" pitchFamily="2" charset="2"/>
              <a:buChar char="§"/>
            </a:pPr>
            <a:r>
              <a:rPr lang="en-US" dirty="0" smtClean="0"/>
              <a:t>In Java </a:t>
            </a:r>
            <a:r>
              <a:rPr lang="en-US" sz="2500" dirty="0">
                <a:latin typeface="Courier New" pitchFamily="49" charset="0"/>
                <a:cs typeface="Courier New" pitchFamily="49" charset="0"/>
              </a:rPr>
              <a:t>Thread</a:t>
            </a:r>
            <a:r>
              <a:rPr lang="en-US" dirty="0" smtClean="0"/>
              <a:t> can be created two ways</a:t>
            </a:r>
          </a:p>
          <a:p>
            <a:pPr algn="just">
              <a:buFont typeface="Wingdings" pitchFamily="2" charset="2"/>
              <a:buChar char="§"/>
            </a:pPr>
            <a:r>
              <a:rPr lang="en-US" dirty="0" smtClean="0"/>
              <a:t>Using </a:t>
            </a:r>
            <a:r>
              <a:rPr lang="en-US" sz="2500" dirty="0">
                <a:latin typeface="Courier New" pitchFamily="49" charset="0"/>
                <a:cs typeface="Courier New" pitchFamily="49" charset="0"/>
              </a:rPr>
              <a:t>Thread</a:t>
            </a:r>
            <a:r>
              <a:rPr lang="en-US" dirty="0" smtClean="0"/>
              <a:t> class</a:t>
            </a:r>
          </a:p>
          <a:p>
            <a:pPr lvl="1" algn="just"/>
            <a:r>
              <a:rPr lang="en-US" dirty="0" smtClean="0"/>
              <a:t>Create a user-defined class which will have </a:t>
            </a:r>
            <a:r>
              <a:rPr lang="en-US" dirty="0">
                <a:latin typeface="Courier New" pitchFamily="49" charset="0"/>
                <a:cs typeface="Courier New" pitchFamily="49" charset="0"/>
              </a:rPr>
              <a:t>java.lang.Thread</a:t>
            </a:r>
            <a:r>
              <a:rPr lang="en-US" dirty="0" smtClean="0">
                <a:latin typeface="Courier New" pitchFamily="49" charset="0"/>
                <a:cs typeface="Courier New" pitchFamily="49" charset="0"/>
              </a:rPr>
              <a:t> </a:t>
            </a:r>
            <a:r>
              <a:rPr lang="en-US" dirty="0" smtClean="0"/>
              <a:t>as super class.</a:t>
            </a:r>
          </a:p>
          <a:p>
            <a:pPr lvl="1" algn="just"/>
            <a:r>
              <a:rPr lang="en-US" dirty="0">
                <a:latin typeface="Courier New" pitchFamily="49" charset="0"/>
                <a:cs typeface="Courier New" pitchFamily="49" charset="0"/>
              </a:rPr>
              <a:t>public class HelloThread extends Thread</a:t>
            </a:r>
          </a:p>
          <a:p>
            <a:pPr algn="just">
              <a:buFont typeface="Wingdings" pitchFamily="2" charset="2"/>
              <a:buChar char="§"/>
            </a:pPr>
            <a:r>
              <a:rPr lang="en-US" dirty="0" smtClean="0"/>
              <a:t>Using </a:t>
            </a:r>
            <a:r>
              <a:rPr lang="en-US" sz="2500" dirty="0">
                <a:latin typeface="Courier New" pitchFamily="49" charset="0"/>
                <a:cs typeface="Courier New" pitchFamily="49" charset="0"/>
              </a:rPr>
              <a:t>Runnable</a:t>
            </a:r>
            <a:r>
              <a:rPr lang="en-US" dirty="0" smtClean="0"/>
              <a:t> interface</a:t>
            </a:r>
          </a:p>
          <a:p>
            <a:pPr lvl="1" algn="just"/>
            <a:r>
              <a:rPr lang="en-US" dirty="0" smtClean="0"/>
              <a:t>Create a user-defined class which will implement </a:t>
            </a:r>
            <a:r>
              <a:rPr lang="en-US" dirty="0">
                <a:latin typeface="Courier New" pitchFamily="49" charset="0"/>
                <a:cs typeface="Courier New" pitchFamily="49" charset="0"/>
              </a:rPr>
              <a:t>java.lang.Runnable</a:t>
            </a:r>
            <a:r>
              <a:rPr lang="en-US" dirty="0" smtClean="0"/>
              <a:t> interface.</a:t>
            </a:r>
          </a:p>
          <a:p>
            <a:pPr lvl="1" algn="just"/>
            <a:r>
              <a:rPr lang="en-US" dirty="0">
                <a:latin typeface="Courier New" pitchFamily="49" charset="0"/>
                <a:cs typeface="Courier New" pitchFamily="49" charset="0"/>
              </a:rPr>
              <a:t>public class HelloRunnable implements Runnable</a:t>
            </a:r>
          </a:p>
        </p:txBody>
      </p:sp>
    </p:spTree>
    <p:extLst>
      <p:ext uri="{BB962C8B-B14F-4D97-AF65-F5344CB8AC3E}">
        <p14:creationId xmlns:p14="http://schemas.microsoft.com/office/powerpoint/2010/main" val="2689599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1269</Words>
  <Application>Microsoft Office PowerPoint</Application>
  <PresentationFormat>Widescreen</PresentationFormat>
  <Paragraphs>258</Paragraphs>
  <Slides>30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Courier New</vt:lpstr>
      <vt:lpstr>Mangal</vt:lpstr>
      <vt:lpstr>Wingdings</vt:lpstr>
      <vt:lpstr>Office Theme</vt:lpstr>
      <vt:lpstr>PowerPoint Presentation</vt:lpstr>
      <vt:lpstr>Demystifying Multi</vt:lpstr>
      <vt:lpstr>Demystifying Multi</vt:lpstr>
      <vt:lpstr>Multiprocessing</vt:lpstr>
      <vt:lpstr>MultiProcessing – Context switch</vt:lpstr>
      <vt:lpstr>Thread – Need </vt:lpstr>
      <vt:lpstr>Thread</vt:lpstr>
      <vt:lpstr>Thread</vt:lpstr>
      <vt:lpstr>Creating a Thread</vt:lpstr>
      <vt:lpstr>Creating a Thread-using Runnable interface</vt:lpstr>
      <vt:lpstr>Thread Interruption and InterruptedException </vt:lpstr>
      <vt:lpstr>Threads – Context Switch</vt:lpstr>
      <vt:lpstr>Threads Vs. Processes</vt:lpstr>
      <vt:lpstr>Creating a Thread</vt:lpstr>
      <vt:lpstr>Running a Thread</vt:lpstr>
      <vt:lpstr>Thread Life Cycle</vt:lpstr>
      <vt:lpstr>Thread - Lifecycle Methods </vt:lpstr>
      <vt:lpstr>Thread Priority</vt:lpstr>
      <vt:lpstr>Thread methods</vt:lpstr>
      <vt:lpstr>Thread – joins</vt:lpstr>
      <vt:lpstr>Thread - yield</vt:lpstr>
      <vt:lpstr>Synchronization</vt:lpstr>
      <vt:lpstr>Thread Synchronization</vt:lpstr>
      <vt:lpstr>Synchronized Method</vt:lpstr>
      <vt:lpstr>Synchronized Blocks</vt:lpstr>
      <vt:lpstr>Thread Synchronization</vt:lpstr>
      <vt:lpstr>InterThread Communication</vt:lpstr>
      <vt:lpstr>1) wait() method </vt:lpstr>
      <vt:lpstr>2) notify() method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Shravani Rahul Chikhalkar (Student)</dc:creator>
  <cp:lastModifiedBy>Shravani Rahul Chikhalkar (Student)</cp:lastModifiedBy>
  <cp:revision>6</cp:revision>
  <dcterms:created xsi:type="dcterms:W3CDTF">2021-10-11T11:43:55Z</dcterms:created>
  <dcterms:modified xsi:type="dcterms:W3CDTF">2021-11-09T12:32:05Z</dcterms:modified>
</cp:coreProperties>
</file>