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q5kF6ps4kOjvzL7esrc25uHzG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1C061A-0FFC-49BF-B889-C8801C363BD1}">
  <a:tblStyle styleId="{171C061A-0FFC-49BF-B889-C8801C363B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548d37fd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548d37fd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5548d37fd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
        <p:nvSpPr>
          <p:cNvPr id="257" name="Google Shape;257;p19: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9:notes"/>
          <p:cNvSpPr txBox="1">
            <a:spLocks noGrp="1"/>
          </p:cNvSpPr>
          <p:nvPr>
            <p:ph type="body" idx="1"/>
          </p:nvPr>
        </p:nvSpPr>
        <p:spPr>
          <a:xfrm>
            <a:off x="915988" y="4344988"/>
            <a:ext cx="5026025"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A </a:t>
            </a:r>
            <a:r>
              <a:rPr lang="en-US" b="1" i="1">
                <a:latin typeface="Arial"/>
                <a:ea typeface="Arial"/>
                <a:cs typeface="Arial"/>
                <a:sym typeface="Arial"/>
              </a:rPr>
              <a:t>variable</a:t>
            </a:r>
            <a:r>
              <a:rPr lang="en-US">
                <a:latin typeface="Arial"/>
                <a:ea typeface="Arial"/>
                <a:cs typeface="Arial"/>
                <a:sym typeface="Arial"/>
              </a:rPr>
              <a:t> is an item of data named by an identifier. </a:t>
            </a:r>
            <a:endParaRPr/>
          </a:p>
          <a:p>
            <a:pPr marL="0" lvl="0" indent="0" algn="l" rtl="0">
              <a:spcBef>
                <a:spcPts val="1000"/>
              </a:spcBef>
              <a:spcAft>
                <a:spcPts val="0"/>
              </a:spcAft>
              <a:buNone/>
            </a:pPr>
            <a:r>
              <a:rPr lang="en-US">
                <a:latin typeface="Arial"/>
                <a:ea typeface="Arial"/>
                <a:cs typeface="Arial"/>
                <a:sym typeface="Arial"/>
              </a:rPr>
              <a:t>You must explicitly provide a name and a type for each variable you want to use in your program. The variable's name must be a legal </a:t>
            </a:r>
            <a:r>
              <a:rPr lang="en-US" b="1" i="1">
                <a:latin typeface="Arial"/>
                <a:ea typeface="Arial"/>
                <a:cs typeface="Arial"/>
                <a:sym typeface="Arial"/>
              </a:rPr>
              <a:t>identifier</a:t>
            </a:r>
            <a:r>
              <a:rPr lang="en-US">
                <a:latin typeface="Arial"/>
                <a:ea typeface="Arial"/>
                <a:cs typeface="Arial"/>
                <a:sym typeface="Arial"/>
              </a:rPr>
              <a:t> --an unlimited series of Unicode characters that begins with a letter. You use the variable name to refer to the data that the variable contains. The variable's type determines what values it can hold and what operations can be performed on it. To give a variable a type and a name, you write a variable </a:t>
            </a:r>
            <a:r>
              <a:rPr lang="en-US" b="1" i="1">
                <a:latin typeface="Arial"/>
                <a:ea typeface="Arial"/>
                <a:cs typeface="Arial"/>
                <a:sym typeface="Arial"/>
              </a:rPr>
              <a:t>declaration</a:t>
            </a:r>
            <a:r>
              <a:rPr lang="en-US">
                <a:latin typeface="Arial"/>
                <a:ea typeface="Arial"/>
                <a:cs typeface="Arial"/>
                <a:sym typeface="Arial"/>
              </a:rPr>
              <a:t>, which generally looks like this: </a:t>
            </a:r>
            <a:endParaRPr/>
          </a:p>
          <a:p>
            <a:pPr marL="914400" lvl="2" indent="0" algn="l" rtl="0">
              <a:spcBef>
                <a:spcPts val="500"/>
              </a:spcBef>
              <a:spcAft>
                <a:spcPts val="0"/>
              </a:spcAft>
              <a:buNone/>
            </a:pPr>
            <a:r>
              <a:rPr lang="en-US" i="1">
                <a:latin typeface="Courier New"/>
                <a:ea typeface="Courier New"/>
                <a:cs typeface="Courier New"/>
                <a:sym typeface="Courier New"/>
              </a:rPr>
              <a:t>type name</a:t>
            </a:r>
            <a:endParaRPr>
              <a:latin typeface="Courier New"/>
              <a:ea typeface="Courier New"/>
              <a:cs typeface="Courier New"/>
              <a:sym typeface="Courier New"/>
            </a:endParaRPr>
          </a:p>
          <a:p>
            <a:pPr marL="0" lvl="0" indent="0" algn="l" rtl="0">
              <a:spcBef>
                <a:spcPts val="500"/>
              </a:spcBef>
              <a:spcAft>
                <a:spcPts val="0"/>
              </a:spcAft>
              <a:buNone/>
            </a:pPr>
            <a:r>
              <a:rPr lang="en-US">
                <a:latin typeface="Arial"/>
                <a:ea typeface="Arial"/>
                <a:cs typeface="Arial"/>
                <a:sym typeface="Arial"/>
              </a:rPr>
              <a:t>In addition to the name and type that you explicitly give a variable, a variable has </a:t>
            </a:r>
            <a:r>
              <a:rPr lang="en-US" b="1" i="1">
                <a:latin typeface="Arial"/>
                <a:ea typeface="Arial"/>
                <a:cs typeface="Arial"/>
                <a:sym typeface="Arial"/>
              </a:rPr>
              <a:t>scope</a:t>
            </a:r>
            <a:r>
              <a:rPr lang="en-US">
                <a:latin typeface="Arial"/>
                <a:ea typeface="Arial"/>
                <a:cs typeface="Arial"/>
                <a:sym typeface="Arial"/>
              </a:rPr>
              <a:t>. The section of code where the variable's simple name can be used is the variable's scope. The variable's scope is determined implicitly by the location of the variable declaration, that is, where the declaration appears in relation to other code elements. </a:t>
            </a:r>
            <a:endParaRPr/>
          </a:p>
          <a:p>
            <a:pPr marL="0" lvl="0" indent="0" algn="l" rtl="0">
              <a:spcBef>
                <a:spcPts val="50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264" name="Google Shape;26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
        <p:nvSpPr>
          <p:cNvPr id="276" name="Google Shape;276;p22: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22:notes"/>
          <p:cNvSpPr txBox="1">
            <a:spLocks noGrp="1"/>
          </p:cNvSpPr>
          <p:nvPr>
            <p:ph type="body" idx="1"/>
          </p:nvPr>
        </p:nvSpPr>
        <p:spPr>
          <a:xfrm>
            <a:off x="915988" y="4344988"/>
            <a:ext cx="5026025"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When you declare a variable, you explicitly set the variable's name and data type. The Java programming language has two categories of data types: primitive and reference. A variable of primitive type contains a value.  </a:t>
            </a:r>
            <a:endParaRPr/>
          </a:p>
          <a:p>
            <a:pPr marL="0" lvl="0" indent="0" algn="l" rtl="0">
              <a:spcBef>
                <a:spcPts val="1000"/>
              </a:spcBef>
              <a:spcAft>
                <a:spcPts val="0"/>
              </a:spcAft>
              <a:buNone/>
            </a:pPr>
            <a:r>
              <a:rPr lang="en-US">
                <a:latin typeface="Arial"/>
                <a:ea typeface="Arial"/>
                <a:cs typeface="Arial"/>
                <a:sym typeface="Arial"/>
              </a:rPr>
              <a:t>The location of a variable declaration implicitly sets the variable's scope, which determines what section of code may refer to the variable by its simple name. There are four categories of scope: member variable scope, local variable scope, parameter scope, and exception-handler parameter scope. </a:t>
            </a:r>
            <a:endParaRPr/>
          </a:p>
          <a:p>
            <a:pPr marL="0" lvl="0" indent="0" algn="l" rtl="0">
              <a:spcBef>
                <a:spcPts val="50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
        <p:nvSpPr>
          <p:cNvPr id="283" name="Google Shape;283;p2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3:notes"/>
          <p:cNvSpPr txBox="1">
            <a:spLocks noGrp="1"/>
          </p:cNvSpPr>
          <p:nvPr>
            <p:ph type="body" idx="1"/>
          </p:nvPr>
        </p:nvSpPr>
        <p:spPr>
          <a:xfrm>
            <a:off x="915988" y="4344988"/>
            <a:ext cx="5026025"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You can provide an initial value for a variable within its declaration by using the assignment operator (=). </a:t>
            </a:r>
            <a:endParaRPr/>
          </a:p>
          <a:p>
            <a:pPr marL="0" lvl="0" indent="0" algn="l" rtl="0">
              <a:spcBef>
                <a:spcPts val="1000"/>
              </a:spcBef>
              <a:spcAft>
                <a:spcPts val="0"/>
              </a:spcAft>
              <a:buNone/>
            </a:pPr>
            <a:r>
              <a:rPr lang="en-US">
                <a:latin typeface="Arial"/>
                <a:ea typeface="Arial"/>
                <a:cs typeface="Arial"/>
                <a:sym typeface="Arial"/>
              </a:rPr>
              <a:t>You can declare a variable as final. The value of a final variable cannot change after it's been initialized. </a:t>
            </a:r>
            <a:endParaRPr/>
          </a:p>
          <a:p>
            <a:pPr marL="0" lvl="0" indent="0" algn="l" rtl="0">
              <a:spcBef>
                <a:spcPts val="500"/>
              </a:spcBef>
              <a:spcAft>
                <a:spcPts val="0"/>
              </a:spcAft>
              <a:buNone/>
            </a:pP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377c8cee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377c8cee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15377c8cee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
        <p:nvSpPr>
          <p:cNvPr id="297" name="Google Shape;29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
        <p:nvSpPr>
          <p:cNvPr id="304" name="Google Shape;30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45</a:t>
            </a:fld>
            <a:endParaRPr sz="1200">
              <a:solidFill>
                <a:schemeClr val="dk1"/>
              </a:solidFill>
              <a:latin typeface="Times New Roman"/>
              <a:ea typeface="Times New Roman"/>
              <a:cs typeface="Times New Roman"/>
              <a:sym typeface="Times New Roman"/>
            </a:endParaRPr>
          </a:p>
        </p:txBody>
      </p:sp>
      <p:sp>
        <p:nvSpPr>
          <p:cNvPr id="428" name="Google Shape;42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altered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46</a:t>
            </a:fld>
            <a:endParaRPr sz="1200">
              <a:solidFill>
                <a:schemeClr val="dk1"/>
              </a:solidFill>
              <a:latin typeface="Times New Roman"/>
              <a:ea typeface="Times New Roman"/>
              <a:cs typeface="Times New Roman"/>
              <a:sym typeface="Times New Roman"/>
            </a:endParaRPr>
          </a:p>
        </p:txBody>
      </p:sp>
      <p:sp>
        <p:nvSpPr>
          <p:cNvPr id="436" name="Google Shape;43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altered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1"/>
          <p:cNvSpPr>
            <a:spLocks noGrp="1"/>
          </p:cNvSpPr>
          <p:nvPr>
            <p:ph type="pic" idx="2"/>
          </p:nvPr>
        </p:nvSpPr>
        <p:spPr>
          <a:xfrm>
            <a:off x="5183188" y="987425"/>
            <a:ext cx="6172200" cy="4873625"/>
          </a:xfrm>
          <a:prstGeom prst="rect">
            <a:avLst/>
          </a:prstGeom>
          <a:noFill/>
          <a:ln>
            <a:noFill/>
          </a:ln>
        </p:spPr>
      </p:sp>
      <p:sp>
        <p:nvSpPr>
          <p:cNvPr id="72" name="Google Shape;72;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7"/>
        <p:cNvGrpSpPr/>
        <p:nvPr/>
      </p:nvGrpSpPr>
      <p:grpSpPr>
        <a:xfrm>
          <a:off x="0" y="0"/>
          <a:ext cx="0" cy="0"/>
          <a:chOff x="0" y="0"/>
          <a:chExt cx="0" cy="0"/>
        </a:xfrm>
      </p:grpSpPr>
      <p:sp>
        <p:nvSpPr>
          <p:cNvPr id="28" name="Google Shape;28;p54"/>
          <p:cNvSpPr txBox="1">
            <a:spLocks noGrp="1"/>
          </p:cNvSpPr>
          <p:nvPr>
            <p:ph type="title"/>
          </p:nvPr>
        </p:nvSpPr>
        <p:spPr>
          <a:xfrm>
            <a:off x="1016000" y="762000"/>
            <a:ext cx="105664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4"/>
          <p:cNvSpPr txBox="1">
            <a:spLocks noGrp="1"/>
          </p:cNvSpPr>
          <p:nvPr>
            <p:ph type="body" idx="1"/>
          </p:nvPr>
        </p:nvSpPr>
        <p:spPr>
          <a:xfrm>
            <a:off x="1117601" y="2362201"/>
            <a:ext cx="5027084" cy="37242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4"/>
          <p:cNvSpPr txBox="1">
            <a:spLocks noGrp="1"/>
          </p:cNvSpPr>
          <p:nvPr>
            <p:ph type="body" idx="2"/>
          </p:nvPr>
        </p:nvSpPr>
        <p:spPr>
          <a:xfrm>
            <a:off x="6347884" y="2362201"/>
            <a:ext cx="5027083" cy="37242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appl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os-tutori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javatpoint.com/encapsulation" TargetMode="External"/><Relationship Id="rId3" Type="http://schemas.openxmlformats.org/officeDocument/2006/relationships/hyperlink" Target="https://www.javatpoint.com/java-oops-concepts" TargetMode="External"/><Relationship Id="rId7" Type="http://schemas.openxmlformats.org/officeDocument/2006/relationships/hyperlink" Target="https://www.javatpoint.com/abstract-class-in-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javatpoint.com/runtime-polymorphism-in-java" TargetMode="External"/><Relationship Id="rId5" Type="http://schemas.openxmlformats.org/officeDocument/2006/relationships/hyperlink" Target="https://www.javatpoint.com/inheritance-in-java" TargetMode="External"/><Relationship Id="rId4" Type="http://schemas.openxmlformats.org/officeDocument/2006/relationships/hyperlink" Target="https://www.javatpoint.com/object-and-class-in-jav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COP</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Distributed</a:t>
            </a:r>
            <a:endParaRPr/>
          </a:p>
        </p:txBody>
      </p:sp>
      <p:sp>
        <p:nvSpPr>
          <p:cNvPr id="146" name="Google Shape;14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is distributed because it facilitates users to create distributed applications in Java. RMI and EJB are used for creating distributed applications. This feature of Java makes us able to access files by calling the methods from any machine on the internet.</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Secure</a:t>
            </a:r>
            <a:endParaRPr/>
          </a:p>
        </p:txBody>
      </p:sp>
      <p:sp>
        <p:nvSpPr>
          <p:cNvPr id="152" name="Google Shape;15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is best known for its security. With Java, we can develop virus-free systems. Java is secured because:</a:t>
            </a:r>
            <a:endParaRPr/>
          </a:p>
          <a:p>
            <a:pPr marL="228600" lvl="0" indent="-228600" algn="l" rtl="0">
              <a:lnSpc>
                <a:spcPct val="90000"/>
              </a:lnSpc>
              <a:spcBef>
                <a:spcPts val="1000"/>
              </a:spcBef>
              <a:spcAft>
                <a:spcPts val="0"/>
              </a:spcAft>
              <a:buClr>
                <a:schemeClr val="dk1"/>
              </a:buClr>
              <a:buSzPts val="2800"/>
              <a:buChar char="•"/>
            </a:pPr>
            <a:r>
              <a:rPr lang="en-US" b="1"/>
              <a:t>No explicit pointer</a:t>
            </a:r>
            <a:endParaRPr/>
          </a:p>
          <a:p>
            <a:pPr marL="228600" lvl="0" indent="-228600" algn="l" rtl="0">
              <a:lnSpc>
                <a:spcPct val="90000"/>
              </a:lnSpc>
              <a:spcBef>
                <a:spcPts val="1000"/>
              </a:spcBef>
              <a:spcAft>
                <a:spcPts val="0"/>
              </a:spcAft>
              <a:buClr>
                <a:schemeClr val="dk1"/>
              </a:buClr>
              <a:buSzPts val="2800"/>
              <a:buChar char="•"/>
            </a:pPr>
            <a:r>
              <a:rPr lang="en-US" b="1"/>
              <a:t>Java Programs run inside a virtual machine sandbox</a:t>
            </a:r>
            <a:endParaRPr/>
          </a:p>
          <a:p>
            <a:pPr marL="228600" lvl="0" indent="-50800" algn="l" rtl="0">
              <a:lnSpc>
                <a:spcPct val="90000"/>
              </a:lnSpc>
              <a:spcBef>
                <a:spcPts val="1000"/>
              </a:spcBef>
              <a:spcAft>
                <a:spcPts val="0"/>
              </a:spcAft>
              <a:buClr>
                <a:schemeClr val="dk1"/>
              </a:buClr>
              <a:buSzPts val="2800"/>
              <a:buNone/>
            </a:pPr>
            <a:endParaRPr/>
          </a:p>
        </p:txBody>
      </p:sp>
      <p:sp>
        <p:nvSpPr>
          <p:cNvPr id="153" name="Google Shape;153;p10"/>
          <p:cNvSpPr/>
          <p:nvPr/>
        </p:nvSpPr>
        <p:spPr>
          <a:xfrm>
            <a:off x="2120037" y="11149445"/>
            <a:ext cx="3908950" cy="892105"/>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4" name="Google Shape;154;p10" descr="how Java is secured"/>
          <p:cNvPicPr preferRelativeResize="0"/>
          <p:nvPr/>
        </p:nvPicPr>
        <p:blipFill rotWithShape="1">
          <a:blip r:embed="rId3">
            <a:alphaModFix/>
          </a:blip>
          <a:srcRect/>
          <a:stretch/>
        </p:blipFill>
        <p:spPr>
          <a:xfrm>
            <a:off x="1290983" y="3373822"/>
            <a:ext cx="7758423" cy="478017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755073" y="811935"/>
            <a:ext cx="10515600" cy="63240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Architecture-neutral</a:t>
            </a:r>
            <a:br>
              <a:rPr lang="en-US"/>
            </a:br>
            <a:endParaRPr/>
          </a:p>
        </p:txBody>
      </p:sp>
      <p:sp>
        <p:nvSpPr>
          <p:cNvPr id="160" name="Google Shape;16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is architecture neutral because there are no implementation dependent features, for example, the size of primitive types is fixed.</a:t>
            </a:r>
            <a:endParaRPr/>
          </a:p>
          <a:p>
            <a:pPr marL="228600" lvl="0" indent="-228600" algn="l" rtl="0">
              <a:lnSpc>
                <a:spcPct val="90000"/>
              </a:lnSpc>
              <a:spcBef>
                <a:spcPts val="1000"/>
              </a:spcBef>
              <a:spcAft>
                <a:spcPts val="0"/>
              </a:spcAft>
              <a:buClr>
                <a:schemeClr val="dk1"/>
              </a:buClr>
              <a:buSzPts val="2800"/>
              <a:buChar char="•"/>
            </a:pPr>
            <a:r>
              <a:rPr lang="en-US"/>
              <a:t>In C programming, int data type occupies 2 bytes of memory for 32-bit architecture and 4 bytes of memory for 64-bit architecture. However, it occupies 4 bytes of memory for both 32 and 64-bit architectures in Java.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Portable</a:t>
            </a:r>
            <a:endParaRPr/>
          </a:p>
        </p:txBody>
      </p:sp>
      <p:sp>
        <p:nvSpPr>
          <p:cNvPr id="166" name="Google Shape;166;p12"/>
          <p:cNvSpPr txBox="1">
            <a:spLocks noGrp="1"/>
          </p:cNvSpPr>
          <p:nvPr>
            <p:ph type="body" idx="1"/>
          </p:nvPr>
        </p:nvSpPr>
        <p:spPr>
          <a:xfrm>
            <a:off x="207579" y="10688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is portable because it facilitates you to carry the Java bytecode to any platform. It doesn't require any implementation.</a:t>
            </a:r>
            <a:endParaRPr/>
          </a:p>
          <a:p>
            <a:pPr marL="228600" lvl="0" indent="-50800" algn="l" rtl="0">
              <a:lnSpc>
                <a:spcPct val="90000"/>
              </a:lnSpc>
              <a:spcBef>
                <a:spcPts val="1000"/>
              </a:spcBef>
              <a:spcAft>
                <a:spcPts val="0"/>
              </a:spcAft>
              <a:buClr>
                <a:schemeClr val="dk1"/>
              </a:buClr>
              <a:buSzPts val="2800"/>
              <a:buNone/>
            </a:pPr>
            <a:endParaRPr/>
          </a:p>
        </p:txBody>
      </p:sp>
      <p:sp>
        <p:nvSpPr>
          <p:cNvPr id="167" name="Google Shape;167;p12"/>
          <p:cNvSpPr txBox="1"/>
          <p:nvPr/>
        </p:nvSpPr>
        <p:spPr>
          <a:xfrm>
            <a:off x="207579" y="2088931"/>
            <a:ext cx="11127828" cy="4525963"/>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Behavior of java basic types &amp; arithmetic operators is consistent.</a:t>
            </a:r>
            <a:endParaRPr/>
          </a:p>
          <a:p>
            <a:pPr marL="228600" marR="0" lvl="0" indent="-228600" algn="just"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Java program’s behavior is same on every platform –no data type incompatibilities  across platforms.</a:t>
            </a:r>
            <a:endParaRPr/>
          </a:p>
          <a:p>
            <a:pPr marL="685800" marR="0" lvl="1" indent="-228600" algn="just"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int is always a 32-bit int.</a:t>
            </a:r>
            <a:endParaRPr/>
          </a:p>
          <a:p>
            <a:pPr marL="685800" marR="0" lvl="1" indent="-228600" algn="just"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Strings stored in standard Unicode format.</a:t>
            </a:r>
            <a:endParaRPr/>
          </a:p>
          <a:p>
            <a:pPr marL="685800" marR="0" lvl="1" indent="-228600" algn="just"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JVM platform Dependent</a:t>
            </a:r>
            <a:endParaRPr/>
          </a:p>
          <a:p>
            <a:pPr marL="457200" marR="0" lvl="1" indent="0" algn="just"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1" indent="0" algn="just" rtl="0">
              <a:lnSpc>
                <a:spcPct val="90000"/>
              </a:lnSpc>
              <a:spcBef>
                <a:spcPts val="500"/>
              </a:spcBef>
              <a:spcAft>
                <a:spcPts val="0"/>
              </a:spcAft>
              <a:buClr>
                <a:schemeClr val="dk1"/>
              </a:buClr>
              <a:buSzPts val="2400"/>
              <a:buFont typeface="Arial"/>
              <a:buNone/>
            </a:pPr>
            <a:r>
              <a:rPr lang="en-US" sz="2400" b="1" i="0" u="none" strike="noStrike" cap="none">
                <a:solidFill>
                  <a:schemeClr val="dk1"/>
                </a:solidFill>
                <a:latin typeface="Calibri"/>
                <a:ea typeface="Calibri"/>
                <a:cs typeface="Calibri"/>
                <a:sym typeface="Calibri"/>
              </a:rPr>
              <a:t>.java File                                        .class File </a:t>
            </a:r>
            <a:endParaRPr/>
          </a:p>
          <a:p>
            <a:pPr marL="457200" marR="0" lvl="1" indent="0" algn="just" rtl="0">
              <a:lnSpc>
                <a:spcPct val="90000"/>
              </a:lnSpc>
              <a:spcBef>
                <a:spcPts val="50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a:p>
            <a:pPr marL="685800" marR="0" lvl="1" indent="-76200" algn="just"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685800" marR="0" lvl="1" indent="-76200" algn="just"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685800" marR="0" lvl="1" indent="-76200" algn="just"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68" name="Google Shape;168;p12" descr="Java Features | Core Java Tutorial | Studytonigh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2" descr="Java Features | Core Java Tutorial | Studytonight"/>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70" name="Google Shape;170;p12"/>
          <p:cNvCxnSpPr/>
          <p:nvPr/>
        </p:nvCxnSpPr>
        <p:spPr>
          <a:xfrm>
            <a:off x="1524000" y="5486400"/>
            <a:ext cx="762000" cy="38100"/>
          </a:xfrm>
          <a:prstGeom prst="straightConnector1">
            <a:avLst/>
          </a:prstGeom>
          <a:noFill/>
          <a:ln w="19050" cap="flat" cmpd="sng">
            <a:solidFill>
              <a:schemeClr val="dk1"/>
            </a:solidFill>
            <a:prstDash val="solid"/>
            <a:miter lim="800000"/>
            <a:headEnd type="none" w="sm" len="sm"/>
            <a:tailEnd type="none" w="sm" len="sm"/>
          </a:ln>
        </p:spPr>
      </p:cxnSp>
      <p:sp>
        <p:nvSpPr>
          <p:cNvPr id="171" name="Google Shape;171;p12"/>
          <p:cNvSpPr/>
          <p:nvPr/>
        </p:nvSpPr>
        <p:spPr>
          <a:xfrm>
            <a:off x="2286000" y="5181600"/>
            <a:ext cx="1443038" cy="685800"/>
          </a:xfrm>
          <a:prstGeom prst="ellipse">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a:t>
            </a:r>
            <a:endParaRPr/>
          </a:p>
        </p:txBody>
      </p:sp>
      <p:cxnSp>
        <p:nvCxnSpPr>
          <p:cNvPr id="172" name="Google Shape;172;p12"/>
          <p:cNvCxnSpPr/>
          <p:nvPr/>
        </p:nvCxnSpPr>
        <p:spPr>
          <a:xfrm rot="10800000" flipH="1">
            <a:off x="3729038" y="5372100"/>
            <a:ext cx="614362" cy="152400"/>
          </a:xfrm>
          <a:prstGeom prst="straightConnector1">
            <a:avLst/>
          </a:prstGeom>
          <a:noFill/>
          <a:ln w="19050" cap="flat" cmpd="sng">
            <a:solidFill>
              <a:schemeClr val="dk1"/>
            </a:solidFill>
            <a:prstDash val="solid"/>
            <a:miter lim="800000"/>
            <a:headEnd type="none" w="sm" len="sm"/>
            <a:tailEnd type="none" w="sm" len="sm"/>
          </a:ln>
        </p:spPr>
      </p:cxnSp>
      <p:cxnSp>
        <p:nvCxnSpPr>
          <p:cNvPr id="173" name="Google Shape;173;p12"/>
          <p:cNvCxnSpPr/>
          <p:nvPr/>
        </p:nvCxnSpPr>
        <p:spPr>
          <a:xfrm rot="10800000" flipH="1">
            <a:off x="5334000" y="4381500"/>
            <a:ext cx="2057400" cy="723900"/>
          </a:xfrm>
          <a:prstGeom prst="straightConnector1">
            <a:avLst/>
          </a:prstGeom>
          <a:noFill/>
          <a:ln w="19050" cap="flat" cmpd="sng">
            <a:solidFill>
              <a:schemeClr val="dk1"/>
            </a:solidFill>
            <a:prstDash val="solid"/>
            <a:miter lim="800000"/>
            <a:headEnd type="none" w="sm" len="sm"/>
            <a:tailEnd type="none" w="sm" len="sm"/>
          </a:ln>
        </p:spPr>
      </p:cxnSp>
      <p:cxnSp>
        <p:nvCxnSpPr>
          <p:cNvPr id="174" name="Google Shape;174;p12"/>
          <p:cNvCxnSpPr/>
          <p:nvPr/>
        </p:nvCxnSpPr>
        <p:spPr>
          <a:xfrm rot="10800000" flipH="1">
            <a:off x="5334000" y="5067300"/>
            <a:ext cx="2057400" cy="304800"/>
          </a:xfrm>
          <a:prstGeom prst="straightConnector1">
            <a:avLst/>
          </a:prstGeom>
          <a:noFill/>
          <a:ln w="19050" cap="flat" cmpd="sng">
            <a:solidFill>
              <a:schemeClr val="dk1"/>
            </a:solidFill>
            <a:prstDash val="solid"/>
            <a:miter lim="800000"/>
            <a:headEnd type="none" w="sm" len="sm"/>
            <a:tailEnd type="none" w="sm" len="sm"/>
          </a:ln>
        </p:spPr>
      </p:cxnSp>
      <p:cxnSp>
        <p:nvCxnSpPr>
          <p:cNvPr id="175" name="Google Shape;175;p12"/>
          <p:cNvCxnSpPr/>
          <p:nvPr/>
        </p:nvCxnSpPr>
        <p:spPr>
          <a:xfrm>
            <a:off x="5332413" y="5511800"/>
            <a:ext cx="2058987" cy="279400"/>
          </a:xfrm>
          <a:prstGeom prst="straightConnector1">
            <a:avLst/>
          </a:prstGeom>
          <a:noFill/>
          <a:ln w="19050" cap="flat" cmpd="sng">
            <a:solidFill>
              <a:schemeClr val="dk1"/>
            </a:solidFill>
            <a:prstDash val="solid"/>
            <a:miter lim="800000"/>
            <a:headEnd type="none" w="sm" len="sm"/>
            <a:tailEnd type="none" w="sm" len="sm"/>
          </a:ln>
        </p:spPr>
      </p:cxnSp>
      <p:sp>
        <p:nvSpPr>
          <p:cNvPr id="176" name="Google Shape;176;p12"/>
          <p:cNvSpPr/>
          <p:nvPr/>
        </p:nvSpPr>
        <p:spPr>
          <a:xfrm>
            <a:off x="7391400" y="41148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Windows</a:t>
            </a:r>
            <a:endParaRPr/>
          </a:p>
        </p:txBody>
      </p:sp>
      <p:sp>
        <p:nvSpPr>
          <p:cNvPr id="177" name="Google Shape;177;p12"/>
          <p:cNvSpPr/>
          <p:nvPr/>
        </p:nvSpPr>
        <p:spPr>
          <a:xfrm>
            <a:off x="7391400" y="48006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Linux</a:t>
            </a:r>
            <a:endParaRPr/>
          </a:p>
        </p:txBody>
      </p:sp>
      <p:sp>
        <p:nvSpPr>
          <p:cNvPr id="178" name="Google Shape;178;p12"/>
          <p:cNvSpPr/>
          <p:nvPr/>
        </p:nvSpPr>
        <p:spPr>
          <a:xfrm>
            <a:off x="7391400" y="55626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Mac</a:t>
            </a:r>
            <a:endParaRPr/>
          </a:p>
        </p:txBody>
      </p:sp>
      <p:sp>
        <p:nvSpPr>
          <p:cNvPr id="179" name="Google Shape;179;p12"/>
          <p:cNvSpPr/>
          <p:nvPr/>
        </p:nvSpPr>
        <p:spPr>
          <a:xfrm>
            <a:off x="4342607" y="5375192"/>
            <a:ext cx="990600" cy="1143000"/>
          </a:xfrm>
          <a:prstGeom prst="rect">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2"/>
                </a:solidFill>
                <a:latin typeface="Calibri"/>
                <a:ea typeface="Calibri"/>
                <a:cs typeface="Calibri"/>
                <a:sym typeface="Calibri"/>
              </a:rPr>
              <a:t>BYTE CODE</a:t>
            </a:r>
            <a:endParaRPr/>
          </a:p>
        </p:txBody>
      </p:sp>
      <p:sp>
        <p:nvSpPr>
          <p:cNvPr id="180" name="Google Shape;180;p12"/>
          <p:cNvSpPr/>
          <p:nvPr/>
        </p:nvSpPr>
        <p:spPr>
          <a:xfrm>
            <a:off x="338931" y="5413292"/>
            <a:ext cx="1143000" cy="1066800"/>
          </a:xfrm>
          <a:prstGeom prst="rect">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SOURCE</a:t>
            </a:r>
            <a:endParaRPr/>
          </a:p>
          <a:p>
            <a:pPr marL="0" marR="0" lvl="0" indent="0" algn="ctr" rtl="0">
              <a:spcBef>
                <a:spcPts val="0"/>
              </a:spcBef>
              <a:spcAft>
                <a:spcPts val="0"/>
              </a:spcAft>
              <a:buNone/>
            </a:pPr>
            <a:r>
              <a:rPr lang="en-US" sz="1800" b="1">
                <a:solidFill>
                  <a:schemeClr val="dk1"/>
                </a:solidFill>
                <a:latin typeface="Calibri"/>
                <a:ea typeface="Calibri"/>
                <a:cs typeface="Calibri"/>
                <a:sym typeface="Calibri"/>
              </a:rPr>
              <a:t>CODE</a:t>
            </a:r>
            <a:endParaRPr/>
          </a:p>
        </p:txBody>
      </p:sp>
      <p:sp>
        <p:nvSpPr>
          <p:cNvPr id="181" name="Google Shape;181;p12"/>
          <p:cNvSpPr/>
          <p:nvPr/>
        </p:nvSpPr>
        <p:spPr>
          <a:xfrm>
            <a:off x="8936182" y="3894712"/>
            <a:ext cx="1236518" cy="4572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
        <p:nvSpPr>
          <p:cNvPr id="182" name="Google Shape;182;p12"/>
          <p:cNvSpPr/>
          <p:nvPr/>
        </p:nvSpPr>
        <p:spPr>
          <a:xfrm>
            <a:off x="8936182" y="4800600"/>
            <a:ext cx="1278082" cy="5715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
        <p:nvSpPr>
          <p:cNvPr id="183" name="Google Shape;183;p12"/>
          <p:cNvSpPr/>
          <p:nvPr/>
        </p:nvSpPr>
        <p:spPr>
          <a:xfrm>
            <a:off x="8853055" y="5704609"/>
            <a:ext cx="1236518" cy="391391"/>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body" idx="1"/>
          </p:nvPr>
        </p:nvSpPr>
        <p:spPr>
          <a:xfrm>
            <a:off x="570187" y="1336893"/>
            <a:ext cx="10515600" cy="541074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ByteCode can be executed on any machine that has java interpreter and java run time system.</a:t>
            </a:r>
            <a:endParaRPr/>
          </a:p>
          <a:p>
            <a:pPr marL="228600" lvl="0" indent="-228600" algn="just" rtl="0">
              <a:lnSpc>
                <a:spcPct val="90000"/>
              </a:lnSpc>
              <a:spcBef>
                <a:spcPts val="1000"/>
              </a:spcBef>
              <a:spcAft>
                <a:spcPts val="0"/>
              </a:spcAft>
              <a:buClr>
                <a:schemeClr val="dk1"/>
              </a:buClr>
              <a:buSzPts val="2800"/>
              <a:buChar char="•"/>
            </a:pPr>
            <a:r>
              <a:rPr lang="en-US"/>
              <a:t>Classes are linked only on need basis.</a:t>
            </a:r>
            <a:endParaRPr/>
          </a:p>
          <a:p>
            <a:pPr marL="228600" lvl="0" indent="-228600" algn="just" rtl="0">
              <a:lnSpc>
                <a:spcPct val="90000"/>
              </a:lnSpc>
              <a:spcBef>
                <a:spcPts val="1000"/>
              </a:spcBef>
              <a:spcAft>
                <a:spcPts val="0"/>
              </a:spcAft>
              <a:buClr>
                <a:schemeClr val="dk1"/>
              </a:buClr>
              <a:buSzPts val="2800"/>
              <a:buChar char="•"/>
            </a:pPr>
            <a:r>
              <a:rPr lang="en-US"/>
              <a:t>Java is both compiled and interpreted.</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
        <p:nvSpPr>
          <p:cNvPr id="189" name="Google Shape;189;p13"/>
          <p:cNvSpPr txBox="1">
            <a:spLocks noGrp="1"/>
          </p:cNvSpPr>
          <p:nvPr>
            <p:ph type="title"/>
          </p:nvPr>
        </p:nvSpPr>
        <p:spPr>
          <a:xfrm>
            <a:off x="712076" y="1133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Interpreted </a:t>
            </a:r>
            <a:endParaRPr/>
          </a:p>
        </p:txBody>
      </p:sp>
      <p:sp>
        <p:nvSpPr>
          <p:cNvPr id="190" name="Google Shape;190;p13"/>
          <p:cNvSpPr txBox="1"/>
          <p:nvPr/>
        </p:nvSpPr>
        <p:spPr>
          <a:xfrm>
            <a:off x="712076" y="4042267"/>
            <a:ext cx="10515600" cy="86458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MultiThreaded</a:t>
            </a:r>
            <a:endParaRPr sz="4400">
              <a:solidFill>
                <a:schemeClr val="dk1"/>
              </a:solidFill>
              <a:latin typeface="Calibri"/>
              <a:ea typeface="Calibri"/>
              <a:cs typeface="Calibri"/>
              <a:sym typeface="Calibri"/>
            </a:endParaRPr>
          </a:p>
        </p:txBody>
      </p:sp>
      <p:sp>
        <p:nvSpPr>
          <p:cNvPr id="191" name="Google Shape;191;p13"/>
          <p:cNvSpPr txBox="1"/>
          <p:nvPr/>
        </p:nvSpPr>
        <p:spPr>
          <a:xfrm>
            <a:off x="641132" y="4906852"/>
            <a:ext cx="10515600" cy="4351338"/>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Thread-safe : Library functions implemented such that it can be executed by multiple concurrent threads.</a:t>
            </a:r>
            <a:endParaRPr/>
          </a:p>
          <a:p>
            <a:pPr marL="228600" marR="0" lvl="0" indent="-228600" algn="just" rtl="0">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Built-in support for Threads.</a:t>
            </a: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body" idx="1"/>
          </p:nvPr>
        </p:nvSpPr>
        <p:spPr>
          <a:xfrm>
            <a:off x="838200" y="1230313"/>
            <a:ext cx="10515600" cy="494665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endParaRPr/>
          </a:p>
        </p:txBody>
      </p:sp>
      <p:sp>
        <p:nvSpPr>
          <p:cNvPr id="197" name="Google Shape;197;p14"/>
          <p:cNvSpPr txBox="1">
            <a:spLocks noGrp="1"/>
          </p:cNvSpPr>
          <p:nvPr>
            <p:ph type="title"/>
          </p:nvPr>
        </p:nvSpPr>
        <p:spPr>
          <a:xfrm>
            <a:off x="838200" y="365125"/>
            <a:ext cx="10515600" cy="865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of Java Application</a:t>
            </a:r>
            <a:endParaRPr/>
          </a:p>
        </p:txBody>
      </p:sp>
      <p:sp>
        <p:nvSpPr>
          <p:cNvPr id="198" name="Google Shape;198;p14"/>
          <p:cNvSpPr/>
          <p:nvPr/>
        </p:nvSpPr>
        <p:spPr>
          <a:xfrm>
            <a:off x="2494620" y="1913732"/>
            <a:ext cx="1350962" cy="617537"/>
          </a:xfrm>
          <a:prstGeom prst="ellipse">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compiler</a:t>
            </a:r>
            <a:endParaRPr/>
          </a:p>
        </p:txBody>
      </p:sp>
      <p:sp>
        <p:nvSpPr>
          <p:cNvPr id="199" name="Google Shape;199;p14"/>
          <p:cNvSpPr/>
          <p:nvPr/>
        </p:nvSpPr>
        <p:spPr>
          <a:xfrm rot="10800000" flipH="1">
            <a:off x="4802845" y="1685132"/>
            <a:ext cx="720725" cy="1081087"/>
          </a:xfrm>
          <a:prstGeom prst="foldedCorner">
            <a:avLst>
              <a:gd name="adj" fmla="val 48247"/>
            </a:avLst>
          </a:prstGeom>
          <a:solidFill>
            <a:srgbClr val="FFFFFF"/>
          </a:solidFill>
          <a:ln w="9525" cap="flat" cmpd="sng">
            <a:solidFill>
              <a:schemeClr val="dk1"/>
            </a:solidFill>
            <a:prstDash val="solid"/>
            <a:round/>
            <a:headEnd type="none" w="sm" len="sm"/>
            <a:tailEnd type="none" w="sm" len="sm"/>
          </a:ln>
          <a:effectLst>
            <a:outerShdw dist="53882" dir="2700000" algn="ctr" rotWithShape="0">
              <a:srgbClr val="C0C0C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txBox="1"/>
          <p:nvPr/>
        </p:nvSpPr>
        <p:spPr>
          <a:xfrm flipH="1">
            <a:off x="4802825" y="2032853"/>
            <a:ext cx="720725" cy="733359"/>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Byte</a:t>
            </a:r>
            <a:br>
              <a:rPr lang="en-US" sz="1400" b="1">
                <a:solidFill>
                  <a:schemeClr val="dk1"/>
                </a:solidFill>
                <a:latin typeface="Calibri"/>
                <a:ea typeface="Calibri"/>
                <a:cs typeface="Calibri"/>
                <a:sym typeface="Calibri"/>
              </a:rPr>
            </a:br>
            <a:r>
              <a:rPr lang="en-US" sz="1400" b="1">
                <a:solidFill>
                  <a:schemeClr val="dk1"/>
                </a:solidFill>
                <a:latin typeface="Calibri"/>
                <a:ea typeface="Calibri"/>
                <a:cs typeface="Calibri"/>
                <a:sym typeface="Calibri"/>
              </a:rPr>
              <a:t>Code</a:t>
            </a:r>
            <a:endParaRPr/>
          </a:p>
        </p:txBody>
      </p:sp>
      <p:cxnSp>
        <p:nvCxnSpPr>
          <p:cNvPr id="201" name="Google Shape;201;p14"/>
          <p:cNvCxnSpPr>
            <a:endCxn id="198" idx="2"/>
          </p:cNvCxnSpPr>
          <p:nvPr/>
        </p:nvCxnSpPr>
        <p:spPr>
          <a:xfrm rot="10800000" flipH="1">
            <a:off x="1585020" y="2222501"/>
            <a:ext cx="909600" cy="4800"/>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cxnSp>
        <p:nvCxnSpPr>
          <p:cNvPr id="202" name="Google Shape;202;p14"/>
          <p:cNvCxnSpPr/>
          <p:nvPr/>
        </p:nvCxnSpPr>
        <p:spPr>
          <a:xfrm rot="10800000" flipH="1">
            <a:off x="3863045" y="2220119"/>
            <a:ext cx="908050" cy="4763"/>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sp>
        <p:nvSpPr>
          <p:cNvPr id="203" name="Google Shape;203;p14"/>
          <p:cNvSpPr txBox="1"/>
          <p:nvPr/>
        </p:nvSpPr>
        <p:spPr>
          <a:xfrm>
            <a:off x="5353707" y="2853532"/>
            <a:ext cx="939800" cy="29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*.class file</a:t>
            </a:r>
            <a:endParaRPr/>
          </a:p>
        </p:txBody>
      </p:sp>
      <p:sp>
        <p:nvSpPr>
          <p:cNvPr id="204" name="Google Shape;204;p14"/>
          <p:cNvSpPr/>
          <p:nvPr/>
        </p:nvSpPr>
        <p:spPr>
          <a:xfrm>
            <a:off x="4258332" y="3355182"/>
            <a:ext cx="1738313" cy="3873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ClassLoader</a:t>
            </a:r>
            <a:endParaRPr/>
          </a:p>
        </p:txBody>
      </p:sp>
      <p:sp>
        <p:nvSpPr>
          <p:cNvPr id="205" name="Google Shape;205;p14"/>
          <p:cNvSpPr/>
          <p:nvPr/>
        </p:nvSpPr>
        <p:spPr>
          <a:xfrm>
            <a:off x="4244045" y="4126707"/>
            <a:ext cx="1738312" cy="385762"/>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ByteCode Verifier</a:t>
            </a:r>
            <a:endParaRPr/>
          </a:p>
        </p:txBody>
      </p:sp>
      <p:cxnSp>
        <p:nvCxnSpPr>
          <p:cNvPr id="206" name="Google Shape;206;p14"/>
          <p:cNvCxnSpPr>
            <a:endCxn id="204" idx="0"/>
          </p:cNvCxnSpPr>
          <p:nvPr/>
        </p:nvCxnSpPr>
        <p:spPr>
          <a:xfrm>
            <a:off x="5111589" y="2759982"/>
            <a:ext cx="15900" cy="595200"/>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cxnSp>
        <p:nvCxnSpPr>
          <p:cNvPr id="207" name="Google Shape;207;p14"/>
          <p:cNvCxnSpPr>
            <a:endCxn id="205" idx="0"/>
          </p:cNvCxnSpPr>
          <p:nvPr/>
        </p:nvCxnSpPr>
        <p:spPr>
          <a:xfrm>
            <a:off x="5111701" y="3710907"/>
            <a:ext cx="1500" cy="415800"/>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sp>
        <p:nvSpPr>
          <p:cNvPr id="208" name="Google Shape;208;p14"/>
          <p:cNvSpPr/>
          <p:nvPr/>
        </p:nvSpPr>
        <p:spPr>
          <a:xfrm>
            <a:off x="3497920" y="4861719"/>
            <a:ext cx="4095750" cy="619125"/>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4"/>
          <p:cNvSpPr txBox="1"/>
          <p:nvPr/>
        </p:nvSpPr>
        <p:spPr>
          <a:xfrm>
            <a:off x="5096532" y="5468144"/>
            <a:ext cx="113347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JVM</a:t>
            </a:r>
            <a:endParaRPr/>
          </a:p>
        </p:txBody>
      </p:sp>
      <p:sp>
        <p:nvSpPr>
          <p:cNvPr id="210" name="Google Shape;210;p14"/>
          <p:cNvSpPr/>
          <p:nvPr/>
        </p:nvSpPr>
        <p:spPr>
          <a:xfrm>
            <a:off x="3524907" y="4977607"/>
            <a:ext cx="1365250" cy="3746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interpreter</a:t>
            </a:r>
            <a:endParaRPr/>
          </a:p>
        </p:txBody>
      </p:sp>
      <p:sp>
        <p:nvSpPr>
          <p:cNvPr id="211" name="Google Shape;211;p14"/>
          <p:cNvSpPr/>
          <p:nvPr/>
        </p:nvSpPr>
        <p:spPr>
          <a:xfrm>
            <a:off x="5880757" y="4977607"/>
            <a:ext cx="722313" cy="374650"/>
          </a:xfrm>
          <a:prstGeom prst="roundRect">
            <a:avLst>
              <a:gd name="adj" fmla="val 50000"/>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JIT</a:t>
            </a:r>
            <a:endParaRPr/>
          </a:p>
        </p:txBody>
      </p:sp>
      <p:sp>
        <p:nvSpPr>
          <p:cNvPr id="212" name="Google Shape;212;p14"/>
          <p:cNvSpPr/>
          <p:nvPr/>
        </p:nvSpPr>
        <p:spPr>
          <a:xfrm>
            <a:off x="6447495" y="2080419"/>
            <a:ext cx="2884487" cy="4635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4"/>
          <p:cNvSpPr/>
          <p:nvPr/>
        </p:nvSpPr>
        <p:spPr>
          <a:xfrm>
            <a:off x="7039632" y="2093119"/>
            <a:ext cx="566738" cy="4508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net</a:t>
            </a:r>
            <a:endParaRPr/>
          </a:p>
        </p:txBody>
      </p:sp>
      <p:sp>
        <p:nvSpPr>
          <p:cNvPr id="214" name="Google Shape;214;p14"/>
          <p:cNvSpPr/>
          <p:nvPr/>
        </p:nvSpPr>
        <p:spPr>
          <a:xfrm>
            <a:off x="6458607" y="2091532"/>
            <a:ext cx="566738" cy="4508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awt</a:t>
            </a:r>
            <a:endParaRPr/>
          </a:p>
        </p:txBody>
      </p:sp>
      <p:sp>
        <p:nvSpPr>
          <p:cNvPr id="215" name="Google Shape;215;p14"/>
          <p:cNvSpPr/>
          <p:nvPr/>
        </p:nvSpPr>
        <p:spPr>
          <a:xfrm>
            <a:off x="7606370" y="2093119"/>
            <a:ext cx="566737" cy="4508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I/O</a:t>
            </a:r>
            <a:endParaRPr/>
          </a:p>
        </p:txBody>
      </p:sp>
      <p:sp>
        <p:nvSpPr>
          <p:cNvPr id="216" name="Google Shape;216;p14"/>
          <p:cNvSpPr/>
          <p:nvPr/>
        </p:nvSpPr>
        <p:spPr>
          <a:xfrm>
            <a:off x="8185807" y="2093119"/>
            <a:ext cx="566738" cy="4508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RMI</a:t>
            </a:r>
            <a:endParaRPr/>
          </a:p>
        </p:txBody>
      </p:sp>
      <p:sp>
        <p:nvSpPr>
          <p:cNvPr id="217" name="Google Shape;217;p14"/>
          <p:cNvSpPr/>
          <p:nvPr/>
        </p:nvSpPr>
        <p:spPr>
          <a:xfrm>
            <a:off x="8752545" y="2093119"/>
            <a:ext cx="566737" cy="450850"/>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18" name="Google Shape;218;p14"/>
          <p:cNvSpPr/>
          <p:nvPr/>
        </p:nvSpPr>
        <p:spPr>
          <a:xfrm rot="5400000">
            <a:off x="7471432" y="116682"/>
            <a:ext cx="849313" cy="2871787"/>
          </a:xfrm>
          <a:prstGeom prst="leftBrace">
            <a:avLst>
              <a:gd name="adj1" fmla="val 8333"/>
              <a:gd name="adj2" fmla="val 50000"/>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4"/>
          <p:cNvSpPr txBox="1"/>
          <p:nvPr/>
        </p:nvSpPr>
        <p:spPr>
          <a:xfrm>
            <a:off x="7877832" y="689769"/>
            <a:ext cx="1544638" cy="646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Java Class Libraries</a:t>
            </a:r>
            <a:endParaRPr/>
          </a:p>
        </p:txBody>
      </p:sp>
      <p:sp>
        <p:nvSpPr>
          <p:cNvPr id="220" name="Google Shape;220;p14"/>
          <p:cNvSpPr txBox="1"/>
          <p:nvPr/>
        </p:nvSpPr>
        <p:spPr>
          <a:xfrm>
            <a:off x="8043445" y="2621613"/>
            <a:ext cx="1120775"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JDK</a:t>
            </a:r>
            <a:endParaRPr/>
          </a:p>
        </p:txBody>
      </p:sp>
      <p:cxnSp>
        <p:nvCxnSpPr>
          <p:cNvPr id="221" name="Google Shape;221;p14"/>
          <p:cNvCxnSpPr>
            <a:stCxn id="213" idx="2"/>
          </p:cNvCxnSpPr>
          <p:nvPr/>
        </p:nvCxnSpPr>
        <p:spPr>
          <a:xfrm flipH="1">
            <a:off x="7310401" y="2543969"/>
            <a:ext cx="12600" cy="979500"/>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cxnSp>
      <p:cxnSp>
        <p:nvCxnSpPr>
          <p:cNvPr id="222" name="Google Shape;222;p14"/>
          <p:cNvCxnSpPr>
            <a:endCxn id="204" idx="3"/>
          </p:cNvCxnSpPr>
          <p:nvPr/>
        </p:nvCxnSpPr>
        <p:spPr>
          <a:xfrm flipH="1">
            <a:off x="5996645" y="3523357"/>
            <a:ext cx="1314300" cy="25500"/>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sp>
        <p:nvSpPr>
          <p:cNvPr id="223" name="Google Shape;223;p14"/>
          <p:cNvSpPr/>
          <p:nvPr/>
        </p:nvSpPr>
        <p:spPr>
          <a:xfrm>
            <a:off x="2854982" y="3136107"/>
            <a:ext cx="5357813" cy="287178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24" name="Google Shape;224;p14"/>
          <p:cNvSpPr txBox="1"/>
          <p:nvPr/>
        </p:nvSpPr>
        <p:spPr>
          <a:xfrm>
            <a:off x="1927882" y="4372769"/>
            <a:ext cx="798513" cy="373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JRE</a:t>
            </a:r>
            <a:endParaRPr/>
          </a:p>
        </p:txBody>
      </p:sp>
      <p:sp>
        <p:nvSpPr>
          <p:cNvPr id="225" name="Google Shape;225;p14"/>
          <p:cNvSpPr/>
          <p:nvPr/>
        </p:nvSpPr>
        <p:spPr>
          <a:xfrm>
            <a:off x="4336120" y="6369844"/>
            <a:ext cx="1763712" cy="347663"/>
          </a:xfrm>
          <a:prstGeom prst="rect">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Native OS</a:t>
            </a:r>
            <a:endParaRPr/>
          </a:p>
        </p:txBody>
      </p:sp>
      <p:cxnSp>
        <p:nvCxnSpPr>
          <p:cNvPr id="226" name="Google Shape;226;p14"/>
          <p:cNvCxnSpPr/>
          <p:nvPr/>
        </p:nvCxnSpPr>
        <p:spPr>
          <a:xfrm rot="-5400000" flipH="1">
            <a:off x="4902063" y="4700588"/>
            <a:ext cx="415925" cy="1588"/>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cxnSp>
        <p:nvCxnSpPr>
          <p:cNvPr id="227" name="Google Shape;227;p14"/>
          <p:cNvCxnSpPr/>
          <p:nvPr/>
        </p:nvCxnSpPr>
        <p:spPr>
          <a:xfrm rot="5400000">
            <a:off x="5166383" y="3940969"/>
            <a:ext cx="373062" cy="1587"/>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dashDot"/>
            <a:round/>
            <a:headEnd type="none" w="sm" len="sm"/>
            <a:tailEnd type="none" w="sm" len="sm"/>
          </a:ln>
        </p:spPr>
      </p:cxnSp>
      <p:cxnSp>
        <p:nvCxnSpPr>
          <p:cNvPr id="228" name="Google Shape;228;p14"/>
          <p:cNvCxnSpPr/>
          <p:nvPr/>
        </p:nvCxnSpPr>
        <p:spPr>
          <a:xfrm>
            <a:off x="5326720" y="4501357"/>
            <a:ext cx="773112" cy="490537"/>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dashDot"/>
            <a:round/>
            <a:headEnd type="none" w="sm" len="sm"/>
            <a:tailEnd type="stealth" w="med" len="med"/>
          </a:ln>
        </p:spPr>
      </p:cxnSp>
      <p:cxnSp>
        <p:nvCxnSpPr>
          <p:cNvPr id="229" name="Google Shape;229;p14"/>
          <p:cNvCxnSpPr/>
          <p:nvPr/>
        </p:nvCxnSpPr>
        <p:spPr>
          <a:xfrm rot="5400000">
            <a:off x="4656794" y="5925345"/>
            <a:ext cx="855663" cy="4762"/>
          </a:xfrm>
          <a:prstGeom prst="straightConnector1">
            <a:avLst/>
          </a:prstGeom>
          <a:gradFill>
            <a:gsLst>
              <a:gs pos="0">
                <a:schemeClr val="accent1"/>
              </a:gs>
              <a:gs pos="50000">
                <a:schemeClr val="lt1"/>
              </a:gs>
              <a:gs pos="100000">
                <a:schemeClr val="accent1"/>
              </a:gs>
            </a:gsLst>
            <a:lin ang="0" scaled="0"/>
          </a:gradFill>
          <a:ln w="12700" cap="flat" cmpd="sng">
            <a:solidFill>
              <a:schemeClr val="dk1"/>
            </a:solidFill>
            <a:prstDash val="solid"/>
            <a:round/>
            <a:headEnd type="none" w="sm" len="sm"/>
            <a:tailEnd type="stealth" w="med" len="med"/>
          </a:ln>
        </p:spPr>
      </p:cxnSp>
      <p:sp>
        <p:nvSpPr>
          <p:cNvPr id="230" name="Google Shape;230;p14"/>
          <p:cNvSpPr/>
          <p:nvPr/>
        </p:nvSpPr>
        <p:spPr>
          <a:xfrm>
            <a:off x="838200" y="2080419"/>
            <a:ext cx="928255" cy="57943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.java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title"/>
          </p:nvPr>
        </p:nvSpPr>
        <p:spPr>
          <a:xfrm>
            <a:off x="838200" y="365125"/>
            <a:ext cx="10515600" cy="8810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JDK,JVM and JRE</a:t>
            </a:r>
            <a:endParaRPr/>
          </a:p>
        </p:txBody>
      </p:sp>
      <p:pic>
        <p:nvPicPr>
          <p:cNvPr id="236" name="Google Shape;236;p15" descr="JDK"/>
          <p:cNvPicPr preferRelativeResize="0">
            <a:picLocks noGrp="1"/>
          </p:cNvPicPr>
          <p:nvPr>
            <p:ph type="body" idx="1"/>
          </p:nvPr>
        </p:nvPicPr>
        <p:blipFill rotWithShape="1">
          <a:blip r:embed="rId3">
            <a:alphaModFix/>
          </a:blip>
          <a:srcRect/>
          <a:stretch/>
        </p:blipFill>
        <p:spPr>
          <a:xfrm>
            <a:off x="641295" y="1552055"/>
            <a:ext cx="10079257" cy="469109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6"/>
          <p:cNvSpPr txBox="1">
            <a:spLocks noGrp="1"/>
          </p:cNvSpPr>
          <p:nvPr>
            <p:ph type="title"/>
          </p:nvPr>
        </p:nvSpPr>
        <p:spPr>
          <a:xfrm>
            <a:off x="838200" y="790794"/>
            <a:ext cx="10515600" cy="8172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JDK</a:t>
            </a:r>
            <a:br>
              <a:rPr lang="en-US"/>
            </a:br>
            <a:endParaRPr/>
          </a:p>
        </p:txBody>
      </p:sp>
      <p:sp>
        <p:nvSpPr>
          <p:cNvPr id="242" name="Google Shape;242;p16"/>
          <p:cNvSpPr txBox="1">
            <a:spLocks noGrp="1"/>
          </p:cNvSpPr>
          <p:nvPr>
            <p:ph type="body" idx="1"/>
          </p:nvPr>
        </p:nvSpPr>
        <p:spPr>
          <a:xfrm>
            <a:off x="838200" y="1199437"/>
            <a:ext cx="10515600" cy="5422079"/>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JDK is an acronym for Java Development Kit. The Java Development Kit (JDK) is a software development environment which is used to develop Java applications and </a:t>
            </a:r>
            <a:r>
              <a:rPr lang="en-US" u="sng">
                <a:solidFill>
                  <a:schemeClr val="hlink"/>
                </a:solidFill>
                <a:hlinkClick r:id="rId3"/>
              </a:rPr>
              <a:t>applets</a:t>
            </a:r>
            <a:r>
              <a:rPr lang="en-US"/>
              <a:t> . It physically exists. It contains JRE + development tools.</a:t>
            </a:r>
            <a:endParaRPr/>
          </a:p>
          <a:p>
            <a:pPr marL="228600" lvl="0" indent="-228600" algn="l" rtl="0">
              <a:lnSpc>
                <a:spcPct val="90000"/>
              </a:lnSpc>
              <a:spcBef>
                <a:spcPts val="1000"/>
              </a:spcBef>
              <a:spcAft>
                <a:spcPts val="0"/>
              </a:spcAft>
              <a:buClr>
                <a:schemeClr val="dk1"/>
              </a:buClr>
              <a:buSzPct val="100000"/>
              <a:buChar char="•"/>
            </a:pPr>
            <a:r>
              <a:rPr lang="en-US"/>
              <a:t>JDK is an implementation of any one of the below given Java Platforms released by Oracle Corporation:</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sz="3200"/>
              <a:t>JRE</a:t>
            </a:r>
            <a:endParaRPr/>
          </a:p>
          <a:p>
            <a:pPr marL="228600" lvl="0" indent="-228600" algn="l" rtl="0">
              <a:lnSpc>
                <a:spcPct val="90000"/>
              </a:lnSpc>
              <a:spcBef>
                <a:spcPts val="1000"/>
              </a:spcBef>
              <a:spcAft>
                <a:spcPts val="0"/>
              </a:spcAft>
              <a:buClr>
                <a:schemeClr val="dk1"/>
              </a:buClr>
              <a:buSzPct val="100000"/>
              <a:buChar char="•"/>
            </a:pPr>
            <a:r>
              <a:rPr lang="en-US"/>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838200" y="365125"/>
            <a:ext cx="10515600" cy="108530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JVM</a:t>
            </a:r>
            <a:br>
              <a:rPr lang="en-US"/>
            </a:br>
            <a:endParaRPr/>
          </a:p>
        </p:txBody>
      </p:sp>
      <p:sp>
        <p:nvSpPr>
          <p:cNvPr id="248" name="Google Shape;248;p17"/>
          <p:cNvSpPr txBox="1">
            <a:spLocks noGrp="1"/>
          </p:cNvSpPr>
          <p:nvPr>
            <p:ph type="body" idx="1"/>
          </p:nvPr>
        </p:nvSpPr>
        <p:spPr>
          <a:xfrm>
            <a:off x="838200" y="1040524"/>
            <a:ext cx="10515600" cy="553369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endParaRPr/>
          </a:p>
          <a:p>
            <a:pPr marL="228600" lvl="0" indent="-228600" algn="l" rtl="0">
              <a:lnSpc>
                <a:spcPct val="90000"/>
              </a:lnSpc>
              <a:spcBef>
                <a:spcPts val="1000"/>
              </a:spcBef>
              <a:spcAft>
                <a:spcPts val="0"/>
              </a:spcAft>
              <a:buClr>
                <a:schemeClr val="dk1"/>
              </a:buClr>
              <a:buSzPct val="100000"/>
              <a:buChar char="•"/>
            </a:pPr>
            <a:r>
              <a:rPr lang="en-US"/>
              <a:t>JVMs are available for many hardware and software platforms. JVM, JRE, and JDK are platform dependent because the configuration of each </a:t>
            </a:r>
            <a:r>
              <a:rPr lang="en-US" u="sng">
                <a:solidFill>
                  <a:schemeClr val="hlink"/>
                </a:solidFill>
                <a:hlinkClick r:id="rId3"/>
              </a:rPr>
              <a:t>OS</a:t>
            </a:r>
            <a:r>
              <a:rPr lang="en-US"/>
              <a:t> is different from each other. However, Java is platform independent. There are three notions of the JVM: </a:t>
            </a:r>
            <a:r>
              <a:rPr lang="en-US" i="1"/>
              <a:t>specification</a:t>
            </a:r>
            <a:r>
              <a:rPr lang="en-US"/>
              <a:t>, </a:t>
            </a:r>
            <a:r>
              <a:rPr lang="en-US" i="1"/>
              <a:t>implementation</a:t>
            </a:r>
            <a:r>
              <a:rPr lang="en-US"/>
              <a:t>, and </a:t>
            </a:r>
            <a:r>
              <a:rPr lang="en-US" i="1"/>
              <a:t>instance</a:t>
            </a:r>
            <a:r>
              <a:rPr lang="en-US"/>
              <a:t>.</a:t>
            </a:r>
            <a:endParaRPr/>
          </a:p>
          <a:p>
            <a:pPr marL="228600" lvl="0" indent="-228600" algn="l" rtl="0">
              <a:lnSpc>
                <a:spcPct val="90000"/>
              </a:lnSpc>
              <a:spcBef>
                <a:spcPts val="1000"/>
              </a:spcBef>
              <a:spcAft>
                <a:spcPts val="0"/>
              </a:spcAft>
              <a:buClr>
                <a:schemeClr val="dk1"/>
              </a:buClr>
              <a:buSzPct val="100000"/>
              <a:buChar char="•"/>
            </a:pPr>
            <a:r>
              <a:rPr lang="en-US"/>
              <a:t>The JVM performs the following main tasks:</a:t>
            </a:r>
            <a:endParaRPr/>
          </a:p>
          <a:p>
            <a:pPr marL="228600" lvl="0" indent="-228600" algn="l" rtl="0">
              <a:lnSpc>
                <a:spcPct val="90000"/>
              </a:lnSpc>
              <a:spcBef>
                <a:spcPts val="1000"/>
              </a:spcBef>
              <a:spcAft>
                <a:spcPts val="0"/>
              </a:spcAft>
              <a:buClr>
                <a:schemeClr val="dk1"/>
              </a:buClr>
              <a:buSzPct val="100000"/>
              <a:buChar char="•"/>
            </a:pPr>
            <a:r>
              <a:rPr lang="en-US"/>
              <a:t>Loads code</a:t>
            </a:r>
            <a:endParaRPr/>
          </a:p>
          <a:p>
            <a:pPr marL="228600" lvl="0" indent="-228600" algn="l" rtl="0">
              <a:lnSpc>
                <a:spcPct val="90000"/>
              </a:lnSpc>
              <a:spcBef>
                <a:spcPts val="1000"/>
              </a:spcBef>
              <a:spcAft>
                <a:spcPts val="0"/>
              </a:spcAft>
              <a:buClr>
                <a:schemeClr val="dk1"/>
              </a:buClr>
              <a:buSzPct val="100000"/>
              <a:buChar char="•"/>
            </a:pPr>
            <a:r>
              <a:rPr lang="en-US"/>
              <a:t>Verifies code</a:t>
            </a:r>
            <a:endParaRPr/>
          </a:p>
          <a:p>
            <a:pPr marL="228600" lvl="0" indent="-228600" algn="l" rtl="0">
              <a:lnSpc>
                <a:spcPct val="90000"/>
              </a:lnSpc>
              <a:spcBef>
                <a:spcPts val="1000"/>
              </a:spcBef>
              <a:spcAft>
                <a:spcPts val="0"/>
              </a:spcAft>
              <a:buClr>
                <a:schemeClr val="dk1"/>
              </a:buClr>
              <a:buSzPct val="100000"/>
              <a:buChar char="•"/>
            </a:pPr>
            <a:r>
              <a:rPr lang="en-US"/>
              <a:t>Executes code</a:t>
            </a:r>
            <a:endParaRPr/>
          </a:p>
          <a:p>
            <a:pPr marL="228600" lvl="0" indent="-228600" algn="l" rtl="0">
              <a:lnSpc>
                <a:spcPct val="90000"/>
              </a:lnSpc>
              <a:spcBef>
                <a:spcPts val="1000"/>
              </a:spcBef>
              <a:spcAft>
                <a:spcPts val="0"/>
              </a:spcAft>
              <a:buClr>
                <a:schemeClr val="dk1"/>
              </a:buClr>
              <a:buSzPct val="100000"/>
              <a:buChar char="•"/>
            </a:pPr>
            <a:r>
              <a:rPr lang="en-US"/>
              <a:t>Provides runtime environment</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term </a:t>
            </a:r>
            <a:r>
              <a:rPr lang="en-US" sz="2500">
                <a:latin typeface="Courier New"/>
                <a:ea typeface="Courier New"/>
                <a:cs typeface="Courier New"/>
                <a:sym typeface="Courier New"/>
              </a:rPr>
              <a:t>‘class’ </a:t>
            </a:r>
            <a:r>
              <a:rPr lang="en-US"/>
              <a:t>comes from the word called ‘</a:t>
            </a:r>
            <a:r>
              <a:rPr lang="en-US" sz="2500">
                <a:latin typeface="Courier New"/>
                <a:ea typeface="Courier New"/>
                <a:cs typeface="Courier New"/>
                <a:sym typeface="Courier New"/>
              </a:rPr>
              <a:t>Classification</a:t>
            </a:r>
            <a:r>
              <a:rPr lang="en-US" sz="2500"/>
              <a:t>’</a:t>
            </a:r>
            <a:r>
              <a:rPr lang="en-US"/>
              <a:t>. </a:t>
            </a:r>
            <a:endParaRPr/>
          </a:p>
          <a:p>
            <a:pPr marL="228600" lvl="0" indent="-228600" algn="just" rtl="0">
              <a:lnSpc>
                <a:spcPct val="90000"/>
              </a:lnSpc>
              <a:spcBef>
                <a:spcPts val="1000"/>
              </a:spcBef>
              <a:spcAft>
                <a:spcPts val="0"/>
              </a:spcAft>
              <a:buClr>
                <a:schemeClr val="dk1"/>
              </a:buClr>
              <a:buSzPts val="2800"/>
              <a:buChar char="•"/>
            </a:pPr>
            <a:r>
              <a:rPr lang="en-US"/>
              <a:t>A </a:t>
            </a:r>
            <a:r>
              <a:rPr lang="en-US" sz="2500">
                <a:latin typeface="Courier New"/>
                <a:ea typeface="Courier New"/>
                <a:cs typeface="Courier New"/>
                <a:sym typeface="Courier New"/>
              </a:rPr>
              <a:t>class</a:t>
            </a:r>
            <a:r>
              <a:rPr lang="en-US"/>
              <a:t> is a template for creation of like objects.</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An </a:t>
            </a:r>
            <a:r>
              <a:rPr lang="en-US" sz="2500">
                <a:latin typeface="Courier New"/>
                <a:ea typeface="Courier New"/>
                <a:cs typeface="Courier New"/>
                <a:sym typeface="Courier New"/>
              </a:rPr>
              <a:t>Object</a:t>
            </a:r>
            <a:r>
              <a:rPr lang="en-US"/>
              <a:t> is an instance of </a:t>
            </a:r>
            <a:r>
              <a:rPr lang="en-US" sz="2500">
                <a:latin typeface="Courier New"/>
                <a:ea typeface="Courier New"/>
                <a:cs typeface="Courier New"/>
                <a:sym typeface="Courier New"/>
              </a:rPr>
              <a:t>class</a:t>
            </a:r>
            <a:r>
              <a:rPr lang="en-US">
                <a:latin typeface="Courier New"/>
                <a:ea typeface="Courier New"/>
                <a:cs typeface="Courier New"/>
                <a:sym typeface="Courier New"/>
              </a:rPr>
              <a:t>.</a:t>
            </a:r>
            <a:endParaRPr/>
          </a:p>
          <a:p>
            <a:pPr marL="228600" lvl="0" indent="-50800" algn="just" rtl="0">
              <a:lnSpc>
                <a:spcPct val="90000"/>
              </a:lnSpc>
              <a:spcBef>
                <a:spcPts val="1000"/>
              </a:spcBef>
              <a:spcAft>
                <a:spcPts val="0"/>
              </a:spcAft>
              <a:buClr>
                <a:schemeClr val="dk1"/>
              </a:buClr>
              <a:buSzPts val="2800"/>
              <a:buNone/>
            </a:pPr>
            <a:endParaRPr>
              <a:latin typeface="Courier New"/>
              <a:ea typeface="Courier New"/>
              <a:cs typeface="Courier New"/>
              <a:sym typeface="Courier New"/>
            </a:endParaRPr>
          </a:p>
          <a:p>
            <a:pPr marL="228600" lvl="0" indent="-228600" algn="just" rtl="0">
              <a:lnSpc>
                <a:spcPct val="90000"/>
              </a:lnSpc>
              <a:spcBef>
                <a:spcPts val="1000"/>
              </a:spcBef>
              <a:spcAft>
                <a:spcPts val="0"/>
              </a:spcAft>
              <a:buClr>
                <a:schemeClr val="dk1"/>
              </a:buClr>
              <a:buSzPts val="2800"/>
              <a:buChar char="•"/>
            </a:pPr>
            <a:r>
              <a:rPr lang="en-US"/>
              <a:t>Classes are used to map real world entities into data members and member functions.  </a:t>
            </a:r>
            <a:endParaRPr/>
          </a:p>
          <a:p>
            <a:pPr marL="228600" lvl="0" indent="-228600" algn="just" rtl="0">
              <a:lnSpc>
                <a:spcPct val="90000"/>
              </a:lnSpc>
              <a:spcBef>
                <a:spcPts val="1000"/>
              </a:spcBef>
              <a:spcAft>
                <a:spcPts val="0"/>
              </a:spcAft>
              <a:buClr>
                <a:schemeClr val="dk1"/>
              </a:buClr>
              <a:buSzPts val="2800"/>
              <a:buChar char="•"/>
            </a:pPr>
            <a:r>
              <a:rPr lang="en-US"/>
              <a:t>Encapsulation And Abstractions</a:t>
            </a:r>
            <a:endParaRPr/>
          </a:p>
          <a:p>
            <a:pPr marL="228600" lvl="0" indent="-50800" algn="just" rtl="0">
              <a:lnSpc>
                <a:spcPct val="90000"/>
              </a:lnSpc>
              <a:spcBef>
                <a:spcPts val="1000"/>
              </a:spcBef>
              <a:spcAft>
                <a:spcPts val="0"/>
              </a:spcAft>
              <a:buClr>
                <a:schemeClr val="dk1"/>
              </a:buClr>
              <a:buSzPts val="2800"/>
              <a:buNone/>
            </a:pPr>
            <a:endParaRPr/>
          </a:p>
        </p:txBody>
      </p:sp>
      <p:sp>
        <p:nvSpPr>
          <p:cNvPr id="254" name="Google Shape;25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JAVA class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g15548d37fdd_0_0"/>
          <p:cNvPicPr preferRelativeResize="0"/>
          <p:nvPr/>
        </p:nvPicPr>
        <p:blipFill>
          <a:blip r:embed="rId3">
            <a:alphaModFix/>
          </a:blip>
          <a:stretch>
            <a:fillRect/>
          </a:stretch>
        </p:blipFill>
        <p:spPr>
          <a:xfrm>
            <a:off x="2407175" y="927775"/>
            <a:ext cx="6506950" cy="4564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Language Basics</a:t>
            </a:r>
            <a:endParaRPr/>
          </a:p>
        </p:txBody>
      </p:sp>
      <p:sp>
        <p:nvSpPr>
          <p:cNvPr id="261" name="Google Shape;26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Keywords</a:t>
            </a:r>
            <a:endParaRPr/>
          </a:p>
          <a:p>
            <a:pPr marL="228600" lvl="0" indent="-228600" algn="l" rtl="0">
              <a:lnSpc>
                <a:spcPct val="90000"/>
              </a:lnSpc>
              <a:spcBef>
                <a:spcPts val="1000"/>
              </a:spcBef>
              <a:spcAft>
                <a:spcPts val="0"/>
              </a:spcAft>
              <a:buClr>
                <a:schemeClr val="dk1"/>
              </a:buClr>
              <a:buSzPts val="2800"/>
              <a:buChar char="•"/>
            </a:pPr>
            <a:r>
              <a:rPr lang="en-US"/>
              <a:t>Variables</a:t>
            </a:r>
            <a:endParaRPr/>
          </a:p>
          <a:p>
            <a:pPr marL="228600" lvl="0" indent="-228600" algn="l" rtl="0">
              <a:lnSpc>
                <a:spcPct val="90000"/>
              </a:lnSpc>
              <a:spcBef>
                <a:spcPts val="1000"/>
              </a:spcBef>
              <a:spcAft>
                <a:spcPts val="0"/>
              </a:spcAft>
              <a:buClr>
                <a:schemeClr val="dk1"/>
              </a:buClr>
              <a:buSzPts val="2800"/>
              <a:buChar char="•"/>
            </a:pPr>
            <a:r>
              <a:rPr lang="en-US"/>
              <a:t>Conditional Statements</a:t>
            </a:r>
            <a:endParaRPr/>
          </a:p>
          <a:p>
            <a:pPr marL="228600" lvl="0" indent="-228600" algn="l" rtl="0">
              <a:lnSpc>
                <a:spcPct val="90000"/>
              </a:lnSpc>
              <a:spcBef>
                <a:spcPts val="1000"/>
              </a:spcBef>
              <a:spcAft>
                <a:spcPts val="0"/>
              </a:spcAft>
              <a:buClr>
                <a:schemeClr val="dk1"/>
              </a:buClr>
              <a:buSzPts val="2800"/>
              <a:buChar char="•"/>
            </a:pPr>
            <a:r>
              <a:rPr lang="en-US"/>
              <a:t>Loops</a:t>
            </a:r>
            <a:endParaRPr/>
          </a:p>
          <a:p>
            <a:pPr marL="228600" lvl="0" indent="-228600" algn="l" rtl="0">
              <a:lnSpc>
                <a:spcPct val="90000"/>
              </a:lnSpc>
              <a:spcBef>
                <a:spcPts val="1000"/>
              </a:spcBef>
              <a:spcAft>
                <a:spcPts val="0"/>
              </a:spcAft>
              <a:buClr>
                <a:schemeClr val="dk1"/>
              </a:buClr>
              <a:buSzPts val="2800"/>
              <a:buChar char="•"/>
            </a:pPr>
            <a:r>
              <a:rPr lang="en-US"/>
              <a:t>Data Types</a:t>
            </a:r>
            <a:endParaRPr/>
          </a:p>
          <a:p>
            <a:pPr marL="228600" lvl="0" indent="-228600" algn="l" rtl="0">
              <a:lnSpc>
                <a:spcPct val="90000"/>
              </a:lnSpc>
              <a:spcBef>
                <a:spcPts val="1000"/>
              </a:spcBef>
              <a:spcAft>
                <a:spcPts val="0"/>
              </a:spcAft>
              <a:buClr>
                <a:schemeClr val="dk1"/>
              </a:buClr>
              <a:buSzPts val="2800"/>
              <a:buChar char="•"/>
            </a:pPr>
            <a:r>
              <a:rPr lang="en-US"/>
              <a:t>Operators</a:t>
            </a:r>
            <a:endParaRPr/>
          </a:p>
          <a:p>
            <a:pPr marL="228600" lvl="0" indent="-228600" algn="l" rtl="0">
              <a:lnSpc>
                <a:spcPct val="90000"/>
              </a:lnSpc>
              <a:spcBef>
                <a:spcPts val="1000"/>
              </a:spcBef>
              <a:spcAft>
                <a:spcPts val="0"/>
              </a:spcAft>
              <a:buClr>
                <a:schemeClr val="dk1"/>
              </a:buClr>
              <a:buSzPts val="2800"/>
              <a:buChar char="•"/>
            </a:pPr>
            <a:r>
              <a:rPr lang="en-US"/>
              <a:t>Coding Conventions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2019836" y="516228"/>
            <a:ext cx="792480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Java Keywords</a:t>
            </a:r>
            <a:endParaRPr sz="3200"/>
          </a:p>
        </p:txBody>
      </p:sp>
      <p:graphicFrame>
        <p:nvGraphicFramePr>
          <p:cNvPr id="268" name="Google Shape;268;p20"/>
          <p:cNvGraphicFramePr/>
          <p:nvPr/>
        </p:nvGraphicFramePr>
        <p:xfrm>
          <a:off x="1600200" y="1617373"/>
          <a:ext cx="8305800" cy="4481550"/>
        </p:xfrm>
        <a:graphic>
          <a:graphicData uri="http://schemas.openxmlformats.org/drawingml/2006/table">
            <a:tbl>
              <a:tblPr>
                <a:noFill/>
                <a:tableStyleId>{171C061A-0FFC-49BF-B889-C8801C363BD1}</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560875">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abstract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boolean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break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byte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case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catch</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0875">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char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class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const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continue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default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do</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66750">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double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else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extends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final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finally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float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5175">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for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goto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implements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import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instanceof</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6750">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int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interface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long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native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new</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package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66750">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private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protected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public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return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short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static</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66750">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strictfp</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super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switch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synchronized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this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throw</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60875">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throws</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transient</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try</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void</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volatile</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while</a:t>
                      </a:r>
                      <a:endParaRPr/>
                    </a:p>
                    <a:p>
                      <a:pPr marL="0" marR="0" lvl="0" indent="0" algn="l" rtl="0">
                        <a:lnSpc>
                          <a:spcPct val="100000"/>
                        </a:lnSpc>
                        <a:spcBef>
                          <a:spcPts val="28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66750">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true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false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r>
                        <a:rPr lang="en-US" sz="1400" b="1" i="0" u="none" strike="noStrike" cap="none">
                          <a:solidFill>
                            <a:srgbClr val="000099"/>
                          </a:solidFill>
                          <a:latin typeface="Arial"/>
                          <a:ea typeface="Arial"/>
                          <a:cs typeface="Arial"/>
                          <a:sym typeface="Arial"/>
                        </a:rPr>
                        <a:t>null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99"/>
                        </a:buClr>
                        <a:buSzPts val="1400"/>
                        <a:buFont typeface="Noto Sans Symbols"/>
                        <a:buNone/>
                      </a:pPr>
                      <a:endParaRPr sz="1400" b="1" i="0" u="none" strike="noStrike" cap="none">
                        <a:solidFill>
                          <a:srgbClr val="000099"/>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1" descr="Data Types, Input and Operators in Java"/>
          <p:cNvPicPr preferRelativeResize="0">
            <a:picLocks noGrp="1"/>
          </p:cNvPicPr>
          <p:nvPr>
            <p:ph type="body" idx="1"/>
          </p:nvPr>
        </p:nvPicPr>
        <p:blipFill rotWithShape="1">
          <a:blip r:embed="rId3">
            <a:alphaModFix/>
          </a:blip>
          <a:srcRect/>
          <a:stretch/>
        </p:blipFill>
        <p:spPr>
          <a:xfrm>
            <a:off x="1493135" y="514110"/>
            <a:ext cx="6414348" cy="468006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2133600" y="228600"/>
            <a:ext cx="7772400"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Types</a:t>
            </a:r>
            <a:endParaRPr/>
          </a:p>
        </p:txBody>
      </p:sp>
      <p:sp>
        <p:nvSpPr>
          <p:cNvPr id="280" name="Google Shape;280;p22"/>
          <p:cNvSpPr txBox="1">
            <a:spLocks noGrp="1"/>
          </p:cNvSpPr>
          <p:nvPr>
            <p:ph type="body" idx="1"/>
          </p:nvPr>
        </p:nvSpPr>
        <p:spPr>
          <a:xfrm>
            <a:off x="2286000" y="1576589"/>
            <a:ext cx="7620000" cy="321945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US" sz="2400"/>
              <a:t>Integral Type</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byte		8 bits</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short		16 bits</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int		32 bits</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long		64 bits</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Textual Type</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char		16 bits, UNICODE Character</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String</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1572296" y="18482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Types</a:t>
            </a:r>
            <a:endParaRPr/>
          </a:p>
        </p:txBody>
      </p:sp>
      <p:sp>
        <p:nvSpPr>
          <p:cNvPr id="287" name="Google Shape;28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Floating Point Type</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float		32 bits</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double		64 bits</a:t>
            </a:r>
            <a:endParaRPr/>
          </a:p>
          <a:p>
            <a:pPr marL="685800" lvl="1" indent="-101600" algn="l" rtl="0">
              <a:lnSpc>
                <a:spcPct val="90000"/>
              </a:lnSpc>
              <a:spcBef>
                <a:spcPts val="5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400"/>
              <a:buChar char="•"/>
            </a:pPr>
            <a:r>
              <a:rPr lang="en-US" sz="2400"/>
              <a:t>Boolean Type  1 bit</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true</a:t>
            </a:r>
            <a:endParaRPr/>
          </a:p>
          <a:p>
            <a:pPr marL="685800" lvl="1" indent="-228600" algn="l" rtl="0">
              <a:lnSpc>
                <a:spcPct val="90000"/>
              </a:lnSpc>
              <a:spcBef>
                <a:spcPts val="500"/>
              </a:spcBef>
              <a:spcAft>
                <a:spcPts val="0"/>
              </a:spcAft>
              <a:buClr>
                <a:schemeClr val="dk1"/>
              </a:buClr>
              <a:buSzPts val="2000"/>
              <a:buFont typeface="Noto Sans Symbols"/>
              <a:buChar char="▪"/>
            </a:pPr>
            <a:r>
              <a:rPr lang="en-US" sz="2000"/>
              <a:t>false</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5377c8cee8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Java Variables</a:t>
            </a:r>
            <a:endParaRPr/>
          </a:p>
        </p:txBody>
      </p:sp>
      <p:sp>
        <p:nvSpPr>
          <p:cNvPr id="294" name="Google Shape;294;g15377c8cee8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62500" lnSpcReduction="20000"/>
          </a:bodyPr>
          <a:lstStyle/>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None/>
            </a:pPr>
            <a:r>
              <a:rPr lang="en-US" sz="3301"/>
              <a:t>A variable is a container which holds the value while the Java programis executed. </a:t>
            </a:r>
            <a:endParaRPr sz="3301"/>
          </a:p>
          <a:p>
            <a:pPr marL="0" lvl="0" indent="0" algn="l" rtl="0">
              <a:spcBef>
                <a:spcPts val="1000"/>
              </a:spcBef>
              <a:spcAft>
                <a:spcPts val="0"/>
              </a:spcAft>
              <a:buClr>
                <a:schemeClr val="dk1"/>
              </a:buClr>
              <a:buSzPct val="33314"/>
              <a:buFont typeface="Arial"/>
              <a:buNone/>
            </a:pPr>
            <a:r>
              <a:rPr lang="en-US" sz="3301"/>
              <a:t>A variable is assigned with a data type.</a:t>
            </a:r>
            <a:endParaRPr sz="3301"/>
          </a:p>
          <a:p>
            <a:pPr marL="0" lvl="0" indent="0" algn="l" rtl="0">
              <a:spcBef>
                <a:spcPts val="1000"/>
              </a:spcBef>
              <a:spcAft>
                <a:spcPts val="0"/>
              </a:spcAft>
              <a:buClr>
                <a:schemeClr val="dk1"/>
              </a:buClr>
              <a:buSzPct val="33314"/>
              <a:buFont typeface="Arial"/>
              <a:buNone/>
            </a:pPr>
            <a:endParaRPr sz="3301"/>
          </a:p>
          <a:p>
            <a:pPr marL="0" lvl="0" indent="0" algn="l" rtl="0">
              <a:spcBef>
                <a:spcPts val="1000"/>
              </a:spcBef>
              <a:spcAft>
                <a:spcPts val="0"/>
              </a:spcAft>
              <a:buClr>
                <a:schemeClr val="dk1"/>
              </a:buClr>
              <a:buSzPct val="33314"/>
              <a:buFont typeface="Arial"/>
              <a:buNone/>
            </a:pPr>
            <a:r>
              <a:rPr lang="en-US" sz="3301"/>
              <a:t>Variable is a name of memory location. There are three types of variables in java: local, instance and static.</a:t>
            </a:r>
            <a:endParaRPr sz="3301"/>
          </a:p>
          <a:p>
            <a:pPr marL="0" lvl="0" indent="0" algn="l" rtl="0">
              <a:spcBef>
                <a:spcPts val="1000"/>
              </a:spcBef>
              <a:spcAft>
                <a:spcPts val="0"/>
              </a:spcAft>
              <a:buClr>
                <a:schemeClr val="dk1"/>
              </a:buClr>
              <a:buSzPct val="33314"/>
              <a:buFont typeface="Arial"/>
              <a:buNone/>
            </a:pPr>
            <a:endParaRPr sz="3301"/>
          </a:p>
          <a:p>
            <a:pPr marL="0" lvl="0" indent="0" algn="l" rtl="0">
              <a:spcBef>
                <a:spcPts val="1000"/>
              </a:spcBef>
              <a:spcAft>
                <a:spcPts val="0"/>
              </a:spcAft>
              <a:buClr>
                <a:schemeClr val="dk1"/>
              </a:buClr>
              <a:buSzPct val="33314"/>
              <a:buFont typeface="Arial"/>
              <a:buNone/>
            </a:pPr>
            <a:r>
              <a:rPr lang="en-US" sz="3301"/>
              <a:t>There are two types of data types in Java</a:t>
            </a:r>
            <a:endParaRPr sz="3301"/>
          </a:p>
          <a:p>
            <a:pPr marL="0" lvl="0" indent="0" algn="l" rtl="0">
              <a:spcBef>
                <a:spcPts val="1000"/>
              </a:spcBef>
              <a:spcAft>
                <a:spcPts val="0"/>
              </a:spcAft>
              <a:buClr>
                <a:schemeClr val="dk1"/>
              </a:buClr>
              <a:buSzPct val="33314"/>
              <a:buFont typeface="Arial"/>
              <a:buNone/>
            </a:pPr>
            <a:r>
              <a:rPr lang="en-US" sz="3301"/>
              <a:t>: primitive and non-primitive.</a:t>
            </a:r>
            <a:endParaRPr sz="3301"/>
          </a:p>
          <a:p>
            <a:pPr marL="0" lvl="0" indent="0" algn="l" rtl="0">
              <a:spcBef>
                <a:spcPts val="1000"/>
              </a:spcBef>
              <a:spcAft>
                <a:spcPts val="0"/>
              </a:spcAft>
              <a:buClr>
                <a:schemeClr val="dk1"/>
              </a:buClr>
              <a:buSzPct val="33314"/>
              <a:buFont typeface="Arial"/>
              <a:buNone/>
            </a:pPr>
            <a:endParaRPr sz="3301"/>
          </a:p>
          <a:p>
            <a:pPr marL="0" lvl="0" indent="0" algn="l" rtl="0">
              <a:spcBef>
                <a:spcPts val="1000"/>
              </a:spcBef>
              <a:spcAft>
                <a:spcPts val="0"/>
              </a:spcAft>
              <a:buClr>
                <a:schemeClr val="dk1"/>
              </a:buClr>
              <a:buSzPct val="33314"/>
              <a:buFont typeface="Arial"/>
              <a:buNone/>
            </a:pPr>
            <a:r>
              <a:rPr lang="en-US" sz="3301"/>
              <a:t>Variable</a:t>
            </a:r>
            <a:endParaRPr sz="3301"/>
          </a:p>
          <a:p>
            <a:pPr marL="0" lvl="0" indent="0" algn="l" rtl="0">
              <a:spcBef>
                <a:spcPts val="1000"/>
              </a:spcBef>
              <a:spcAft>
                <a:spcPts val="0"/>
              </a:spcAft>
              <a:buClr>
                <a:schemeClr val="dk1"/>
              </a:buClr>
              <a:buSzPct val="33314"/>
              <a:buFont typeface="Arial"/>
              <a:buNone/>
            </a:pPr>
            <a:r>
              <a:rPr lang="en-US" sz="3301"/>
              <a:t>A variable is the name of a reserved area allocated in memory. In other words, it is a name of the memory location. It is a combination of "vary + able" which means its value can be changed.</a:t>
            </a:r>
            <a:endParaRPr sz="3301"/>
          </a:p>
          <a:p>
            <a:pPr marL="0" lvl="0" indent="0" algn="l" rtl="0">
              <a:spcBef>
                <a:spcPts val="1000"/>
              </a:spcBef>
              <a:spcAft>
                <a:spcPts val="0"/>
              </a:spcAft>
              <a:buNone/>
            </a:pPr>
            <a:endParaRPr sz="330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Variables</a:t>
            </a:r>
            <a:endParaRPr/>
          </a:p>
        </p:txBody>
      </p:sp>
      <p:sp>
        <p:nvSpPr>
          <p:cNvPr id="301" name="Google Shape;301;p24"/>
          <p:cNvSpPr txBox="1">
            <a:spLocks noGrp="1"/>
          </p:cNvSpPr>
          <p:nvPr>
            <p:ph type="body" idx="1"/>
          </p:nvPr>
        </p:nvSpPr>
        <p:spPr>
          <a:xfrm>
            <a:off x="926940" y="1922361"/>
            <a:ext cx="7693025" cy="422379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A </a:t>
            </a:r>
            <a:r>
              <a:rPr lang="en-US" sz="2400" b="1"/>
              <a:t>variable</a:t>
            </a:r>
            <a:r>
              <a:rPr lang="en-US" sz="2400"/>
              <a:t> is a name given memory location. That memory is associated to a data type and can be assigned a value.</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 int n=90;</a:t>
            </a:r>
            <a:endParaRPr sz="2400"/>
          </a:p>
          <a:p>
            <a:pPr marL="228600" lvl="0" indent="-228600" algn="l" rtl="0">
              <a:lnSpc>
                <a:spcPct val="90000"/>
              </a:lnSpc>
              <a:spcBef>
                <a:spcPts val="1000"/>
              </a:spcBef>
              <a:spcAft>
                <a:spcPts val="0"/>
              </a:spcAft>
              <a:buClr>
                <a:schemeClr val="dk1"/>
              </a:buClr>
              <a:buSzPts val="2400"/>
              <a:buChar char="•"/>
            </a:pPr>
            <a:r>
              <a:rPr lang="en-US" sz="2400"/>
              <a:t> float f1;</a:t>
            </a:r>
            <a:endParaRPr/>
          </a:p>
          <a:p>
            <a:pPr marL="228600" lvl="0" indent="-228600" algn="l" rtl="0">
              <a:lnSpc>
                <a:spcPct val="90000"/>
              </a:lnSpc>
              <a:spcBef>
                <a:spcPts val="1000"/>
              </a:spcBef>
              <a:spcAft>
                <a:spcPts val="0"/>
              </a:spcAft>
              <a:buClr>
                <a:schemeClr val="dk1"/>
              </a:buClr>
              <a:buSzPts val="2400"/>
              <a:buChar char="•"/>
            </a:pPr>
            <a:r>
              <a:rPr lang="en-US" sz="2400"/>
              <a:t> char ch;</a:t>
            </a:r>
            <a:endParaRPr/>
          </a:p>
          <a:p>
            <a:pPr marL="228600" lvl="0" indent="-228600" algn="l" rtl="0">
              <a:lnSpc>
                <a:spcPct val="90000"/>
              </a:lnSpc>
              <a:spcBef>
                <a:spcPts val="1000"/>
              </a:spcBef>
              <a:spcAft>
                <a:spcPts val="0"/>
              </a:spcAft>
              <a:buClr>
                <a:schemeClr val="dk1"/>
              </a:buClr>
              <a:buSzPts val="2400"/>
              <a:buChar char="•"/>
            </a:pPr>
            <a:r>
              <a:rPr lang="en-US" sz="2400"/>
              <a:t> double d;</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Variables conti…</a:t>
            </a:r>
            <a:endParaRPr/>
          </a:p>
        </p:txBody>
      </p:sp>
      <p:sp>
        <p:nvSpPr>
          <p:cNvPr id="308" name="Google Shape;308;p25"/>
          <p:cNvSpPr txBox="1">
            <a:spLocks noGrp="1"/>
          </p:cNvSpPr>
          <p:nvPr>
            <p:ph type="body" idx="1"/>
          </p:nvPr>
        </p:nvSpPr>
        <p:spPr>
          <a:xfrm>
            <a:off x="1600200" y="1565564"/>
            <a:ext cx="8305800" cy="33528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80000"/>
              </a:lnSpc>
              <a:spcBef>
                <a:spcPts val="0"/>
              </a:spcBef>
              <a:spcAft>
                <a:spcPts val="0"/>
              </a:spcAft>
              <a:buClr>
                <a:schemeClr val="dk1"/>
              </a:buClr>
              <a:buSzPts val="1800"/>
              <a:buChar char="•"/>
            </a:pPr>
            <a:r>
              <a:rPr lang="en-US" sz="1800"/>
              <a:t>Assigning a value to a variable</a:t>
            </a:r>
            <a:endParaRPr/>
          </a:p>
          <a:p>
            <a:pPr marL="228600" lvl="0" indent="-228600" algn="l" rtl="0">
              <a:lnSpc>
                <a:spcPct val="80000"/>
              </a:lnSpc>
              <a:spcBef>
                <a:spcPts val="1000"/>
              </a:spcBef>
              <a:spcAft>
                <a:spcPts val="0"/>
              </a:spcAft>
              <a:buClr>
                <a:schemeClr val="dk1"/>
              </a:buClr>
              <a:buSzPts val="1800"/>
              <a:buFont typeface="Noto Sans Symbols"/>
              <a:buNone/>
            </a:pPr>
            <a:endParaRPr sz="1800"/>
          </a:p>
          <a:p>
            <a:pPr marL="228600" lvl="0" indent="-228600" algn="l" rtl="0">
              <a:lnSpc>
                <a:spcPct val="80000"/>
              </a:lnSpc>
              <a:spcBef>
                <a:spcPts val="1000"/>
              </a:spcBef>
              <a:spcAft>
                <a:spcPts val="0"/>
              </a:spcAft>
              <a:buClr>
                <a:schemeClr val="dk1"/>
              </a:buClr>
              <a:buSzPts val="1800"/>
              <a:buChar char="•"/>
            </a:pPr>
            <a:r>
              <a:rPr lang="en-US" sz="1800"/>
              <a:t>Initialization of a variable with a primary value</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int	n1;</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n1 =21 ;  		// assignment</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int   i2 = 18; 	// initialization</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char  ch = ‘S’;	// initialization</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double d = 21.8;	// initialization</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d = n1; 			// assignment</a:t>
            </a:r>
            <a:endParaRPr/>
          </a:p>
          <a:p>
            <a:pPr marL="228600" lvl="0" indent="-228600" algn="l" rtl="0">
              <a:lnSpc>
                <a:spcPct val="80000"/>
              </a:lnSpc>
              <a:spcBef>
                <a:spcPts val="1000"/>
              </a:spcBef>
              <a:spcAft>
                <a:spcPts val="0"/>
              </a:spcAft>
              <a:buClr>
                <a:schemeClr val="dk1"/>
              </a:buClr>
              <a:buSzPts val="1800"/>
              <a:buFont typeface="Noto Sans Symbols"/>
              <a:buAutoNum type="arabicPeriod"/>
            </a:pPr>
            <a:r>
              <a:rPr lang="en-US" sz="1800" b="1">
                <a:latin typeface="Courier New"/>
                <a:ea typeface="Courier New"/>
                <a:cs typeface="Courier New"/>
                <a:sym typeface="Courier New"/>
              </a:rPr>
              <a:t>float f1 = 16.13F;</a:t>
            </a:r>
            <a:endParaRPr/>
          </a:p>
          <a:p>
            <a:pPr marL="228600" lvl="0" indent="-228600" algn="l" rtl="0">
              <a:lnSpc>
                <a:spcPct val="80000"/>
              </a:lnSpc>
              <a:spcBef>
                <a:spcPts val="1000"/>
              </a:spcBef>
              <a:spcAft>
                <a:spcPts val="0"/>
              </a:spcAft>
              <a:buClr>
                <a:schemeClr val="dk1"/>
              </a:buClr>
              <a:buSzPts val="1800"/>
              <a:buFont typeface="Noto Sans Symbols"/>
              <a:buNone/>
            </a:pPr>
            <a:endParaRPr sz="1800" b="1">
              <a:latin typeface="Courier New"/>
              <a:ea typeface="Courier New"/>
              <a:cs typeface="Courier New"/>
              <a:sym typeface="Courier New"/>
            </a:endParaRPr>
          </a:p>
          <a:p>
            <a:pPr marL="228600" lvl="0" indent="-114300" algn="l" rtl="0">
              <a:lnSpc>
                <a:spcPct val="80000"/>
              </a:lnSpc>
              <a:spcBef>
                <a:spcPts val="1000"/>
              </a:spcBef>
              <a:spcAft>
                <a:spcPts val="0"/>
              </a:spcAft>
              <a:buClr>
                <a:schemeClr val="dk1"/>
              </a:buClr>
              <a:buSzPts val="1800"/>
              <a:buFont typeface="Noto Sans Symbols"/>
              <a:buNone/>
            </a:pPr>
            <a:endParaRPr sz="1800" b="1">
              <a:latin typeface="Courier New"/>
              <a:ea typeface="Courier New"/>
              <a:cs typeface="Courier New"/>
              <a:sym typeface="Courier New"/>
            </a:endParaRPr>
          </a:p>
          <a:p>
            <a:pPr marL="228600" lvl="0" indent="-114300" algn="l" rtl="0">
              <a:lnSpc>
                <a:spcPct val="80000"/>
              </a:lnSpc>
              <a:spcBef>
                <a:spcPts val="1000"/>
              </a:spcBef>
              <a:spcAft>
                <a:spcPts val="0"/>
              </a:spcAft>
              <a:buClr>
                <a:schemeClr val="dk1"/>
              </a:buClr>
              <a:buSzPts val="1800"/>
              <a:buNone/>
            </a:pPr>
            <a:endParaRPr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Naming conventions </a:t>
            </a:r>
            <a:br>
              <a:rPr lang="en-US"/>
            </a:br>
            <a:endParaRPr/>
          </a:p>
        </p:txBody>
      </p:sp>
      <p:sp>
        <p:nvSpPr>
          <p:cNvPr id="314" name="Google Shape;314;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class , interfaces , enum names-  1st letter of 1st word must start with upper case &amp; then follow camel case notation.</a:t>
            </a:r>
            <a:endParaRPr/>
          </a:p>
          <a:p>
            <a:pPr marL="0" lvl="0" indent="0" algn="l" rtl="0">
              <a:lnSpc>
                <a:spcPct val="90000"/>
              </a:lnSpc>
              <a:spcBef>
                <a:spcPts val="1000"/>
              </a:spcBef>
              <a:spcAft>
                <a:spcPts val="0"/>
              </a:spcAft>
              <a:buClr>
                <a:schemeClr val="dk1"/>
              </a:buClr>
              <a:buSzPts val="2400"/>
              <a:buNone/>
            </a:pPr>
            <a:r>
              <a:rPr lang="en-US" sz="2400"/>
              <a:t>	eg : HelloWorld</a:t>
            </a:r>
            <a:endParaRPr sz="2400"/>
          </a:p>
          <a:p>
            <a:pPr marL="228600" lvl="0" indent="-228600" algn="l" rtl="0">
              <a:lnSpc>
                <a:spcPct val="90000"/>
              </a:lnSpc>
              <a:spcBef>
                <a:spcPts val="1000"/>
              </a:spcBef>
              <a:spcAft>
                <a:spcPts val="0"/>
              </a:spcAft>
              <a:buClr>
                <a:schemeClr val="dk1"/>
              </a:buClr>
              <a:buSzPts val="2400"/>
              <a:buChar char="•"/>
            </a:pPr>
            <a:r>
              <a:rPr lang="en-US" sz="2400"/>
              <a:t>data members/methods(functions) --  1st must start with lower case &amp; then follow camel case notation</a:t>
            </a:r>
            <a:endParaRPr/>
          </a:p>
          <a:p>
            <a:pPr marL="0" lvl="0" indent="0" algn="l" rtl="0">
              <a:lnSpc>
                <a:spcPct val="90000"/>
              </a:lnSpc>
              <a:spcBef>
                <a:spcPts val="1000"/>
              </a:spcBef>
              <a:spcAft>
                <a:spcPts val="0"/>
              </a:spcAft>
              <a:buClr>
                <a:schemeClr val="dk1"/>
              </a:buClr>
              <a:buSzPts val="2400"/>
              <a:buNone/>
            </a:pPr>
            <a:r>
              <a:rPr lang="en-US" sz="2400"/>
              <a:t>	eg : performanceIndex,showEmp,dispDetails, getInfo</a:t>
            </a:r>
            <a:endParaRPr sz="2400"/>
          </a:p>
          <a:p>
            <a:pPr marL="0" lvl="0" indent="0" algn="l" rtl="0">
              <a:lnSpc>
                <a:spcPct val="90000"/>
              </a:lnSpc>
              <a:spcBef>
                <a:spcPts val="1000"/>
              </a:spcBef>
              <a:spcAft>
                <a:spcPts val="0"/>
              </a:spcAft>
              <a:buClr>
                <a:schemeClr val="dk1"/>
              </a:buClr>
              <a:buSzPts val="2400"/>
              <a:buNone/>
            </a:pPr>
            <a:r>
              <a:rPr lang="en-US" sz="2400"/>
              <a:t>	public double calculateSalary(....) {...}</a:t>
            </a:r>
            <a:endParaRPr/>
          </a:p>
          <a:p>
            <a:pPr marL="457200" lvl="0" indent="-304800" algn="l" rtl="0">
              <a:lnSpc>
                <a:spcPct val="90000"/>
              </a:lnSpc>
              <a:spcBef>
                <a:spcPts val="1000"/>
              </a:spcBef>
              <a:spcAft>
                <a:spcPts val="0"/>
              </a:spcAft>
              <a:buClr>
                <a:schemeClr val="dk1"/>
              </a:buClr>
              <a:buSzPts val="2400"/>
              <a:buFont typeface="Calibri"/>
              <a:buNone/>
            </a:pPr>
            <a:endParaRPr sz="2400"/>
          </a:p>
          <a:p>
            <a:pPr marL="228600" lvl="0" indent="-228600" algn="l" rtl="0">
              <a:lnSpc>
                <a:spcPct val="90000"/>
              </a:lnSpc>
              <a:spcBef>
                <a:spcPts val="1000"/>
              </a:spcBef>
              <a:spcAft>
                <a:spcPts val="0"/>
              </a:spcAft>
              <a:buClr>
                <a:schemeClr val="dk1"/>
              </a:buClr>
              <a:buSzPts val="2400"/>
              <a:buChar char="•"/>
            </a:pPr>
            <a:r>
              <a:rPr lang="en-US" sz="2400"/>
              <a:t>constants -- all uppercase.</a:t>
            </a:r>
            <a:endParaRPr/>
          </a:p>
          <a:p>
            <a:pPr marL="0" lvl="0" indent="0" algn="l" rtl="0">
              <a:lnSpc>
                <a:spcPct val="90000"/>
              </a:lnSpc>
              <a:spcBef>
                <a:spcPts val="1000"/>
              </a:spcBef>
              <a:spcAft>
                <a:spcPts val="0"/>
              </a:spcAft>
              <a:buClr>
                <a:schemeClr val="dk1"/>
              </a:buClr>
              <a:buSzPts val="2400"/>
              <a:buNone/>
            </a:pPr>
            <a:r>
              <a:rPr lang="en-US" sz="2400"/>
              <a:t>	eg : PI</a:t>
            </a:r>
            <a:endParaRPr/>
          </a:p>
          <a:p>
            <a:pPr marL="457200" lvl="0" indent="-304800" algn="l" rtl="0">
              <a:lnSpc>
                <a:spcPct val="90000"/>
              </a:lnSpc>
              <a:spcBef>
                <a:spcPts val="1000"/>
              </a:spcBef>
              <a:spcAft>
                <a:spcPts val="0"/>
              </a:spcAft>
              <a:buClr>
                <a:schemeClr val="dk1"/>
              </a:buClr>
              <a:buSzPts val="2400"/>
              <a:buFont typeface="Calibri"/>
              <a:buNone/>
            </a:pPr>
            <a:endParaRPr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Rules on Identifiers</a:t>
            </a:r>
            <a:br>
              <a:rPr lang="en-US"/>
            </a:br>
            <a:endParaRPr/>
          </a:p>
        </p:txBody>
      </p:sp>
      <p:sp>
        <p:nvSpPr>
          <p:cNvPr id="320" name="Google Shape;32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1. Identifiers must start with a letter,</a:t>
            </a:r>
            <a:endParaRPr/>
          </a:p>
          <a:p>
            <a:pPr marL="228600" lvl="0" indent="-228600" algn="l" rtl="0">
              <a:lnSpc>
                <a:spcPct val="90000"/>
              </a:lnSpc>
              <a:spcBef>
                <a:spcPts val="1000"/>
              </a:spcBef>
              <a:spcAft>
                <a:spcPts val="0"/>
              </a:spcAft>
              <a:buClr>
                <a:schemeClr val="dk1"/>
              </a:buClr>
              <a:buSzPts val="2800"/>
              <a:buChar char="•"/>
            </a:pPr>
            <a:r>
              <a:rPr lang="en-US"/>
              <a:t> a currency character ($), or a </a:t>
            </a:r>
            <a:endParaRPr/>
          </a:p>
          <a:p>
            <a:pPr marL="228600" lvl="0" indent="-228600" algn="l" rtl="0">
              <a:lnSpc>
                <a:spcPct val="90000"/>
              </a:lnSpc>
              <a:spcBef>
                <a:spcPts val="1000"/>
              </a:spcBef>
              <a:spcAft>
                <a:spcPts val="0"/>
              </a:spcAft>
              <a:buClr>
                <a:schemeClr val="dk1"/>
              </a:buClr>
              <a:buSzPts val="2800"/>
              <a:buChar char="•"/>
            </a:pPr>
            <a:r>
              <a:rPr lang="en-US"/>
              <a:t>connecting character such as the underscore ( _ ), </a:t>
            </a:r>
            <a:endParaRPr/>
          </a:p>
          <a:p>
            <a:pPr marL="228600" lvl="0" indent="-228600" algn="l" rtl="0">
              <a:lnSpc>
                <a:spcPct val="90000"/>
              </a:lnSpc>
              <a:spcBef>
                <a:spcPts val="1000"/>
              </a:spcBef>
              <a:spcAft>
                <a:spcPts val="0"/>
              </a:spcAft>
              <a:buClr>
                <a:schemeClr val="dk1"/>
              </a:buClr>
              <a:buSzPts val="2800"/>
              <a:buChar char="•"/>
            </a:pPr>
            <a:r>
              <a:rPr lang="en-US"/>
              <a:t> cannot start with a number!</a:t>
            </a:r>
            <a:endParaRPr/>
          </a:p>
          <a:p>
            <a:pPr marL="228600" lvl="0" indent="-228600" algn="l" rtl="0">
              <a:lnSpc>
                <a:spcPct val="90000"/>
              </a:lnSpc>
              <a:spcBef>
                <a:spcPts val="1000"/>
              </a:spcBef>
              <a:spcAft>
                <a:spcPts val="0"/>
              </a:spcAft>
              <a:buClr>
                <a:schemeClr val="dk1"/>
              </a:buClr>
              <a:buSzPts val="2800"/>
              <a:buChar char="•"/>
            </a:pPr>
            <a:r>
              <a:rPr lang="en-US"/>
              <a:t>2. Can't use a Java keyword as an identifier. </a:t>
            </a:r>
            <a:endParaRPr/>
          </a:p>
          <a:p>
            <a:pPr marL="228600" lvl="0" indent="-228600" algn="l" rtl="0">
              <a:lnSpc>
                <a:spcPct val="90000"/>
              </a:lnSpc>
              <a:spcBef>
                <a:spcPts val="1000"/>
              </a:spcBef>
              <a:spcAft>
                <a:spcPts val="0"/>
              </a:spcAft>
              <a:buClr>
                <a:schemeClr val="dk1"/>
              </a:buClr>
              <a:buSzPts val="2800"/>
              <a:buChar char="•"/>
            </a:pPr>
            <a:r>
              <a:rPr lang="en-US"/>
              <a:t>3. Are Case sensitive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ctrTitle"/>
          </p:nvPr>
        </p:nvSpPr>
        <p:spPr>
          <a:xfrm>
            <a:off x="1142036" y="115747"/>
            <a:ext cx="9144000" cy="96353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Java</a:t>
            </a:r>
            <a:endParaRPr/>
          </a:p>
        </p:txBody>
      </p:sp>
      <p:sp>
        <p:nvSpPr>
          <p:cNvPr id="105" name="Google Shape;105;p2"/>
          <p:cNvSpPr txBox="1">
            <a:spLocks noGrp="1"/>
          </p:cNvSpPr>
          <p:nvPr>
            <p:ph type="subTitle" idx="1"/>
          </p:nvPr>
        </p:nvSpPr>
        <p:spPr>
          <a:xfrm>
            <a:off x="979990" y="893562"/>
            <a:ext cx="9144000" cy="61554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a:t>What Is JAVA</a:t>
            </a:r>
            <a:r>
              <a:rPr lang="en-US"/>
              <a:t>?</a:t>
            </a:r>
            <a:endParaRPr/>
          </a:p>
          <a:p>
            <a:pPr marL="0" lvl="0" indent="0" algn="l" rtl="0">
              <a:lnSpc>
                <a:spcPct val="90000"/>
              </a:lnSpc>
              <a:spcBef>
                <a:spcPts val="1000"/>
              </a:spcBef>
              <a:spcAft>
                <a:spcPts val="0"/>
              </a:spcAft>
              <a:buClr>
                <a:schemeClr val="dk1"/>
              </a:buClr>
              <a:buSzPts val="2400"/>
              <a:buNone/>
            </a:pPr>
            <a:r>
              <a:rPr lang="en-US" b="1"/>
              <a:t>Java</a:t>
            </a:r>
            <a:r>
              <a:rPr lang="en-US"/>
              <a:t> is a general-purpose, class-based, object-oriented programming language designed for having lesser implementation dependencies. It is a computing platform for application development. </a:t>
            </a:r>
            <a:endParaRPr/>
          </a:p>
          <a:p>
            <a:pPr marL="0" lvl="0" indent="0" algn="l" rtl="0">
              <a:lnSpc>
                <a:spcPct val="90000"/>
              </a:lnSpc>
              <a:spcBef>
                <a:spcPts val="1000"/>
              </a:spcBef>
              <a:spcAft>
                <a:spcPts val="0"/>
              </a:spcAft>
              <a:buClr>
                <a:schemeClr val="dk1"/>
              </a:buClr>
              <a:buSzPts val="2400"/>
              <a:buNone/>
            </a:pPr>
            <a:r>
              <a:rPr lang="en-US" b="1"/>
              <a:t>History of Java Programming Language</a:t>
            </a:r>
            <a:endParaRPr/>
          </a:p>
          <a:p>
            <a:pPr marL="0" lvl="0" indent="0" algn="l" rtl="0">
              <a:lnSpc>
                <a:spcPct val="90000"/>
              </a:lnSpc>
              <a:spcBef>
                <a:spcPts val="1000"/>
              </a:spcBef>
              <a:spcAft>
                <a:spcPts val="0"/>
              </a:spcAft>
              <a:buClr>
                <a:schemeClr val="dk1"/>
              </a:buClr>
              <a:buSzPts val="2400"/>
              <a:buNone/>
            </a:pPr>
            <a:r>
              <a:rPr lang="en-US"/>
              <a:t>Here are important landmarks from the history of the Java language:</a:t>
            </a:r>
            <a:endParaRPr/>
          </a:p>
          <a:p>
            <a:pPr marL="342900" lvl="0" indent="-342900" algn="l" rtl="0">
              <a:lnSpc>
                <a:spcPct val="90000"/>
              </a:lnSpc>
              <a:spcBef>
                <a:spcPts val="1000"/>
              </a:spcBef>
              <a:spcAft>
                <a:spcPts val="0"/>
              </a:spcAft>
              <a:buClr>
                <a:schemeClr val="dk1"/>
              </a:buClr>
              <a:buSzPts val="2400"/>
              <a:buFont typeface="Arial"/>
              <a:buChar char="•"/>
            </a:pPr>
            <a:r>
              <a:rPr lang="en-US"/>
              <a:t>The Java language was initially called OAK.</a:t>
            </a:r>
            <a:endParaRPr/>
          </a:p>
          <a:p>
            <a:pPr marL="342900" lvl="0" indent="-342900" algn="l" rtl="0">
              <a:lnSpc>
                <a:spcPct val="90000"/>
              </a:lnSpc>
              <a:spcBef>
                <a:spcPts val="1000"/>
              </a:spcBef>
              <a:spcAft>
                <a:spcPts val="0"/>
              </a:spcAft>
              <a:buClr>
                <a:schemeClr val="dk1"/>
              </a:buClr>
              <a:buSzPts val="2400"/>
              <a:buFont typeface="Arial"/>
              <a:buChar char="•"/>
            </a:pPr>
            <a:r>
              <a:rPr lang="en-US"/>
              <a:t>Originally, it was developed for handling portable devices and set-top boxes. Oak was a massive failure.</a:t>
            </a:r>
            <a:endParaRPr/>
          </a:p>
          <a:p>
            <a:pPr marL="342900" lvl="0" indent="-342900" algn="l" rtl="0">
              <a:lnSpc>
                <a:spcPct val="90000"/>
              </a:lnSpc>
              <a:spcBef>
                <a:spcPts val="1000"/>
              </a:spcBef>
              <a:spcAft>
                <a:spcPts val="0"/>
              </a:spcAft>
              <a:buClr>
                <a:schemeClr val="dk1"/>
              </a:buClr>
              <a:buSzPts val="2400"/>
              <a:buFont typeface="Arial"/>
              <a:buChar char="•"/>
            </a:pPr>
            <a:r>
              <a:rPr lang="en-US"/>
              <a:t>In 1995, Sun changed the name to "Java" and modified the language to take advantage of the burgeoning www (World Wide Web) development business.</a:t>
            </a:r>
            <a:endParaRPr/>
          </a:p>
          <a:p>
            <a:pPr marL="342900" lvl="0" indent="-342900" algn="l" rtl="0">
              <a:lnSpc>
                <a:spcPct val="90000"/>
              </a:lnSpc>
              <a:spcBef>
                <a:spcPts val="1000"/>
              </a:spcBef>
              <a:spcAft>
                <a:spcPts val="0"/>
              </a:spcAft>
              <a:buClr>
                <a:schemeClr val="dk1"/>
              </a:buClr>
              <a:buSzPts val="2400"/>
              <a:buFont typeface="Arial"/>
              <a:buChar char="•"/>
            </a:pPr>
            <a:r>
              <a:rPr lang="en-US"/>
              <a:t>Later, in 2009, Oracle Corporation acquired Sun Microsystems and took ownership of three key Sun software assets: Java, MySQL, and Solaris.</a:t>
            </a:r>
            <a:endParaRPr/>
          </a:p>
          <a:p>
            <a:pPr marL="342900" lvl="0" indent="-190500" algn="l" rtl="0">
              <a:lnSpc>
                <a:spcPct val="90000"/>
              </a:lnSpc>
              <a:spcBef>
                <a:spcPts val="1000"/>
              </a:spcBef>
              <a:spcAft>
                <a:spcPts val="0"/>
              </a:spcAft>
              <a:buClr>
                <a:schemeClr val="dk1"/>
              </a:buClr>
              <a:buSzPts val="2400"/>
              <a:buFont typeface="Arial"/>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 specifiers </a:t>
            </a:r>
            <a:br>
              <a:rPr lang="en-US"/>
            </a:br>
            <a:endParaRPr/>
          </a:p>
        </p:txBody>
      </p:sp>
      <p:sp>
        <p:nvSpPr>
          <p:cNvPr id="326" name="Google Shape;32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private</a:t>
            </a:r>
            <a:endParaRPr/>
          </a:p>
          <a:p>
            <a:pPr marL="228600" lvl="0" indent="-228600" algn="l" rtl="0">
              <a:lnSpc>
                <a:spcPct val="90000"/>
              </a:lnSpc>
              <a:spcBef>
                <a:spcPts val="1000"/>
              </a:spcBef>
              <a:spcAft>
                <a:spcPts val="0"/>
              </a:spcAft>
              <a:buClr>
                <a:schemeClr val="dk1"/>
              </a:buClr>
              <a:buSzPct val="100000"/>
              <a:buChar char="•"/>
            </a:pPr>
            <a:r>
              <a:rPr lang="en-US"/>
              <a:t>default(package private) --no access modifier</a:t>
            </a:r>
            <a:endParaRPr/>
          </a:p>
          <a:p>
            <a:pPr marL="228600" lvl="0" indent="-228600" algn="l" rtl="0">
              <a:lnSpc>
                <a:spcPct val="90000"/>
              </a:lnSpc>
              <a:spcBef>
                <a:spcPts val="1000"/>
              </a:spcBef>
              <a:spcAft>
                <a:spcPts val="0"/>
              </a:spcAft>
              <a:buClr>
                <a:schemeClr val="dk1"/>
              </a:buClr>
              <a:buSzPct val="100000"/>
              <a:buChar char="•"/>
            </a:pPr>
            <a:r>
              <a:rPr lang="en-US"/>
              <a:t>protected</a:t>
            </a:r>
            <a:endParaRPr/>
          </a:p>
          <a:p>
            <a:pPr marL="228600" lvl="0" indent="-228600" algn="l" rtl="0">
              <a:lnSpc>
                <a:spcPct val="90000"/>
              </a:lnSpc>
              <a:spcBef>
                <a:spcPts val="1000"/>
              </a:spcBef>
              <a:spcAft>
                <a:spcPts val="0"/>
              </a:spcAft>
              <a:buClr>
                <a:schemeClr val="dk1"/>
              </a:buClr>
              <a:buSzPct val="100000"/>
              <a:buChar char="•"/>
            </a:pPr>
            <a:r>
              <a:rPr lang="en-US"/>
              <a:t>public</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Legal class level access specifiers - </a:t>
            </a:r>
            <a:endParaRPr/>
          </a:p>
          <a:p>
            <a:pPr marL="228600" lvl="0" indent="-228600" algn="l" rtl="0">
              <a:lnSpc>
                <a:spcPct val="90000"/>
              </a:lnSpc>
              <a:spcBef>
                <a:spcPts val="1000"/>
              </a:spcBef>
              <a:spcAft>
                <a:spcPts val="0"/>
              </a:spcAft>
              <a:buClr>
                <a:schemeClr val="dk1"/>
              </a:buClr>
              <a:buSzPct val="100000"/>
              <a:buChar char="•"/>
            </a:pPr>
            <a:r>
              <a:rPr lang="en-US"/>
              <a:t>1. default(scope=current package only)</a:t>
            </a:r>
            <a:endParaRPr/>
          </a:p>
          <a:p>
            <a:pPr marL="228600" lvl="0" indent="-228600" algn="l" rtl="0">
              <a:lnSpc>
                <a:spcPct val="90000"/>
              </a:lnSpc>
              <a:spcBef>
                <a:spcPts val="1000"/>
              </a:spcBef>
              <a:spcAft>
                <a:spcPts val="0"/>
              </a:spcAft>
              <a:buClr>
                <a:schemeClr val="dk1"/>
              </a:buClr>
              <a:buSzPct val="100000"/>
              <a:buChar char="•"/>
            </a:pPr>
            <a:r>
              <a:rPr lang="en-US"/>
              <a:t>2. public (scope=accessible from any where)</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Basic rules </a:t>
            </a:r>
            <a:br>
              <a:rPr lang="en-US"/>
            </a:br>
            <a:endParaRPr/>
          </a:p>
        </p:txBody>
      </p:sp>
      <p:sp>
        <p:nvSpPr>
          <p:cNvPr id="332" name="Google Shape;33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514350" lvl="0" indent="-514350" algn="l" rtl="0">
              <a:lnSpc>
                <a:spcPct val="90000"/>
              </a:lnSpc>
              <a:spcBef>
                <a:spcPts val="0"/>
              </a:spcBef>
              <a:spcAft>
                <a:spcPts val="0"/>
              </a:spcAft>
              <a:buClr>
                <a:schemeClr val="dk1"/>
              </a:buClr>
              <a:buSzPct val="100000"/>
              <a:buFont typeface="Calibri"/>
              <a:buAutoNum type="arabicPeriod"/>
            </a:pPr>
            <a:r>
              <a:rPr lang="en-US"/>
              <a:t> Java compiler doesn't allow accessing of un initialized data members.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file can have more than one non public class.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There can be only one public class per source code file.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 If there is a public class in a file, the name of the file must match the nameof the public class. For example, a class declared as public class Example {....}must be in a source code file named Example.java.</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 Java compiler doesn't allow accessing of un-initiated vars.</a:t>
            </a:r>
            <a:endParaRPr/>
          </a:p>
          <a:p>
            <a:pPr marL="0" lvl="0" indent="0" algn="l" rtl="0">
              <a:lnSpc>
                <a:spcPct val="90000"/>
              </a:lnSpc>
              <a:spcBef>
                <a:spcPts val="1000"/>
              </a:spcBef>
              <a:spcAft>
                <a:spcPts val="0"/>
              </a:spcAft>
              <a:buClr>
                <a:schemeClr val="dk1"/>
              </a:buClr>
              <a:buSzPct val="100000"/>
              <a:buNone/>
            </a:pPr>
            <a:r>
              <a:rPr lang="en-US"/>
              <a:t>   eg : int n;</a:t>
            </a:r>
            <a:endParaRPr/>
          </a:p>
          <a:p>
            <a:pPr marL="0" lvl="0" indent="0" algn="l" rtl="0">
              <a:lnSpc>
                <a:spcPct val="90000"/>
              </a:lnSpc>
              <a:spcBef>
                <a:spcPts val="1000"/>
              </a:spcBef>
              <a:spcAft>
                <a:spcPts val="0"/>
              </a:spcAft>
              <a:buClr>
                <a:schemeClr val="dk1"/>
              </a:buClr>
              <a:buSzPct val="100000"/>
              <a:buNone/>
            </a:pPr>
            <a:r>
              <a:rPr lang="en-US"/>
              <a:t>sop(n);//error</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Conversions regarding primitive types</a:t>
            </a:r>
            <a:br>
              <a:rPr lang="en-US"/>
            </a:br>
            <a:endParaRPr/>
          </a:p>
        </p:txBody>
      </p:sp>
      <p:sp>
        <p:nvSpPr>
          <p:cNvPr id="338" name="Google Shape;338;p30"/>
          <p:cNvSpPr txBox="1">
            <a:spLocks noGrp="1"/>
          </p:cNvSpPr>
          <p:nvPr>
            <p:ph type="body" idx="1"/>
          </p:nvPr>
        </p:nvSpPr>
        <p:spPr>
          <a:xfrm>
            <a:off x="640773" y="1150216"/>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Automatic conversions(widening ) ---Automatic promotions</a:t>
            </a:r>
            <a:endParaRPr/>
          </a:p>
          <a:p>
            <a:pPr marL="0" lvl="0" indent="0" algn="l" rtl="0">
              <a:lnSpc>
                <a:spcPct val="90000"/>
              </a:lnSpc>
              <a:spcBef>
                <a:spcPts val="1000"/>
              </a:spcBef>
              <a:spcAft>
                <a:spcPts val="0"/>
              </a:spcAft>
              <a:buClr>
                <a:schemeClr val="dk1"/>
              </a:buClr>
              <a:buSzPts val="2800"/>
              <a:buNone/>
            </a:pPr>
            <a:r>
              <a:rPr lang="en-US"/>
              <a:t>byte---&gt;short---&gt;int---&gt; long---&gt;float---&gt;double</a:t>
            </a:r>
            <a:endParaRPr/>
          </a:p>
          <a:p>
            <a:pPr marL="0" lvl="0" indent="0" algn="l" rtl="0">
              <a:lnSpc>
                <a:spcPct val="90000"/>
              </a:lnSpc>
              <a:spcBef>
                <a:spcPts val="1000"/>
              </a:spcBef>
              <a:spcAft>
                <a:spcPts val="0"/>
              </a:spcAft>
              <a:buClr>
                <a:schemeClr val="dk1"/>
              </a:buClr>
              <a:buSzPts val="2800"/>
              <a:buNone/>
            </a:pPr>
            <a:r>
              <a:rPr lang="en-US"/>
              <a:t>char ---&gt; int</a:t>
            </a:r>
            <a:endParaRPr/>
          </a:p>
          <a:p>
            <a:pPr marL="0" lvl="0" indent="0" algn="l" rtl="0">
              <a:lnSpc>
                <a:spcPct val="90000"/>
              </a:lnSpc>
              <a:spcBef>
                <a:spcPts val="1000"/>
              </a:spcBef>
              <a:spcAft>
                <a:spcPts val="0"/>
              </a:spcAft>
              <a:buClr>
                <a:schemeClr val="dk1"/>
              </a:buClr>
              <a:buSzPts val="2800"/>
              <a:buNone/>
            </a:pPr>
            <a:r>
              <a:rPr lang="en-US"/>
              <a:t>eg : char ch='a';</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long ---&gt;float ---is considered automatic type of conversion(since float data type can hold larger range of values than long data type)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Rules ---</a:t>
            </a:r>
            <a:br>
              <a:rPr lang="en-US"/>
            </a:br>
            <a:endParaRPr/>
          </a:p>
        </p:txBody>
      </p:sp>
      <p:sp>
        <p:nvSpPr>
          <p:cNvPr id="344" name="Google Shape;344;p31"/>
          <p:cNvSpPr txBox="1">
            <a:spLocks noGrp="1"/>
          </p:cNvSpPr>
          <p:nvPr>
            <p:ph type="body" idx="1"/>
          </p:nvPr>
        </p:nvSpPr>
        <p:spPr>
          <a:xfrm>
            <a:off x="682337" y="122295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 i=s;</a:t>
            </a:r>
            <a:endParaRPr/>
          </a:p>
          <a:p>
            <a:pPr marL="228600" lvl="0" indent="-228600" algn="l" rtl="0">
              <a:lnSpc>
                <a:spcPct val="90000"/>
              </a:lnSpc>
              <a:spcBef>
                <a:spcPts val="1000"/>
              </a:spcBef>
              <a:spcAft>
                <a:spcPts val="0"/>
              </a:spcAft>
              <a:buClr>
                <a:schemeClr val="dk1"/>
              </a:buClr>
              <a:buSzPts val="2800"/>
              <a:buChar char="•"/>
            </a:pPr>
            <a:r>
              <a:rPr lang="en-US"/>
              <a:t>src &amp; dest - must be compatible, typically dest data type must be able to store larger magnitude of values than  that of src data type.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1. Any arithmetic operation involving byte,short  --- automatically promoted to --int</a:t>
            </a:r>
            <a:endParaRPr/>
          </a:p>
          <a:p>
            <a:pPr marL="228600" lvl="0" indent="-228600" algn="l" rtl="0">
              <a:lnSpc>
                <a:spcPct val="90000"/>
              </a:lnSpc>
              <a:spcBef>
                <a:spcPts val="1000"/>
              </a:spcBef>
              <a:spcAft>
                <a:spcPts val="0"/>
              </a:spcAft>
              <a:buClr>
                <a:schemeClr val="dk1"/>
              </a:buClr>
              <a:buSzPts val="2800"/>
              <a:buChar char="•"/>
            </a:pPr>
            <a:r>
              <a:rPr lang="en-US"/>
              <a:t>2. int &amp; long ---&gt; long</a:t>
            </a:r>
            <a:endParaRPr/>
          </a:p>
          <a:p>
            <a:pPr marL="228600" lvl="0" indent="-228600" algn="l" rtl="0">
              <a:lnSpc>
                <a:spcPct val="90000"/>
              </a:lnSpc>
              <a:spcBef>
                <a:spcPts val="1000"/>
              </a:spcBef>
              <a:spcAft>
                <a:spcPts val="0"/>
              </a:spcAft>
              <a:buClr>
                <a:schemeClr val="dk1"/>
              </a:buClr>
              <a:buSzPts val="2800"/>
              <a:buChar char="•"/>
            </a:pPr>
            <a:r>
              <a:rPr lang="en-US"/>
              <a:t>3. long &amp; float ---&gt; float</a:t>
            </a:r>
            <a:endParaRPr/>
          </a:p>
          <a:p>
            <a:pPr marL="228600" lvl="0" indent="-228600" algn="l" rtl="0">
              <a:lnSpc>
                <a:spcPct val="90000"/>
              </a:lnSpc>
              <a:spcBef>
                <a:spcPts val="1000"/>
              </a:spcBef>
              <a:spcAft>
                <a:spcPts val="0"/>
              </a:spcAft>
              <a:buClr>
                <a:schemeClr val="dk1"/>
              </a:buClr>
              <a:buSzPts val="2800"/>
              <a:buChar char="•"/>
            </a:pPr>
            <a:r>
              <a:rPr lang="en-US"/>
              <a:t>4. byte,short......&amp; float &amp; double----&gt; double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Narrowing conversion --- forced conversion(type-casting)</a:t>
            </a:r>
            <a:br>
              <a:rPr lang="en-US"/>
            </a:br>
            <a:endParaRPr/>
          </a:p>
        </p:txBody>
      </p:sp>
      <p:sp>
        <p:nvSpPr>
          <p:cNvPr id="350" name="Google Shape;350;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eg --- </a:t>
            </a:r>
            <a:endParaRPr/>
          </a:p>
          <a:p>
            <a:pPr marL="0" lvl="0" indent="0" algn="l" rtl="0">
              <a:lnSpc>
                <a:spcPct val="90000"/>
              </a:lnSpc>
              <a:spcBef>
                <a:spcPts val="1000"/>
              </a:spcBef>
              <a:spcAft>
                <a:spcPts val="0"/>
              </a:spcAft>
              <a:buClr>
                <a:schemeClr val="dk1"/>
              </a:buClr>
              <a:buSzPts val="2800"/>
              <a:buNone/>
            </a:pPr>
            <a:r>
              <a:rPr lang="en-US"/>
              <a:t>double ---&gt; int </a:t>
            </a:r>
            <a:endParaRPr/>
          </a:p>
          <a:p>
            <a:pPr marL="0" lvl="0" indent="0" algn="l" rtl="0">
              <a:lnSpc>
                <a:spcPct val="90000"/>
              </a:lnSpc>
              <a:spcBef>
                <a:spcPts val="1000"/>
              </a:spcBef>
              <a:spcAft>
                <a:spcPts val="0"/>
              </a:spcAft>
              <a:buClr>
                <a:schemeClr val="dk1"/>
              </a:buClr>
              <a:buSzPts val="2800"/>
              <a:buNone/>
            </a:pPr>
            <a:r>
              <a:rPr lang="en-US"/>
              <a:t>float --&gt; long</a:t>
            </a:r>
            <a:endParaRPr/>
          </a:p>
          <a:p>
            <a:pPr marL="0" lvl="0" indent="0" algn="l" rtl="0">
              <a:lnSpc>
                <a:spcPct val="90000"/>
              </a:lnSpc>
              <a:spcBef>
                <a:spcPts val="1000"/>
              </a:spcBef>
              <a:spcAft>
                <a:spcPts val="0"/>
              </a:spcAft>
              <a:buClr>
                <a:schemeClr val="dk1"/>
              </a:buClr>
              <a:buSzPts val="2800"/>
              <a:buNone/>
            </a:pPr>
            <a:r>
              <a:rPr lang="en-US"/>
              <a:t>double ---&gt; float </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ctrTitle"/>
          </p:nvPr>
        </p:nvSpPr>
        <p:spPr>
          <a:xfrm>
            <a:off x="2234484" y="2690947"/>
            <a:ext cx="7772400" cy="82391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800"/>
              <a:t>Basic Java Syntax</a:t>
            </a:r>
            <a:br>
              <a:rPr lang="en-US" sz="4800"/>
            </a:br>
            <a:r>
              <a:rPr lang="en-US" sz="4800"/>
              <a:t>Operators</a:t>
            </a:r>
            <a:br>
              <a:rPr lang="en-US" sz="4800"/>
            </a:br>
            <a:r>
              <a:rPr lang="en-US" sz="4800"/>
              <a:t>Control Statements</a:t>
            </a:r>
            <a:endParaRPr sz="4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Primitive Types and Variables</a:t>
            </a:r>
            <a:endParaRPr/>
          </a:p>
        </p:txBody>
      </p:sp>
      <p:sp>
        <p:nvSpPr>
          <p:cNvPr id="361" name="Google Shape;361;p34"/>
          <p:cNvSpPr txBox="1">
            <a:spLocks noGrp="1"/>
          </p:cNvSpPr>
          <p:nvPr>
            <p:ph type="body" idx="1"/>
          </p:nvPr>
        </p:nvSpPr>
        <p:spPr>
          <a:xfrm>
            <a:off x="2209800" y="1981200"/>
            <a:ext cx="7772400" cy="4419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boolean, char, byte, short, int, long, float, double etc.</a:t>
            </a:r>
            <a:endParaRPr/>
          </a:p>
          <a:p>
            <a:pPr marL="228600" lvl="0" indent="-228600" algn="l" rtl="0">
              <a:lnSpc>
                <a:spcPct val="90000"/>
              </a:lnSpc>
              <a:spcBef>
                <a:spcPts val="1000"/>
              </a:spcBef>
              <a:spcAft>
                <a:spcPts val="0"/>
              </a:spcAft>
              <a:buClr>
                <a:schemeClr val="dk1"/>
              </a:buClr>
              <a:buSzPts val="2400"/>
              <a:buChar char="•"/>
            </a:pPr>
            <a:r>
              <a:rPr lang="en-US" sz="2400"/>
              <a:t>These basic (or primitive) types are the only types that are not objects (due to performance issues).</a:t>
            </a:r>
            <a:endParaRPr/>
          </a:p>
          <a:p>
            <a:pPr marL="228600" lvl="0" indent="-228600" algn="l" rtl="0">
              <a:lnSpc>
                <a:spcPct val="90000"/>
              </a:lnSpc>
              <a:spcBef>
                <a:spcPts val="1000"/>
              </a:spcBef>
              <a:spcAft>
                <a:spcPts val="0"/>
              </a:spcAft>
              <a:buClr>
                <a:schemeClr val="dk1"/>
              </a:buClr>
              <a:buSzPts val="2400"/>
              <a:buChar char="•"/>
            </a:pPr>
            <a:r>
              <a:rPr lang="en-US" sz="2400"/>
              <a:t>This means that you don’t use the new operator to create a primitive variable.</a:t>
            </a:r>
            <a:endParaRPr/>
          </a:p>
          <a:p>
            <a:pPr marL="228600" lvl="0" indent="-228600" algn="l" rtl="0">
              <a:lnSpc>
                <a:spcPct val="90000"/>
              </a:lnSpc>
              <a:spcBef>
                <a:spcPts val="1000"/>
              </a:spcBef>
              <a:spcAft>
                <a:spcPts val="0"/>
              </a:spcAft>
              <a:buClr>
                <a:schemeClr val="dk1"/>
              </a:buClr>
              <a:buSzPts val="2400"/>
              <a:buChar char="•"/>
            </a:pPr>
            <a:r>
              <a:rPr lang="en-US" sz="2400"/>
              <a:t>Declaring primitive variables:</a:t>
            </a:r>
            <a:endParaRPr/>
          </a:p>
          <a:p>
            <a:pPr marL="1143000" lvl="2" indent="-228600" algn="l" rtl="0">
              <a:lnSpc>
                <a:spcPct val="90000"/>
              </a:lnSpc>
              <a:spcBef>
                <a:spcPts val="500"/>
              </a:spcBef>
              <a:spcAft>
                <a:spcPts val="0"/>
              </a:spcAft>
              <a:buClr>
                <a:schemeClr val="dk1"/>
              </a:buClr>
              <a:buSzPts val="2000"/>
              <a:buFont typeface="Calibri"/>
              <a:buNone/>
            </a:pPr>
            <a:r>
              <a:rPr lang="en-US"/>
              <a:t>float initVal;</a:t>
            </a:r>
            <a:endParaRPr/>
          </a:p>
          <a:p>
            <a:pPr marL="1143000" lvl="2" indent="-228600" algn="l" rtl="0">
              <a:lnSpc>
                <a:spcPct val="90000"/>
              </a:lnSpc>
              <a:spcBef>
                <a:spcPts val="500"/>
              </a:spcBef>
              <a:spcAft>
                <a:spcPts val="0"/>
              </a:spcAft>
              <a:buClr>
                <a:schemeClr val="dk1"/>
              </a:buClr>
              <a:buSzPts val="2000"/>
              <a:buFont typeface="Calibri"/>
              <a:buNone/>
            </a:pPr>
            <a:r>
              <a:rPr lang="en-US"/>
              <a:t>int retVal, index = 2;</a:t>
            </a:r>
            <a:endParaRPr/>
          </a:p>
          <a:p>
            <a:pPr marL="1143000" lvl="2" indent="-228600" algn="l" rtl="0">
              <a:lnSpc>
                <a:spcPct val="90000"/>
              </a:lnSpc>
              <a:spcBef>
                <a:spcPts val="500"/>
              </a:spcBef>
              <a:spcAft>
                <a:spcPts val="0"/>
              </a:spcAft>
              <a:buClr>
                <a:schemeClr val="dk1"/>
              </a:buClr>
              <a:buSzPts val="2000"/>
              <a:buFont typeface="Calibri"/>
              <a:buNone/>
            </a:pPr>
            <a:r>
              <a:rPr lang="en-US"/>
              <a:t>double gamma = 1.2, brightness;</a:t>
            </a:r>
            <a:endParaRPr/>
          </a:p>
          <a:p>
            <a:pPr marL="1143000" lvl="2" indent="-228600" algn="l" rtl="0">
              <a:lnSpc>
                <a:spcPct val="90000"/>
              </a:lnSpc>
              <a:spcBef>
                <a:spcPts val="500"/>
              </a:spcBef>
              <a:spcAft>
                <a:spcPts val="0"/>
              </a:spcAft>
              <a:buClr>
                <a:schemeClr val="dk1"/>
              </a:buClr>
              <a:buSzPts val="2000"/>
              <a:buFont typeface="Calibri"/>
              <a:buNone/>
            </a:pPr>
            <a:r>
              <a:rPr lang="en-US"/>
              <a:t>boolean valueOk = false;</a:t>
            </a:r>
            <a:endParaRPr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Declarations</a:t>
            </a:r>
            <a:endParaRPr/>
          </a:p>
        </p:txBody>
      </p:sp>
      <p:sp>
        <p:nvSpPr>
          <p:cNvPr id="367" name="Google Shape;36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dk1"/>
              </a:buClr>
              <a:buSzPts val="2000"/>
              <a:buFont typeface="Calibri"/>
              <a:buNone/>
            </a:pPr>
            <a:r>
              <a:rPr lang="en-US"/>
              <a:t>int data= 1.2; 		// compiler error</a:t>
            </a:r>
            <a:endParaRPr/>
          </a:p>
          <a:p>
            <a:pPr marL="1143000" lvl="2" indent="-228600" algn="l" rtl="0">
              <a:lnSpc>
                <a:spcPct val="90000"/>
              </a:lnSpc>
              <a:spcBef>
                <a:spcPts val="500"/>
              </a:spcBef>
              <a:spcAft>
                <a:spcPts val="0"/>
              </a:spcAft>
              <a:buClr>
                <a:schemeClr val="dk1"/>
              </a:buClr>
              <a:buSzPts val="2000"/>
              <a:buFont typeface="Calibri"/>
              <a:buNone/>
            </a:pPr>
            <a:r>
              <a:rPr lang="en-US"/>
              <a:t>boolean flag= 1;		// compiler error</a:t>
            </a:r>
            <a:endParaRPr/>
          </a:p>
          <a:p>
            <a:pPr marL="1143000" lvl="2" indent="-228600" algn="l" rtl="0">
              <a:lnSpc>
                <a:spcPct val="90000"/>
              </a:lnSpc>
              <a:spcBef>
                <a:spcPts val="500"/>
              </a:spcBef>
              <a:spcAft>
                <a:spcPts val="0"/>
              </a:spcAft>
              <a:buClr>
                <a:schemeClr val="dk1"/>
              </a:buClr>
              <a:buSzPts val="2000"/>
              <a:buFont typeface="Calibri"/>
              <a:buNone/>
            </a:pPr>
            <a:r>
              <a:rPr lang="en-US"/>
              <a:t>double fract= 5 / 4;   // no error!</a:t>
            </a:r>
            <a:endParaRPr/>
          </a:p>
          <a:p>
            <a:pPr marL="1143000" lvl="2" indent="-228600" algn="l" rtl="0">
              <a:lnSpc>
                <a:spcPct val="90000"/>
              </a:lnSpc>
              <a:spcBef>
                <a:spcPts val="500"/>
              </a:spcBef>
              <a:spcAft>
                <a:spcPts val="0"/>
              </a:spcAft>
              <a:buClr>
                <a:schemeClr val="dk1"/>
              </a:buClr>
              <a:buSzPts val="2000"/>
              <a:buFont typeface="Calibri"/>
              <a:buNone/>
            </a:pPr>
            <a:r>
              <a:rPr lang="en-US"/>
              <a:t>float ratio = 5.8f;		// correct</a:t>
            </a:r>
            <a:endParaRPr/>
          </a:p>
          <a:p>
            <a:pPr marL="1143000" lvl="2" indent="-228600" algn="l" rtl="0">
              <a:lnSpc>
                <a:spcPct val="90000"/>
              </a:lnSpc>
              <a:spcBef>
                <a:spcPts val="500"/>
              </a:spcBef>
              <a:spcAft>
                <a:spcPts val="0"/>
              </a:spcAft>
              <a:buClr>
                <a:schemeClr val="dk1"/>
              </a:buClr>
              <a:buSzPts val="2000"/>
              <a:buFont typeface="Calibri"/>
              <a:buNone/>
            </a:pPr>
            <a:r>
              <a:rPr lang="en-US"/>
              <a:t>double fracto= 5.0 / 4.0;	// correct</a:t>
            </a:r>
            <a:endParaRPr/>
          </a:p>
          <a:p>
            <a:pPr marL="685800" lvl="1" indent="-165100" algn="l" rtl="0">
              <a:lnSpc>
                <a:spcPct val="90000"/>
              </a:lnSpc>
              <a:spcBef>
                <a:spcPts val="500"/>
              </a:spcBef>
              <a:spcAft>
                <a:spcPts val="0"/>
              </a:spcAft>
              <a:buClr>
                <a:schemeClr val="dk1"/>
              </a:buClr>
              <a:buSzPts val="1000"/>
              <a:buNone/>
            </a:pPr>
            <a:endParaRPr sz="1000"/>
          </a:p>
          <a:p>
            <a:pPr marL="228600" lvl="0" indent="-228600" algn="l" rtl="0">
              <a:lnSpc>
                <a:spcPct val="90000"/>
              </a:lnSpc>
              <a:spcBef>
                <a:spcPts val="1000"/>
              </a:spcBef>
              <a:spcAft>
                <a:spcPts val="0"/>
              </a:spcAft>
              <a:buClr>
                <a:schemeClr val="dk1"/>
              </a:buClr>
              <a:buSzPts val="2400"/>
              <a:buChar char="•"/>
            </a:pPr>
            <a:r>
              <a:rPr lang="en-US" sz="2400"/>
              <a:t>1.2f is a float value accurate to 7 decimal places.</a:t>
            </a:r>
            <a:endParaRPr/>
          </a:p>
          <a:p>
            <a:pPr marL="228600" lvl="0" indent="-228600" algn="l" rtl="0">
              <a:lnSpc>
                <a:spcPct val="90000"/>
              </a:lnSpc>
              <a:spcBef>
                <a:spcPts val="1000"/>
              </a:spcBef>
              <a:spcAft>
                <a:spcPts val="0"/>
              </a:spcAft>
              <a:buClr>
                <a:schemeClr val="dk1"/>
              </a:buClr>
              <a:buSzPts val="2400"/>
              <a:buChar char="•"/>
            </a:pPr>
            <a:r>
              <a:rPr lang="en-US" sz="2400"/>
              <a:t>1.2 is a double value accurate to 15 decimal places.</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6"/>
          <p:cNvSpPr txBox="1">
            <a:spLocks noGrp="1"/>
          </p:cNvSpPr>
          <p:nvPr>
            <p:ph type="body" idx="1"/>
          </p:nvPr>
        </p:nvSpPr>
        <p:spPr>
          <a:xfrm>
            <a:off x="2819400" y="1676400"/>
            <a:ext cx="7239000" cy="3962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All Java assignments are right associative</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int a = 1, b = 2, c = 5;</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a = b = c;</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System.out.print(“a= “ + a + “b= “ + b + “c= “ + c);</a:t>
            </a:r>
            <a:endParaRPr/>
          </a:p>
          <a:p>
            <a:pPr marL="228600" lvl="0" indent="-1143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2000"/>
              <a:buChar char="•"/>
            </a:pPr>
            <a:r>
              <a:rPr lang="en-US" sz="2000"/>
              <a:t>What is the value of a, b &amp; c</a:t>
            </a:r>
            <a:endParaRPr/>
          </a:p>
          <a:p>
            <a:pPr marL="228600" lvl="0" indent="-228600" algn="l" rtl="0">
              <a:lnSpc>
                <a:spcPct val="90000"/>
              </a:lnSpc>
              <a:spcBef>
                <a:spcPts val="1000"/>
              </a:spcBef>
              <a:spcAft>
                <a:spcPts val="0"/>
              </a:spcAft>
              <a:buClr>
                <a:schemeClr val="dk1"/>
              </a:buClr>
              <a:buSzPts val="2000"/>
              <a:buChar char="•"/>
            </a:pPr>
            <a:r>
              <a:rPr lang="en-US" sz="2000"/>
              <a:t>Done right to left: a = (b = c);</a:t>
            </a:r>
            <a:endParaRPr/>
          </a:p>
        </p:txBody>
      </p:sp>
      <p:sp>
        <p:nvSpPr>
          <p:cNvPr id="373" name="Google Shape;3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Assignment</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Basic Mathematical Operators</a:t>
            </a:r>
            <a:endParaRPr/>
          </a:p>
        </p:txBody>
      </p:sp>
      <p:sp>
        <p:nvSpPr>
          <p:cNvPr id="379" name="Google Shape;379;p37"/>
          <p:cNvSpPr txBox="1">
            <a:spLocks noGrp="1"/>
          </p:cNvSpPr>
          <p:nvPr>
            <p:ph type="body" idx="1"/>
          </p:nvPr>
        </p:nvSpPr>
        <p:spPr>
          <a:xfrm>
            <a:off x="2743199" y="1981200"/>
            <a:ext cx="9195515"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ourier New"/>
                <a:ea typeface="Courier New"/>
                <a:cs typeface="Courier New"/>
                <a:sym typeface="Courier New"/>
              </a:rPr>
              <a:t>* / % + -</a:t>
            </a:r>
            <a:r>
              <a:rPr lang="en-US" sz="2400"/>
              <a:t> are the mathematical operators</a:t>
            </a:r>
            <a:endParaRPr/>
          </a:p>
          <a:p>
            <a:pPr marL="228600" lvl="0" indent="-228600" algn="l" rtl="0">
              <a:lnSpc>
                <a:spcPct val="90000"/>
              </a:lnSpc>
              <a:spcBef>
                <a:spcPts val="1000"/>
              </a:spcBef>
              <a:spcAft>
                <a:spcPts val="0"/>
              </a:spcAft>
              <a:buClr>
                <a:schemeClr val="dk1"/>
              </a:buClr>
              <a:buSzPts val="2400"/>
              <a:buChar char="•"/>
            </a:pPr>
            <a:r>
              <a:rPr lang="en-US" sz="2400">
                <a:latin typeface="Courier New"/>
                <a:ea typeface="Courier New"/>
                <a:cs typeface="Courier New"/>
                <a:sym typeface="Courier New"/>
              </a:rPr>
              <a:t>* / %</a:t>
            </a:r>
            <a:r>
              <a:rPr lang="en-US" sz="2400"/>
              <a:t> have a higher precedence than </a:t>
            </a:r>
            <a:r>
              <a:rPr lang="en-US" sz="2400">
                <a:latin typeface="Courier New"/>
                <a:ea typeface="Courier New"/>
                <a:cs typeface="Courier New"/>
                <a:sym typeface="Courier New"/>
              </a:rPr>
              <a:t>+</a:t>
            </a:r>
            <a:r>
              <a:rPr lang="en-US" sz="2400"/>
              <a:t> or </a:t>
            </a:r>
            <a:r>
              <a:rPr lang="en-US" sz="2400">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sz="2400">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2000"/>
              <a:buFont typeface="Noto Sans Symbols"/>
              <a:buNone/>
            </a:pPr>
            <a:r>
              <a:rPr lang="en-US" sz="2000">
                <a:latin typeface="Courier New"/>
                <a:ea typeface="Courier New"/>
                <a:cs typeface="Courier New"/>
                <a:sym typeface="Courier New"/>
              </a:rPr>
              <a:t>double myVal = a + b % d – c * d / b;</a:t>
            </a:r>
            <a:endParaRPr/>
          </a:p>
          <a:p>
            <a:pPr marL="228600" lvl="0" indent="-228600" algn="l" rtl="0">
              <a:lnSpc>
                <a:spcPct val="90000"/>
              </a:lnSpc>
              <a:spcBef>
                <a:spcPts val="1000"/>
              </a:spcBef>
              <a:spcAft>
                <a:spcPts val="0"/>
              </a:spcAft>
              <a:buClr>
                <a:schemeClr val="dk1"/>
              </a:buClr>
              <a:buSzPts val="2400"/>
              <a:buChar char="•"/>
            </a:pPr>
            <a:r>
              <a:rPr lang="en-US" sz="2400"/>
              <a:t>Is the same as:</a:t>
            </a:r>
            <a:endParaRPr/>
          </a:p>
          <a:p>
            <a:pPr marL="228600" lvl="0" indent="-228600" algn="l" rtl="0">
              <a:lnSpc>
                <a:spcPct val="90000"/>
              </a:lnSpc>
              <a:spcBef>
                <a:spcPts val="1000"/>
              </a:spcBef>
              <a:spcAft>
                <a:spcPts val="0"/>
              </a:spcAft>
              <a:buClr>
                <a:schemeClr val="dk1"/>
              </a:buClr>
              <a:buSzPts val="2000"/>
              <a:buFont typeface="Noto Sans Symbols"/>
              <a:buNone/>
            </a:pPr>
            <a:r>
              <a:rPr lang="en-US" sz="2000">
                <a:latin typeface="Courier New"/>
                <a:ea typeface="Courier New"/>
                <a:cs typeface="Courier New"/>
                <a:sym typeface="Courier New"/>
              </a:rPr>
              <a:t>double myVal = (a + (b % d)) – ((c * d) / b);</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310055" y="157655"/>
            <a:ext cx="9144000" cy="112937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History Of JAVA</a:t>
            </a:r>
            <a:endParaRPr sz="5400"/>
          </a:p>
        </p:txBody>
      </p:sp>
      <p:sp>
        <p:nvSpPr>
          <p:cNvPr id="111" name="Google Shape;111;p3"/>
          <p:cNvSpPr txBox="1">
            <a:spLocks noGrp="1"/>
          </p:cNvSpPr>
          <p:nvPr>
            <p:ph type="subTitle" idx="1"/>
          </p:nvPr>
        </p:nvSpPr>
        <p:spPr>
          <a:xfrm>
            <a:off x="1524000" y="1671145"/>
            <a:ext cx="9144000" cy="358665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Java is a </a:t>
            </a:r>
            <a:r>
              <a:rPr lang="en-US" b="1"/>
              <a:t>programming language</a:t>
            </a:r>
            <a:r>
              <a:rPr lang="en-US"/>
              <a:t> and a </a:t>
            </a:r>
            <a:r>
              <a:rPr lang="en-US" b="1"/>
              <a:t>platform</a:t>
            </a:r>
            <a:r>
              <a:rPr lang="en-US"/>
              <a:t>.</a:t>
            </a:r>
            <a:endParaRPr/>
          </a:p>
          <a:p>
            <a:pPr marL="0" lvl="0" indent="0" algn="l" rtl="0">
              <a:lnSpc>
                <a:spcPct val="90000"/>
              </a:lnSpc>
              <a:spcBef>
                <a:spcPts val="1000"/>
              </a:spcBef>
              <a:spcAft>
                <a:spcPts val="0"/>
              </a:spcAft>
              <a:buClr>
                <a:schemeClr val="dk1"/>
              </a:buClr>
              <a:buSzPts val="2400"/>
              <a:buNone/>
            </a:pPr>
            <a:r>
              <a:rPr lang="en-US"/>
              <a:t>Developed   by </a:t>
            </a:r>
            <a:r>
              <a:rPr lang="en-US" i="1"/>
              <a:t>Sun Microsystems</a:t>
            </a:r>
            <a:r>
              <a:rPr lang="en-US"/>
              <a:t> (which is now the subsidiary of Oracle) in the year 1995</a:t>
            </a:r>
            <a:endParaRPr/>
          </a:p>
          <a:p>
            <a:pPr marL="0" lvl="0" indent="0" algn="l" rtl="0">
              <a:lnSpc>
                <a:spcPct val="90000"/>
              </a:lnSpc>
              <a:spcBef>
                <a:spcPts val="1000"/>
              </a:spcBef>
              <a:spcAft>
                <a:spcPts val="0"/>
              </a:spcAft>
              <a:buClr>
                <a:schemeClr val="dk1"/>
              </a:buClr>
              <a:buSzPts val="2400"/>
              <a:buNone/>
            </a:pPr>
            <a:r>
              <a:rPr lang="en-US"/>
              <a:t>Invented by Dr.James Gosling and his team in  1994.</a:t>
            </a:r>
            <a:endParaRPr/>
          </a:p>
          <a:p>
            <a:pPr marL="0" lvl="0" indent="0" algn="l" rtl="0">
              <a:lnSpc>
                <a:spcPct val="90000"/>
              </a:lnSpc>
              <a:spcBef>
                <a:spcPts val="1000"/>
              </a:spcBef>
              <a:spcAft>
                <a:spcPts val="0"/>
              </a:spcAft>
              <a:buClr>
                <a:schemeClr val="dk1"/>
              </a:buClr>
              <a:buSzPts val="2400"/>
              <a:buNone/>
            </a:pPr>
            <a:r>
              <a:rPr lang="en-US" b="1"/>
              <a:t>Platform</a:t>
            </a:r>
            <a:r>
              <a:rPr lang="en-US"/>
              <a:t>: Any hardware or software environment in which a program runs, is known as a platform. Since Java has a runtime environment (JRE) and API, it is called a platform.</a:t>
            </a:r>
            <a:endParaRPr/>
          </a:p>
          <a:p>
            <a:pPr marL="0" lvl="0" indent="0" algn="just" rtl="0">
              <a:lnSpc>
                <a:spcPct val="90000"/>
              </a:lnSpc>
              <a:spcBef>
                <a:spcPts val="1000"/>
              </a:spcBef>
              <a:spcAft>
                <a:spcPts val="0"/>
              </a:spcAft>
              <a:buClr>
                <a:schemeClr val="dk1"/>
              </a:buClr>
              <a:buSzPts val="2400"/>
              <a:buNone/>
            </a:pPr>
            <a:r>
              <a:rPr lang="en-US"/>
              <a:t>Was dismissed as just another OO programming language.</a:t>
            </a:r>
            <a:endParaRPr/>
          </a:p>
          <a:p>
            <a:pPr marL="0" lvl="0" indent="0" algn="just" rtl="0">
              <a:lnSpc>
                <a:spcPct val="90000"/>
              </a:lnSpc>
              <a:spcBef>
                <a:spcPts val="1000"/>
              </a:spcBef>
              <a:spcAft>
                <a:spcPts val="0"/>
              </a:spcAft>
              <a:buClr>
                <a:schemeClr val="dk1"/>
              </a:buClr>
              <a:buSzPts val="2400"/>
              <a:buNone/>
            </a:pPr>
            <a:r>
              <a:rPr lang="en-US"/>
              <a:t>Became popular with the rising popularity of ‘www’.</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Relational Operators</a:t>
            </a:r>
            <a:endParaRPr/>
          </a:p>
        </p:txBody>
      </p:sp>
      <p:sp>
        <p:nvSpPr>
          <p:cNvPr id="385" name="Google Shape;385;p38"/>
          <p:cNvSpPr txBox="1">
            <a:spLocks noGrp="1"/>
          </p:cNvSpPr>
          <p:nvPr>
            <p:ph type="body" idx="1"/>
          </p:nvPr>
        </p:nvSpPr>
        <p:spPr>
          <a:xfrm>
            <a:off x="2697164" y="1981200"/>
            <a:ext cx="5532437"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None/>
            </a:pPr>
            <a:r>
              <a:rPr lang="en-US" sz="2400"/>
              <a:t>==	Equal (careful)</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Not equal</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&gt;=	Greater than or equal</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&lt;=	Less than or equal</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&gt;		Greater than</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&lt;		Less than</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Statements &amp; Blocks</a:t>
            </a:r>
            <a:endParaRPr/>
          </a:p>
        </p:txBody>
      </p:sp>
      <p:sp>
        <p:nvSpPr>
          <p:cNvPr id="391" name="Google Shape;391;p39"/>
          <p:cNvSpPr txBox="1">
            <a:spLocks noGrp="1"/>
          </p:cNvSpPr>
          <p:nvPr>
            <p:ph type="body" idx="1"/>
          </p:nvPr>
        </p:nvSpPr>
        <p:spPr>
          <a:xfrm>
            <a:off x="2819400" y="1905000"/>
            <a:ext cx="7162800" cy="41148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US" sz="2400"/>
              <a:t>A simple statement is a command terminated by a semi-colon:</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name = “IACSD”;</a:t>
            </a:r>
            <a:endParaRPr/>
          </a:p>
          <a:p>
            <a:pPr marL="228600" lvl="0" indent="-228600" algn="l" rtl="0">
              <a:lnSpc>
                <a:spcPct val="90000"/>
              </a:lnSpc>
              <a:spcBef>
                <a:spcPts val="1000"/>
              </a:spcBef>
              <a:spcAft>
                <a:spcPts val="0"/>
              </a:spcAft>
              <a:buClr>
                <a:schemeClr val="dk1"/>
              </a:buClr>
              <a:buSzPts val="2400"/>
              <a:buFont typeface="Noto Sans Symbols"/>
              <a:buNone/>
            </a:pPr>
            <a:endParaRPr sz="2400"/>
          </a:p>
          <a:p>
            <a:pPr marL="228600" lvl="0" indent="-228600" algn="l" rtl="0">
              <a:lnSpc>
                <a:spcPct val="90000"/>
              </a:lnSpc>
              <a:spcBef>
                <a:spcPts val="1000"/>
              </a:spcBef>
              <a:spcAft>
                <a:spcPts val="0"/>
              </a:spcAft>
              <a:buClr>
                <a:schemeClr val="dk1"/>
              </a:buClr>
              <a:buSzPts val="2400"/>
              <a:buChar char="•"/>
            </a:pPr>
            <a:r>
              <a:rPr lang="en-US" sz="2400"/>
              <a:t>A block is a compound statement enclosed in curly brackets:</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name1 = “IACSD”; name2 = “AKURDI”;</a:t>
            </a:r>
            <a:endParaRPr sz="2400"/>
          </a:p>
          <a:p>
            <a:pPr marL="228600" lvl="0" indent="-228600" algn="l" rtl="0">
              <a:lnSpc>
                <a:spcPct val="90000"/>
              </a:lnSpc>
              <a:spcBef>
                <a:spcPts val="1000"/>
              </a:spcBef>
              <a:spcAft>
                <a:spcPts val="0"/>
              </a:spcAft>
              <a:buClr>
                <a:schemeClr val="dk1"/>
              </a:buClr>
              <a:buSzPts val="2400"/>
              <a:buFont typeface="Noto Sans Symbols"/>
              <a:buNone/>
            </a:pPr>
            <a:r>
              <a:rPr lang="en-US" sz="2400"/>
              <a:t>	}</a:t>
            </a:r>
            <a:endParaRPr/>
          </a:p>
          <a:p>
            <a:pPr marL="228600" lvl="0" indent="-228600" algn="l" rtl="0">
              <a:lnSpc>
                <a:spcPct val="90000"/>
              </a:lnSpc>
              <a:spcBef>
                <a:spcPts val="1000"/>
              </a:spcBef>
              <a:spcAft>
                <a:spcPts val="0"/>
              </a:spcAft>
              <a:buClr>
                <a:schemeClr val="dk1"/>
              </a:buClr>
              <a:buSzPts val="2400"/>
              <a:buChar char="•"/>
            </a:pPr>
            <a:r>
              <a:rPr lang="en-US" sz="2400"/>
              <a:t>Blocks may contain other blocks</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Flow of Control</a:t>
            </a:r>
            <a:endParaRPr/>
          </a:p>
        </p:txBody>
      </p:sp>
      <p:sp>
        <p:nvSpPr>
          <p:cNvPr id="397" name="Google Shape;39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executes one statement after the other in the order they are written</a:t>
            </a:r>
            <a:endParaRPr/>
          </a:p>
          <a:p>
            <a:pPr marL="228600" lvl="0" indent="-228600" algn="l" rtl="0">
              <a:lnSpc>
                <a:spcPct val="90000"/>
              </a:lnSpc>
              <a:spcBef>
                <a:spcPts val="1000"/>
              </a:spcBef>
              <a:spcAft>
                <a:spcPts val="0"/>
              </a:spcAft>
              <a:buClr>
                <a:schemeClr val="dk1"/>
              </a:buClr>
              <a:buSzPts val="2800"/>
              <a:buChar char="•"/>
            </a:pPr>
            <a:r>
              <a:rPr lang="en-US"/>
              <a:t>Many Java statements are flow control statements:</a:t>
            </a:r>
            <a:endParaRPr/>
          </a:p>
          <a:p>
            <a:pPr marL="228600" lvl="0" indent="-228600" algn="l" rtl="0">
              <a:lnSpc>
                <a:spcPct val="90000"/>
              </a:lnSpc>
              <a:spcBef>
                <a:spcPts val="1000"/>
              </a:spcBef>
              <a:spcAft>
                <a:spcPts val="0"/>
              </a:spcAft>
              <a:buClr>
                <a:schemeClr val="dk1"/>
              </a:buClr>
              <a:buSzPts val="2800"/>
              <a:buFont typeface="Noto Sans Symbols"/>
              <a:buNone/>
            </a:pPr>
            <a:r>
              <a:rPr lang="en-US"/>
              <a:t>Conditional Stmt: 	if, if else, switch</a:t>
            </a:r>
            <a:endParaRPr/>
          </a:p>
          <a:p>
            <a:pPr marL="228600" lvl="0" indent="-228600" algn="l" rtl="0">
              <a:lnSpc>
                <a:spcPct val="90000"/>
              </a:lnSpc>
              <a:spcBef>
                <a:spcPts val="1000"/>
              </a:spcBef>
              <a:spcAft>
                <a:spcPts val="0"/>
              </a:spcAft>
              <a:buClr>
                <a:schemeClr val="dk1"/>
              </a:buClr>
              <a:buSzPts val="2800"/>
              <a:buFont typeface="Noto Sans Symbols"/>
              <a:buNone/>
            </a:pPr>
            <a:r>
              <a:rPr lang="en-US"/>
              <a:t>Looping:		for, while, do while</a:t>
            </a:r>
            <a:endParaRPr/>
          </a:p>
          <a:p>
            <a:pPr marL="228600" lvl="0" indent="-228600" algn="l" rtl="0">
              <a:lnSpc>
                <a:spcPct val="90000"/>
              </a:lnSpc>
              <a:spcBef>
                <a:spcPts val="1000"/>
              </a:spcBef>
              <a:spcAft>
                <a:spcPts val="0"/>
              </a:spcAft>
              <a:buClr>
                <a:schemeClr val="dk1"/>
              </a:buClr>
              <a:buSzPts val="2800"/>
              <a:buFont typeface="Noto Sans Symbols"/>
              <a:buNone/>
            </a:pPr>
            <a:r>
              <a:rPr lang="en-US"/>
              <a:t>Escapes:		break, continue, return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1"/>
          <p:cNvSpPr txBox="1">
            <a:spLocks noGrp="1"/>
          </p:cNvSpPr>
          <p:nvPr>
            <p:ph type="title"/>
          </p:nvPr>
        </p:nvSpPr>
        <p:spPr>
          <a:xfrm>
            <a:off x="1121536" y="10653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if Statement – different syntax options</a:t>
            </a:r>
            <a:endParaRPr/>
          </a:p>
        </p:txBody>
      </p:sp>
      <p:grpSp>
        <p:nvGrpSpPr>
          <p:cNvPr id="403" name="Google Shape;403;p41"/>
          <p:cNvGrpSpPr/>
          <p:nvPr/>
        </p:nvGrpSpPr>
        <p:grpSpPr>
          <a:xfrm>
            <a:off x="2466975" y="1246188"/>
            <a:ext cx="8001000" cy="5002212"/>
            <a:chOff x="839" y="672"/>
            <a:chExt cx="5017" cy="3448"/>
          </a:xfrm>
        </p:grpSpPr>
        <p:sp>
          <p:nvSpPr>
            <p:cNvPr id="404" name="Google Shape;404;p41"/>
            <p:cNvSpPr/>
            <p:nvPr/>
          </p:nvSpPr>
          <p:spPr>
            <a:xfrm>
              <a:off x="839" y="2132"/>
              <a:ext cx="1609" cy="714"/>
            </a:xfrm>
            <a:prstGeom prst="rect">
              <a:avLst/>
            </a:prstGeom>
            <a:noFill/>
            <a:ln w="127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if (expression)</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else</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a:t>
              </a:r>
              <a:r>
                <a:rPr lang="en-US" sz="1600" b="1">
                  <a:solidFill>
                    <a:schemeClr val="dk1"/>
                  </a:solidFill>
                  <a:latin typeface="Courier New"/>
                  <a:ea typeface="Courier New"/>
                  <a:cs typeface="Courier New"/>
                  <a:sym typeface="Courier New"/>
                </a:rPr>
                <a:t>	</a:t>
              </a:r>
              <a:endParaRPr/>
            </a:p>
          </p:txBody>
        </p:sp>
        <p:sp>
          <p:nvSpPr>
            <p:cNvPr id="405" name="Google Shape;405;p41"/>
            <p:cNvSpPr/>
            <p:nvPr/>
          </p:nvSpPr>
          <p:spPr>
            <a:xfrm>
              <a:off x="839" y="3015"/>
              <a:ext cx="1609" cy="1105"/>
            </a:xfrm>
            <a:prstGeom prst="rect">
              <a:avLst/>
            </a:prstGeom>
            <a:noFill/>
            <a:ln w="127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385763" algn="l" rtl="0">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if (expression)</a:t>
              </a:r>
              <a:endParaRPr/>
            </a:p>
            <a:p>
              <a:pPr marL="0" marR="0" lvl="0" indent="385763" algn="l" rtl="0">
                <a:lnSpc>
                  <a:spcPct val="45000"/>
                </a:lnSpc>
                <a:spcBef>
                  <a:spcPts val="63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a:t>
              </a:r>
              <a:endParaRPr/>
            </a:p>
            <a:p>
              <a:pPr marL="0" marR="0" lvl="0" indent="385763" algn="l" rtl="0">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else</a:t>
              </a:r>
              <a:endParaRPr/>
            </a:p>
            <a:p>
              <a:pPr marL="0" marR="0" lvl="0" indent="385763" algn="l" rtl="0">
                <a:lnSpc>
                  <a:spcPct val="45000"/>
                </a:lnSpc>
                <a:spcBef>
                  <a:spcPts val="45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a:t>
              </a:r>
              <a:endParaRPr/>
            </a:p>
            <a:p>
              <a:pPr marL="0" marR="0" lvl="0" indent="385763" algn="l" rtl="0">
                <a:lnSpc>
                  <a:spcPct val="4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statements;</a:t>
              </a:r>
              <a:endParaRPr/>
            </a:p>
            <a:p>
              <a:pPr marL="0" marR="0" lvl="0" indent="385763" algn="l" rtl="0">
                <a:lnSpc>
                  <a:spcPct val="4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a:t>
              </a:r>
              <a:endParaRPr/>
            </a:p>
          </p:txBody>
        </p:sp>
        <p:sp>
          <p:nvSpPr>
            <p:cNvPr id="406" name="Google Shape;406;p41"/>
            <p:cNvSpPr/>
            <p:nvPr/>
          </p:nvSpPr>
          <p:spPr>
            <a:xfrm>
              <a:off x="2855" y="856"/>
              <a:ext cx="2261" cy="276"/>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single statement.</a:t>
              </a:r>
              <a:endParaRPr/>
            </a:p>
          </p:txBody>
        </p:sp>
        <p:sp>
          <p:nvSpPr>
            <p:cNvPr id="407" name="Google Shape;407;p41"/>
            <p:cNvSpPr/>
            <p:nvPr/>
          </p:nvSpPr>
          <p:spPr>
            <a:xfrm>
              <a:off x="2865" y="1540"/>
              <a:ext cx="2212" cy="276"/>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block of statements.</a:t>
              </a:r>
              <a:endParaRPr/>
            </a:p>
          </p:txBody>
        </p:sp>
        <p:sp>
          <p:nvSpPr>
            <p:cNvPr id="408" name="Google Shape;408;p41"/>
            <p:cNvSpPr/>
            <p:nvPr/>
          </p:nvSpPr>
          <p:spPr>
            <a:xfrm>
              <a:off x="2857" y="2269"/>
              <a:ext cx="2611" cy="488"/>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Single statement in the if and a single statement in the else.</a:t>
              </a:r>
              <a:endParaRPr/>
            </a:p>
          </p:txBody>
        </p:sp>
        <p:sp>
          <p:nvSpPr>
            <p:cNvPr id="409" name="Google Shape;409;p41"/>
            <p:cNvSpPr/>
            <p:nvPr/>
          </p:nvSpPr>
          <p:spPr>
            <a:xfrm>
              <a:off x="2852" y="3352"/>
              <a:ext cx="3004" cy="488"/>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single statement in the if and a block</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of statements in the else.</a:t>
              </a:r>
              <a:endParaRPr/>
            </a:p>
          </p:txBody>
        </p:sp>
        <p:cxnSp>
          <p:nvCxnSpPr>
            <p:cNvPr id="410" name="Google Shape;410;p41"/>
            <p:cNvCxnSpPr/>
            <p:nvPr/>
          </p:nvCxnSpPr>
          <p:spPr>
            <a:xfrm>
              <a:off x="839" y="3114"/>
              <a:ext cx="1" cy="159"/>
            </a:xfrm>
            <a:prstGeom prst="straightConnector1">
              <a:avLst/>
            </a:prstGeom>
            <a:noFill/>
            <a:ln w="12700" cap="flat" cmpd="sng">
              <a:solidFill>
                <a:schemeClr val="dk1"/>
              </a:solidFill>
              <a:prstDash val="solid"/>
              <a:round/>
              <a:headEnd type="none" w="sm" len="sm"/>
              <a:tailEnd type="none" w="sm" len="sm"/>
            </a:ln>
          </p:spPr>
        </p:cxnSp>
        <p:cxnSp>
          <p:nvCxnSpPr>
            <p:cNvPr id="411" name="Google Shape;411;p41"/>
            <p:cNvCxnSpPr/>
            <p:nvPr/>
          </p:nvCxnSpPr>
          <p:spPr>
            <a:xfrm>
              <a:off x="839" y="2166"/>
              <a:ext cx="1" cy="159"/>
            </a:xfrm>
            <a:prstGeom prst="straightConnector1">
              <a:avLst/>
            </a:prstGeom>
            <a:noFill/>
            <a:ln w="12700" cap="flat" cmpd="sng">
              <a:solidFill>
                <a:schemeClr val="dk1"/>
              </a:solidFill>
              <a:prstDash val="solid"/>
              <a:round/>
              <a:headEnd type="none" w="sm" len="sm"/>
              <a:tailEnd type="none" w="sm" len="sm"/>
            </a:ln>
          </p:spPr>
        </p:cxnSp>
        <p:sp>
          <p:nvSpPr>
            <p:cNvPr id="412" name="Google Shape;412;p41"/>
            <p:cNvSpPr/>
            <p:nvPr/>
          </p:nvSpPr>
          <p:spPr>
            <a:xfrm>
              <a:off x="839" y="1315"/>
              <a:ext cx="1609" cy="649"/>
            </a:xfrm>
            <a:prstGeom prst="rect">
              <a:avLst/>
            </a:prstGeom>
            <a:noFill/>
            <a:ln w="127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if (expression)</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statements;</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a:t>
              </a:r>
              <a:endParaRPr/>
            </a:p>
          </p:txBody>
        </p:sp>
        <p:cxnSp>
          <p:nvCxnSpPr>
            <p:cNvPr id="413" name="Google Shape;413;p41"/>
            <p:cNvCxnSpPr/>
            <p:nvPr/>
          </p:nvCxnSpPr>
          <p:spPr>
            <a:xfrm>
              <a:off x="839" y="1349"/>
              <a:ext cx="1" cy="160"/>
            </a:xfrm>
            <a:prstGeom prst="straightConnector1">
              <a:avLst/>
            </a:prstGeom>
            <a:noFill/>
            <a:ln w="12700" cap="flat" cmpd="sng">
              <a:solidFill>
                <a:schemeClr val="dk1"/>
              </a:solidFill>
              <a:prstDash val="solid"/>
              <a:round/>
              <a:headEnd type="none" w="sm" len="sm"/>
              <a:tailEnd type="none" w="sm" len="sm"/>
            </a:ln>
          </p:spPr>
        </p:cxnSp>
        <p:sp>
          <p:nvSpPr>
            <p:cNvPr id="414" name="Google Shape;414;p41"/>
            <p:cNvSpPr/>
            <p:nvPr/>
          </p:nvSpPr>
          <p:spPr>
            <a:xfrm>
              <a:off x="2553" y="909"/>
              <a:ext cx="222" cy="125"/>
            </a:xfrm>
            <a:prstGeom prst="rightArrow">
              <a:avLst>
                <a:gd name="adj1" fmla="val 50000"/>
                <a:gd name="adj2" fmla="val 63434"/>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415" name="Google Shape;415;p41"/>
            <p:cNvSpPr/>
            <p:nvPr/>
          </p:nvSpPr>
          <p:spPr>
            <a:xfrm>
              <a:off x="2553" y="2426"/>
              <a:ext cx="222" cy="126"/>
            </a:xfrm>
            <a:prstGeom prst="rightArrow">
              <a:avLst>
                <a:gd name="adj1" fmla="val 50000"/>
                <a:gd name="adj2" fmla="val 62931"/>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416" name="Google Shape;416;p41"/>
            <p:cNvSpPr/>
            <p:nvPr/>
          </p:nvSpPr>
          <p:spPr>
            <a:xfrm>
              <a:off x="2553" y="3505"/>
              <a:ext cx="222" cy="125"/>
            </a:xfrm>
            <a:prstGeom prst="rightArrow">
              <a:avLst>
                <a:gd name="adj1" fmla="val 50000"/>
                <a:gd name="adj2" fmla="val 63434"/>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417" name="Google Shape;417;p41"/>
            <p:cNvSpPr/>
            <p:nvPr/>
          </p:nvSpPr>
          <p:spPr>
            <a:xfrm>
              <a:off x="2564" y="1600"/>
              <a:ext cx="222" cy="125"/>
            </a:xfrm>
            <a:prstGeom prst="rightArrow">
              <a:avLst>
                <a:gd name="adj1" fmla="val 50000"/>
                <a:gd name="adj2" fmla="val 63434"/>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418" name="Google Shape;418;p41"/>
            <p:cNvSpPr/>
            <p:nvPr/>
          </p:nvSpPr>
          <p:spPr>
            <a:xfrm>
              <a:off x="839" y="672"/>
              <a:ext cx="1609" cy="480"/>
            </a:xfrm>
            <a:prstGeom prst="rect">
              <a:avLst/>
            </a:prstGeom>
            <a:noFill/>
            <a:ln w="127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if (expression)</a:t>
              </a:r>
              <a:endParaRPr/>
            </a:p>
            <a:p>
              <a:pPr marL="0" marR="0" lvl="0" indent="385763" algn="l" rtl="0">
                <a:lnSpc>
                  <a:spcPct val="75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a:t>
              </a:r>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005625" y="-833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Operator</a:t>
            </a:r>
            <a:endParaRPr/>
          </a:p>
        </p:txBody>
      </p:sp>
      <p:sp>
        <p:nvSpPr>
          <p:cNvPr id="424" name="Google Shape;424;p42"/>
          <p:cNvSpPr txBox="1">
            <a:spLocks noGrp="1"/>
          </p:cNvSpPr>
          <p:nvPr>
            <p:ph type="body" idx="1"/>
          </p:nvPr>
        </p:nvSpPr>
        <p:spPr>
          <a:xfrm>
            <a:off x="2697163" y="1319214"/>
            <a:ext cx="7772400" cy="2490787"/>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The operator </a:t>
            </a:r>
            <a:r>
              <a:rPr lang="en-US">
                <a:latin typeface="Times New Roman"/>
                <a:ea typeface="Times New Roman"/>
                <a:cs typeface="Times New Roman"/>
                <a:sym typeface="Times New Roman"/>
              </a:rPr>
              <a:t>“</a:t>
            </a:r>
            <a:r>
              <a:rPr lang="en-US"/>
              <a:t> ? : </a:t>
            </a:r>
            <a:r>
              <a:rPr lang="en-US">
                <a:latin typeface="Times New Roman"/>
                <a:ea typeface="Times New Roman"/>
                <a:cs typeface="Times New Roman"/>
                <a:sym typeface="Times New Roman"/>
              </a:rPr>
              <a:t>”</a:t>
            </a:r>
            <a:r>
              <a:rPr lang="en-US"/>
              <a:t> is the only operator that takes three operands, each of which is an expression.</a:t>
            </a:r>
            <a:endParaRPr/>
          </a:p>
          <a:p>
            <a:pPr marL="228600" lvl="0" indent="-228600" algn="l" rtl="0">
              <a:lnSpc>
                <a:spcPct val="90000"/>
              </a:lnSpc>
              <a:spcBef>
                <a:spcPts val="1000"/>
              </a:spcBef>
              <a:spcAft>
                <a:spcPts val="0"/>
              </a:spcAft>
              <a:buClr>
                <a:schemeClr val="dk1"/>
              </a:buClr>
              <a:buSzPct val="100000"/>
              <a:buFont typeface="Noto Sans Symbols"/>
              <a:buNone/>
            </a:pPr>
            <a:endParaRPr/>
          </a:p>
          <a:p>
            <a:pPr marL="228600" lvl="0" indent="-228600" algn="l" rtl="0">
              <a:lnSpc>
                <a:spcPct val="90000"/>
              </a:lnSpc>
              <a:spcBef>
                <a:spcPts val="1000"/>
              </a:spcBef>
              <a:spcAft>
                <a:spcPts val="0"/>
              </a:spcAft>
              <a:buClr>
                <a:schemeClr val="dk1"/>
              </a:buClr>
              <a:buSzPct val="100000"/>
              <a:buChar char="•"/>
            </a:pPr>
            <a:r>
              <a:rPr lang="en-US"/>
              <a:t>The value of the whole expression equals the value of expr2 if expr1 is true, or equals the value of expr3 if expr1 is false.</a:t>
            </a:r>
            <a:br>
              <a:rPr lang="en-US"/>
            </a:br>
            <a:endParaRPr/>
          </a:p>
          <a:p>
            <a:pPr marL="228600" lvl="0" indent="-228600" algn="l" rtl="0">
              <a:lnSpc>
                <a:spcPct val="90000"/>
              </a:lnSpc>
              <a:spcBef>
                <a:spcPts val="1000"/>
              </a:spcBef>
              <a:spcAft>
                <a:spcPts val="0"/>
              </a:spcAft>
              <a:buClr>
                <a:schemeClr val="dk1"/>
              </a:buClr>
              <a:buSzPct val="100000"/>
              <a:buChar char="•"/>
            </a:pPr>
            <a:r>
              <a:rPr lang="en-US"/>
              <a:t>Syntax:</a:t>
            </a:r>
            <a:endParaRPr/>
          </a:p>
        </p:txBody>
      </p:sp>
      <p:sp>
        <p:nvSpPr>
          <p:cNvPr id="425" name="Google Shape;425;p42"/>
          <p:cNvSpPr txBox="1"/>
          <p:nvPr/>
        </p:nvSpPr>
        <p:spPr>
          <a:xfrm>
            <a:off x="4114801" y="3963988"/>
            <a:ext cx="4060281" cy="463846"/>
          </a:xfrm>
          <a:prstGeom prst="rect">
            <a:avLst/>
          </a:prstGeom>
          <a:noFill/>
          <a:ln w="25400" cap="flat" cmpd="sng">
            <a:solidFill>
              <a:schemeClr val="dk1"/>
            </a:solidFill>
            <a:prstDash val="solid"/>
            <a:miter lim="800000"/>
            <a:headEnd type="none" w="sm" len="sm"/>
            <a:tailEnd type="none" w="sm" len="sm"/>
          </a:ln>
        </p:spPr>
        <p:txBody>
          <a:bodyPr spcFirstLastPara="1" wrap="square" lIns="93600" tIns="46800" rIns="93600" bIns="46800" anchor="t" anchorCtr="0">
            <a:spAutoFit/>
          </a:bodyPr>
          <a:lstStyle/>
          <a:p>
            <a:pPr marL="0" marR="0" lvl="0" indent="0" algn="l" rtl="0">
              <a:spcBef>
                <a:spcPts val="0"/>
              </a:spcBef>
              <a:spcAft>
                <a:spcPts val="0"/>
              </a:spcAft>
              <a:buClr>
                <a:schemeClr val="dk1"/>
              </a:buClr>
              <a:buSzPts val="2400"/>
              <a:buFont typeface="Noto Sans Symbols"/>
              <a:buNone/>
            </a:pPr>
            <a:r>
              <a:rPr lang="en-US" sz="2400" b="1">
                <a:solidFill>
                  <a:schemeClr val="dk1"/>
                </a:solidFill>
                <a:latin typeface="Courier New"/>
                <a:ea typeface="Courier New"/>
                <a:cs typeface="Courier New"/>
                <a:sym typeface="Courier New"/>
              </a:rPr>
              <a:t>expr1 ? expr2 : expr3</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3"/>
          <p:cNvSpPr txBox="1">
            <a:spLocks noGrp="1"/>
          </p:cNvSpPr>
          <p:nvPr>
            <p:ph type="title"/>
          </p:nvPr>
        </p:nvSpPr>
        <p:spPr>
          <a:xfrm>
            <a:off x="735169" y="-63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switch Statement</a:t>
            </a:r>
            <a:endParaRPr/>
          </a:p>
        </p:txBody>
      </p:sp>
      <p:sp>
        <p:nvSpPr>
          <p:cNvPr id="432" name="Google Shape;432;p43"/>
          <p:cNvSpPr txBox="1">
            <a:spLocks noGrp="1"/>
          </p:cNvSpPr>
          <p:nvPr>
            <p:ph type="body" idx="1"/>
          </p:nvPr>
        </p:nvSpPr>
        <p:spPr>
          <a:xfrm>
            <a:off x="2697163" y="927280"/>
            <a:ext cx="8553606" cy="554972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The nested if can become complicated and unreadable.</a:t>
            </a:r>
            <a:endParaRPr/>
          </a:p>
          <a:p>
            <a:pPr marL="228600" lvl="0" indent="-228600" algn="l" rtl="0">
              <a:lnSpc>
                <a:spcPct val="90000"/>
              </a:lnSpc>
              <a:spcBef>
                <a:spcPts val="1295"/>
              </a:spcBef>
              <a:spcAft>
                <a:spcPts val="0"/>
              </a:spcAft>
              <a:buClr>
                <a:schemeClr val="dk1"/>
              </a:buClr>
              <a:buSzPct val="100000"/>
              <a:buChar char="•"/>
            </a:pPr>
            <a:r>
              <a:rPr lang="en-US"/>
              <a:t>The switch statement is an alternative to the nested if.</a:t>
            </a:r>
            <a:endParaRPr/>
          </a:p>
          <a:p>
            <a:pPr marL="228600" lvl="0" indent="-228600" algn="l" rtl="0">
              <a:lnSpc>
                <a:spcPct val="90000"/>
              </a:lnSpc>
              <a:spcBef>
                <a:spcPts val="1295"/>
              </a:spcBef>
              <a:spcAft>
                <a:spcPts val="0"/>
              </a:spcAft>
              <a:buClr>
                <a:schemeClr val="dk1"/>
              </a:buClr>
              <a:buSzPct val="100000"/>
              <a:buChar char="•"/>
            </a:pPr>
            <a:r>
              <a:rPr lang="en-US"/>
              <a:t>Syntax:	</a:t>
            </a:r>
            <a:r>
              <a:rPr lang="en-US" sz="1600" b="1">
                <a:latin typeface="Courier New"/>
                <a:ea typeface="Courier New"/>
                <a:cs typeface="Courier New"/>
                <a:sym typeface="Courier New"/>
              </a:rPr>
              <a:t>switch(expression)</a:t>
            </a:r>
            <a:br>
              <a:rPr lang="en-US" sz="1600" b="1">
                <a:latin typeface="Courier New"/>
                <a:ea typeface="Courier New"/>
                <a:cs typeface="Courier New"/>
                <a:sym typeface="Courier New"/>
              </a:rPr>
            </a:br>
            <a:r>
              <a:rPr lang="en-US" sz="1600" b="1">
                <a:latin typeface="Courier New"/>
                <a:ea typeface="Courier New"/>
                <a:cs typeface="Courier New"/>
                <a:sym typeface="Courier New"/>
              </a:rPr>
              <a:t>		{</a:t>
            </a:r>
            <a:br>
              <a:rPr lang="en-US" sz="1600" b="1">
                <a:latin typeface="Courier New"/>
                <a:ea typeface="Courier New"/>
                <a:cs typeface="Courier New"/>
                <a:sym typeface="Courier New"/>
              </a:rPr>
            </a:br>
            <a:r>
              <a:rPr lang="en-US" sz="1600" b="1">
                <a:latin typeface="Courier New"/>
                <a:ea typeface="Courier New"/>
                <a:cs typeface="Courier New"/>
                <a:sym typeface="Courier New"/>
              </a:rPr>
              <a:t>			case constant expr:</a:t>
            </a:r>
            <a:br>
              <a:rPr lang="en-US" sz="1600" b="1">
                <a:latin typeface="Courier New"/>
                <a:ea typeface="Courier New"/>
                <a:cs typeface="Courier New"/>
                <a:sym typeface="Courier New"/>
              </a:rPr>
            </a:br>
            <a:r>
              <a:rPr lang="en-US" sz="1600" b="1">
                <a:latin typeface="Courier New"/>
                <a:ea typeface="Courier New"/>
                <a:cs typeface="Courier New"/>
                <a:sym typeface="Courier New"/>
              </a:rPr>
              <a:t>					statement(s);</a:t>
            </a:r>
            <a:br>
              <a:rPr lang="en-US" sz="1600" b="1">
                <a:latin typeface="Courier New"/>
                <a:ea typeface="Courier New"/>
                <a:cs typeface="Courier New"/>
                <a:sym typeface="Courier New"/>
              </a:rPr>
            </a:br>
            <a:r>
              <a:rPr lang="en-US" sz="1600" b="1">
                <a:latin typeface="Courier New"/>
                <a:ea typeface="Courier New"/>
                <a:cs typeface="Courier New"/>
                <a:sym typeface="Courier New"/>
              </a:rPr>
              <a:t>					[break;]</a:t>
            </a:r>
            <a:br>
              <a:rPr lang="en-US" sz="1600" b="1">
                <a:latin typeface="Courier New"/>
                <a:ea typeface="Courier New"/>
                <a:cs typeface="Courier New"/>
                <a:sym typeface="Courier New"/>
              </a:rPr>
            </a:br>
            <a:r>
              <a:rPr lang="en-US" sz="1600" b="1">
                <a:latin typeface="Courier New"/>
                <a:ea typeface="Courier New"/>
                <a:cs typeface="Courier New"/>
                <a:sym typeface="Courier New"/>
              </a:rPr>
              <a:t>			case constant expr:</a:t>
            </a:r>
            <a:br>
              <a:rPr lang="en-US" sz="1600" b="1">
                <a:latin typeface="Courier New"/>
                <a:ea typeface="Courier New"/>
                <a:cs typeface="Courier New"/>
                <a:sym typeface="Courier New"/>
              </a:rPr>
            </a:br>
            <a:r>
              <a:rPr lang="en-US" sz="1600" b="1">
                <a:latin typeface="Courier New"/>
                <a:ea typeface="Courier New"/>
                <a:cs typeface="Courier New"/>
                <a:sym typeface="Courier New"/>
              </a:rPr>
              <a:t>					statement(s);</a:t>
            </a:r>
            <a:br>
              <a:rPr lang="en-US" sz="1600" b="1">
                <a:latin typeface="Courier New"/>
                <a:ea typeface="Courier New"/>
                <a:cs typeface="Courier New"/>
                <a:sym typeface="Courier New"/>
              </a:rPr>
            </a:br>
            <a:r>
              <a:rPr lang="en-US" sz="1600" b="1">
                <a:latin typeface="Courier New"/>
                <a:ea typeface="Courier New"/>
                <a:cs typeface="Courier New"/>
                <a:sym typeface="Courier New"/>
              </a:rPr>
              <a:t>					[break;]</a:t>
            </a:r>
            <a:br>
              <a:rPr lang="en-US" sz="1600" b="1">
                <a:latin typeface="Courier New"/>
                <a:ea typeface="Courier New"/>
                <a:cs typeface="Courier New"/>
                <a:sym typeface="Courier New"/>
              </a:rPr>
            </a:br>
            <a:r>
              <a:rPr lang="en-US" sz="1600" b="1">
                <a:latin typeface="Courier New"/>
                <a:ea typeface="Courier New"/>
                <a:cs typeface="Courier New"/>
                <a:sym typeface="Courier New"/>
              </a:rPr>
              <a:t>			case constant expr:</a:t>
            </a:r>
            <a:br>
              <a:rPr lang="en-US" sz="1600" b="1">
                <a:latin typeface="Courier New"/>
                <a:ea typeface="Courier New"/>
                <a:cs typeface="Courier New"/>
                <a:sym typeface="Courier New"/>
              </a:rPr>
            </a:br>
            <a:r>
              <a:rPr lang="en-US" sz="1600" b="1">
                <a:latin typeface="Courier New"/>
                <a:ea typeface="Courier New"/>
                <a:cs typeface="Courier New"/>
                <a:sym typeface="Courier New"/>
              </a:rPr>
              <a:t>					statement(s);</a:t>
            </a:r>
            <a:br>
              <a:rPr lang="en-US" sz="1600" b="1">
                <a:latin typeface="Courier New"/>
                <a:ea typeface="Courier New"/>
                <a:cs typeface="Courier New"/>
                <a:sym typeface="Courier New"/>
              </a:rPr>
            </a:br>
            <a:r>
              <a:rPr lang="en-US" sz="1600" b="1">
                <a:latin typeface="Courier New"/>
                <a:ea typeface="Courier New"/>
                <a:cs typeface="Courier New"/>
                <a:sym typeface="Courier New"/>
              </a:rPr>
              <a:t>					[break;]</a:t>
            </a:r>
            <a:br>
              <a:rPr lang="en-US" sz="1600" b="1">
                <a:latin typeface="Courier New"/>
                <a:ea typeface="Courier New"/>
                <a:cs typeface="Courier New"/>
                <a:sym typeface="Courier New"/>
              </a:rPr>
            </a:br>
            <a:r>
              <a:rPr lang="en-US" sz="1600" b="1">
                <a:latin typeface="Courier New"/>
                <a:ea typeface="Courier New"/>
                <a:cs typeface="Courier New"/>
                <a:sym typeface="Courier New"/>
              </a:rPr>
              <a:t>			default :</a:t>
            </a:r>
            <a:br>
              <a:rPr lang="en-US" sz="1600" b="1">
                <a:latin typeface="Courier New"/>
                <a:ea typeface="Courier New"/>
                <a:cs typeface="Courier New"/>
                <a:sym typeface="Courier New"/>
              </a:rPr>
            </a:br>
            <a:r>
              <a:rPr lang="en-US" sz="1600" b="1">
                <a:latin typeface="Courier New"/>
                <a:ea typeface="Courier New"/>
                <a:cs typeface="Courier New"/>
                <a:sym typeface="Courier New"/>
              </a:rPr>
              <a:t>					statement(s);</a:t>
            </a:r>
            <a:br>
              <a:rPr lang="en-US" sz="1600" b="1">
                <a:latin typeface="Courier New"/>
                <a:ea typeface="Courier New"/>
                <a:cs typeface="Courier New"/>
                <a:sym typeface="Courier New"/>
              </a:rPr>
            </a:br>
            <a:r>
              <a:rPr lang="en-US" sz="1600" b="1">
                <a:latin typeface="Courier New"/>
                <a:ea typeface="Courier New"/>
                <a:cs typeface="Courier New"/>
                <a:sym typeface="Courier New"/>
              </a:rPr>
              <a:t>					[break;]</a:t>
            </a:r>
            <a:br>
              <a:rPr lang="en-US" sz="1600" b="1">
                <a:latin typeface="Courier New"/>
                <a:ea typeface="Courier New"/>
                <a:cs typeface="Courier New"/>
                <a:sym typeface="Courier New"/>
              </a:rPr>
            </a:br>
            <a:r>
              <a:rPr lang="en-US" sz="1600" b="1">
                <a:latin typeface="Courier New"/>
                <a:ea typeface="Courier New"/>
                <a:cs typeface="Courier New"/>
                <a:sym typeface="Courier New"/>
              </a:rPr>
              <a:t>		}</a:t>
            </a:r>
            <a:endParaRPr/>
          </a:p>
          <a:p>
            <a:pPr marL="228600" lvl="0" indent="-228600" algn="l" rtl="0">
              <a:lnSpc>
                <a:spcPct val="90000"/>
              </a:lnSpc>
              <a:spcBef>
                <a:spcPts val="1295"/>
              </a:spcBef>
              <a:spcAft>
                <a:spcPts val="0"/>
              </a:spcAft>
              <a:buClr>
                <a:schemeClr val="dk1"/>
              </a:buClr>
              <a:buSzPct val="100000"/>
              <a:buChar char="•"/>
            </a:pPr>
            <a:r>
              <a:rPr lang="en-US"/>
              <a:t>Usually, but not always, the last statement of a case is break.</a:t>
            </a:r>
            <a:endParaRPr/>
          </a:p>
          <a:p>
            <a:pPr marL="228600" lvl="0" indent="-228600" algn="l" rtl="0">
              <a:lnSpc>
                <a:spcPct val="85000"/>
              </a:lnSpc>
              <a:spcBef>
                <a:spcPts val="1000"/>
              </a:spcBef>
              <a:spcAft>
                <a:spcPts val="0"/>
              </a:spcAft>
              <a:buClr>
                <a:schemeClr val="dk1"/>
              </a:buClr>
              <a:buSzPct val="100000"/>
              <a:buChar char="•"/>
            </a:pPr>
            <a:r>
              <a:rPr lang="en-US"/>
              <a:t>default case is optional.</a:t>
            </a:r>
            <a:endParaRPr/>
          </a:p>
        </p:txBody>
      </p:sp>
      <p:sp>
        <p:nvSpPr>
          <p:cNvPr id="433" name="Google Shape;433;p43"/>
          <p:cNvSpPr/>
          <p:nvPr/>
        </p:nvSpPr>
        <p:spPr>
          <a:xfrm>
            <a:off x="4343400" y="2200275"/>
            <a:ext cx="4953000" cy="3131579"/>
          </a:xfrm>
          <a:prstGeom prst="rect">
            <a:avLst/>
          </a:prstGeom>
          <a:noFill/>
          <a:ln w="9525"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Loops</a:t>
            </a:r>
            <a:endParaRPr/>
          </a:p>
        </p:txBody>
      </p:sp>
      <p:sp>
        <p:nvSpPr>
          <p:cNvPr id="440" name="Google Shape;440;p44"/>
          <p:cNvSpPr txBox="1">
            <a:spLocks noGrp="1"/>
          </p:cNvSpPr>
          <p:nvPr>
            <p:ph type="body" idx="1"/>
          </p:nvPr>
        </p:nvSpPr>
        <p:spPr>
          <a:xfrm>
            <a:off x="838200" y="1339403"/>
            <a:ext cx="10515600" cy="483756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Loops break the serial execution of the program.</a:t>
            </a:r>
            <a:endParaRPr/>
          </a:p>
          <a:p>
            <a:pPr marL="228600" lvl="0" indent="-228600" algn="l" rtl="0">
              <a:lnSpc>
                <a:spcPct val="105000"/>
              </a:lnSpc>
              <a:spcBef>
                <a:spcPts val="1000"/>
              </a:spcBef>
              <a:spcAft>
                <a:spcPts val="0"/>
              </a:spcAft>
              <a:buClr>
                <a:schemeClr val="dk1"/>
              </a:buClr>
              <a:buSzPts val="2400"/>
              <a:buChar char="•"/>
            </a:pPr>
            <a:r>
              <a:rPr lang="en-US" sz="2400"/>
              <a:t>A group of statements is executed a number of times.</a:t>
            </a:r>
            <a:br>
              <a:rPr lang="en-US" sz="2400"/>
            </a:br>
            <a:endParaRPr sz="2400"/>
          </a:p>
          <a:p>
            <a:pPr marL="228600" lvl="0" indent="-228600" algn="l" rtl="0">
              <a:lnSpc>
                <a:spcPct val="105000"/>
              </a:lnSpc>
              <a:spcBef>
                <a:spcPts val="1000"/>
              </a:spcBef>
              <a:spcAft>
                <a:spcPts val="0"/>
              </a:spcAft>
              <a:buClr>
                <a:schemeClr val="dk1"/>
              </a:buClr>
              <a:buSzPts val="2400"/>
              <a:buFont typeface="Noto Sans Symbols"/>
              <a:buNone/>
            </a:pPr>
            <a:r>
              <a:rPr lang="en-US" sz="2400"/>
              <a:t/>
            </a:r>
            <a:br>
              <a:rPr lang="en-US" sz="2400"/>
            </a:br>
            <a:r>
              <a:rPr lang="en-US" sz="2400"/>
              <a:t/>
            </a:r>
            <a:br>
              <a:rPr lang="en-US" sz="2400"/>
            </a:br>
            <a:r>
              <a:rPr lang="en-US" sz="2400"/>
              <a:t>There are three kinds of loops :</a:t>
            </a:r>
            <a:br>
              <a:rPr lang="en-US" sz="2400"/>
            </a:br>
            <a:endParaRPr sz="2400"/>
          </a:p>
          <a:p>
            <a:pPr marL="685800" lvl="1" indent="-228600" algn="l" rtl="0">
              <a:lnSpc>
                <a:spcPct val="130000"/>
              </a:lnSpc>
              <a:spcBef>
                <a:spcPts val="500"/>
              </a:spcBef>
              <a:spcAft>
                <a:spcPts val="0"/>
              </a:spcAft>
              <a:buClr>
                <a:schemeClr val="dk1"/>
              </a:buClr>
              <a:buSzPts val="1800"/>
              <a:buChar char="•"/>
            </a:pPr>
            <a:r>
              <a:rPr lang="en-US" sz="1800" b="1">
                <a:latin typeface="Courier New"/>
                <a:ea typeface="Courier New"/>
                <a:cs typeface="Courier New"/>
                <a:sym typeface="Courier New"/>
              </a:rPr>
              <a:t>while</a:t>
            </a:r>
            <a:endParaRPr/>
          </a:p>
          <a:p>
            <a:pPr marL="685800" lvl="1" indent="-228600" algn="l" rtl="0">
              <a:lnSpc>
                <a:spcPct val="130000"/>
              </a:lnSpc>
              <a:spcBef>
                <a:spcPts val="500"/>
              </a:spcBef>
              <a:spcAft>
                <a:spcPts val="0"/>
              </a:spcAft>
              <a:buClr>
                <a:schemeClr val="dk1"/>
              </a:buClr>
              <a:buSzPts val="1800"/>
              <a:buChar char="•"/>
            </a:pPr>
            <a:r>
              <a:rPr lang="en-US" sz="1800" b="1">
                <a:latin typeface="Courier New"/>
                <a:ea typeface="Courier New"/>
                <a:cs typeface="Courier New"/>
                <a:sym typeface="Courier New"/>
              </a:rPr>
              <a:t>for</a:t>
            </a:r>
            <a:endParaRPr/>
          </a:p>
          <a:p>
            <a:pPr marL="685800" lvl="1" indent="-228600" algn="l" rtl="0">
              <a:lnSpc>
                <a:spcPct val="130000"/>
              </a:lnSpc>
              <a:spcBef>
                <a:spcPts val="500"/>
              </a:spcBef>
              <a:spcAft>
                <a:spcPts val="0"/>
              </a:spcAft>
              <a:buClr>
                <a:schemeClr val="dk1"/>
              </a:buClr>
              <a:buSzPts val="1800"/>
              <a:buChar char="•"/>
            </a:pPr>
            <a:r>
              <a:rPr lang="en-US" sz="1800" b="1">
                <a:latin typeface="Courier New"/>
                <a:ea typeface="Courier New"/>
                <a:cs typeface="Courier New"/>
                <a:sym typeface="Courier New"/>
              </a:rPr>
              <a:t>do … while</a:t>
            </a:r>
            <a:endParaRPr/>
          </a:p>
        </p:txBody>
      </p:sp>
      <p:grpSp>
        <p:nvGrpSpPr>
          <p:cNvPr id="441" name="Google Shape;441;p44"/>
          <p:cNvGrpSpPr/>
          <p:nvPr/>
        </p:nvGrpSpPr>
        <p:grpSpPr>
          <a:xfrm>
            <a:off x="4701862" y="2664966"/>
            <a:ext cx="2592388" cy="685800"/>
            <a:chOff x="1344" y="1728"/>
            <a:chExt cx="1633" cy="432"/>
          </a:xfrm>
        </p:grpSpPr>
        <p:cxnSp>
          <p:nvCxnSpPr>
            <p:cNvPr id="442" name="Google Shape;442;p44"/>
            <p:cNvCxnSpPr/>
            <p:nvPr/>
          </p:nvCxnSpPr>
          <p:spPr>
            <a:xfrm>
              <a:off x="1440" y="1728"/>
              <a:ext cx="1200" cy="0"/>
            </a:xfrm>
            <a:prstGeom prst="straightConnector1">
              <a:avLst/>
            </a:prstGeom>
            <a:noFill/>
            <a:ln w="12700" cap="flat" cmpd="sng">
              <a:solidFill>
                <a:schemeClr val="dk1"/>
              </a:solidFill>
              <a:prstDash val="solid"/>
              <a:round/>
              <a:headEnd type="none" w="sm" len="sm"/>
              <a:tailEnd type="none" w="sm" len="sm"/>
            </a:ln>
          </p:spPr>
        </p:cxnSp>
        <p:cxnSp>
          <p:nvCxnSpPr>
            <p:cNvPr id="443" name="Google Shape;443;p44"/>
            <p:cNvCxnSpPr/>
            <p:nvPr/>
          </p:nvCxnSpPr>
          <p:spPr>
            <a:xfrm>
              <a:off x="1440" y="1824"/>
              <a:ext cx="1200" cy="0"/>
            </a:xfrm>
            <a:prstGeom prst="straightConnector1">
              <a:avLst/>
            </a:prstGeom>
            <a:noFill/>
            <a:ln w="12700" cap="flat" cmpd="sng">
              <a:solidFill>
                <a:schemeClr val="dk1"/>
              </a:solidFill>
              <a:prstDash val="solid"/>
              <a:round/>
              <a:headEnd type="none" w="sm" len="sm"/>
              <a:tailEnd type="none" w="sm" len="sm"/>
            </a:ln>
          </p:spPr>
        </p:cxnSp>
        <p:cxnSp>
          <p:nvCxnSpPr>
            <p:cNvPr id="444" name="Google Shape;444;p44"/>
            <p:cNvCxnSpPr/>
            <p:nvPr/>
          </p:nvCxnSpPr>
          <p:spPr>
            <a:xfrm>
              <a:off x="1440" y="1920"/>
              <a:ext cx="1200" cy="0"/>
            </a:xfrm>
            <a:prstGeom prst="straightConnector1">
              <a:avLst/>
            </a:prstGeom>
            <a:noFill/>
            <a:ln w="12700" cap="flat" cmpd="sng">
              <a:solidFill>
                <a:schemeClr val="dk1"/>
              </a:solidFill>
              <a:prstDash val="solid"/>
              <a:round/>
              <a:headEnd type="none" w="sm" len="sm"/>
              <a:tailEnd type="none" w="sm" len="sm"/>
            </a:ln>
          </p:spPr>
        </p:cxnSp>
        <p:cxnSp>
          <p:nvCxnSpPr>
            <p:cNvPr id="445" name="Google Shape;445;p44"/>
            <p:cNvCxnSpPr/>
            <p:nvPr/>
          </p:nvCxnSpPr>
          <p:spPr>
            <a:xfrm>
              <a:off x="1440" y="2016"/>
              <a:ext cx="1200" cy="0"/>
            </a:xfrm>
            <a:prstGeom prst="straightConnector1">
              <a:avLst/>
            </a:prstGeom>
            <a:noFill/>
            <a:ln w="12700" cap="flat" cmpd="sng">
              <a:solidFill>
                <a:schemeClr val="dk1"/>
              </a:solidFill>
              <a:prstDash val="solid"/>
              <a:round/>
              <a:headEnd type="none" w="sm" len="sm"/>
              <a:tailEnd type="none" w="sm" len="sm"/>
            </a:ln>
          </p:spPr>
        </p:cxnSp>
        <p:cxnSp>
          <p:nvCxnSpPr>
            <p:cNvPr id="446" name="Google Shape;446;p44"/>
            <p:cNvCxnSpPr/>
            <p:nvPr/>
          </p:nvCxnSpPr>
          <p:spPr>
            <a:xfrm>
              <a:off x="1440" y="2112"/>
              <a:ext cx="1200" cy="0"/>
            </a:xfrm>
            <a:prstGeom prst="straightConnector1">
              <a:avLst/>
            </a:prstGeom>
            <a:noFill/>
            <a:ln w="12700" cap="flat" cmpd="sng">
              <a:solidFill>
                <a:schemeClr val="dk1"/>
              </a:solidFill>
              <a:prstDash val="solid"/>
              <a:round/>
              <a:headEnd type="none" w="sm" len="sm"/>
              <a:tailEnd type="none" w="sm" len="sm"/>
            </a:ln>
          </p:spPr>
        </p:cxnSp>
        <p:cxnSp>
          <p:nvCxnSpPr>
            <p:cNvPr id="447" name="Google Shape;447;p44"/>
            <p:cNvCxnSpPr/>
            <p:nvPr/>
          </p:nvCxnSpPr>
          <p:spPr>
            <a:xfrm>
              <a:off x="1344" y="1728"/>
              <a:ext cx="0" cy="432"/>
            </a:xfrm>
            <a:prstGeom prst="straightConnector1">
              <a:avLst/>
            </a:prstGeom>
            <a:noFill/>
            <a:ln w="25400" cap="flat" cmpd="sng">
              <a:solidFill>
                <a:schemeClr val="dk1"/>
              </a:solidFill>
              <a:prstDash val="solid"/>
              <a:round/>
              <a:headEnd type="none" w="sm" len="sm"/>
              <a:tailEnd type="stealth" w="med" len="med"/>
            </a:ln>
          </p:spPr>
        </p:cxnSp>
        <p:sp>
          <p:nvSpPr>
            <p:cNvPr id="448" name="Google Shape;448;p44"/>
            <p:cNvSpPr/>
            <p:nvPr/>
          </p:nvSpPr>
          <p:spPr>
            <a:xfrm>
              <a:off x="2688" y="1728"/>
              <a:ext cx="289" cy="385"/>
            </a:xfrm>
            <a:custGeom>
              <a:avLst/>
              <a:gdLst/>
              <a:ahLst/>
              <a:cxnLst/>
              <a:rect l="l" t="t" r="r" b="b"/>
              <a:pathLst>
                <a:path w="289" h="385" extrusionOk="0">
                  <a:moveTo>
                    <a:pt x="0" y="384"/>
                  </a:moveTo>
                  <a:lnTo>
                    <a:pt x="288" y="384"/>
                  </a:lnTo>
                  <a:lnTo>
                    <a:pt x="288" y="0"/>
                  </a:lnTo>
                  <a:lnTo>
                    <a:pt x="0" y="0"/>
                  </a:lnTo>
                </a:path>
              </a:pathLst>
            </a:custGeom>
            <a:noFill/>
            <a:ln w="25400" cap="rnd" cmpd="sng">
              <a:solidFill>
                <a:schemeClr val="dk1"/>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5"/>
          <p:cNvSpPr txBox="1">
            <a:spLocks noGrp="1"/>
          </p:cNvSpPr>
          <p:nvPr>
            <p:ph type="title"/>
          </p:nvPr>
        </p:nvSpPr>
        <p:spPr>
          <a:xfrm>
            <a:off x="762000" y="15906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While – Loop</a:t>
            </a:r>
            <a:endParaRPr/>
          </a:p>
        </p:txBody>
      </p:sp>
      <p:sp>
        <p:nvSpPr>
          <p:cNvPr id="454" name="Google Shape;454;p45"/>
          <p:cNvSpPr txBox="1">
            <a:spLocks noGrp="1"/>
          </p:cNvSpPr>
          <p:nvPr>
            <p:ph type="body" idx="1"/>
          </p:nvPr>
        </p:nvSpPr>
        <p:spPr>
          <a:xfrm>
            <a:off x="1676400" y="1524336"/>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Syntax:</a:t>
            </a:r>
            <a:br>
              <a:rPr lang="en-US"/>
            </a:br>
            <a:r>
              <a:rPr lang="en-US"/>
              <a:t/>
            </a:r>
            <a:br>
              <a:rPr lang="en-US"/>
            </a:br>
            <a:r>
              <a:rPr lang="en-US"/>
              <a:t>		</a:t>
            </a:r>
            <a:r>
              <a:rPr lang="en-US" sz="2400" b="1">
                <a:latin typeface="Courier New"/>
                <a:ea typeface="Courier New"/>
                <a:cs typeface="Courier New"/>
                <a:sym typeface="Courier New"/>
              </a:rPr>
              <a:t>while (expression)      </a:t>
            </a:r>
            <a:r>
              <a:rPr lang="en-US" sz="2400"/>
              <a:t>or     	    </a:t>
            </a:r>
            <a:r>
              <a:rPr lang="en-US" sz="2400" b="1">
                <a:latin typeface="Courier New"/>
                <a:ea typeface="Courier New"/>
                <a:cs typeface="Courier New"/>
                <a:sym typeface="Courier New"/>
              </a:rPr>
              <a:t>while (expression)</a:t>
            </a:r>
            <a:br>
              <a:rPr lang="en-US" sz="2400" b="1">
                <a:latin typeface="Courier New"/>
                <a:ea typeface="Courier New"/>
                <a:cs typeface="Courier New"/>
                <a:sym typeface="Courier New"/>
              </a:rPr>
            </a:br>
            <a:r>
              <a:rPr lang="en-US" sz="2400" b="1">
                <a:latin typeface="Courier New"/>
                <a:ea typeface="Courier New"/>
                <a:cs typeface="Courier New"/>
                <a:sym typeface="Courier New"/>
              </a:rPr>
              <a:t>	   	Statement;               	 {Statements;}</a:t>
            </a:r>
            <a:br>
              <a:rPr lang="en-US" sz="2400" b="1">
                <a:latin typeface="Courier New"/>
                <a:ea typeface="Courier New"/>
                <a:cs typeface="Courier New"/>
                <a:sym typeface="Courier New"/>
              </a:rPr>
            </a:br>
            <a:r>
              <a:rPr lang="en-US" b="1">
                <a:latin typeface="Courier New"/>
                <a:ea typeface="Courier New"/>
                <a:cs typeface="Courier New"/>
                <a:sym typeface="Courier New"/>
              </a:rPr>
              <a:t/>
            </a:r>
            <a:br>
              <a:rPr lang="en-US" b="1">
                <a:latin typeface="Courier New"/>
                <a:ea typeface="Courier New"/>
                <a:cs typeface="Courier New"/>
                <a:sym typeface="Courier New"/>
              </a:rPr>
            </a:br>
            <a:endParaRPr b="1">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ct val="100000"/>
              <a:buChar char="•"/>
            </a:pPr>
            <a:r>
              <a:rPr lang="en-US"/>
              <a:t>The loop continues to iterate as long as the value of expression is true (expression differs from zero).</a:t>
            </a:r>
            <a:endParaRPr/>
          </a:p>
          <a:p>
            <a:pPr marL="228600" lvl="0" indent="-228600" algn="l" rtl="0">
              <a:lnSpc>
                <a:spcPct val="90000"/>
              </a:lnSpc>
              <a:spcBef>
                <a:spcPts val="1000"/>
              </a:spcBef>
              <a:spcAft>
                <a:spcPts val="0"/>
              </a:spcAft>
              <a:buClr>
                <a:schemeClr val="dk1"/>
              </a:buClr>
              <a:buSzPct val="100000"/>
              <a:buFont typeface="Noto Sans Symbols"/>
              <a:buNone/>
            </a:pPr>
            <a:endParaRPr/>
          </a:p>
          <a:p>
            <a:pPr marL="228600" lvl="0" indent="-228600" algn="l" rtl="0">
              <a:lnSpc>
                <a:spcPct val="90000"/>
              </a:lnSpc>
              <a:spcBef>
                <a:spcPts val="1000"/>
              </a:spcBef>
              <a:spcAft>
                <a:spcPts val="0"/>
              </a:spcAft>
              <a:buClr>
                <a:schemeClr val="dk1"/>
              </a:buClr>
              <a:buSzPct val="100000"/>
              <a:buChar char="•"/>
            </a:pPr>
            <a:r>
              <a:rPr lang="en-US"/>
              <a:t>Expression is evaluated each time before the loop body is executed.</a:t>
            </a:r>
            <a:endParaRPr/>
          </a:p>
          <a:p>
            <a:pPr marL="228600" lvl="0" indent="-228600" algn="l" rtl="0">
              <a:lnSpc>
                <a:spcPct val="90000"/>
              </a:lnSpc>
              <a:spcBef>
                <a:spcPts val="1000"/>
              </a:spcBef>
              <a:spcAft>
                <a:spcPts val="0"/>
              </a:spcAft>
              <a:buClr>
                <a:schemeClr val="dk1"/>
              </a:buClr>
              <a:buSzPct val="100000"/>
              <a:buFont typeface="Noto Sans Symbols"/>
              <a:buNone/>
            </a:pPr>
            <a:endParaRPr/>
          </a:p>
          <a:p>
            <a:pPr marL="228600" lvl="0" indent="-228600" algn="l" rtl="0">
              <a:lnSpc>
                <a:spcPct val="90000"/>
              </a:lnSpc>
              <a:spcBef>
                <a:spcPts val="1000"/>
              </a:spcBef>
              <a:spcAft>
                <a:spcPts val="0"/>
              </a:spcAft>
              <a:buClr>
                <a:schemeClr val="dk1"/>
              </a:buClr>
              <a:buSzPct val="100000"/>
              <a:buChar char="•"/>
            </a:pPr>
            <a:r>
              <a:rPr lang="en-US"/>
              <a:t>The braces { } are used to group declarations and statements together into a compound statement  or block, so they are syntactically equivalent to a single statement.</a:t>
            </a:r>
            <a:r>
              <a:rPr lang="en-US" b="1">
                <a:latin typeface="Courier New"/>
                <a:ea typeface="Courier New"/>
                <a:cs typeface="Courier New"/>
                <a:sym typeface="Courier New"/>
              </a:rPr>
              <a:t>	</a:t>
            </a:r>
            <a:endParaRPr/>
          </a:p>
        </p:txBody>
      </p:sp>
      <p:sp>
        <p:nvSpPr>
          <p:cNvPr id="455" name="Google Shape;455;p45"/>
          <p:cNvSpPr/>
          <p:nvPr/>
        </p:nvSpPr>
        <p:spPr>
          <a:xfrm>
            <a:off x="3327579" y="1765479"/>
            <a:ext cx="3048000" cy="1066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456" name="Google Shape;456;p45"/>
          <p:cNvSpPr/>
          <p:nvPr/>
        </p:nvSpPr>
        <p:spPr>
          <a:xfrm>
            <a:off x="8026758" y="1764406"/>
            <a:ext cx="3048000" cy="1066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6"/>
          <p:cNvSpPr txBox="1">
            <a:spLocks noGrp="1"/>
          </p:cNvSpPr>
          <p:nvPr>
            <p:ph type="title"/>
          </p:nvPr>
        </p:nvSpPr>
        <p:spPr>
          <a:xfrm>
            <a:off x="979868" y="841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for - Loop</a:t>
            </a:r>
            <a:endParaRPr/>
          </a:p>
        </p:txBody>
      </p:sp>
      <p:sp>
        <p:nvSpPr>
          <p:cNvPr id="462" name="Google Shape;462;p46"/>
          <p:cNvSpPr txBox="1">
            <a:spLocks noGrp="1"/>
          </p:cNvSpPr>
          <p:nvPr>
            <p:ph type="body" idx="1"/>
          </p:nvPr>
        </p:nvSpPr>
        <p:spPr>
          <a:xfrm>
            <a:off x="2903225" y="1226344"/>
            <a:ext cx="7772400" cy="355758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Syntax:</a:t>
            </a:r>
            <a:br>
              <a:rPr lang="en-US"/>
            </a:br>
            <a:r>
              <a:rPr lang="en-US" sz="1600"/>
              <a:t/>
            </a:r>
            <a:br>
              <a:rPr lang="en-US" sz="1600"/>
            </a:br>
            <a:endParaRPr b="1">
              <a:latin typeface="Courier New"/>
              <a:ea typeface="Courier New"/>
              <a:cs typeface="Courier New"/>
              <a:sym typeface="Courier New"/>
            </a:endParaRPr>
          </a:p>
          <a:p>
            <a:pPr marL="228600" lvl="0" indent="-122872" algn="l" rtl="0">
              <a:lnSpc>
                <a:spcPct val="90000"/>
              </a:lnSpc>
              <a:spcBef>
                <a:spcPts val="1000"/>
              </a:spcBef>
              <a:spcAft>
                <a:spcPts val="0"/>
              </a:spcAft>
              <a:buClr>
                <a:schemeClr val="dk1"/>
              </a:buClr>
              <a:buSzPct val="100000"/>
              <a:buNone/>
            </a:pPr>
            <a:endParaRPr sz="1800" b="1">
              <a:latin typeface="Courier New"/>
              <a:ea typeface="Courier New"/>
              <a:cs typeface="Courier New"/>
              <a:sym typeface="Courier New"/>
            </a:endParaRPr>
          </a:p>
          <a:p>
            <a:pPr marL="228600" lvl="0" indent="-181610" algn="l" rtl="0">
              <a:lnSpc>
                <a:spcPct val="90000"/>
              </a:lnSpc>
              <a:spcBef>
                <a:spcPts val="1000"/>
              </a:spcBef>
              <a:spcAft>
                <a:spcPts val="0"/>
              </a:spcAft>
              <a:buClr>
                <a:schemeClr val="dk1"/>
              </a:buClr>
              <a:buSzPct val="100000"/>
              <a:buNone/>
            </a:pPr>
            <a:endParaRPr sz="800" b="1">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ct val="100000"/>
              <a:buFont typeface="Noto Sans Symbols"/>
              <a:buNone/>
            </a:pPr>
            <a:r>
              <a:rPr lang="en-US" sz="1800" b="1">
                <a:latin typeface="Courier New"/>
                <a:ea typeface="Courier New"/>
                <a:cs typeface="Courier New"/>
                <a:sym typeface="Courier New"/>
              </a:rPr>
              <a:t>		</a:t>
            </a:r>
            <a:r>
              <a:rPr lang="en-US" b="1"/>
              <a:t>or</a:t>
            </a:r>
            <a:r>
              <a:rPr lang="en-US" sz="1800" b="1"/>
              <a:t/>
            </a:r>
            <a:br>
              <a:rPr lang="en-US" sz="1800" b="1"/>
            </a:br>
            <a:r>
              <a:rPr lang="en-US" sz="1800" b="1"/>
              <a:t/>
            </a:r>
            <a:br>
              <a:rPr lang="en-US" sz="1800" b="1"/>
            </a:br>
            <a:r>
              <a:rPr lang="en-US" sz="1800" b="1"/>
              <a:t> </a:t>
            </a:r>
            <a:endParaRPr/>
          </a:p>
          <a:p>
            <a:pPr marL="228600" lvl="0" indent="-64135" algn="l" rtl="0">
              <a:lnSpc>
                <a:spcPct val="90000"/>
              </a:lnSpc>
              <a:spcBef>
                <a:spcPts val="1000"/>
              </a:spcBef>
              <a:spcAft>
                <a:spcPts val="0"/>
              </a:spcAft>
              <a:buClr>
                <a:schemeClr val="dk1"/>
              </a:buClr>
              <a:buSzPct val="100000"/>
              <a:buNone/>
            </a:pPr>
            <a:endParaRPr b="1">
              <a:latin typeface="Courier New"/>
              <a:ea typeface="Courier New"/>
              <a:cs typeface="Courier New"/>
              <a:sym typeface="Courier New"/>
            </a:endParaRPr>
          </a:p>
          <a:p>
            <a:pPr marL="228600" lvl="0" indent="-64135" algn="l" rtl="0">
              <a:lnSpc>
                <a:spcPct val="90000"/>
              </a:lnSpc>
              <a:spcBef>
                <a:spcPts val="1000"/>
              </a:spcBef>
              <a:spcAft>
                <a:spcPts val="0"/>
              </a:spcAft>
              <a:buClr>
                <a:schemeClr val="dk1"/>
              </a:buClr>
              <a:buSzPct val="100000"/>
              <a:buNone/>
            </a:pPr>
            <a:endParaRPr b="1">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ct val="100000"/>
              <a:buChar char="•"/>
            </a:pPr>
            <a:r>
              <a:rPr lang="en-US"/>
              <a:t>Is equivalent to:</a:t>
            </a:r>
            <a:r>
              <a:rPr lang="en-US">
                <a:latin typeface="Times New Roman"/>
                <a:ea typeface="Times New Roman"/>
                <a:cs typeface="Times New Roman"/>
                <a:sym typeface="Times New Roman"/>
              </a:rPr>
              <a:t>	</a:t>
            </a:r>
            <a:endParaRPr b="1">
              <a:latin typeface="Courier New"/>
              <a:ea typeface="Courier New"/>
              <a:cs typeface="Courier New"/>
              <a:sym typeface="Courier New"/>
            </a:endParaRPr>
          </a:p>
        </p:txBody>
      </p:sp>
      <p:sp>
        <p:nvSpPr>
          <p:cNvPr id="463" name="Google Shape;463;p46"/>
          <p:cNvSpPr/>
          <p:nvPr/>
        </p:nvSpPr>
        <p:spPr>
          <a:xfrm>
            <a:off x="3581400" y="1676400"/>
            <a:ext cx="4419600" cy="685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for (expr1 ; expr2 ; expr3)</a:t>
            </a:r>
            <a:br>
              <a:rPr lang="en-US" sz="1800" b="1">
                <a:solidFill>
                  <a:schemeClr val="dk1"/>
                </a:solidFill>
                <a:latin typeface="Courier New"/>
                <a:ea typeface="Courier New"/>
                <a:cs typeface="Courier New"/>
                <a:sym typeface="Courier New"/>
              </a:rPr>
            </a:br>
            <a:r>
              <a:rPr lang="en-US" sz="1800" b="1">
                <a:solidFill>
                  <a:schemeClr val="dk1"/>
                </a:solidFill>
                <a:latin typeface="Courier New"/>
                <a:ea typeface="Courier New"/>
                <a:cs typeface="Courier New"/>
                <a:sym typeface="Courier New"/>
              </a:rPr>
              <a:t>     statement;</a:t>
            </a:r>
            <a:endParaRPr/>
          </a:p>
        </p:txBody>
      </p:sp>
      <p:sp>
        <p:nvSpPr>
          <p:cNvPr id="464" name="Google Shape;464;p46"/>
          <p:cNvSpPr/>
          <p:nvPr/>
        </p:nvSpPr>
        <p:spPr>
          <a:xfrm>
            <a:off x="3581400" y="2957513"/>
            <a:ext cx="4419600"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for (expr1 ; expr2 ; expr3)</a:t>
            </a:r>
            <a:br>
              <a:rPr lang="en-US" sz="1800" b="1">
                <a:solidFill>
                  <a:schemeClr val="dk1"/>
                </a:solidFill>
                <a:latin typeface="Courier New"/>
                <a:ea typeface="Courier New"/>
                <a:cs typeface="Courier New"/>
                <a:sym typeface="Courier New"/>
              </a:rPr>
            </a:br>
            <a:r>
              <a:rPr lang="en-US" sz="1800" b="1">
                <a:solidFill>
                  <a:schemeClr val="dk1"/>
                </a:solidFill>
                <a:latin typeface="Courier New"/>
                <a:ea typeface="Courier New"/>
                <a:cs typeface="Courier New"/>
                <a:sym typeface="Courier New"/>
              </a:rPr>
              <a:t>{</a:t>
            </a:r>
            <a:br>
              <a:rPr lang="en-US" sz="1800" b="1">
                <a:solidFill>
                  <a:schemeClr val="dk1"/>
                </a:solidFill>
                <a:latin typeface="Courier New"/>
                <a:ea typeface="Courier New"/>
                <a:cs typeface="Courier New"/>
                <a:sym typeface="Courier New"/>
              </a:rPr>
            </a:br>
            <a:r>
              <a:rPr lang="en-US" sz="1800" b="1">
                <a:solidFill>
                  <a:schemeClr val="dk1"/>
                </a:solidFill>
                <a:latin typeface="Courier New"/>
                <a:ea typeface="Courier New"/>
                <a:cs typeface="Courier New"/>
                <a:sym typeface="Courier New"/>
              </a:rPr>
              <a:t>	statements;</a:t>
            </a:r>
            <a:br>
              <a:rPr lang="en-US" sz="1800" b="1">
                <a:solidFill>
                  <a:schemeClr val="dk1"/>
                </a:solidFill>
                <a:latin typeface="Courier New"/>
                <a:ea typeface="Courier New"/>
                <a:cs typeface="Courier New"/>
                <a:sym typeface="Courier New"/>
              </a:rPr>
            </a:br>
            <a:r>
              <a:rPr lang="en-US" sz="1800" b="1">
                <a:solidFill>
                  <a:schemeClr val="dk1"/>
                </a:solidFill>
                <a:latin typeface="Courier New"/>
                <a:ea typeface="Courier New"/>
                <a:cs typeface="Courier New"/>
                <a:sym typeface="Courier New"/>
              </a:rPr>
              <a:t>}</a:t>
            </a:r>
            <a:endParaRPr/>
          </a:p>
        </p:txBody>
      </p:sp>
      <p:sp>
        <p:nvSpPr>
          <p:cNvPr id="465" name="Google Shape;465;p46"/>
          <p:cNvSpPr/>
          <p:nvPr/>
        </p:nvSpPr>
        <p:spPr>
          <a:xfrm>
            <a:off x="3581400" y="4600576"/>
            <a:ext cx="4419600" cy="16414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expr1;</a:t>
            </a:r>
            <a:endParaRPr/>
          </a:p>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while (expr2)</a:t>
            </a:r>
            <a:endParaRPr/>
          </a:p>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a:t>
            </a:r>
            <a:endParaRPr/>
          </a:p>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{statements;}</a:t>
            </a:r>
            <a:endParaRPr/>
          </a:p>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   expr3;</a:t>
            </a:r>
            <a:endParaRPr/>
          </a:p>
          <a:p>
            <a:pPr marL="0" marR="0" lvl="0" indent="0" algn="l" rtl="0">
              <a:lnSpc>
                <a:spcPct val="90000"/>
              </a:lnSpc>
              <a:spcBef>
                <a:spcPts val="0"/>
              </a:spcBef>
              <a:spcAft>
                <a:spcPts val="0"/>
              </a:spcAft>
              <a:buClr>
                <a:schemeClr val="dk1"/>
              </a:buClr>
              <a:buSzPts val="1800"/>
              <a:buFont typeface="Noto Sans Symbols"/>
              <a:buNone/>
            </a:pPr>
            <a:r>
              <a:rPr lang="en-US" sz="1800" b="1">
                <a:solidFill>
                  <a:schemeClr val="dk1"/>
                </a:solidFill>
                <a:latin typeface="Courier New"/>
                <a:ea typeface="Courier New"/>
                <a:cs typeface="Courier New"/>
                <a:sym typeface="Courier New"/>
              </a:rPr>
              <a: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 while Loop</a:t>
            </a:r>
            <a:endParaRPr/>
          </a:p>
        </p:txBody>
      </p:sp>
      <p:sp>
        <p:nvSpPr>
          <p:cNvPr id="471" name="Google Shape;47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Syntax:</a:t>
            </a:r>
            <a:br>
              <a:rPr lang="en-US"/>
            </a:br>
            <a:r>
              <a:rPr lang="en-US"/>
              <a:t/>
            </a:r>
            <a:br>
              <a:rPr lang="en-US"/>
            </a:br>
            <a:r>
              <a:rPr lang="en-US"/>
              <a:t>	</a:t>
            </a:r>
            <a:endParaRPr b="1">
              <a:latin typeface="Courier New"/>
              <a:ea typeface="Courier New"/>
              <a:cs typeface="Courier New"/>
              <a:sym typeface="Courier New"/>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The condition expression for looping is evaluated only after the loop body had executed.</a:t>
            </a:r>
            <a:endParaRPr/>
          </a:p>
        </p:txBody>
      </p:sp>
      <p:sp>
        <p:nvSpPr>
          <p:cNvPr id="472" name="Google Shape;472;p47"/>
          <p:cNvSpPr/>
          <p:nvPr/>
        </p:nvSpPr>
        <p:spPr>
          <a:xfrm>
            <a:off x="3200400" y="2057400"/>
            <a:ext cx="3505200" cy="1676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r>
              <a:rPr lang="en-US" sz="2000" b="1">
                <a:solidFill>
                  <a:schemeClr val="dk1"/>
                </a:solidFill>
                <a:latin typeface="Courier New"/>
                <a:ea typeface="Courier New"/>
                <a:cs typeface="Courier New"/>
                <a:sym typeface="Courier New"/>
              </a:rPr>
              <a:t>do</a:t>
            </a:r>
            <a:br>
              <a:rPr lang="en-US" sz="2000" b="1">
                <a:solidFill>
                  <a:schemeClr val="dk1"/>
                </a:solidFill>
                <a:latin typeface="Courier New"/>
                <a:ea typeface="Courier New"/>
                <a:cs typeface="Courier New"/>
                <a:sym typeface="Courier New"/>
              </a:rPr>
            </a:br>
            <a:r>
              <a:rPr lang="en-US" sz="2000" b="1">
                <a:solidFill>
                  <a:schemeClr val="dk1"/>
                </a:solidFill>
                <a:latin typeface="Courier New"/>
                <a:ea typeface="Courier New"/>
                <a:cs typeface="Courier New"/>
                <a:sym typeface="Courier New"/>
              </a:rPr>
              <a:t>{</a:t>
            </a:r>
            <a:br>
              <a:rPr lang="en-US" sz="2000" b="1">
                <a:solidFill>
                  <a:schemeClr val="dk1"/>
                </a:solidFill>
                <a:latin typeface="Courier New"/>
                <a:ea typeface="Courier New"/>
                <a:cs typeface="Courier New"/>
                <a:sym typeface="Courier New"/>
              </a:rPr>
            </a:br>
            <a:r>
              <a:rPr lang="en-US" sz="2000" b="1">
                <a:solidFill>
                  <a:schemeClr val="dk1"/>
                </a:solidFill>
                <a:latin typeface="Courier New"/>
                <a:ea typeface="Courier New"/>
                <a:cs typeface="Courier New"/>
                <a:sym typeface="Courier New"/>
              </a:rPr>
              <a:t>	Statements;</a:t>
            </a:r>
            <a:br>
              <a:rPr lang="en-US" sz="2000" b="1">
                <a:solidFill>
                  <a:schemeClr val="dk1"/>
                </a:solidFill>
                <a:latin typeface="Courier New"/>
                <a:ea typeface="Courier New"/>
                <a:cs typeface="Courier New"/>
                <a:sym typeface="Courier New"/>
              </a:rPr>
            </a:br>
            <a:r>
              <a:rPr lang="en-US" sz="2000" b="1">
                <a:solidFill>
                  <a:schemeClr val="dk1"/>
                </a:solidFill>
                <a:latin typeface="Courier New"/>
                <a:ea typeface="Courier New"/>
                <a:cs typeface="Courier New"/>
                <a:sym typeface="Courier New"/>
              </a:rPr>
              <a:t>}while (expression);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838200" y="393539"/>
            <a:ext cx="10515600" cy="57834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Java Features</a:t>
            </a:r>
            <a:endParaRPr/>
          </a:p>
          <a:p>
            <a:pPr marL="228600" lvl="0" indent="-228600" algn="l" rtl="0">
              <a:lnSpc>
                <a:spcPct val="90000"/>
              </a:lnSpc>
              <a:spcBef>
                <a:spcPts val="1000"/>
              </a:spcBef>
              <a:spcAft>
                <a:spcPts val="0"/>
              </a:spcAft>
              <a:buClr>
                <a:schemeClr val="dk1"/>
              </a:buClr>
              <a:buSzPts val="2800"/>
              <a:buChar char="•"/>
            </a:pPr>
            <a:r>
              <a:rPr lang="en-US"/>
              <a:t>Here are some important Java features:</a:t>
            </a:r>
            <a:endParaRPr/>
          </a:p>
          <a:p>
            <a:pPr marL="228600" lvl="0" indent="-228600" algn="l" rtl="0">
              <a:lnSpc>
                <a:spcPct val="90000"/>
              </a:lnSpc>
              <a:spcBef>
                <a:spcPts val="1000"/>
              </a:spcBef>
              <a:spcAft>
                <a:spcPts val="0"/>
              </a:spcAft>
              <a:buClr>
                <a:schemeClr val="dk1"/>
              </a:buClr>
              <a:buSzPts val="2800"/>
              <a:buChar char="•"/>
            </a:pPr>
            <a:r>
              <a:rPr lang="en-US"/>
              <a:t>It is one of the easy-to-use programming languages to learn.</a:t>
            </a:r>
            <a:endParaRPr/>
          </a:p>
          <a:p>
            <a:pPr marL="228600" lvl="0" indent="-228600" algn="l" rtl="0">
              <a:lnSpc>
                <a:spcPct val="90000"/>
              </a:lnSpc>
              <a:spcBef>
                <a:spcPts val="1000"/>
              </a:spcBef>
              <a:spcAft>
                <a:spcPts val="0"/>
              </a:spcAft>
              <a:buClr>
                <a:schemeClr val="dk1"/>
              </a:buClr>
              <a:buSzPts val="2800"/>
              <a:buChar char="•"/>
            </a:pPr>
            <a:r>
              <a:rPr lang="en-US"/>
              <a:t>Write code once and run it on almost any computing platform.</a:t>
            </a:r>
            <a:endParaRPr/>
          </a:p>
          <a:p>
            <a:pPr marL="228600" lvl="0" indent="-228600" algn="l" rtl="0">
              <a:lnSpc>
                <a:spcPct val="90000"/>
              </a:lnSpc>
              <a:spcBef>
                <a:spcPts val="1000"/>
              </a:spcBef>
              <a:spcAft>
                <a:spcPts val="0"/>
              </a:spcAft>
              <a:buClr>
                <a:schemeClr val="dk1"/>
              </a:buClr>
              <a:buSzPts val="2800"/>
              <a:buChar char="•"/>
            </a:pPr>
            <a:r>
              <a:rPr lang="en-US"/>
              <a:t>Java is platform-independent. Some programs developed in one machine can be executed in another machine.</a:t>
            </a:r>
            <a:endParaRPr/>
          </a:p>
          <a:p>
            <a:pPr marL="228600" lvl="0" indent="-228600" algn="l" rtl="0">
              <a:lnSpc>
                <a:spcPct val="90000"/>
              </a:lnSpc>
              <a:spcBef>
                <a:spcPts val="1000"/>
              </a:spcBef>
              <a:spcAft>
                <a:spcPts val="0"/>
              </a:spcAft>
              <a:buClr>
                <a:schemeClr val="dk1"/>
              </a:buClr>
              <a:buSzPts val="2800"/>
              <a:buChar char="•"/>
            </a:pPr>
            <a:r>
              <a:rPr lang="en-US"/>
              <a:t>It is designed for building object-oriented applications.</a:t>
            </a:r>
            <a:endParaRPr/>
          </a:p>
          <a:p>
            <a:pPr marL="228600" lvl="0" indent="-228600" algn="l" rtl="0">
              <a:lnSpc>
                <a:spcPct val="90000"/>
              </a:lnSpc>
              <a:spcBef>
                <a:spcPts val="1000"/>
              </a:spcBef>
              <a:spcAft>
                <a:spcPts val="0"/>
              </a:spcAft>
              <a:buClr>
                <a:schemeClr val="dk1"/>
              </a:buClr>
              <a:buSzPts val="2800"/>
              <a:buChar char="•"/>
            </a:pPr>
            <a:r>
              <a:rPr lang="en-US"/>
              <a:t>It is a multithreaded language with automatic memory management.</a:t>
            </a:r>
            <a:endParaRPr/>
          </a:p>
          <a:p>
            <a:pPr marL="228600" lvl="0" indent="-228600" algn="l" rtl="0">
              <a:lnSpc>
                <a:spcPct val="90000"/>
              </a:lnSpc>
              <a:spcBef>
                <a:spcPts val="1000"/>
              </a:spcBef>
              <a:spcAft>
                <a:spcPts val="0"/>
              </a:spcAft>
              <a:buClr>
                <a:schemeClr val="dk1"/>
              </a:buClr>
              <a:buSzPts val="2800"/>
              <a:buChar char="•"/>
            </a:pPr>
            <a:r>
              <a:rPr lang="en-US"/>
              <a:t>It is created for the distributed environment of the Internet.</a:t>
            </a:r>
            <a:endParaRPr/>
          </a:p>
          <a:p>
            <a:pPr marL="228600" lvl="0" indent="-228600" algn="l" rtl="0">
              <a:lnSpc>
                <a:spcPct val="90000"/>
              </a:lnSpc>
              <a:spcBef>
                <a:spcPts val="1000"/>
              </a:spcBef>
              <a:spcAft>
                <a:spcPts val="0"/>
              </a:spcAft>
              <a:buClr>
                <a:schemeClr val="dk1"/>
              </a:buClr>
              <a:buSzPts val="2800"/>
              <a:buChar char="•"/>
            </a:pPr>
            <a:r>
              <a:rPr lang="en-US"/>
              <a:t>Facilitates distributed computing as its network-centric.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break Statement</a:t>
            </a:r>
            <a:endParaRPr/>
          </a:p>
        </p:txBody>
      </p:sp>
      <p:sp>
        <p:nvSpPr>
          <p:cNvPr id="478" name="Google Shape;478;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have seen how to use the break statement within the switch statement.</a:t>
            </a:r>
            <a:endParaRPr/>
          </a:p>
          <a:p>
            <a:pPr marL="228600" lvl="0" indent="-50800" algn="l" rtl="0">
              <a:lnSpc>
                <a:spcPct val="110000"/>
              </a:lnSpc>
              <a:spcBef>
                <a:spcPts val="84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 break statement causes an  exit from the innermost containing while, do, for or switch statement.</a:t>
            </a:r>
            <a:endParaRPr>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continue Statement</a:t>
            </a:r>
            <a:endParaRPr/>
          </a:p>
        </p:txBody>
      </p:sp>
      <p:sp>
        <p:nvSpPr>
          <p:cNvPr id="484" name="Google Shape;484;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some situations, you might want to skip to the next iteration of a loop without finishing the current iteration.</a:t>
            </a:r>
            <a:endParaRPr/>
          </a:p>
          <a:p>
            <a:pPr marL="228600" lvl="0" indent="-228600" algn="l" rtl="0">
              <a:lnSpc>
                <a:spcPct val="90000"/>
              </a:lnSpc>
              <a:spcBef>
                <a:spcPts val="100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2380"/>
              <a:buChar char="•"/>
            </a:pPr>
            <a:r>
              <a:rPr lang="en-US"/>
              <a:t>The </a:t>
            </a:r>
            <a:r>
              <a:rPr lang="en-US" b="1">
                <a:latin typeface="Courier New"/>
                <a:ea typeface="Courier New"/>
                <a:cs typeface="Courier New"/>
                <a:sym typeface="Courier New"/>
              </a:rPr>
              <a:t>continue</a:t>
            </a:r>
            <a:r>
              <a:rPr lang="en-US"/>
              <a:t> statement allows you to do that.</a:t>
            </a:r>
            <a:endParaRPr/>
          </a:p>
          <a:p>
            <a:pPr marL="228600" lvl="0" indent="-228600" algn="l" rtl="0">
              <a:lnSpc>
                <a:spcPct val="90000"/>
              </a:lnSpc>
              <a:spcBef>
                <a:spcPts val="100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2380"/>
              <a:buChar char="•"/>
            </a:pPr>
            <a:r>
              <a:rPr lang="en-US"/>
              <a:t>When encountered, </a:t>
            </a:r>
            <a:r>
              <a:rPr lang="en-US" b="1">
                <a:latin typeface="Courier New"/>
                <a:ea typeface="Courier New"/>
                <a:cs typeface="Courier New"/>
                <a:sym typeface="Courier New"/>
              </a:rPr>
              <a:t>continue</a:t>
            </a:r>
            <a:r>
              <a:rPr lang="en-US">
                <a:latin typeface="Arial"/>
                <a:ea typeface="Arial"/>
                <a:cs typeface="Arial"/>
                <a:sym typeface="Arial"/>
              </a:rPr>
              <a:t> </a:t>
            </a:r>
            <a:r>
              <a:rPr lang="en-US"/>
              <a:t> skips over the remaining statements of the loop, but</a:t>
            </a:r>
            <a:r>
              <a:rPr lang="en-US">
                <a:latin typeface="Arial"/>
                <a:ea typeface="Arial"/>
                <a:cs typeface="Arial"/>
                <a:sym typeface="Arial"/>
              </a:rPr>
              <a:t> </a:t>
            </a:r>
            <a:r>
              <a:rPr lang="en-US" b="1">
                <a:latin typeface="Courier New"/>
                <a:ea typeface="Courier New"/>
                <a:cs typeface="Courier New"/>
                <a:sym typeface="Courier New"/>
              </a:rPr>
              <a:t>continues</a:t>
            </a:r>
            <a:r>
              <a:rPr lang="en-US">
                <a:latin typeface="Arial"/>
                <a:ea typeface="Arial"/>
                <a:cs typeface="Arial"/>
                <a:sym typeface="Arial"/>
              </a:rPr>
              <a:t> to </a:t>
            </a:r>
            <a:r>
              <a:rPr lang="en-US"/>
              <a:t>the next iteration of the loop.</a:t>
            </a:r>
            <a:br>
              <a:rPr lang="en-US"/>
            </a:br>
            <a:r>
              <a:rPr lang="en-US" sz="1800"/>
              <a:t/>
            </a:r>
            <a:br>
              <a:rPr lang="en-US" sz="1800"/>
            </a:br>
            <a:r>
              <a:rPr lang="en-US" sz="1400" b="1">
                <a:latin typeface="Courier New"/>
                <a:ea typeface="Courier New"/>
                <a:cs typeface="Courier New"/>
                <a:sym typeface="Courier New"/>
              </a:rPr>
              <a:t>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Scanner ?</a:t>
            </a:r>
            <a:br>
              <a:rPr lang="en-US"/>
            </a:br>
            <a:endParaRPr/>
          </a:p>
        </p:txBody>
      </p:sp>
      <p:sp>
        <p:nvSpPr>
          <p:cNvPr id="490" name="Google Shape;490;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class (java.util.Scanner)  that represents text based parser</a:t>
            </a:r>
            <a:endParaRPr/>
          </a:p>
          <a:p>
            <a:pPr marL="228600" lvl="0" indent="-228600" algn="l" rtl="0">
              <a:lnSpc>
                <a:spcPct val="90000"/>
              </a:lnSpc>
              <a:spcBef>
                <a:spcPts val="1000"/>
              </a:spcBef>
              <a:spcAft>
                <a:spcPts val="0"/>
              </a:spcAft>
              <a:buClr>
                <a:schemeClr val="dk1"/>
              </a:buClr>
              <a:buSzPts val="2800"/>
              <a:buChar char="•"/>
            </a:pPr>
            <a:r>
              <a:rPr lang="en-US"/>
              <a:t>It can parse text data from any source --Console input,Text file , socket, string;</a:t>
            </a:r>
            <a:endParaRPr/>
          </a:p>
          <a:p>
            <a:pPr marL="0" lvl="0" indent="0" algn="l" rtl="0">
              <a:lnSpc>
                <a:spcPct val="90000"/>
              </a:lnSpc>
              <a:spcBef>
                <a:spcPts val="1000"/>
              </a:spcBef>
              <a:spcAft>
                <a:spcPts val="0"/>
              </a:spcAft>
              <a:buClr>
                <a:schemeClr val="dk1"/>
              </a:buClr>
              <a:buSzPts val="2800"/>
              <a:buNone/>
            </a:pPr>
            <a:r>
              <a:rPr lang="en-US"/>
              <a:t>e.g. 	Scanner input = new Scanner(System.in);</a:t>
            </a:r>
            <a:endParaRPr/>
          </a:p>
          <a:p>
            <a:pPr marL="0" lvl="0" indent="0" algn="l" rtl="0">
              <a:lnSpc>
                <a:spcPct val="90000"/>
              </a:lnSpc>
              <a:spcBef>
                <a:spcPts val="1000"/>
              </a:spcBef>
              <a:spcAft>
                <a:spcPts val="0"/>
              </a:spcAft>
              <a:buClr>
                <a:schemeClr val="dk1"/>
              </a:buClr>
              <a:buSzPts val="2800"/>
              <a:buNone/>
            </a:pPr>
            <a:r>
              <a:rPr lang="en-US"/>
              <a:t>	System.out.print("Enter your name: ");</a:t>
            </a:r>
            <a:endParaRPr/>
          </a:p>
          <a:p>
            <a:pPr marL="0" lvl="0" indent="0" algn="l" rtl="0">
              <a:lnSpc>
                <a:spcPct val="90000"/>
              </a:lnSpc>
              <a:spcBef>
                <a:spcPts val="1000"/>
              </a:spcBef>
              <a:spcAft>
                <a:spcPts val="0"/>
              </a:spcAft>
              <a:buClr>
                <a:schemeClr val="dk1"/>
              </a:buClr>
              <a:buSzPts val="2800"/>
              <a:buNone/>
            </a:pPr>
            <a:r>
              <a:rPr lang="en-US"/>
              <a:t>	String name = input.next ();</a:t>
            </a:r>
            <a:endParaRPr/>
          </a:p>
          <a:p>
            <a:pPr marL="0" lvl="0" indent="0" algn="l" rtl="0">
              <a:lnSpc>
                <a:spcPct val="90000"/>
              </a:lnSpc>
              <a:spcBef>
                <a:spcPts val="1000"/>
              </a:spcBef>
              <a:spcAft>
                <a:spcPts val="0"/>
              </a:spcAft>
              <a:buClr>
                <a:schemeClr val="dk1"/>
              </a:buClr>
              <a:buSzPts val="2800"/>
              <a:buNone/>
            </a:pPr>
            <a:r>
              <a:rPr lang="en-US"/>
              <a:t>	System.out.println(“Your name is " + name);</a:t>
            </a:r>
            <a:endParaRPr/>
          </a:p>
          <a:p>
            <a:pPr marL="0" lvl="0" indent="0" algn="l" rtl="0">
              <a:lnSpc>
                <a:spcPct val="90000"/>
              </a:lnSpc>
              <a:spcBef>
                <a:spcPts val="1000"/>
              </a:spcBef>
              <a:spcAft>
                <a:spcPts val="0"/>
              </a:spcAft>
              <a:buClr>
                <a:schemeClr val="dk1"/>
              </a:buClr>
              <a:buSzPts val="2800"/>
              <a:buNone/>
            </a:pPr>
            <a:r>
              <a:rPr lang="en-US"/>
              <a:t>	input.close();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JAVA</a:t>
            </a:r>
            <a:endParaRPr/>
          </a:p>
        </p:txBody>
      </p:sp>
      <p:sp>
        <p:nvSpPr>
          <p:cNvPr id="122" name="Google Shape;1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Features of Java</a:t>
            </a:r>
            <a:endParaRPr/>
          </a:p>
          <a:p>
            <a:pPr marL="685800" lvl="1" indent="-228600" algn="l" rtl="0">
              <a:lnSpc>
                <a:spcPct val="90000"/>
              </a:lnSpc>
              <a:spcBef>
                <a:spcPts val="500"/>
              </a:spcBef>
              <a:spcAft>
                <a:spcPts val="0"/>
              </a:spcAft>
              <a:buClr>
                <a:schemeClr val="dk1"/>
              </a:buClr>
              <a:buSzPts val="2400"/>
              <a:buChar char="•"/>
            </a:pPr>
            <a:r>
              <a:rPr lang="en-US"/>
              <a:t>Object-Oriented</a:t>
            </a:r>
            <a:endParaRPr/>
          </a:p>
          <a:p>
            <a:pPr marL="685800" lvl="1" indent="-228600" algn="l" rtl="0">
              <a:lnSpc>
                <a:spcPct val="90000"/>
              </a:lnSpc>
              <a:spcBef>
                <a:spcPts val="500"/>
              </a:spcBef>
              <a:spcAft>
                <a:spcPts val="0"/>
              </a:spcAft>
              <a:buClr>
                <a:schemeClr val="dk1"/>
              </a:buClr>
              <a:buSzPts val="2400"/>
              <a:buChar char="•"/>
            </a:pPr>
            <a:r>
              <a:rPr lang="en-US"/>
              <a:t>Simple</a:t>
            </a:r>
            <a:endParaRPr/>
          </a:p>
          <a:p>
            <a:pPr marL="685800" lvl="1" indent="-228600" algn="l" rtl="0">
              <a:lnSpc>
                <a:spcPct val="90000"/>
              </a:lnSpc>
              <a:spcBef>
                <a:spcPts val="500"/>
              </a:spcBef>
              <a:spcAft>
                <a:spcPts val="0"/>
              </a:spcAft>
              <a:buClr>
                <a:schemeClr val="dk1"/>
              </a:buClr>
              <a:buSzPts val="2400"/>
              <a:buChar char="•"/>
            </a:pPr>
            <a:r>
              <a:rPr lang="en-US"/>
              <a:t>Robust</a:t>
            </a:r>
            <a:endParaRPr/>
          </a:p>
          <a:p>
            <a:pPr marL="685800" lvl="1" indent="-228600" algn="l" rtl="0">
              <a:lnSpc>
                <a:spcPct val="90000"/>
              </a:lnSpc>
              <a:spcBef>
                <a:spcPts val="500"/>
              </a:spcBef>
              <a:spcAft>
                <a:spcPts val="0"/>
              </a:spcAft>
              <a:buClr>
                <a:schemeClr val="dk1"/>
              </a:buClr>
              <a:buSzPts val="2400"/>
              <a:buChar char="•"/>
            </a:pPr>
            <a:r>
              <a:rPr lang="en-US"/>
              <a:t>Distributed</a:t>
            </a:r>
            <a:endParaRPr/>
          </a:p>
          <a:p>
            <a:pPr marL="685800" lvl="1" indent="-228600" algn="l" rtl="0">
              <a:lnSpc>
                <a:spcPct val="90000"/>
              </a:lnSpc>
              <a:spcBef>
                <a:spcPts val="500"/>
              </a:spcBef>
              <a:spcAft>
                <a:spcPts val="0"/>
              </a:spcAft>
              <a:buClr>
                <a:schemeClr val="dk1"/>
              </a:buClr>
              <a:buSzPts val="2400"/>
              <a:buChar char="•"/>
            </a:pPr>
            <a:r>
              <a:rPr lang="en-US"/>
              <a:t>Secure</a:t>
            </a:r>
            <a:endParaRPr/>
          </a:p>
          <a:p>
            <a:pPr marL="685800" lvl="1" indent="-228600" algn="l" rtl="0">
              <a:lnSpc>
                <a:spcPct val="90000"/>
              </a:lnSpc>
              <a:spcBef>
                <a:spcPts val="500"/>
              </a:spcBef>
              <a:spcAft>
                <a:spcPts val="0"/>
              </a:spcAft>
              <a:buClr>
                <a:schemeClr val="dk1"/>
              </a:buClr>
              <a:buSzPts val="2400"/>
              <a:buChar char="•"/>
            </a:pPr>
            <a:r>
              <a:rPr lang="en-US"/>
              <a:t>Architecture neutral</a:t>
            </a:r>
            <a:endParaRPr/>
          </a:p>
          <a:p>
            <a:pPr marL="685800" lvl="1" indent="-228600" algn="l" rtl="0">
              <a:lnSpc>
                <a:spcPct val="90000"/>
              </a:lnSpc>
              <a:spcBef>
                <a:spcPts val="500"/>
              </a:spcBef>
              <a:spcAft>
                <a:spcPts val="0"/>
              </a:spcAft>
              <a:buClr>
                <a:schemeClr val="dk1"/>
              </a:buClr>
              <a:buSzPts val="2400"/>
              <a:buChar char="•"/>
            </a:pPr>
            <a:r>
              <a:rPr lang="en-US"/>
              <a:t>Portable</a:t>
            </a:r>
            <a:endParaRPr/>
          </a:p>
          <a:p>
            <a:pPr marL="685800" lvl="1" indent="-228600" algn="l" rtl="0">
              <a:lnSpc>
                <a:spcPct val="90000"/>
              </a:lnSpc>
              <a:spcBef>
                <a:spcPts val="500"/>
              </a:spcBef>
              <a:spcAft>
                <a:spcPts val="0"/>
              </a:spcAft>
              <a:buClr>
                <a:schemeClr val="dk1"/>
              </a:buClr>
              <a:buSzPts val="2400"/>
              <a:buChar char="•"/>
            </a:pPr>
            <a:r>
              <a:rPr lang="en-US"/>
              <a:t>Interpreted</a:t>
            </a:r>
            <a:endParaRPr/>
          </a:p>
          <a:p>
            <a:pPr marL="685800" lvl="1" indent="-228600" algn="l" rtl="0">
              <a:lnSpc>
                <a:spcPct val="90000"/>
              </a:lnSpc>
              <a:spcBef>
                <a:spcPts val="500"/>
              </a:spcBef>
              <a:spcAft>
                <a:spcPts val="0"/>
              </a:spcAft>
              <a:buClr>
                <a:schemeClr val="dk1"/>
              </a:buClr>
              <a:buSzPts val="2400"/>
              <a:buChar char="•"/>
            </a:pPr>
            <a:r>
              <a:rPr lang="en-US"/>
              <a:t>Multi threaded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Simple</a:t>
            </a:r>
            <a:br>
              <a:rPr lang="en-US"/>
            </a:br>
            <a:endParaRPr/>
          </a:p>
        </p:txBody>
      </p:sp>
      <p:sp>
        <p:nvSpPr>
          <p:cNvPr id="128" name="Google Shape;128;p6"/>
          <p:cNvSpPr txBox="1">
            <a:spLocks noGrp="1"/>
          </p:cNvSpPr>
          <p:nvPr>
            <p:ph type="body" idx="1"/>
          </p:nvPr>
        </p:nvSpPr>
        <p:spPr>
          <a:xfrm>
            <a:off x="1261241" y="1990233"/>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Java is very easy to learn, and its syntax is simple, clean and easy to understand. According to Sun, Java language is a simple programming language because:</a:t>
            </a:r>
            <a:endParaRPr/>
          </a:p>
          <a:p>
            <a:pPr marL="228600" lvl="0" indent="-228600" algn="l" rtl="0">
              <a:lnSpc>
                <a:spcPct val="90000"/>
              </a:lnSpc>
              <a:spcBef>
                <a:spcPts val="1000"/>
              </a:spcBef>
              <a:spcAft>
                <a:spcPts val="0"/>
              </a:spcAft>
              <a:buClr>
                <a:schemeClr val="dk1"/>
              </a:buClr>
              <a:buSzPct val="100000"/>
              <a:buChar char="•"/>
            </a:pPr>
            <a:r>
              <a:rPr lang="en-US"/>
              <a:t>Java syntax is based on C++ (so easier for programmers to learn it after C++).</a:t>
            </a:r>
            <a:endParaRPr/>
          </a:p>
          <a:p>
            <a:pPr marL="228600" lvl="0" indent="-228600" algn="l" rtl="0">
              <a:lnSpc>
                <a:spcPct val="90000"/>
              </a:lnSpc>
              <a:spcBef>
                <a:spcPts val="1000"/>
              </a:spcBef>
              <a:spcAft>
                <a:spcPts val="0"/>
              </a:spcAft>
              <a:buClr>
                <a:schemeClr val="dk1"/>
              </a:buClr>
              <a:buSzPct val="100000"/>
              <a:buChar char="•"/>
            </a:pPr>
            <a:r>
              <a:rPr lang="en-US"/>
              <a:t>Java has removed many complicated and rarely-used features, for example, explicit pointers, operator overloading, etc.</a:t>
            </a:r>
            <a:endParaRPr/>
          </a:p>
          <a:p>
            <a:pPr marL="228600" lvl="0" indent="-228600" algn="l" rtl="0">
              <a:lnSpc>
                <a:spcPct val="90000"/>
              </a:lnSpc>
              <a:spcBef>
                <a:spcPts val="1000"/>
              </a:spcBef>
              <a:spcAft>
                <a:spcPts val="0"/>
              </a:spcAft>
              <a:buClr>
                <a:schemeClr val="dk1"/>
              </a:buClr>
              <a:buSzPct val="100000"/>
              <a:buChar char="•"/>
            </a:pPr>
            <a:r>
              <a:rPr lang="en-US"/>
              <a:t>There is no need to remove unreferenced objects because there is an Automatic Garbage Collection in Java.</a:t>
            </a:r>
            <a:endParaRPr/>
          </a:p>
          <a:p>
            <a:pPr marL="228600" lvl="0" indent="-228600" algn="l" rtl="0">
              <a:lnSpc>
                <a:spcPct val="90000"/>
              </a:lnSpc>
              <a:spcBef>
                <a:spcPts val="1000"/>
              </a:spcBef>
              <a:spcAft>
                <a:spcPts val="0"/>
              </a:spcAft>
              <a:buClr>
                <a:schemeClr val="dk1"/>
              </a:buClr>
              <a:buSzPct val="100000"/>
              <a:buChar char="•"/>
            </a:pPr>
            <a:r>
              <a:rPr lang="en-US"/>
              <a:t>GC</a:t>
            </a:r>
            <a:br>
              <a:rPr lang="en-US"/>
            </a:b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Object-oriented</a:t>
            </a:r>
            <a:br>
              <a:rPr lang="en-US"/>
            </a:br>
            <a:endParaRPr/>
          </a:p>
        </p:txBody>
      </p:sp>
      <p:sp>
        <p:nvSpPr>
          <p:cNvPr id="134" name="Google Shape;13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Java is an </a:t>
            </a:r>
            <a:r>
              <a:rPr lang="en-US" u="sng">
                <a:solidFill>
                  <a:schemeClr val="hlink"/>
                </a:solidFill>
                <a:hlinkClick r:id="rId3"/>
              </a:rPr>
              <a:t>object-oriented</a:t>
            </a:r>
            <a:r>
              <a:rPr lang="en-US"/>
              <a:t> programming language. Everything in Java is an object. Object-oriented means we organize our software as a combination of different types of objects that incorporates both data and behavior.</a:t>
            </a:r>
            <a:endParaRPr/>
          </a:p>
          <a:p>
            <a:pPr marL="228600" lvl="0" indent="-228600" algn="l" rtl="0">
              <a:lnSpc>
                <a:spcPct val="90000"/>
              </a:lnSpc>
              <a:spcBef>
                <a:spcPts val="1000"/>
              </a:spcBef>
              <a:spcAft>
                <a:spcPts val="0"/>
              </a:spcAft>
              <a:buClr>
                <a:schemeClr val="dk1"/>
              </a:buClr>
              <a:buSzPct val="100000"/>
              <a:buChar char="•"/>
            </a:pPr>
            <a:r>
              <a:rPr lang="en-US"/>
              <a:t>Object-oriented programming (OOPs) is a methodology that simplifies software development and maintenance by providing some rules.</a:t>
            </a:r>
            <a:endParaRPr/>
          </a:p>
          <a:p>
            <a:pPr marL="228600" lvl="0" indent="-228600" algn="l" rtl="0">
              <a:lnSpc>
                <a:spcPct val="90000"/>
              </a:lnSpc>
              <a:spcBef>
                <a:spcPts val="1000"/>
              </a:spcBef>
              <a:spcAft>
                <a:spcPts val="0"/>
              </a:spcAft>
              <a:buClr>
                <a:schemeClr val="dk1"/>
              </a:buClr>
              <a:buSzPct val="100000"/>
              <a:buChar char="•"/>
            </a:pPr>
            <a:r>
              <a:rPr lang="en-US"/>
              <a:t>Basic concepts of OOPs are:</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4"/>
              </a:rPr>
              <a:t>Object</a:t>
            </a:r>
            <a:endParaRPr/>
          </a:p>
          <a:p>
            <a:pPr marL="228600" lvl="0" indent="-228600" algn="l" rtl="0">
              <a:lnSpc>
                <a:spcPct val="90000"/>
              </a:lnSpc>
              <a:spcBef>
                <a:spcPts val="1000"/>
              </a:spcBef>
              <a:spcAft>
                <a:spcPts val="0"/>
              </a:spcAft>
              <a:buClr>
                <a:schemeClr val="dk1"/>
              </a:buClr>
              <a:buSzPct val="100000"/>
              <a:buChar char="•"/>
            </a:pPr>
            <a:r>
              <a:rPr lang="en-US"/>
              <a:t>Class</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5"/>
              </a:rPr>
              <a:t>Inheritance</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6"/>
              </a:rPr>
              <a:t>Polymorphism</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7"/>
              </a:rPr>
              <a:t>Abstraction</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8"/>
              </a:rPr>
              <a:t>Encapsulation</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Robust</a:t>
            </a:r>
            <a:br>
              <a:rPr lang="en-US"/>
            </a:br>
            <a:endParaRPr/>
          </a:p>
        </p:txBody>
      </p:sp>
      <p:sp>
        <p:nvSpPr>
          <p:cNvPr id="140" name="Google Shape;14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Programs are Reliable </a:t>
            </a:r>
            <a:endParaRPr/>
          </a:p>
          <a:p>
            <a:pPr marL="228600" lvl="0" indent="-228600" algn="l" rtl="0">
              <a:lnSpc>
                <a:spcPct val="90000"/>
              </a:lnSpc>
              <a:spcBef>
                <a:spcPts val="1000"/>
              </a:spcBef>
              <a:spcAft>
                <a:spcPts val="0"/>
              </a:spcAft>
              <a:buClr>
                <a:schemeClr val="dk1"/>
              </a:buClr>
              <a:buSzPts val="2800"/>
              <a:buChar char="•"/>
            </a:pPr>
            <a:r>
              <a:rPr lang="en-US"/>
              <a:t>Early checking for potential problems</a:t>
            </a:r>
            <a:endParaRPr/>
          </a:p>
          <a:p>
            <a:pPr marL="228600" lvl="0" indent="-228600" algn="l" rtl="0">
              <a:lnSpc>
                <a:spcPct val="90000"/>
              </a:lnSpc>
              <a:spcBef>
                <a:spcPts val="1000"/>
              </a:spcBef>
              <a:spcAft>
                <a:spcPts val="0"/>
              </a:spcAft>
              <a:buClr>
                <a:schemeClr val="dk1"/>
              </a:buClr>
              <a:buSzPts val="2800"/>
              <a:buChar char="•"/>
            </a:pPr>
            <a:r>
              <a:rPr lang="en-US"/>
              <a:t>Dynamic checking to eliminate error-prone situations.</a:t>
            </a:r>
            <a:endParaRPr/>
          </a:p>
          <a:p>
            <a:pPr marL="228600" lvl="0" indent="-228600" algn="l" rtl="0">
              <a:lnSpc>
                <a:spcPct val="90000"/>
              </a:lnSpc>
              <a:spcBef>
                <a:spcPts val="1000"/>
              </a:spcBef>
              <a:spcAft>
                <a:spcPts val="0"/>
              </a:spcAft>
              <a:buClr>
                <a:schemeClr val="dk1"/>
              </a:buClr>
              <a:buSzPts val="2800"/>
              <a:buChar char="•"/>
            </a:pPr>
            <a:r>
              <a:rPr lang="en-US"/>
              <a:t>Developer doesn’t have to worry about</a:t>
            </a:r>
            <a:endParaRPr/>
          </a:p>
          <a:p>
            <a:pPr marL="685800" lvl="1" indent="-228600" algn="l" rtl="0">
              <a:lnSpc>
                <a:spcPct val="90000"/>
              </a:lnSpc>
              <a:spcBef>
                <a:spcPts val="500"/>
              </a:spcBef>
              <a:spcAft>
                <a:spcPts val="0"/>
              </a:spcAft>
              <a:buClr>
                <a:schemeClr val="dk1"/>
              </a:buClr>
              <a:buSzPts val="2400"/>
              <a:buChar char="•"/>
            </a:pPr>
            <a:r>
              <a:rPr lang="en-US"/>
              <a:t>Bad Pointers</a:t>
            </a:r>
            <a:endParaRPr/>
          </a:p>
          <a:p>
            <a:pPr marL="685800" lvl="1" indent="-228600" algn="l" rtl="0">
              <a:lnSpc>
                <a:spcPct val="90000"/>
              </a:lnSpc>
              <a:spcBef>
                <a:spcPts val="500"/>
              </a:spcBef>
              <a:spcAft>
                <a:spcPts val="0"/>
              </a:spcAft>
              <a:buClr>
                <a:schemeClr val="dk1"/>
              </a:buClr>
              <a:buSzPts val="2400"/>
              <a:buChar char="•"/>
            </a:pPr>
            <a:r>
              <a:rPr lang="en-US"/>
              <a:t>Memory Allocation Errors</a:t>
            </a:r>
            <a:endParaRPr/>
          </a:p>
          <a:p>
            <a:pPr marL="685800" lvl="1" indent="-228600" algn="l" rtl="0">
              <a:lnSpc>
                <a:spcPct val="90000"/>
              </a:lnSpc>
              <a:spcBef>
                <a:spcPts val="500"/>
              </a:spcBef>
              <a:spcAft>
                <a:spcPts val="0"/>
              </a:spcAft>
              <a:buClr>
                <a:schemeClr val="dk1"/>
              </a:buClr>
              <a:buSzPts val="2400"/>
              <a:buChar char="•"/>
            </a:pPr>
            <a:r>
              <a:rPr lang="en-US"/>
              <a:t>Memory Leakage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2168</Words>
  <Application>Microsoft Office PowerPoint</Application>
  <PresentationFormat>Widescreen</PresentationFormat>
  <Paragraphs>476</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Noto Sans Symbols</vt:lpstr>
      <vt:lpstr>Times New Roman</vt:lpstr>
      <vt:lpstr>Office Theme</vt:lpstr>
      <vt:lpstr>COP</vt:lpstr>
      <vt:lpstr>PowerPoint Presentation</vt:lpstr>
      <vt:lpstr>Java</vt:lpstr>
      <vt:lpstr>History Of JAVA</vt:lpstr>
      <vt:lpstr>PowerPoint Presentation</vt:lpstr>
      <vt:lpstr>Why JAVA</vt:lpstr>
      <vt:lpstr>Simple </vt:lpstr>
      <vt:lpstr>Object-oriented </vt:lpstr>
      <vt:lpstr>Robust </vt:lpstr>
      <vt:lpstr>Distributed</vt:lpstr>
      <vt:lpstr>Secure</vt:lpstr>
      <vt:lpstr>Architecture-neutral </vt:lpstr>
      <vt:lpstr>Portable</vt:lpstr>
      <vt:lpstr>Interpreted </vt:lpstr>
      <vt:lpstr>Execution of Java Application</vt:lpstr>
      <vt:lpstr>JDK,JVM and JRE</vt:lpstr>
      <vt:lpstr>JDK </vt:lpstr>
      <vt:lpstr>JVM </vt:lpstr>
      <vt:lpstr>  JAVA class</vt:lpstr>
      <vt:lpstr>Language Basics</vt:lpstr>
      <vt:lpstr>Java Keywords</vt:lpstr>
      <vt:lpstr>PowerPoint Presentation</vt:lpstr>
      <vt:lpstr>Data Types</vt:lpstr>
      <vt:lpstr>Data Types</vt:lpstr>
      <vt:lpstr>Java Variables</vt:lpstr>
      <vt:lpstr>Variables</vt:lpstr>
      <vt:lpstr>Variables conti…</vt:lpstr>
      <vt:lpstr>Naming conventions  </vt:lpstr>
      <vt:lpstr>Rules on Identifiers </vt:lpstr>
      <vt:lpstr>Access specifiers  </vt:lpstr>
      <vt:lpstr>Basic rules  </vt:lpstr>
      <vt:lpstr>Conversions regarding primitive types </vt:lpstr>
      <vt:lpstr>Rules --- </vt:lpstr>
      <vt:lpstr>Narrowing conversion --- forced conversion(type-casting) </vt:lpstr>
      <vt:lpstr>Basic Java Syntax Operators Control Statements</vt:lpstr>
      <vt:lpstr>Primitive Types and Variables</vt:lpstr>
      <vt:lpstr>Declarations</vt:lpstr>
      <vt:lpstr>Assignment</vt:lpstr>
      <vt:lpstr>Basic Mathematical Operators</vt:lpstr>
      <vt:lpstr>Relational Operators</vt:lpstr>
      <vt:lpstr>Statements &amp; Blocks</vt:lpstr>
      <vt:lpstr>Flow of Control</vt:lpstr>
      <vt:lpstr>if Statement – different syntax options</vt:lpstr>
      <vt:lpstr>Conditional Operator</vt:lpstr>
      <vt:lpstr>switch Statement</vt:lpstr>
      <vt:lpstr>Loops</vt:lpstr>
      <vt:lpstr>While – Loop</vt:lpstr>
      <vt:lpstr>for - Loop</vt:lpstr>
      <vt:lpstr>do while Loop</vt:lpstr>
      <vt:lpstr>break Statement</vt:lpstr>
      <vt:lpstr>continue Statement</vt:lpstr>
      <vt:lpstr>What is Scanner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dc:title>
  <dc:creator>Shravani Rahul Chikhalkar (Student)</dc:creator>
  <cp:lastModifiedBy>dac</cp:lastModifiedBy>
  <cp:revision>2</cp:revision>
  <dcterms:created xsi:type="dcterms:W3CDTF">2022-03-08T12:51:41Z</dcterms:created>
  <dcterms:modified xsi:type="dcterms:W3CDTF">2022-09-16T07:39:17Z</dcterms:modified>
</cp:coreProperties>
</file>