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+QdFNoUyPvCmMKYllnov3PeYg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aca18024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15aca18024b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15aca18024b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aca18024b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15aca18024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aca1802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aca18024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15aca18024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19" name="Google Shape;2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0" name="Google Shape;22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aca18024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5aca18024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107313" y="277793"/>
            <a:ext cx="9144000" cy="85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Object Oriented Concepts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991564" y="1507020"/>
            <a:ext cx="9144000" cy="4222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• Class &amp; Object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• Access Specifier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aca18024b_0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varArgs</a:t>
            </a:r>
            <a:endParaRPr/>
          </a:p>
        </p:txBody>
      </p:sp>
      <p:sp>
        <p:nvSpPr>
          <p:cNvPr id="143" name="Google Shape;143;g15aca18024b_0_11"/>
          <p:cNvSpPr txBox="1">
            <a:spLocks noGrp="1"/>
          </p:cNvSpPr>
          <p:nvPr>
            <p:ph type="body" idx="1"/>
          </p:nvPr>
        </p:nvSpPr>
        <p:spPr>
          <a:xfrm>
            <a:off x="1184026" y="1690688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varArgs means variable arguments.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Restricting number and type of input parameters while declaring the method.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Solution:make the signature dynamic.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represent variable argument use operator called as ellipses (…) 3 dots after data type.</a:t>
            </a:r>
            <a:endParaRPr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144" name="Google Shape;144;g15aca18024b_0_11"/>
          <p:cNvSpPr/>
          <p:nvPr/>
        </p:nvSpPr>
        <p:spPr>
          <a:xfrm>
            <a:off x="2476500" y="4668981"/>
            <a:ext cx="7086600" cy="2667000"/>
          </a:xfrm>
          <a:prstGeom prst="roundRect">
            <a:avLst>
              <a:gd name="adj" fmla="val 0"/>
            </a:avLst>
          </a:prstGeom>
          <a:solidFill>
            <a:srgbClr val="EBECC6"/>
          </a:solidFill>
          <a:ln w="254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3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61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addTest(String message, int... numbers)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61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61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61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for(int i=0;i&lt;numbers.length;i++)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61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{ 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61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System.out.println(numbers[i]);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61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}      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61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61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61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0512" marR="0" lvl="0" indent="-290512" algn="l" rtl="0">
              <a:lnSpc>
                <a:spcPct val="80000"/>
              </a:lnSpc>
              <a:spcBef>
                <a:spcPts val="272"/>
              </a:spcBef>
              <a:spcAft>
                <a:spcPts val="0"/>
              </a:spcAft>
              <a:buNone/>
            </a:pPr>
            <a:endParaRPr sz="136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aca18024b_0_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varArgs</a:t>
            </a:r>
            <a:endParaRPr/>
          </a:p>
        </p:txBody>
      </p:sp>
      <p:sp>
        <p:nvSpPr>
          <p:cNvPr id="150" name="Google Shape;150;g15aca18024b_0_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Method that accepts zero to many arguments is called as var-args method.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Used to reduce versions of overloaded methods in the application.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51" name="Google Shape;151;g15aca18024b_0_18"/>
          <p:cNvSpPr/>
          <p:nvPr/>
        </p:nvSpPr>
        <p:spPr>
          <a:xfrm>
            <a:off x="2057400" y="3657600"/>
            <a:ext cx="7924800" cy="2057400"/>
          </a:xfrm>
          <a:prstGeom prst="roundRect">
            <a:avLst>
              <a:gd name="adj" fmla="val 0"/>
            </a:avLst>
          </a:prstGeom>
          <a:solidFill>
            <a:srgbClr val="EBECC6"/>
          </a:solidFill>
          <a:ln w="254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test(int…x,int…y)   Invalid, more than one variable 				   argument type.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test(int…x,String a) Invalid,variable argument 				           type must be the last 					    parameter.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aca18024b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15aca18024b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Constructor</a:t>
            </a:r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Constructor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is a special method having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same name as the class name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 explicit return type not even void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may be parameterized or parameter less.</a:t>
            </a: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Parameterized constructor is used init state of the object.</a:t>
            </a: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a class does not explicitly declare any constr , the Java compiler automatically provides a no-argument constructor, called the default constructor. </a:t>
            </a: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default constructor implicitly calls the super class's  no-argument constructor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1981200" y="152401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Constructor</a:t>
            </a:r>
            <a:endParaRPr/>
          </a:p>
        </p:txBody>
      </p:sp>
      <p:sp>
        <p:nvSpPr>
          <p:cNvPr id="170" name="Google Shape;170;p10"/>
          <p:cNvSpPr txBox="1">
            <a:spLocks noGrp="1"/>
          </p:cNvSpPr>
          <p:nvPr>
            <p:ph type="body" idx="1"/>
          </p:nvPr>
        </p:nvSpPr>
        <p:spPr>
          <a:xfrm>
            <a:off x="1981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constructor is used to initialize a newly created object.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implicitly invoked just after the memory is allocated for the object using ‘new’ keyword.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It is a special method with same name as it’s class name.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No return type for constructor. Not even void.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A constructor without input parameter is default constructor.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Constructor can be overloaded.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this keyword </a:t>
            </a:r>
            <a:endParaRPr/>
          </a:p>
        </p:txBody>
      </p:sp>
      <p:sp>
        <p:nvSpPr>
          <p:cNvPr id="176" name="Google Shape;17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1. To unhide , instance variables from method local variables.(to resolve the conflict)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eg : this.name=name;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2. To invoke the constructor ,  from another overloaded constructor in the same class.(constructor chaining , to avoid duplication)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/>
              <a:t> reference</a:t>
            </a:r>
            <a:endParaRPr/>
          </a:p>
        </p:txBody>
      </p:sp>
      <p:sp>
        <p:nvSpPr>
          <p:cNvPr id="183" name="Google Shape;18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class member gets a hidden parameter: the ‘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/>
              <a:t>’ reference.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‘this’ </a:t>
            </a:r>
            <a:r>
              <a:rPr lang="en-US"/>
              <a:t>is a keyword in Java.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‘this’</a:t>
            </a:r>
            <a:r>
              <a:rPr lang="en-US"/>
              <a:t> points to the current object.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‘this’ </a:t>
            </a:r>
            <a:r>
              <a:rPr lang="en-US"/>
              <a:t>always holds address of an object which  invokes the member  function.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Why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‘this’</a:t>
            </a:r>
            <a:r>
              <a:rPr lang="en-US"/>
              <a:t>?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access current object.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call the constructor of the same class.//constructor chaining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remove shadowing of instance fields.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/>
              <a:t> reference</a:t>
            </a:r>
            <a:endParaRPr/>
          </a:p>
        </p:txBody>
      </p:sp>
      <p:sp>
        <p:nvSpPr>
          <p:cNvPr id="189" name="Google Shape;189;p13"/>
          <p:cNvSpPr/>
          <p:nvPr/>
        </p:nvSpPr>
        <p:spPr>
          <a:xfrm>
            <a:off x="4627808" y="1674254"/>
            <a:ext cx="1056068" cy="9144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13"/>
          <p:cNvCxnSpPr>
            <a:stCxn id="189" idx="1"/>
          </p:cNvCxnSpPr>
          <p:nvPr/>
        </p:nvCxnSpPr>
        <p:spPr>
          <a:xfrm rot="10800000" flipH="1">
            <a:off x="5683876" y="2112254"/>
            <a:ext cx="1081800" cy="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91" name="Google Shape;191;p13"/>
          <p:cNvSpPr txBox="1"/>
          <p:nvPr/>
        </p:nvSpPr>
        <p:spPr>
          <a:xfrm>
            <a:off x="6324600" y="1751527"/>
            <a:ext cx="43434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the constructor of the same class</a:t>
            </a:r>
            <a:endParaRPr/>
          </a:p>
        </p:txBody>
      </p:sp>
      <p:sp>
        <p:nvSpPr>
          <p:cNvPr id="192" name="Google Shape;192;p13"/>
          <p:cNvSpPr/>
          <p:nvPr/>
        </p:nvSpPr>
        <p:spPr>
          <a:xfrm>
            <a:off x="5020077" y="4592391"/>
            <a:ext cx="475445" cy="103031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>
            <a:stCxn id="192" idx="1"/>
          </p:cNvCxnSpPr>
          <p:nvPr/>
        </p:nvCxnSpPr>
        <p:spPr>
          <a:xfrm rot="10800000">
            <a:off x="4200177" y="4973446"/>
            <a:ext cx="819900" cy="134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94" name="Google Shape;194;p13"/>
          <p:cNvSpPr txBox="1"/>
          <p:nvPr/>
        </p:nvSpPr>
        <p:spPr>
          <a:xfrm>
            <a:off x="1691426" y="4419600"/>
            <a:ext cx="28848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shadowing of instance fields</a:t>
            </a:r>
            <a:endParaRPr/>
          </a:p>
        </p:txBody>
      </p:sp>
      <p:sp>
        <p:nvSpPr>
          <p:cNvPr id="195" name="Google Shape;195;p13"/>
          <p:cNvSpPr/>
          <p:nvPr/>
        </p:nvSpPr>
        <p:spPr>
          <a:xfrm>
            <a:off x="1828800" y="1143000"/>
            <a:ext cx="2971800" cy="2590800"/>
          </a:xfrm>
          <a:prstGeom prst="roundRect">
            <a:avLst>
              <a:gd name="adj" fmla="val 0"/>
            </a:avLst>
          </a:prstGeom>
          <a:solidFill>
            <a:srgbClr val="EBECC6"/>
          </a:solidFill>
          <a:ln w="254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90513" marR="0" lvl="0" indent="-29051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MyDate()</a:t>
            </a:r>
            <a:endParaRPr/>
          </a:p>
          <a:p>
            <a:pPr marL="290513" marR="0" lvl="0" indent="-29051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290513" marR="0" lvl="0" indent="-29051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this(20);</a:t>
            </a:r>
            <a:endParaRPr/>
          </a:p>
          <a:p>
            <a:pPr marL="290513" marR="0" lvl="0" indent="-29051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290513" marR="0" lvl="0" indent="-29051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MyDate(int dd)</a:t>
            </a:r>
            <a:endParaRPr/>
          </a:p>
          <a:p>
            <a:pPr marL="290513" marR="0" lvl="0" indent="-29051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290513" marR="0" lvl="0" indent="-29051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this.dd=dd;</a:t>
            </a:r>
            <a:endParaRPr/>
          </a:p>
          <a:p>
            <a:pPr marL="290513" marR="0" lvl="0" indent="-29051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290513" marR="0" lvl="0" indent="-29051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290513" marR="0" lvl="0" indent="-29051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//In main</a:t>
            </a:r>
            <a:endParaRPr/>
          </a:p>
          <a:p>
            <a:pPr marL="290513" marR="0" lvl="0" indent="-29051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MyDate m=new MyDate();</a:t>
            </a:r>
            <a:endParaRPr/>
          </a:p>
          <a:p>
            <a:pPr marL="290513" marR="0" lvl="0" indent="-29051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8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13"/>
          <p:cNvSpPr/>
          <p:nvPr/>
        </p:nvSpPr>
        <p:spPr>
          <a:xfrm>
            <a:off x="5257800" y="3962400"/>
            <a:ext cx="5105400" cy="2057400"/>
          </a:xfrm>
          <a:prstGeom prst="roundRect">
            <a:avLst>
              <a:gd name="adj" fmla="val 0"/>
            </a:avLst>
          </a:prstGeom>
          <a:solidFill>
            <a:srgbClr val="FAFAB4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90513" marR="0" lvl="0" indent="-29051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MyDate(int dd,int mm,int yy)</a:t>
            </a:r>
            <a:endParaRPr/>
          </a:p>
          <a:p>
            <a:pPr marL="290513" marR="0" lvl="0" indent="-29051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747713" marR="0" lvl="1" indent="-29051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this.dd=dd;</a:t>
            </a:r>
            <a:endParaRPr/>
          </a:p>
          <a:p>
            <a:pPr marL="747713" marR="0" lvl="1" indent="-29051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this.mm=mm;</a:t>
            </a:r>
            <a:endParaRPr/>
          </a:p>
          <a:p>
            <a:pPr marL="747713" marR="0" lvl="1" indent="-29051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this.yy=yy;</a:t>
            </a:r>
            <a:endParaRPr/>
          </a:p>
          <a:p>
            <a:pPr marL="290513" marR="0" lvl="0" indent="-29051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290513" marR="0" lvl="0" indent="-290513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90513" lvl="0" indent="-29051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public MyDate(int dd,int mm,int yy)</a:t>
            </a:r>
            <a:endParaRPr/>
          </a:p>
          <a:p>
            <a:pPr marL="290513" lvl="0" indent="-2905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747713" lvl="1" indent="-2905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this.dd=dd;</a:t>
            </a:r>
            <a:endParaRPr/>
          </a:p>
          <a:p>
            <a:pPr marL="747713" lvl="1" indent="-2905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this.mm=mm;</a:t>
            </a:r>
            <a:endParaRPr/>
          </a:p>
          <a:p>
            <a:pPr marL="747713" lvl="1" indent="-2905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this.yy=yy;</a:t>
            </a:r>
            <a:endParaRPr/>
          </a:p>
          <a:p>
            <a:pPr marL="290513" lvl="0" indent="-2905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290513" lvl="0" indent="-1127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Variables in Java</a:t>
            </a:r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 Variables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Copy created per class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static variables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Instance Variables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Copy created per instance of the class.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Local Variable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Occur within a method and blocks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Copy created per method call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If used ,must be initialized or compiler complains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OOPS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Object</a:t>
            </a:r>
            <a:r>
              <a:rPr lang="en-US"/>
              <a:t> means a real-world entity such as a pen, chair, table, computer, watch, etc.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 </a:t>
            </a:r>
            <a:r>
              <a:rPr lang="en-US" b="1"/>
              <a:t>Object-Oriented Programming</a:t>
            </a:r>
            <a:r>
              <a:rPr lang="en-US"/>
              <a:t> is a methodology or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paradigm to design a program using classes and objects.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simplifies software development and maintenance by providing some concepts: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Key concepts of object-oriented programming are: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Abstraction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Encapsulation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Inheritance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Polymorphism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4114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Accessor /getters methods merely access instance fields/variables.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e.g.   getXXX() methods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body" idx="2"/>
          </p:nvPr>
        </p:nvSpPr>
        <p:spPr>
          <a:xfrm>
            <a:off x="6019800" y="1600201"/>
            <a:ext cx="41910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Mutator /setters methods actually change contents of instance fields.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e.g. setXXX(…) methods</a:t>
            </a:r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/>
          </p:nvPr>
        </p:nvSpPr>
        <p:spPr>
          <a:xfrm>
            <a:off x="1428509" y="1984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Accessor and Mutator Methods</a:t>
            </a:r>
            <a:endParaRPr/>
          </a:p>
        </p:txBody>
      </p:sp>
      <p:sp>
        <p:nvSpPr>
          <p:cNvPr id="216" name="Google Shape;216;p16"/>
          <p:cNvSpPr/>
          <p:nvPr/>
        </p:nvSpPr>
        <p:spPr>
          <a:xfrm>
            <a:off x="2286000" y="3581400"/>
            <a:ext cx="5715000" cy="2971800"/>
          </a:xfrm>
          <a:prstGeom prst="roundRect">
            <a:avLst>
              <a:gd name="adj" fmla="val 0"/>
            </a:avLst>
          </a:prstGeom>
          <a:solidFill>
            <a:srgbClr val="EBECC6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MyDate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private int day,month,year;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setDay (int 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day=d;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int getDay()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day;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-US"/>
              <a:t>Variable</a:t>
            </a:r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characteristics or behaviors belong to the class rather than a specific instance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interestRate</a:t>
            </a:r>
            <a:r>
              <a:rPr lang="en-US"/>
              <a:t>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calculateInterest</a:t>
            </a:r>
            <a:r>
              <a:rPr lang="en-US"/>
              <a:t> method for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savingsAccount</a:t>
            </a:r>
            <a:r>
              <a:rPr lang="en-US"/>
              <a:t> class.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/>
              <a:t> variable in Employee to count the number of objects.</a:t>
            </a:r>
            <a:endParaRPr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Such data members are static for all instances.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Change in static variable value affects all instances.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Variables in Memory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1981200" y="5303839"/>
            <a:ext cx="8229600" cy="46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single copy exists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18" descr="Diagram-Coursewar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1524001"/>
            <a:ext cx="74676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Method</a:t>
            </a:r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body" idx="1"/>
          </p:nvPr>
        </p:nvSpPr>
        <p:spPr>
          <a:xfrm>
            <a:off x="1947863" y="1354138"/>
            <a:ext cx="8229600" cy="497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method can access static data members only.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method is invoked using class name.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 </a:t>
            </a: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&lt;class name&gt;.&lt;method name&gt;()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Reference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en-US"/>
              <a:t> is never passed to a </a:t>
            </a: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method.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Method</a:t>
            </a:r>
            <a:endParaRPr/>
          </a:p>
        </p:txBody>
      </p:sp>
      <p:sp>
        <p:nvSpPr>
          <p:cNvPr id="245" name="Google Shape;245;p20"/>
          <p:cNvSpPr>
            <a:spLocks noGrp="1"/>
          </p:cNvSpPr>
          <p:nvPr>
            <p:ph type="body" idx="1"/>
          </p:nvPr>
        </p:nvSpPr>
        <p:spPr>
          <a:xfrm>
            <a:off x="1905000" y="1219200"/>
            <a:ext cx="4495800" cy="4267200"/>
          </a:xfrm>
          <a:prstGeom prst="roundRect">
            <a:avLst>
              <a:gd name="adj" fmla="val 0"/>
            </a:avLst>
          </a:prstGeom>
          <a:solidFill>
            <a:srgbClr val="EBECC6"/>
          </a:solidFill>
          <a:ln w="254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90513" lvl="0" indent="-290513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290513" lvl="0" indent="-290513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0513" lvl="0" indent="-290513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0513" lvl="0" indent="-290513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0513" lvl="0" indent="-290513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0513" lvl="0" indent="-290513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Employee</a:t>
            </a:r>
            <a:endParaRPr/>
          </a:p>
          <a:p>
            <a:pPr marL="290513" lvl="0" indent="-290513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290513" lvl="0" indent="-290513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private </a:t>
            </a:r>
            <a:r>
              <a:rPr lang="en-US" sz="148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 int count</a:t>
            </a: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290513" lvl="0" indent="-290513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0513" lvl="0" indent="-290513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public </a:t>
            </a:r>
            <a:r>
              <a:rPr lang="en-US" sz="148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 int showCount()</a:t>
            </a:r>
            <a:endParaRPr/>
          </a:p>
          <a:p>
            <a:pPr marL="290513" lvl="0" indent="-290513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{ 	</a:t>
            </a:r>
            <a:endParaRPr/>
          </a:p>
          <a:p>
            <a:pPr marL="290513" lvl="0" indent="-290513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return </a:t>
            </a:r>
            <a:r>
              <a:rPr lang="en-US" sz="148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290513" lvl="0" indent="-290513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}</a:t>
            </a:r>
            <a:endParaRPr/>
          </a:p>
          <a:p>
            <a:pPr marL="290513" lvl="0" indent="-290513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290513" lvl="0" indent="-290513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endParaRPr sz="166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0513" lvl="0" indent="-290513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0513" lvl="0" indent="-290513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0513" lvl="0" indent="-196533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0513" lvl="0" indent="-196533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0513" lvl="0" indent="-196533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0513" lvl="0" indent="-196533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0513" lvl="0" indent="-196533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0513" lvl="0" indent="-196533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4495800" y="2971800"/>
            <a:ext cx="5715000" cy="3276600"/>
          </a:xfrm>
          <a:prstGeom prst="roundRect">
            <a:avLst>
              <a:gd name="adj" fmla="val 0"/>
            </a:avLst>
          </a:prstGeom>
          <a:solidFill>
            <a:srgbClr val="FAFAB4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90513" marR="0" lvl="0" indent="-290513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0513" marR="0" lvl="0" indent="-290513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0513" marR="0" lvl="0" indent="-290513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0513" marR="0" lvl="0" indent="-290513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0513" marR="0" lvl="0" indent="-29051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 args[])</a:t>
            </a:r>
            <a:endParaRPr/>
          </a:p>
          <a:p>
            <a:pPr marL="290513" marR="0" lvl="0" indent="-29051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290513" marR="0" lvl="0" indent="-29051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numberOfEmployees= 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Employee.showCount();</a:t>
            </a:r>
            <a:endParaRPr/>
          </a:p>
          <a:p>
            <a:pPr marL="290513" marR="0" lvl="0" indent="-290513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0513" marR="0" lvl="0" indent="-29051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System.out.println(numberOfEmployees);</a:t>
            </a:r>
            <a:endParaRPr/>
          </a:p>
          <a:p>
            <a:pPr marL="290513" marR="0" lvl="0" indent="-290513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0513" marR="0" lvl="0" indent="-29051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290513" marR="0" lvl="0" indent="-290513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0513" marR="0" lvl="0" indent="-290513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0513" marR="0" lvl="0" indent="-290513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public static void main</a:t>
            </a:r>
            <a:endParaRPr sz="2800"/>
          </a:p>
        </p:txBody>
      </p:sp>
      <p:sp>
        <p:nvSpPr>
          <p:cNvPr id="253" name="Google Shape;253;p21"/>
          <p:cNvSpPr txBox="1">
            <a:spLocks noGrp="1"/>
          </p:cNvSpPr>
          <p:nvPr>
            <p:ph type="body" idx="1"/>
          </p:nvPr>
        </p:nvSpPr>
        <p:spPr>
          <a:xfrm>
            <a:off x="1968321" y="153580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lang="en-US"/>
              <a:t> is static method and called before instantiation of the class.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Since it is static, it is automatically invoked by the startup code.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the entry point of a class.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Loader will load the class and search for main method to enter into class, so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main()is </a:t>
            </a:r>
            <a:r>
              <a:rPr lang="en-US"/>
              <a:t>declared as static.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So,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ClassName.main(…)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-US"/>
              <a:t>initialization blocks</a:t>
            </a:r>
            <a:endParaRPr/>
          </a:p>
        </p:txBody>
      </p:sp>
      <p:sp>
        <p:nvSpPr>
          <p:cNvPr id="259" name="Google Shape;259;p22"/>
          <p:cNvSpPr txBox="1">
            <a:spLocks noGrp="1"/>
          </p:cNvSpPr>
          <p:nvPr>
            <p:ph type="body" idx="1"/>
          </p:nvPr>
        </p:nvSpPr>
        <p:spPr>
          <a:xfrm>
            <a:off x="1981200" y="1371601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Arbitrary blocks of code.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Executed before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lang="en-US"/>
              <a:t> when class is loaded.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Used for initializing static variables.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class can have more than one static blocks.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more than one static blocks exists in a program then called in the order they appear in the source code.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60" name="Google Shape;260;p22"/>
          <p:cNvSpPr/>
          <p:nvPr/>
        </p:nvSpPr>
        <p:spPr>
          <a:xfrm>
            <a:off x="3352800" y="4724400"/>
            <a:ext cx="5791200" cy="1600200"/>
          </a:xfrm>
          <a:prstGeom prst="roundRect">
            <a:avLst>
              <a:gd name="adj" fmla="val 0"/>
            </a:avLst>
          </a:prstGeom>
          <a:solidFill>
            <a:srgbClr val="FAFAB4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90513" marR="0" lvl="0" indent="-29051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endParaRPr/>
          </a:p>
          <a:p>
            <a:pPr marL="290513" marR="0" lvl="0" indent="-29051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290513" marR="0" lvl="0" indent="-29051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//manipulation of static variables</a:t>
            </a:r>
            <a:endParaRPr/>
          </a:p>
          <a:p>
            <a:pPr marL="290513" marR="0" lvl="0" indent="-29051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290513" marR="0" lvl="0" indent="-290513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Abstraction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Abstraction is the process of identifying the key aspects of an entity and ignoring the rest.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Only those aspects are selected that are important to the current problem scenario.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/>
              <a:t>Hiding internal details and showing functionality</a:t>
            </a:r>
            <a:r>
              <a:rPr lang="en-US"/>
              <a:t> is known as abstraction.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example phone call, we don't know the internal processing.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Encapsulation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Encapsulation is a mechanism used to hide the </a:t>
            </a:r>
            <a:r>
              <a:rPr lang="en-US" sz="2600"/>
              <a:t>data</a:t>
            </a:r>
            <a:r>
              <a:rPr lang="en-US" sz="2600" smtClean="0"/>
              <a:t>, </a:t>
            </a:r>
            <a:r>
              <a:rPr lang="en-US" sz="2600" dirty="0"/>
              <a:t>internal structure and implementation details of an object.</a:t>
            </a:r>
            <a:endParaRPr dirty="0"/>
          </a:p>
          <a:p>
            <a:pPr marL="22860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All interaction with the object is through public interface of operations.</a:t>
            </a:r>
            <a:endParaRPr dirty="0"/>
          </a:p>
          <a:p>
            <a:pPr marL="22860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dirty="0"/>
          </a:p>
          <a:p>
            <a:pPr marL="3429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dirty="0"/>
              <a:t>The user knows only about the interface; </a:t>
            </a:r>
            <a:endParaRPr dirty="0"/>
          </a:p>
          <a:p>
            <a:pPr marL="3429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dirty="0"/>
              <a:t>any changes to the implementation does not affect the user.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</a:t>
            </a:r>
            <a:br>
              <a:rPr lang="en-US"/>
            </a:b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class is a user defined blueprint or prototype from which objects are created.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represents the set of properties or methods that are common to all objects of one type.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 includes data members, methods, constructors etc…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E.g. Student,Employee,Customer,Account etc..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</a:t>
            </a:r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body" idx="1"/>
          </p:nvPr>
        </p:nvSpPr>
        <p:spPr>
          <a:xfrm>
            <a:off x="838200" y="14135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641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a basic unit of Object Oriented Programming and represents the real life entities.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 object consists of :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State : It is represented by attributes of an object. (properties of an object) / instance variables(non static)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Behavior : It is represented by methods of an object (actions upon data)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Identity : It gives a unique identity to an object and enables one object to interact with other objects. eg : Emp id , Student PRN  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 Creation</a:t>
            </a:r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new operator instantiates a class by allocating memory for a new object and returning a reference to that memory. The new operator also invokes the class constructor.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e.g. Employee emp=new Employee();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>
            <a:spLocks noGrp="1"/>
          </p:cNvSpPr>
          <p:nvPr>
            <p:ph type="body" idx="1"/>
          </p:nvPr>
        </p:nvSpPr>
        <p:spPr>
          <a:xfrm>
            <a:off x="401782" y="63067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Objects are created from the </a:t>
            </a:r>
            <a:r>
              <a:rPr lang="en-US" b="1"/>
              <a:t>new</a:t>
            </a:r>
            <a:r>
              <a:rPr lang="en-US"/>
              <a:t> keyword in Java.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time you do something like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ClassName objectName = </a:t>
            </a:r>
            <a:r>
              <a:rPr lang="en-US" b="1"/>
              <a:t>new</a:t>
            </a:r>
            <a:r>
              <a:rPr lang="en-US"/>
              <a:t> ClassName();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JVM allocates the necessary memory in the </a:t>
            </a:r>
            <a:r>
              <a:rPr lang="en-US" b="1"/>
              <a:t>Heap Area</a:t>
            </a:r>
            <a:r>
              <a:rPr lang="en-US"/>
              <a:t> to create this object, once this memory is allocated it holds the reference to this memory through some variable which is </a:t>
            </a:r>
            <a:r>
              <a:rPr lang="en-US" b="1"/>
              <a:t>objectName</a:t>
            </a:r>
            <a:r>
              <a:rPr lang="en-US"/>
              <a:t> here.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/>
              <a:t>All </a:t>
            </a:r>
            <a:r>
              <a:rPr lang="en-US" b="1" i="1"/>
              <a:t>object instances</a:t>
            </a:r>
            <a:r>
              <a:rPr lang="en-US" i="1"/>
              <a:t> and </a:t>
            </a:r>
            <a:r>
              <a:rPr lang="en-US" b="1" i="1"/>
              <a:t>arrays</a:t>
            </a:r>
            <a:r>
              <a:rPr lang="en-US" i="1"/>
              <a:t> are stored in a heap.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aca18024b_0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 Overloading</a:t>
            </a:r>
            <a:endParaRPr/>
          </a:p>
        </p:txBody>
      </p:sp>
      <p:sp>
        <p:nvSpPr>
          <p:cNvPr id="136" name="Google Shape;136;g15aca18024b_0_6"/>
          <p:cNvSpPr txBox="1">
            <a:spLocks noGrp="1"/>
          </p:cNvSpPr>
          <p:nvPr>
            <p:ph type="body" idx="1"/>
          </p:nvPr>
        </p:nvSpPr>
        <p:spPr>
          <a:xfrm>
            <a:off x="1981200" y="1143001"/>
            <a:ext cx="8229600" cy="49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Reusing the same name for method.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method calls are resolved at compile time using method signature.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Compile time error occurs if compiler cannot match the arguments or if more than one match is possible.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Method signature consists of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Number of arguments passed to a function.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types of arguments.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Sequence in which they are passed.</a:t>
            </a:r>
            <a:endParaRPr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1138</Words>
  <Application>Microsoft Office PowerPoint</Application>
  <PresentationFormat>Widescreen</PresentationFormat>
  <Paragraphs>238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Noto Sans Symbols</vt:lpstr>
      <vt:lpstr>Times New Roman</vt:lpstr>
      <vt:lpstr>Office Theme</vt:lpstr>
      <vt:lpstr>Object Oriented Concepts</vt:lpstr>
      <vt:lpstr>OOPS</vt:lpstr>
      <vt:lpstr>Abstraction</vt:lpstr>
      <vt:lpstr>Encapsulation</vt:lpstr>
      <vt:lpstr>Class </vt:lpstr>
      <vt:lpstr>Object</vt:lpstr>
      <vt:lpstr>Object Creation</vt:lpstr>
      <vt:lpstr>PowerPoint Presentation</vt:lpstr>
      <vt:lpstr>Method Overloading</vt:lpstr>
      <vt:lpstr>varArgs</vt:lpstr>
      <vt:lpstr>varArgs</vt:lpstr>
      <vt:lpstr>PowerPoint Presentation</vt:lpstr>
      <vt:lpstr>Constructor</vt:lpstr>
      <vt:lpstr>Constructor</vt:lpstr>
      <vt:lpstr>this keyword </vt:lpstr>
      <vt:lpstr>this reference</vt:lpstr>
      <vt:lpstr>this reference</vt:lpstr>
      <vt:lpstr>PowerPoint Presentation</vt:lpstr>
      <vt:lpstr>Variables in Java</vt:lpstr>
      <vt:lpstr>Accessor and Mutator Methods</vt:lpstr>
      <vt:lpstr>static Variable</vt:lpstr>
      <vt:lpstr>static Variables in Memory</vt:lpstr>
      <vt:lpstr>static Method</vt:lpstr>
      <vt:lpstr>static Method</vt:lpstr>
      <vt:lpstr>public static void main</vt:lpstr>
      <vt:lpstr>static initialization blocks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Concepts</dc:title>
  <dc:creator>HP</dc:creator>
  <cp:lastModifiedBy>dac</cp:lastModifiedBy>
  <cp:revision>1</cp:revision>
  <dcterms:created xsi:type="dcterms:W3CDTF">2021-04-24T07:34:57Z</dcterms:created>
  <dcterms:modified xsi:type="dcterms:W3CDTF">2022-09-19T03:14:41Z</dcterms:modified>
</cp:coreProperties>
</file>