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FkDTwNux9BbCaF89S134eDWIu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aca18024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5aca18024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5aca18024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aca18024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5aca18024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aca18024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aca18024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5aca18024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ca182d5d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ca182d5da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5ca182d5da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17: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ca182d5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ca182d5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5ca182d5d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ca182d5d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ca182d5d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5ca182d5d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ca182d5d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ca182d5d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5ca182d5d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ca182d5d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ca182d5d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5ca182d5d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1" name="Google Shape;28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ca182d5d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ca182d5da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5ca182d5d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aca18024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5aca18024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7313" y="277793"/>
            <a:ext cx="9144000" cy="85936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Object Oriented Concepts</a:t>
            </a:r>
            <a:endParaRPr/>
          </a:p>
        </p:txBody>
      </p:sp>
      <p:sp>
        <p:nvSpPr>
          <p:cNvPr id="89" name="Google Shape;89;p1"/>
          <p:cNvSpPr txBox="1"/>
          <p:nvPr>
            <p:ph idx="1" type="subTitle"/>
          </p:nvPr>
        </p:nvSpPr>
        <p:spPr>
          <a:xfrm>
            <a:off x="991564" y="1507020"/>
            <a:ext cx="9144000" cy="42224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 Class &amp; Object</a:t>
            </a:r>
            <a:endParaRPr/>
          </a:p>
          <a:p>
            <a:pPr indent="0" lvl="0" marL="0" rtl="0" algn="l">
              <a:lnSpc>
                <a:spcPct val="90000"/>
              </a:lnSpc>
              <a:spcBef>
                <a:spcPts val="1000"/>
              </a:spcBef>
              <a:spcAft>
                <a:spcPts val="0"/>
              </a:spcAft>
              <a:buClr>
                <a:schemeClr val="dk1"/>
              </a:buClr>
              <a:buSzPts val="2400"/>
              <a:buNone/>
            </a:pPr>
            <a:r>
              <a:rPr lang="en-US"/>
              <a:t> • Access Specifier </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5aca18024b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varArgs</a:t>
            </a:r>
            <a:endParaRPr/>
          </a:p>
        </p:txBody>
      </p:sp>
      <p:sp>
        <p:nvSpPr>
          <p:cNvPr id="143" name="Google Shape;143;g15aca18024b_0_11"/>
          <p:cNvSpPr txBox="1"/>
          <p:nvPr>
            <p:ph idx="1" type="body"/>
          </p:nvPr>
        </p:nvSpPr>
        <p:spPr>
          <a:xfrm>
            <a:off x="1184026" y="1690688"/>
            <a:ext cx="8229600" cy="5562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varArgs means variable arguments.</a:t>
            </a:r>
            <a:endParaRPr/>
          </a:p>
          <a:p>
            <a:pPr indent="-228600" lvl="0" marL="228600" rtl="0" algn="just">
              <a:lnSpc>
                <a:spcPct val="90000"/>
              </a:lnSpc>
              <a:spcBef>
                <a:spcPts val="1000"/>
              </a:spcBef>
              <a:spcAft>
                <a:spcPts val="0"/>
              </a:spcAft>
              <a:buClr>
                <a:schemeClr val="dk1"/>
              </a:buClr>
              <a:buSzPts val="2800"/>
              <a:buChar char="•"/>
            </a:pPr>
            <a:r>
              <a:rPr lang="en-US"/>
              <a:t>Restricting number and type of input parameters while declaring the method.</a:t>
            </a:r>
            <a:endParaRPr/>
          </a:p>
          <a:p>
            <a:pPr indent="-228600" lvl="0" marL="228600" rtl="0" algn="just">
              <a:lnSpc>
                <a:spcPct val="90000"/>
              </a:lnSpc>
              <a:spcBef>
                <a:spcPts val="1000"/>
              </a:spcBef>
              <a:spcAft>
                <a:spcPts val="0"/>
              </a:spcAft>
              <a:buClr>
                <a:schemeClr val="dk1"/>
              </a:buClr>
              <a:buSzPts val="2800"/>
              <a:buChar char="•"/>
            </a:pPr>
            <a:r>
              <a:rPr lang="en-US"/>
              <a:t>Solution:make the signature dynamic.</a:t>
            </a:r>
            <a:endParaRPr/>
          </a:p>
          <a:p>
            <a:pPr indent="-228600" lvl="0" marL="228600" rtl="0" algn="just">
              <a:lnSpc>
                <a:spcPct val="90000"/>
              </a:lnSpc>
              <a:spcBef>
                <a:spcPts val="1000"/>
              </a:spcBef>
              <a:spcAft>
                <a:spcPts val="0"/>
              </a:spcAft>
              <a:buClr>
                <a:schemeClr val="dk1"/>
              </a:buClr>
              <a:buSzPts val="2800"/>
              <a:buChar char="•"/>
            </a:pPr>
            <a:r>
              <a:rPr lang="en-US"/>
              <a:t>To represent variable argument use operator called as ellipses (…) 3 dots after data type.</a:t>
            </a:r>
            <a:endParaRPr/>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p>
        </p:txBody>
      </p:sp>
      <p:sp>
        <p:nvSpPr>
          <p:cNvPr id="144" name="Google Shape;144;g15aca18024b_0_11"/>
          <p:cNvSpPr/>
          <p:nvPr/>
        </p:nvSpPr>
        <p:spPr>
          <a:xfrm>
            <a:off x="2476500" y="4668981"/>
            <a:ext cx="7086600" cy="2667000"/>
          </a:xfrm>
          <a:prstGeom prst="roundRect">
            <a:avLst>
              <a:gd fmla="val 0" name="adj"/>
            </a:avLst>
          </a:prstGeom>
          <a:solidFill>
            <a:srgbClr val="EBECC6"/>
          </a:solidFill>
          <a:ln cap="flat" cmpd="sng" w="254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just">
              <a:lnSpc>
                <a:spcPct val="80000"/>
              </a:lnSpc>
              <a:spcBef>
                <a:spcPts val="0"/>
              </a:spcBef>
              <a:spcAft>
                <a:spcPts val="0"/>
              </a:spcAft>
              <a:buNone/>
            </a:pPr>
            <a:r>
              <a:t/>
            </a:r>
            <a:endParaRPr b="1" sz="1530">
              <a:solidFill>
                <a:schemeClr val="dk1"/>
              </a:solidFill>
              <a:latin typeface="Courier New"/>
              <a:ea typeface="Courier New"/>
              <a:cs typeface="Courier New"/>
              <a:sym typeface="Courier New"/>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public void addTest(String message, int... numbers)</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 </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for(int i=0;i&lt;numbers.length;i++)</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 </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System.out.println(numbers[i]);</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      </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a:t>
            </a:r>
            <a:endParaRPr/>
          </a:p>
          <a:p>
            <a:pPr indent="-342900" lvl="0" marL="342900" marR="0" rtl="0" algn="just">
              <a:lnSpc>
                <a:spcPct val="80000"/>
              </a:lnSpc>
              <a:spcBef>
                <a:spcPts val="323"/>
              </a:spcBef>
              <a:spcAft>
                <a:spcPts val="0"/>
              </a:spcAft>
              <a:buNone/>
            </a:pPr>
            <a:r>
              <a:rPr b="1" lang="en-US" sz="1615">
                <a:solidFill>
                  <a:schemeClr val="dk1"/>
                </a:solidFill>
                <a:latin typeface="Courier New"/>
                <a:ea typeface="Courier New"/>
                <a:cs typeface="Courier New"/>
                <a:sym typeface="Courier New"/>
              </a:rPr>
              <a:t> }</a:t>
            </a:r>
            <a:endParaRPr b="1" sz="1615">
              <a:solidFill>
                <a:schemeClr val="dk1"/>
              </a:solidFill>
              <a:latin typeface="Courier New"/>
              <a:ea typeface="Courier New"/>
              <a:cs typeface="Courier New"/>
              <a:sym typeface="Courier New"/>
            </a:endParaRPr>
          </a:p>
          <a:p>
            <a:pPr indent="-290512" lvl="0" marL="290512" marR="0" rtl="0" algn="l">
              <a:lnSpc>
                <a:spcPct val="80000"/>
              </a:lnSpc>
              <a:spcBef>
                <a:spcPts val="272"/>
              </a:spcBef>
              <a:spcAft>
                <a:spcPts val="0"/>
              </a:spcAft>
              <a:buNone/>
            </a:pPr>
            <a:r>
              <a:t/>
            </a:r>
            <a:endParaRPr sz="136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5aca18024b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varArgs</a:t>
            </a:r>
            <a:endParaRPr/>
          </a:p>
        </p:txBody>
      </p:sp>
      <p:sp>
        <p:nvSpPr>
          <p:cNvPr id="150" name="Google Shape;150;g15aca18024b_0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Method that accepts zero to many arguments is called as var-args method.</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Used to reduce versions of overloaded methods in the application.</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151" name="Google Shape;151;g15aca18024b_0_18"/>
          <p:cNvSpPr/>
          <p:nvPr/>
        </p:nvSpPr>
        <p:spPr>
          <a:xfrm>
            <a:off x="2057400" y="3657600"/>
            <a:ext cx="7924800" cy="2057400"/>
          </a:xfrm>
          <a:prstGeom prst="roundRect">
            <a:avLst>
              <a:gd fmla="val 0" name="adj"/>
            </a:avLst>
          </a:prstGeom>
          <a:solidFill>
            <a:srgbClr val="EBECC6"/>
          </a:solidFill>
          <a:ln cap="flat" cmpd="sng" w="254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1600">
                <a:solidFill>
                  <a:schemeClr val="dk1"/>
                </a:solidFill>
                <a:latin typeface="Courier New"/>
                <a:ea typeface="Courier New"/>
                <a:cs typeface="Courier New"/>
                <a:sym typeface="Courier New"/>
              </a:rPr>
              <a:t>public void test(int…x,int…y)   Invalid, more than one variable 				   argument type.</a:t>
            </a:r>
            <a:endParaRPr/>
          </a:p>
          <a:p>
            <a:pPr indent="0" lvl="0" marL="0" marR="0" rtl="0" algn="just">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public void test(int…x,String a) Invalid,variable argument 				           type must be the last 					    parameter.</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aca18024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8" name="Google Shape;158;g15aca18024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Constructor</a:t>
            </a:r>
            <a:endParaRPr/>
          </a:p>
        </p:txBody>
      </p:sp>
      <p:sp>
        <p:nvSpPr>
          <p:cNvPr id="164" name="Google Shape;16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Constructor </a:t>
            </a:r>
            <a:endParaRPr/>
          </a:p>
          <a:p>
            <a:pPr indent="-228600" lvl="1" marL="685800" rtl="0" algn="l">
              <a:lnSpc>
                <a:spcPct val="90000"/>
              </a:lnSpc>
              <a:spcBef>
                <a:spcPts val="500"/>
              </a:spcBef>
              <a:spcAft>
                <a:spcPts val="0"/>
              </a:spcAft>
              <a:buClr>
                <a:schemeClr val="dk1"/>
              </a:buClr>
              <a:buSzPct val="100000"/>
              <a:buChar char="•"/>
            </a:pPr>
            <a:r>
              <a:rPr lang="en-US"/>
              <a:t>is a special method having</a:t>
            </a:r>
            <a:endParaRPr/>
          </a:p>
          <a:p>
            <a:pPr indent="-228600" lvl="1" marL="685800" rtl="0" algn="l">
              <a:lnSpc>
                <a:spcPct val="90000"/>
              </a:lnSpc>
              <a:spcBef>
                <a:spcPts val="500"/>
              </a:spcBef>
              <a:spcAft>
                <a:spcPts val="0"/>
              </a:spcAft>
              <a:buClr>
                <a:schemeClr val="dk1"/>
              </a:buClr>
              <a:buSzPct val="100000"/>
              <a:buChar char="•"/>
            </a:pPr>
            <a:r>
              <a:rPr lang="en-US"/>
              <a:t>same name as the class name</a:t>
            </a:r>
            <a:endParaRPr/>
          </a:p>
          <a:p>
            <a:pPr indent="-228600" lvl="1" marL="685800" rtl="0" algn="l">
              <a:lnSpc>
                <a:spcPct val="90000"/>
              </a:lnSpc>
              <a:spcBef>
                <a:spcPts val="500"/>
              </a:spcBef>
              <a:spcAft>
                <a:spcPts val="0"/>
              </a:spcAft>
              <a:buClr>
                <a:schemeClr val="dk1"/>
              </a:buClr>
              <a:buSzPct val="100000"/>
              <a:buChar char="•"/>
            </a:pPr>
            <a:r>
              <a:rPr lang="en-US"/>
              <a:t>no explicit return type not even void</a:t>
            </a:r>
            <a:endParaRPr/>
          </a:p>
          <a:p>
            <a:pPr indent="-228600" lvl="1" marL="685800" rtl="0" algn="l">
              <a:lnSpc>
                <a:spcPct val="90000"/>
              </a:lnSpc>
              <a:spcBef>
                <a:spcPts val="500"/>
              </a:spcBef>
              <a:spcAft>
                <a:spcPts val="0"/>
              </a:spcAft>
              <a:buClr>
                <a:schemeClr val="dk1"/>
              </a:buClr>
              <a:buSzPct val="100000"/>
              <a:buChar char="•"/>
            </a:pPr>
            <a:r>
              <a:rPr lang="en-US"/>
              <a:t>may be parameterized or parameter less.</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Parameterized constructor is used init state of the object.</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If a class does not explicitly declare any constr , the Java compiler automatically provides a no-argument constructor, called the default constructor.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This default constructor implicitly calls the super class's  no-argument constructor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Constructor</a:t>
            </a:r>
            <a:endParaRPr/>
          </a:p>
        </p:txBody>
      </p:sp>
      <p:sp>
        <p:nvSpPr>
          <p:cNvPr id="170" name="Google Shape;170;p10"/>
          <p:cNvSpPr txBox="1"/>
          <p:nvPr>
            <p:ph idx="1" type="body"/>
          </p:nvPr>
        </p:nvSpPr>
        <p:spPr>
          <a:xfrm>
            <a:off x="1981200" y="1295400"/>
            <a:ext cx="8229600" cy="4953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constructor is used to initialize a newly created object.</a:t>
            </a:r>
            <a:endParaRPr/>
          </a:p>
          <a:p>
            <a:pPr indent="-228600" lvl="0" marL="228600" rtl="0" algn="l">
              <a:lnSpc>
                <a:spcPct val="90000"/>
              </a:lnSpc>
              <a:spcBef>
                <a:spcPts val="1000"/>
              </a:spcBef>
              <a:spcAft>
                <a:spcPts val="0"/>
              </a:spcAft>
              <a:buClr>
                <a:schemeClr val="dk1"/>
              </a:buClr>
              <a:buSzPts val="2800"/>
              <a:buChar char="•"/>
            </a:pPr>
            <a:r>
              <a:rPr lang="en-US"/>
              <a:t>It is implicitly invoked just after the memory is allocated for the object using ‘new’ keyword.</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It is a special method with same name as it’s class name.</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No return type for constructor. Not even void.</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A constructor without input parameter is default constructor.</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Constructor can be overloaded.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5ca182d5da_0_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this keyword in Java</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There can be a lot of usage of Java this keyword.</a:t>
            </a:r>
            <a:endParaRPr/>
          </a:p>
          <a:p>
            <a:pPr indent="0" lvl="0" marL="0" rtl="0" algn="l">
              <a:spcBef>
                <a:spcPts val="1000"/>
              </a:spcBef>
              <a:spcAft>
                <a:spcPts val="0"/>
              </a:spcAft>
              <a:buClr>
                <a:schemeClr val="dk1"/>
              </a:buClr>
              <a:buSzPts val="1100"/>
              <a:buFont typeface="Arial"/>
              <a:buNone/>
            </a:pPr>
            <a:r>
              <a:rPr lang="en-US"/>
              <a:t> In Java, this is a reference variable that refers to the current object.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177" name="Google Shape;177;g15ca182d5da_0_36"/>
          <p:cNvPicPr preferRelativeResize="0"/>
          <p:nvPr/>
        </p:nvPicPr>
        <p:blipFill>
          <a:blip r:embed="rId3">
            <a:alphaModFix/>
          </a:blip>
          <a:stretch>
            <a:fillRect/>
          </a:stretch>
        </p:blipFill>
        <p:spPr>
          <a:xfrm>
            <a:off x="1556600" y="4275275"/>
            <a:ext cx="6693050" cy="2174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this keyword </a:t>
            </a:r>
            <a:endParaRPr/>
          </a:p>
        </p:txBody>
      </p:sp>
      <p:sp>
        <p:nvSpPr>
          <p:cNvPr id="183" name="Google Shape;18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 To unhide , instance variables from method local variables.(to resolve the conflict)</a:t>
            </a:r>
            <a:endParaRPr/>
          </a:p>
          <a:p>
            <a:pPr indent="-228600" lvl="0" marL="228600" rtl="0" algn="l">
              <a:lnSpc>
                <a:spcPct val="90000"/>
              </a:lnSpc>
              <a:spcBef>
                <a:spcPts val="1000"/>
              </a:spcBef>
              <a:spcAft>
                <a:spcPts val="0"/>
              </a:spcAft>
              <a:buClr>
                <a:schemeClr val="dk1"/>
              </a:buClr>
              <a:buSzPts val="2800"/>
              <a:buChar char="•"/>
            </a:pPr>
            <a:r>
              <a:rPr lang="en-US"/>
              <a:t>eg : this.name=name;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2. To invoke the constructor ,  from another overloaded constructor in the same class.(constructor chaining , to avoid duplication)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this</a:t>
            </a:r>
            <a:r>
              <a:rPr lang="en-US"/>
              <a:t> reference</a:t>
            </a:r>
            <a:endParaRPr/>
          </a:p>
        </p:txBody>
      </p:sp>
      <p:sp>
        <p:nvSpPr>
          <p:cNvPr id="190" name="Google Shape;19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Every class member gets a hidden parameter: the ‘</a:t>
            </a:r>
            <a:r>
              <a:rPr lang="en-US" sz="2600">
                <a:latin typeface="Courier New"/>
                <a:ea typeface="Courier New"/>
                <a:cs typeface="Courier New"/>
                <a:sym typeface="Courier New"/>
              </a:rPr>
              <a:t>this</a:t>
            </a:r>
            <a:r>
              <a:rPr lang="en-US"/>
              <a:t>’ reference.</a:t>
            </a:r>
            <a:endParaRPr/>
          </a:p>
          <a:p>
            <a:pPr indent="-228600" lvl="0" marL="228600" rtl="0" algn="just">
              <a:lnSpc>
                <a:spcPct val="90000"/>
              </a:lnSpc>
              <a:spcBef>
                <a:spcPts val="1000"/>
              </a:spcBef>
              <a:spcAft>
                <a:spcPts val="0"/>
              </a:spcAft>
              <a:buClr>
                <a:schemeClr val="dk1"/>
              </a:buClr>
              <a:buSzPts val="2600"/>
              <a:buChar char="•"/>
            </a:pPr>
            <a:r>
              <a:rPr lang="en-US" sz="2600">
                <a:latin typeface="Courier New"/>
                <a:ea typeface="Courier New"/>
                <a:cs typeface="Courier New"/>
                <a:sym typeface="Courier New"/>
              </a:rPr>
              <a:t>‘this’ </a:t>
            </a:r>
            <a:r>
              <a:rPr lang="en-US"/>
              <a:t>is a keyword in Java.</a:t>
            </a:r>
            <a:endParaRPr/>
          </a:p>
          <a:p>
            <a:pPr indent="-228600" lvl="0" marL="228600" rtl="0" algn="just">
              <a:lnSpc>
                <a:spcPct val="90000"/>
              </a:lnSpc>
              <a:spcBef>
                <a:spcPts val="1000"/>
              </a:spcBef>
              <a:spcAft>
                <a:spcPts val="0"/>
              </a:spcAft>
              <a:buClr>
                <a:schemeClr val="dk1"/>
              </a:buClr>
              <a:buSzPts val="2600"/>
              <a:buChar char="•"/>
            </a:pPr>
            <a:r>
              <a:rPr lang="en-US" sz="2600">
                <a:latin typeface="Courier New"/>
                <a:ea typeface="Courier New"/>
                <a:cs typeface="Courier New"/>
                <a:sym typeface="Courier New"/>
              </a:rPr>
              <a:t>‘this’</a:t>
            </a:r>
            <a:r>
              <a:rPr lang="en-US"/>
              <a:t> points to the current object.</a:t>
            </a:r>
            <a:endParaRPr/>
          </a:p>
          <a:p>
            <a:pPr indent="-228600" lvl="0" marL="228600" rtl="0" algn="just">
              <a:lnSpc>
                <a:spcPct val="90000"/>
              </a:lnSpc>
              <a:spcBef>
                <a:spcPts val="1000"/>
              </a:spcBef>
              <a:spcAft>
                <a:spcPts val="0"/>
              </a:spcAft>
              <a:buClr>
                <a:schemeClr val="dk1"/>
              </a:buClr>
              <a:buSzPts val="2600"/>
              <a:buChar char="•"/>
            </a:pPr>
            <a:r>
              <a:rPr lang="en-US" sz="2600">
                <a:latin typeface="Courier New"/>
                <a:ea typeface="Courier New"/>
                <a:cs typeface="Courier New"/>
                <a:sym typeface="Courier New"/>
              </a:rPr>
              <a:t>‘this’ </a:t>
            </a:r>
            <a:r>
              <a:rPr lang="en-US"/>
              <a:t>always holds address of an object which  invokes the member  function.</a:t>
            </a:r>
            <a:endParaRPr/>
          </a:p>
          <a:p>
            <a:pPr indent="-228600" lvl="0" marL="228600" rtl="0" algn="just">
              <a:lnSpc>
                <a:spcPct val="90000"/>
              </a:lnSpc>
              <a:spcBef>
                <a:spcPts val="1000"/>
              </a:spcBef>
              <a:spcAft>
                <a:spcPts val="0"/>
              </a:spcAft>
              <a:buClr>
                <a:schemeClr val="dk1"/>
              </a:buClr>
              <a:buSzPts val="2800"/>
              <a:buChar char="•"/>
            </a:pPr>
            <a:r>
              <a:rPr lang="en-US"/>
              <a:t>Why </a:t>
            </a:r>
            <a:r>
              <a:rPr lang="en-US" sz="2600">
                <a:latin typeface="Courier New"/>
                <a:ea typeface="Courier New"/>
                <a:cs typeface="Courier New"/>
                <a:sym typeface="Courier New"/>
              </a:rPr>
              <a:t>‘this’</a:t>
            </a:r>
            <a:r>
              <a:rPr lang="en-US"/>
              <a:t>?</a:t>
            </a:r>
            <a:endParaRPr/>
          </a:p>
          <a:p>
            <a:pPr indent="-228600" lvl="1" marL="685800" rtl="0" algn="just">
              <a:lnSpc>
                <a:spcPct val="90000"/>
              </a:lnSpc>
              <a:spcBef>
                <a:spcPts val="500"/>
              </a:spcBef>
              <a:spcAft>
                <a:spcPts val="0"/>
              </a:spcAft>
              <a:buClr>
                <a:schemeClr val="dk1"/>
              </a:buClr>
              <a:buSzPts val="2400"/>
              <a:buChar char="•"/>
            </a:pPr>
            <a:r>
              <a:rPr lang="en-US"/>
              <a:t>access current object.</a:t>
            </a:r>
            <a:endParaRPr/>
          </a:p>
          <a:p>
            <a:pPr indent="-228600" lvl="1" marL="685800" rtl="0" algn="just">
              <a:lnSpc>
                <a:spcPct val="90000"/>
              </a:lnSpc>
              <a:spcBef>
                <a:spcPts val="500"/>
              </a:spcBef>
              <a:spcAft>
                <a:spcPts val="0"/>
              </a:spcAft>
              <a:buClr>
                <a:schemeClr val="dk1"/>
              </a:buClr>
              <a:buSzPts val="2400"/>
              <a:buChar char="•"/>
            </a:pPr>
            <a:r>
              <a:rPr lang="en-US"/>
              <a:t>call the constructor of the same class.//constructor chaining</a:t>
            </a:r>
            <a:endParaRPr/>
          </a:p>
          <a:p>
            <a:pPr indent="-228600" lvl="1" marL="685800" rtl="0" algn="just">
              <a:lnSpc>
                <a:spcPct val="90000"/>
              </a:lnSpc>
              <a:spcBef>
                <a:spcPts val="500"/>
              </a:spcBef>
              <a:spcAft>
                <a:spcPts val="0"/>
              </a:spcAft>
              <a:buClr>
                <a:schemeClr val="dk1"/>
              </a:buClr>
              <a:buSzPts val="2400"/>
              <a:buChar char="•"/>
            </a:pPr>
            <a:r>
              <a:rPr lang="en-US"/>
              <a:t>remove shadowing of instance fields.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this</a:t>
            </a:r>
            <a:r>
              <a:rPr lang="en-US"/>
              <a:t> reference</a:t>
            </a:r>
            <a:endParaRPr/>
          </a:p>
        </p:txBody>
      </p:sp>
      <p:sp>
        <p:nvSpPr>
          <p:cNvPr id="196" name="Google Shape;196;p13"/>
          <p:cNvSpPr/>
          <p:nvPr/>
        </p:nvSpPr>
        <p:spPr>
          <a:xfrm>
            <a:off x="4627808" y="1674254"/>
            <a:ext cx="1056068" cy="914400"/>
          </a:xfrm>
          <a:prstGeom prst="righ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97" name="Google Shape;197;p13"/>
          <p:cNvCxnSpPr>
            <a:stCxn id="196" idx="1"/>
          </p:cNvCxnSpPr>
          <p:nvPr/>
        </p:nvCxnSpPr>
        <p:spPr>
          <a:xfrm flipH="1" rot="10800000">
            <a:off x="5683876" y="2112254"/>
            <a:ext cx="1081800" cy="19200"/>
          </a:xfrm>
          <a:prstGeom prst="straightConnector1">
            <a:avLst/>
          </a:prstGeom>
          <a:noFill/>
          <a:ln cap="flat" cmpd="sng" w="19050">
            <a:solidFill>
              <a:schemeClr val="dk1"/>
            </a:solidFill>
            <a:prstDash val="solid"/>
            <a:miter lim="800000"/>
            <a:headEnd len="sm" w="sm" type="none"/>
            <a:tailEnd len="med" w="med" type="stealth"/>
          </a:ln>
        </p:spPr>
      </p:cxnSp>
      <p:sp>
        <p:nvSpPr>
          <p:cNvPr id="198" name="Google Shape;198;p13"/>
          <p:cNvSpPr txBox="1"/>
          <p:nvPr/>
        </p:nvSpPr>
        <p:spPr>
          <a:xfrm>
            <a:off x="6324600" y="1751527"/>
            <a:ext cx="4343400" cy="707886"/>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call the constructor of the same class</a:t>
            </a:r>
            <a:endParaRPr/>
          </a:p>
        </p:txBody>
      </p:sp>
      <p:sp>
        <p:nvSpPr>
          <p:cNvPr id="199" name="Google Shape;199;p13"/>
          <p:cNvSpPr/>
          <p:nvPr/>
        </p:nvSpPr>
        <p:spPr>
          <a:xfrm>
            <a:off x="5020077" y="4592391"/>
            <a:ext cx="475445" cy="1030310"/>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0" name="Google Shape;200;p13"/>
          <p:cNvCxnSpPr>
            <a:stCxn id="199" idx="1"/>
          </p:cNvCxnSpPr>
          <p:nvPr/>
        </p:nvCxnSpPr>
        <p:spPr>
          <a:xfrm rot="10800000">
            <a:off x="4200177" y="4973446"/>
            <a:ext cx="819900" cy="134100"/>
          </a:xfrm>
          <a:prstGeom prst="straightConnector1">
            <a:avLst/>
          </a:prstGeom>
          <a:noFill/>
          <a:ln cap="flat" cmpd="sng" w="19050">
            <a:solidFill>
              <a:schemeClr val="dk1"/>
            </a:solidFill>
            <a:prstDash val="solid"/>
            <a:miter lim="800000"/>
            <a:headEnd len="sm" w="sm" type="none"/>
            <a:tailEnd len="med" w="med" type="stealth"/>
          </a:ln>
        </p:spPr>
      </p:cxnSp>
      <p:sp>
        <p:nvSpPr>
          <p:cNvPr id="201" name="Google Shape;201;p13"/>
          <p:cNvSpPr txBox="1"/>
          <p:nvPr/>
        </p:nvSpPr>
        <p:spPr>
          <a:xfrm>
            <a:off x="1691426" y="4419600"/>
            <a:ext cx="2884867" cy="707886"/>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remove shadowing of instance fields</a:t>
            </a:r>
            <a:endParaRPr/>
          </a:p>
        </p:txBody>
      </p:sp>
      <p:sp>
        <p:nvSpPr>
          <p:cNvPr id="202" name="Google Shape;202;p13"/>
          <p:cNvSpPr/>
          <p:nvPr/>
        </p:nvSpPr>
        <p:spPr>
          <a:xfrm>
            <a:off x="1828800" y="1143000"/>
            <a:ext cx="2971800" cy="2590800"/>
          </a:xfrm>
          <a:prstGeom prst="roundRect">
            <a:avLst>
              <a:gd fmla="val 0" name="adj"/>
            </a:avLst>
          </a:prstGeom>
          <a:solidFill>
            <a:srgbClr val="EBECC6"/>
          </a:solidFill>
          <a:ln cap="flat" cmpd="sng" w="25400">
            <a:solidFill>
              <a:srgbClr val="D0CECE"/>
            </a:solidFill>
            <a:prstDash val="solid"/>
            <a:miter lim="800000"/>
            <a:headEnd len="sm" w="sm" type="none"/>
            <a:tailEnd len="sm" w="sm" type="none"/>
          </a:ln>
        </p:spPr>
        <p:txBody>
          <a:bodyPr anchorCtr="0" anchor="ctr" bIns="45700" lIns="91425" spcFirstLastPara="1" rIns="91425" wrap="square" tIns="45700">
            <a:normAutofit/>
          </a:bodyPr>
          <a:lstStyle/>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public MyDate()</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  this(20);</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public MyDate(int dd)</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  this.dd=dd;</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 </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//In main</a:t>
            </a:r>
            <a:endParaRPr/>
          </a:p>
          <a:p>
            <a:pPr indent="-290513" lvl="0" marL="290513" marR="0" rtl="0" algn="l">
              <a:lnSpc>
                <a:spcPct val="90000"/>
              </a:lnSpc>
              <a:spcBef>
                <a:spcPts val="0"/>
              </a:spcBef>
              <a:spcAft>
                <a:spcPts val="0"/>
              </a:spcAft>
              <a:buNone/>
            </a:pPr>
            <a:r>
              <a:rPr b="0" i="0" lang="en-US" sz="1480" u="none" cap="none" strike="noStrike">
                <a:solidFill>
                  <a:schemeClr val="dk1"/>
                </a:solidFill>
                <a:latin typeface="Courier New"/>
                <a:ea typeface="Courier New"/>
                <a:cs typeface="Courier New"/>
                <a:sym typeface="Courier New"/>
              </a:rPr>
              <a:t>MyDate m=new MyDate();</a:t>
            </a:r>
            <a:endParaRPr/>
          </a:p>
          <a:p>
            <a:pPr indent="-290513" lvl="0" marL="290513" marR="0" rtl="0" algn="l">
              <a:lnSpc>
                <a:spcPct val="90000"/>
              </a:lnSpc>
              <a:spcBef>
                <a:spcPts val="0"/>
              </a:spcBef>
              <a:spcAft>
                <a:spcPts val="0"/>
              </a:spcAft>
              <a:buNone/>
            </a:pPr>
            <a:r>
              <a:t/>
            </a:r>
            <a:endParaRPr b="0" i="0" sz="1480" u="none" cap="none" strike="noStrike">
              <a:solidFill>
                <a:schemeClr val="dk1"/>
              </a:solidFill>
              <a:latin typeface="Courier New"/>
              <a:ea typeface="Courier New"/>
              <a:cs typeface="Courier New"/>
              <a:sym typeface="Courier New"/>
            </a:endParaRPr>
          </a:p>
        </p:txBody>
      </p:sp>
      <p:sp>
        <p:nvSpPr>
          <p:cNvPr id="203" name="Google Shape;203;p13"/>
          <p:cNvSpPr/>
          <p:nvPr/>
        </p:nvSpPr>
        <p:spPr>
          <a:xfrm>
            <a:off x="5257800" y="3962400"/>
            <a:ext cx="5105400" cy="2057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290513" lvl="0" marL="2905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public MyDate(int dd,int mm,int yy)</a:t>
            </a:r>
            <a:endParaRPr/>
          </a:p>
          <a:p>
            <a:pPr indent="-290513" lvl="0" marL="2905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a:p>
            <a:pPr indent="-290513" lvl="1" marL="7477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this.dd=dd;</a:t>
            </a:r>
            <a:endParaRPr/>
          </a:p>
          <a:p>
            <a:pPr indent="-290513" lvl="1" marL="7477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this.mm=mm;</a:t>
            </a:r>
            <a:endParaRPr/>
          </a:p>
          <a:p>
            <a:pPr indent="-290513" lvl="1" marL="7477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this.yy=yy;</a:t>
            </a:r>
            <a:endParaRPr/>
          </a:p>
          <a:p>
            <a:pPr indent="-290513" lvl="0" marL="2905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a:p>
            <a:pPr indent="-290513" lvl="0" marL="290513"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9" name="Google Shape;20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0513" lvl="0" marL="290513" rtl="0" algn="l">
              <a:lnSpc>
                <a:spcPct val="90000"/>
              </a:lnSpc>
              <a:spcBef>
                <a:spcPts val="0"/>
              </a:spcBef>
              <a:spcAft>
                <a:spcPts val="0"/>
              </a:spcAft>
              <a:buClr>
                <a:schemeClr val="dk1"/>
              </a:buClr>
              <a:buSzPts val="2800"/>
              <a:buChar char="•"/>
            </a:pPr>
            <a:r>
              <a:rPr lang="en-US">
                <a:latin typeface="Courier New"/>
                <a:ea typeface="Courier New"/>
                <a:cs typeface="Courier New"/>
                <a:sym typeface="Courier New"/>
              </a:rPr>
              <a:t>public MyDate(int dd,int mm,int yy)</a:t>
            </a:r>
            <a:endParaRPr/>
          </a:p>
          <a:p>
            <a:pPr indent="-290513" lvl="0" marL="290513" rtl="0" algn="l">
              <a:lnSpc>
                <a:spcPct val="90000"/>
              </a:lnSpc>
              <a:spcBef>
                <a:spcPts val="1000"/>
              </a:spcBef>
              <a:spcAft>
                <a:spcPts val="0"/>
              </a:spcAft>
              <a:buClr>
                <a:schemeClr val="dk1"/>
              </a:buClr>
              <a:buSzPts val="2800"/>
              <a:buChar char="•"/>
            </a:pPr>
            <a:r>
              <a:rPr lang="en-US">
                <a:latin typeface="Courier New"/>
                <a:ea typeface="Courier New"/>
                <a:cs typeface="Courier New"/>
                <a:sym typeface="Courier New"/>
              </a:rPr>
              <a:t>{</a:t>
            </a:r>
            <a:endParaRPr/>
          </a:p>
          <a:p>
            <a:pPr indent="-290513" lvl="1" marL="747713" rtl="0" algn="l">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this.dd=dd;</a:t>
            </a:r>
            <a:endParaRPr/>
          </a:p>
          <a:p>
            <a:pPr indent="-290513" lvl="1" marL="747713" rtl="0" algn="l">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this.mm=mm;</a:t>
            </a:r>
            <a:endParaRPr/>
          </a:p>
          <a:p>
            <a:pPr indent="-290513" lvl="1" marL="747713" rtl="0" algn="l">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this.yy=yy;</a:t>
            </a:r>
            <a:endParaRPr/>
          </a:p>
          <a:p>
            <a:pPr indent="-290513" lvl="0" marL="290513" rtl="0" algn="l">
              <a:lnSpc>
                <a:spcPct val="90000"/>
              </a:lnSpc>
              <a:spcBef>
                <a:spcPts val="1000"/>
              </a:spcBef>
              <a:spcAft>
                <a:spcPts val="0"/>
              </a:spcAft>
              <a:buClr>
                <a:schemeClr val="dk1"/>
              </a:buClr>
              <a:buSzPts val="2800"/>
              <a:buChar char="•"/>
            </a:pPr>
            <a:r>
              <a:rPr lang="en-US">
                <a:latin typeface="Courier New"/>
                <a:ea typeface="Courier New"/>
                <a:cs typeface="Courier New"/>
                <a:sym typeface="Courier New"/>
              </a:rPr>
              <a:t>}</a:t>
            </a:r>
            <a:endParaRPr/>
          </a:p>
          <a:p>
            <a:pPr indent="-112713" lvl="0" marL="290513"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OOPS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Object</a:t>
            </a:r>
            <a:r>
              <a:rPr lang="en-US"/>
              <a:t> means a real-world entity such as a pen, chair, table, computer, watch, etc.</a:t>
            </a:r>
            <a:endParaRPr/>
          </a:p>
          <a:p>
            <a:pPr indent="-228600" lvl="0" marL="228600" rtl="0" algn="l">
              <a:lnSpc>
                <a:spcPct val="90000"/>
              </a:lnSpc>
              <a:spcBef>
                <a:spcPts val="1000"/>
              </a:spcBef>
              <a:spcAft>
                <a:spcPts val="0"/>
              </a:spcAft>
              <a:buClr>
                <a:schemeClr val="dk1"/>
              </a:buClr>
              <a:buSzPct val="100000"/>
              <a:buChar char="•"/>
            </a:pPr>
            <a:r>
              <a:rPr lang="en-US"/>
              <a:t> </a:t>
            </a:r>
            <a:r>
              <a:rPr b="1" lang="en-US"/>
              <a:t>Object-Oriented Programming</a:t>
            </a:r>
            <a:r>
              <a:rPr lang="en-US"/>
              <a:t> is a methodology or </a:t>
            </a:r>
            <a:endParaRPr/>
          </a:p>
          <a:p>
            <a:pPr indent="-228600" lvl="0" marL="228600" rtl="0" algn="l">
              <a:lnSpc>
                <a:spcPct val="90000"/>
              </a:lnSpc>
              <a:spcBef>
                <a:spcPts val="1000"/>
              </a:spcBef>
              <a:spcAft>
                <a:spcPts val="0"/>
              </a:spcAft>
              <a:buClr>
                <a:schemeClr val="dk1"/>
              </a:buClr>
              <a:buSzPct val="100000"/>
              <a:buChar char="•"/>
            </a:pPr>
            <a:r>
              <a:rPr lang="en-US"/>
              <a:t>paradigm to design a program using classes and objects. </a:t>
            </a:r>
            <a:endParaRPr/>
          </a:p>
          <a:p>
            <a:pPr indent="-228600" lvl="0" marL="228600" rtl="0" algn="l">
              <a:lnSpc>
                <a:spcPct val="90000"/>
              </a:lnSpc>
              <a:spcBef>
                <a:spcPts val="1000"/>
              </a:spcBef>
              <a:spcAft>
                <a:spcPts val="0"/>
              </a:spcAft>
              <a:buClr>
                <a:schemeClr val="dk1"/>
              </a:buClr>
              <a:buSzPct val="100000"/>
              <a:buChar char="•"/>
            </a:pPr>
            <a:r>
              <a:rPr lang="en-US"/>
              <a:t>It simplifies software development and maintenance by providing some concepts:</a:t>
            </a:r>
            <a:endParaRPr/>
          </a:p>
          <a:p>
            <a:pPr indent="-228600" lvl="0" marL="228600" rtl="0" algn="l">
              <a:lnSpc>
                <a:spcPct val="90000"/>
              </a:lnSpc>
              <a:spcBef>
                <a:spcPts val="1000"/>
              </a:spcBef>
              <a:spcAft>
                <a:spcPts val="0"/>
              </a:spcAft>
              <a:buClr>
                <a:schemeClr val="dk1"/>
              </a:buClr>
              <a:buSzPct val="100000"/>
              <a:buChar char="•"/>
            </a:pPr>
            <a:r>
              <a:rPr lang="en-US"/>
              <a:t>Key concepts of object-oriented programming are:</a:t>
            </a:r>
            <a:endParaRPr/>
          </a:p>
          <a:p>
            <a:pPr indent="-228600" lvl="1" marL="685800" rtl="0" algn="l">
              <a:lnSpc>
                <a:spcPct val="90000"/>
              </a:lnSpc>
              <a:spcBef>
                <a:spcPts val="500"/>
              </a:spcBef>
              <a:spcAft>
                <a:spcPts val="0"/>
              </a:spcAft>
              <a:buClr>
                <a:schemeClr val="dk1"/>
              </a:buClr>
              <a:buSzPct val="100000"/>
              <a:buChar char="•"/>
            </a:pPr>
            <a:r>
              <a:rPr lang="en-US"/>
              <a:t>Abstraction</a:t>
            </a:r>
            <a:endParaRPr/>
          </a:p>
          <a:p>
            <a:pPr indent="-228600" lvl="1" marL="685800" rtl="0" algn="l">
              <a:lnSpc>
                <a:spcPct val="90000"/>
              </a:lnSpc>
              <a:spcBef>
                <a:spcPts val="500"/>
              </a:spcBef>
              <a:spcAft>
                <a:spcPts val="0"/>
              </a:spcAft>
              <a:buClr>
                <a:schemeClr val="dk1"/>
              </a:buClr>
              <a:buSzPct val="100000"/>
              <a:buChar char="•"/>
            </a:pPr>
            <a:r>
              <a:rPr lang="en-US"/>
              <a:t>Encapsulation</a:t>
            </a:r>
            <a:endParaRPr/>
          </a:p>
          <a:p>
            <a:pPr indent="-228600" lvl="1" marL="685800" rtl="0" algn="l">
              <a:lnSpc>
                <a:spcPct val="90000"/>
              </a:lnSpc>
              <a:spcBef>
                <a:spcPts val="500"/>
              </a:spcBef>
              <a:spcAft>
                <a:spcPts val="0"/>
              </a:spcAft>
              <a:buClr>
                <a:schemeClr val="dk1"/>
              </a:buClr>
              <a:buSzPct val="100000"/>
              <a:buChar char="•"/>
            </a:pPr>
            <a:r>
              <a:rPr lang="en-US"/>
              <a:t>Inheritance</a:t>
            </a:r>
            <a:endParaRPr/>
          </a:p>
          <a:p>
            <a:pPr indent="-228600" lvl="1" marL="685800" rtl="0" algn="l">
              <a:lnSpc>
                <a:spcPct val="90000"/>
              </a:lnSpc>
              <a:spcBef>
                <a:spcPts val="500"/>
              </a:spcBef>
              <a:spcAft>
                <a:spcPts val="0"/>
              </a:spcAft>
              <a:buClr>
                <a:schemeClr val="dk1"/>
              </a:buClr>
              <a:buSzPct val="100000"/>
              <a:buChar char="•"/>
            </a:pPr>
            <a:r>
              <a:rPr lang="en-US"/>
              <a:t>Polymorphism</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Variables in Java</a:t>
            </a:r>
            <a:endParaRPr/>
          </a:p>
        </p:txBody>
      </p:sp>
      <p:sp>
        <p:nvSpPr>
          <p:cNvPr id="215" name="Google Shape;21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 Variables</a:t>
            </a:r>
            <a:endParaRPr/>
          </a:p>
          <a:p>
            <a:pPr indent="-228600" lvl="1" marL="685800" rtl="0" algn="l">
              <a:lnSpc>
                <a:spcPct val="90000"/>
              </a:lnSpc>
              <a:spcBef>
                <a:spcPts val="500"/>
              </a:spcBef>
              <a:spcAft>
                <a:spcPts val="0"/>
              </a:spcAft>
              <a:buClr>
                <a:schemeClr val="dk1"/>
              </a:buClr>
              <a:buSzPts val="2400"/>
              <a:buChar char="•"/>
            </a:pPr>
            <a:r>
              <a:rPr lang="en-US"/>
              <a:t>Copy created per class</a:t>
            </a:r>
            <a:endParaRPr/>
          </a:p>
          <a:p>
            <a:pPr indent="-228600" lvl="2" marL="1143000" rtl="0" algn="l">
              <a:lnSpc>
                <a:spcPct val="90000"/>
              </a:lnSpc>
              <a:spcBef>
                <a:spcPts val="500"/>
              </a:spcBef>
              <a:spcAft>
                <a:spcPts val="0"/>
              </a:spcAft>
              <a:buClr>
                <a:schemeClr val="dk1"/>
              </a:buClr>
              <a:buSzPts val="2000"/>
              <a:buChar char="•"/>
            </a:pPr>
            <a:r>
              <a:rPr lang="en-US"/>
              <a:t>static variables</a:t>
            </a:r>
            <a:endParaRPr/>
          </a:p>
          <a:p>
            <a:pPr indent="-228600" lvl="0" marL="228600" rtl="0" algn="l">
              <a:lnSpc>
                <a:spcPct val="90000"/>
              </a:lnSpc>
              <a:spcBef>
                <a:spcPts val="1000"/>
              </a:spcBef>
              <a:spcAft>
                <a:spcPts val="0"/>
              </a:spcAft>
              <a:buClr>
                <a:schemeClr val="dk1"/>
              </a:buClr>
              <a:buSzPts val="2800"/>
              <a:buChar char="•"/>
            </a:pPr>
            <a:r>
              <a:rPr lang="en-US"/>
              <a:t>Instance Variables</a:t>
            </a:r>
            <a:endParaRPr/>
          </a:p>
          <a:p>
            <a:pPr indent="-228600" lvl="1" marL="685800" rtl="0" algn="l">
              <a:lnSpc>
                <a:spcPct val="90000"/>
              </a:lnSpc>
              <a:spcBef>
                <a:spcPts val="500"/>
              </a:spcBef>
              <a:spcAft>
                <a:spcPts val="0"/>
              </a:spcAft>
              <a:buClr>
                <a:schemeClr val="dk1"/>
              </a:buClr>
              <a:buSzPts val="2400"/>
              <a:buChar char="•"/>
            </a:pPr>
            <a:r>
              <a:rPr lang="en-US"/>
              <a:t>Copy created per instance of the class.</a:t>
            </a:r>
            <a:endParaRPr/>
          </a:p>
          <a:p>
            <a:pPr indent="-228600" lvl="0" marL="228600" rtl="0" algn="l">
              <a:lnSpc>
                <a:spcPct val="90000"/>
              </a:lnSpc>
              <a:spcBef>
                <a:spcPts val="1000"/>
              </a:spcBef>
              <a:spcAft>
                <a:spcPts val="0"/>
              </a:spcAft>
              <a:buClr>
                <a:schemeClr val="dk1"/>
              </a:buClr>
              <a:buSzPts val="2800"/>
              <a:buChar char="•"/>
            </a:pPr>
            <a:r>
              <a:rPr lang="en-US"/>
              <a:t>Local Variable</a:t>
            </a:r>
            <a:endParaRPr/>
          </a:p>
          <a:p>
            <a:pPr indent="-228600" lvl="1" marL="685800" rtl="0" algn="l">
              <a:lnSpc>
                <a:spcPct val="90000"/>
              </a:lnSpc>
              <a:spcBef>
                <a:spcPts val="500"/>
              </a:spcBef>
              <a:spcAft>
                <a:spcPts val="0"/>
              </a:spcAft>
              <a:buClr>
                <a:schemeClr val="dk1"/>
              </a:buClr>
              <a:buSzPts val="2400"/>
              <a:buChar char="•"/>
            </a:pPr>
            <a:r>
              <a:rPr lang="en-US"/>
              <a:t>Occur within a method and blocks</a:t>
            </a:r>
            <a:endParaRPr/>
          </a:p>
          <a:p>
            <a:pPr indent="-228600" lvl="1" marL="685800" rtl="0" algn="l">
              <a:lnSpc>
                <a:spcPct val="90000"/>
              </a:lnSpc>
              <a:spcBef>
                <a:spcPts val="500"/>
              </a:spcBef>
              <a:spcAft>
                <a:spcPts val="0"/>
              </a:spcAft>
              <a:buClr>
                <a:schemeClr val="dk1"/>
              </a:buClr>
              <a:buSzPts val="2400"/>
              <a:buChar char="•"/>
            </a:pPr>
            <a:r>
              <a:rPr lang="en-US"/>
              <a:t>Copy created per method call</a:t>
            </a:r>
            <a:endParaRPr/>
          </a:p>
          <a:p>
            <a:pPr indent="-228600" lvl="2" marL="1143000" rtl="0" algn="l">
              <a:lnSpc>
                <a:spcPct val="90000"/>
              </a:lnSpc>
              <a:spcBef>
                <a:spcPts val="500"/>
              </a:spcBef>
              <a:spcAft>
                <a:spcPts val="0"/>
              </a:spcAft>
              <a:buClr>
                <a:schemeClr val="dk1"/>
              </a:buClr>
              <a:buSzPts val="2000"/>
              <a:buChar char="•"/>
            </a:pPr>
            <a:r>
              <a:rPr lang="en-US"/>
              <a:t>If used ,must be initialized or compiler complains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idx="1" type="body"/>
          </p:nvPr>
        </p:nvSpPr>
        <p:spPr>
          <a:xfrm>
            <a:off x="1981200" y="1600201"/>
            <a:ext cx="4114800" cy="2209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Accessor /getters methods merely access instance fields/variables.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e.g.   getXXX() methods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1" name="Google Shape;221;p16"/>
          <p:cNvSpPr txBox="1"/>
          <p:nvPr>
            <p:ph idx="2" type="body"/>
          </p:nvPr>
        </p:nvSpPr>
        <p:spPr>
          <a:xfrm>
            <a:off x="6019800" y="1600201"/>
            <a:ext cx="4191000" cy="213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Mutator /setters methods actually change contents of instance fields.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e.g. setXXX(…) methods</a:t>
            </a:r>
            <a:endParaRPr/>
          </a:p>
        </p:txBody>
      </p:sp>
      <p:sp>
        <p:nvSpPr>
          <p:cNvPr id="222" name="Google Shape;222;p16"/>
          <p:cNvSpPr txBox="1"/>
          <p:nvPr>
            <p:ph type="title"/>
          </p:nvPr>
        </p:nvSpPr>
        <p:spPr>
          <a:xfrm>
            <a:off x="1428509" y="1984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Accessor and Mutator Methods</a:t>
            </a:r>
            <a:endParaRPr/>
          </a:p>
        </p:txBody>
      </p:sp>
      <p:sp>
        <p:nvSpPr>
          <p:cNvPr id="223" name="Google Shape;223;p16"/>
          <p:cNvSpPr/>
          <p:nvPr/>
        </p:nvSpPr>
        <p:spPr>
          <a:xfrm>
            <a:off x="2286000" y="3581400"/>
            <a:ext cx="5715000" cy="2971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class MyDate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private int day,month,year;</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public void setDay (int 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day=d;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public int getDay()</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day;</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static </a:t>
            </a:r>
            <a:r>
              <a:rPr lang="en-US"/>
              <a:t>Variable</a:t>
            </a:r>
            <a:endParaRPr/>
          </a:p>
        </p:txBody>
      </p:sp>
      <p:sp>
        <p:nvSpPr>
          <p:cNvPr id="230" name="Google Shape;23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Some characteristics or behaviors belong to the class rather than a specific instance</a:t>
            </a:r>
            <a:endParaRPr/>
          </a:p>
          <a:p>
            <a:pPr indent="-228600" lvl="1" marL="685800" rtl="0" algn="l">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interestRate</a:t>
            </a:r>
            <a:r>
              <a:rPr lang="en-US"/>
              <a:t>,</a:t>
            </a:r>
            <a:r>
              <a:rPr lang="en-US">
                <a:latin typeface="Courier New"/>
                <a:ea typeface="Courier New"/>
                <a:cs typeface="Courier New"/>
                <a:sym typeface="Courier New"/>
              </a:rPr>
              <a:t>calculateInterest</a:t>
            </a:r>
            <a:r>
              <a:rPr lang="en-US"/>
              <a:t> method for a </a:t>
            </a:r>
            <a:r>
              <a:rPr lang="en-US">
                <a:latin typeface="Courier New"/>
                <a:ea typeface="Courier New"/>
                <a:cs typeface="Courier New"/>
                <a:sym typeface="Courier New"/>
              </a:rPr>
              <a:t>savingsAccount</a:t>
            </a:r>
            <a:r>
              <a:rPr lang="en-US"/>
              <a:t> class.</a:t>
            </a:r>
            <a:endParaRPr/>
          </a:p>
          <a:p>
            <a:pPr indent="-228600" lvl="1" marL="685800" rtl="0" algn="just">
              <a:lnSpc>
                <a:spcPct val="90000"/>
              </a:lnSpc>
              <a:spcBef>
                <a:spcPts val="500"/>
              </a:spcBef>
              <a:spcAft>
                <a:spcPts val="0"/>
              </a:spcAft>
              <a:buClr>
                <a:schemeClr val="dk1"/>
              </a:buClr>
              <a:buSzPts val="2400"/>
              <a:buChar char="•"/>
            </a:pPr>
            <a:r>
              <a:rPr lang="en-US">
                <a:latin typeface="Courier New"/>
                <a:ea typeface="Courier New"/>
                <a:cs typeface="Courier New"/>
                <a:sym typeface="Courier New"/>
              </a:rPr>
              <a:t>count</a:t>
            </a:r>
            <a:r>
              <a:rPr lang="en-US"/>
              <a:t> variable in Employee to count the number of objects.</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800"/>
              <a:buChar char="•"/>
            </a:pPr>
            <a:r>
              <a:rPr lang="en-US"/>
              <a:t>Such data members are static for all instances.</a:t>
            </a:r>
            <a:endParaRPr/>
          </a:p>
          <a:p>
            <a:pPr indent="-228600" lvl="1" marL="685800" rtl="0" algn="just">
              <a:lnSpc>
                <a:spcPct val="90000"/>
              </a:lnSpc>
              <a:spcBef>
                <a:spcPts val="500"/>
              </a:spcBef>
              <a:spcAft>
                <a:spcPts val="0"/>
              </a:spcAft>
              <a:buClr>
                <a:schemeClr val="dk1"/>
              </a:buClr>
              <a:buSzPts val="2400"/>
              <a:buChar char="•"/>
            </a:pPr>
            <a:r>
              <a:rPr lang="en-US"/>
              <a:t>Change in static variable value affects all instances.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5ca182d5da_0_0"/>
          <p:cNvSpPr txBox="1"/>
          <p:nvPr>
            <p:ph idx="1" type="body"/>
          </p:nvPr>
        </p:nvSpPr>
        <p:spPr>
          <a:xfrm>
            <a:off x="838200" y="551650"/>
            <a:ext cx="10515600" cy="5625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The static keyword in Java is used for memory management mainly. We can apply static keyword with variables, methods, blocks and nested classes. The static keyword belongs to the class than an instance of the class.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The static can be: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Variable (also known as a class variable)</a:t>
            </a:r>
            <a:endParaRPr/>
          </a:p>
          <a:p>
            <a:pPr indent="0" lvl="0" marL="0" rtl="0" algn="l">
              <a:spcBef>
                <a:spcPts val="1000"/>
              </a:spcBef>
              <a:spcAft>
                <a:spcPts val="0"/>
              </a:spcAft>
              <a:buClr>
                <a:schemeClr val="dk1"/>
              </a:buClr>
              <a:buSzPts val="1100"/>
              <a:buFont typeface="Arial"/>
              <a:buNone/>
            </a:pPr>
            <a:r>
              <a:rPr lang="en-US"/>
              <a:t>Method (also known as a class method)</a:t>
            </a:r>
            <a:endParaRPr/>
          </a:p>
          <a:p>
            <a:pPr indent="0" lvl="0" marL="0" rtl="0" algn="l">
              <a:spcBef>
                <a:spcPts val="1000"/>
              </a:spcBef>
              <a:spcAft>
                <a:spcPts val="0"/>
              </a:spcAft>
              <a:buClr>
                <a:schemeClr val="dk1"/>
              </a:buClr>
              <a:buSzPts val="1100"/>
              <a:buFont typeface="Arial"/>
              <a:buNone/>
            </a:pPr>
            <a:r>
              <a:rPr lang="en-US"/>
              <a:t>Block</a:t>
            </a:r>
            <a:endParaRPr/>
          </a:p>
          <a:p>
            <a:pPr indent="0" lvl="0" marL="0" rtl="0" algn="l">
              <a:spcBef>
                <a:spcPts val="1000"/>
              </a:spcBef>
              <a:spcAft>
                <a:spcPts val="0"/>
              </a:spcAft>
              <a:buClr>
                <a:schemeClr val="dk1"/>
              </a:buClr>
              <a:buSzPts val="1100"/>
              <a:buFont typeface="Arial"/>
              <a:buNone/>
            </a:pPr>
            <a:r>
              <a:rPr lang="en-US"/>
              <a:t>Nested class</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5ca182d5da_0_7"/>
          <p:cNvSpPr txBox="1"/>
          <p:nvPr>
            <p:ph idx="1" type="body"/>
          </p:nvPr>
        </p:nvSpPr>
        <p:spPr>
          <a:xfrm>
            <a:off x="838200" y="488950"/>
            <a:ext cx="10515600" cy="5688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If you declare any variable as static, it is known as a static variable.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The static variable can be used to refer to the common property of all objects (which is not unique for each object), for example, the company name of employees, college name of students, etc.</a:t>
            </a:r>
            <a:endParaRPr/>
          </a:p>
          <a:p>
            <a:pPr indent="0" lvl="0" marL="0" rtl="0" algn="l">
              <a:spcBef>
                <a:spcPts val="1000"/>
              </a:spcBef>
              <a:spcAft>
                <a:spcPts val="0"/>
              </a:spcAft>
              <a:buClr>
                <a:schemeClr val="dk1"/>
              </a:buClr>
              <a:buSzPts val="1100"/>
              <a:buFont typeface="Arial"/>
              <a:buNone/>
            </a:pPr>
            <a:r>
              <a:rPr lang="en-US"/>
              <a:t>The static variable gets memory only once in the class area at the time of class loading.</a:t>
            </a:r>
            <a:endParaRPr/>
          </a:p>
          <a:p>
            <a:pPr indent="0" lvl="0" marL="0" rtl="0" algn="l">
              <a:spcBef>
                <a:spcPts val="1000"/>
              </a:spcBef>
              <a:spcAft>
                <a:spcPts val="0"/>
              </a:spcAft>
              <a:buClr>
                <a:schemeClr val="dk1"/>
              </a:buClr>
              <a:buSzPts val="1100"/>
              <a:buFont typeface="Arial"/>
              <a:buNone/>
            </a:pPr>
            <a:r>
              <a:rPr lang="en-US"/>
              <a:t>Advantages of static variable</a:t>
            </a:r>
            <a:endParaRPr/>
          </a:p>
          <a:p>
            <a:pPr indent="0" lvl="0" marL="0" rtl="0" algn="l">
              <a:spcBef>
                <a:spcPts val="1000"/>
              </a:spcBef>
              <a:spcAft>
                <a:spcPts val="0"/>
              </a:spcAft>
              <a:buClr>
                <a:schemeClr val="dk1"/>
              </a:buClr>
              <a:buSzPts val="1100"/>
              <a:buFont typeface="Arial"/>
              <a:buNone/>
            </a:pPr>
            <a:r>
              <a:rPr lang="en-US"/>
              <a:t>It makes your program memory efficient (i.e., it saves memory).</a:t>
            </a:r>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15ca182d5da_0_14"/>
          <p:cNvPicPr preferRelativeResize="0"/>
          <p:nvPr/>
        </p:nvPicPr>
        <p:blipFill>
          <a:blip r:embed="rId3">
            <a:alphaModFix/>
          </a:blip>
          <a:stretch>
            <a:fillRect/>
          </a:stretch>
        </p:blipFill>
        <p:spPr>
          <a:xfrm>
            <a:off x="-537150" y="-123425"/>
            <a:ext cx="12497900" cy="8479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static</a:t>
            </a:r>
            <a:r>
              <a:rPr lang="en-US"/>
              <a:t> Variables in Memory</a:t>
            </a:r>
            <a:endParaRPr sz="2400">
              <a:latin typeface="Times New Roman"/>
              <a:ea typeface="Times New Roman"/>
              <a:cs typeface="Times New Roman"/>
              <a:sym typeface="Times New Roman"/>
            </a:endParaRPr>
          </a:p>
        </p:txBody>
      </p:sp>
      <p:sp>
        <p:nvSpPr>
          <p:cNvPr id="255" name="Google Shape;255;p18"/>
          <p:cNvSpPr txBox="1"/>
          <p:nvPr/>
        </p:nvSpPr>
        <p:spPr>
          <a:xfrm>
            <a:off x="1981200" y="5303839"/>
            <a:ext cx="8229600" cy="46085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Only single copy exists</a:t>
            </a:r>
            <a:endParaRPr/>
          </a:p>
          <a:p>
            <a:pPr indent="-342900" lvl="0" marL="342900" marR="0" rtl="0" algn="l">
              <a:spcBef>
                <a:spcPts val="480"/>
              </a:spcBef>
              <a:spcAft>
                <a:spcPts val="0"/>
              </a:spcAft>
              <a:buNone/>
            </a:pPr>
            <a:r>
              <a:t/>
            </a:r>
            <a:endParaRPr sz="2400">
              <a:solidFill>
                <a:schemeClr val="dk1"/>
              </a:solidFill>
              <a:latin typeface="Calibri"/>
              <a:ea typeface="Calibri"/>
              <a:cs typeface="Calibri"/>
              <a:sym typeface="Calibri"/>
            </a:endParaRPr>
          </a:p>
        </p:txBody>
      </p:sp>
      <p:pic>
        <p:nvPicPr>
          <p:cNvPr descr="Diagram-Courseware.jpg" id="256" name="Google Shape;256;p18"/>
          <p:cNvPicPr preferRelativeResize="0"/>
          <p:nvPr/>
        </p:nvPicPr>
        <p:blipFill rotWithShape="1">
          <a:blip r:embed="rId3">
            <a:alphaModFix/>
          </a:blip>
          <a:srcRect b="0" l="0" r="0" t="0"/>
          <a:stretch/>
        </p:blipFill>
        <p:spPr>
          <a:xfrm>
            <a:off x="2362200" y="1524001"/>
            <a:ext cx="7467600" cy="309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static</a:t>
            </a:r>
            <a:r>
              <a:rPr lang="en-US"/>
              <a:t> Method</a:t>
            </a:r>
            <a:endParaRPr/>
          </a:p>
        </p:txBody>
      </p:sp>
      <p:sp>
        <p:nvSpPr>
          <p:cNvPr id="263" name="Google Shape;263;p19"/>
          <p:cNvSpPr txBox="1"/>
          <p:nvPr>
            <p:ph idx="1" type="body"/>
          </p:nvPr>
        </p:nvSpPr>
        <p:spPr>
          <a:xfrm>
            <a:off x="1947863" y="1354138"/>
            <a:ext cx="8229600" cy="49704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Font typeface="Noto Sans Symbols"/>
              <a:buChar char="▪"/>
            </a:pPr>
            <a:r>
              <a:rPr lang="en-US" sz="2500">
                <a:latin typeface="Courier New"/>
                <a:ea typeface="Courier New"/>
                <a:cs typeface="Courier New"/>
                <a:sym typeface="Courier New"/>
              </a:rPr>
              <a:t>static</a:t>
            </a:r>
            <a:r>
              <a:rPr lang="en-US"/>
              <a:t> method can access static data members only.</a:t>
            </a:r>
            <a:endParaRPr/>
          </a:p>
          <a:p>
            <a:pPr indent="-228600" lvl="0" marL="228600" rtl="0" algn="just">
              <a:lnSpc>
                <a:spcPct val="90000"/>
              </a:lnSpc>
              <a:spcBef>
                <a:spcPts val="1000"/>
              </a:spcBef>
              <a:spcAft>
                <a:spcPts val="0"/>
              </a:spcAft>
              <a:buClr>
                <a:schemeClr val="dk1"/>
              </a:buClr>
              <a:buSzPts val="2500"/>
              <a:buFont typeface="Noto Sans Symbols"/>
              <a:buChar char="▪"/>
            </a:pPr>
            <a:r>
              <a:rPr lang="en-US" sz="2500">
                <a:latin typeface="Courier New"/>
                <a:ea typeface="Courier New"/>
                <a:cs typeface="Courier New"/>
                <a:sym typeface="Courier New"/>
              </a:rPr>
              <a:t>static</a:t>
            </a:r>
            <a:r>
              <a:rPr lang="en-US"/>
              <a:t> method is invoked using class name.</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 </a:t>
            </a:r>
            <a:r>
              <a:rPr lang="en-US" sz="2500">
                <a:latin typeface="Courier New"/>
                <a:ea typeface="Courier New"/>
                <a:cs typeface="Courier New"/>
                <a:sym typeface="Courier New"/>
              </a:rPr>
              <a:t>&lt;class name&gt;.&lt;method name&gt;()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Reference </a:t>
            </a:r>
            <a:r>
              <a:rPr lang="en-US">
                <a:latin typeface="Courier New"/>
                <a:ea typeface="Courier New"/>
                <a:cs typeface="Courier New"/>
                <a:sym typeface="Courier New"/>
              </a:rPr>
              <a:t>‘</a:t>
            </a:r>
            <a:r>
              <a:rPr lang="en-US" sz="2500">
                <a:latin typeface="Courier New"/>
                <a:ea typeface="Courier New"/>
                <a:cs typeface="Courier New"/>
                <a:sym typeface="Courier New"/>
              </a:rPr>
              <a:t>this</a:t>
            </a:r>
            <a:r>
              <a:rPr lang="en-US">
                <a:latin typeface="Courier New"/>
                <a:ea typeface="Courier New"/>
                <a:cs typeface="Courier New"/>
                <a:sym typeface="Courier New"/>
              </a:rPr>
              <a:t>’</a:t>
            </a:r>
            <a:r>
              <a:rPr lang="en-US"/>
              <a:t> is never passed to a </a:t>
            </a:r>
            <a:r>
              <a:rPr lang="en-US" sz="2500">
                <a:latin typeface="Courier New"/>
                <a:ea typeface="Courier New"/>
                <a:cs typeface="Courier New"/>
                <a:sym typeface="Courier New"/>
              </a:rPr>
              <a:t>static</a:t>
            </a:r>
            <a:r>
              <a:rPr lang="en-US">
                <a:latin typeface="Courier New"/>
                <a:ea typeface="Courier New"/>
                <a:cs typeface="Courier New"/>
                <a:sym typeface="Courier New"/>
              </a:rPr>
              <a:t> </a:t>
            </a:r>
            <a:r>
              <a:rPr lang="en-US"/>
              <a:t>method.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5ca182d5da_0_21"/>
          <p:cNvSpPr txBox="1"/>
          <p:nvPr>
            <p:ph idx="1" type="body"/>
          </p:nvPr>
        </p:nvSpPr>
        <p:spPr>
          <a:xfrm>
            <a:off x="838200" y="426275"/>
            <a:ext cx="10515600" cy="57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Java static method</a:t>
            </a:r>
            <a:endParaRPr/>
          </a:p>
          <a:p>
            <a:pPr indent="0" lvl="0" marL="0" rtl="0" algn="l">
              <a:spcBef>
                <a:spcPts val="1000"/>
              </a:spcBef>
              <a:spcAft>
                <a:spcPts val="0"/>
              </a:spcAft>
              <a:buClr>
                <a:schemeClr val="dk1"/>
              </a:buClr>
              <a:buSzPts val="1100"/>
              <a:buFont typeface="Arial"/>
              <a:buNone/>
            </a:pPr>
            <a:r>
              <a:rPr lang="en-US"/>
              <a:t>If you apply static keyword with any method, it is known as static method.</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A static method belongs to the class rather than the object of a class.</a:t>
            </a:r>
            <a:endParaRPr/>
          </a:p>
          <a:p>
            <a:pPr indent="0" lvl="0" marL="0" rtl="0" algn="l">
              <a:spcBef>
                <a:spcPts val="1000"/>
              </a:spcBef>
              <a:spcAft>
                <a:spcPts val="0"/>
              </a:spcAft>
              <a:buClr>
                <a:schemeClr val="dk1"/>
              </a:buClr>
              <a:buSzPts val="1100"/>
              <a:buFont typeface="Arial"/>
              <a:buNone/>
            </a:pPr>
            <a:r>
              <a:rPr lang="en-US"/>
              <a:t>A static method can be invoked without the need for creating an instance of a class.</a:t>
            </a:r>
            <a:endParaRPr/>
          </a:p>
          <a:p>
            <a:pPr indent="0" lvl="0" marL="0" rtl="0" algn="l">
              <a:spcBef>
                <a:spcPts val="1000"/>
              </a:spcBef>
              <a:spcAft>
                <a:spcPts val="0"/>
              </a:spcAft>
              <a:buClr>
                <a:schemeClr val="dk1"/>
              </a:buClr>
              <a:buSzPts val="1100"/>
              <a:buFont typeface="Arial"/>
              <a:buNone/>
            </a:pPr>
            <a:r>
              <a:rPr lang="en-US"/>
              <a:t>A static method can access static data member and can change the value of it.</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static</a:t>
            </a:r>
            <a:r>
              <a:rPr lang="en-US"/>
              <a:t> Method</a:t>
            </a:r>
            <a:endParaRPr/>
          </a:p>
        </p:txBody>
      </p:sp>
      <p:sp>
        <p:nvSpPr>
          <p:cNvPr id="276" name="Google Shape;276;p20"/>
          <p:cNvSpPr/>
          <p:nvPr>
            <p:ph idx="1" type="body"/>
          </p:nvPr>
        </p:nvSpPr>
        <p:spPr>
          <a:xfrm>
            <a:off x="1905000" y="1219200"/>
            <a:ext cx="4495800" cy="4267200"/>
          </a:xfrm>
          <a:prstGeom prst="roundRect">
            <a:avLst>
              <a:gd fmla="val 0" name="adj"/>
            </a:avLst>
          </a:prstGeom>
          <a:solidFill>
            <a:srgbClr val="EBECC6"/>
          </a:solidFill>
          <a:ln cap="flat" cmpd="sng" w="25400">
            <a:solidFill>
              <a:srgbClr val="D0CECE"/>
            </a:solidFill>
            <a:prstDash val="solid"/>
            <a:miter lim="800000"/>
            <a:headEnd len="sm" w="sm" type="none"/>
            <a:tailEnd len="sm" w="sm" type="none"/>
          </a:ln>
        </p:spPr>
        <p:txBody>
          <a:bodyPr anchorCtr="0" anchor="ctr" bIns="45700" lIns="91425" spcFirstLastPara="1" rIns="91425" wrap="square" tIns="45700">
            <a:normAutofit/>
          </a:bodyPr>
          <a:lstStyle/>
          <a:p>
            <a:pPr indent="-290513" lvl="0" marL="290513" rtl="0" algn="l">
              <a:lnSpc>
                <a:spcPct val="70000"/>
              </a:lnSpc>
              <a:spcBef>
                <a:spcPts val="0"/>
              </a:spcBef>
              <a:spcAft>
                <a:spcPts val="0"/>
              </a:spcAft>
              <a:buClr>
                <a:srgbClr val="000000"/>
              </a:buClr>
              <a:buSzPts val="1480"/>
              <a:buNone/>
            </a:pPr>
            <a:r>
              <a:rPr lang="en-US" sz="1480">
                <a:solidFill>
                  <a:srgbClr val="000000"/>
                </a:solidFill>
                <a:latin typeface="Courier New"/>
                <a:ea typeface="Courier New"/>
                <a:cs typeface="Courier New"/>
                <a:sym typeface="Courier New"/>
              </a:rPr>
              <a:t> </a:t>
            </a:r>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public class Employee</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 	private </a:t>
            </a:r>
            <a:r>
              <a:rPr b="1" lang="en-US" sz="1480">
                <a:solidFill>
                  <a:srgbClr val="000000"/>
                </a:solidFill>
                <a:latin typeface="Courier New"/>
                <a:ea typeface="Courier New"/>
                <a:cs typeface="Courier New"/>
                <a:sym typeface="Courier New"/>
              </a:rPr>
              <a:t>static int count</a:t>
            </a:r>
            <a:r>
              <a:rPr lang="en-US" sz="1480">
                <a:solidFill>
                  <a:srgbClr val="000000"/>
                </a:solidFill>
                <a:latin typeface="Courier New"/>
                <a:ea typeface="Courier New"/>
                <a:cs typeface="Courier New"/>
                <a:sym typeface="Courier New"/>
              </a:rPr>
              <a:t>;</a:t>
            </a:r>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 	public </a:t>
            </a:r>
            <a:r>
              <a:rPr b="1" lang="en-US" sz="1480">
                <a:solidFill>
                  <a:srgbClr val="000000"/>
                </a:solidFill>
                <a:latin typeface="Courier New"/>
                <a:ea typeface="Courier New"/>
                <a:cs typeface="Courier New"/>
                <a:sym typeface="Courier New"/>
              </a:rPr>
              <a:t>static int showCount()</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 	{ 	</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			return </a:t>
            </a:r>
            <a:r>
              <a:rPr b="1" lang="en-US" sz="1480">
                <a:solidFill>
                  <a:srgbClr val="000000"/>
                </a:solidFill>
                <a:latin typeface="Courier New"/>
                <a:ea typeface="Courier New"/>
                <a:cs typeface="Courier New"/>
                <a:sym typeface="Courier New"/>
              </a:rPr>
              <a:t>count</a:t>
            </a:r>
            <a:r>
              <a:rPr lang="en-US" sz="1480">
                <a:solidFill>
                  <a:srgbClr val="000000"/>
                </a:solidFill>
                <a:latin typeface="Courier New"/>
                <a:ea typeface="Courier New"/>
                <a:cs typeface="Courier New"/>
                <a:sym typeface="Courier New"/>
              </a:rPr>
              <a:t>;</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 	}</a:t>
            </a:r>
            <a:endParaRPr/>
          </a:p>
          <a:p>
            <a:pPr indent="-290513" lvl="0" marL="290513" rtl="0" algn="l">
              <a:lnSpc>
                <a:spcPct val="70000"/>
              </a:lnSpc>
              <a:spcBef>
                <a:spcPts val="1000"/>
              </a:spcBef>
              <a:spcAft>
                <a:spcPts val="0"/>
              </a:spcAft>
              <a:buClr>
                <a:srgbClr val="000000"/>
              </a:buClr>
              <a:buSzPts val="1480"/>
              <a:buNone/>
            </a:pPr>
            <a:r>
              <a:rPr lang="en-US" sz="1480">
                <a:solidFill>
                  <a:srgbClr val="000000"/>
                </a:solidFill>
                <a:latin typeface="Courier New"/>
                <a:ea typeface="Courier New"/>
                <a:cs typeface="Courier New"/>
                <a:sym typeface="Courier New"/>
              </a:rPr>
              <a:t>}</a:t>
            </a:r>
            <a:endParaRPr/>
          </a:p>
          <a:p>
            <a:pPr indent="-290513" lvl="0" marL="290513" rtl="0" algn="l">
              <a:lnSpc>
                <a:spcPct val="70000"/>
              </a:lnSpc>
              <a:spcBef>
                <a:spcPts val="1000"/>
              </a:spcBef>
              <a:spcAft>
                <a:spcPts val="0"/>
              </a:spcAft>
              <a:buClr>
                <a:schemeClr val="dk1"/>
              </a:buClr>
              <a:buSzPts val="1665"/>
              <a:buNone/>
            </a:pPr>
            <a:r>
              <a:t/>
            </a:r>
            <a:endParaRPr sz="1665">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29051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rgbClr val="000000"/>
              </a:solidFill>
              <a:latin typeface="Courier New"/>
              <a:ea typeface="Courier New"/>
              <a:cs typeface="Courier New"/>
              <a:sym typeface="Courier New"/>
            </a:endParaRPr>
          </a:p>
          <a:p>
            <a:pPr indent="-196533" lvl="0" marL="290513" rtl="0" algn="l">
              <a:lnSpc>
                <a:spcPct val="70000"/>
              </a:lnSpc>
              <a:spcBef>
                <a:spcPts val="1000"/>
              </a:spcBef>
              <a:spcAft>
                <a:spcPts val="0"/>
              </a:spcAft>
              <a:buClr>
                <a:schemeClr val="dk1"/>
              </a:buClr>
              <a:buSzPts val="1480"/>
              <a:buNone/>
            </a:pPr>
            <a:r>
              <a:t/>
            </a:r>
            <a:endParaRPr sz="1480">
              <a:solidFill>
                <a:schemeClr val="dk1"/>
              </a:solidFill>
              <a:latin typeface="Courier New"/>
              <a:ea typeface="Courier New"/>
              <a:cs typeface="Courier New"/>
              <a:sym typeface="Courier New"/>
            </a:endParaRPr>
          </a:p>
        </p:txBody>
      </p:sp>
      <p:sp>
        <p:nvSpPr>
          <p:cNvPr id="277" name="Google Shape;277;p20"/>
          <p:cNvSpPr/>
          <p:nvPr/>
        </p:nvSpPr>
        <p:spPr>
          <a:xfrm>
            <a:off x="4495800" y="2971800"/>
            <a:ext cx="5715000" cy="32766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290513" lvl="0" marL="290513"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rPr lang="en-US" sz="1600">
                <a:solidFill>
                  <a:schemeClr val="dk1"/>
                </a:solidFill>
                <a:latin typeface="Courier New"/>
                <a:ea typeface="Courier New"/>
                <a:cs typeface="Courier New"/>
                <a:sym typeface="Courier New"/>
              </a:rPr>
              <a:t>public static void main(String args[])</a:t>
            </a:r>
            <a:endParaRPr/>
          </a:p>
          <a:p>
            <a:pPr indent="-290513" lvl="0" marL="290513"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290513" lvl="0" marL="290513" marR="0" rtl="0" algn="l">
              <a:spcBef>
                <a:spcPts val="0"/>
              </a:spcBef>
              <a:spcAft>
                <a:spcPts val="0"/>
              </a:spcAft>
              <a:buNone/>
            </a:pPr>
            <a:r>
              <a:rPr lang="en-US" sz="1600">
                <a:solidFill>
                  <a:schemeClr val="dk1"/>
                </a:solidFill>
                <a:latin typeface="Courier New"/>
                <a:ea typeface="Courier New"/>
                <a:cs typeface="Courier New"/>
                <a:sym typeface="Courier New"/>
              </a:rPr>
              <a:t>  int numberOfEmployees= </a:t>
            </a:r>
            <a:r>
              <a:rPr b="1" lang="en-US" sz="1600">
                <a:solidFill>
                  <a:schemeClr val="dk1"/>
                </a:solidFill>
                <a:latin typeface="Courier New"/>
                <a:ea typeface="Courier New"/>
                <a:cs typeface="Courier New"/>
                <a:sym typeface="Courier New"/>
              </a:rPr>
              <a:t>Employee.showCount();</a:t>
            </a:r>
            <a:endParaRPr/>
          </a:p>
          <a:p>
            <a:pPr indent="-290513" lvl="0" marL="290513"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rPr lang="en-US" sz="1600">
                <a:solidFill>
                  <a:schemeClr val="dk1"/>
                </a:solidFill>
                <a:latin typeface="Courier New"/>
                <a:ea typeface="Courier New"/>
                <a:cs typeface="Courier New"/>
                <a:sym typeface="Courier New"/>
              </a:rPr>
              <a:t>  System.out.println(numberOfEmployees);</a:t>
            </a:r>
            <a:endParaRPr/>
          </a:p>
          <a:p>
            <a:pPr indent="-290513" lvl="0" marL="290513"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290513" lvl="0" marL="290513"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290513" lvl="0" marL="290513"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Abstraction</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Abstraction is the process of identifying the key aspects of an entity and ignoring the rest.</a:t>
            </a:r>
            <a:endParaRPr/>
          </a:p>
          <a:p>
            <a:pPr indent="-228600" lvl="0" marL="228600" rtl="0" algn="just">
              <a:lnSpc>
                <a:spcPct val="90000"/>
              </a:lnSpc>
              <a:spcBef>
                <a:spcPts val="840"/>
              </a:spcBef>
              <a:spcAft>
                <a:spcPts val="0"/>
              </a:spcAft>
              <a:buClr>
                <a:schemeClr val="dk1"/>
              </a:buClr>
              <a:buSzPts val="2800"/>
              <a:buChar char="•"/>
            </a:pPr>
            <a:r>
              <a:rPr lang="en-US"/>
              <a:t>Only those aspects are selected that are important to the current problem scenario.</a:t>
            </a:r>
            <a:endParaRPr/>
          </a:p>
          <a:p>
            <a:pPr indent="-228600" lvl="0" marL="228600" rtl="0" algn="just">
              <a:lnSpc>
                <a:spcPct val="90000"/>
              </a:lnSpc>
              <a:spcBef>
                <a:spcPts val="840"/>
              </a:spcBef>
              <a:spcAft>
                <a:spcPts val="0"/>
              </a:spcAft>
              <a:buClr>
                <a:schemeClr val="dk1"/>
              </a:buClr>
              <a:buSzPts val="2800"/>
              <a:buChar char="•"/>
            </a:pPr>
            <a:r>
              <a:rPr i="1" lang="en-US"/>
              <a:t>Hiding internal details and showing functionality</a:t>
            </a:r>
            <a:r>
              <a:rPr lang="en-US"/>
              <a:t> is known as abstraction. </a:t>
            </a:r>
            <a:endParaRPr/>
          </a:p>
          <a:p>
            <a:pPr indent="-228600" lvl="0" marL="228600" rtl="0" algn="just">
              <a:lnSpc>
                <a:spcPct val="90000"/>
              </a:lnSpc>
              <a:spcBef>
                <a:spcPts val="840"/>
              </a:spcBef>
              <a:spcAft>
                <a:spcPts val="0"/>
              </a:spcAft>
              <a:buClr>
                <a:schemeClr val="dk1"/>
              </a:buClr>
              <a:buSzPts val="2800"/>
              <a:buChar char="•"/>
            </a:pPr>
            <a:r>
              <a:rPr lang="en-US"/>
              <a:t>For example phone call, we don't know the internal processing.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public static void main</a:t>
            </a:r>
            <a:endParaRPr sz="2800"/>
          </a:p>
        </p:txBody>
      </p:sp>
      <p:sp>
        <p:nvSpPr>
          <p:cNvPr id="284" name="Google Shape;284;p21"/>
          <p:cNvSpPr txBox="1"/>
          <p:nvPr>
            <p:ph idx="1" type="body"/>
          </p:nvPr>
        </p:nvSpPr>
        <p:spPr>
          <a:xfrm>
            <a:off x="1968321" y="1535807"/>
            <a:ext cx="8229600" cy="4525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latin typeface="Courier New"/>
                <a:ea typeface="Courier New"/>
                <a:cs typeface="Courier New"/>
                <a:sym typeface="Courier New"/>
              </a:rPr>
              <a:t>main()</a:t>
            </a:r>
            <a:r>
              <a:rPr lang="en-US"/>
              <a:t> is static method and called before instantiation of the class.</a:t>
            </a:r>
            <a:endParaRPr/>
          </a:p>
          <a:p>
            <a:pPr indent="-228600" lvl="0" marL="228600" rtl="0" algn="just">
              <a:lnSpc>
                <a:spcPct val="90000"/>
              </a:lnSpc>
              <a:spcBef>
                <a:spcPts val="1000"/>
              </a:spcBef>
              <a:spcAft>
                <a:spcPts val="0"/>
              </a:spcAft>
              <a:buClr>
                <a:schemeClr val="dk1"/>
              </a:buClr>
              <a:buSzPts val="2800"/>
              <a:buChar char="•"/>
            </a:pPr>
            <a:r>
              <a:rPr lang="en-US"/>
              <a:t>Since it is static, it is automatically invoked by the startup code.</a:t>
            </a:r>
            <a:endParaRPr/>
          </a:p>
          <a:p>
            <a:pPr indent="-228600" lvl="0" marL="228600" rtl="0" algn="just">
              <a:lnSpc>
                <a:spcPct val="90000"/>
              </a:lnSpc>
              <a:spcBef>
                <a:spcPts val="1000"/>
              </a:spcBef>
              <a:spcAft>
                <a:spcPts val="0"/>
              </a:spcAft>
              <a:buClr>
                <a:schemeClr val="dk1"/>
              </a:buClr>
              <a:buSzPts val="2800"/>
              <a:buChar char="•"/>
            </a:pPr>
            <a:r>
              <a:rPr lang="en-US"/>
              <a:t>It is the entry point of a class.</a:t>
            </a:r>
            <a:endParaRPr/>
          </a:p>
          <a:p>
            <a:pPr indent="-228600" lvl="0" marL="228600" rtl="0" algn="just">
              <a:lnSpc>
                <a:spcPct val="90000"/>
              </a:lnSpc>
              <a:spcBef>
                <a:spcPts val="1000"/>
              </a:spcBef>
              <a:spcAft>
                <a:spcPts val="0"/>
              </a:spcAft>
              <a:buClr>
                <a:schemeClr val="dk1"/>
              </a:buClr>
              <a:buSzPts val="2800"/>
              <a:buChar char="•"/>
            </a:pPr>
            <a:r>
              <a:rPr lang="en-US"/>
              <a:t>Loader will load the class and search for main method to enter into class, so </a:t>
            </a:r>
            <a:r>
              <a:rPr lang="en-US" sz="2600">
                <a:latin typeface="Courier New"/>
                <a:ea typeface="Courier New"/>
                <a:cs typeface="Courier New"/>
                <a:sym typeface="Courier New"/>
              </a:rPr>
              <a:t>main()is </a:t>
            </a:r>
            <a:r>
              <a:rPr lang="en-US"/>
              <a:t>declared as static.</a:t>
            </a:r>
            <a:endParaRPr/>
          </a:p>
          <a:p>
            <a:pPr indent="-228600" lvl="0" marL="228600" rtl="0" algn="just">
              <a:lnSpc>
                <a:spcPct val="90000"/>
              </a:lnSpc>
              <a:spcBef>
                <a:spcPts val="1000"/>
              </a:spcBef>
              <a:spcAft>
                <a:spcPts val="0"/>
              </a:spcAft>
              <a:buClr>
                <a:schemeClr val="dk1"/>
              </a:buClr>
              <a:buSzPts val="2800"/>
              <a:buChar char="•"/>
            </a:pPr>
            <a:r>
              <a:rPr lang="en-US"/>
              <a:t>So, </a:t>
            </a:r>
            <a:r>
              <a:rPr lang="en-US" sz="2600">
                <a:latin typeface="Courier New"/>
                <a:ea typeface="Courier New"/>
                <a:cs typeface="Courier New"/>
                <a:sym typeface="Courier New"/>
              </a:rPr>
              <a:t>ClassName.main(…)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5ca182d5da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Q) Why is the Java main method static?</a:t>
            </a:r>
            <a:endParaRPr/>
          </a:p>
          <a:p>
            <a:pPr indent="0" lvl="0" marL="0" rtl="0" algn="l">
              <a:spcBef>
                <a:spcPts val="1000"/>
              </a:spcBef>
              <a:spcAft>
                <a:spcPts val="0"/>
              </a:spcAft>
              <a:buClr>
                <a:schemeClr val="dk1"/>
              </a:buClr>
              <a:buSzPts val="1100"/>
              <a:buFont typeface="Arial"/>
              <a:buNone/>
            </a:pPr>
            <a:r>
              <a:rPr lang="en-US"/>
              <a:t>Ans) It is because the object is not required to call a static method. If it were a non-static method, JVM creates an object first then call main() method that will lead the problem of extra memory allocation.</a:t>
            </a:r>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static </a:t>
            </a:r>
            <a:r>
              <a:rPr lang="en-US"/>
              <a:t>initialization blocks</a:t>
            </a:r>
            <a:endParaRPr/>
          </a:p>
        </p:txBody>
      </p:sp>
      <p:sp>
        <p:nvSpPr>
          <p:cNvPr id="296" name="Google Shape;296;p22"/>
          <p:cNvSpPr txBox="1"/>
          <p:nvPr>
            <p:ph idx="1" type="body"/>
          </p:nvPr>
        </p:nvSpPr>
        <p:spPr>
          <a:xfrm>
            <a:off x="1981200" y="1371601"/>
            <a:ext cx="8229600" cy="47545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Arbitrary blocks of code.</a:t>
            </a:r>
            <a:endParaRPr/>
          </a:p>
          <a:p>
            <a:pPr indent="-228600" lvl="0" marL="228600" rtl="0" algn="just">
              <a:lnSpc>
                <a:spcPct val="90000"/>
              </a:lnSpc>
              <a:spcBef>
                <a:spcPts val="1000"/>
              </a:spcBef>
              <a:spcAft>
                <a:spcPts val="0"/>
              </a:spcAft>
              <a:buClr>
                <a:schemeClr val="dk1"/>
              </a:buClr>
              <a:buSzPts val="2800"/>
              <a:buChar char="•"/>
            </a:pPr>
            <a:r>
              <a:rPr lang="en-US"/>
              <a:t>Executed before </a:t>
            </a:r>
            <a:r>
              <a:rPr lang="en-US" sz="2600">
                <a:latin typeface="Courier New"/>
                <a:ea typeface="Courier New"/>
                <a:cs typeface="Courier New"/>
                <a:sym typeface="Courier New"/>
              </a:rPr>
              <a:t>main()</a:t>
            </a:r>
            <a:r>
              <a:rPr lang="en-US"/>
              <a:t> when class is loaded.</a:t>
            </a:r>
            <a:endParaRPr/>
          </a:p>
          <a:p>
            <a:pPr indent="-228600" lvl="0" marL="228600" rtl="0" algn="just">
              <a:lnSpc>
                <a:spcPct val="90000"/>
              </a:lnSpc>
              <a:spcBef>
                <a:spcPts val="1000"/>
              </a:spcBef>
              <a:spcAft>
                <a:spcPts val="0"/>
              </a:spcAft>
              <a:buClr>
                <a:schemeClr val="dk1"/>
              </a:buClr>
              <a:buSzPts val="2800"/>
              <a:buChar char="•"/>
            </a:pPr>
            <a:r>
              <a:rPr lang="en-US"/>
              <a:t>Used for initializing static variables.</a:t>
            </a:r>
            <a:endParaRPr/>
          </a:p>
          <a:p>
            <a:pPr indent="-228600" lvl="0" marL="228600" rtl="0" algn="just">
              <a:lnSpc>
                <a:spcPct val="90000"/>
              </a:lnSpc>
              <a:spcBef>
                <a:spcPts val="1000"/>
              </a:spcBef>
              <a:spcAft>
                <a:spcPts val="0"/>
              </a:spcAft>
              <a:buClr>
                <a:schemeClr val="dk1"/>
              </a:buClr>
              <a:buSzPts val="2800"/>
              <a:buChar char="•"/>
            </a:pPr>
            <a:r>
              <a:rPr lang="en-US"/>
              <a:t>A class can have more than one static blocks.</a:t>
            </a:r>
            <a:endParaRPr/>
          </a:p>
          <a:p>
            <a:pPr indent="-228600" lvl="0" marL="228600" rtl="0" algn="just">
              <a:lnSpc>
                <a:spcPct val="90000"/>
              </a:lnSpc>
              <a:spcBef>
                <a:spcPts val="1000"/>
              </a:spcBef>
              <a:spcAft>
                <a:spcPts val="0"/>
              </a:spcAft>
              <a:buClr>
                <a:schemeClr val="dk1"/>
              </a:buClr>
              <a:buSzPts val="2800"/>
              <a:buChar char="•"/>
            </a:pPr>
            <a:r>
              <a:rPr lang="en-US"/>
              <a:t>If more than one static blocks exists in a program then called in the order they appear in the source code.</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297" name="Google Shape;297;p22"/>
          <p:cNvSpPr/>
          <p:nvPr/>
        </p:nvSpPr>
        <p:spPr>
          <a:xfrm>
            <a:off x="3352800" y="4724400"/>
            <a:ext cx="5791200" cy="16002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290513" lvl="0" marL="290513" marR="0" rtl="0" algn="l">
              <a:spcBef>
                <a:spcPts val="0"/>
              </a:spcBef>
              <a:spcAft>
                <a:spcPts val="0"/>
              </a:spcAft>
              <a:buNone/>
            </a:pPr>
            <a:r>
              <a:rPr b="1" lang="en-US" sz="1800">
                <a:solidFill>
                  <a:srgbClr val="000000"/>
                </a:solidFill>
                <a:latin typeface="Courier New"/>
                <a:ea typeface="Courier New"/>
                <a:cs typeface="Courier New"/>
                <a:sym typeface="Courier New"/>
              </a:rPr>
              <a:t>static</a:t>
            </a:r>
            <a:endParaRPr/>
          </a:p>
          <a:p>
            <a:pPr indent="-290513" lvl="0" marL="290513"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290513" lvl="0" marL="290513" marR="0" rtl="0" algn="l">
              <a:spcBef>
                <a:spcPts val="0"/>
              </a:spcBef>
              <a:spcAft>
                <a:spcPts val="0"/>
              </a:spcAft>
              <a:buNone/>
            </a:pPr>
            <a:r>
              <a:rPr b="1" lang="en-US" sz="1800">
                <a:solidFill>
                  <a:srgbClr val="000000"/>
                </a:solidFill>
                <a:latin typeface="Courier New"/>
                <a:ea typeface="Courier New"/>
                <a:cs typeface="Courier New"/>
                <a:sym typeface="Courier New"/>
              </a:rPr>
              <a:t>	//manipulation of static variables</a:t>
            </a:r>
            <a:endParaRPr/>
          </a:p>
          <a:p>
            <a:pPr indent="-290513" lvl="0" marL="290513"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290513" lvl="0" marL="290513"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Encapsulation</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Encapsulation is a mechanism used to hide the data,</a:t>
            </a:r>
            <a:endParaRPr/>
          </a:p>
          <a:p>
            <a:pPr indent="-228600" lvl="0" marL="228600" rtl="0" algn="l">
              <a:lnSpc>
                <a:spcPct val="90000"/>
              </a:lnSpc>
              <a:spcBef>
                <a:spcPts val="1000"/>
              </a:spcBef>
              <a:spcAft>
                <a:spcPts val="0"/>
              </a:spcAft>
              <a:buClr>
                <a:schemeClr val="dk1"/>
              </a:buClr>
              <a:buSzPts val="2600"/>
              <a:buChar char="•"/>
            </a:pPr>
            <a:r>
              <a:rPr lang="en-US" sz="2600"/>
              <a:t> internal structure and implementation details of an object.</a:t>
            </a:r>
            <a:endParaRPr/>
          </a:p>
          <a:p>
            <a:pPr indent="-63500" lvl="0" marL="228600" rtl="0" algn="l">
              <a:lnSpc>
                <a:spcPct val="90000"/>
              </a:lnSpc>
              <a:spcBef>
                <a:spcPts val="1000"/>
              </a:spcBef>
              <a:spcAft>
                <a:spcPts val="0"/>
              </a:spcAft>
              <a:buClr>
                <a:schemeClr val="dk1"/>
              </a:buClr>
              <a:buSzPts val="2600"/>
              <a:buNone/>
            </a:pPr>
            <a:r>
              <a:t/>
            </a:r>
            <a:endParaRPr sz="2600"/>
          </a:p>
          <a:p>
            <a:pPr indent="-228600" lvl="0" marL="228600" rtl="0" algn="l">
              <a:lnSpc>
                <a:spcPct val="90000"/>
              </a:lnSpc>
              <a:spcBef>
                <a:spcPts val="1000"/>
              </a:spcBef>
              <a:spcAft>
                <a:spcPts val="0"/>
              </a:spcAft>
              <a:buClr>
                <a:schemeClr val="dk1"/>
              </a:buClr>
              <a:buSzPts val="2600"/>
              <a:buChar char="•"/>
            </a:pPr>
            <a:r>
              <a:rPr lang="en-US" sz="2600"/>
              <a:t>All interaction with the object is through public interface of operations.</a:t>
            </a:r>
            <a:endParaRPr/>
          </a:p>
          <a:p>
            <a:pPr indent="-63500" lvl="0" marL="228600" rtl="0" algn="l">
              <a:lnSpc>
                <a:spcPct val="90000"/>
              </a:lnSpc>
              <a:spcBef>
                <a:spcPts val="1000"/>
              </a:spcBef>
              <a:spcAft>
                <a:spcPts val="0"/>
              </a:spcAft>
              <a:buClr>
                <a:schemeClr val="dk1"/>
              </a:buClr>
              <a:buSzPts val="2600"/>
              <a:buNone/>
            </a:pPr>
            <a:r>
              <a:t/>
            </a:r>
            <a:endParaRPr sz="2600"/>
          </a:p>
          <a:p>
            <a:pPr indent="-342900" lvl="1" marL="342900" rtl="0" algn="just">
              <a:lnSpc>
                <a:spcPct val="90000"/>
              </a:lnSpc>
              <a:spcBef>
                <a:spcPts val="500"/>
              </a:spcBef>
              <a:spcAft>
                <a:spcPts val="0"/>
              </a:spcAft>
              <a:buClr>
                <a:schemeClr val="dk1"/>
              </a:buClr>
              <a:buSzPts val="2400"/>
              <a:buFont typeface="Noto Sans Symbols"/>
              <a:buChar char="▪"/>
            </a:pPr>
            <a:r>
              <a:rPr lang="en-US"/>
              <a:t>The user knows only about the interface; </a:t>
            </a:r>
            <a:endParaRPr/>
          </a:p>
          <a:p>
            <a:pPr indent="-342900" lvl="1" marL="342900" rtl="0" algn="just">
              <a:lnSpc>
                <a:spcPct val="90000"/>
              </a:lnSpc>
              <a:spcBef>
                <a:spcPts val="500"/>
              </a:spcBef>
              <a:spcAft>
                <a:spcPts val="0"/>
              </a:spcAft>
              <a:buClr>
                <a:schemeClr val="dk1"/>
              </a:buClr>
              <a:buSzPts val="2400"/>
              <a:buFont typeface="Noto Sans Symbols"/>
              <a:buChar char="▪"/>
            </a:pPr>
            <a:r>
              <a:rPr lang="en-US"/>
              <a:t>any changes to the implementation does not affect the user.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a:t>
            </a:r>
            <a:br>
              <a:rPr lang="en-US"/>
            </a:b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class is a user defined blueprint or prototype from which objects are created.</a:t>
            </a:r>
            <a:endParaRPr/>
          </a:p>
          <a:p>
            <a:pPr indent="-228600" lvl="0" marL="228600" rtl="0" algn="l">
              <a:lnSpc>
                <a:spcPct val="90000"/>
              </a:lnSpc>
              <a:spcBef>
                <a:spcPts val="1000"/>
              </a:spcBef>
              <a:spcAft>
                <a:spcPts val="0"/>
              </a:spcAft>
              <a:buClr>
                <a:schemeClr val="dk1"/>
              </a:buClr>
              <a:buSzPts val="2800"/>
              <a:buChar char="•"/>
            </a:pPr>
            <a:r>
              <a:rPr lang="en-US"/>
              <a:t>It represents the set of properties or methods that are common to all objects of one type. </a:t>
            </a:r>
            <a:endParaRPr/>
          </a:p>
          <a:p>
            <a:pPr indent="-228600" lvl="0" marL="228600" rtl="0" algn="l">
              <a:lnSpc>
                <a:spcPct val="90000"/>
              </a:lnSpc>
              <a:spcBef>
                <a:spcPts val="1000"/>
              </a:spcBef>
              <a:spcAft>
                <a:spcPts val="0"/>
              </a:spcAft>
              <a:buClr>
                <a:schemeClr val="dk1"/>
              </a:buClr>
              <a:buSzPts val="2800"/>
              <a:buChar char="•"/>
            </a:pPr>
            <a:r>
              <a:rPr lang="en-US"/>
              <a:t>Class includes data members, methods, constructors etc…</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E.g. Student,Employee,Customer,Account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a:t>
            </a:r>
            <a:endParaRPr/>
          </a:p>
        </p:txBody>
      </p:sp>
      <p:sp>
        <p:nvSpPr>
          <p:cNvPr id="119" name="Google Shape;119;p6"/>
          <p:cNvSpPr txBox="1"/>
          <p:nvPr>
            <p:ph idx="1" type="body"/>
          </p:nvPr>
        </p:nvSpPr>
        <p:spPr>
          <a:xfrm>
            <a:off x="838200" y="1413501"/>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64135"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It is a basic unit of Object Oriented Programming and represents the real life entities.  </a:t>
            </a:r>
            <a:endParaRPr/>
          </a:p>
          <a:p>
            <a:pPr indent="-228600" lvl="0" marL="228600" rtl="0" algn="l">
              <a:lnSpc>
                <a:spcPct val="90000"/>
              </a:lnSpc>
              <a:spcBef>
                <a:spcPts val="1000"/>
              </a:spcBef>
              <a:spcAft>
                <a:spcPts val="0"/>
              </a:spcAft>
              <a:buClr>
                <a:schemeClr val="dk1"/>
              </a:buClr>
              <a:buSzPct val="100000"/>
              <a:buChar char="•"/>
            </a:pPr>
            <a:r>
              <a:rPr lang="en-US"/>
              <a:t>An object consists of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State : It is represented by attributes of an object. (properties of an object) / instance variables(non static)</a:t>
            </a:r>
            <a:endParaRPr/>
          </a:p>
          <a:p>
            <a:pPr indent="-228600" lvl="0" marL="228600" rtl="0" algn="l">
              <a:lnSpc>
                <a:spcPct val="90000"/>
              </a:lnSpc>
              <a:spcBef>
                <a:spcPts val="1000"/>
              </a:spcBef>
              <a:spcAft>
                <a:spcPts val="0"/>
              </a:spcAft>
              <a:buClr>
                <a:schemeClr val="dk1"/>
              </a:buClr>
              <a:buSzPct val="100000"/>
              <a:buChar char="•"/>
            </a:pPr>
            <a:r>
              <a:rPr lang="en-US"/>
              <a:t>Behavior : It is represented by methods of an object (actions upon data)</a:t>
            </a:r>
            <a:endParaRPr/>
          </a:p>
          <a:p>
            <a:pPr indent="-228600" lvl="0" marL="228600" rtl="0" algn="l">
              <a:lnSpc>
                <a:spcPct val="90000"/>
              </a:lnSpc>
              <a:spcBef>
                <a:spcPts val="1000"/>
              </a:spcBef>
              <a:spcAft>
                <a:spcPts val="0"/>
              </a:spcAft>
              <a:buClr>
                <a:schemeClr val="dk1"/>
              </a:buClr>
              <a:buSzPct val="100000"/>
              <a:buChar char="•"/>
            </a:pPr>
            <a:r>
              <a:rPr lang="en-US"/>
              <a:t>Identity : It gives a unique identity to an object and enables one object to interact with other objects. eg : Emp id , Student PRN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Creation</a:t>
            </a:r>
            <a:endParaRPr/>
          </a:p>
        </p:txBody>
      </p:sp>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new operator instantiates a class by allocating memory for a new object and returning a reference to that memory. The new operator also invokes the class constructor.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e.g. Employee emp=new Employee();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idx="1" type="body"/>
          </p:nvPr>
        </p:nvSpPr>
        <p:spPr>
          <a:xfrm>
            <a:off x="401782" y="63067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Objects are created from the </a:t>
            </a:r>
            <a:r>
              <a:rPr b="1" lang="en-US"/>
              <a:t>new</a:t>
            </a:r>
            <a:r>
              <a:rPr lang="en-US"/>
              <a:t> keyword in Java. </a:t>
            </a:r>
            <a:endParaRPr/>
          </a:p>
          <a:p>
            <a:pPr indent="-228600" lvl="0" marL="228600" rtl="0" algn="l">
              <a:lnSpc>
                <a:spcPct val="90000"/>
              </a:lnSpc>
              <a:spcBef>
                <a:spcPts val="1000"/>
              </a:spcBef>
              <a:spcAft>
                <a:spcPts val="0"/>
              </a:spcAft>
              <a:buClr>
                <a:schemeClr val="dk1"/>
              </a:buClr>
              <a:buSzPts val="2800"/>
              <a:buChar char="•"/>
            </a:pPr>
            <a:r>
              <a:rPr lang="en-US"/>
              <a:t>Every time you do something like</a:t>
            </a:r>
            <a:endParaRPr/>
          </a:p>
          <a:p>
            <a:pPr indent="-228600" lvl="0" marL="228600" rtl="0" algn="l">
              <a:lnSpc>
                <a:spcPct val="90000"/>
              </a:lnSpc>
              <a:spcBef>
                <a:spcPts val="1000"/>
              </a:spcBef>
              <a:spcAft>
                <a:spcPts val="0"/>
              </a:spcAft>
              <a:buClr>
                <a:schemeClr val="dk1"/>
              </a:buClr>
              <a:buSzPts val="2800"/>
              <a:buChar char="•"/>
            </a:pPr>
            <a:r>
              <a:rPr lang="en-US"/>
              <a:t>ClassName objectName = </a:t>
            </a:r>
            <a:r>
              <a:rPr b="1" lang="en-US"/>
              <a:t>new</a:t>
            </a:r>
            <a:r>
              <a:rPr lang="en-US"/>
              <a:t> ClassName();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JVM allocates the necessary memory in the </a:t>
            </a:r>
            <a:r>
              <a:rPr b="1" lang="en-US"/>
              <a:t>Heap Area</a:t>
            </a:r>
            <a:r>
              <a:rPr lang="en-US"/>
              <a:t> to create this object, once this memory is allocated it holds the reference to this memory through some variable which is </a:t>
            </a:r>
            <a:r>
              <a:rPr b="1" lang="en-US"/>
              <a:t>objectName</a:t>
            </a:r>
            <a:r>
              <a:rPr lang="en-US"/>
              <a:t> here.</a:t>
            </a:r>
            <a:endParaRPr/>
          </a:p>
          <a:p>
            <a:pPr indent="-228600" lvl="0" marL="228600" rtl="0" algn="l">
              <a:lnSpc>
                <a:spcPct val="90000"/>
              </a:lnSpc>
              <a:spcBef>
                <a:spcPts val="1000"/>
              </a:spcBef>
              <a:spcAft>
                <a:spcPts val="0"/>
              </a:spcAft>
              <a:buClr>
                <a:schemeClr val="dk1"/>
              </a:buClr>
              <a:buSzPts val="2800"/>
              <a:buChar char="•"/>
            </a:pPr>
            <a:r>
              <a:rPr i="1" lang="en-US"/>
              <a:t>All </a:t>
            </a:r>
            <a:r>
              <a:rPr b="1" i="1" lang="en-US"/>
              <a:t>object instances</a:t>
            </a:r>
            <a:r>
              <a:rPr i="1" lang="en-US"/>
              <a:t> and </a:t>
            </a:r>
            <a:r>
              <a:rPr b="1" i="1" lang="en-US"/>
              <a:t>arrays</a:t>
            </a:r>
            <a:r>
              <a:rPr i="1" lang="en-US"/>
              <a:t> are stored in a heap.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5aca18024b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Overloading</a:t>
            </a:r>
            <a:endParaRPr/>
          </a:p>
        </p:txBody>
      </p:sp>
      <p:sp>
        <p:nvSpPr>
          <p:cNvPr id="136" name="Google Shape;136;g15aca18024b_0_6"/>
          <p:cNvSpPr txBox="1"/>
          <p:nvPr>
            <p:ph idx="1" type="body"/>
          </p:nvPr>
        </p:nvSpPr>
        <p:spPr>
          <a:xfrm>
            <a:off x="1981200" y="1143001"/>
            <a:ext cx="8229600" cy="49833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Reusing the same name for method.</a:t>
            </a:r>
            <a:endParaRPr/>
          </a:p>
          <a:p>
            <a:pPr indent="-228600" lvl="0" marL="228600" rtl="0" algn="just">
              <a:lnSpc>
                <a:spcPct val="90000"/>
              </a:lnSpc>
              <a:spcBef>
                <a:spcPts val="1000"/>
              </a:spcBef>
              <a:spcAft>
                <a:spcPts val="0"/>
              </a:spcAft>
              <a:buClr>
                <a:schemeClr val="dk1"/>
              </a:buClr>
              <a:buSzPts val="2800"/>
              <a:buChar char="•"/>
            </a:pPr>
            <a:r>
              <a:rPr lang="en-US"/>
              <a:t>The method calls are resolved at compile time using method signature.</a:t>
            </a:r>
            <a:endParaRPr/>
          </a:p>
          <a:p>
            <a:pPr indent="-228600" lvl="0" marL="228600" rtl="0" algn="just">
              <a:lnSpc>
                <a:spcPct val="90000"/>
              </a:lnSpc>
              <a:spcBef>
                <a:spcPts val="1000"/>
              </a:spcBef>
              <a:spcAft>
                <a:spcPts val="0"/>
              </a:spcAft>
              <a:buClr>
                <a:schemeClr val="dk1"/>
              </a:buClr>
              <a:buSzPts val="2800"/>
              <a:buChar char="•"/>
            </a:pPr>
            <a:r>
              <a:rPr lang="en-US"/>
              <a:t>Compile time error occurs if compiler cannot match the arguments or if more than one match is possible.</a:t>
            </a:r>
            <a:endParaRPr/>
          </a:p>
          <a:p>
            <a:pPr indent="-228600" lvl="0" marL="228600" rtl="0" algn="l">
              <a:lnSpc>
                <a:spcPct val="90000"/>
              </a:lnSpc>
              <a:spcBef>
                <a:spcPts val="1000"/>
              </a:spcBef>
              <a:spcAft>
                <a:spcPts val="0"/>
              </a:spcAft>
              <a:buClr>
                <a:schemeClr val="dk1"/>
              </a:buClr>
              <a:buSzPts val="2800"/>
              <a:buChar char="•"/>
            </a:pPr>
            <a:r>
              <a:rPr lang="en-US"/>
              <a:t>Method signature consists of</a:t>
            </a:r>
            <a:endParaRPr/>
          </a:p>
          <a:p>
            <a:pPr indent="-228600" lvl="1" marL="685800" rtl="0" algn="l">
              <a:lnSpc>
                <a:spcPct val="90000"/>
              </a:lnSpc>
              <a:spcBef>
                <a:spcPts val="500"/>
              </a:spcBef>
              <a:spcAft>
                <a:spcPts val="0"/>
              </a:spcAft>
              <a:buClr>
                <a:schemeClr val="dk1"/>
              </a:buClr>
              <a:buSzPts val="2400"/>
              <a:buChar char="•"/>
            </a:pPr>
            <a:r>
              <a:rPr lang="en-US"/>
              <a:t>Number of arguments passed to a function.</a:t>
            </a:r>
            <a:endParaRPr/>
          </a:p>
          <a:p>
            <a:pPr indent="-228600" lvl="1" marL="685800" rtl="0" algn="l">
              <a:lnSpc>
                <a:spcPct val="90000"/>
              </a:lnSpc>
              <a:spcBef>
                <a:spcPts val="500"/>
              </a:spcBef>
              <a:spcAft>
                <a:spcPts val="0"/>
              </a:spcAft>
              <a:buClr>
                <a:schemeClr val="dk1"/>
              </a:buClr>
              <a:buSzPts val="2400"/>
              <a:buChar char="•"/>
            </a:pPr>
            <a:r>
              <a:rPr lang="en-US"/>
              <a:t>Data types of arguments.</a:t>
            </a:r>
            <a:endParaRPr/>
          </a:p>
          <a:p>
            <a:pPr indent="-228600" lvl="1" marL="685800" rtl="0" algn="l">
              <a:lnSpc>
                <a:spcPct val="90000"/>
              </a:lnSpc>
              <a:spcBef>
                <a:spcPts val="500"/>
              </a:spcBef>
              <a:spcAft>
                <a:spcPts val="0"/>
              </a:spcAft>
              <a:buClr>
                <a:schemeClr val="dk1"/>
              </a:buClr>
              <a:buSzPts val="2400"/>
              <a:buChar char="•"/>
            </a:pPr>
            <a:r>
              <a:rPr lang="en-US"/>
              <a:t>Sequence in which they are passed.</a:t>
            </a:r>
            <a:endParaRPr/>
          </a:p>
          <a:p>
            <a:pPr indent="-76200" lvl="0" marL="22860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2021-04-24T07:34:57Z</dcterms:created>
  <dc:creator>HP</dc:creator>
</cp:coreProperties>
</file>