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ck4F5wpT3Y2RO0aUB6ohiaVJc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customschemas.google.com/relationships/presentationmetadata" Target="meta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859eb220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859eb22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5859eb220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5859eb22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859eb220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859eb22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859eb22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859eb22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javatpoint.com/for-each-loo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420091" y="561108"/>
            <a:ext cx="9144000" cy="63168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Array</a:t>
            </a:r>
            <a:endParaRPr/>
          </a:p>
        </p:txBody>
      </p:sp>
      <p:sp>
        <p:nvSpPr>
          <p:cNvPr id="85" name="Google Shape;85;p1"/>
          <p:cNvSpPr txBox="1"/>
          <p:nvPr>
            <p:ph idx="1" type="subTitle"/>
          </p:nvPr>
        </p:nvSpPr>
        <p:spPr>
          <a:xfrm>
            <a:off x="1524000" y="1192789"/>
            <a:ext cx="9144000" cy="40650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Normally, an array is a collection of similar type of elements which has contiguous memory location.</a:t>
            </a:r>
            <a:endParaRPr/>
          </a:p>
          <a:p>
            <a:pPr indent="0" lvl="0" marL="0" rtl="0" algn="l">
              <a:lnSpc>
                <a:spcPct val="90000"/>
              </a:lnSpc>
              <a:spcBef>
                <a:spcPts val="1000"/>
              </a:spcBef>
              <a:spcAft>
                <a:spcPts val="0"/>
              </a:spcAft>
              <a:buClr>
                <a:schemeClr val="dk1"/>
              </a:buClr>
              <a:buSzPts val="2400"/>
              <a:buNone/>
            </a:pPr>
            <a:r>
              <a:rPr b="1" lang="en-US"/>
              <a:t>Java array</a:t>
            </a:r>
            <a:r>
              <a:rPr lang="en-US"/>
              <a:t> is an object which contains elements of a similar data type. Additionally, The elements of an array are stored in a contiguous memory location. It is a data structure where we store similar elements. We can store only a fixed set of elements in a Java array.</a:t>
            </a:r>
            <a:endParaRPr/>
          </a:p>
          <a:p>
            <a:pPr indent="0" lvl="0" marL="0" rtl="0" algn="l">
              <a:lnSpc>
                <a:spcPct val="90000"/>
              </a:lnSpc>
              <a:spcBef>
                <a:spcPts val="1000"/>
              </a:spcBef>
              <a:spcAft>
                <a:spcPts val="0"/>
              </a:spcAft>
              <a:buClr>
                <a:schemeClr val="dk1"/>
              </a:buClr>
              <a:buSzPts val="2400"/>
              <a:buNone/>
            </a:pPr>
            <a:r>
              <a:rPr lang="en-US"/>
              <a:t>Array in Java is index-based, the first element of the array is stored at the 0th index, 2nd element is stored on 1st index and so on.</a:t>
            </a:r>
            <a:endParaRPr/>
          </a:p>
          <a:p>
            <a:pPr indent="0" lvl="0" marL="0" rtl="0" algn="l">
              <a:lnSpc>
                <a:spcPct val="90000"/>
              </a:lnSpc>
              <a:spcBef>
                <a:spcPts val="1000"/>
              </a:spcBef>
              <a:spcAft>
                <a:spcPts val="0"/>
              </a:spcAft>
              <a:buClr>
                <a:schemeClr val="dk1"/>
              </a:buClr>
              <a:buSzPts val="2400"/>
              <a:buNone/>
            </a:pPr>
            <a:r>
              <a:rPr lang="en-US"/>
              <a:t>Unlike C/C++, we can get the length of the array using the length member. In C/C++, we need to use the sizeof operator.</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5859eb2206_0_6"/>
          <p:cNvSpPr txBox="1"/>
          <p:nvPr>
            <p:ph idx="1" type="subTitle"/>
          </p:nvPr>
        </p:nvSpPr>
        <p:spPr>
          <a:xfrm>
            <a:off x="601800" y="363600"/>
            <a:ext cx="10066200" cy="4894200"/>
          </a:xfrm>
          <a:prstGeom prst="rect">
            <a:avLst/>
          </a:prstGeom>
        </p:spPr>
        <p:txBody>
          <a:bodyPr anchorCtr="0" anchor="t" bIns="45700" lIns="91425" spcFirstLastPara="1" rIns="91425" wrap="square" tIns="45700">
            <a:normAutofit lnSpcReduction="10000"/>
          </a:bodyPr>
          <a:lstStyle/>
          <a:p>
            <a:pPr indent="0" lvl="0" marL="0" rtl="0" algn="just">
              <a:lnSpc>
                <a:spcPct val="130000"/>
              </a:lnSpc>
              <a:spcBef>
                <a:spcPts val="1400"/>
              </a:spcBef>
              <a:spcAft>
                <a:spcPts val="0"/>
              </a:spcAft>
              <a:buClr>
                <a:schemeClr val="dk1"/>
              </a:buClr>
              <a:buSzPts val="1100"/>
              <a:buFont typeface="Arial"/>
              <a:buNone/>
            </a:pPr>
            <a:r>
              <a:rPr lang="en-US" sz="2500">
                <a:solidFill>
                  <a:srgbClr val="610B4B"/>
                </a:solidFill>
                <a:highlight>
                  <a:srgbClr val="FFFFFF"/>
                </a:highlight>
                <a:latin typeface="Arial"/>
                <a:ea typeface="Arial"/>
                <a:cs typeface="Arial"/>
                <a:sym typeface="Arial"/>
              </a:rPr>
              <a:t>Advantages</a:t>
            </a:r>
            <a:endParaRPr sz="2500">
              <a:solidFill>
                <a:srgbClr val="610B4B"/>
              </a:solidFill>
              <a:highlight>
                <a:srgbClr val="FFFFFF"/>
              </a:highlight>
              <a:latin typeface="Arial"/>
              <a:ea typeface="Arial"/>
              <a:cs typeface="Arial"/>
              <a:sym typeface="Arial"/>
            </a:endParaRPr>
          </a:p>
          <a:p>
            <a:pPr indent="-361950" lvl="0" marL="457200" marR="25400" rtl="0" algn="l">
              <a:lnSpc>
                <a:spcPct val="156250"/>
              </a:lnSpc>
              <a:spcBef>
                <a:spcPts val="1500"/>
              </a:spcBef>
              <a:spcAft>
                <a:spcPts val="0"/>
              </a:spcAft>
              <a:buClr>
                <a:schemeClr val="dk1"/>
              </a:buClr>
              <a:buSzPts val="2100"/>
              <a:buFont typeface="Roboto"/>
              <a:buChar char="●"/>
            </a:pPr>
            <a:r>
              <a:rPr b="1" lang="en-US" sz="2100">
                <a:highlight>
                  <a:srgbClr val="FFFFFF"/>
                </a:highlight>
                <a:latin typeface="Roboto"/>
                <a:ea typeface="Roboto"/>
                <a:cs typeface="Roboto"/>
                <a:sym typeface="Roboto"/>
              </a:rPr>
              <a:t>Code Optimization:</a:t>
            </a:r>
            <a:r>
              <a:rPr lang="en-US" sz="2100">
                <a:highlight>
                  <a:srgbClr val="FFFFFF"/>
                </a:highlight>
                <a:latin typeface="Roboto"/>
                <a:ea typeface="Roboto"/>
                <a:cs typeface="Roboto"/>
                <a:sym typeface="Roboto"/>
              </a:rPr>
              <a:t> It makes the code optimized, we can retrieve or sort the data efficiently.</a:t>
            </a:r>
            <a:endParaRPr sz="2100">
              <a:highlight>
                <a:srgbClr val="FFFFFF"/>
              </a:highlight>
              <a:latin typeface="Roboto"/>
              <a:ea typeface="Roboto"/>
              <a:cs typeface="Roboto"/>
              <a:sym typeface="Roboto"/>
            </a:endParaRPr>
          </a:p>
          <a:p>
            <a:pPr indent="-361950" lvl="0" marL="457200" marR="25400" rtl="0" algn="l">
              <a:lnSpc>
                <a:spcPct val="156250"/>
              </a:lnSpc>
              <a:spcBef>
                <a:spcPts val="0"/>
              </a:spcBef>
              <a:spcAft>
                <a:spcPts val="0"/>
              </a:spcAft>
              <a:buClr>
                <a:schemeClr val="dk1"/>
              </a:buClr>
              <a:buSzPts val="2100"/>
              <a:buFont typeface="Roboto"/>
              <a:buChar char="●"/>
            </a:pPr>
            <a:r>
              <a:rPr b="1" lang="en-US" sz="2100">
                <a:highlight>
                  <a:srgbClr val="FFFFFF"/>
                </a:highlight>
                <a:latin typeface="Roboto"/>
                <a:ea typeface="Roboto"/>
                <a:cs typeface="Roboto"/>
                <a:sym typeface="Roboto"/>
              </a:rPr>
              <a:t>Random access:</a:t>
            </a:r>
            <a:r>
              <a:rPr lang="en-US" sz="2100">
                <a:highlight>
                  <a:srgbClr val="FFFFFF"/>
                </a:highlight>
                <a:latin typeface="Roboto"/>
                <a:ea typeface="Roboto"/>
                <a:cs typeface="Roboto"/>
                <a:sym typeface="Roboto"/>
              </a:rPr>
              <a:t> We can get any data located at an index position.</a:t>
            </a:r>
            <a:endParaRPr sz="2100">
              <a:highlight>
                <a:srgbClr val="FFFFFF"/>
              </a:highlight>
              <a:latin typeface="Roboto"/>
              <a:ea typeface="Roboto"/>
              <a:cs typeface="Roboto"/>
              <a:sym typeface="Roboto"/>
            </a:endParaRPr>
          </a:p>
          <a:p>
            <a:pPr indent="0" lvl="0" marL="0" rtl="0" algn="just">
              <a:lnSpc>
                <a:spcPct val="130000"/>
              </a:lnSpc>
              <a:spcBef>
                <a:spcPts val="1400"/>
              </a:spcBef>
              <a:spcAft>
                <a:spcPts val="0"/>
              </a:spcAft>
              <a:buClr>
                <a:schemeClr val="dk1"/>
              </a:buClr>
              <a:buSzPts val="1100"/>
              <a:buFont typeface="Arial"/>
              <a:buNone/>
            </a:pPr>
            <a:r>
              <a:rPr lang="en-US" sz="2500">
                <a:solidFill>
                  <a:srgbClr val="610B4B"/>
                </a:solidFill>
                <a:highlight>
                  <a:srgbClr val="FFFFFF"/>
                </a:highlight>
                <a:latin typeface="Arial"/>
                <a:ea typeface="Arial"/>
                <a:cs typeface="Arial"/>
                <a:sym typeface="Arial"/>
              </a:rPr>
              <a:t>Disadvantages</a:t>
            </a:r>
            <a:endParaRPr sz="2500">
              <a:solidFill>
                <a:srgbClr val="610B4B"/>
              </a:solidFill>
              <a:highlight>
                <a:srgbClr val="FFFFFF"/>
              </a:highlight>
              <a:latin typeface="Arial"/>
              <a:ea typeface="Arial"/>
              <a:cs typeface="Arial"/>
              <a:sym typeface="Arial"/>
            </a:endParaRPr>
          </a:p>
          <a:p>
            <a:pPr indent="-361950" lvl="0" marL="457200" marR="25400" rtl="0" algn="l">
              <a:lnSpc>
                <a:spcPct val="156250"/>
              </a:lnSpc>
              <a:spcBef>
                <a:spcPts val="1500"/>
              </a:spcBef>
              <a:spcAft>
                <a:spcPts val="0"/>
              </a:spcAft>
              <a:buClr>
                <a:schemeClr val="dk1"/>
              </a:buClr>
              <a:buSzPts val="2100"/>
              <a:buFont typeface="Roboto"/>
              <a:buChar char="●"/>
            </a:pPr>
            <a:r>
              <a:rPr b="1" lang="en-US" sz="2100">
                <a:highlight>
                  <a:srgbClr val="FFFFFF"/>
                </a:highlight>
                <a:latin typeface="Roboto"/>
                <a:ea typeface="Roboto"/>
                <a:cs typeface="Roboto"/>
                <a:sym typeface="Roboto"/>
              </a:rPr>
              <a:t>Size Limit:</a:t>
            </a:r>
            <a:r>
              <a:rPr lang="en-US" sz="2100">
                <a:highlight>
                  <a:srgbClr val="FFFFFF"/>
                </a:highlight>
                <a:latin typeface="Roboto"/>
                <a:ea typeface="Roboto"/>
                <a:cs typeface="Roboto"/>
                <a:sym typeface="Roboto"/>
              </a:rPr>
              <a:t> We can store only the fixed size of elements in the array. It doesn't grow its size at runtime. To solve this problem, collection framework is used in Java which grows automatically.</a:t>
            </a:r>
            <a:endParaRPr sz="2100">
              <a:highlight>
                <a:srgbClr val="FFFFFF"/>
              </a:highlight>
              <a:latin typeface="Roboto"/>
              <a:ea typeface="Roboto"/>
              <a:cs typeface="Roboto"/>
              <a:sym typeface="Roboto"/>
            </a:endParaRPr>
          </a:p>
          <a:p>
            <a:pPr indent="0" lvl="0" marL="0" rtl="0" algn="ctr">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5859eb2206_0_12"/>
          <p:cNvSpPr txBox="1"/>
          <p:nvPr>
            <p:ph idx="1" type="subTitle"/>
          </p:nvPr>
        </p:nvSpPr>
        <p:spPr>
          <a:xfrm>
            <a:off x="1524000" y="689571"/>
            <a:ext cx="9144000" cy="4568100"/>
          </a:xfrm>
          <a:prstGeom prst="rect">
            <a:avLst/>
          </a:prstGeom>
        </p:spPr>
        <p:txBody>
          <a:bodyPr anchorCtr="0" anchor="t" bIns="45700" lIns="91425" spcFirstLastPara="1" rIns="91425" wrap="square" tIns="45700">
            <a:normAutofit/>
          </a:bodyPr>
          <a:lstStyle/>
          <a:p>
            <a:pPr indent="0" lvl="0" marL="0" rtl="0" algn="just">
              <a:lnSpc>
                <a:spcPct val="130000"/>
              </a:lnSpc>
              <a:spcBef>
                <a:spcPts val="1400"/>
              </a:spcBef>
              <a:spcAft>
                <a:spcPts val="0"/>
              </a:spcAft>
              <a:buClr>
                <a:schemeClr val="dk1"/>
              </a:buClr>
              <a:buSzPts val="1100"/>
              <a:buFont typeface="Arial"/>
              <a:buNone/>
            </a:pPr>
            <a:r>
              <a:rPr lang="en-US" sz="3200">
                <a:solidFill>
                  <a:srgbClr val="610B38"/>
                </a:solidFill>
                <a:highlight>
                  <a:srgbClr val="FFFFFF"/>
                </a:highlight>
                <a:latin typeface="Arial"/>
                <a:ea typeface="Arial"/>
                <a:cs typeface="Arial"/>
                <a:sym typeface="Arial"/>
              </a:rPr>
              <a:t>Types of Array in java</a:t>
            </a:r>
            <a:endParaRPr sz="3200">
              <a:solidFill>
                <a:srgbClr val="610B38"/>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US" sz="2500">
                <a:solidFill>
                  <a:srgbClr val="333333"/>
                </a:solidFill>
                <a:highlight>
                  <a:srgbClr val="FFFFFF"/>
                </a:highlight>
                <a:latin typeface="Roboto"/>
                <a:ea typeface="Roboto"/>
                <a:cs typeface="Roboto"/>
                <a:sym typeface="Roboto"/>
              </a:rPr>
              <a:t>There are two types of array.</a:t>
            </a:r>
            <a:endParaRPr sz="2500">
              <a:solidFill>
                <a:srgbClr val="333333"/>
              </a:solidFill>
              <a:highlight>
                <a:srgbClr val="FFFFFF"/>
              </a:highlight>
              <a:latin typeface="Roboto"/>
              <a:ea typeface="Roboto"/>
              <a:cs typeface="Roboto"/>
              <a:sym typeface="Roboto"/>
            </a:endParaRPr>
          </a:p>
          <a:p>
            <a:pPr indent="-387350" lvl="0" marL="457200" rtl="0" algn="l">
              <a:lnSpc>
                <a:spcPct val="156250"/>
              </a:lnSpc>
              <a:spcBef>
                <a:spcPts val="1500"/>
              </a:spcBef>
              <a:spcAft>
                <a:spcPts val="0"/>
              </a:spcAft>
              <a:buClr>
                <a:schemeClr val="dk1"/>
              </a:buClr>
              <a:buSzPts val="2500"/>
              <a:buFont typeface="Roboto"/>
              <a:buChar char="●"/>
            </a:pPr>
            <a:r>
              <a:rPr lang="en-US" sz="2500">
                <a:highlight>
                  <a:srgbClr val="FFFFFF"/>
                </a:highlight>
                <a:latin typeface="Roboto"/>
                <a:ea typeface="Roboto"/>
                <a:cs typeface="Roboto"/>
                <a:sym typeface="Roboto"/>
              </a:rPr>
              <a:t>Single Dimensional Array</a:t>
            </a:r>
            <a:endParaRPr sz="2500">
              <a:highlight>
                <a:srgbClr val="FFFFFF"/>
              </a:highlight>
              <a:latin typeface="Roboto"/>
              <a:ea typeface="Roboto"/>
              <a:cs typeface="Roboto"/>
              <a:sym typeface="Roboto"/>
            </a:endParaRPr>
          </a:p>
          <a:p>
            <a:pPr indent="-387350" lvl="0" marL="457200" rtl="0" algn="l">
              <a:lnSpc>
                <a:spcPct val="156250"/>
              </a:lnSpc>
              <a:spcBef>
                <a:spcPts val="0"/>
              </a:spcBef>
              <a:spcAft>
                <a:spcPts val="0"/>
              </a:spcAft>
              <a:buClr>
                <a:schemeClr val="dk1"/>
              </a:buClr>
              <a:buSzPts val="2500"/>
              <a:buFont typeface="Roboto"/>
              <a:buChar char="●"/>
            </a:pPr>
            <a:r>
              <a:rPr lang="en-US" sz="2500">
                <a:highlight>
                  <a:srgbClr val="FFFFFF"/>
                </a:highlight>
                <a:latin typeface="Roboto"/>
                <a:ea typeface="Roboto"/>
                <a:cs typeface="Roboto"/>
                <a:sym typeface="Roboto"/>
              </a:rPr>
              <a:t>Multidimensional Array</a:t>
            </a:r>
            <a:endParaRPr sz="2500">
              <a:highlight>
                <a:srgbClr val="FFFFFF"/>
              </a:highlight>
              <a:latin typeface="Roboto"/>
              <a:ea typeface="Roboto"/>
              <a:cs typeface="Roboto"/>
              <a:sym typeface="Roboto"/>
            </a:endParaRPr>
          </a:p>
          <a:p>
            <a:pPr indent="0" lvl="0" marL="0" rtl="0" algn="ctr">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5859eb2206_0_18"/>
          <p:cNvSpPr txBox="1"/>
          <p:nvPr>
            <p:ph idx="1" type="subTitle"/>
          </p:nvPr>
        </p:nvSpPr>
        <p:spPr>
          <a:xfrm>
            <a:off x="1524000" y="238224"/>
            <a:ext cx="9144000" cy="5019600"/>
          </a:xfrm>
          <a:prstGeom prst="rect">
            <a:avLst/>
          </a:prstGeom>
        </p:spPr>
        <p:txBody>
          <a:bodyPr anchorCtr="0" anchor="t" bIns="45700" lIns="91425" spcFirstLastPara="1" rIns="91425" wrap="square" tIns="45700">
            <a:normAutofit fontScale="92500" lnSpcReduction="20000"/>
          </a:bodyPr>
          <a:lstStyle/>
          <a:p>
            <a:pPr indent="0" lvl="0" marL="0" rtl="0" algn="just">
              <a:lnSpc>
                <a:spcPct val="130000"/>
              </a:lnSpc>
              <a:spcBef>
                <a:spcPts val="1800"/>
              </a:spcBef>
              <a:spcAft>
                <a:spcPts val="0"/>
              </a:spcAft>
              <a:buClr>
                <a:schemeClr val="dk1"/>
              </a:buClr>
              <a:buSzPct val="40740"/>
              <a:buFont typeface="Arial"/>
              <a:buNone/>
            </a:pPr>
            <a:r>
              <a:rPr lang="en-US" sz="2700">
                <a:solidFill>
                  <a:srgbClr val="610B38"/>
                </a:solidFill>
                <a:highlight>
                  <a:srgbClr val="FFFFFF"/>
                </a:highlight>
                <a:latin typeface="Arial"/>
                <a:ea typeface="Arial"/>
                <a:cs typeface="Arial"/>
                <a:sym typeface="Arial"/>
              </a:rPr>
              <a:t>Single Dimensional Array in Java</a:t>
            </a:r>
            <a:endParaRPr sz="2700">
              <a:solidFill>
                <a:srgbClr val="610B38"/>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ct val="55000"/>
              <a:buFont typeface="Arial"/>
              <a:buNone/>
            </a:pPr>
            <a:r>
              <a:rPr b="1" lang="en-US" sz="2000">
                <a:solidFill>
                  <a:srgbClr val="333333"/>
                </a:solidFill>
                <a:highlight>
                  <a:srgbClr val="FFFFFF"/>
                </a:highlight>
                <a:latin typeface="Roboto"/>
                <a:ea typeface="Roboto"/>
                <a:cs typeface="Roboto"/>
                <a:sym typeface="Roboto"/>
              </a:rPr>
              <a:t>Syntax to Declare an Array in Java</a:t>
            </a:r>
            <a:endParaRPr b="1" sz="2000">
              <a:solidFill>
                <a:srgbClr val="333333"/>
              </a:solidFill>
              <a:highlight>
                <a:srgbClr val="FFFFFF"/>
              </a:highlight>
              <a:latin typeface="Roboto"/>
              <a:ea typeface="Roboto"/>
              <a:cs typeface="Roboto"/>
              <a:sym typeface="Roboto"/>
            </a:endParaRPr>
          </a:p>
          <a:p>
            <a:pPr indent="-346075" lvl="0" marL="457200" rtl="0" algn="l">
              <a:lnSpc>
                <a:spcPct val="156250"/>
              </a:lnSpc>
              <a:spcBef>
                <a:spcPts val="1200"/>
              </a:spcBef>
              <a:spcAft>
                <a:spcPts val="0"/>
              </a:spcAft>
              <a:buClr>
                <a:schemeClr val="dk1"/>
              </a:buClr>
              <a:buSzPct val="100000"/>
              <a:buFont typeface="Roboto"/>
              <a:buAutoNum type="arabicPeriod"/>
            </a:pPr>
            <a:r>
              <a:rPr lang="en-US" sz="2000">
                <a:latin typeface="Roboto"/>
                <a:ea typeface="Roboto"/>
                <a:cs typeface="Roboto"/>
                <a:sym typeface="Roboto"/>
              </a:rPr>
              <a:t>dataType[] arr; (or)  </a:t>
            </a:r>
            <a:endParaRPr sz="2000">
              <a:latin typeface="Roboto"/>
              <a:ea typeface="Roboto"/>
              <a:cs typeface="Roboto"/>
              <a:sym typeface="Roboto"/>
            </a:endParaRPr>
          </a:p>
          <a:p>
            <a:pPr indent="-346075" lvl="0" marL="457200" rtl="0" algn="l">
              <a:lnSpc>
                <a:spcPct val="156250"/>
              </a:lnSpc>
              <a:spcBef>
                <a:spcPts val="0"/>
              </a:spcBef>
              <a:spcAft>
                <a:spcPts val="0"/>
              </a:spcAft>
              <a:buClr>
                <a:schemeClr val="dk1"/>
              </a:buClr>
              <a:buSzPct val="100000"/>
              <a:buFont typeface="Roboto"/>
              <a:buAutoNum type="arabicPeriod"/>
            </a:pPr>
            <a:r>
              <a:rPr lang="en-US" sz="2000">
                <a:latin typeface="Roboto"/>
                <a:ea typeface="Roboto"/>
                <a:cs typeface="Roboto"/>
                <a:sym typeface="Roboto"/>
              </a:rPr>
              <a:t>dataType []arr; (or)  </a:t>
            </a:r>
            <a:endParaRPr sz="2000">
              <a:latin typeface="Roboto"/>
              <a:ea typeface="Roboto"/>
              <a:cs typeface="Roboto"/>
              <a:sym typeface="Roboto"/>
            </a:endParaRPr>
          </a:p>
          <a:p>
            <a:pPr indent="-346075" lvl="0" marL="457200" rtl="0" algn="l">
              <a:lnSpc>
                <a:spcPct val="156250"/>
              </a:lnSpc>
              <a:spcBef>
                <a:spcPts val="0"/>
              </a:spcBef>
              <a:spcAft>
                <a:spcPts val="0"/>
              </a:spcAft>
              <a:buClr>
                <a:schemeClr val="dk1"/>
              </a:buClr>
              <a:buSzPct val="100000"/>
              <a:buFont typeface="Roboto"/>
              <a:buAutoNum type="arabicPeriod"/>
            </a:pPr>
            <a:r>
              <a:rPr lang="en-US" sz="2000">
                <a:latin typeface="Roboto"/>
                <a:ea typeface="Roboto"/>
                <a:cs typeface="Roboto"/>
                <a:sym typeface="Roboto"/>
              </a:rPr>
              <a:t>dataType arr[];  </a:t>
            </a:r>
            <a:endParaRPr sz="2000">
              <a:latin typeface="Roboto"/>
              <a:ea typeface="Roboto"/>
              <a:cs typeface="Roboto"/>
              <a:sym typeface="Roboto"/>
            </a:endParaRPr>
          </a:p>
          <a:p>
            <a:pPr indent="0" lvl="0" marL="0" rtl="0" algn="just">
              <a:lnSpc>
                <a:spcPct val="115000"/>
              </a:lnSpc>
              <a:spcBef>
                <a:spcPts val="1200"/>
              </a:spcBef>
              <a:spcAft>
                <a:spcPts val="0"/>
              </a:spcAft>
              <a:buClr>
                <a:schemeClr val="dk1"/>
              </a:buClr>
              <a:buSzPct val="55000"/>
              <a:buFont typeface="Arial"/>
              <a:buNone/>
            </a:pPr>
            <a:r>
              <a:rPr b="1" lang="en-US" sz="2000">
                <a:solidFill>
                  <a:srgbClr val="333333"/>
                </a:solidFill>
                <a:highlight>
                  <a:srgbClr val="FFFFFF"/>
                </a:highlight>
                <a:latin typeface="Roboto"/>
                <a:ea typeface="Roboto"/>
                <a:cs typeface="Roboto"/>
                <a:sym typeface="Roboto"/>
              </a:rPr>
              <a:t>Instantiation of an Array in Java</a:t>
            </a:r>
            <a:endParaRPr b="1" sz="2000">
              <a:solidFill>
                <a:srgbClr val="333333"/>
              </a:solidFill>
              <a:highlight>
                <a:srgbClr val="FFFFFF"/>
              </a:highlight>
              <a:latin typeface="Roboto"/>
              <a:ea typeface="Roboto"/>
              <a:cs typeface="Roboto"/>
              <a:sym typeface="Roboto"/>
            </a:endParaRPr>
          </a:p>
          <a:p>
            <a:pPr indent="-346075" lvl="0" marL="457200" rtl="0" algn="l">
              <a:lnSpc>
                <a:spcPct val="156250"/>
              </a:lnSpc>
              <a:spcBef>
                <a:spcPts val="1200"/>
              </a:spcBef>
              <a:spcAft>
                <a:spcPts val="0"/>
              </a:spcAft>
              <a:buClr>
                <a:schemeClr val="dk1"/>
              </a:buClr>
              <a:buSzPct val="100000"/>
              <a:buFont typeface="Roboto"/>
              <a:buAutoNum type="arabicPeriod"/>
            </a:pPr>
            <a:r>
              <a:rPr lang="en-US" sz="2000">
                <a:latin typeface="Roboto"/>
                <a:ea typeface="Roboto"/>
                <a:cs typeface="Roboto"/>
                <a:sym typeface="Roboto"/>
              </a:rPr>
              <a:t>arr=</a:t>
            </a:r>
            <a:r>
              <a:rPr b="1" lang="en-US" sz="2000">
                <a:solidFill>
                  <a:srgbClr val="006699"/>
                </a:solidFill>
                <a:latin typeface="Roboto"/>
                <a:ea typeface="Roboto"/>
                <a:cs typeface="Roboto"/>
                <a:sym typeface="Roboto"/>
              </a:rPr>
              <a:t>new</a:t>
            </a:r>
            <a:r>
              <a:rPr lang="en-US" sz="2000">
                <a:latin typeface="Roboto"/>
                <a:ea typeface="Roboto"/>
                <a:cs typeface="Roboto"/>
                <a:sym typeface="Roboto"/>
              </a:rPr>
              <a:t> datatype[size];  </a:t>
            </a:r>
            <a:endParaRPr sz="2000">
              <a:latin typeface="Roboto"/>
              <a:ea typeface="Roboto"/>
              <a:cs typeface="Roboto"/>
              <a:sym typeface="Roboto"/>
            </a:endParaRPr>
          </a:p>
          <a:p>
            <a:pPr indent="-346075" lvl="0" marL="457200" rtl="0" algn="l">
              <a:lnSpc>
                <a:spcPct val="156250"/>
              </a:lnSpc>
              <a:spcBef>
                <a:spcPts val="0"/>
              </a:spcBef>
              <a:spcAft>
                <a:spcPts val="0"/>
              </a:spcAft>
              <a:buClr>
                <a:srgbClr val="333333"/>
              </a:buClr>
              <a:buSzPct val="100000"/>
              <a:buFont typeface="Roboto"/>
              <a:buAutoNum type="arabicPeriod"/>
            </a:pPr>
            <a:r>
              <a:rPr lang="en-US" sz="2000">
                <a:latin typeface="Roboto"/>
                <a:ea typeface="Roboto"/>
                <a:cs typeface="Roboto"/>
                <a:sym typeface="Roboto"/>
              </a:rPr>
              <a:t>example </a:t>
            </a:r>
            <a:endParaRPr sz="2000">
              <a:latin typeface="Roboto"/>
              <a:ea typeface="Roboto"/>
              <a:cs typeface="Roboto"/>
              <a:sym typeface="Roboto"/>
            </a:endParaRPr>
          </a:p>
          <a:p>
            <a:pPr indent="0" lvl="0" marL="0" rtl="0" algn="l">
              <a:lnSpc>
                <a:spcPct val="156250"/>
              </a:lnSpc>
              <a:spcBef>
                <a:spcPts val="900"/>
              </a:spcBef>
              <a:spcAft>
                <a:spcPts val="0"/>
              </a:spcAft>
              <a:buNone/>
            </a:pPr>
            <a:r>
              <a:rPr lang="en-US" sz="2000">
                <a:latin typeface="Roboto"/>
                <a:ea typeface="Roboto"/>
                <a:cs typeface="Roboto"/>
                <a:sym typeface="Roboto"/>
              </a:rPr>
              <a:t> int[] arr;//declaration</a:t>
            </a:r>
            <a:endParaRPr sz="2000">
              <a:latin typeface="Roboto"/>
              <a:ea typeface="Roboto"/>
              <a:cs typeface="Roboto"/>
              <a:sym typeface="Roboto"/>
            </a:endParaRPr>
          </a:p>
          <a:p>
            <a:pPr indent="0" lvl="0" marL="0" rtl="0" algn="l">
              <a:lnSpc>
                <a:spcPct val="156250"/>
              </a:lnSpc>
              <a:spcBef>
                <a:spcPts val="900"/>
              </a:spcBef>
              <a:spcAft>
                <a:spcPts val="0"/>
              </a:spcAft>
              <a:buNone/>
            </a:pPr>
            <a:r>
              <a:rPr lang="en-US" sz="2000">
                <a:latin typeface="Roboto"/>
                <a:ea typeface="Roboto"/>
                <a:cs typeface="Roboto"/>
                <a:sym typeface="Roboto"/>
              </a:rPr>
              <a:t>arr=new int[10];//instantiation</a:t>
            </a:r>
            <a:endParaRPr sz="2000">
              <a:latin typeface="Roboto"/>
              <a:ea typeface="Roboto"/>
              <a:cs typeface="Roboto"/>
              <a:sym typeface="Roboto"/>
            </a:endParaRPr>
          </a:p>
          <a:p>
            <a:pPr indent="0" lvl="0" marL="0" rtl="0" algn="ctr">
              <a:spcBef>
                <a:spcPts val="1000"/>
              </a:spcBef>
              <a:spcAft>
                <a:spcPts val="0"/>
              </a:spcAft>
              <a:buNone/>
            </a:pPr>
            <a:r>
              <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5859eb2206_0_0"/>
          <p:cNvSpPr txBox="1"/>
          <p:nvPr>
            <p:ph idx="1" type="subTitle"/>
          </p:nvPr>
        </p:nvSpPr>
        <p:spPr>
          <a:xfrm>
            <a:off x="1524000" y="313449"/>
            <a:ext cx="9144000" cy="4944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106" name="Google Shape;106;g15859eb2206_0_0"/>
          <p:cNvPicPr preferRelativeResize="0"/>
          <p:nvPr/>
        </p:nvPicPr>
        <p:blipFill>
          <a:blip r:embed="rId3">
            <a:alphaModFix/>
          </a:blip>
          <a:stretch>
            <a:fillRect/>
          </a:stretch>
        </p:blipFill>
        <p:spPr>
          <a:xfrm>
            <a:off x="1870050" y="1567175"/>
            <a:ext cx="8912175" cy="369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int</a:t>
            </a:r>
            <a:r>
              <a:rPr lang="en-US"/>
              <a:t> a[]=</a:t>
            </a:r>
            <a:r>
              <a:rPr b="1" lang="en-US"/>
              <a:t>new</a:t>
            </a:r>
            <a:r>
              <a:rPr lang="en-US"/>
              <a:t> </a:t>
            </a:r>
            <a:r>
              <a:rPr b="1" lang="en-US"/>
              <a:t>int</a:t>
            </a:r>
            <a:r>
              <a:rPr lang="en-US"/>
              <a:t>[5];//declaration and instantiation  </a:t>
            </a:r>
            <a:endParaRPr/>
          </a:p>
          <a:p>
            <a:pPr indent="-228600" lvl="0" marL="228600" rtl="0" algn="l">
              <a:lnSpc>
                <a:spcPct val="90000"/>
              </a:lnSpc>
              <a:spcBef>
                <a:spcPts val="1000"/>
              </a:spcBef>
              <a:spcAft>
                <a:spcPts val="0"/>
              </a:spcAft>
              <a:buClr>
                <a:schemeClr val="dk1"/>
              </a:buClr>
              <a:buSzPct val="100000"/>
              <a:buChar char="•"/>
            </a:pPr>
            <a:r>
              <a:rPr lang="en-US"/>
              <a:t>a[0]=10;//initialization  </a:t>
            </a:r>
            <a:endParaRPr/>
          </a:p>
          <a:p>
            <a:pPr indent="-228600" lvl="0" marL="228600" rtl="0" algn="l">
              <a:lnSpc>
                <a:spcPct val="90000"/>
              </a:lnSpc>
              <a:spcBef>
                <a:spcPts val="1000"/>
              </a:spcBef>
              <a:spcAft>
                <a:spcPts val="0"/>
              </a:spcAft>
              <a:buClr>
                <a:schemeClr val="dk1"/>
              </a:buClr>
              <a:buSzPct val="100000"/>
              <a:buChar char="•"/>
            </a:pPr>
            <a:r>
              <a:rPr lang="en-US"/>
              <a:t>a[1]=20;  </a:t>
            </a:r>
            <a:endParaRPr/>
          </a:p>
          <a:p>
            <a:pPr indent="-228600" lvl="0" marL="228600" rtl="0" algn="l">
              <a:lnSpc>
                <a:spcPct val="90000"/>
              </a:lnSpc>
              <a:spcBef>
                <a:spcPts val="1000"/>
              </a:spcBef>
              <a:spcAft>
                <a:spcPts val="0"/>
              </a:spcAft>
              <a:buClr>
                <a:schemeClr val="dk1"/>
              </a:buClr>
              <a:buSzPct val="100000"/>
              <a:buChar char="•"/>
            </a:pPr>
            <a:r>
              <a:rPr lang="en-US"/>
              <a:t>a[2]=70;  </a:t>
            </a:r>
            <a:endParaRPr/>
          </a:p>
          <a:p>
            <a:pPr indent="-228600" lvl="0" marL="228600" rtl="0" algn="l">
              <a:lnSpc>
                <a:spcPct val="90000"/>
              </a:lnSpc>
              <a:spcBef>
                <a:spcPts val="1000"/>
              </a:spcBef>
              <a:spcAft>
                <a:spcPts val="0"/>
              </a:spcAft>
              <a:buClr>
                <a:schemeClr val="dk1"/>
              </a:buClr>
              <a:buSzPct val="100000"/>
              <a:buChar char="•"/>
            </a:pPr>
            <a:r>
              <a:rPr lang="en-US"/>
              <a:t>a[3]=40;  </a:t>
            </a:r>
            <a:endParaRPr/>
          </a:p>
          <a:p>
            <a:pPr indent="-228600" lvl="0" marL="228600" rtl="0" algn="l">
              <a:lnSpc>
                <a:spcPct val="90000"/>
              </a:lnSpc>
              <a:spcBef>
                <a:spcPts val="1000"/>
              </a:spcBef>
              <a:spcAft>
                <a:spcPts val="0"/>
              </a:spcAft>
              <a:buClr>
                <a:schemeClr val="dk1"/>
              </a:buClr>
              <a:buSzPct val="100000"/>
              <a:buChar char="•"/>
            </a:pPr>
            <a:r>
              <a:rPr lang="en-US"/>
              <a:t>a[4]=50;  </a:t>
            </a:r>
            <a:endParaRPr/>
          </a:p>
          <a:p>
            <a:pPr indent="-228600" lvl="0" marL="228600" rtl="0" algn="l">
              <a:lnSpc>
                <a:spcPct val="90000"/>
              </a:lnSpc>
              <a:spcBef>
                <a:spcPts val="1000"/>
              </a:spcBef>
              <a:spcAft>
                <a:spcPts val="0"/>
              </a:spcAft>
              <a:buClr>
                <a:schemeClr val="dk1"/>
              </a:buClr>
              <a:buSzPct val="100000"/>
              <a:buChar char="•"/>
            </a:pPr>
            <a:r>
              <a:rPr lang="en-US"/>
              <a:t>//traversing array  </a:t>
            </a:r>
            <a:endParaRPr/>
          </a:p>
          <a:p>
            <a:pPr indent="-228600" lvl="0" marL="228600" rtl="0" algn="l">
              <a:lnSpc>
                <a:spcPct val="90000"/>
              </a:lnSpc>
              <a:spcBef>
                <a:spcPts val="1000"/>
              </a:spcBef>
              <a:spcAft>
                <a:spcPts val="0"/>
              </a:spcAft>
              <a:buClr>
                <a:schemeClr val="dk1"/>
              </a:buClr>
              <a:buSzPct val="100000"/>
              <a:buChar char="•"/>
            </a:pPr>
            <a:r>
              <a:rPr b="1" lang="en-US"/>
              <a:t>for</a:t>
            </a:r>
            <a:r>
              <a:rPr lang="en-US"/>
              <a:t>(</a:t>
            </a:r>
            <a:r>
              <a:rPr b="1" lang="en-US"/>
              <a:t>int</a:t>
            </a:r>
            <a:r>
              <a:rPr lang="en-US"/>
              <a:t> i=0;i&lt;a.length;i++)//length is the property of array  </a:t>
            </a:r>
            <a:endParaRPr/>
          </a:p>
          <a:p>
            <a:pPr indent="-228600" lvl="0" marL="228600" rtl="0" algn="l">
              <a:lnSpc>
                <a:spcPct val="90000"/>
              </a:lnSpc>
              <a:spcBef>
                <a:spcPts val="1000"/>
              </a:spcBef>
              <a:spcAft>
                <a:spcPts val="0"/>
              </a:spcAft>
              <a:buClr>
                <a:schemeClr val="dk1"/>
              </a:buClr>
              <a:buSzPct val="100000"/>
              <a:buChar char="•"/>
            </a:pPr>
            <a:r>
              <a:rPr lang="en-US"/>
              <a:t>System.out.println(a[i]);  </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For-each Loop for Java Array</a:t>
            </a:r>
            <a:br>
              <a:rPr lang="en-US"/>
            </a:br>
            <a:endParaRPr/>
          </a:p>
        </p:txBody>
      </p:sp>
      <p:sp>
        <p:nvSpPr>
          <p:cNvPr id="117" name="Google Shape;11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We can also print the Java array using </a:t>
            </a:r>
            <a:r>
              <a:rPr b="1" lang="en-US" u="sng">
                <a:solidFill>
                  <a:schemeClr val="hlink"/>
                </a:solidFill>
                <a:hlinkClick r:id="rId3"/>
              </a:rPr>
              <a:t>for-each loop</a:t>
            </a:r>
            <a:r>
              <a:rPr lang="en-US"/>
              <a:t>. The Java for-each loop prints the array elements one by one. It holds an array element in a variable, then executes the body of the loop.</a:t>
            </a:r>
            <a:endParaRPr/>
          </a:p>
          <a:p>
            <a:pPr indent="-228600" lvl="0" marL="228600" rtl="0" algn="l">
              <a:lnSpc>
                <a:spcPct val="90000"/>
              </a:lnSpc>
              <a:spcBef>
                <a:spcPts val="1000"/>
              </a:spcBef>
              <a:spcAft>
                <a:spcPts val="0"/>
              </a:spcAft>
              <a:buClr>
                <a:schemeClr val="dk1"/>
              </a:buClr>
              <a:buSzPct val="100000"/>
              <a:buChar char="•"/>
            </a:pPr>
            <a:r>
              <a:rPr lang="en-US"/>
              <a:t>The syntax of the for-each loop is given below:</a:t>
            </a:r>
            <a:endParaRPr/>
          </a:p>
          <a:p>
            <a:pPr indent="-228600" lvl="0" marL="228600" rtl="0" algn="l">
              <a:lnSpc>
                <a:spcPct val="90000"/>
              </a:lnSpc>
              <a:spcBef>
                <a:spcPts val="1000"/>
              </a:spcBef>
              <a:spcAft>
                <a:spcPts val="0"/>
              </a:spcAft>
              <a:buClr>
                <a:schemeClr val="dk1"/>
              </a:buClr>
              <a:buSzPct val="100000"/>
              <a:buChar char="•"/>
            </a:pPr>
            <a:r>
              <a:rPr b="1" lang="en-US"/>
              <a:t>for</a:t>
            </a:r>
            <a:r>
              <a:rPr lang="en-US"/>
              <a:t>(data_type variable:array){  </a:t>
            </a:r>
            <a:endParaRPr/>
          </a:p>
          <a:p>
            <a:pPr indent="-228600" lvl="0" marL="228600" rtl="0" algn="l">
              <a:lnSpc>
                <a:spcPct val="90000"/>
              </a:lnSpc>
              <a:spcBef>
                <a:spcPts val="1000"/>
              </a:spcBef>
              <a:spcAft>
                <a:spcPts val="0"/>
              </a:spcAft>
              <a:buClr>
                <a:schemeClr val="dk1"/>
              </a:buClr>
              <a:buSzPct val="100000"/>
              <a:buChar char="•"/>
            </a:pPr>
            <a:r>
              <a:rPr lang="en-US"/>
              <a:t>//body of the loop  </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Ex.</a:t>
            </a:r>
            <a:endParaRPr/>
          </a:p>
          <a:p>
            <a:pPr indent="-228600" lvl="0" marL="228600" rtl="0" algn="l">
              <a:lnSpc>
                <a:spcPct val="90000"/>
              </a:lnSpc>
              <a:spcBef>
                <a:spcPts val="1000"/>
              </a:spcBef>
              <a:spcAft>
                <a:spcPts val="0"/>
              </a:spcAft>
              <a:buClr>
                <a:schemeClr val="dk1"/>
              </a:buClr>
              <a:buSzPct val="100000"/>
              <a:buChar char="•"/>
            </a:pPr>
            <a:r>
              <a:rPr b="1" lang="en-US"/>
              <a:t>int</a:t>
            </a:r>
            <a:r>
              <a:rPr lang="en-US"/>
              <a:t> arr[]={33,3,4,5};  </a:t>
            </a:r>
            <a:endParaRPr/>
          </a:p>
          <a:p>
            <a:pPr indent="-228600" lvl="0" marL="228600" rtl="0" algn="l">
              <a:lnSpc>
                <a:spcPct val="90000"/>
              </a:lnSpc>
              <a:spcBef>
                <a:spcPts val="1000"/>
              </a:spcBef>
              <a:spcAft>
                <a:spcPts val="0"/>
              </a:spcAft>
              <a:buClr>
                <a:schemeClr val="dk1"/>
              </a:buClr>
              <a:buSzPct val="100000"/>
              <a:buChar char="•"/>
            </a:pPr>
            <a:r>
              <a:rPr lang="en-US"/>
              <a:t>//printing array using for-each loop  </a:t>
            </a:r>
            <a:endParaRPr/>
          </a:p>
          <a:p>
            <a:pPr indent="-228600" lvl="0" marL="228600" rtl="0" algn="l">
              <a:lnSpc>
                <a:spcPct val="90000"/>
              </a:lnSpc>
              <a:spcBef>
                <a:spcPts val="1000"/>
              </a:spcBef>
              <a:spcAft>
                <a:spcPts val="0"/>
              </a:spcAft>
              <a:buClr>
                <a:schemeClr val="dk1"/>
              </a:buClr>
              <a:buSzPct val="100000"/>
              <a:buChar char="•"/>
            </a:pPr>
            <a:r>
              <a:rPr b="1" lang="en-US"/>
              <a:t>for</a:t>
            </a:r>
            <a:r>
              <a:rPr lang="en-US"/>
              <a:t>(</a:t>
            </a:r>
            <a:r>
              <a:rPr b="1" lang="en-US"/>
              <a:t>int</a:t>
            </a:r>
            <a:r>
              <a:rPr lang="en-US"/>
              <a:t> i:arr)  </a:t>
            </a:r>
            <a:endParaRPr/>
          </a:p>
          <a:p>
            <a:pPr indent="-228600" lvl="0" marL="228600" rtl="0" algn="l">
              <a:lnSpc>
                <a:spcPct val="90000"/>
              </a:lnSpc>
              <a:spcBef>
                <a:spcPts val="1000"/>
              </a:spcBef>
              <a:spcAft>
                <a:spcPts val="0"/>
              </a:spcAft>
              <a:buClr>
                <a:schemeClr val="dk1"/>
              </a:buClr>
              <a:buSzPct val="100000"/>
              <a:buChar char="•"/>
            </a:pPr>
            <a:r>
              <a:rPr lang="en-US"/>
              <a:t>System.out.println(i);  </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Multidimensional Array in Java</a:t>
            </a:r>
            <a:br>
              <a:rPr lang="en-US"/>
            </a:br>
            <a:endParaRPr/>
          </a:p>
        </p:txBody>
      </p:sp>
      <p:sp>
        <p:nvSpPr>
          <p:cNvPr id="123" name="Google Shape;1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such case, data is stored in row and column based index (also known as matrix form).</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int</a:t>
            </a:r>
            <a:r>
              <a:rPr lang="en-US"/>
              <a:t>[][] arr=</a:t>
            </a:r>
            <a:r>
              <a:rPr b="1" lang="en-US"/>
              <a:t>new</a:t>
            </a:r>
            <a:r>
              <a:rPr lang="en-US"/>
              <a:t> </a:t>
            </a:r>
            <a:r>
              <a:rPr b="1" lang="en-US"/>
              <a:t>int</a:t>
            </a:r>
            <a:r>
              <a:rPr lang="en-US"/>
              <a:t>[3][3];//3 row and 3 column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2021-09-25T16:02:04Z</dcterms:created>
  <dc:creator>Shravani Rahul Chikhalkar (Student)</dc:creator>
</cp:coreProperties>
</file>