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0" r:id="rId5"/>
    <p:sldId id="261" r:id="rId6"/>
    <p:sldId id="258" r:id="rId7"/>
    <p:sldId id="264" r:id="rId8"/>
    <p:sldId id="262" r:id="rId9"/>
    <p:sldId id="263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DAAB9-E952-4DA2-8528-9138CE589B5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35A9-4EA6-4256-8FEF-59A17B747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DAAB9-E952-4DA2-8528-9138CE589B5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35A9-4EA6-4256-8FEF-59A17B747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65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DAAB9-E952-4DA2-8528-9138CE589B5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35A9-4EA6-4256-8FEF-59A17B747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9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DAAB9-E952-4DA2-8528-9138CE589B5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35A9-4EA6-4256-8FEF-59A17B747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DAAB9-E952-4DA2-8528-9138CE589B5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35A9-4EA6-4256-8FEF-59A17B747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46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DAAB9-E952-4DA2-8528-9138CE589B5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35A9-4EA6-4256-8FEF-59A17B747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7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DAAB9-E952-4DA2-8528-9138CE589B5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35A9-4EA6-4256-8FEF-59A17B747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DAAB9-E952-4DA2-8528-9138CE589B5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35A9-4EA6-4256-8FEF-59A17B747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0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DAAB9-E952-4DA2-8528-9138CE589B5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35A9-4EA6-4256-8FEF-59A17B747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7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DAAB9-E952-4DA2-8528-9138CE589B5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35A9-4EA6-4256-8FEF-59A17B747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DAAB9-E952-4DA2-8528-9138CE589B5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35A9-4EA6-4256-8FEF-59A17B747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1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DAAB9-E952-4DA2-8528-9138CE589B5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035A9-4EA6-4256-8FEF-59A17B747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0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 Data Structure and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Dr</a:t>
            </a:r>
            <a:r>
              <a:rPr lang="en-US" dirty="0" smtClean="0"/>
              <a:t> Shantanu Pathak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40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Doubly Linked List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697"/>
            <a:ext cx="6366164" cy="50323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 separate class for node</a:t>
            </a:r>
          </a:p>
          <a:p>
            <a:r>
              <a:rPr lang="en-US" dirty="0" smtClean="0"/>
              <a:t>Contains relationship</a:t>
            </a:r>
          </a:p>
          <a:p>
            <a:r>
              <a:rPr lang="en-US" dirty="0" smtClean="0"/>
              <a:t>Doubly Linked list </a:t>
            </a:r>
            <a:r>
              <a:rPr lang="en-US" b="1" dirty="0" smtClean="0"/>
              <a:t>contains</a:t>
            </a:r>
            <a:r>
              <a:rPr lang="en-US" dirty="0" smtClean="0"/>
              <a:t> node</a:t>
            </a:r>
          </a:p>
          <a:p>
            <a:r>
              <a:rPr lang="en-US" dirty="0" smtClean="0"/>
              <a:t>Each node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err="1" smtClean="0"/>
              <a:t>Prev</a:t>
            </a:r>
            <a:r>
              <a:rPr lang="en-US" dirty="0" smtClean="0"/>
              <a:t> &amp; Next reference</a:t>
            </a:r>
          </a:p>
          <a:p>
            <a:r>
              <a:rPr lang="en-US" dirty="0" smtClean="0"/>
              <a:t>Data : can be </a:t>
            </a:r>
            <a:r>
              <a:rPr lang="en-US" dirty="0" err="1" smtClean="0"/>
              <a:t>int</a:t>
            </a:r>
            <a:r>
              <a:rPr lang="en-US" dirty="0" smtClean="0"/>
              <a:t> / char / any object</a:t>
            </a:r>
          </a:p>
          <a:p>
            <a:pPr lvl="1"/>
            <a:r>
              <a:rPr lang="en-US" dirty="0" smtClean="0"/>
              <a:t>Initialize as per need</a:t>
            </a:r>
          </a:p>
          <a:p>
            <a:r>
              <a:rPr lang="en-US" dirty="0" err="1" smtClean="0"/>
              <a:t>Prev</a:t>
            </a:r>
            <a:r>
              <a:rPr lang="en-US" dirty="0" smtClean="0"/>
              <a:t> &amp; Next reference : reference of Class Node</a:t>
            </a:r>
          </a:p>
          <a:p>
            <a:pPr lvl="1"/>
            <a:r>
              <a:rPr lang="en-US" dirty="0" smtClean="0"/>
              <a:t>Initialize to null</a:t>
            </a:r>
          </a:p>
          <a:p>
            <a:r>
              <a:rPr lang="en-US" dirty="0" smtClean="0"/>
              <a:t>Getter / setter in Node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599" y="1437697"/>
            <a:ext cx="5167745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5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10515600" cy="748579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LL 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3378"/>
            <a:ext cx="10515600" cy="554138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Insert Node</a:t>
            </a:r>
          </a:p>
          <a:p>
            <a:pPr lvl="1"/>
            <a:r>
              <a:rPr lang="en-US" dirty="0" smtClean="0"/>
              <a:t>When list empty</a:t>
            </a:r>
          </a:p>
          <a:p>
            <a:pPr lvl="1"/>
            <a:r>
              <a:rPr lang="en-US" dirty="0" smtClean="0"/>
              <a:t>At the end</a:t>
            </a:r>
          </a:p>
          <a:p>
            <a:r>
              <a:rPr lang="en-US" dirty="0" smtClean="0"/>
              <a:t>Insert at position</a:t>
            </a:r>
          </a:p>
          <a:p>
            <a:pPr lvl="1"/>
            <a:r>
              <a:rPr lang="en-US" dirty="0" smtClean="0"/>
              <a:t>At the beginning</a:t>
            </a:r>
          </a:p>
          <a:p>
            <a:pPr lvl="1"/>
            <a:r>
              <a:rPr lang="en-US" dirty="0" smtClean="0"/>
              <a:t>At the end</a:t>
            </a:r>
          </a:p>
          <a:p>
            <a:pPr lvl="1"/>
            <a:r>
              <a:rPr lang="en-US" dirty="0" smtClean="0"/>
              <a:t>In between position</a:t>
            </a:r>
          </a:p>
          <a:p>
            <a:pPr lvl="1"/>
            <a:r>
              <a:rPr lang="en-US" dirty="0" smtClean="0"/>
              <a:t>Invalid position</a:t>
            </a:r>
          </a:p>
          <a:p>
            <a:r>
              <a:rPr lang="en-US" dirty="0" smtClean="0"/>
              <a:t>Remove Node</a:t>
            </a:r>
          </a:p>
          <a:p>
            <a:pPr lvl="1"/>
            <a:r>
              <a:rPr lang="en-US" dirty="0" smtClean="0"/>
              <a:t>When list is empty</a:t>
            </a:r>
          </a:p>
          <a:p>
            <a:pPr lvl="1"/>
            <a:r>
              <a:rPr lang="en-US" dirty="0" smtClean="0"/>
              <a:t>From end</a:t>
            </a:r>
          </a:p>
          <a:p>
            <a:r>
              <a:rPr lang="en-US" dirty="0" smtClean="0"/>
              <a:t>Remove from position</a:t>
            </a:r>
          </a:p>
          <a:p>
            <a:pPr lvl="1"/>
            <a:r>
              <a:rPr lang="en-US" dirty="0" smtClean="0"/>
              <a:t>From beginning</a:t>
            </a:r>
          </a:p>
          <a:p>
            <a:pPr lvl="1"/>
            <a:r>
              <a:rPr lang="en-US" dirty="0" smtClean="0"/>
              <a:t>From end</a:t>
            </a:r>
          </a:p>
          <a:p>
            <a:pPr lvl="1"/>
            <a:r>
              <a:rPr lang="en-US" dirty="0" smtClean="0"/>
              <a:t>From in between position</a:t>
            </a:r>
          </a:p>
          <a:p>
            <a:pPr lvl="1"/>
            <a:r>
              <a:rPr lang="en-US" dirty="0" smtClean="0"/>
              <a:t>Invalid position</a:t>
            </a:r>
          </a:p>
          <a:p>
            <a:r>
              <a:rPr lang="en-US" dirty="0" smtClean="0"/>
              <a:t>Remove Complete Linked List</a:t>
            </a:r>
          </a:p>
          <a:p>
            <a:r>
              <a:rPr lang="en-US" dirty="0" smtClean="0"/>
              <a:t>Display /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13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2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Circular Singly Linked List Node &amp; 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255" y="1163784"/>
            <a:ext cx="6435436" cy="5223162"/>
          </a:xfrm>
        </p:spPr>
        <p:txBody>
          <a:bodyPr>
            <a:normAutofit/>
          </a:bodyPr>
          <a:lstStyle/>
          <a:p>
            <a:r>
              <a:rPr lang="en-US" dirty="0" smtClean="0"/>
              <a:t>Node is same as Singly Linked List (SLL)</a:t>
            </a:r>
          </a:p>
          <a:p>
            <a:endParaRPr lang="en-US" dirty="0" smtClean="0"/>
          </a:p>
          <a:p>
            <a:r>
              <a:rPr lang="en-US" dirty="0"/>
              <a:t>All operations like SLL</a:t>
            </a:r>
          </a:p>
          <a:p>
            <a:endParaRPr lang="en-US" dirty="0"/>
          </a:p>
          <a:p>
            <a:r>
              <a:rPr lang="en-US" dirty="0"/>
              <a:t>Only change </a:t>
            </a:r>
            <a:r>
              <a:rPr lang="en-US" dirty="0" smtClean="0"/>
              <a:t>in operations:: </a:t>
            </a:r>
            <a:endParaRPr lang="en-US" dirty="0"/>
          </a:p>
          <a:p>
            <a:pPr lvl="1"/>
            <a:r>
              <a:rPr lang="en-US" dirty="0"/>
              <a:t>Last node is connected to head</a:t>
            </a:r>
          </a:p>
          <a:p>
            <a:pPr lvl="1"/>
            <a:r>
              <a:rPr lang="en-US" dirty="0"/>
              <a:t>So, last node is detected by </a:t>
            </a:r>
          </a:p>
          <a:p>
            <a:pPr lvl="1"/>
            <a:r>
              <a:rPr lang="en-US" dirty="0" err="1"/>
              <a:t>node.getnext</a:t>
            </a:r>
            <a:r>
              <a:rPr lang="en-US" dirty="0"/>
              <a:t>() == head </a:t>
            </a:r>
            <a:r>
              <a:rPr lang="en-US" dirty="0">
                <a:sym typeface="Wingdings" panose="05000000000000000000" pitchFamily="2" charset="2"/>
              </a:rPr>
              <a:t> then it is last </a:t>
            </a:r>
            <a:r>
              <a:rPr lang="en-US" dirty="0" smtClean="0">
                <a:sym typeface="Wingdings" panose="05000000000000000000" pitchFamily="2" charset="2"/>
              </a:rPr>
              <a:t>node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So change operations accordingly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71"/>
          <a:stretch/>
        </p:blipFill>
        <p:spPr>
          <a:xfrm>
            <a:off x="7176655" y="1163784"/>
            <a:ext cx="4641271" cy="522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28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Node-based storage with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Linked List drawback</a:t>
            </a:r>
          </a:p>
          <a:p>
            <a:pPr lvl="1"/>
            <a:r>
              <a:rPr lang="en-US" dirty="0" smtClean="0"/>
              <a:t>New node creation </a:t>
            </a:r>
            <a:r>
              <a:rPr lang="en-US" dirty="0" smtClean="0">
                <a:sym typeface="Wingdings" panose="05000000000000000000" pitchFamily="2" charset="2"/>
              </a:rPr>
              <a:t> needs to call OS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Adding many nodes at a time  inefficient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Create an array one time and store nodes in it like Linked List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60564"/>
            <a:ext cx="10515599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32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Key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219" y="1825625"/>
            <a:ext cx="11291454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Array vs Linked list </a:t>
            </a:r>
            <a:r>
              <a:rPr lang="en-US" dirty="0" smtClean="0">
                <a:sym typeface="Wingdings" panose="05000000000000000000" pitchFamily="2" charset="2"/>
              </a:rPr>
              <a:t>-&gt; Imp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SLL -&gt; as stack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SLL -&gt; as queue</a:t>
            </a:r>
          </a:p>
          <a:p>
            <a:endParaRPr lang="en-US" dirty="0" smtClean="0"/>
          </a:p>
          <a:p>
            <a:r>
              <a:rPr lang="en-US" sz="3600" b="1" dirty="0" smtClean="0"/>
              <a:t>DLL</a:t>
            </a:r>
            <a:r>
              <a:rPr lang="en-US" dirty="0" smtClean="0"/>
              <a:t> </a:t>
            </a:r>
            <a:r>
              <a:rPr lang="en-US" sz="3600" b="1" dirty="0" smtClean="0"/>
              <a:t>Node</a:t>
            </a:r>
            <a:r>
              <a:rPr lang="en-US" dirty="0" smtClean="0"/>
              <a:t> </a:t>
            </a:r>
            <a:r>
              <a:rPr lang="en-US" i="1" u="sng" dirty="0" smtClean="0"/>
              <a:t>similar</a:t>
            </a:r>
            <a:r>
              <a:rPr lang="en-US" dirty="0" smtClean="0"/>
              <a:t> to </a:t>
            </a:r>
            <a:r>
              <a:rPr lang="en-US" sz="3600" b="1" dirty="0" smtClean="0"/>
              <a:t>Binary Tree Node</a:t>
            </a:r>
            <a:endParaRPr lang="en-US" b="1" dirty="0" smtClean="0"/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CLL </a:t>
            </a:r>
            <a:r>
              <a:rPr lang="en-US" dirty="0">
                <a:sym typeface="Wingdings" panose="05000000000000000000" pitchFamily="2" charset="2"/>
              </a:rPr>
              <a:t>-&gt; how to find the end node?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2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store unlimited data elements</a:t>
            </a:r>
          </a:p>
          <a:p>
            <a:r>
              <a:rPr lang="en-US" dirty="0" smtClean="0"/>
              <a:t>Gives sequential access to stored data elements</a:t>
            </a:r>
          </a:p>
          <a:p>
            <a:endParaRPr lang="en-US" dirty="0"/>
          </a:p>
          <a:p>
            <a:r>
              <a:rPr lang="en-US" dirty="0" smtClean="0"/>
              <a:t>Ex.</a:t>
            </a:r>
          </a:p>
          <a:p>
            <a:r>
              <a:rPr lang="en-US" dirty="0" smtClean="0"/>
              <a:t>Kites connected to each other</a:t>
            </a:r>
          </a:p>
          <a:p>
            <a:r>
              <a:rPr lang="en-US" dirty="0" smtClean="0"/>
              <a:t>List of File blocks in Hard Disk</a:t>
            </a:r>
          </a:p>
          <a:p>
            <a:r>
              <a:rPr lang="en-US" dirty="0" smtClean="0"/>
              <a:t>Iron Chain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328" y="1825625"/>
            <a:ext cx="2431472" cy="403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53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163"/>
            <a:ext cx="10515600" cy="6878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Array vs </a:t>
            </a:r>
            <a:r>
              <a:rPr lang="en-US" dirty="0"/>
              <a:t>Linked List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9695276"/>
              </p:ext>
            </p:extLst>
          </p:nvPr>
        </p:nvGraphicFramePr>
        <p:xfrm>
          <a:off x="568036" y="868974"/>
          <a:ext cx="11291455" cy="583662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37309">
                  <a:extLst>
                    <a:ext uri="{9D8B030D-6E8A-4147-A177-3AD203B41FA5}">
                      <a16:colId xmlns:a16="http://schemas.microsoft.com/office/drawing/2014/main" val="3088011176"/>
                    </a:ext>
                  </a:extLst>
                </a:gridCol>
                <a:gridCol w="5084619">
                  <a:extLst>
                    <a:ext uri="{9D8B030D-6E8A-4147-A177-3AD203B41FA5}">
                      <a16:colId xmlns:a16="http://schemas.microsoft.com/office/drawing/2014/main" val="2059125341"/>
                    </a:ext>
                  </a:extLst>
                </a:gridCol>
                <a:gridCol w="5569527">
                  <a:extLst>
                    <a:ext uri="{9D8B030D-6E8A-4147-A177-3AD203B41FA5}">
                      <a16:colId xmlns:a16="http://schemas.microsoft.com/office/drawing/2014/main" val="3443628319"/>
                    </a:ext>
                  </a:extLst>
                </a:gridCol>
              </a:tblGrid>
              <a:tr h="50850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Array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Linked List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320433"/>
                  </a:ext>
                </a:extLst>
              </a:tr>
              <a:tr h="55273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Fixed Size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Dynamic</a:t>
                      </a:r>
                      <a:r>
                        <a:rPr lang="en-US" sz="2400" baseline="0" dirty="0" smtClean="0"/>
                        <a:t> Size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549657"/>
                  </a:ext>
                </a:extLst>
              </a:tr>
              <a:tr h="55273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Needs Continuous memory</a:t>
                      </a:r>
                      <a:r>
                        <a:rPr lang="en-US" sz="2400" baseline="0" dirty="0" smtClean="0"/>
                        <a:t> locations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Memory may</a:t>
                      </a:r>
                      <a:r>
                        <a:rPr lang="en-US" sz="2400" baseline="0" dirty="0" smtClean="0"/>
                        <a:t> not be continuous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381978"/>
                  </a:ext>
                </a:extLst>
              </a:tr>
              <a:tr h="1360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Memory Utilization</a:t>
                      </a:r>
                      <a:r>
                        <a:rPr lang="en-US" sz="2400" baseline="0" dirty="0" smtClean="0"/>
                        <a:t> is inefficient</a:t>
                      </a:r>
                      <a:endParaRPr lang="en-US" sz="2400" dirty="0" smtClean="0"/>
                    </a:p>
                    <a:p>
                      <a:r>
                        <a:rPr lang="en-US" sz="2400" dirty="0" smtClean="0"/>
                        <a:t>Because</a:t>
                      </a:r>
                      <a:r>
                        <a:rPr lang="en-US" sz="2400" baseline="0" dirty="0" smtClean="0"/>
                        <a:t> c</a:t>
                      </a:r>
                      <a:r>
                        <a:rPr lang="en-US" sz="2400" dirty="0" smtClean="0"/>
                        <a:t>annot increase / reduce size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Memory Utilization</a:t>
                      </a:r>
                      <a:r>
                        <a:rPr lang="en-US" sz="2400" baseline="0" dirty="0" smtClean="0"/>
                        <a:t> is efficient</a:t>
                      </a:r>
                      <a:endParaRPr lang="en-US" sz="2400" dirty="0" smtClean="0"/>
                    </a:p>
                    <a:p>
                      <a:r>
                        <a:rPr lang="en-US" sz="2400" dirty="0" smtClean="0"/>
                        <a:t>because, as per demand can</a:t>
                      </a:r>
                      <a:r>
                        <a:rPr lang="en-US" sz="2400" baseline="0" dirty="0" smtClean="0"/>
                        <a:t> increase / decrease size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632049"/>
                  </a:ext>
                </a:extLst>
              </a:tr>
              <a:tr h="95403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Accessing element is fast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Because, random access to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Accessing element is slow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Because, sequential access to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338848"/>
                  </a:ext>
                </a:extLst>
              </a:tr>
              <a:tr h="95403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Less</a:t>
                      </a:r>
                      <a:r>
                        <a:rPr lang="en-US" sz="2400" baseline="0" dirty="0" smtClean="0"/>
                        <a:t> memory required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Because stores only elements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More memory than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Because stores</a:t>
                      </a:r>
                      <a:r>
                        <a:rPr lang="en-US" sz="2400" baseline="0" dirty="0" smtClean="0"/>
                        <a:t> element and reference both</a:t>
                      </a:r>
                      <a:endParaRPr lang="en-US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471335"/>
                  </a:ext>
                </a:extLst>
              </a:tr>
              <a:tr h="95403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If array is full then insertion operation takes more time or may be denied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Insertion</a:t>
                      </a:r>
                      <a:r>
                        <a:rPr lang="en-US" sz="2400" baseline="0" dirty="0" smtClean="0"/>
                        <a:t> in any case requires same amount of time</a:t>
                      </a:r>
                      <a:endParaRPr lang="en-US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85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627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Singly Linked List</a:t>
            </a:r>
          </a:p>
          <a:p>
            <a:r>
              <a:rPr lang="en-US" dirty="0" smtClean="0"/>
              <a:t>Doubly Linked List</a:t>
            </a:r>
          </a:p>
          <a:p>
            <a:r>
              <a:rPr lang="en-US" dirty="0" smtClean="0"/>
              <a:t>Circular Singly Linked List</a:t>
            </a:r>
          </a:p>
          <a:p>
            <a:r>
              <a:rPr lang="en-US" dirty="0" smtClean="0"/>
              <a:t>Node-based </a:t>
            </a:r>
            <a:r>
              <a:rPr lang="en-US" dirty="0"/>
              <a:t>storage with arrays </a:t>
            </a:r>
            <a:endParaRPr lang="en-US" dirty="0" smtClean="0"/>
          </a:p>
          <a:p>
            <a:pPr lvl="1"/>
            <a:r>
              <a:rPr lang="en-US" dirty="0" smtClean="0"/>
              <a:t>Store linked list in array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991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Linked Lists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2" t="7065" b="5519"/>
          <a:stretch/>
        </p:blipFill>
        <p:spPr>
          <a:xfrm>
            <a:off x="838200" y="1690688"/>
            <a:ext cx="10515600" cy="4959493"/>
          </a:xfrm>
        </p:spPr>
      </p:pic>
    </p:spTree>
    <p:extLst>
      <p:ext uri="{BB962C8B-B14F-4D97-AF65-F5344CB8AC3E}">
        <p14:creationId xmlns:p14="http://schemas.microsoft.com/office/powerpoint/2010/main" val="25238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6255"/>
            <a:ext cx="10515600" cy="887124"/>
          </a:xfrm>
        </p:spPr>
        <p:txBody>
          <a:bodyPr/>
          <a:lstStyle/>
          <a:p>
            <a:r>
              <a:rPr lang="en-US" dirty="0" smtClean="0"/>
              <a:t>Singly Linked List Data Structure (D,F,A)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3379"/>
            <a:ext cx="10515600" cy="556909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Domains</a:t>
            </a:r>
          </a:p>
          <a:p>
            <a:pPr lvl="1"/>
            <a:r>
              <a:rPr lang="en-US" dirty="0" smtClean="0"/>
              <a:t>List of Employee Records</a:t>
            </a:r>
          </a:p>
          <a:p>
            <a:pPr lvl="1"/>
            <a:r>
              <a:rPr lang="en-US" dirty="0" smtClean="0"/>
              <a:t>List of Book Records</a:t>
            </a:r>
          </a:p>
          <a:p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Insert ( same as </a:t>
            </a:r>
            <a:r>
              <a:rPr lang="en-US" dirty="0" err="1" smtClean="0"/>
              <a:t>Insert_at_end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Insert_at_begining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Remove ( same as </a:t>
            </a:r>
            <a:r>
              <a:rPr lang="en-US" dirty="0" err="1" smtClean="0"/>
              <a:t>Remove_from_end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err="1"/>
              <a:t>Remove_from_beginning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Display</a:t>
            </a:r>
          </a:p>
          <a:p>
            <a:pPr lvl="1"/>
            <a:r>
              <a:rPr lang="en-US" dirty="0" smtClean="0"/>
              <a:t>Search</a:t>
            </a:r>
          </a:p>
          <a:p>
            <a:r>
              <a:rPr lang="en-US" dirty="0" smtClean="0"/>
              <a:t>Axioms / Assumptions</a:t>
            </a:r>
          </a:p>
          <a:p>
            <a:pPr lvl="1"/>
            <a:r>
              <a:rPr lang="en-US" dirty="0" smtClean="0"/>
              <a:t>Every element contains data and link reference to the next element</a:t>
            </a:r>
          </a:p>
          <a:p>
            <a:pPr lvl="1"/>
            <a:r>
              <a:rPr lang="en-US" dirty="0" smtClean="0"/>
              <a:t>In Last element of list reference is NULL</a:t>
            </a:r>
          </a:p>
          <a:p>
            <a:pPr lvl="1"/>
            <a:r>
              <a:rPr lang="en-US" dirty="0" smtClean="0"/>
              <a:t>‘head’ reference always refers to first element of the </a:t>
            </a:r>
            <a:r>
              <a:rPr lang="en-US" dirty="0" err="1" smtClean="0"/>
              <a:t>linkedlist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29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Singly Linked List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697"/>
            <a:ext cx="6366164" cy="50323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 separate class for node</a:t>
            </a:r>
          </a:p>
          <a:p>
            <a:r>
              <a:rPr lang="en-US" dirty="0" smtClean="0"/>
              <a:t>Contains relationship</a:t>
            </a:r>
          </a:p>
          <a:p>
            <a:r>
              <a:rPr lang="en-US" dirty="0" smtClean="0"/>
              <a:t>Linked list </a:t>
            </a:r>
            <a:r>
              <a:rPr lang="en-US" b="1" dirty="0" smtClean="0"/>
              <a:t>contains</a:t>
            </a:r>
            <a:r>
              <a:rPr lang="en-US" dirty="0" smtClean="0"/>
              <a:t> node</a:t>
            </a:r>
          </a:p>
          <a:p>
            <a:r>
              <a:rPr lang="en-US" dirty="0" smtClean="0"/>
              <a:t>Each node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Next reference</a:t>
            </a:r>
          </a:p>
          <a:p>
            <a:r>
              <a:rPr lang="en-US" dirty="0" smtClean="0"/>
              <a:t>Data : can be </a:t>
            </a:r>
            <a:r>
              <a:rPr lang="en-US" dirty="0" err="1" smtClean="0"/>
              <a:t>int</a:t>
            </a:r>
            <a:r>
              <a:rPr lang="en-US" dirty="0" smtClean="0"/>
              <a:t> / char / any object</a:t>
            </a:r>
          </a:p>
          <a:p>
            <a:pPr lvl="1"/>
            <a:r>
              <a:rPr lang="en-US" dirty="0" smtClean="0"/>
              <a:t>Initialize as per need</a:t>
            </a:r>
          </a:p>
          <a:p>
            <a:r>
              <a:rPr lang="en-US" dirty="0" smtClean="0"/>
              <a:t>Next reference : reference of Class Node</a:t>
            </a:r>
          </a:p>
          <a:p>
            <a:pPr lvl="1"/>
            <a:r>
              <a:rPr lang="en-US" dirty="0" smtClean="0"/>
              <a:t>Initialize to null</a:t>
            </a:r>
          </a:p>
          <a:p>
            <a:r>
              <a:rPr lang="en-US" dirty="0" smtClean="0"/>
              <a:t>Getter / setter in Node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264"/>
          <a:stretch/>
        </p:blipFill>
        <p:spPr>
          <a:xfrm>
            <a:off x="7301360" y="1053378"/>
            <a:ext cx="4724400" cy="358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6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10515600" cy="748579"/>
          </a:xfrm>
        </p:spPr>
        <p:txBody>
          <a:bodyPr/>
          <a:lstStyle/>
          <a:p>
            <a:r>
              <a:rPr lang="en-US" dirty="0" smtClean="0"/>
              <a:t>SLL 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3378"/>
            <a:ext cx="10515600" cy="554138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Insert Node</a:t>
            </a:r>
          </a:p>
          <a:p>
            <a:pPr lvl="1"/>
            <a:r>
              <a:rPr lang="en-US" dirty="0" smtClean="0"/>
              <a:t>When list empty</a:t>
            </a:r>
          </a:p>
          <a:p>
            <a:pPr lvl="1"/>
            <a:r>
              <a:rPr lang="en-US" dirty="0" smtClean="0"/>
              <a:t>At the end</a:t>
            </a:r>
          </a:p>
          <a:p>
            <a:r>
              <a:rPr lang="en-US" dirty="0" smtClean="0"/>
              <a:t>Insert at position</a:t>
            </a:r>
          </a:p>
          <a:p>
            <a:pPr lvl="1"/>
            <a:r>
              <a:rPr lang="en-US" dirty="0" smtClean="0"/>
              <a:t>At the beginning</a:t>
            </a:r>
          </a:p>
          <a:p>
            <a:pPr lvl="1"/>
            <a:r>
              <a:rPr lang="en-US" dirty="0" smtClean="0"/>
              <a:t>At the end</a:t>
            </a:r>
          </a:p>
          <a:p>
            <a:pPr lvl="1"/>
            <a:r>
              <a:rPr lang="en-US" dirty="0" smtClean="0"/>
              <a:t>In between position</a:t>
            </a:r>
          </a:p>
          <a:p>
            <a:pPr lvl="1"/>
            <a:r>
              <a:rPr lang="en-US" dirty="0" smtClean="0"/>
              <a:t>Invalid position</a:t>
            </a:r>
          </a:p>
          <a:p>
            <a:r>
              <a:rPr lang="en-US" dirty="0" smtClean="0"/>
              <a:t>Remove Node</a:t>
            </a:r>
          </a:p>
          <a:p>
            <a:pPr lvl="1"/>
            <a:r>
              <a:rPr lang="en-US" dirty="0" smtClean="0"/>
              <a:t>When list is empty</a:t>
            </a:r>
          </a:p>
          <a:p>
            <a:pPr lvl="1"/>
            <a:r>
              <a:rPr lang="en-US" dirty="0" smtClean="0"/>
              <a:t>From end</a:t>
            </a:r>
          </a:p>
          <a:p>
            <a:r>
              <a:rPr lang="en-US" dirty="0" smtClean="0"/>
              <a:t>Remove from position</a:t>
            </a:r>
          </a:p>
          <a:p>
            <a:pPr lvl="1"/>
            <a:r>
              <a:rPr lang="en-US" dirty="0" smtClean="0"/>
              <a:t>From beginning</a:t>
            </a:r>
          </a:p>
          <a:p>
            <a:pPr lvl="1"/>
            <a:r>
              <a:rPr lang="en-US" dirty="0" smtClean="0"/>
              <a:t>From end</a:t>
            </a:r>
          </a:p>
          <a:p>
            <a:pPr lvl="1"/>
            <a:r>
              <a:rPr lang="en-US" dirty="0" smtClean="0"/>
              <a:t>From in between position</a:t>
            </a:r>
          </a:p>
          <a:p>
            <a:pPr lvl="1"/>
            <a:r>
              <a:rPr lang="en-US" dirty="0" smtClean="0"/>
              <a:t>Invalid position</a:t>
            </a:r>
          </a:p>
          <a:p>
            <a:r>
              <a:rPr lang="en-US" dirty="0" smtClean="0"/>
              <a:t>Remove Complete Linked List</a:t>
            </a:r>
          </a:p>
          <a:p>
            <a:r>
              <a:rPr lang="en-US" dirty="0" smtClean="0"/>
              <a:t>Display /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4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SLL 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creating new node</a:t>
            </a:r>
          </a:p>
          <a:p>
            <a:pPr lvl="1"/>
            <a:r>
              <a:rPr lang="en-US" dirty="0" smtClean="0"/>
              <a:t>Always set reference to next node as NULL</a:t>
            </a:r>
          </a:p>
          <a:p>
            <a:endParaRPr lang="en-US" dirty="0"/>
          </a:p>
          <a:p>
            <a:r>
              <a:rPr lang="en-US" dirty="0" smtClean="0"/>
              <a:t>in Removing a node</a:t>
            </a:r>
          </a:p>
          <a:p>
            <a:pPr lvl="1"/>
            <a:r>
              <a:rPr lang="en-US" dirty="0" smtClean="0"/>
              <a:t>Remove the reference to a node, then node is automatically garbage collected</a:t>
            </a:r>
          </a:p>
          <a:p>
            <a:endParaRPr lang="en-US" dirty="0"/>
          </a:p>
          <a:p>
            <a:r>
              <a:rPr lang="en-US" dirty="0" smtClean="0"/>
              <a:t>in Removing Complete Linked List</a:t>
            </a:r>
          </a:p>
          <a:p>
            <a:pPr lvl="1"/>
            <a:r>
              <a:rPr lang="en-US" dirty="0" smtClean="0"/>
              <a:t>Make the head as NULL complete list will be garbage collected (step by step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NOTE :: In case of very big linked list it may slow down the application</a:t>
            </a:r>
            <a:endParaRPr lang="en-US" dirty="0" smtClean="0"/>
          </a:p>
        </p:txBody>
      </p:sp>
      <p:sp>
        <p:nvSpPr>
          <p:cNvPr id="4" name="Up Ribbon 3"/>
          <p:cNvSpPr/>
          <p:nvPr/>
        </p:nvSpPr>
        <p:spPr>
          <a:xfrm>
            <a:off x="7121237" y="1079284"/>
            <a:ext cx="3879272" cy="746341"/>
          </a:xfrm>
          <a:prstGeom prst="ribbon2">
            <a:avLst>
              <a:gd name="adj1" fmla="val 16667"/>
              <a:gd name="adj2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Important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7233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647</Words>
  <Application>Microsoft Office PowerPoint</Application>
  <PresentationFormat>Widescreen</PresentationFormat>
  <Paragraphs>160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Linked List Data Structure and Types</vt:lpstr>
      <vt:lpstr>Linked List</vt:lpstr>
      <vt:lpstr>Array vs Linked List</vt:lpstr>
      <vt:lpstr>Types of Linked Lists</vt:lpstr>
      <vt:lpstr>Types of Linked Lists</vt:lpstr>
      <vt:lpstr>Singly Linked List Data Structure (D,F,A)</vt:lpstr>
      <vt:lpstr>Singly Linked List Node</vt:lpstr>
      <vt:lpstr>SLL Working</vt:lpstr>
      <vt:lpstr>SLL memory management</vt:lpstr>
      <vt:lpstr>Doubly Linked List Node</vt:lpstr>
      <vt:lpstr>DLL Working</vt:lpstr>
      <vt:lpstr>Circular Singly Linked List Node &amp; Working</vt:lpstr>
      <vt:lpstr>Node-based storage with arrays</vt:lpstr>
      <vt:lpstr>Linked List Key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 Data Structure and Types</dc:title>
  <dc:creator>cdacstaff</dc:creator>
  <cp:lastModifiedBy>cdacstaff</cp:lastModifiedBy>
  <cp:revision>197</cp:revision>
  <dcterms:created xsi:type="dcterms:W3CDTF">2022-11-01T07:13:25Z</dcterms:created>
  <dcterms:modified xsi:type="dcterms:W3CDTF">2022-11-14T11:28:53Z</dcterms:modified>
</cp:coreProperties>
</file>