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rfl8Y0DJ8V6VrzwJmtbZi2KFI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84279c18a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84279c18a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184279c18a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0" name="Google Shape;1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1524000" y="862445"/>
            <a:ext cx="9144000" cy="43953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Java DataBase Connectivity</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1981200" y="250826"/>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JDBC URL: Locate the database</a:t>
            </a:r>
            <a:endParaRPr/>
          </a:p>
        </p:txBody>
      </p:sp>
      <p:sp>
        <p:nvSpPr>
          <p:cNvPr id="150" name="Google Shape;150;p13"/>
          <p:cNvSpPr txBox="1">
            <a:spLocks noGrp="1"/>
          </p:cNvSpPr>
          <p:nvPr>
            <p:ph type="body" idx="1"/>
          </p:nvPr>
        </p:nvSpPr>
        <p:spPr>
          <a:xfrm>
            <a:off x="1981200" y="1676400"/>
            <a:ext cx="8229600" cy="10668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Needed by drivers to locate, access and get other valid information about the databases.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latin typeface="Courier New"/>
              <a:ea typeface="Courier New"/>
              <a:cs typeface="Courier New"/>
              <a:sym typeface="Courier New"/>
            </a:endParaRPr>
          </a:p>
          <a:p>
            <a:pPr marL="228600" lvl="0" indent="-50800" algn="l" rtl="0">
              <a:lnSpc>
                <a:spcPct val="90000"/>
              </a:lnSpc>
              <a:spcBef>
                <a:spcPts val="1000"/>
              </a:spcBef>
              <a:spcAft>
                <a:spcPts val="0"/>
              </a:spcAft>
              <a:buClr>
                <a:schemeClr val="dk1"/>
              </a:buClr>
              <a:buSzPts val="2800"/>
              <a:buNone/>
            </a:pPr>
            <a:endParaRPr/>
          </a:p>
        </p:txBody>
      </p:sp>
      <p:sp>
        <p:nvSpPr>
          <p:cNvPr id="151" name="Google Shape;151;p13"/>
          <p:cNvSpPr txBox="1"/>
          <p:nvPr/>
        </p:nvSpPr>
        <p:spPr>
          <a:xfrm>
            <a:off x="1981200" y="2743200"/>
            <a:ext cx="8229600" cy="1066800"/>
          </a:xfrm>
          <a:prstGeom prst="rect">
            <a:avLst/>
          </a:prstGeom>
          <a:noFill/>
          <a:ln>
            <a:noFill/>
          </a:ln>
        </p:spPr>
        <p:txBody>
          <a:bodyPr spcFirstLastPara="1" wrap="square" lIns="91425" tIns="45700" rIns="91425" bIns="45700" anchor="t" anchorCtr="0">
            <a:normAutofit/>
          </a:bodyPr>
          <a:lstStyle/>
          <a:p>
            <a:pPr marL="342900" marR="0" lvl="0" indent="-342900" algn="just" rtl="0">
              <a:spcBef>
                <a:spcPts val="0"/>
              </a:spcBef>
              <a:spcAft>
                <a:spcPts val="0"/>
              </a:spcAft>
              <a:buClr>
                <a:schemeClr val="dk1"/>
              </a:buClr>
              <a:buSzPts val="2380"/>
              <a:buFont typeface="Noto Sans Symbols"/>
              <a:buChar char="▪"/>
            </a:pPr>
            <a:r>
              <a:rPr lang="en-US" sz="2800" b="0" i="0" u="none" strike="noStrike" cap="none">
                <a:solidFill>
                  <a:schemeClr val="dk1"/>
                </a:solidFill>
                <a:latin typeface="Calibri"/>
                <a:ea typeface="Calibri"/>
                <a:cs typeface="Calibri"/>
                <a:sym typeface="Calibri"/>
              </a:rPr>
              <a:t>Typical Syntax </a:t>
            </a:r>
            <a:endParaRPr sz="2800" b="0" i="0" u="none" strike="noStrike" cap="none">
              <a:solidFill>
                <a:schemeClr val="dk1"/>
              </a:solidFill>
              <a:latin typeface="Calibri"/>
              <a:ea typeface="Calibri"/>
              <a:cs typeface="Calibri"/>
              <a:sym typeface="Calibri"/>
            </a:endParaRPr>
          </a:p>
          <a:p>
            <a:pPr marL="342900" marR="0" lvl="0" indent="-342900" algn="just" rtl="0">
              <a:spcBef>
                <a:spcPts val="420"/>
              </a:spcBef>
              <a:spcAft>
                <a:spcPts val="0"/>
              </a:spcAft>
              <a:buNone/>
            </a:pPr>
            <a:r>
              <a:rPr lang="en-US" sz="2100" b="1" i="0" u="none" strike="noStrike" cap="none">
                <a:solidFill>
                  <a:schemeClr val="dk1"/>
                </a:solidFill>
                <a:latin typeface="Courier New"/>
                <a:ea typeface="Courier New"/>
                <a:cs typeface="Courier New"/>
                <a:sym typeface="Courier New"/>
              </a:rPr>
              <a:t>	  jdbc:[subprotocol]:[subname][attributes]</a:t>
            </a:r>
            <a:endParaRPr sz="2100" b="1" i="0" u="none" strike="noStrike" cap="none">
              <a:solidFill>
                <a:schemeClr val="dk1"/>
              </a:solidFill>
              <a:latin typeface="Courier New"/>
              <a:ea typeface="Courier New"/>
              <a:cs typeface="Courier New"/>
              <a:sym typeface="Courier New"/>
            </a:endParaRPr>
          </a:p>
          <a:p>
            <a:pPr marL="342900" marR="0" lvl="0" indent="-191770" algn="just" rtl="0">
              <a:spcBef>
                <a:spcPts val="560"/>
              </a:spcBef>
              <a:spcAft>
                <a:spcPts val="0"/>
              </a:spcAft>
              <a:buClr>
                <a:schemeClr val="dk1"/>
              </a:buClr>
              <a:buSzPts val="2380"/>
              <a:buFont typeface="Noto Sans Symbols"/>
              <a:buNone/>
            </a:pPr>
            <a:endParaRPr sz="2800" b="0" i="0" u="none" strike="noStrike" cap="none">
              <a:solidFill>
                <a:schemeClr val="dk1"/>
              </a:solidFill>
              <a:latin typeface="Calibri"/>
              <a:ea typeface="Calibri"/>
              <a:cs typeface="Calibri"/>
              <a:sym typeface="Calibri"/>
            </a:endParaRPr>
          </a:p>
          <a:p>
            <a:pPr marL="342900" marR="0" lvl="0" indent="-191770" algn="just" rtl="0">
              <a:spcBef>
                <a:spcPts val="560"/>
              </a:spcBef>
              <a:spcAft>
                <a:spcPts val="0"/>
              </a:spcAft>
              <a:buClr>
                <a:schemeClr val="dk1"/>
              </a:buClr>
              <a:buSzPts val="2380"/>
              <a:buFont typeface="Noto Sans Symbols"/>
              <a:buNone/>
            </a:pPr>
            <a:endParaRPr sz="2800" b="0" i="0" u="none" strike="noStrike" cap="none">
              <a:solidFill>
                <a:schemeClr val="dk1"/>
              </a:solidFill>
              <a:latin typeface="Courier New"/>
              <a:ea typeface="Courier New"/>
              <a:cs typeface="Courier New"/>
              <a:sym typeface="Courier New"/>
            </a:endParaRPr>
          </a:p>
          <a:p>
            <a:pPr marL="342900" marR="0" lvl="0" indent="-191770" algn="just" rtl="0">
              <a:spcBef>
                <a:spcPts val="560"/>
              </a:spcBef>
              <a:spcAft>
                <a:spcPts val="0"/>
              </a:spcAft>
              <a:buClr>
                <a:schemeClr val="dk1"/>
              </a:buClr>
              <a:buSzPts val="2380"/>
              <a:buFont typeface="Noto Sans Symbols"/>
              <a:buNone/>
            </a:pPr>
            <a:endParaRPr sz="2800" b="0" i="0" u="none" strike="noStrike" cap="none">
              <a:solidFill>
                <a:schemeClr val="dk1"/>
              </a:solidFill>
              <a:latin typeface="Calibri"/>
              <a:ea typeface="Calibri"/>
              <a:cs typeface="Calibri"/>
              <a:sym typeface="Calibri"/>
            </a:endParaRPr>
          </a:p>
        </p:txBody>
      </p:sp>
      <p:sp>
        <p:nvSpPr>
          <p:cNvPr id="152" name="Google Shape;152;p13"/>
          <p:cNvSpPr txBox="1"/>
          <p:nvPr/>
        </p:nvSpPr>
        <p:spPr>
          <a:xfrm>
            <a:off x="1981200" y="3886200"/>
            <a:ext cx="8229600" cy="2209800"/>
          </a:xfrm>
          <a:prstGeom prst="rect">
            <a:avLst/>
          </a:prstGeom>
          <a:noFill/>
          <a:ln>
            <a:noFill/>
          </a:ln>
        </p:spPr>
        <p:txBody>
          <a:bodyPr spcFirstLastPara="1" wrap="square" lIns="91425" tIns="45700" rIns="91425" bIns="45700" anchor="t" anchorCtr="0">
            <a:normAutofit lnSpcReduction="10000"/>
          </a:bodyPr>
          <a:lstStyle/>
          <a:p>
            <a:pPr marL="342900" marR="0" lvl="0" indent="-331565" algn="just" rtl="0">
              <a:spcBef>
                <a:spcPts val="0"/>
              </a:spcBef>
              <a:spcAft>
                <a:spcPts val="0"/>
              </a:spcAft>
              <a:buClr>
                <a:schemeClr val="dk1"/>
              </a:buClr>
              <a:buSzPct val="85000"/>
              <a:buFont typeface="Noto Sans Symbols"/>
              <a:buChar char="▪"/>
            </a:pPr>
            <a:r>
              <a:rPr lang="en-US" sz="2800" b="0" i="0" u="none" strike="noStrike" cap="none">
                <a:solidFill>
                  <a:schemeClr val="dk1"/>
                </a:solidFill>
                <a:latin typeface="Calibri"/>
                <a:ea typeface="Calibri"/>
                <a:cs typeface="Calibri"/>
                <a:sym typeface="Calibri"/>
              </a:rPr>
              <a:t>JDBC URL examples</a:t>
            </a:r>
            <a:endParaRPr sz="2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2100" b="1" i="0" u="none" strike="noStrike" cap="none">
                <a:solidFill>
                  <a:schemeClr val="dk1"/>
                </a:solidFill>
                <a:latin typeface="Courier New"/>
                <a:ea typeface="Courier New"/>
                <a:cs typeface="Courier New"/>
                <a:sym typeface="Courier New"/>
              </a:rPr>
              <a:t>    jdbc:oracle:thin:@localhost:port:service</a:t>
            </a:r>
            <a:endParaRPr sz="2100" b="1" i="0" u="none" strike="noStrike" cap="none">
              <a:solidFill>
                <a:schemeClr val="dk1"/>
              </a:solidFill>
              <a:latin typeface="Courier New"/>
              <a:ea typeface="Courier New"/>
              <a:cs typeface="Courier New"/>
              <a:sym typeface="Courier New"/>
            </a:endParaRPr>
          </a:p>
          <a:p>
            <a:pPr marL="0" marR="0" lvl="0" indent="0" algn="just" rtl="0">
              <a:spcBef>
                <a:spcPts val="0"/>
              </a:spcBef>
              <a:spcAft>
                <a:spcPts val="0"/>
              </a:spcAft>
              <a:buNone/>
            </a:pPr>
            <a:endParaRPr sz="2100" b="1" i="0" u="none" strike="noStrike" cap="none">
              <a:solidFill>
                <a:schemeClr val="dk1"/>
              </a:solidFill>
              <a:latin typeface="Courier New"/>
              <a:ea typeface="Courier New"/>
              <a:cs typeface="Courier New"/>
              <a:sym typeface="Courier New"/>
            </a:endParaRPr>
          </a:p>
          <a:p>
            <a:pPr marL="0" marR="0" lvl="0" indent="0" algn="just" rtl="0">
              <a:spcBef>
                <a:spcPts val="0"/>
              </a:spcBef>
              <a:spcAft>
                <a:spcPts val="0"/>
              </a:spcAft>
              <a:buNone/>
            </a:pPr>
            <a:r>
              <a:rPr lang="en-US" sz="2100" b="1" i="0" u="none" strike="noStrike" cap="none">
                <a:solidFill>
                  <a:schemeClr val="dk1"/>
                </a:solidFill>
                <a:latin typeface="Courier New"/>
                <a:ea typeface="Courier New"/>
                <a:cs typeface="Courier New"/>
                <a:sym typeface="Courier New"/>
              </a:rPr>
              <a:t>e.g</a:t>
            </a:r>
            <a:endParaRPr sz="2100" b="1" i="0" u="none" strike="noStrike" cap="none">
              <a:solidFill>
                <a:schemeClr val="dk1"/>
              </a:solidFill>
              <a:latin typeface="Courier New"/>
              <a:ea typeface="Courier New"/>
              <a:cs typeface="Courier New"/>
              <a:sym typeface="Courier New"/>
            </a:endParaRPr>
          </a:p>
          <a:p>
            <a:pPr marL="0" marR="0" lvl="0" indent="0" algn="just" rtl="0">
              <a:spcBef>
                <a:spcPts val="0"/>
              </a:spcBef>
              <a:spcAft>
                <a:spcPts val="0"/>
              </a:spcAft>
              <a:buNone/>
            </a:pPr>
            <a:r>
              <a:rPr lang="en-US" sz="2800" b="0" i="0" u="none" strike="noStrike" cap="none">
                <a:solidFill>
                  <a:schemeClr val="dk1"/>
                </a:solidFill>
                <a:latin typeface="Calibri"/>
                <a:ea typeface="Calibri"/>
                <a:cs typeface="Calibri"/>
                <a:sym typeface="Calibri"/>
              </a:rPr>
              <a:t>   1) jdbc:oracle:thin:@</a:t>
            </a:r>
            <a:r>
              <a:rPr lang="en-US" sz="2800">
                <a:solidFill>
                  <a:schemeClr val="dk1"/>
                </a:solidFill>
                <a:latin typeface="Calibri"/>
                <a:ea typeface="Calibri"/>
                <a:cs typeface="Calibri"/>
                <a:sym typeface="Calibri"/>
              </a:rPr>
              <a:t>localhost</a:t>
            </a:r>
            <a:r>
              <a:rPr lang="en-US" sz="2800" b="0" i="0" u="none" strike="noStrike" cap="none">
                <a:solidFill>
                  <a:schemeClr val="dk1"/>
                </a:solidFill>
                <a:latin typeface="Calibri"/>
                <a:ea typeface="Calibri"/>
                <a:cs typeface="Calibri"/>
                <a:sym typeface="Calibri"/>
              </a:rPr>
              <a:t>:1521:global </a:t>
            </a:r>
            <a:endParaRPr/>
          </a:p>
          <a:p>
            <a:pPr marL="0" marR="0" lvl="0" indent="0" algn="just" rtl="0">
              <a:spcBef>
                <a:spcPts val="0"/>
              </a:spcBef>
              <a:spcAft>
                <a:spcPts val="0"/>
              </a:spcAft>
              <a:buNone/>
            </a:pPr>
            <a:r>
              <a:rPr lang="en-US" sz="2800" b="0" i="0" u="none" strike="noStrike" cap="none">
                <a:solidFill>
                  <a:schemeClr val="dk1"/>
                </a:solidFill>
                <a:latin typeface="Calibri"/>
                <a:ea typeface="Calibri"/>
                <a:cs typeface="Calibri"/>
                <a:sym typeface="Calibri"/>
              </a:rPr>
              <a:t>   2) jdbc:mysql://localhost:3306/test</a:t>
            </a:r>
            <a:endParaRPr/>
          </a:p>
          <a:p>
            <a:pPr marL="0" marR="0" lvl="0" indent="0" algn="just" rtl="0">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84279c18a5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2800"/>
              <a:t>Java Database Connectivity with Oracle</a:t>
            </a:r>
            <a:endParaRPr/>
          </a:p>
        </p:txBody>
      </p:sp>
      <p:sp>
        <p:nvSpPr>
          <p:cNvPr id="159" name="Google Shape;159;g184279c18a5_0_0"/>
          <p:cNvSpPr txBox="1">
            <a:spLocks noGrp="1"/>
          </p:cNvSpPr>
          <p:nvPr>
            <p:ph type="body" idx="1"/>
          </p:nvPr>
        </p:nvSpPr>
        <p:spPr>
          <a:xfrm>
            <a:off x="838200" y="1416725"/>
            <a:ext cx="10515600" cy="4760100"/>
          </a:xfrm>
          <a:prstGeom prst="rect">
            <a:avLst/>
          </a:prstGeom>
        </p:spPr>
        <p:txBody>
          <a:bodyPr spcFirstLastPara="1" wrap="square" lIns="91425" tIns="45700" rIns="91425" bIns="45700" anchor="t" anchorCtr="0">
            <a:normAutofit fontScale="85000" lnSpcReduction="10000"/>
          </a:bodyPr>
          <a:lstStyle/>
          <a:p>
            <a:pPr marL="0" lvl="0" indent="0" algn="l" rtl="0">
              <a:spcBef>
                <a:spcPts val="1000"/>
              </a:spcBef>
              <a:spcAft>
                <a:spcPts val="0"/>
              </a:spcAft>
              <a:buClr>
                <a:schemeClr val="dk1"/>
              </a:buClr>
              <a:buSzPct val="39285"/>
              <a:buFont typeface="Arial"/>
              <a:buNone/>
            </a:pPr>
            <a:endParaRPr/>
          </a:p>
          <a:p>
            <a:pPr marL="0" lvl="0" indent="0" algn="l" rtl="0">
              <a:spcBef>
                <a:spcPts val="1000"/>
              </a:spcBef>
              <a:spcAft>
                <a:spcPts val="0"/>
              </a:spcAft>
              <a:buClr>
                <a:schemeClr val="dk1"/>
              </a:buClr>
              <a:buSzPct val="39285"/>
              <a:buFont typeface="Arial"/>
              <a:buNone/>
            </a:pPr>
            <a:r>
              <a:rPr lang="en-US"/>
              <a:t>To connect java application with the oracle database, we need to follow 5 following steps. we need to know following information for the oracle database:</a:t>
            </a:r>
            <a:endParaRPr/>
          </a:p>
          <a:p>
            <a:pPr marL="0" lvl="0" indent="0" algn="l" rtl="0">
              <a:spcBef>
                <a:spcPts val="1000"/>
              </a:spcBef>
              <a:spcAft>
                <a:spcPts val="0"/>
              </a:spcAft>
              <a:buClr>
                <a:schemeClr val="dk1"/>
              </a:buClr>
              <a:buSzPct val="39285"/>
              <a:buFont typeface="Arial"/>
              <a:buNone/>
            </a:pPr>
            <a:r>
              <a:rPr lang="en-US"/>
              <a:t>Driver class: The driver class for the oracle database is oracle.jdbc.driver.OracleDriver.</a:t>
            </a:r>
            <a:endParaRPr/>
          </a:p>
          <a:p>
            <a:pPr marL="0" lvl="0" indent="0" algn="l" rtl="0">
              <a:spcBef>
                <a:spcPts val="1000"/>
              </a:spcBef>
              <a:spcAft>
                <a:spcPts val="0"/>
              </a:spcAft>
              <a:buNone/>
            </a:pPr>
            <a:r>
              <a:rPr lang="en-US"/>
              <a:t>Connection URL: The connection URL for the oracle database is jdbc:oracle:thin:@localhost:1521:xe </a:t>
            </a:r>
            <a:endParaRPr/>
          </a:p>
          <a:p>
            <a:pPr marL="0" lvl="0" indent="0" algn="l" rtl="0">
              <a:spcBef>
                <a:spcPts val="1000"/>
              </a:spcBef>
              <a:spcAft>
                <a:spcPts val="0"/>
              </a:spcAft>
              <a:buClr>
                <a:schemeClr val="dk1"/>
              </a:buClr>
              <a:buSzPct val="39285"/>
              <a:buFont typeface="Arial"/>
              <a:buNone/>
            </a:pPr>
            <a:r>
              <a:rPr lang="en-US"/>
              <a:t>where jdbc is the API, oracle is the database, thin is the driver, localhost is the server name on which oracle is running, we may also use IP address, 1521 is the port number and XE is the Oracle service name. You may get all these information from the tnsnames.ora file.</a:t>
            </a:r>
            <a:endParaRPr/>
          </a:p>
          <a:p>
            <a:pPr marL="0" lvl="0" indent="0" algn="l" rtl="0">
              <a:spcBef>
                <a:spcPts val="1000"/>
              </a:spcBef>
              <a:spcAft>
                <a:spcPts val="0"/>
              </a:spcAft>
              <a:buClr>
                <a:schemeClr val="dk1"/>
              </a:buClr>
              <a:buSzPct val="39285"/>
              <a:buFont typeface="Arial"/>
              <a:buNone/>
            </a:pPr>
            <a:r>
              <a:rPr lang="en-US"/>
              <a:t>Username: The default username for the oracle database is system.</a:t>
            </a:r>
            <a:endParaRPr/>
          </a:p>
          <a:p>
            <a:pPr marL="0" lvl="0" indent="0" algn="l" rtl="0">
              <a:spcBef>
                <a:spcPts val="1000"/>
              </a:spcBef>
              <a:spcAft>
                <a:spcPts val="0"/>
              </a:spcAft>
              <a:buClr>
                <a:schemeClr val="dk1"/>
              </a:buClr>
              <a:buSzPct val="39285"/>
              <a:buFont typeface="Arial"/>
              <a:buNone/>
            </a:pPr>
            <a:r>
              <a:rPr lang="en-US"/>
              <a:t>Password: It is the password given by the user at the time of installing the oracle database.</a:t>
            </a:r>
            <a:endParaRPr/>
          </a:p>
          <a:p>
            <a:pPr marL="0" lvl="0" indent="0" algn="l" rtl="0">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p:nvPr/>
        </p:nvSpPr>
        <p:spPr>
          <a:xfrm>
            <a:off x="1828800" y="1447800"/>
            <a:ext cx="8534400" cy="4114800"/>
          </a:xfrm>
          <a:prstGeom prst="roundRect">
            <a:avLst>
              <a:gd name="adj" fmla="val 0"/>
            </a:avLst>
          </a:prstGeom>
          <a:solidFill>
            <a:srgbClr val="EBECC6"/>
          </a:solidFill>
          <a:ln w="127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Calibri"/>
              <a:ea typeface="Calibri"/>
              <a:cs typeface="Calibri"/>
              <a:sym typeface="Calibri"/>
            </a:endParaRPr>
          </a:p>
        </p:txBody>
      </p:sp>
      <p:sp>
        <p:nvSpPr>
          <p:cNvPr id="166" name="Google Shape;166;p15"/>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Executing a Simple SQL Query</a:t>
            </a:r>
            <a:endParaRPr/>
          </a:p>
        </p:txBody>
      </p:sp>
      <p:sp>
        <p:nvSpPr>
          <p:cNvPr id="167" name="Google Shape;167;p15"/>
          <p:cNvSpPr txBox="1">
            <a:spLocks noGrp="1"/>
          </p:cNvSpPr>
          <p:nvPr>
            <p:ph type="body" idx="1"/>
          </p:nvPr>
        </p:nvSpPr>
        <p:spPr>
          <a:xfrm>
            <a:off x="1981200" y="1676400"/>
            <a:ext cx="8229600" cy="4343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Font typeface="Noto Sans Symbols"/>
              <a:buNone/>
            </a:pPr>
            <a:r>
              <a:rPr lang="en-US" sz="1800">
                <a:latin typeface="Courier New"/>
                <a:ea typeface="Courier New"/>
                <a:cs typeface="Courier New"/>
                <a:sym typeface="Courier New"/>
              </a:rPr>
              <a:t>  </a:t>
            </a:r>
            <a:endParaRPr/>
          </a:p>
          <a:p>
            <a:pPr marL="228600" lvl="0" indent="-228600" algn="l" rtl="0">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String url = “jdbc:odbc:MyDataSource”</a:t>
            </a:r>
            <a:endParaRPr/>
          </a:p>
          <a:p>
            <a:pPr marL="228600" lvl="0" indent="-228600" algn="l" rtl="0">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Connection con = DriverManager.getConnection(url);</a:t>
            </a:r>
            <a:endParaRPr/>
          </a:p>
          <a:p>
            <a:pPr marL="228600" lvl="0" indent="-228600" algn="l" rtl="0">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Statement stmt = con.createStatement();</a:t>
            </a:r>
            <a:endParaRPr/>
          </a:p>
          <a:p>
            <a:pPr marL="228600" lvl="0" indent="-228600" algn="l" rtl="0">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String  sql = </a:t>
            </a:r>
            <a:r>
              <a:rPr lang="en-US" sz="1800" b="1">
                <a:latin typeface="Courier New"/>
                <a:ea typeface="Courier New"/>
                <a:cs typeface="Courier New"/>
                <a:sym typeface="Courier New"/>
              </a:rPr>
              <a:t>“SELECT Last_Name FROM EMPLOYEES”;</a:t>
            </a:r>
            <a:endParaRPr/>
          </a:p>
          <a:p>
            <a:pPr marL="228600" lvl="0" indent="-228600" algn="l" rtl="0">
              <a:lnSpc>
                <a:spcPct val="90000"/>
              </a:lnSpc>
              <a:spcBef>
                <a:spcPts val="1000"/>
              </a:spcBef>
              <a:spcAft>
                <a:spcPts val="0"/>
              </a:spcAft>
              <a:buClr>
                <a:schemeClr val="dk1"/>
              </a:buClr>
              <a:buSzPts val="1800"/>
              <a:buFont typeface="Noto Sans Symbols"/>
              <a:buNone/>
            </a:pPr>
            <a:endParaRPr sz="1800" b="1">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1800"/>
              <a:buFont typeface="Noto Sans Symbols"/>
              <a:buNone/>
            </a:pPr>
            <a:r>
              <a:rPr lang="en-US" sz="1800" b="1">
                <a:latin typeface="Courier New"/>
                <a:ea typeface="Courier New"/>
                <a:cs typeface="Courier New"/>
                <a:sym typeface="Courier New"/>
              </a:rPr>
              <a:t>  ResultSet rs = stmt.executeQuery(sql);</a:t>
            </a:r>
            <a:endParaRPr/>
          </a:p>
          <a:p>
            <a:pPr marL="228600" lvl="0" indent="-228600" algn="l" rtl="0">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while(rs.next())</a:t>
            </a:r>
            <a:endParaRPr/>
          </a:p>
          <a:p>
            <a:pPr marL="228600" lvl="0" indent="-228600" algn="l" rtl="0">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          	System.out.println(rs.getString(“Last_Name”));</a:t>
            </a:r>
            <a:endParaRPr/>
          </a:p>
          <a:p>
            <a:pPr marL="228600" lvl="0" indent="-228600" algn="l" rtl="0">
              <a:lnSpc>
                <a:spcPct val="90000"/>
              </a:lnSpc>
              <a:spcBef>
                <a:spcPts val="1000"/>
              </a:spcBef>
              <a:spcAft>
                <a:spcPts val="0"/>
              </a:spcAft>
              <a:buClr>
                <a:schemeClr val="dk1"/>
              </a:buClr>
              <a:buSzPts val="1800"/>
              <a:buFont typeface="Noto Sans Symbols"/>
              <a:buNone/>
            </a:pPr>
            <a:r>
              <a:rPr lang="en-US" sz="1800">
                <a:latin typeface="Courier New"/>
                <a:ea typeface="Courier New"/>
                <a:cs typeface="Courier New"/>
                <a:sym typeface="Courier New"/>
              </a:rPr>
              <a:t>  }</a:t>
            </a:r>
            <a:endParaRPr/>
          </a:p>
          <a:p>
            <a:pPr marL="228600" lvl="0" indent="-228600" algn="l" rtl="0">
              <a:lnSpc>
                <a:spcPct val="90000"/>
              </a:lnSpc>
              <a:spcBef>
                <a:spcPts val="1000"/>
              </a:spcBef>
              <a:spcAft>
                <a:spcPts val="0"/>
              </a:spcAft>
              <a:buClr>
                <a:schemeClr val="dk1"/>
              </a:buClr>
              <a:buSzPts val="2100"/>
              <a:buFont typeface="Noto Sans Symbols"/>
              <a:buNone/>
            </a:pPr>
            <a:endParaRPr sz="2100" b="1">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txBox="1">
            <a:spLocks noGrp="1"/>
          </p:cNvSpPr>
          <p:nvPr>
            <p:ph type="body" idx="1"/>
          </p:nvPr>
        </p:nvSpPr>
        <p:spPr>
          <a:xfrm>
            <a:off x="838200" y="270164"/>
            <a:ext cx="10515600" cy="590679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is JDBC Driver?</a:t>
            </a:r>
            <a:endParaRPr/>
          </a:p>
          <a:p>
            <a:pPr marL="228600" lvl="0" indent="-228600" algn="l" rtl="0">
              <a:lnSpc>
                <a:spcPct val="90000"/>
              </a:lnSpc>
              <a:spcBef>
                <a:spcPts val="1000"/>
              </a:spcBef>
              <a:spcAft>
                <a:spcPts val="0"/>
              </a:spcAft>
              <a:buClr>
                <a:schemeClr val="dk1"/>
              </a:buClr>
              <a:buSzPts val="2800"/>
              <a:buChar char="•"/>
            </a:pPr>
            <a:r>
              <a:rPr lang="en-US"/>
              <a:t>JDBC drivers implement the defined interfaces in the JDBC API, for interacting with your database server.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What Is Connection Interface?</a:t>
            </a:r>
            <a:endParaRPr/>
          </a:p>
          <a:p>
            <a:pPr marL="228600" lvl="0" indent="-228600" algn="l" rtl="0">
              <a:lnSpc>
                <a:spcPct val="90000"/>
              </a:lnSpc>
              <a:spcBef>
                <a:spcPts val="1000"/>
              </a:spcBef>
              <a:spcAft>
                <a:spcPts val="0"/>
              </a:spcAft>
              <a:buClr>
                <a:schemeClr val="dk1"/>
              </a:buClr>
              <a:buSzPts val="2800"/>
              <a:buChar char="•"/>
            </a:pPr>
            <a:r>
              <a:rPr lang="en-US"/>
              <a:t>A Connection is the session between java application and database. The Connection interface is a factory of Statement, PreparedStatement, and DatabaseMetaData i.e. object of Connection can be used to get the object of Statement and DatabaseMetaData. </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body" idx="1"/>
          </p:nvPr>
        </p:nvSpPr>
        <p:spPr>
          <a:xfrm>
            <a:off x="838200" y="145473"/>
            <a:ext cx="10515600" cy="603149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Statement interface</a:t>
            </a:r>
            <a:endParaRPr/>
          </a:p>
          <a:p>
            <a:pPr marL="228600" lvl="0" indent="-228600" algn="l" rtl="0">
              <a:lnSpc>
                <a:spcPct val="90000"/>
              </a:lnSpc>
              <a:spcBef>
                <a:spcPts val="1000"/>
              </a:spcBef>
              <a:spcAft>
                <a:spcPts val="0"/>
              </a:spcAft>
              <a:buClr>
                <a:schemeClr val="dk1"/>
              </a:buClr>
              <a:buSzPts val="2800"/>
              <a:buChar char="•"/>
            </a:pPr>
            <a:r>
              <a:rPr lang="en-US"/>
              <a:t>The Statement interface provides methods to execute queries with the database. The statement interface is a factory of ResultSet i.e. it provides factory method to get the object of ResultSet.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Commonly used methods of Statement interface:</a:t>
            </a:r>
            <a:endParaRPr/>
          </a:p>
          <a:p>
            <a:pPr marL="228600" lvl="0" indent="-228600" algn="l" rtl="0">
              <a:lnSpc>
                <a:spcPct val="90000"/>
              </a:lnSpc>
              <a:spcBef>
                <a:spcPts val="1000"/>
              </a:spcBef>
              <a:spcAft>
                <a:spcPts val="0"/>
              </a:spcAft>
              <a:buClr>
                <a:schemeClr val="dk1"/>
              </a:buClr>
              <a:buSzPts val="2800"/>
              <a:buChar char="•"/>
            </a:pPr>
            <a:r>
              <a:rPr lang="en-US"/>
              <a:t>The important methods of Statement interface are as follows: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1) public ResultSet executeQuery(String sql): is used to execute SELECT query. It returns the object of ResultSet.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2) public int executeUpdate(String sql): is used to execute specified query, it may be create, drop, insert, update, delete etc.</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83" name="Google Shape;18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927225" y="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Structured Query Language (SQL)</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Language to query the database</a:t>
            </a:r>
            <a:endParaRPr/>
          </a:p>
          <a:p>
            <a:pPr marL="228600" lvl="0" indent="-228600" algn="l" rtl="0">
              <a:lnSpc>
                <a:spcPct val="90000"/>
              </a:lnSpc>
              <a:spcBef>
                <a:spcPts val="1000"/>
              </a:spcBef>
              <a:spcAft>
                <a:spcPts val="0"/>
              </a:spcAft>
              <a:buClr>
                <a:schemeClr val="dk1"/>
              </a:buClr>
              <a:buSzPts val="2800"/>
              <a:buChar char="•"/>
            </a:pPr>
            <a:r>
              <a:rPr lang="en-US"/>
              <a:t>Types of SQL</a:t>
            </a:r>
            <a:endParaRPr/>
          </a:p>
          <a:p>
            <a:pPr marL="685800" lvl="1" indent="-228600" algn="l" rtl="0">
              <a:lnSpc>
                <a:spcPct val="90000"/>
              </a:lnSpc>
              <a:spcBef>
                <a:spcPts val="500"/>
              </a:spcBef>
              <a:spcAft>
                <a:spcPts val="0"/>
              </a:spcAft>
              <a:buClr>
                <a:schemeClr val="dk1"/>
              </a:buClr>
              <a:buSzPts val="2400"/>
              <a:buChar char="•"/>
            </a:pPr>
            <a:r>
              <a:rPr lang="en-US"/>
              <a:t>Data Definition Language (DDL)</a:t>
            </a:r>
            <a:endParaRPr/>
          </a:p>
          <a:p>
            <a:pPr marL="1143000" lvl="2" indent="-228600" algn="l" rtl="0">
              <a:lnSpc>
                <a:spcPct val="90000"/>
              </a:lnSpc>
              <a:spcBef>
                <a:spcPts val="500"/>
              </a:spcBef>
              <a:spcAft>
                <a:spcPts val="0"/>
              </a:spcAft>
              <a:buClr>
                <a:schemeClr val="dk1"/>
              </a:buClr>
              <a:buSzPts val="2000"/>
              <a:buChar char="•"/>
            </a:pPr>
            <a:r>
              <a:rPr lang="en-US"/>
              <a:t>Creating tables and other database objects, etc.</a:t>
            </a:r>
            <a:endParaRPr/>
          </a:p>
          <a:p>
            <a:pPr marL="685800" lvl="1" indent="-228600" algn="l" rtl="0">
              <a:lnSpc>
                <a:spcPct val="90000"/>
              </a:lnSpc>
              <a:spcBef>
                <a:spcPts val="500"/>
              </a:spcBef>
              <a:spcAft>
                <a:spcPts val="0"/>
              </a:spcAft>
              <a:buClr>
                <a:schemeClr val="dk1"/>
              </a:buClr>
              <a:buSzPts val="2400"/>
              <a:buChar char="•"/>
            </a:pPr>
            <a:r>
              <a:rPr lang="en-US"/>
              <a:t>Data Manipulation Language (DML)</a:t>
            </a:r>
            <a:endParaRPr/>
          </a:p>
          <a:p>
            <a:pPr marL="1143000" lvl="2" indent="-228600" algn="l" rtl="0">
              <a:lnSpc>
                <a:spcPct val="90000"/>
              </a:lnSpc>
              <a:spcBef>
                <a:spcPts val="500"/>
              </a:spcBef>
              <a:spcAft>
                <a:spcPts val="0"/>
              </a:spcAft>
              <a:buClr>
                <a:schemeClr val="dk1"/>
              </a:buClr>
              <a:buSzPts val="2000"/>
              <a:buChar char="•"/>
            </a:pPr>
            <a:r>
              <a:rPr lang="en-US"/>
              <a:t>Inserting, Updating, Deleting the records</a:t>
            </a:r>
            <a:endParaRPr/>
          </a:p>
          <a:p>
            <a:pPr marL="685800" lvl="1" indent="-228600" algn="l" rtl="0">
              <a:lnSpc>
                <a:spcPct val="90000"/>
              </a:lnSpc>
              <a:spcBef>
                <a:spcPts val="500"/>
              </a:spcBef>
              <a:spcAft>
                <a:spcPts val="0"/>
              </a:spcAft>
              <a:buClr>
                <a:schemeClr val="dk1"/>
              </a:buClr>
              <a:buSzPts val="2400"/>
              <a:buChar char="•"/>
            </a:pPr>
            <a:r>
              <a:rPr lang="en-US"/>
              <a:t>Data Control Language (DCL)</a:t>
            </a:r>
            <a:endParaRPr/>
          </a:p>
          <a:p>
            <a:pPr marL="1143000" lvl="2" indent="-228600" algn="l" rtl="0">
              <a:lnSpc>
                <a:spcPct val="90000"/>
              </a:lnSpc>
              <a:spcBef>
                <a:spcPts val="500"/>
              </a:spcBef>
              <a:spcAft>
                <a:spcPts val="0"/>
              </a:spcAft>
              <a:buClr>
                <a:schemeClr val="dk1"/>
              </a:buClr>
              <a:buSzPts val="2000"/>
              <a:buChar char="•"/>
            </a:pPr>
            <a:r>
              <a:rPr lang="en-US"/>
              <a:t>Granting privileges, revoking them</a:t>
            </a: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Access Mechanisms</a:t>
            </a:r>
            <a:endParaRPr/>
          </a:p>
        </p:txBody>
      </p:sp>
      <p:pic>
        <p:nvPicPr>
          <p:cNvPr id="102" name="Google Shape;102;p3" descr="2.jpg"/>
          <p:cNvPicPr preferRelativeResize="0"/>
          <p:nvPr/>
        </p:nvPicPr>
        <p:blipFill rotWithShape="1">
          <a:blip r:embed="rId3">
            <a:alphaModFix/>
          </a:blip>
          <a:srcRect/>
          <a:stretch/>
        </p:blipFill>
        <p:spPr>
          <a:xfrm>
            <a:off x="2446339" y="1981200"/>
            <a:ext cx="7299325" cy="36131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JDBC</a:t>
            </a:r>
            <a:endParaRPr/>
          </a:p>
        </p:txBody>
      </p:sp>
      <p:sp>
        <p:nvSpPr>
          <p:cNvPr id="108" name="Google Shape;10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JDBC stands for </a:t>
            </a:r>
            <a:r>
              <a:rPr lang="en-US" b="1"/>
              <a:t>J</a:t>
            </a:r>
            <a:r>
              <a:rPr lang="en-US"/>
              <a:t>ava </a:t>
            </a:r>
            <a:r>
              <a:rPr lang="en-US" b="1"/>
              <a:t>D</a:t>
            </a:r>
            <a:r>
              <a:rPr lang="en-US"/>
              <a:t>ata</a:t>
            </a:r>
            <a:r>
              <a:rPr lang="en-US" b="1"/>
              <a:t>b</a:t>
            </a:r>
            <a:r>
              <a:rPr lang="en-US"/>
              <a:t>ase </a:t>
            </a:r>
            <a:r>
              <a:rPr lang="en-US" b="1"/>
              <a:t>C</a:t>
            </a:r>
            <a:r>
              <a:rPr lang="en-US"/>
              <a:t>onnectivity, which is a standard Java API for database-independent connectivity between the Java programming language and a wide range of databases.</a:t>
            </a:r>
            <a:endParaRPr/>
          </a:p>
          <a:p>
            <a:pPr marL="228600" lvl="0" indent="-228600" algn="l" rtl="0">
              <a:lnSpc>
                <a:spcPct val="90000"/>
              </a:lnSpc>
              <a:spcBef>
                <a:spcPts val="1000"/>
              </a:spcBef>
              <a:spcAft>
                <a:spcPts val="0"/>
              </a:spcAft>
              <a:buClr>
                <a:schemeClr val="dk1"/>
              </a:buClr>
              <a:buSzPts val="2800"/>
              <a:buChar char="•"/>
            </a:pPr>
            <a:r>
              <a:rPr lang="en-US"/>
              <a:t>The JDBC library includes APIs for each of the tasks mentioned below that are commonly associated with database usage.</a:t>
            </a:r>
            <a:endParaRPr/>
          </a:p>
          <a:p>
            <a:pPr marL="228600" lvl="0" indent="-228600" algn="l" rtl="0">
              <a:lnSpc>
                <a:spcPct val="90000"/>
              </a:lnSpc>
              <a:spcBef>
                <a:spcPts val="1000"/>
              </a:spcBef>
              <a:spcAft>
                <a:spcPts val="0"/>
              </a:spcAft>
              <a:buClr>
                <a:schemeClr val="dk1"/>
              </a:buClr>
              <a:buSzPts val="2800"/>
              <a:buChar char="•"/>
            </a:pPr>
            <a:r>
              <a:rPr lang="en-US"/>
              <a:t>Making a connection to a database.</a:t>
            </a:r>
            <a:endParaRPr/>
          </a:p>
          <a:p>
            <a:pPr marL="228600" lvl="0" indent="-228600" algn="l" rtl="0">
              <a:lnSpc>
                <a:spcPct val="90000"/>
              </a:lnSpc>
              <a:spcBef>
                <a:spcPts val="1000"/>
              </a:spcBef>
              <a:spcAft>
                <a:spcPts val="0"/>
              </a:spcAft>
              <a:buClr>
                <a:schemeClr val="dk1"/>
              </a:buClr>
              <a:buSzPts val="2800"/>
              <a:buChar char="•"/>
            </a:pPr>
            <a:r>
              <a:rPr lang="en-US"/>
              <a:t>Creating SQL or MySQL statements.</a:t>
            </a:r>
            <a:endParaRPr/>
          </a:p>
          <a:p>
            <a:pPr marL="228600" lvl="0" indent="-228600" algn="l" rtl="0">
              <a:lnSpc>
                <a:spcPct val="90000"/>
              </a:lnSpc>
              <a:spcBef>
                <a:spcPts val="1000"/>
              </a:spcBef>
              <a:spcAft>
                <a:spcPts val="0"/>
              </a:spcAft>
              <a:buClr>
                <a:schemeClr val="dk1"/>
              </a:buClr>
              <a:buSzPts val="2800"/>
              <a:buChar char="•"/>
            </a:pPr>
            <a:r>
              <a:rPr lang="en-US"/>
              <a:t>Executing SQL or MySQL queries in the database.</a:t>
            </a:r>
            <a:endParaRPr/>
          </a:p>
          <a:p>
            <a:pPr marL="228600" lvl="0" indent="-228600" algn="l" rtl="0">
              <a:lnSpc>
                <a:spcPct val="90000"/>
              </a:lnSpc>
              <a:spcBef>
                <a:spcPts val="1000"/>
              </a:spcBef>
              <a:spcAft>
                <a:spcPts val="0"/>
              </a:spcAft>
              <a:buClr>
                <a:schemeClr val="dk1"/>
              </a:buClr>
              <a:buSzPts val="2800"/>
              <a:buChar char="•"/>
            </a:pPr>
            <a:r>
              <a:rPr lang="en-US"/>
              <a:t>Viewing &amp; Modifying the resulting records.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Accessing the Data: Steps</a:t>
            </a:r>
            <a:endParaRPr/>
          </a:p>
        </p:txBody>
      </p:sp>
      <p:pic>
        <p:nvPicPr>
          <p:cNvPr id="115" name="Google Shape;115;p5" descr="4.jpg"/>
          <p:cNvPicPr preferRelativeResize="0"/>
          <p:nvPr/>
        </p:nvPicPr>
        <p:blipFill rotWithShape="1">
          <a:blip r:embed="rId3">
            <a:alphaModFix/>
          </a:blip>
          <a:srcRect/>
          <a:stretch/>
        </p:blipFill>
        <p:spPr>
          <a:xfrm>
            <a:off x="2886798" y="1328452"/>
            <a:ext cx="5855420" cy="470520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body" idx="1"/>
          </p:nvPr>
        </p:nvSpPr>
        <p:spPr>
          <a:xfrm>
            <a:off x="838200" y="488373"/>
            <a:ext cx="10515600" cy="568859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Common JDBC Components</a:t>
            </a:r>
            <a:endParaRPr/>
          </a:p>
          <a:p>
            <a:pPr marL="228600" lvl="0" indent="-228600" algn="l" rtl="0">
              <a:lnSpc>
                <a:spcPct val="90000"/>
              </a:lnSpc>
              <a:spcBef>
                <a:spcPts val="1000"/>
              </a:spcBef>
              <a:spcAft>
                <a:spcPts val="0"/>
              </a:spcAft>
              <a:buClr>
                <a:schemeClr val="dk1"/>
              </a:buClr>
              <a:buSzPct val="100000"/>
              <a:buChar char="•"/>
            </a:pPr>
            <a:r>
              <a:rPr lang="en-US"/>
              <a:t>The JDBC API provides the following interfaces and classes −</a:t>
            </a:r>
            <a:endParaRPr/>
          </a:p>
          <a:p>
            <a:pPr marL="228600" lvl="0" indent="-228600" algn="l" rtl="0">
              <a:lnSpc>
                <a:spcPct val="90000"/>
              </a:lnSpc>
              <a:spcBef>
                <a:spcPts val="1000"/>
              </a:spcBef>
              <a:spcAft>
                <a:spcPts val="0"/>
              </a:spcAft>
              <a:buClr>
                <a:schemeClr val="dk1"/>
              </a:buClr>
              <a:buSzPct val="100000"/>
              <a:buChar char="•"/>
            </a:pPr>
            <a:r>
              <a:rPr lang="en-US" b="1"/>
              <a:t>DriverManager</a:t>
            </a:r>
            <a:r>
              <a:rPr lang="en-US"/>
              <a:t> − This class manages a list of database drivers. Matches connection requests from the java application with the proper database driver using communication sub protocol. The first driver that recognizes a certain subprotocol under JDBC will be used to establish a database Connection.</a:t>
            </a:r>
            <a:endParaRPr/>
          </a:p>
          <a:p>
            <a:pPr marL="228600" lvl="0" indent="-228600" algn="l" rtl="0">
              <a:lnSpc>
                <a:spcPct val="90000"/>
              </a:lnSpc>
              <a:spcBef>
                <a:spcPts val="1000"/>
              </a:spcBef>
              <a:spcAft>
                <a:spcPts val="0"/>
              </a:spcAft>
              <a:buClr>
                <a:schemeClr val="dk1"/>
              </a:buClr>
              <a:buSzPct val="100000"/>
              <a:buChar char="•"/>
            </a:pPr>
            <a:r>
              <a:rPr lang="en-US" b="1"/>
              <a:t>Driver</a:t>
            </a:r>
            <a:r>
              <a:rPr lang="en-US"/>
              <a:t> − This interface handles the communications with the database server. You will interact directly with Driver objects very rarely. Instead, you use DriverManager objects, which manages objects of this type. It also abstracts the details associated with working with Driver objects.</a:t>
            </a:r>
            <a:endParaRPr/>
          </a:p>
          <a:p>
            <a:pPr marL="228600" lvl="0" indent="-228600" algn="l" rtl="0">
              <a:lnSpc>
                <a:spcPct val="90000"/>
              </a:lnSpc>
              <a:spcBef>
                <a:spcPts val="1000"/>
              </a:spcBef>
              <a:spcAft>
                <a:spcPts val="0"/>
              </a:spcAft>
              <a:buClr>
                <a:schemeClr val="dk1"/>
              </a:buClr>
              <a:buSzPct val="100000"/>
              <a:buChar char="•"/>
            </a:pPr>
            <a:r>
              <a:rPr lang="en-US" b="1"/>
              <a:t>Connection</a:t>
            </a:r>
            <a:r>
              <a:rPr lang="en-US"/>
              <a:t> − This interface with all methods for contacting a database. The connection object represents communication context, i.e., all communication with database is through connection object only.</a:t>
            </a:r>
            <a:endParaRPr/>
          </a:p>
          <a:p>
            <a:pPr marL="228600" lvl="0" indent="-228600" algn="l" rtl="0">
              <a:lnSpc>
                <a:spcPct val="90000"/>
              </a:lnSpc>
              <a:spcBef>
                <a:spcPts val="1000"/>
              </a:spcBef>
              <a:spcAft>
                <a:spcPts val="0"/>
              </a:spcAft>
              <a:buClr>
                <a:schemeClr val="dk1"/>
              </a:buClr>
              <a:buSzPct val="100000"/>
              <a:buChar char="•"/>
            </a:pPr>
            <a:r>
              <a:rPr lang="en-US" b="1"/>
              <a:t>Statement</a:t>
            </a:r>
            <a:r>
              <a:rPr lang="en-US"/>
              <a:t> − You use objects created from this interface to submit the SQL statements to the database. Some derived interfaces accept parameters in addition to executing stored procedures.</a:t>
            </a:r>
            <a:endParaRPr/>
          </a:p>
          <a:p>
            <a:pPr marL="228600" lvl="0" indent="-228600" algn="l" rtl="0">
              <a:lnSpc>
                <a:spcPct val="90000"/>
              </a:lnSpc>
              <a:spcBef>
                <a:spcPts val="1000"/>
              </a:spcBef>
              <a:spcAft>
                <a:spcPts val="0"/>
              </a:spcAft>
              <a:buClr>
                <a:schemeClr val="dk1"/>
              </a:buClr>
              <a:buSzPct val="100000"/>
              <a:buChar char="•"/>
            </a:pPr>
            <a:r>
              <a:rPr lang="en-US" b="1"/>
              <a:t>ResultSet</a:t>
            </a:r>
            <a:r>
              <a:rPr lang="en-US"/>
              <a:t> − These objects hold data retrieved from a database after you execute an SQL query using Statement objects. It acts as an iterator to allow you to move through its data.</a:t>
            </a:r>
            <a:endParaRPr/>
          </a:p>
          <a:p>
            <a:pPr marL="228600" lvl="0" indent="-228600" algn="l" rtl="0">
              <a:lnSpc>
                <a:spcPct val="90000"/>
              </a:lnSpc>
              <a:spcBef>
                <a:spcPts val="1000"/>
              </a:spcBef>
              <a:spcAft>
                <a:spcPts val="0"/>
              </a:spcAft>
              <a:buClr>
                <a:schemeClr val="dk1"/>
              </a:buClr>
              <a:buSzPct val="100000"/>
              <a:buChar char="•"/>
            </a:pPr>
            <a:r>
              <a:rPr lang="en-US" b="1"/>
              <a:t>SQLException</a:t>
            </a:r>
            <a:r>
              <a:rPr lang="en-US"/>
              <a:t> − This class handles any errors that occur in a database application.</a:t>
            </a: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Connection and JDBC Drivers</a:t>
            </a:r>
            <a:endParaRPr/>
          </a:p>
        </p:txBody>
      </p:sp>
      <p:pic>
        <p:nvPicPr>
          <p:cNvPr id="127" name="Google Shape;127;p7" descr="7.jpg"/>
          <p:cNvPicPr preferRelativeResize="0"/>
          <p:nvPr/>
        </p:nvPicPr>
        <p:blipFill rotWithShape="1">
          <a:blip r:embed="rId3">
            <a:alphaModFix/>
          </a:blip>
          <a:srcRect/>
          <a:stretch/>
        </p:blipFill>
        <p:spPr>
          <a:xfrm>
            <a:off x="2020889" y="1890714"/>
            <a:ext cx="8150225" cy="329088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JDBC Drivers</a:t>
            </a:r>
            <a:endParaRPr/>
          </a:p>
        </p:txBody>
      </p:sp>
      <p:sp>
        <p:nvSpPr>
          <p:cNvPr id="134" name="Google Shape;134;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None/>
            </a:pPr>
            <a:r>
              <a:rPr lang="en-US" sz="2400"/>
              <a:t>Driver is a program which allows the application to</a:t>
            </a:r>
            <a:endParaRPr/>
          </a:p>
          <a:p>
            <a:pPr marL="228600" lvl="0" indent="-228600" algn="just" rtl="0">
              <a:lnSpc>
                <a:spcPct val="90000"/>
              </a:lnSpc>
              <a:spcBef>
                <a:spcPts val="1000"/>
              </a:spcBef>
              <a:spcAft>
                <a:spcPts val="0"/>
              </a:spcAft>
              <a:buClr>
                <a:schemeClr val="dk1"/>
              </a:buClr>
              <a:buSzPct val="100000"/>
              <a:buNone/>
            </a:pPr>
            <a:r>
              <a:rPr lang="en-US" sz="2400"/>
              <a:t>establish connection with the database by hiding</a:t>
            </a:r>
            <a:endParaRPr/>
          </a:p>
          <a:p>
            <a:pPr marL="228600" lvl="0" indent="-228600" algn="just" rtl="0">
              <a:lnSpc>
                <a:spcPct val="90000"/>
              </a:lnSpc>
              <a:spcBef>
                <a:spcPts val="1000"/>
              </a:spcBef>
              <a:spcAft>
                <a:spcPts val="0"/>
              </a:spcAft>
              <a:buClr>
                <a:schemeClr val="dk1"/>
              </a:buClr>
              <a:buSzPct val="100000"/>
              <a:buNone/>
            </a:pPr>
            <a:r>
              <a:rPr lang="en-US" sz="2400"/>
              <a:t>complexity of handling network connection/sockets.</a:t>
            </a:r>
            <a:endParaRPr/>
          </a:p>
          <a:p>
            <a:pPr marL="228600" lvl="0" indent="-64135"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n-US" sz="2400"/>
              <a:t>JDBC-ODBC Bridge	(Type 1)</a:t>
            </a:r>
            <a:endParaRPr/>
          </a:p>
          <a:p>
            <a:pPr marL="228600" lvl="0" indent="-228600" algn="just" rtl="0">
              <a:lnSpc>
                <a:spcPct val="90000"/>
              </a:lnSpc>
              <a:spcBef>
                <a:spcPts val="1000"/>
              </a:spcBef>
              <a:spcAft>
                <a:spcPts val="0"/>
              </a:spcAft>
              <a:buClr>
                <a:schemeClr val="dk1"/>
              </a:buClr>
              <a:buSzPct val="100000"/>
              <a:buChar char="•"/>
            </a:pPr>
            <a:r>
              <a:rPr lang="en-US" sz="2400"/>
              <a:t>Native-API partly Java Driver	(Type 2)</a:t>
            </a:r>
            <a:endParaRPr/>
          </a:p>
          <a:p>
            <a:pPr marL="228600" lvl="0" indent="-228600" algn="just" rtl="0">
              <a:lnSpc>
                <a:spcPct val="90000"/>
              </a:lnSpc>
              <a:spcBef>
                <a:spcPts val="1000"/>
              </a:spcBef>
              <a:spcAft>
                <a:spcPts val="0"/>
              </a:spcAft>
              <a:buClr>
                <a:schemeClr val="dk1"/>
              </a:buClr>
              <a:buSzPct val="100000"/>
              <a:buChar char="•"/>
            </a:pPr>
            <a:r>
              <a:rPr lang="en-US" sz="2400"/>
              <a:t>Net-Protocol All-Java Driver	(Type 3)</a:t>
            </a:r>
            <a:endParaRPr/>
          </a:p>
          <a:p>
            <a:pPr marL="228600" lvl="0" indent="-228600" algn="just" rtl="0">
              <a:lnSpc>
                <a:spcPct val="90000"/>
              </a:lnSpc>
              <a:spcBef>
                <a:spcPts val="1000"/>
              </a:spcBef>
              <a:spcAft>
                <a:spcPts val="0"/>
              </a:spcAft>
              <a:buClr>
                <a:schemeClr val="dk1"/>
              </a:buClr>
              <a:buSzPct val="100000"/>
              <a:buChar char="•"/>
            </a:pPr>
            <a:r>
              <a:rPr lang="en-US" sz="2400"/>
              <a:t>Native Protocol All-Java Driver	(Type 4)</a:t>
            </a:r>
            <a:endParaRPr/>
          </a:p>
          <a:p>
            <a:pPr marL="228600" lvl="0" indent="-228600" algn="just" rtl="0">
              <a:lnSpc>
                <a:spcPct val="90000"/>
              </a:lnSpc>
              <a:spcBef>
                <a:spcPts val="1000"/>
              </a:spcBef>
              <a:spcAft>
                <a:spcPts val="0"/>
              </a:spcAft>
              <a:buClr>
                <a:schemeClr val="dk1"/>
              </a:buClr>
              <a:buSzPct val="100000"/>
              <a:buNone/>
            </a:pPr>
            <a:endParaRPr sz="3000"/>
          </a:p>
          <a:p>
            <a:pPr marL="228600" lvl="0" indent="-228600" algn="just" rtl="0">
              <a:lnSpc>
                <a:spcPct val="90000"/>
              </a:lnSpc>
              <a:spcBef>
                <a:spcPts val="1000"/>
              </a:spcBef>
              <a:spcAft>
                <a:spcPts val="0"/>
              </a:spcAft>
              <a:buClr>
                <a:schemeClr val="dk1"/>
              </a:buClr>
              <a:buSzPct val="100000"/>
              <a:buNone/>
            </a:pPr>
            <a:r>
              <a:rPr lang="en-US" sz="3000"/>
              <a:t>List of JDBC Drivers</a:t>
            </a:r>
            <a:endParaRPr/>
          </a:p>
          <a:p>
            <a:pPr marL="228600" lvl="0" indent="-228600" algn="just" rtl="0">
              <a:lnSpc>
                <a:spcPct val="90000"/>
              </a:lnSpc>
              <a:spcBef>
                <a:spcPts val="1000"/>
              </a:spcBef>
              <a:spcAft>
                <a:spcPts val="0"/>
              </a:spcAft>
              <a:buClr>
                <a:schemeClr val="dk1"/>
              </a:buClr>
              <a:buSzPct val="100000"/>
              <a:buNone/>
            </a:pPr>
            <a:r>
              <a:rPr lang="en-US" sz="2000">
                <a:latin typeface="Courier New"/>
                <a:ea typeface="Courier New"/>
                <a:cs typeface="Courier New"/>
                <a:sym typeface="Courier New"/>
              </a:rPr>
              <a:t>http://industry.java.sun.com/products/jdbc/drivers</a:t>
            </a:r>
            <a:endParaRPr/>
          </a:p>
          <a:p>
            <a:pPr marL="228600" lvl="0" indent="-64135" algn="l" rtl="0">
              <a:lnSpc>
                <a:spcPct val="90000"/>
              </a:lnSpc>
              <a:spcBef>
                <a:spcPts val="1000"/>
              </a:spcBef>
              <a:spcAft>
                <a:spcPts val="0"/>
              </a:spcAft>
              <a:buClr>
                <a:schemeClr val="dk1"/>
              </a:buClr>
              <a:buSzPct val="100000"/>
              <a:buNone/>
            </a:pPr>
            <a:endParaRPr/>
          </a:p>
        </p:txBody>
      </p:sp>
      <p:pic>
        <p:nvPicPr>
          <p:cNvPr id="135" name="Google Shape;135;p8" descr="tA.tif"/>
          <p:cNvPicPr preferRelativeResize="0"/>
          <p:nvPr/>
        </p:nvPicPr>
        <p:blipFill rotWithShape="1">
          <a:blip r:embed="rId3">
            <a:alphaModFix/>
          </a:blip>
          <a:srcRect/>
          <a:stretch/>
        </p:blipFill>
        <p:spPr>
          <a:xfrm>
            <a:off x="9296400" y="304800"/>
            <a:ext cx="850900" cy="6096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Native Protocol All-Java Driver (Type 4)</a:t>
            </a:r>
            <a:endParaRPr/>
          </a:p>
        </p:txBody>
      </p:sp>
      <p:sp>
        <p:nvSpPr>
          <p:cNvPr id="142" name="Google Shape;142;p12"/>
          <p:cNvSpPr txBox="1">
            <a:spLocks noGrp="1"/>
          </p:cNvSpPr>
          <p:nvPr>
            <p:ph type="body" idx="1"/>
          </p:nvPr>
        </p:nvSpPr>
        <p:spPr>
          <a:xfrm>
            <a:off x="1981200" y="3429000"/>
            <a:ext cx="8229600" cy="18288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JDBC calls are directly converted to network protocol used by the DBMS server.</a:t>
            </a:r>
            <a:endParaRPr/>
          </a:p>
          <a:p>
            <a:pPr marL="228600" lvl="0" indent="-228600" algn="just" rtl="0">
              <a:lnSpc>
                <a:spcPct val="90000"/>
              </a:lnSpc>
              <a:spcBef>
                <a:spcPts val="1000"/>
              </a:spcBef>
              <a:spcAft>
                <a:spcPts val="0"/>
              </a:spcAft>
              <a:buClr>
                <a:schemeClr val="dk1"/>
              </a:buClr>
              <a:buSzPts val="2800"/>
              <a:buChar char="•"/>
            </a:pPr>
            <a:r>
              <a:rPr lang="en-US"/>
              <a:t>driver usually comes only from DB-vendor.</a:t>
            </a:r>
            <a:endParaRPr/>
          </a:p>
          <a:p>
            <a:pPr marL="228600" lvl="0" indent="-50800" algn="l" rtl="0">
              <a:lnSpc>
                <a:spcPct val="90000"/>
              </a:lnSpc>
              <a:spcBef>
                <a:spcPts val="1000"/>
              </a:spcBef>
              <a:spcAft>
                <a:spcPts val="0"/>
              </a:spcAft>
              <a:buClr>
                <a:schemeClr val="dk1"/>
              </a:buClr>
              <a:buSzPts val="2800"/>
              <a:buNone/>
            </a:pPr>
            <a:endParaRPr/>
          </a:p>
        </p:txBody>
      </p:sp>
      <p:pic>
        <p:nvPicPr>
          <p:cNvPr id="143" name="Google Shape;143;p12" descr="11.jpg"/>
          <p:cNvPicPr preferRelativeResize="0"/>
          <p:nvPr/>
        </p:nvPicPr>
        <p:blipFill rotWithShape="1">
          <a:blip r:embed="rId3">
            <a:alphaModFix/>
          </a:blip>
          <a:srcRect/>
          <a:stretch/>
        </p:blipFill>
        <p:spPr>
          <a:xfrm>
            <a:off x="2092325" y="1479550"/>
            <a:ext cx="8007350" cy="13398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561</Words>
  <Application>Microsoft Office PowerPoint</Application>
  <PresentationFormat>Widescreen</PresentationFormat>
  <Paragraphs>97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Noto Sans Symbols</vt:lpstr>
      <vt:lpstr>Office Theme</vt:lpstr>
      <vt:lpstr>PowerPoint Presentation</vt:lpstr>
      <vt:lpstr>Structured Query Language (SQL)</vt:lpstr>
      <vt:lpstr>Data Access Mechanisms</vt:lpstr>
      <vt:lpstr>JDBC</vt:lpstr>
      <vt:lpstr>Accessing the Data: Steps</vt:lpstr>
      <vt:lpstr>PowerPoint Presentation</vt:lpstr>
      <vt:lpstr>Connection and JDBC Drivers</vt:lpstr>
      <vt:lpstr>Types of JDBC Drivers</vt:lpstr>
      <vt:lpstr>Native Protocol All-Java Driver (Type 4)</vt:lpstr>
      <vt:lpstr>JDBC URL: Locate the database</vt:lpstr>
      <vt:lpstr>Java Database Connectivity with Oracle</vt:lpstr>
      <vt:lpstr>Executing a Simple SQL Query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Shravani Rahul Chikhalkar (Student)</dc:creator>
  <cp:lastModifiedBy>dac</cp:lastModifiedBy>
  <cp:revision>2</cp:revision>
  <dcterms:created xsi:type="dcterms:W3CDTF">2021-10-11T12:37:44Z</dcterms:created>
  <dcterms:modified xsi:type="dcterms:W3CDTF">2022-11-11T07:39:30Z</dcterms:modified>
</cp:coreProperties>
</file>