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4" r:id="rId6"/>
    <p:sldId id="266" r:id="rId7"/>
    <p:sldId id="271" r:id="rId8"/>
    <p:sldId id="268" r:id="rId9"/>
    <p:sldId id="260" r:id="rId10"/>
    <p:sldId id="265" r:id="rId11"/>
    <p:sldId id="261" r:id="rId12"/>
    <p:sldId id="272" r:id="rId13"/>
    <p:sldId id="270" r:id="rId14"/>
    <p:sldId id="273" r:id="rId15"/>
    <p:sldId id="263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3F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81"/>
    <p:restoredTop sz="94421"/>
  </p:normalViewPr>
  <p:slideViewPr>
    <p:cSldViewPr snapToGrid="0" snapToObjects="1">
      <p:cViewPr varScale="1">
        <p:scale>
          <a:sx n="26" d="100"/>
          <a:sy n="26" d="100"/>
        </p:scale>
        <p:origin x="43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BCBD7-2F62-E841-B4F5-0BD261ED99B4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560E0-CE99-7643-9C75-DD598D0D1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96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560E0-CE99-7643-9C75-DD598D0D16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4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560E0-CE99-7643-9C75-DD598D0D16B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46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2156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71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22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56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81105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8665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952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621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3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587924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smtClean="0"/>
              <a:t>5/2/2018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1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126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 smtClean="0">
                <a:solidFill>
                  <a:schemeClr val="tx1"/>
                </a:solidFill>
                <a:latin typeface="PT Sans Caption" charset="-52"/>
                <a:ea typeface="PT Sans Caption" charset="-52"/>
                <a:cs typeface="PT Sans Caption" charset="-52"/>
              </a:rPr>
              <a:t>Investing101</a:t>
            </a:r>
            <a:r>
              <a:rPr lang="en-US" sz="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>: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  <a:t/>
            </a:r>
            <a:b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PT Sans Caption" charset="-52"/>
                <a:ea typeface="PT Sans Caption" charset="-52"/>
                <a:cs typeface="PT Sans Caption" charset="-52"/>
              </a:rPr>
            </a:br>
            <a:r>
              <a:rPr lang="en-US" sz="6000" dirty="0" smtClean="0">
                <a:solidFill>
                  <a:srgbClr val="00B050"/>
                </a:solidFill>
                <a:latin typeface="PT Sans Caption" charset="-52"/>
                <a:ea typeface="PT Sans Caption" charset="-52"/>
                <a:cs typeface="PT Sans Caption" charset="-52"/>
              </a:rPr>
              <a:t>pathway </a:t>
            </a:r>
            <a:br>
              <a:rPr lang="en-US" sz="6000" dirty="0" smtClean="0">
                <a:solidFill>
                  <a:srgbClr val="00B050"/>
                </a:solidFill>
                <a:latin typeface="PT Sans Caption" charset="-52"/>
                <a:ea typeface="PT Sans Caption" charset="-52"/>
                <a:cs typeface="PT Sans Caption" charset="-52"/>
              </a:rPr>
            </a:br>
            <a:r>
              <a:rPr lang="en-US" sz="6000" b="1" dirty="0" smtClean="0">
                <a:solidFill>
                  <a:srgbClr val="00B050"/>
                </a:solidFill>
                <a:latin typeface="PT Sans Caption" charset="-52"/>
                <a:ea typeface="PT Sans Caption" charset="-52"/>
                <a:cs typeface="PT Sans Caption" charset="-52"/>
              </a:rPr>
              <a:t>to wealth</a:t>
            </a:r>
            <a:endParaRPr lang="en-US" sz="6000" b="1" dirty="0">
              <a:solidFill>
                <a:srgbClr val="00B050"/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PT Sans Caption" charset="-52"/>
                <a:ea typeface="PT Sans Caption" charset="-52"/>
                <a:cs typeface="PT Sans Caption" charset="-52"/>
              </a:rPr>
              <a:t>BY: MABEL NUNEZ, MBA</a:t>
            </a:r>
            <a:endParaRPr lang="en-US" dirty="0">
              <a:solidFill>
                <a:schemeClr val="tx1"/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dirty="0" err="1" smtClean="0">
                <a:solidFill>
                  <a:srgbClr val="7030A0"/>
                </a:solidFill>
                <a:latin typeface="PT Sans Caption" charset="-52"/>
                <a:ea typeface="PT Sans Caption" charset="-52"/>
                <a:cs typeface="PT Sans Caption" charset="-52"/>
              </a:rPr>
              <a:t>gIRL</a:t>
            </a:r>
            <a:r>
              <a:rPr lang="en-US" dirty="0" smtClean="0">
                <a:solidFill>
                  <a:srgbClr val="00B050"/>
                </a:solidFill>
                <a:latin typeface="PT Sans Caption" charset="-52"/>
                <a:ea typeface="PT Sans Caption" charset="-52"/>
                <a:cs typeface="PT Sans Caption" charset="-52"/>
              </a:rPr>
              <a:t>$</a:t>
            </a:r>
            <a:r>
              <a:rPr lang="en-US" dirty="0" smtClean="0">
                <a:solidFill>
                  <a:srgbClr val="7030A0"/>
                </a:solidFill>
                <a:latin typeface="PT Sans Caption" charset="-52"/>
                <a:ea typeface="PT Sans Caption" charset="-52"/>
                <a:cs typeface="PT Sans Caption" charset="-52"/>
              </a:rPr>
              <a:t> ON THE MONEY</a:t>
            </a:r>
            <a:r>
              <a:rPr lang="en-US" dirty="0" smtClean="0">
                <a:solidFill>
                  <a:schemeClr val="tx1"/>
                </a:solidFill>
                <a:latin typeface="PT Sans Caption" charset="-52"/>
                <a:ea typeface="PT Sans Caption" charset="-52"/>
                <a:cs typeface="PT Sans Caption" charset="-52"/>
              </a:rPr>
              <a:t>.</a:t>
            </a:r>
            <a:endParaRPr lang="en-US" dirty="0">
              <a:solidFill>
                <a:schemeClr val="tx1"/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-2176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0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 the following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447797"/>
            <a:ext cx="10178322" cy="427025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PT Sans Caption" charset="-52"/>
                <a:ea typeface="PT Sans Caption" charset="-52"/>
                <a:cs typeface="PT Sans Caption" charset="-52"/>
              </a:rPr>
              <a:t>High interest consumer debt – specifically credit card debt – should be out of the picture.</a:t>
            </a:r>
          </a:p>
          <a:p>
            <a:pPr marL="0" indent="0">
              <a:buNone/>
            </a:pPr>
            <a:endParaRPr lang="en-US" sz="32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sz="3200" dirty="0" smtClean="0">
                <a:latin typeface="PT Sans Caption" charset="-52"/>
                <a:ea typeface="PT Sans Caption" charset="-52"/>
                <a:cs typeface="PT Sans Caption" charset="-52"/>
              </a:rPr>
              <a:t>Employer retirement accounts – are you taking full advantage?</a:t>
            </a:r>
          </a:p>
          <a:p>
            <a:pPr marL="0" indent="0">
              <a:buNone/>
            </a:pPr>
            <a:endParaRPr lang="en-US" sz="32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sz="3200" dirty="0" smtClean="0">
                <a:latin typeface="PT Sans Caption" charset="-52"/>
                <a:ea typeface="PT Sans Caption" charset="-52"/>
                <a:cs typeface="PT Sans Caption" charset="-52"/>
              </a:rPr>
              <a:t>A word on student loan debt</a:t>
            </a:r>
            <a:r>
              <a:rPr lang="is-IS" sz="3200" dirty="0" smtClean="0">
                <a:latin typeface="PT Sans Caption" charset="-52"/>
                <a:ea typeface="PT Sans Caption" charset="-52"/>
                <a:cs typeface="PT Sans Caption" charset="-5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6429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737" y="382385"/>
            <a:ext cx="10641873" cy="1492132"/>
          </a:xfrm>
        </p:spPr>
        <p:txBody>
          <a:bodyPr>
            <a:normAutofit/>
          </a:bodyPr>
          <a:lstStyle/>
          <a:p>
            <a:r>
              <a:rPr lang="en-US" sz="4500" dirty="0" smtClean="0"/>
              <a:t>Taking action</a:t>
            </a:r>
            <a:r>
              <a:rPr lang="en-US" sz="4500" dirty="0" smtClean="0">
                <a:solidFill>
                  <a:srgbClr val="00B050"/>
                </a:solidFill>
              </a:rPr>
              <a:t>: EDUCATION IS KEY</a:t>
            </a:r>
            <a:endParaRPr lang="en-US" sz="45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12" y="1396417"/>
            <a:ext cx="10178322" cy="459943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PT Sans Caption" charset="-52"/>
                <a:ea typeface="PT Sans Caption" charset="-52"/>
                <a:cs typeface="PT Sans Caption" charset="-52"/>
              </a:rPr>
              <a:t>Know you DO NOT need a lot of money to get started.</a:t>
            </a:r>
          </a:p>
          <a:p>
            <a:pPr marL="0" indent="0">
              <a:buNone/>
            </a:pPr>
            <a:r>
              <a:rPr lang="en-US" sz="2800" dirty="0" smtClean="0">
                <a:latin typeface="PT Sans Caption" charset="-52"/>
                <a:ea typeface="PT Sans Caption" charset="-52"/>
                <a:cs typeface="PT Sans Caption" charset="-52"/>
              </a:rPr>
              <a:t> </a:t>
            </a:r>
          </a:p>
          <a:p>
            <a:r>
              <a:rPr lang="en-US" sz="2800" dirty="0" smtClean="0">
                <a:latin typeface="PT Sans Caption" charset="-52"/>
                <a:ea typeface="PT Sans Caption" charset="-52"/>
                <a:cs typeface="PT Sans Caption" charset="-52"/>
              </a:rPr>
              <a:t>Make a conscious decision to start an INVESTING FUND (choose a platform you feel comfortable with).</a:t>
            </a:r>
          </a:p>
          <a:p>
            <a:pPr marL="0" indent="0">
              <a:buNone/>
            </a:pPr>
            <a:endParaRPr lang="en-US" sz="28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sz="2800" dirty="0" smtClean="0">
                <a:latin typeface="PT Sans Caption" charset="-52"/>
                <a:ea typeface="PT Sans Caption" charset="-52"/>
                <a:cs typeface="PT Sans Caption" charset="-52"/>
              </a:rPr>
              <a:t>Don’t forget about your emergency fund.</a:t>
            </a:r>
          </a:p>
          <a:p>
            <a:pPr marL="0" indent="0">
              <a:buNone/>
            </a:pPr>
            <a:endParaRPr lang="en-US" sz="28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PT Sans Caption" charset="-52"/>
                <a:ea typeface="PT Sans Caption" charset="-52"/>
                <a:cs typeface="PT Sans Caption" charset="-52"/>
              </a:rPr>
              <a:t>IMPORTANT:  </a:t>
            </a:r>
            <a:r>
              <a:rPr lang="en-US" sz="2800" dirty="0" smtClean="0">
                <a:latin typeface="PT Sans Caption" charset="-52"/>
                <a:ea typeface="PT Sans Caption" charset="-52"/>
                <a:cs typeface="PT Sans Caption" charset="-52"/>
              </a:rPr>
              <a:t>An emergency fund and an investing fund are two separate things.</a:t>
            </a:r>
          </a:p>
          <a:p>
            <a:endParaRPr lang="en-US" sz="2800" dirty="0">
              <a:latin typeface="PT Sans Caption" charset="-52"/>
              <a:ea typeface="PT Sans Caption" charset="-52"/>
              <a:cs typeface="PT Sans Caption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37710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737" y="382385"/>
            <a:ext cx="10641873" cy="1492132"/>
          </a:xfrm>
        </p:spPr>
        <p:txBody>
          <a:bodyPr>
            <a:normAutofit/>
          </a:bodyPr>
          <a:lstStyle/>
          <a:p>
            <a:r>
              <a:rPr lang="en-US" sz="4500" dirty="0" smtClean="0"/>
              <a:t>Taking action</a:t>
            </a:r>
            <a:r>
              <a:rPr lang="en-US" sz="4500" dirty="0" smtClean="0">
                <a:solidFill>
                  <a:srgbClr val="00B050"/>
                </a:solidFill>
              </a:rPr>
              <a:t>: EDUCATION IS KEY</a:t>
            </a:r>
            <a:endParaRPr lang="en-US" sz="45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12" y="1396417"/>
            <a:ext cx="10178322" cy="5253765"/>
          </a:xfrm>
        </p:spPr>
        <p:txBody>
          <a:bodyPr>
            <a:noAutofit/>
          </a:bodyPr>
          <a:lstStyle/>
          <a:p>
            <a:r>
              <a:rPr lang="is-IS" sz="2500" dirty="0">
                <a:latin typeface="PT Sans Caption" charset="-52"/>
                <a:ea typeface="PT Sans Caption" charset="-52"/>
                <a:cs typeface="PT Sans Caption" charset="-52"/>
              </a:rPr>
              <a:t>Understand the different</a:t>
            </a:r>
            <a:r>
              <a:rPr lang="is-IS" sz="2500" b="1" dirty="0">
                <a:latin typeface="PT Sans Caption" charset="-52"/>
                <a:ea typeface="PT Sans Caption" charset="-52"/>
                <a:cs typeface="PT Sans Caption" charset="-52"/>
              </a:rPr>
              <a:t> platforms </a:t>
            </a:r>
            <a:r>
              <a:rPr lang="is-IS" sz="2500" dirty="0">
                <a:latin typeface="PT Sans Caption" charset="-52"/>
                <a:ea typeface="PT Sans Caption" charset="-52"/>
                <a:cs typeface="PT Sans Caption" charset="-52"/>
              </a:rPr>
              <a:t>available for investing – Choose what YOU feel comfortable </a:t>
            </a:r>
            <a:r>
              <a:rPr lang="is-IS" sz="2500" dirty="0" smtClean="0">
                <a:latin typeface="PT Sans Caption" charset="-52"/>
                <a:ea typeface="PT Sans Caption" charset="-52"/>
                <a:cs typeface="PT Sans Caption" charset="-52"/>
              </a:rPr>
              <a:t>with.</a:t>
            </a:r>
          </a:p>
          <a:p>
            <a:pPr marL="0" indent="0">
              <a:buNone/>
            </a:pPr>
            <a:endParaRPr lang="is-IS" sz="2500" dirty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is-IS" sz="2500" dirty="0">
                <a:latin typeface="PT Sans Caption" charset="-52"/>
                <a:ea typeface="PT Sans Caption" charset="-52"/>
                <a:cs typeface="PT Sans Caption" charset="-52"/>
              </a:rPr>
              <a:t>Understand the </a:t>
            </a:r>
            <a:r>
              <a:rPr lang="is-IS" sz="2500" b="1" dirty="0">
                <a:latin typeface="PT Sans Caption" charset="-52"/>
                <a:ea typeface="PT Sans Caption" charset="-52"/>
                <a:cs typeface="PT Sans Caption" charset="-52"/>
              </a:rPr>
              <a:t>TYPES of investing accounts</a:t>
            </a:r>
            <a:r>
              <a:rPr lang="is-IS" sz="2500" dirty="0">
                <a:latin typeface="PT Sans Caption" charset="-52"/>
                <a:ea typeface="PT Sans Caption" charset="-52"/>
                <a:cs typeface="PT Sans Caption" charset="-52"/>
              </a:rPr>
              <a:t> available </a:t>
            </a:r>
            <a:r>
              <a:rPr lang="mr-IN" sz="2500" dirty="0">
                <a:latin typeface="PT Sans Caption" charset="-52"/>
                <a:ea typeface="PT Sans Caption" charset="-52"/>
                <a:cs typeface="PT Sans Caption" charset="-52"/>
              </a:rPr>
              <a:t>–</a:t>
            </a:r>
            <a:r>
              <a:rPr lang="is-IS" sz="2500" dirty="0">
                <a:latin typeface="PT Sans Caption" charset="-52"/>
                <a:ea typeface="PT Sans Caption" charset="-52"/>
                <a:cs typeface="PT Sans Caption" charset="-52"/>
              </a:rPr>
              <a:t> Taxable &amp; Non-Taxable </a:t>
            </a:r>
            <a:r>
              <a:rPr lang="is-IS" sz="2500" dirty="0" smtClean="0">
                <a:latin typeface="PT Sans Caption" charset="-52"/>
                <a:ea typeface="PT Sans Caption" charset="-52"/>
                <a:cs typeface="PT Sans Caption" charset="-52"/>
              </a:rPr>
              <a:t>accounts (IRAs, Roths, Regular). </a:t>
            </a:r>
          </a:p>
          <a:p>
            <a:pPr marL="0" indent="0">
              <a:buNone/>
            </a:pPr>
            <a:endParaRPr lang="is-IS" sz="25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is-IS" sz="2500" dirty="0" smtClean="0">
                <a:latin typeface="PT Sans Caption" charset="-52"/>
                <a:ea typeface="PT Sans Caption" charset="-52"/>
                <a:cs typeface="PT Sans Caption" charset="-52"/>
              </a:rPr>
              <a:t>Understand the different </a:t>
            </a:r>
            <a:r>
              <a:rPr lang="is-IS" sz="2500" b="1" dirty="0" smtClean="0">
                <a:latin typeface="PT Sans Caption" charset="-52"/>
                <a:ea typeface="PT Sans Caption" charset="-52"/>
                <a:cs typeface="PT Sans Caption" charset="-52"/>
              </a:rPr>
              <a:t>Asset Classes </a:t>
            </a:r>
            <a:r>
              <a:rPr lang="is-IS" sz="2500" dirty="0" smtClean="0">
                <a:latin typeface="PT Sans Caption" charset="-52"/>
                <a:ea typeface="PT Sans Caption" charset="-52"/>
                <a:cs typeface="PT Sans Caption" charset="-52"/>
              </a:rPr>
              <a:t>or OPTIONS of where to invest your money</a:t>
            </a:r>
            <a:r>
              <a:rPr lang="is-IS" sz="2500" dirty="0">
                <a:latin typeface="PT Sans Caption" charset="-52"/>
                <a:ea typeface="PT Sans Caption" charset="-52"/>
                <a:cs typeface="PT Sans Caption" charset="-52"/>
              </a:rPr>
              <a:t> </a:t>
            </a:r>
            <a:r>
              <a:rPr lang="is-IS" sz="2500" dirty="0" smtClean="0">
                <a:latin typeface="PT Sans Caption" charset="-52"/>
                <a:ea typeface="PT Sans Caption" charset="-52"/>
                <a:cs typeface="PT Sans Caption" charset="-52"/>
              </a:rPr>
              <a:t>(Index Funds, ETFs, High Quality Stocks).</a:t>
            </a:r>
            <a:endParaRPr lang="is-IS" sz="2500" dirty="0">
              <a:latin typeface="PT Sans Caption" charset="-52"/>
              <a:ea typeface="PT Sans Caption" charset="-52"/>
              <a:cs typeface="PT Sans Caption" charset="-52"/>
            </a:endParaRPr>
          </a:p>
          <a:p>
            <a:pPr marL="0" indent="0">
              <a:buNone/>
            </a:pPr>
            <a:endParaRPr lang="is-IS" sz="25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is-IS" sz="2500" dirty="0" smtClean="0">
                <a:latin typeface="PT Sans Caption" charset="-52"/>
                <a:ea typeface="PT Sans Caption" charset="-52"/>
                <a:cs typeface="PT Sans Caption" charset="-52"/>
              </a:rPr>
              <a:t>A word on fees.</a:t>
            </a:r>
            <a:endParaRPr lang="is-IS" sz="2500" dirty="0">
              <a:latin typeface="PT Sans Caption" charset="-52"/>
              <a:ea typeface="PT Sans Caption" charset="-52"/>
              <a:cs typeface="PT Sans Caption" charset="-52"/>
            </a:endParaRPr>
          </a:p>
          <a:p>
            <a:endParaRPr lang="en-US" sz="2800" dirty="0">
              <a:latin typeface="PT Sans Caption" charset="-52"/>
              <a:ea typeface="PT Sans Caption" charset="-52"/>
              <a:cs typeface="PT Sans Caption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8047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737" y="382385"/>
            <a:ext cx="10641873" cy="1492132"/>
          </a:xfrm>
        </p:spPr>
        <p:txBody>
          <a:bodyPr>
            <a:normAutofit/>
          </a:bodyPr>
          <a:lstStyle/>
          <a:p>
            <a:r>
              <a:rPr lang="en-US" sz="4500" dirty="0" smtClean="0"/>
              <a:t>Taking control: Actionable steps</a:t>
            </a:r>
            <a:endParaRPr lang="en-US" sz="45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12" y="1622840"/>
            <a:ext cx="10178322" cy="4599435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PT Sans Caption" charset="-52"/>
                <a:ea typeface="PT Sans Caption" charset="-52"/>
                <a:cs typeface="PT Sans Caption" charset="-52"/>
              </a:rPr>
              <a:t>Take 20-25 minutes of your time and open an investing account (*review your options).</a:t>
            </a:r>
          </a:p>
          <a:p>
            <a:pPr marL="0" indent="0">
              <a:buNone/>
            </a:pPr>
            <a:endParaRPr lang="en-US" sz="28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sz="2800" dirty="0" smtClean="0">
                <a:latin typeface="PT Sans Caption" charset="-52"/>
                <a:ea typeface="PT Sans Caption" charset="-52"/>
                <a:cs typeface="PT Sans Caption" charset="-52"/>
              </a:rPr>
              <a:t>If you don</a:t>
            </a:r>
            <a:r>
              <a:rPr lang="mr-IN" sz="2800" dirty="0" smtClean="0">
                <a:latin typeface="PT Sans Caption" charset="-52"/>
                <a:ea typeface="PT Sans Caption" charset="-52"/>
                <a:cs typeface="PT Sans Caption" charset="-52"/>
              </a:rPr>
              <a:t>’</a:t>
            </a:r>
            <a:r>
              <a:rPr lang="en-US" sz="2800" dirty="0" smtClean="0">
                <a:latin typeface="PT Sans Caption" charset="-52"/>
                <a:ea typeface="PT Sans Caption" charset="-52"/>
                <a:cs typeface="PT Sans Caption" charset="-52"/>
              </a:rPr>
              <a:t>t have “tons” of money just “sitting around” waiting to get invested </a:t>
            </a:r>
            <a:r>
              <a:rPr lang="mr-IN" sz="2800" dirty="0" smtClean="0">
                <a:latin typeface="PT Sans Caption" charset="-52"/>
                <a:ea typeface="PT Sans Caption" charset="-52"/>
                <a:cs typeface="PT Sans Caption" charset="-52"/>
              </a:rPr>
              <a:t>–</a:t>
            </a:r>
            <a:r>
              <a:rPr lang="en-US" sz="2800" dirty="0" smtClean="0">
                <a:latin typeface="PT Sans Caption" charset="-52"/>
                <a:ea typeface="PT Sans Caption" charset="-52"/>
                <a:cs typeface="PT Sans Caption" charset="-52"/>
              </a:rPr>
              <a:t> start with $500-$1,000 </a:t>
            </a:r>
          </a:p>
          <a:p>
            <a:pPr marL="0" indent="0">
              <a:buNone/>
            </a:pPr>
            <a:r>
              <a:rPr lang="en-US" sz="2800" dirty="0" smtClean="0">
                <a:latin typeface="PT Sans Caption" charset="-52"/>
                <a:ea typeface="PT Sans Caption" charset="-52"/>
                <a:cs typeface="PT Sans Caption" charset="-52"/>
              </a:rPr>
              <a:t>(Or whatever you can afford right now).</a:t>
            </a:r>
          </a:p>
          <a:p>
            <a:pPr marL="0" indent="0">
              <a:buNone/>
            </a:pPr>
            <a:endParaRPr lang="en-US" sz="28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sz="2800" dirty="0" smtClean="0">
                <a:latin typeface="PT Sans Caption" charset="-52"/>
                <a:ea typeface="PT Sans Caption" charset="-52"/>
                <a:cs typeface="PT Sans Caption" charset="-52"/>
              </a:rPr>
              <a:t>Add as you go, </a:t>
            </a:r>
            <a:r>
              <a:rPr lang="en-US" sz="2800" dirty="0">
                <a:latin typeface="PT Sans Caption" charset="-52"/>
                <a:ea typeface="PT Sans Caption" charset="-52"/>
                <a:cs typeface="PT Sans Caption" charset="-52"/>
              </a:rPr>
              <a:t>b</a:t>
            </a:r>
            <a:r>
              <a:rPr lang="en-US" sz="2800" dirty="0" smtClean="0">
                <a:latin typeface="PT Sans Caption" charset="-52"/>
                <a:ea typeface="PT Sans Caption" charset="-52"/>
                <a:cs typeface="PT Sans Caption" charset="-52"/>
              </a:rPr>
              <a:t>uild a </a:t>
            </a:r>
            <a:r>
              <a:rPr lang="en-US" sz="2800" b="1" dirty="0" smtClean="0">
                <a:latin typeface="PT Sans Caption" charset="-52"/>
                <a:ea typeface="PT Sans Caption" charset="-52"/>
                <a:cs typeface="PT Sans Caption" charset="-52"/>
              </a:rPr>
              <a:t>habit</a:t>
            </a:r>
            <a:r>
              <a:rPr lang="en-US" sz="2800" dirty="0" smtClean="0">
                <a:latin typeface="PT Sans Caption" charset="-52"/>
                <a:ea typeface="PT Sans Caption" charset="-52"/>
                <a:cs typeface="PT Sans Caption" charset="-52"/>
              </a:rPr>
              <a:t> </a:t>
            </a:r>
            <a:r>
              <a:rPr lang="mr-IN" sz="2800" dirty="0" smtClean="0">
                <a:latin typeface="PT Sans Caption" charset="-52"/>
                <a:ea typeface="PT Sans Caption" charset="-52"/>
                <a:cs typeface="PT Sans Caption" charset="-52"/>
              </a:rPr>
              <a:t>–</a:t>
            </a:r>
            <a:r>
              <a:rPr lang="en-US" sz="2800" dirty="0" smtClean="0">
                <a:latin typeface="PT Sans Caption" charset="-52"/>
                <a:ea typeface="PT Sans Caption" charset="-52"/>
                <a:cs typeface="PT Sans Caption" charset="-52"/>
              </a:rPr>
              <a:t> (I.e.: biweekly contributions).</a:t>
            </a:r>
          </a:p>
          <a:p>
            <a:endParaRPr lang="en-US" sz="28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endParaRPr lang="en-US" sz="2800" dirty="0">
              <a:latin typeface="PT Sans Caption" charset="-52"/>
              <a:ea typeface="PT Sans Caption" charset="-52"/>
              <a:cs typeface="PT Sans Caption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707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3737" y="382385"/>
            <a:ext cx="10641873" cy="1492132"/>
          </a:xfrm>
        </p:spPr>
        <p:txBody>
          <a:bodyPr>
            <a:normAutofit/>
          </a:bodyPr>
          <a:lstStyle/>
          <a:p>
            <a:r>
              <a:rPr lang="en-US" sz="4500" dirty="0" smtClean="0"/>
              <a:t>Taking control: Actionable steps</a:t>
            </a:r>
            <a:endParaRPr lang="en-US" sz="45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512" y="1622840"/>
            <a:ext cx="10178322" cy="459943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PT Sans Caption" charset="-52"/>
                <a:ea typeface="PT Sans Caption" charset="-52"/>
                <a:cs typeface="PT Sans Caption" charset="-52"/>
              </a:rPr>
              <a:t>Make it AUTOMATIC.</a:t>
            </a:r>
          </a:p>
          <a:p>
            <a:pPr marL="0" indent="0">
              <a:buNone/>
            </a:pPr>
            <a:endParaRPr lang="en-US" sz="2800" dirty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sz="2800" dirty="0">
                <a:latin typeface="PT Sans Caption" charset="-52"/>
                <a:ea typeface="PT Sans Caption" charset="-52"/>
                <a:cs typeface="PT Sans Caption" charset="-52"/>
              </a:rPr>
              <a:t>Consume QUALITY content. KEEP LEARNING. </a:t>
            </a:r>
            <a:endParaRPr lang="en-US" sz="28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endParaRPr lang="en-US" sz="2800" dirty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sz="2800" dirty="0" smtClean="0">
                <a:latin typeface="PT Sans Caption" charset="-52"/>
                <a:ea typeface="PT Sans Caption" charset="-52"/>
                <a:cs typeface="PT Sans Caption" charset="-52"/>
              </a:rPr>
              <a:t>My Favorite resources include</a:t>
            </a:r>
            <a:r>
              <a:rPr lang="mr-IN" sz="2800" dirty="0" smtClean="0">
                <a:latin typeface="PT Sans Caption" charset="-52"/>
                <a:ea typeface="PT Sans Caption" charset="-52"/>
                <a:cs typeface="PT Sans Caption" charset="-52"/>
              </a:rPr>
              <a:t>…</a:t>
            </a:r>
            <a:endParaRPr lang="en-US" sz="28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endParaRPr lang="en-US" sz="2800" dirty="0">
              <a:latin typeface="PT Sans Caption" charset="-52"/>
              <a:ea typeface="PT Sans Caption" charset="-52"/>
              <a:cs typeface="PT Sans Caption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00025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INVESTING COURSEs: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1874517"/>
            <a:ext cx="10178322" cy="3593591"/>
          </a:xfrm>
        </p:spPr>
        <p:txBody>
          <a:bodyPr>
            <a:normAutofit/>
          </a:bodyPr>
          <a:lstStyle/>
          <a:p>
            <a:r>
              <a:rPr lang="en-US" sz="3500" dirty="0" smtClean="0">
                <a:latin typeface="PT Sans Caption" charset="-52"/>
                <a:ea typeface="PT Sans Caption" charset="-52"/>
                <a:cs typeface="PT Sans Caption" charset="-52"/>
              </a:rPr>
              <a:t>Next Stock Market Investing Bootcamp for Beginners begins on Monday June 4th, 2018!</a:t>
            </a:r>
          </a:p>
          <a:p>
            <a:pPr marL="0" indent="0">
              <a:buNone/>
            </a:pPr>
            <a:endParaRPr lang="en-US" sz="35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sz="3500" dirty="0" smtClean="0">
                <a:latin typeface="PT Sans Caption" charset="-52"/>
                <a:ea typeface="PT Sans Caption" charset="-52"/>
                <a:cs typeface="PT Sans Caption" charset="-52"/>
              </a:rPr>
              <a:t>Mention </a:t>
            </a:r>
            <a:r>
              <a:rPr lang="en-US" sz="3500" dirty="0" smtClean="0">
                <a:solidFill>
                  <a:srgbClr val="D63F7A"/>
                </a:solidFill>
                <a:latin typeface="PT Sans Caption" charset="-52"/>
                <a:ea typeface="PT Sans Caption" charset="-52"/>
                <a:cs typeface="PT Sans Caption" charset="-52"/>
              </a:rPr>
              <a:t>LOLA Retreat</a:t>
            </a:r>
            <a:r>
              <a:rPr lang="en-US" sz="3500" dirty="0" smtClean="0">
                <a:latin typeface="PT Sans Caption" charset="-52"/>
                <a:ea typeface="PT Sans Caption" charset="-52"/>
                <a:cs typeface="PT Sans Caption" charset="-52"/>
              </a:rPr>
              <a:t> for 20% off enrollment.</a:t>
            </a:r>
            <a:endParaRPr lang="en-US" sz="3500" dirty="0">
              <a:latin typeface="PT Sans Caption" charset="-52"/>
              <a:ea typeface="PT Sans Caption" charset="-52"/>
              <a:cs typeface="PT Sans Caption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952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me on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100" dirty="0" smtClean="0">
                <a:latin typeface="PT Sans Caption" charset="-52"/>
                <a:ea typeface="PT Sans Caption" charset="-52"/>
                <a:cs typeface="PT Sans Caption" charset="-52"/>
              </a:rPr>
              <a:t>Instagram: </a:t>
            </a:r>
            <a:r>
              <a:rPr lang="en-US" sz="4100" dirty="0" smtClean="0">
                <a:solidFill>
                  <a:srgbClr val="7030A0"/>
                </a:solidFill>
                <a:latin typeface="PT Sans Caption" charset="-52"/>
                <a:ea typeface="PT Sans Caption" charset="-52"/>
                <a:cs typeface="PT Sans Caption" charset="-52"/>
              </a:rPr>
              <a:t>@</a:t>
            </a:r>
            <a:r>
              <a:rPr lang="en-US" sz="4100" dirty="0" err="1" smtClean="0">
                <a:solidFill>
                  <a:srgbClr val="7030A0"/>
                </a:solidFill>
                <a:latin typeface="PT Sans Caption" charset="-52"/>
                <a:ea typeface="PT Sans Caption" charset="-52"/>
                <a:cs typeface="PT Sans Caption" charset="-52"/>
              </a:rPr>
              <a:t>Girlsonthemoney</a:t>
            </a:r>
            <a:endParaRPr lang="en-US" sz="4100" dirty="0" smtClean="0">
              <a:solidFill>
                <a:srgbClr val="7030A0"/>
              </a:solidFill>
              <a:latin typeface="PT Sans Caption" charset="-52"/>
              <a:ea typeface="PT Sans Caption" charset="-52"/>
              <a:cs typeface="PT Sans Caption" charset="-52"/>
            </a:endParaRPr>
          </a:p>
          <a:p>
            <a:pPr marL="0" indent="0">
              <a:buNone/>
            </a:pPr>
            <a:endParaRPr lang="en-US" sz="41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sz="4100" dirty="0" smtClean="0">
                <a:latin typeface="PT Sans Caption" charset="-52"/>
                <a:ea typeface="PT Sans Caption" charset="-52"/>
                <a:cs typeface="PT Sans Caption" charset="-52"/>
              </a:rPr>
              <a:t>Watch me every Tuesday evening 8:30 PM EST: </a:t>
            </a:r>
            <a:r>
              <a:rPr lang="en-US" sz="4100" dirty="0" smtClean="0">
                <a:solidFill>
                  <a:srgbClr val="00B050"/>
                </a:solidFill>
                <a:latin typeface="PT Sans Caption" charset="-52"/>
                <a:ea typeface="PT Sans Caption" charset="-52"/>
                <a:cs typeface="PT Sans Caption" charset="-52"/>
              </a:rPr>
              <a:t>Instagram &amp; Facebook Live!</a:t>
            </a:r>
          </a:p>
          <a:p>
            <a:pPr marL="0" indent="0">
              <a:buNone/>
            </a:pPr>
            <a:endParaRPr lang="en-US" sz="41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sz="4100" dirty="0" err="1" smtClean="0">
                <a:latin typeface="PT Sans Caption" charset="-52"/>
                <a:ea typeface="PT Sans Caption" charset="-52"/>
                <a:cs typeface="PT Sans Caption" charset="-52"/>
              </a:rPr>
              <a:t>www.Girlsonthemoney.com</a:t>
            </a:r>
            <a:endParaRPr lang="en-US" sz="41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3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PT Sans Caption" charset="-52"/>
                <a:ea typeface="PT Sans Caption" charset="-52"/>
                <a:cs typeface="PT Sans Caption" charset="-52"/>
              </a:rPr>
              <a:t>QUESTIONS</a:t>
            </a:r>
            <a:r>
              <a:rPr lang="en-US" sz="8000" dirty="0" smtClean="0">
                <a:solidFill>
                  <a:srgbClr val="D63F7A"/>
                </a:solidFill>
                <a:latin typeface="PT Sans Caption" charset="-52"/>
                <a:ea typeface="PT Sans Caption" charset="-52"/>
                <a:cs typeface="PT Sans Caption" charset="-52"/>
              </a:rPr>
              <a:t>?</a:t>
            </a:r>
            <a:r>
              <a:rPr lang="en-US" sz="8000" dirty="0" smtClean="0">
                <a:latin typeface="PT Sans Caption" charset="-52"/>
                <a:ea typeface="PT Sans Caption" charset="-52"/>
                <a:cs typeface="PT Sans Caption" charset="-52"/>
              </a:rPr>
              <a:t> </a:t>
            </a:r>
          </a:p>
          <a:p>
            <a:pPr marL="0" indent="0" algn="ctr">
              <a:buNone/>
            </a:pPr>
            <a:r>
              <a:rPr lang="en-US" sz="8000" dirty="0" smtClean="0">
                <a:latin typeface="PT Sans Caption" charset="-52"/>
                <a:ea typeface="PT Sans Caption" charset="-52"/>
                <a:cs typeface="PT Sans Caption" charset="-52"/>
              </a:rPr>
              <a:t>Thank you!</a:t>
            </a:r>
            <a:endParaRPr lang="en-US" sz="8000" dirty="0">
              <a:solidFill>
                <a:srgbClr val="D63F7A"/>
              </a:solidFill>
              <a:latin typeface="PT Sans Caption" charset="-52"/>
              <a:ea typeface="PT Sans Caption" charset="-52"/>
              <a:cs typeface="PT Sans Caption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8435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PT Sans Caption" charset="-52"/>
                <a:ea typeface="PT Sans Caption" charset="-52"/>
                <a:cs typeface="PT Sans Caption" charset="-52"/>
              </a:rPr>
              <a:t>Intro</a:t>
            </a:r>
          </a:p>
          <a:p>
            <a:r>
              <a:rPr lang="en-US" sz="3200" dirty="0" smtClean="0">
                <a:latin typeface="PT Sans Caption" charset="-52"/>
                <a:ea typeface="PT Sans Caption" charset="-52"/>
                <a:cs typeface="PT Sans Caption" charset="-52"/>
              </a:rPr>
              <a:t>Birth &amp; Mission of </a:t>
            </a:r>
            <a:r>
              <a:rPr lang="en-US" sz="3200" dirty="0" smtClean="0">
                <a:solidFill>
                  <a:srgbClr val="7030A0"/>
                </a:solidFill>
                <a:latin typeface="PT Sans Caption" charset="-52"/>
                <a:ea typeface="PT Sans Caption" charset="-52"/>
                <a:cs typeface="PT Sans Caption" charset="-52"/>
              </a:rPr>
              <a:t>Girl</a:t>
            </a:r>
            <a:r>
              <a:rPr lang="en-US" sz="3200" dirty="0" smtClean="0">
                <a:solidFill>
                  <a:srgbClr val="00B050"/>
                </a:solidFill>
                <a:latin typeface="PT Sans Caption" charset="-52"/>
                <a:ea typeface="PT Sans Caption" charset="-52"/>
                <a:cs typeface="PT Sans Caption" charset="-52"/>
              </a:rPr>
              <a:t>$</a:t>
            </a:r>
            <a:r>
              <a:rPr lang="en-US" sz="3200" dirty="0" smtClean="0">
                <a:solidFill>
                  <a:srgbClr val="7030A0"/>
                </a:solidFill>
                <a:latin typeface="PT Sans Caption" charset="-52"/>
                <a:ea typeface="PT Sans Caption" charset="-52"/>
                <a:cs typeface="PT Sans Caption" charset="-52"/>
              </a:rPr>
              <a:t> on The Money</a:t>
            </a:r>
          </a:p>
          <a:p>
            <a:r>
              <a:rPr lang="en-US" sz="3200" dirty="0" smtClean="0">
                <a:latin typeface="PT Sans Caption" charset="-52"/>
                <a:ea typeface="PT Sans Caption" charset="-52"/>
                <a:cs typeface="PT Sans Caption" charset="-52"/>
              </a:rPr>
              <a:t>Educational Resources</a:t>
            </a:r>
          </a:p>
          <a:p>
            <a:r>
              <a:rPr lang="en-US" sz="3200" dirty="0" smtClean="0">
                <a:latin typeface="PT Sans Caption" charset="-52"/>
                <a:ea typeface="PT Sans Caption" charset="-52"/>
                <a:cs typeface="PT Sans Caption" charset="-52"/>
              </a:rPr>
              <a:t>My Background</a:t>
            </a:r>
          </a:p>
        </p:txBody>
      </p:sp>
    </p:spTree>
    <p:extLst>
      <p:ext uri="{BB962C8B-B14F-4D97-AF65-F5344CB8AC3E}">
        <p14:creationId xmlns:p14="http://schemas.microsoft.com/office/powerpoint/2010/main" val="738302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book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799" y="1457635"/>
            <a:ext cx="3255264" cy="5200104"/>
          </a:xfrm>
        </p:spPr>
      </p:pic>
    </p:spTree>
    <p:extLst>
      <p:ext uri="{BB962C8B-B14F-4D97-AF65-F5344CB8AC3E}">
        <p14:creationId xmlns:p14="http://schemas.microsoft.com/office/powerpoint/2010/main" val="64347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investing matters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8" y="1700785"/>
            <a:ext cx="11228832" cy="3593591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PT Sans Caption" charset="-52"/>
                <a:ea typeface="PT Sans Caption" charset="-52"/>
                <a:cs typeface="PT Sans Caption" charset="-52"/>
              </a:rPr>
              <a:t>Inflation is REAL</a:t>
            </a:r>
          </a:p>
          <a:p>
            <a:pPr marL="0" indent="0">
              <a:buNone/>
            </a:pPr>
            <a:endParaRPr lang="en-US" sz="32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sz="3200" dirty="0" smtClean="0">
                <a:latin typeface="PT Sans Caption" charset="-52"/>
                <a:ea typeface="PT Sans Caption" charset="-52"/>
                <a:cs typeface="PT Sans Caption" charset="-52"/>
              </a:rPr>
              <a:t>Difficult to accumulate wealth through savings alone</a:t>
            </a:r>
          </a:p>
          <a:p>
            <a:pPr marL="0" indent="0">
              <a:buNone/>
            </a:pPr>
            <a:endParaRPr lang="en-US" sz="3200" dirty="0" smtClean="0">
              <a:latin typeface="PT Sans Caption" charset="-52"/>
              <a:ea typeface="PT Sans Caption" charset="-52"/>
              <a:cs typeface="PT Sans Caption" charset="-52"/>
            </a:endParaRPr>
          </a:p>
          <a:p>
            <a:r>
              <a:rPr lang="en-US" sz="3200" dirty="0" smtClean="0">
                <a:latin typeface="PT Sans Caption" charset="-52"/>
                <a:ea typeface="PT Sans Caption" charset="-52"/>
                <a:cs typeface="PT Sans Caption" charset="-52"/>
              </a:rPr>
              <a:t>Women live longer (*we are also better investors!)</a:t>
            </a:r>
          </a:p>
        </p:txBody>
      </p:sp>
    </p:spTree>
    <p:extLst>
      <p:ext uri="{BB962C8B-B14F-4D97-AF65-F5344CB8AC3E}">
        <p14:creationId xmlns:p14="http://schemas.microsoft.com/office/powerpoint/2010/main" val="167885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 smtClean="0"/>
              <a:t>Did you know</a:t>
            </a:r>
            <a:r>
              <a:rPr lang="is-IS" sz="4500" dirty="0" smtClean="0"/>
              <a:t>…</a:t>
            </a:r>
            <a:endParaRPr lang="en-US" sz="45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96" y="1128451"/>
            <a:ext cx="5446243" cy="5482894"/>
          </a:xfrm>
        </p:spPr>
      </p:pic>
    </p:spTree>
    <p:extLst>
      <p:ext uri="{BB962C8B-B14F-4D97-AF65-F5344CB8AC3E}">
        <p14:creationId xmlns:p14="http://schemas.microsoft.com/office/powerpoint/2010/main" val="235616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808" y="1700785"/>
            <a:ext cx="11228832" cy="35935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000" dirty="0" smtClean="0">
                <a:latin typeface="PT Sans Caption" charset="-52"/>
                <a:ea typeface="PT Sans Caption" charset="-52"/>
                <a:cs typeface="PT Sans Caption" charset="-52"/>
              </a:rPr>
              <a:t>Consumer </a:t>
            </a:r>
            <a:r>
              <a:rPr lang="en-US" sz="6000" b="1" dirty="0" smtClean="0">
                <a:latin typeface="PT Sans Caption" charset="-52"/>
                <a:ea typeface="PT Sans Caption" charset="-52"/>
                <a:cs typeface="PT Sans Caption" charset="-52"/>
              </a:rPr>
              <a:t>Vs. </a:t>
            </a:r>
            <a:r>
              <a:rPr lang="en-US" sz="6000" dirty="0" smtClean="0">
                <a:latin typeface="PT Sans Caption" charset="-52"/>
                <a:ea typeface="PT Sans Caption" charset="-52"/>
                <a:cs typeface="PT Sans Caption" charset="-52"/>
              </a:rPr>
              <a:t>Investor Mentality:</a:t>
            </a:r>
          </a:p>
          <a:p>
            <a:pPr marL="0" indent="0" algn="ctr">
              <a:buNone/>
            </a:pPr>
            <a:r>
              <a:rPr lang="en-US" sz="6000" b="1" dirty="0" smtClean="0">
                <a:solidFill>
                  <a:srgbClr val="00B050"/>
                </a:solidFill>
                <a:latin typeface="PT Sans Caption" charset="-52"/>
                <a:ea typeface="PT Sans Caption" charset="-52"/>
                <a:cs typeface="PT Sans Caption" charset="-52"/>
              </a:rPr>
              <a:t>DARE</a:t>
            </a:r>
            <a:r>
              <a:rPr lang="en-US" sz="6000" dirty="0" smtClean="0">
                <a:solidFill>
                  <a:srgbClr val="00B050"/>
                </a:solidFill>
                <a:latin typeface="PT Sans Caption" charset="-52"/>
                <a:ea typeface="PT Sans Caption" charset="-52"/>
                <a:cs typeface="PT Sans Caption" charset="-52"/>
              </a:rPr>
              <a:t> </a:t>
            </a:r>
            <a:r>
              <a:rPr lang="en-US" sz="6000" dirty="0" smtClean="0">
                <a:latin typeface="PT Sans Caption" charset="-52"/>
                <a:ea typeface="PT Sans Caption" charset="-52"/>
                <a:cs typeface="PT Sans Caption" charset="-52"/>
              </a:rPr>
              <a:t>to be Different.</a:t>
            </a:r>
            <a:endParaRPr lang="en-US" sz="6000" dirty="0">
              <a:latin typeface="PT Sans Caption" charset="-52"/>
              <a:ea typeface="PT Sans Caption" charset="-52"/>
              <a:cs typeface="PT Sans Caption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2764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33" y="315882"/>
            <a:ext cx="6327699" cy="6083029"/>
          </a:xfrm>
        </p:spPr>
      </p:pic>
    </p:spTree>
    <p:extLst>
      <p:ext uri="{BB962C8B-B14F-4D97-AF65-F5344CB8AC3E}">
        <p14:creationId xmlns:p14="http://schemas.microsoft.com/office/powerpoint/2010/main" val="78359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742053"/>
            <a:ext cx="10178322" cy="1492132"/>
          </a:xfrm>
        </p:spPr>
        <p:txBody>
          <a:bodyPr/>
          <a:lstStyle/>
          <a:p>
            <a:r>
              <a:rPr lang="en-US" dirty="0" smtClean="0"/>
              <a:t>What it means </a:t>
            </a:r>
            <a:r>
              <a:rPr lang="en-US" smtClean="0"/>
              <a:t>to invest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23" y="2234185"/>
            <a:ext cx="11228832" cy="3593591"/>
          </a:xfrm>
        </p:spPr>
        <p:txBody>
          <a:bodyPr>
            <a:no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4000" dirty="0"/>
              <a:t>"Calling someone who trades actively an investor is like calling someone who repeatedly engages in </a:t>
            </a:r>
            <a:endParaRPr lang="en-US" sz="4000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4000" dirty="0" smtClean="0"/>
              <a:t>one-night </a:t>
            </a:r>
            <a:r>
              <a:rPr lang="en-US" sz="4000" dirty="0"/>
              <a:t>stands a romantic." </a:t>
            </a:r>
            <a:endParaRPr lang="en-US" sz="4000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endParaRPr lang="en-US" sz="4000" dirty="0" smtClean="0"/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en-US" sz="4000" dirty="0" smtClean="0"/>
              <a:t>–Warren Buffet</a:t>
            </a:r>
            <a:endParaRPr lang="en-US" sz="4000" dirty="0" smtClean="0">
              <a:latin typeface="PT Sans Caption" charset="-52"/>
              <a:ea typeface="PT Sans Caption" charset="-52"/>
              <a:cs typeface="PT Sans Caption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0073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to invest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456" y="1664207"/>
            <a:ext cx="7132320" cy="4754348"/>
          </a:xfrm>
        </p:spPr>
      </p:pic>
    </p:spTree>
    <p:extLst>
      <p:ext uri="{BB962C8B-B14F-4D97-AF65-F5344CB8AC3E}">
        <p14:creationId xmlns:p14="http://schemas.microsoft.com/office/powerpoint/2010/main" val="32587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5BA08C5-DD3C-2144-89DB-9CA1681222EF}" vid="{9FEEBF8A-497C-BB42-8831-7BA0F45A00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Pathway2wealth</Template>
  <TotalTime>152</TotalTime>
  <Words>417</Words>
  <Application>Microsoft Office PowerPoint</Application>
  <PresentationFormat>Widescreen</PresentationFormat>
  <Paragraphs>73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Impact</vt:lpstr>
      <vt:lpstr>PT Sans Caption</vt:lpstr>
      <vt:lpstr>Badge</vt:lpstr>
      <vt:lpstr>Investing101: pathway  to wealth</vt:lpstr>
      <vt:lpstr>INTRODUCTIONS</vt:lpstr>
      <vt:lpstr>the book</vt:lpstr>
      <vt:lpstr>Why investing matters</vt:lpstr>
      <vt:lpstr>Did you know…</vt:lpstr>
      <vt:lpstr>PowerPoint Presentation</vt:lpstr>
      <vt:lpstr>PowerPoint Presentation</vt:lpstr>
      <vt:lpstr>What it means to invest</vt:lpstr>
      <vt:lpstr>Preparing to invest</vt:lpstr>
      <vt:lpstr>Consider the following…</vt:lpstr>
      <vt:lpstr>Taking action: EDUCATION IS KEY</vt:lpstr>
      <vt:lpstr>Taking action: EDUCATION IS KEY</vt:lpstr>
      <vt:lpstr>Taking control: Actionable steps</vt:lpstr>
      <vt:lpstr>Taking control: Actionable steps</vt:lpstr>
      <vt:lpstr>NEXT INVESTING COURSEs:</vt:lpstr>
      <vt:lpstr>Follow me on…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Investing101: pathway  to wealth</dc:title>
  <dc:creator>Nunez Mabel</dc:creator>
  <cp:lastModifiedBy>Nunez Mabel</cp:lastModifiedBy>
  <cp:revision>8</cp:revision>
  <dcterms:created xsi:type="dcterms:W3CDTF">2018-04-26T01:35:43Z</dcterms:created>
  <dcterms:modified xsi:type="dcterms:W3CDTF">2018-05-02T15:37:45Z</dcterms:modified>
</cp:coreProperties>
</file>