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11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3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14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notesSlides/notesSlide15.xml" ContentType="application/vnd.openxmlformats-officedocument.presentationml.notesSlide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  <Override PartName="/ppt/charts/style30.xml" ContentType="application/vnd.ms-office.chartstyle+xml"/>
  <Override PartName="/ppt/charts/colors30.xml" ContentType="application/vnd.ms-office.chartcolorstyle+xml"/>
  <Override PartName="/ppt/charts/style31.xml" ContentType="application/vnd.ms-office.chartstyle+xml"/>
  <Override PartName="/ppt/charts/colors31.xml" ContentType="application/vnd.ms-office.chartcolorstyle+xml"/>
  <Override PartName="/ppt/charts/style32.xml" ContentType="application/vnd.ms-office.chartstyle+xml"/>
  <Override PartName="/ppt/charts/colors32.xml" ContentType="application/vnd.ms-office.chartcolorstyle+xml"/>
  <Override PartName="/ppt/charts/style33.xml" ContentType="application/vnd.ms-office.chartstyle+xml"/>
  <Override PartName="/ppt/charts/colors33.xml" ContentType="application/vnd.ms-office.chartcolorstyle+xml"/>
  <Override PartName="/ppt/charts/style34.xml" ContentType="application/vnd.ms-office.chartstyle+xml"/>
  <Override PartName="/ppt/charts/colors34.xml" ContentType="application/vnd.ms-office.chartcolorstyle+xml"/>
  <Override PartName="/ppt/charts/style35.xml" ContentType="application/vnd.ms-office.chartstyle+xml"/>
  <Override PartName="/ppt/charts/colors35.xml" ContentType="application/vnd.ms-office.chartcolorstyle+xml"/>
  <Override PartName="/ppt/charts/style36.xml" ContentType="application/vnd.ms-office.chartstyle+xml"/>
  <Override PartName="/ppt/charts/colors36.xml" ContentType="application/vnd.ms-office.chartcolorstyle+xml"/>
  <Override PartName="/ppt/charts/style37.xml" ContentType="application/vnd.ms-office.chartstyle+xml"/>
  <Override PartName="/ppt/charts/colors37.xml" ContentType="application/vnd.ms-office.chartcolorstyle+xml"/>
  <Override PartName="/ppt/charts/style38.xml" ContentType="application/vnd.ms-office.chartstyle+xml"/>
  <Override PartName="/ppt/charts/colors38.xml" ContentType="application/vnd.ms-office.chartcolorstyle+xml"/>
  <Override PartName="/ppt/charts/style39.xml" ContentType="application/vnd.ms-office.chartstyle+xml"/>
  <Override PartName="/ppt/charts/colors39.xml" ContentType="application/vnd.ms-office.chartcolorstyle+xml"/>
  <Override PartName="/ppt/charts/style40.xml" ContentType="application/vnd.ms-office.chartstyle+xml"/>
  <Override PartName="/ppt/charts/colors40.xml" ContentType="application/vnd.ms-office.chartcolorstyle+xml"/>
  <Override PartName="/ppt/charts/style41.xml" ContentType="application/vnd.ms-office.chartstyle+xml"/>
  <Override PartName="/ppt/charts/colors41.xml" ContentType="application/vnd.ms-office.chartcolorstyle+xml"/>
  <Override PartName="/ppt/charts/style42.xml" ContentType="application/vnd.ms-office.chartstyle+xml"/>
  <Override PartName="/ppt/charts/colors42.xml" ContentType="application/vnd.ms-office.chartcolorstyle+xml"/>
  <Override PartName="/ppt/charts/style43.xml" ContentType="application/vnd.ms-office.chartstyle+xml"/>
  <Override PartName="/ppt/charts/colors43.xml" ContentType="application/vnd.ms-office.chartcolorstyle+xml"/>
  <Override PartName="/ppt/charts/style44.xml" ContentType="application/vnd.ms-office.chartstyle+xml"/>
  <Override PartName="/ppt/charts/colors44.xml" ContentType="application/vnd.ms-office.chartcolorstyle+xml"/>
  <Override PartName="/ppt/charts/style45.xml" ContentType="application/vnd.ms-office.chartstyle+xml"/>
  <Override PartName="/ppt/charts/colors45.xml" ContentType="application/vnd.ms-office.chartcolorstyle+xml"/>
  <Override PartName="/ppt/charts/style46.xml" ContentType="application/vnd.ms-office.chartstyle+xml"/>
  <Override PartName="/ppt/charts/colors46.xml" ContentType="application/vnd.ms-office.chartcolorstyle+xml"/>
  <Override PartName="/ppt/charts/style47.xml" ContentType="application/vnd.ms-office.chartstyle+xml"/>
  <Override PartName="/ppt/charts/colors47.xml" ContentType="application/vnd.ms-office.chartcolorstyle+xml"/>
  <Override PartName="/ppt/charts/style48.xml" ContentType="application/vnd.ms-office.chartstyle+xml"/>
  <Override PartName="/ppt/charts/colors48.xml" ContentType="application/vnd.ms-office.chartcolorstyle+xml"/>
  <Override PartName="/ppt/charts/style49.xml" ContentType="application/vnd.ms-office.chartstyle+xml"/>
  <Override PartName="/ppt/charts/colors49.xml" ContentType="application/vnd.ms-office.chartcolorstyle+xml"/>
  <Override PartName="/ppt/charts/style50.xml" ContentType="application/vnd.ms-office.chartstyle+xml"/>
  <Override PartName="/ppt/charts/colors50.xml" ContentType="application/vnd.ms-office.chartcolorstyle+xml"/>
  <Override PartName="/ppt/charts/style51.xml" ContentType="application/vnd.ms-office.chartstyle+xml"/>
  <Override PartName="/ppt/charts/colors51.xml" ContentType="application/vnd.ms-office.chartcolorstyle+xml"/>
  <Override PartName="/ppt/charts/style52.xml" ContentType="application/vnd.ms-office.chartstyle+xml"/>
  <Override PartName="/ppt/charts/colors52.xml" ContentType="application/vnd.ms-office.chartcolorstyle+xml"/>
  <Override PartName="/ppt/charts/style53.xml" ContentType="application/vnd.ms-office.chartstyle+xml"/>
  <Override PartName="/ppt/charts/colors53.xml" ContentType="application/vnd.ms-office.chartcolorstyle+xml"/>
  <Override PartName="/ppt/charts/style54.xml" ContentType="application/vnd.ms-office.chartstyle+xml"/>
  <Override PartName="/ppt/charts/colors54.xml" ContentType="application/vnd.ms-office.chartcolorstyle+xml"/>
  <Override PartName="/ppt/charts/style55.xml" ContentType="application/vnd.ms-office.chartstyle+xml"/>
  <Override PartName="/ppt/charts/colors55.xml" ContentType="application/vnd.ms-office.chartcolorstyle+xml"/>
  <Override PartName="/ppt/charts/style56.xml" ContentType="application/vnd.ms-office.chartstyle+xml"/>
  <Override PartName="/ppt/charts/colors56.xml" ContentType="application/vnd.ms-office.chartcolorstyle+xml"/>
  <Override PartName="/ppt/charts/style57.xml" ContentType="application/vnd.ms-office.chartstyle+xml"/>
  <Override PartName="/ppt/charts/colors57.xml" ContentType="application/vnd.ms-office.chartcolorstyle+xml"/>
  <Override PartName="/ppt/charts/style58.xml" ContentType="application/vnd.ms-office.chartstyle+xml"/>
  <Override PartName="/ppt/charts/colors58.xml" ContentType="application/vnd.ms-office.chartcolorstyle+xml"/>
  <Override PartName="/ppt/charts/style59.xml" ContentType="application/vnd.ms-office.chartstyle+xml"/>
  <Override PartName="/ppt/charts/colors59.xml" ContentType="application/vnd.ms-office.chartcolorstyle+xml"/>
  <Override PartName="/ppt/charts/style60.xml" ContentType="application/vnd.ms-office.chartstyle+xml"/>
  <Override PartName="/ppt/charts/colors60.xml" ContentType="application/vnd.ms-office.chartcolorstyle+xml"/>
  <Override PartName="/ppt/charts/style61.xml" ContentType="application/vnd.ms-office.chartstyle+xml"/>
  <Override PartName="/ppt/charts/colors6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405" r:id="rId3"/>
    <p:sldId id="522" r:id="rId4"/>
    <p:sldId id="523" r:id="rId5"/>
    <p:sldId id="524" r:id="rId6"/>
    <p:sldId id="531" r:id="rId7"/>
    <p:sldId id="532" r:id="rId8"/>
    <p:sldId id="553" r:id="rId9"/>
    <p:sldId id="538" r:id="rId10"/>
    <p:sldId id="539" r:id="rId11"/>
    <p:sldId id="554" r:id="rId12"/>
    <p:sldId id="555" r:id="rId13"/>
    <p:sldId id="556" r:id="rId14"/>
    <p:sldId id="547" r:id="rId15"/>
    <p:sldId id="557" r:id="rId16"/>
    <p:sldId id="548" r:id="rId17"/>
    <p:sldId id="558" r:id="rId18"/>
    <p:sldId id="551" r:id="rId19"/>
    <p:sldId id="552" r:id="rId20"/>
    <p:sldId id="559" r:id="rId21"/>
    <p:sldId id="527" r:id="rId22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3696" userDrawn="1">
          <p15:clr>
            <a:srgbClr val="A4A3A4"/>
          </p15:clr>
        </p15:guide>
        <p15:guide id="3" orient="horz" pos="98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168" userDrawn="1">
          <p15:clr>
            <a:srgbClr val="A4A3A4"/>
          </p15:clr>
        </p15:guide>
        <p15:guide id="6" orient="horz" pos="2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0" userDrawn="1">
          <p15:clr>
            <a:srgbClr val="A4A3A4"/>
          </p15:clr>
        </p15:guide>
        <p15:guide id="2" pos="2170" userDrawn="1">
          <p15:clr>
            <a:srgbClr val="A4A3A4"/>
          </p15:clr>
        </p15:guide>
        <p15:guide id="3" orient="horz" pos="2909" userDrawn="1">
          <p15:clr>
            <a:srgbClr val="A4A3A4"/>
          </p15:clr>
        </p15:guide>
        <p15:guide id="4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7AA"/>
    <a:srgbClr val="FF9966"/>
    <a:srgbClr val="63B1E5"/>
    <a:srgbClr val="EB21C0"/>
    <a:srgbClr val="00B624"/>
    <a:srgbClr val="00C000"/>
    <a:srgbClr val="00CC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3984" autoAdjust="0"/>
    <p:restoredTop sz="95247" autoAdjust="0"/>
  </p:normalViewPr>
  <p:slideViewPr>
    <p:cSldViewPr snapToGrid="0">
      <p:cViewPr varScale="1">
        <p:scale>
          <a:sx n="93" d="100"/>
          <a:sy n="93" d="100"/>
        </p:scale>
        <p:origin x="-1590" y="-96"/>
      </p:cViewPr>
      <p:guideLst>
        <p:guide orient="horz"/>
        <p:guide orient="horz" pos="3696"/>
        <p:guide orient="horz" pos="984"/>
        <p:guide orient="horz" pos="3168"/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1614" y="1404"/>
      </p:cViewPr>
      <p:guideLst>
        <p:guide orient="horz" pos="2890"/>
        <p:guide orient="horz" pos="2909"/>
        <p:guide pos="2170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Style" Target="style21.xml"/><Relationship Id="rId2" Type="http://schemas.microsoft.com/office/2011/relationships/chartColorStyle" Target="colors21.xml"/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Style" Target="style22.xml"/><Relationship Id="rId2" Type="http://schemas.microsoft.com/office/2011/relationships/chartColorStyle" Target="colors22.xml"/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Style" Target="style23.xml"/><Relationship Id="rId2" Type="http://schemas.microsoft.com/office/2011/relationships/chartColorStyle" Target="colors23.xml"/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Style" Target="style24.xml"/><Relationship Id="rId2" Type="http://schemas.microsoft.com/office/2011/relationships/chartColorStyle" Target="colors24.xml"/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Style" Target="style25.xml"/><Relationship Id="rId2" Type="http://schemas.microsoft.com/office/2011/relationships/chartColorStyle" Target="colors25.xml"/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Style" Target="style26.xml"/><Relationship Id="rId2" Type="http://schemas.microsoft.com/office/2011/relationships/chartColorStyle" Target="colors26.xml"/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Style" Target="style27.xml"/><Relationship Id="rId2" Type="http://schemas.microsoft.com/office/2011/relationships/chartColorStyle" Target="colors27.xml"/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Style" Target="style28.xml"/><Relationship Id="rId2" Type="http://schemas.microsoft.com/office/2011/relationships/chartColorStyle" Target="colors28.xml"/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Style" Target="style29.xml"/><Relationship Id="rId2" Type="http://schemas.microsoft.com/office/2011/relationships/chartColorStyle" Target="colors29.xml"/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Style" Target="style30.xml"/><Relationship Id="rId2" Type="http://schemas.microsoft.com/office/2011/relationships/chartColorStyle" Target="colors30.xml"/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Style" Target="style31.xml"/><Relationship Id="rId2" Type="http://schemas.microsoft.com/office/2011/relationships/chartColorStyle" Target="colors31.xml"/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Style" Target="style32.xml"/><Relationship Id="rId2" Type="http://schemas.microsoft.com/office/2011/relationships/chartColorStyle" Target="colors32.xml"/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Style" Target="style33.xml"/><Relationship Id="rId2" Type="http://schemas.microsoft.com/office/2011/relationships/chartColorStyle" Target="colors33.xml"/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Style" Target="style34.xml"/><Relationship Id="rId2" Type="http://schemas.microsoft.com/office/2011/relationships/chartColorStyle" Target="colors34.xml"/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Style" Target="style35.xml"/><Relationship Id="rId2" Type="http://schemas.microsoft.com/office/2011/relationships/chartColorStyle" Target="colors35.xml"/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Style" Target="style36.xml"/><Relationship Id="rId2" Type="http://schemas.microsoft.com/office/2011/relationships/chartColorStyle" Target="colors36.xml"/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Style" Target="style37.xml"/><Relationship Id="rId2" Type="http://schemas.microsoft.com/office/2011/relationships/chartColorStyle" Target="colors37.xml"/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Style" Target="style38.xml"/><Relationship Id="rId2" Type="http://schemas.microsoft.com/office/2011/relationships/chartColorStyle" Target="colors38.xml"/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Style" Target="style39.xml"/><Relationship Id="rId2" Type="http://schemas.microsoft.com/office/2011/relationships/chartColorStyle" Target="colors39.xml"/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Style" Target="style40.xml"/><Relationship Id="rId2" Type="http://schemas.microsoft.com/office/2011/relationships/chartColorStyle" Target="colors40.xml"/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Style" Target="style41.xml"/><Relationship Id="rId2" Type="http://schemas.microsoft.com/office/2011/relationships/chartColorStyle" Target="colors41.xml"/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3" Type="http://schemas.microsoft.com/office/2011/relationships/chartStyle" Target="style42.xml"/><Relationship Id="rId2" Type="http://schemas.microsoft.com/office/2011/relationships/chartColorStyle" Target="colors42.xml"/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3" Type="http://schemas.microsoft.com/office/2011/relationships/chartStyle" Target="style43.xml"/><Relationship Id="rId2" Type="http://schemas.microsoft.com/office/2011/relationships/chartColorStyle" Target="colors43.xml"/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3" Type="http://schemas.microsoft.com/office/2011/relationships/chartStyle" Target="style44.xml"/><Relationship Id="rId2" Type="http://schemas.microsoft.com/office/2011/relationships/chartColorStyle" Target="colors44.xml"/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3" Type="http://schemas.microsoft.com/office/2011/relationships/chartStyle" Target="style45.xml"/><Relationship Id="rId2" Type="http://schemas.microsoft.com/office/2011/relationships/chartColorStyle" Target="colors45.xml"/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microsoft.com/office/2011/relationships/chartStyle" Target="style46.xml"/><Relationship Id="rId2" Type="http://schemas.microsoft.com/office/2011/relationships/chartColorStyle" Target="colors46.xml"/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3" Type="http://schemas.microsoft.com/office/2011/relationships/chartStyle" Target="style47.xml"/><Relationship Id="rId2" Type="http://schemas.microsoft.com/office/2011/relationships/chartColorStyle" Target="colors47.xml"/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3" Type="http://schemas.microsoft.com/office/2011/relationships/chartStyle" Target="style48.xml"/><Relationship Id="rId2" Type="http://schemas.microsoft.com/office/2011/relationships/chartColorStyle" Target="colors48.xml"/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microsoft.com/office/2011/relationships/chartStyle" Target="style49.xml"/><Relationship Id="rId2" Type="http://schemas.microsoft.com/office/2011/relationships/chartColorStyle" Target="colors49.xml"/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3" Type="http://schemas.microsoft.com/office/2011/relationships/chartStyle" Target="style50.xml"/><Relationship Id="rId2" Type="http://schemas.microsoft.com/office/2011/relationships/chartColorStyle" Target="colors50.xml"/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microsoft.com/office/2011/relationships/chartStyle" Target="style51.xml"/><Relationship Id="rId2" Type="http://schemas.microsoft.com/office/2011/relationships/chartColorStyle" Target="colors51.xml"/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3" Type="http://schemas.microsoft.com/office/2011/relationships/chartStyle" Target="style52.xml"/><Relationship Id="rId2" Type="http://schemas.microsoft.com/office/2011/relationships/chartColorStyle" Target="colors52.xml"/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3" Type="http://schemas.microsoft.com/office/2011/relationships/chartStyle" Target="style53.xml"/><Relationship Id="rId2" Type="http://schemas.microsoft.com/office/2011/relationships/chartColorStyle" Target="colors53.xml"/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3" Type="http://schemas.microsoft.com/office/2011/relationships/chartStyle" Target="style54.xml"/><Relationship Id="rId2" Type="http://schemas.microsoft.com/office/2011/relationships/chartColorStyle" Target="colors54.xml"/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3" Type="http://schemas.microsoft.com/office/2011/relationships/chartStyle" Target="style55.xml"/><Relationship Id="rId2" Type="http://schemas.microsoft.com/office/2011/relationships/chartColorStyle" Target="colors55.xml"/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microsoft.com/office/2011/relationships/chartStyle" Target="style56.xml"/><Relationship Id="rId2" Type="http://schemas.microsoft.com/office/2011/relationships/chartColorStyle" Target="colors56.xml"/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3" Type="http://schemas.microsoft.com/office/2011/relationships/chartStyle" Target="style57.xml"/><Relationship Id="rId2" Type="http://schemas.microsoft.com/office/2011/relationships/chartColorStyle" Target="colors57.xml"/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3" Type="http://schemas.microsoft.com/office/2011/relationships/chartStyle" Target="style58.xml"/><Relationship Id="rId2" Type="http://schemas.microsoft.com/office/2011/relationships/chartColorStyle" Target="colors58.xml"/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
<Relationships xmlns="http://schemas.openxmlformats.org/package/2006/relationships"><Relationship Id="rId3" Type="http://schemas.microsoft.com/office/2011/relationships/chartStyle" Target="style59.xml"/><Relationship Id="rId2" Type="http://schemas.microsoft.com/office/2011/relationships/chartColorStyle" Target="colors59.xml"/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3" Type="http://schemas.microsoft.com/office/2011/relationships/chartStyle" Target="style60.xml"/><Relationship Id="rId2" Type="http://schemas.microsoft.com/office/2011/relationships/chartColorStyle" Target="colors60.xml"/><Relationship Id="rId1" Type="http://schemas.openxmlformats.org/officeDocument/2006/relationships/package" Target="../embeddings/Microsoft_Excel_Worksheet60.xlsx"/></Relationships>
</file>

<file path=ppt/charts/_rels/chart61.xml.rels><?xml version="1.0" encoding="UTF-8" standalone="yes"?>
<Relationships xmlns="http://schemas.openxmlformats.org/package/2006/relationships"><Relationship Id="rId3" Type="http://schemas.microsoft.com/office/2011/relationships/chartStyle" Target="style61.xml"/><Relationship Id="rId2" Type="http://schemas.microsoft.com/office/2011/relationships/chartColorStyle" Target="colors61.xml"/><Relationship Id="rId1" Type="http://schemas.openxmlformats.org/officeDocument/2006/relationships/package" Target="../embeddings/Microsoft_Excel_Worksheet61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3653583365451237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Other goal</c:v>
                </c:pt>
                <c:pt idx="1">
                  <c:v>Change my bank</c:v>
                </c:pt>
                <c:pt idx="2">
                  <c:v>Change jobs</c:v>
                </c:pt>
                <c:pt idx="3">
                  <c:v>"Unplug" more often</c:v>
                </c:pt>
                <c:pt idx="4">
                  <c:v>Improve my credit</c:v>
                </c:pt>
                <c:pt idx="5">
                  <c:v>Make and keep a budget</c:v>
                </c:pt>
                <c:pt idx="6">
                  <c:v>Volunteer to help others</c:v>
                </c:pt>
                <c:pt idx="7">
                  <c:v>Challenge myself every day</c:v>
                </c:pt>
                <c:pt idx="9">
                  <c:v>Read more books</c:v>
                </c:pt>
                <c:pt idx="10">
                  <c:v>Spend more time with family/friends</c:v>
                </c:pt>
                <c:pt idx="11">
                  <c:v>Learn something new</c:v>
                </c:pt>
                <c:pt idx="12">
                  <c:v>Get organized</c:v>
                </c:pt>
                <c:pt idx="13">
                  <c:v>Pay off debt</c:v>
                </c:pt>
                <c:pt idx="14">
                  <c:v>Save more, spend less</c:v>
                </c:pt>
                <c:pt idx="15">
                  <c:v>Lose weight</c:v>
                </c:pt>
                <c:pt idx="16">
                  <c:v>Get in shape/stay fit</c:v>
                </c:pt>
                <c:pt idx="17">
                  <c:v>Eat healthy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0.14000000000000001</c:v>
                </c:pt>
                <c:pt idx="1">
                  <c:v>0.08</c:v>
                </c:pt>
                <c:pt idx="2">
                  <c:v>0.12</c:v>
                </c:pt>
                <c:pt idx="3">
                  <c:v>0.16</c:v>
                </c:pt>
                <c:pt idx="4">
                  <c:v>0.22</c:v>
                </c:pt>
                <c:pt idx="5">
                  <c:v>0.22</c:v>
                </c:pt>
                <c:pt idx="6">
                  <c:v>0.22</c:v>
                </c:pt>
                <c:pt idx="7">
                  <c:v>0.25</c:v>
                </c:pt>
                <c:pt idx="8">
                  <c:v>0.28000000000000003</c:v>
                </c:pt>
                <c:pt idx="9">
                  <c:v>0.28000000000000003</c:v>
                </c:pt>
                <c:pt idx="10">
                  <c:v>0.28999999999999998</c:v>
                </c:pt>
                <c:pt idx="11">
                  <c:v>0.3</c:v>
                </c:pt>
                <c:pt idx="12">
                  <c:v>0.31</c:v>
                </c:pt>
                <c:pt idx="13">
                  <c:v>0.35</c:v>
                </c:pt>
                <c:pt idx="14">
                  <c:v>0.39</c:v>
                </c:pt>
                <c:pt idx="15">
                  <c:v>0.43</c:v>
                </c:pt>
                <c:pt idx="16">
                  <c:v>0.46</c:v>
                </c:pt>
                <c:pt idx="17">
                  <c:v>0.54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0-41DF-A669-F82D6EDD2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242368"/>
        <c:axId val="99243904"/>
      </c:barChart>
      <c:catAx>
        <c:axId val="9924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243904"/>
        <c:crosses val="autoZero"/>
        <c:auto val="1"/>
        <c:lblAlgn val="ctr"/>
        <c:lblOffset val="100"/>
        <c:noMultiLvlLbl val="0"/>
      </c:catAx>
      <c:valAx>
        <c:axId val="99243904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9924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0.38</c:v>
                </c:pt>
                <c:pt idx="1">
                  <c:v>0.49</c:v>
                </c:pt>
                <c:pt idx="2">
                  <c:v>0.35</c:v>
                </c:pt>
                <c:pt idx="3">
                  <c:v>0.2</c:v>
                </c:pt>
                <c:pt idx="4">
                  <c:v>0.27</c:v>
                </c:pt>
                <c:pt idx="5">
                  <c:v>0.33</c:v>
                </c:pt>
                <c:pt idx="6">
                  <c:v>0.45</c:v>
                </c:pt>
                <c:pt idx="7">
                  <c:v>0.2</c:v>
                </c:pt>
                <c:pt idx="8">
                  <c:v>0.34</c:v>
                </c:pt>
                <c:pt idx="9">
                  <c:v>0.14000000000000001</c:v>
                </c:pt>
                <c:pt idx="10">
                  <c:v>0.35</c:v>
                </c:pt>
                <c:pt idx="11">
                  <c:v>0.24</c:v>
                </c:pt>
                <c:pt idx="12">
                  <c:v>0.15</c:v>
                </c:pt>
                <c:pt idx="13">
                  <c:v>0.42</c:v>
                </c:pt>
                <c:pt idx="14">
                  <c:v>0.28999999999999998</c:v>
                </c:pt>
                <c:pt idx="15">
                  <c:v>0.36</c:v>
                </c:pt>
                <c:pt idx="16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D1-4BAE-9A58-B73397402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670528"/>
        <c:axId val="171676416"/>
      </c:barChart>
      <c:catAx>
        <c:axId val="171670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6416"/>
        <c:crosses val="autoZero"/>
        <c:auto val="1"/>
        <c:lblAlgn val="ctr"/>
        <c:lblOffset val="100"/>
        <c:noMultiLvlLbl val="0"/>
      </c:catAx>
      <c:valAx>
        <c:axId val="17167641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7167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0.13</c:v>
                </c:pt>
                <c:pt idx="1">
                  <c:v>0.06</c:v>
                </c:pt>
                <c:pt idx="2">
                  <c:v>0.17</c:v>
                </c:pt>
                <c:pt idx="3">
                  <c:v>0.18</c:v>
                </c:pt>
                <c:pt idx="4">
                  <c:v>0.21</c:v>
                </c:pt>
                <c:pt idx="5">
                  <c:v>0.26</c:v>
                </c:pt>
                <c:pt idx="6">
                  <c:v>0.26</c:v>
                </c:pt>
                <c:pt idx="7">
                  <c:v>0.21</c:v>
                </c:pt>
                <c:pt idx="8">
                  <c:v>0.27</c:v>
                </c:pt>
                <c:pt idx="9">
                  <c:v>0.15</c:v>
                </c:pt>
                <c:pt idx="10">
                  <c:v>0.2</c:v>
                </c:pt>
                <c:pt idx="11">
                  <c:v>0.49</c:v>
                </c:pt>
                <c:pt idx="12">
                  <c:v>0.12</c:v>
                </c:pt>
                <c:pt idx="13">
                  <c:v>0.27</c:v>
                </c:pt>
                <c:pt idx="14">
                  <c:v>0.12</c:v>
                </c:pt>
                <c:pt idx="15">
                  <c:v>0.16</c:v>
                </c:pt>
                <c:pt idx="16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30-4FB2-AF96-FDDBA5976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096640"/>
        <c:axId val="182098176"/>
      </c:barChart>
      <c:catAx>
        <c:axId val="1820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8176"/>
        <c:crosses val="autoZero"/>
        <c:auto val="1"/>
        <c:lblAlgn val="ctr"/>
        <c:lblOffset val="100"/>
        <c:noMultiLvlLbl val="0"/>
      </c:catAx>
      <c:valAx>
        <c:axId val="18209817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0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0.37</c:v>
                </c:pt>
                <c:pt idx="1">
                  <c:v>0.44</c:v>
                </c:pt>
                <c:pt idx="2">
                  <c:v>0.57999999999999996</c:v>
                </c:pt>
                <c:pt idx="3">
                  <c:v>0.76</c:v>
                </c:pt>
                <c:pt idx="4">
                  <c:v>0.62</c:v>
                </c:pt>
                <c:pt idx="5">
                  <c:v>0.57999999999999996</c:v>
                </c:pt>
                <c:pt idx="6">
                  <c:v>0.47</c:v>
                </c:pt>
                <c:pt idx="7">
                  <c:v>0.76</c:v>
                </c:pt>
                <c:pt idx="8">
                  <c:v>0.55000000000000004</c:v>
                </c:pt>
                <c:pt idx="9">
                  <c:v>0.76</c:v>
                </c:pt>
                <c:pt idx="10">
                  <c:v>0.6</c:v>
                </c:pt>
                <c:pt idx="11">
                  <c:v>0.6</c:v>
                </c:pt>
                <c:pt idx="12">
                  <c:v>0.56999999999999995</c:v>
                </c:pt>
                <c:pt idx="13">
                  <c:v>0.5</c:v>
                </c:pt>
                <c:pt idx="14">
                  <c:v>0.47</c:v>
                </c:pt>
                <c:pt idx="15">
                  <c:v>0.49</c:v>
                </c:pt>
                <c:pt idx="16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EA-443D-AD16-4148C7707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85568"/>
        <c:axId val="19095552"/>
      </c:barChart>
      <c:catAx>
        <c:axId val="190855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5552"/>
        <c:crosses val="autoZero"/>
        <c:auto val="1"/>
        <c:lblAlgn val="ctr"/>
        <c:lblOffset val="100"/>
        <c:noMultiLvlLbl val="0"/>
      </c:catAx>
      <c:valAx>
        <c:axId val="1909555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908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0.27</c:v>
                </c:pt>
                <c:pt idx="1">
                  <c:v>0.16</c:v>
                </c:pt>
                <c:pt idx="2">
                  <c:v>0.16</c:v>
                </c:pt>
                <c:pt idx="3">
                  <c:v>0.13</c:v>
                </c:pt>
                <c:pt idx="4">
                  <c:v>0.12</c:v>
                </c:pt>
                <c:pt idx="5">
                  <c:v>0.1</c:v>
                </c:pt>
                <c:pt idx="6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93-4ABE-84B5-FBBB13E17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73760"/>
        <c:axId val="19175296"/>
      </c:barChart>
      <c:catAx>
        <c:axId val="1917376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5296"/>
        <c:crosses val="autoZero"/>
        <c:auto val="1"/>
        <c:lblAlgn val="ctr"/>
        <c:lblOffset val="100"/>
        <c:noMultiLvlLbl val="0"/>
      </c:catAx>
      <c:valAx>
        <c:axId val="19175296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1917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77095495381408E-2"/>
          <c:y val="0.33397170308621377"/>
          <c:w val="0.96623798738770117"/>
          <c:h val="0.48677282672751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7E-4B15-995F-82DF5CC99F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0.93</c:v>
                </c:pt>
                <c:pt idx="1">
                  <c:v>7.0000000000000007E-2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A7E-4B15-995F-82DF5CC99F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DD-42F8-B16C-B60CAD5053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0.94</c:v>
                </c:pt>
                <c:pt idx="1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DD-42F8-B16C-B60CAD5053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0.93</c:v>
                </c:pt>
                <c:pt idx="1">
                  <c:v>7.0000000000000007E-2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3DD-42F8-B16C-B60CAD5053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Better</c:v>
                </c:pt>
                <c:pt idx="1">
                  <c:v>Worse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5E-44C6-B5D8-8A08F7E3C3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918080"/>
        <c:axId val="43919616"/>
      </c:barChart>
      <c:catAx>
        <c:axId val="4391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9616"/>
        <c:crosses val="autoZero"/>
        <c:auto val="1"/>
        <c:lblAlgn val="ctr"/>
        <c:lblOffset val="100"/>
        <c:noMultiLvlLbl val="0"/>
      </c:catAx>
      <c:valAx>
        <c:axId val="4391961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391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76393054595731"/>
          <c:y val="6.1418908042284399E-2"/>
          <c:w val="0.43023606945404264"/>
          <c:h val="0.15939968371680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 experienced a financial windfall recently (inheritance, bonus, etc.)</c:v>
                </c:pt>
                <c:pt idx="1">
                  <c:v>The new tax plan/currently political/market climate will be beneficial to me</c:v>
                </c:pt>
                <c:pt idx="2">
                  <c:v>I have a new job with a better salary</c:v>
                </c:pt>
                <c:pt idx="3">
                  <c:v>I have a financial plan that will help me succeed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0.16</c:v>
                </c:pt>
                <c:pt idx="2">
                  <c:v>0.17</c:v>
                </c:pt>
                <c:pt idx="3">
                  <c:v>0.56000000000000005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BC-456D-8B16-9D320018D2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7374208"/>
        <c:axId val="57385344"/>
      </c:barChart>
      <c:catAx>
        <c:axId val="5737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r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5344"/>
        <c:crosses val="autoZero"/>
        <c:auto val="1"/>
        <c:lblAlgn val="ctr"/>
        <c:lblOffset val="100"/>
        <c:noMultiLvlLbl val="0"/>
      </c:catAx>
      <c:valAx>
        <c:axId val="57385344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5737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 do not have a financial plan to help me succeed</c:v>
                </c:pt>
                <c:pt idx="1">
                  <c:v>I lost my job or have a different job with a lower salary</c:v>
                </c:pt>
                <c:pt idx="2">
                  <c:v>The new tax plan/currently political/market climate will be unfavorable for me</c:v>
                </c:pt>
                <c:pt idx="3">
                  <c:v>I experienced unexpected financial hardship recently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0.12</c:v>
                </c:pt>
                <c:pt idx="1">
                  <c:v>0.17</c:v>
                </c:pt>
                <c:pt idx="2">
                  <c:v>0.34</c:v>
                </c:pt>
                <c:pt idx="3">
                  <c:v>0.37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BD-4009-8AD6-6CC44C7BB5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7283328"/>
        <c:axId val="57284864"/>
      </c:barChart>
      <c:catAx>
        <c:axId val="5728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r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4864"/>
        <c:crosses val="autoZero"/>
        <c:auto val="1"/>
        <c:lblAlgn val="ctr"/>
        <c:lblOffset val="100"/>
        <c:noMultiLvlLbl val="0"/>
      </c:catAx>
      <c:valAx>
        <c:axId val="57284864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572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0.49</c:v>
                </c:pt>
                <c:pt idx="1">
                  <c:v>0.46</c:v>
                </c:pt>
                <c:pt idx="2">
                  <c:v>0.37</c:v>
                </c:pt>
                <c:pt idx="3">
                  <c:v>0.32</c:v>
                </c:pt>
                <c:pt idx="4">
                  <c:v>0.23</c:v>
                </c:pt>
                <c:pt idx="5">
                  <c:v>0.19</c:v>
                </c:pt>
                <c:pt idx="6">
                  <c:v>0.17</c:v>
                </c:pt>
                <c:pt idx="7">
                  <c:v>0.16</c:v>
                </c:pt>
                <c:pt idx="8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0-43DD-907C-F120A89ED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7698944"/>
        <c:axId val="58102144"/>
      </c:barChart>
      <c:catAx>
        <c:axId val="57698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2144"/>
        <c:crosses val="autoZero"/>
        <c:auto val="1"/>
        <c:lblAlgn val="ctr"/>
        <c:lblOffset val="100"/>
        <c:noMultiLvlLbl val="0"/>
      </c:catAx>
      <c:valAx>
        <c:axId val="5810214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769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0.52</c:v>
                </c:pt>
                <c:pt idx="1">
                  <c:v>0.45</c:v>
                </c:pt>
                <c:pt idx="2">
                  <c:v>0.36</c:v>
                </c:pt>
                <c:pt idx="3">
                  <c:v>0.34</c:v>
                </c:pt>
                <c:pt idx="4">
                  <c:v>0.22</c:v>
                </c:pt>
                <c:pt idx="5">
                  <c:v>0.21</c:v>
                </c:pt>
                <c:pt idx="6">
                  <c:v>0.17</c:v>
                </c:pt>
                <c:pt idx="7">
                  <c:v>0.21</c:v>
                </c:pt>
                <c:pt idx="8">
                  <c:v>0.11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48-4CC4-BF44-79ACA6541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004224"/>
        <c:axId val="58005760"/>
      </c:barChart>
      <c:catAx>
        <c:axId val="580042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05760"/>
        <c:crosses val="autoZero"/>
        <c:auto val="1"/>
        <c:lblAlgn val="ctr"/>
        <c:lblOffset val="100"/>
        <c:noMultiLvlLbl val="0"/>
      </c:catAx>
      <c:valAx>
        <c:axId val="5800576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80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0.46</c:v>
                </c:pt>
                <c:pt idx="1">
                  <c:v>0.48</c:v>
                </c:pt>
                <c:pt idx="2">
                  <c:v>0.39</c:v>
                </c:pt>
                <c:pt idx="3">
                  <c:v>0.31</c:v>
                </c:pt>
                <c:pt idx="4">
                  <c:v>0.24</c:v>
                </c:pt>
                <c:pt idx="5">
                  <c:v>0.18</c:v>
                </c:pt>
                <c:pt idx="6">
                  <c:v>0.16</c:v>
                </c:pt>
                <c:pt idx="7">
                  <c:v>0.1</c:v>
                </c:pt>
                <c:pt idx="8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29-4823-BACD-6F58E7ACE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132736"/>
        <c:axId val="58138624"/>
      </c:barChart>
      <c:catAx>
        <c:axId val="58132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38624"/>
        <c:crosses val="autoZero"/>
        <c:auto val="1"/>
        <c:lblAlgn val="ctr"/>
        <c:lblOffset val="100"/>
        <c:noMultiLvlLbl val="0"/>
      </c:catAx>
      <c:valAx>
        <c:axId val="5813862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813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808733401713896"/>
          <c:y val="2.8989530521564742E-2"/>
          <c:w val="0.41577828308886411"/>
          <c:h val="0.954982948652555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34%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EF5-471C-943A-B395000955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Change my bank</c:v>
                </c:pt>
                <c:pt idx="1">
                  <c:v>"Unplug" more often</c:v>
                </c:pt>
                <c:pt idx="2">
                  <c:v>Change jobs</c:v>
                </c:pt>
                <c:pt idx="3">
                  <c:v>Read more books</c:v>
                </c:pt>
                <c:pt idx="4">
                  <c:v>Volunteer to help others</c:v>
                </c:pt>
                <c:pt idx="5">
                  <c:v>Make and keep a budget</c:v>
                </c:pt>
                <c:pt idx="6">
                  <c:v>Improve my credit</c:v>
                </c:pt>
                <c:pt idx="7">
                  <c:v>Challenge myself every day</c:v>
                </c:pt>
                <c:pt idx="8">
                  <c:v>Learn something new</c:v>
                </c:pt>
                <c:pt idx="10">
                  <c:v>Get organized</c:v>
                </c:pt>
                <c:pt idx="11">
                  <c:v>Spend more time with family/friends</c:v>
                </c:pt>
                <c:pt idx="12">
                  <c:v>Save more, spend less</c:v>
                </c:pt>
                <c:pt idx="13">
                  <c:v>Pay off debt</c:v>
                </c:pt>
                <c:pt idx="14">
                  <c:v>Get in shape/stay fit</c:v>
                </c:pt>
                <c:pt idx="15">
                  <c:v>Lose weight</c:v>
                </c:pt>
                <c:pt idx="16">
                  <c:v>Eat healthy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0.02</c:v>
                </c:pt>
                <c:pt idx="1">
                  <c:v>0.06</c:v>
                </c:pt>
                <c:pt idx="2">
                  <c:v>0.06</c:v>
                </c:pt>
                <c:pt idx="3">
                  <c:v>0.08</c:v>
                </c:pt>
                <c:pt idx="4">
                  <c:v>0.09</c:v>
                </c:pt>
                <c:pt idx="5">
                  <c:v>0.1</c:v>
                </c:pt>
                <c:pt idx="6">
                  <c:v>0.1</c:v>
                </c:pt>
                <c:pt idx="7">
                  <c:v>0.12</c:v>
                </c:pt>
                <c:pt idx="8">
                  <c:v>0.12</c:v>
                </c:pt>
                <c:pt idx="9">
                  <c:v>0.15</c:v>
                </c:pt>
                <c:pt idx="10">
                  <c:v>0.15</c:v>
                </c:pt>
                <c:pt idx="11">
                  <c:v>0.16</c:v>
                </c:pt>
                <c:pt idx="12">
                  <c:v>0.21</c:v>
                </c:pt>
                <c:pt idx="13">
                  <c:v>0.23</c:v>
                </c:pt>
                <c:pt idx="14">
                  <c:v>0.28000000000000003</c:v>
                </c:pt>
                <c:pt idx="15">
                  <c:v>0.28999999999999998</c:v>
                </c:pt>
                <c:pt idx="16">
                  <c:v>0.34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0-41DF-A669-F82D6EDD2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539200"/>
        <c:axId val="99545088"/>
      </c:barChart>
      <c:catAx>
        <c:axId val="99539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545088"/>
        <c:crosses val="autoZero"/>
        <c:auto val="1"/>
        <c:lblAlgn val="ctr"/>
        <c:lblOffset val="100"/>
        <c:noMultiLvlLbl val="0"/>
      </c:catAx>
      <c:valAx>
        <c:axId val="99545088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9953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0.48</c:v>
                </c:pt>
                <c:pt idx="1">
                  <c:v>0.49</c:v>
                </c:pt>
                <c:pt idx="2">
                  <c:v>0.39</c:v>
                </c:pt>
                <c:pt idx="3">
                  <c:v>0.31</c:v>
                </c:pt>
                <c:pt idx="4">
                  <c:v>0.37</c:v>
                </c:pt>
                <c:pt idx="5">
                  <c:v>0.31</c:v>
                </c:pt>
                <c:pt idx="6">
                  <c:v>0.3</c:v>
                </c:pt>
                <c:pt idx="7">
                  <c:v>0.28000000000000003</c:v>
                </c:pt>
                <c:pt idx="8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AD-4870-86C5-C4AECDB9B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179584"/>
        <c:axId val="58181120"/>
      </c:barChart>
      <c:catAx>
        <c:axId val="5817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81120"/>
        <c:crosses val="autoZero"/>
        <c:auto val="1"/>
        <c:lblAlgn val="ctr"/>
        <c:lblOffset val="100"/>
        <c:noMultiLvlLbl val="0"/>
      </c:catAx>
      <c:valAx>
        <c:axId val="5818112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817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0.54</c:v>
                </c:pt>
                <c:pt idx="1">
                  <c:v>0.46</c:v>
                </c:pt>
                <c:pt idx="2">
                  <c:v>0.38</c:v>
                </c:pt>
                <c:pt idx="3">
                  <c:v>0.31</c:v>
                </c:pt>
                <c:pt idx="4">
                  <c:v>0.25</c:v>
                </c:pt>
                <c:pt idx="5">
                  <c:v>0.25</c:v>
                </c:pt>
                <c:pt idx="6">
                  <c:v>0.2</c:v>
                </c:pt>
                <c:pt idx="7">
                  <c:v>0.19</c:v>
                </c:pt>
                <c:pt idx="8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39-41FA-9CE7-056F33A84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46656"/>
        <c:axId val="58248192"/>
      </c:barChart>
      <c:catAx>
        <c:axId val="58246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48192"/>
        <c:crosses val="autoZero"/>
        <c:auto val="1"/>
        <c:lblAlgn val="ctr"/>
        <c:lblOffset val="100"/>
        <c:noMultiLvlLbl val="0"/>
      </c:catAx>
      <c:valAx>
        <c:axId val="5824819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824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0.44</c:v>
                </c:pt>
                <c:pt idx="1">
                  <c:v>0.45</c:v>
                </c:pt>
                <c:pt idx="2">
                  <c:v>0.36</c:v>
                </c:pt>
                <c:pt idx="3">
                  <c:v>0.34</c:v>
                </c:pt>
                <c:pt idx="4">
                  <c:v>0.09</c:v>
                </c:pt>
                <c:pt idx="5">
                  <c:v>0.04</c:v>
                </c:pt>
                <c:pt idx="6">
                  <c:v>0.02</c:v>
                </c:pt>
                <c:pt idx="7">
                  <c:v>0.02</c:v>
                </c:pt>
                <c:pt idx="8">
                  <c:v>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C9-448C-8578-BFDC0237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64576"/>
        <c:axId val="58274560"/>
      </c:barChart>
      <c:catAx>
        <c:axId val="582645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4560"/>
        <c:crosses val="autoZero"/>
        <c:auto val="1"/>
        <c:lblAlgn val="ctr"/>
        <c:lblOffset val="100"/>
        <c:noMultiLvlLbl val="0"/>
      </c:catAx>
      <c:valAx>
        <c:axId val="5827456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826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0.43</c:v>
                </c:pt>
                <c:pt idx="1">
                  <c:v>0.42</c:v>
                </c:pt>
                <c:pt idx="2">
                  <c:v>0.34</c:v>
                </c:pt>
                <c:pt idx="3">
                  <c:v>0.27</c:v>
                </c:pt>
                <c:pt idx="4">
                  <c:v>0.2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7.0000000000000007E-2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0-43DD-907C-F120A89ED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7777152"/>
        <c:axId val="57852672"/>
      </c:barChart>
      <c:catAx>
        <c:axId val="57777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52672"/>
        <c:crosses val="autoZero"/>
        <c:auto val="1"/>
        <c:lblAlgn val="ctr"/>
        <c:lblOffset val="100"/>
        <c:noMultiLvlLbl val="0"/>
      </c:catAx>
      <c:valAx>
        <c:axId val="5785267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777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</c:v>
                </c:pt>
                <c:pt idx="1">
                  <c:v>0.43</c:v>
                </c:pt>
                <c:pt idx="2">
                  <c:v>0.32</c:v>
                </c:pt>
                <c:pt idx="3">
                  <c:v>0.28999999999999998</c:v>
                </c:pt>
                <c:pt idx="4">
                  <c:v>0.2</c:v>
                </c:pt>
                <c:pt idx="5">
                  <c:v>0.15</c:v>
                </c:pt>
                <c:pt idx="6">
                  <c:v>0.13</c:v>
                </c:pt>
                <c:pt idx="7">
                  <c:v>0.17</c:v>
                </c:pt>
                <c:pt idx="8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14-4FE9-A1A5-475CF898E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8972800"/>
        <c:axId val="98974336"/>
      </c:barChart>
      <c:catAx>
        <c:axId val="98972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74336"/>
        <c:crosses val="autoZero"/>
        <c:auto val="1"/>
        <c:lblAlgn val="ctr"/>
        <c:lblOffset val="100"/>
        <c:noMultiLvlLbl val="0"/>
      </c:catAx>
      <c:valAx>
        <c:axId val="9897433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897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0.45</c:v>
                </c:pt>
                <c:pt idx="1">
                  <c:v>0.4</c:v>
                </c:pt>
                <c:pt idx="2">
                  <c:v>0.36</c:v>
                </c:pt>
                <c:pt idx="3">
                  <c:v>0.25</c:v>
                </c:pt>
                <c:pt idx="4">
                  <c:v>0.21</c:v>
                </c:pt>
                <c:pt idx="5">
                  <c:v>0.13</c:v>
                </c:pt>
                <c:pt idx="6">
                  <c:v>0.14000000000000001</c:v>
                </c:pt>
                <c:pt idx="7">
                  <c:v>0.09</c:v>
                </c:pt>
                <c:pt idx="8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B5-49DB-8D4E-5F467F48E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003008"/>
        <c:axId val="99045760"/>
      </c:barChart>
      <c:catAx>
        <c:axId val="99003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5760"/>
        <c:crosses val="autoZero"/>
        <c:auto val="1"/>
        <c:lblAlgn val="ctr"/>
        <c:lblOffset val="100"/>
        <c:noMultiLvlLbl val="0"/>
      </c:catAx>
      <c:valAx>
        <c:axId val="9904576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00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0.42</c:v>
                </c:pt>
                <c:pt idx="1">
                  <c:v>0.34</c:v>
                </c:pt>
                <c:pt idx="2">
                  <c:v>0.32</c:v>
                </c:pt>
                <c:pt idx="3">
                  <c:v>0.23</c:v>
                </c:pt>
                <c:pt idx="4">
                  <c:v>0.32</c:v>
                </c:pt>
                <c:pt idx="5">
                  <c:v>0.2</c:v>
                </c:pt>
                <c:pt idx="6">
                  <c:v>0.23</c:v>
                </c:pt>
                <c:pt idx="7">
                  <c:v>0.22</c:v>
                </c:pt>
                <c:pt idx="8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30-4B61-BF79-062884516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074432"/>
        <c:axId val="99075968"/>
      </c:barChart>
      <c:catAx>
        <c:axId val="99074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5968"/>
        <c:crosses val="autoZero"/>
        <c:auto val="1"/>
        <c:lblAlgn val="ctr"/>
        <c:lblOffset val="100"/>
        <c:noMultiLvlLbl val="0"/>
      </c:catAx>
      <c:valAx>
        <c:axId val="9907596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07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0.41</c:v>
                </c:pt>
                <c:pt idx="1">
                  <c:v>0.47</c:v>
                </c:pt>
                <c:pt idx="2">
                  <c:v>0.35</c:v>
                </c:pt>
                <c:pt idx="3">
                  <c:v>0.26</c:v>
                </c:pt>
                <c:pt idx="4">
                  <c:v>0.22</c:v>
                </c:pt>
                <c:pt idx="5">
                  <c:v>0.18</c:v>
                </c:pt>
                <c:pt idx="6">
                  <c:v>0.17</c:v>
                </c:pt>
                <c:pt idx="7">
                  <c:v>0.16</c:v>
                </c:pt>
                <c:pt idx="8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AC-48D4-8E2E-E7A1EB660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133312"/>
        <c:axId val="99134848"/>
      </c:barChart>
      <c:catAx>
        <c:axId val="991333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34848"/>
        <c:crosses val="autoZero"/>
        <c:auto val="1"/>
        <c:lblAlgn val="ctr"/>
        <c:lblOffset val="100"/>
        <c:noMultiLvlLbl val="0"/>
      </c:catAx>
      <c:valAx>
        <c:axId val="9913484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13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0.44</c:v>
                </c:pt>
                <c:pt idx="1">
                  <c:v>0.43</c:v>
                </c:pt>
                <c:pt idx="2">
                  <c:v>0.35</c:v>
                </c:pt>
                <c:pt idx="3">
                  <c:v>0.3</c:v>
                </c:pt>
                <c:pt idx="4">
                  <c:v>0.09</c:v>
                </c:pt>
                <c:pt idx="5">
                  <c:v>0.04</c:v>
                </c:pt>
                <c:pt idx="6">
                  <c:v>0.02</c:v>
                </c:pt>
                <c:pt idx="7">
                  <c:v>0.02</c:v>
                </c:pt>
                <c:pt idx="8">
                  <c:v>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36-4B00-A66D-F8CC47CF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7879936"/>
        <c:axId val="57898112"/>
      </c:barChart>
      <c:catAx>
        <c:axId val="5787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98112"/>
        <c:crosses val="autoZero"/>
        <c:auto val="1"/>
        <c:lblAlgn val="ctr"/>
        <c:lblOffset val="100"/>
        <c:noMultiLvlLbl val="0"/>
      </c:catAx>
      <c:valAx>
        <c:axId val="5789811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5787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0.27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</c:v>
                </c:pt>
                <c:pt idx="4">
                  <c:v>0.17</c:v>
                </c:pt>
                <c:pt idx="5">
                  <c:v>0.18</c:v>
                </c:pt>
                <c:pt idx="6">
                  <c:v>0.22</c:v>
                </c:pt>
                <c:pt idx="7">
                  <c:v>0.34</c:v>
                </c:pt>
                <c:pt idx="8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0-43DD-907C-F120A89ED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786752"/>
        <c:axId val="99788288"/>
      </c:barChart>
      <c:catAx>
        <c:axId val="99786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88288"/>
        <c:crosses val="autoZero"/>
        <c:auto val="1"/>
        <c:lblAlgn val="ctr"/>
        <c:lblOffset val="100"/>
        <c:noMultiLvlLbl val="0"/>
      </c:catAx>
      <c:valAx>
        <c:axId val="9978828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7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3304634501093662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Lose weight</c:v>
                </c:pt>
                <c:pt idx="1">
                  <c:v>"Unplug" more often</c:v>
                </c:pt>
                <c:pt idx="2">
                  <c:v>Pay off debt</c:v>
                </c:pt>
                <c:pt idx="3">
                  <c:v>Save more, spend less</c:v>
                </c:pt>
                <c:pt idx="4">
                  <c:v>Get in shape/stay fit</c:v>
                </c:pt>
                <c:pt idx="6">
                  <c:v>Change jobs</c:v>
                </c:pt>
                <c:pt idx="7">
                  <c:v>Eat healthy</c:v>
                </c:pt>
                <c:pt idx="8">
                  <c:v>Improve my credit</c:v>
                </c:pt>
                <c:pt idx="9">
                  <c:v>Make and keep a budget</c:v>
                </c:pt>
                <c:pt idx="10">
                  <c:v>Get organized</c:v>
                </c:pt>
                <c:pt idx="11">
                  <c:v>Read more books</c:v>
                </c:pt>
                <c:pt idx="12">
                  <c:v>Challenge myself every day</c:v>
                </c:pt>
                <c:pt idx="13">
                  <c:v>Volunteer to help others</c:v>
                </c:pt>
                <c:pt idx="14">
                  <c:v>Spend more time with family/friends</c:v>
                </c:pt>
                <c:pt idx="15">
                  <c:v>Learn something new</c:v>
                </c:pt>
                <c:pt idx="16">
                  <c:v>Change my bank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0.49</c:v>
                </c:pt>
                <c:pt idx="1">
                  <c:v>0.52</c:v>
                </c:pt>
                <c:pt idx="2">
                  <c:v>0.53</c:v>
                </c:pt>
                <c:pt idx="3">
                  <c:v>0.56000000000000005</c:v>
                </c:pt>
                <c:pt idx="4">
                  <c:v>0.56999999999999995</c:v>
                </c:pt>
                <c:pt idx="5">
                  <c:v>0.61</c:v>
                </c:pt>
                <c:pt idx="6">
                  <c:v>0.63</c:v>
                </c:pt>
                <c:pt idx="7">
                  <c:v>0.66</c:v>
                </c:pt>
                <c:pt idx="8">
                  <c:v>0.67</c:v>
                </c:pt>
                <c:pt idx="9">
                  <c:v>0.67</c:v>
                </c:pt>
                <c:pt idx="10">
                  <c:v>0.69</c:v>
                </c:pt>
                <c:pt idx="11">
                  <c:v>0.71</c:v>
                </c:pt>
                <c:pt idx="12">
                  <c:v>0.72</c:v>
                </c:pt>
                <c:pt idx="13">
                  <c:v>0.73</c:v>
                </c:pt>
                <c:pt idx="14">
                  <c:v>0.79</c:v>
                </c:pt>
                <c:pt idx="15">
                  <c:v>0.8</c:v>
                </c:pt>
                <c:pt idx="16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0-41DF-A669-F82D6EDD2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148544"/>
        <c:axId val="101150080"/>
      </c:barChart>
      <c:catAx>
        <c:axId val="101148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150080"/>
        <c:crosses val="autoZero"/>
        <c:auto val="1"/>
        <c:lblAlgn val="ctr"/>
        <c:lblOffset val="100"/>
        <c:noMultiLvlLbl val="0"/>
      </c:catAx>
      <c:valAx>
        <c:axId val="101150080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10114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0.06</c:v>
                </c:pt>
                <c:pt idx="1">
                  <c:v>0.06</c:v>
                </c:pt>
                <c:pt idx="2">
                  <c:v>0.05</c:v>
                </c:pt>
                <c:pt idx="3">
                  <c:v>0.23</c:v>
                </c:pt>
                <c:pt idx="4">
                  <c:v>0.28000000000000003</c:v>
                </c:pt>
                <c:pt idx="5">
                  <c:v>0.16</c:v>
                </c:pt>
                <c:pt idx="6">
                  <c:v>0.09</c:v>
                </c:pt>
                <c:pt idx="7">
                  <c:v>0.21</c:v>
                </c:pt>
                <c:pt idx="8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48-4CC4-BF44-79ACA6541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825536"/>
        <c:axId val="99827072"/>
      </c:barChart>
      <c:catAx>
        <c:axId val="99825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27072"/>
        <c:crosses val="autoZero"/>
        <c:auto val="1"/>
        <c:lblAlgn val="ctr"/>
        <c:lblOffset val="100"/>
        <c:noMultiLvlLbl val="0"/>
      </c:catAx>
      <c:valAx>
        <c:axId val="9982707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82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0.15</c:v>
                </c:pt>
                <c:pt idx="1">
                  <c:v>0.24</c:v>
                </c:pt>
                <c:pt idx="2">
                  <c:v>0.3</c:v>
                </c:pt>
                <c:pt idx="3">
                  <c:v>0.17</c:v>
                </c:pt>
                <c:pt idx="4">
                  <c:v>0.28999999999999998</c:v>
                </c:pt>
                <c:pt idx="5">
                  <c:v>0.21</c:v>
                </c:pt>
                <c:pt idx="6">
                  <c:v>0.26</c:v>
                </c:pt>
                <c:pt idx="7">
                  <c:v>0.18</c:v>
                </c:pt>
                <c:pt idx="8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6-438E-88A5-FF4C41B3F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855744"/>
        <c:axId val="99804288"/>
      </c:barChart>
      <c:catAx>
        <c:axId val="998557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04288"/>
        <c:crosses val="autoZero"/>
        <c:auto val="1"/>
        <c:lblAlgn val="ctr"/>
        <c:lblOffset val="100"/>
        <c:noMultiLvlLbl val="0"/>
      </c:catAx>
      <c:valAx>
        <c:axId val="9980428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8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0.3</c:v>
                </c:pt>
                <c:pt idx="2">
                  <c:v>0.28000000000000003</c:v>
                </c:pt>
                <c:pt idx="3">
                  <c:v>0.14000000000000001</c:v>
                </c:pt>
                <c:pt idx="4">
                  <c:v>0.13</c:v>
                </c:pt>
                <c:pt idx="5">
                  <c:v>0.24</c:v>
                </c:pt>
                <c:pt idx="6">
                  <c:v>0.21</c:v>
                </c:pt>
                <c:pt idx="7">
                  <c:v>0.12</c:v>
                </c:pt>
                <c:pt idx="8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9F-494D-9852-54D7E912C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2818816"/>
        <c:axId val="152820352"/>
      </c:barChart>
      <c:catAx>
        <c:axId val="152818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0352"/>
        <c:crosses val="autoZero"/>
        <c:auto val="1"/>
        <c:lblAlgn val="ctr"/>
        <c:lblOffset val="100"/>
        <c:noMultiLvlLbl val="0"/>
      </c:catAx>
      <c:valAx>
        <c:axId val="15282035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5281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0.23</c:v>
                </c:pt>
                <c:pt idx="1">
                  <c:v>0.25</c:v>
                </c:pt>
                <c:pt idx="2">
                  <c:v>0.26</c:v>
                </c:pt>
                <c:pt idx="3">
                  <c:v>0.36</c:v>
                </c:pt>
                <c:pt idx="4">
                  <c:v>0.14000000000000001</c:v>
                </c:pt>
                <c:pt idx="5">
                  <c:v>0.21</c:v>
                </c:pt>
                <c:pt idx="6">
                  <c:v>0.23</c:v>
                </c:pt>
                <c:pt idx="7">
                  <c:v>0.15</c:v>
                </c:pt>
                <c:pt idx="8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6C-44F0-A11B-886A3E020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170944"/>
        <c:axId val="99615104"/>
      </c:barChart>
      <c:catAx>
        <c:axId val="99170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5104"/>
        <c:crosses val="autoZero"/>
        <c:auto val="1"/>
        <c:lblAlgn val="ctr"/>
        <c:lblOffset val="100"/>
        <c:noMultiLvlLbl val="0"/>
      </c:catAx>
      <c:valAx>
        <c:axId val="9961510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17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77095495381408E-2"/>
          <c:y val="0.33397170308621377"/>
          <c:w val="0.96623798738770117"/>
          <c:h val="0.48677282672751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A8-49E4-AF94-2FA599C25B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A8-49E4-AF94-2FA599C25B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1A8-49E4-AF94-2FA599C25B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1A8-49E4-AF94-2FA599C25B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1A8-49E4-AF94-2FA599C25B9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Short Term</c:v>
                </c:pt>
                <c:pt idx="1">
                  <c:v>Long Term 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1A8-49E4-AF94-2FA599C25B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1325824"/>
        <c:axId val="101348096"/>
      </c:barChart>
      <c:catAx>
        <c:axId val="10132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48096"/>
        <c:crosses val="autoZero"/>
        <c:auto val="1"/>
        <c:lblAlgn val="ctr"/>
        <c:lblOffset val="100"/>
        <c:noMultiLvlLbl val="0"/>
      </c:catAx>
      <c:valAx>
        <c:axId val="10134809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013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76393054595731"/>
          <c:y val="6.1418908042284399E-2"/>
          <c:w val="0.43023606945404264"/>
          <c:h val="0.15939968371680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0.41</c:v>
                </c:pt>
                <c:pt idx="1">
                  <c:v>0.45</c:v>
                </c:pt>
                <c:pt idx="2">
                  <c:v>0.55000000000000004</c:v>
                </c:pt>
                <c:pt idx="3">
                  <c:v>0.59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9C-47C7-8FAC-5EFDAB03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392384"/>
        <c:axId val="101393920"/>
      </c:barChart>
      <c:catAx>
        <c:axId val="101392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3920"/>
        <c:crosses val="autoZero"/>
        <c:auto val="1"/>
        <c:lblAlgn val="ctr"/>
        <c:lblOffset val="100"/>
        <c:noMultiLvlLbl val="0"/>
      </c:catAx>
      <c:valAx>
        <c:axId val="10139392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0139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40628432810886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0.75</c:v>
                </c:pt>
                <c:pt idx="1">
                  <c:v>0.85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01-474A-8B95-E1450FC2D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558144"/>
        <c:axId val="101559680"/>
      </c:barChart>
      <c:catAx>
        <c:axId val="101558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59680"/>
        <c:crosses val="autoZero"/>
        <c:auto val="1"/>
        <c:lblAlgn val="ctr"/>
        <c:lblOffset val="100"/>
        <c:noMultiLvlLbl val="0"/>
      </c:catAx>
      <c:valAx>
        <c:axId val="10155968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0155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0.51</c:v>
                </c:pt>
                <c:pt idx="1">
                  <c:v>0.53</c:v>
                </c:pt>
                <c:pt idx="2">
                  <c:v>0.63</c:v>
                </c:pt>
                <c:pt idx="3">
                  <c:v>0.62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EF-448E-B924-70FA50AD9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686080"/>
        <c:axId val="182687616"/>
      </c:barChart>
      <c:catAx>
        <c:axId val="182686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7616"/>
        <c:crosses val="autoZero"/>
        <c:auto val="1"/>
        <c:lblAlgn val="ctr"/>
        <c:lblOffset val="100"/>
        <c:noMultiLvlLbl val="0"/>
      </c:catAx>
      <c:valAx>
        <c:axId val="18268761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68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0.32</c:v>
                </c:pt>
                <c:pt idx="1">
                  <c:v>0.37</c:v>
                </c:pt>
                <c:pt idx="2">
                  <c:v>0.46</c:v>
                </c:pt>
                <c:pt idx="3">
                  <c:v>0.56999999999999995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6B-4759-B933-C6C6090A2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716288"/>
        <c:axId val="182717824"/>
      </c:barChart>
      <c:catAx>
        <c:axId val="182716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17824"/>
        <c:crosses val="autoZero"/>
        <c:auto val="1"/>
        <c:lblAlgn val="ctr"/>
        <c:lblOffset val="100"/>
        <c:noMultiLvlLbl val="0"/>
      </c:catAx>
      <c:valAx>
        <c:axId val="18271782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7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0.52</c:v>
                </c:pt>
                <c:pt idx="1">
                  <c:v>0.59</c:v>
                </c:pt>
                <c:pt idx="2">
                  <c:v>0.61</c:v>
                </c:pt>
                <c:pt idx="3">
                  <c:v>0.69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09-4F23-9B82-D5F72D8DA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766976"/>
        <c:axId val="182776960"/>
      </c:barChart>
      <c:catAx>
        <c:axId val="1827669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76960"/>
        <c:crosses val="autoZero"/>
        <c:auto val="1"/>
        <c:lblAlgn val="ctr"/>
        <c:lblOffset val="100"/>
        <c:noMultiLvlLbl val="0"/>
      </c:catAx>
      <c:valAx>
        <c:axId val="18277696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76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38541663242506169"/>
          <c:h val="0.8840417068031494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 will do it myself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0.77</c:v>
                </c:pt>
                <c:pt idx="1">
                  <c:v>0.79</c:v>
                </c:pt>
                <c:pt idx="2">
                  <c:v>0.96</c:v>
                </c:pt>
                <c:pt idx="3">
                  <c:v>0.85</c:v>
                </c:pt>
                <c:pt idx="4">
                  <c:v>0.91</c:v>
                </c:pt>
                <c:pt idx="5">
                  <c:v>0.94</c:v>
                </c:pt>
                <c:pt idx="6">
                  <c:v>0.93</c:v>
                </c:pt>
                <c:pt idx="7">
                  <c:v>0.75</c:v>
                </c:pt>
                <c:pt idx="8">
                  <c:v>0.91</c:v>
                </c:pt>
                <c:pt idx="9">
                  <c:v>0.91</c:v>
                </c:pt>
                <c:pt idx="10">
                  <c:v>0.74</c:v>
                </c:pt>
                <c:pt idx="11">
                  <c:v>0.78</c:v>
                </c:pt>
                <c:pt idx="12">
                  <c:v>0.84</c:v>
                </c:pt>
                <c:pt idx="13">
                  <c:v>0.92</c:v>
                </c:pt>
                <c:pt idx="14">
                  <c:v>0.89</c:v>
                </c:pt>
                <c:pt idx="15">
                  <c:v>0.95</c:v>
                </c:pt>
                <c:pt idx="16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F9-4BAE-AFED-4EF2592CA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 will seek out professional assistance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Sheet1!$C$2:$C$18</c:f>
              <c:numCache>
                <c:formatCode>0%</c:formatCode>
                <c:ptCount val="17"/>
                <c:pt idx="0">
                  <c:v>0.23</c:v>
                </c:pt>
                <c:pt idx="1">
                  <c:v>0.21</c:v>
                </c:pt>
                <c:pt idx="2">
                  <c:v>0.04</c:v>
                </c:pt>
                <c:pt idx="3">
                  <c:v>0.15</c:v>
                </c:pt>
                <c:pt idx="4">
                  <c:v>0.09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0.25</c:v>
                </c:pt>
                <c:pt idx="8">
                  <c:v>0.09</c:v>
                </c:pt>
                <c:pt idx="9">
                  <c:v>0.09</c:v>
                </c:pt>
                <c:pt idx="10">
                  <c:v>0.26</c:v>
                </c:pt>
                <c:pt idx="11">
                  <c:v>0.22</c:v>
                </c:pt>
                <c:pt idx="12">
                  <c:v>0.16</c:v>
                </c:pt>
                <c:pt idx="13">
                  <c:v>0.08</c:v>
                </c:pt>
                <c:pt idx="14">
                  <c:v>0.11</c:v>
                </c:pt>
                <c:pt idx="15">
                  <c:v>0.05</c:v>
                </c:pt>
                <c:pt idx="16">
                  <c:v>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F9-4BAE-AFED-4EF2592CA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1188736"/>
        <c:axId val="101190272"/>
      </c:barChart>
      <c:catAx>
        <c:axId val="101188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0272"/>
        <c:crosses val="autoZero"/>
        <c:auto val="1"/>
        <c:lblAlgn val="ctr"/>
        <c:lblOffset val="100"/>
        <c:noMultiLvlLbl val="0"/>
      </c:catAx>
      <c:valAx>
        <c:axId val="1011902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1011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0.45</c:v>
                </c:pt>
                <c:pt idx="2">
                  <c:v>0.52</c:v>
                </c:pt>
                <c:pt idx="3">
                  <c:v>0.61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88-47CE-BE74-2D5D79290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293632"/>
        <c:axId val="182295168"/>
      </c:barChart>
      <c:catAx>
        <c:axId val="182293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95168"/>
        <c:crosses val="autoZero"/>
        <c:auto val="1"/>
        <c:lblAlgn val="ctr"/>
        <c:lblOffset val="100"/>
        <c:noMultiLvlLbl val="0"/>
      </c:catAx>
      <c:valAx>
        <c:axId val="18229516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29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8167885909847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0.32</c:v>
                </c:pt>
                <c:pt idx="2">
                  <c:v>0.52</c:v>
                </c:pt>
                <c:pt idx="3">
                  <c:v>0.49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E0-47E3-B0AD-26CB42D91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884992"/>
        <c:axId val="182886784"/>
      </c:barChart>
      <c:catAx>
        <c:axId val="1828849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6784"/>
        <c:crosses val="autoZero"/>
        <c:auto val="1"/>
        <c:lblAlgn val="ctr"/>
        <c:lblOffset val="100"/>
        <c:noMultiLvlLbl val="0"/>
      </c:catAx>
      <c:valAx>
        <c:axId val="18288678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8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0.87</c:v>
                </c:pt>
                <c:pt idx="1">
                  <c:v>0.83</c:v>
                </c:pt>
                <c:pt idx="2">
                  <c:v>0.42</c:v>
                </c:pt>
                <c:pt idx="3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64-4731-8FC1-62797419F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640000"/>
        <c:axId val="182645888"/>
      </c:barChart>
      <c:catAx>
        <c:axId val="1826400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45888"/>
        <c:crosses val="autoZero"/>
        <c:auto val="1"/>
        <c:lblAlgn val="ctr"/>
        <c:lblOffset val="100"/>
        <c:noMultiLvlLbl val="0"/>
      </c:catAx>
      <c:valAx>
        <c:axId val="18264588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64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0.15</c:v>
                </c:pt>
                <c:pt idx="2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4A-4AA9-B06D-6E3040149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560256"/>
        <c:axId val="182561792"/>
      </c:barChart>
      <c:catAx>
        <c:axId val="1825602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61792"/>
        <c:crosses val="autoZero"/>
        <c:auto val="1"/>
        <c:lblAlgn val="ctr"/>
        <c:lblOffset val="100"/>
        <c:noMultiLvlLbl val="0"/>
      </c:catAx>
      <c:valAx>
        <c:axId val="18256179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56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0.63</c:v>
                </c:pt>
                <c:pt idx="1">
                  <c:v>0.16</c:v>
                </c:pt>
                <c:pt idx="2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06-4C3E-BFDD-06136A013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582656"/>
        <c:axId val="182936704"/>
      </c:barChart>
      <c:catAx>
        <c:axId val="182582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36704"/>
        <c:crosses val="autoZero"/>
        <c:auto val="1"/>
        <c:lblAlgn val="ctr"/>
        <c:lblOffset val="100"/>
        <c:noMultiLvlLbl val="0"/>
      </c:catAx>
      <c:valAx>
        <c:axId val="18293670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5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0.14000000000000001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D1-4A06-A29A-E639853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998144"/>
        <c:axId val="182999680"/>
      </c:barChart>
      <c:catAx>
        <c:axId val="182998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9680"/>
        <c:crosses val="autoZero"/>
        <c:auto val="1"/>
        <c:lblAlgn val="ctr"/>
        <c:lblOffset val="100"/>
        <c:noMultiLvlLbl val="0"/>
      </c:catAx>
      <c:valAx>
        <c:axId val="18299968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99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0.64</c:v>
                </c:pt>
                <c:pt idx="1">
                  <c:v>0.15</c:v>
                </c:pt>
                <c:pt idx="2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1A-4D41-BBE4-B23D6936A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024256"/>
        <c:axId val="183030144"/>
      </c:barChart>
      <c:catAx>
        <c:axId val="1830242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30144"/>
        <c:crosses val="autoZero"/>
        <c:auto val="1"/>
        <c:lblAlgn val="ctr"/>
        <c:lblOffset val="100"/>
        <c:noMultiLvlLbl val="0"/>
      </c:catAx>
      <c:valAx>
        <c:axId val="18303014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302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0.16</c:v>
                </c:pt>
                <c:pt idx="2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C5-462C-BF50-ACF89DEA3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804288"/>
        <c:axId val="183805824"/>
      </c:barChart>
      <c:catAx>
        <c:axId val="18380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05824"/>
        <c:crosses val="autoZero"/>
        <c:auto val="1"/>
        <c:lblAlgn val="ctr"/>
        <c:lblOffset val="100"/>
        <c:noMultiLvlLbl val="0"/>
      </c:catAx>
      <c:valAx>
        <c:axId val="18380582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38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1701761965172495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0.15</c:v>
                </c:pt>
                <c:pt idx="2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19-4476-BB88-6F71A9A63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466432"/>
        <c:axId val="182467968"/>
      </c:barChart>
      <c:catAx>
        <c:axId val="182466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67968"/>
        <c:crosses val="autoZero"/>
        <c:auto val="1"/>
        <c:lblAlgn val="ctr"/>
        <c:lblOffset val="100"/>
        <c:noMultiLvlLbl val="0"/>
      </c:catAx>
      <c:valAx>
        <c:axId val="18246796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46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0.87</c:v>
                </c:pt>
                <c:pt idx="1">
                  <c:v>0.86</c:v>
                </c:pt>
                <c:pt idx="2">
                  <c:v>0.51</c:v>
                </c:pt>
                <c:pt idx="3">
                  <c:v>0.44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51-4BE7-ACB4-C50F7456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500736"/>
        <c:axId val="183923840"/>
      </c:barChart>
      <c:catAx>
        <c:axId val="182500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23840"/>
        <c:crosses val="autoZero"/>
        <c:auto val="1"/>
        <c:lblAlgn val="ctr"/>
        <c:lblOffset val="100"/>
        <c:noMultiLvlLbl val="0"/>
      </c:catAx>
      <c:valAx>
        <c:axId val="18392384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250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</c:numCache>
            </c:numRef>
          </c:cat>
          <c:val>
            <c:numRef>
              <c:f>Sheet1!$B$2:$B$19</c:f>
              <c:numCache>
                <c:formatCode>0%</c:formatCode>
                <c:ptCount val="18"/>
                <c:pt idx="0">
                  <c:v>0.25</c:v>
                </c:pt>
                <c:pt idx="1">
                  <c:v>7.0000000000000007E-2</c:v>
                </c:pt>
                <c:pt idx="2">
                  <c:v>0.09</c:v>
                </c:pt>
                <c:pt idx="3">
                  <c:v>0.09</c:v>
                </c:pt>
                <c:pt idx="4">
                  <c:v>0.1</c:v>
                </c:pt>
                <c:pt idx="5">
                  <c:v>0.13</c:v>
                </c:pt>
                <c:pt idx="6">
                  <c:v>0.13</c:v>
                </c:pt>
                <c:pt idx="7">
                  <c:v>0.13</c:v>
                </c:pt>
                <c:pt idx="8">
                  <c:v>0.14000000000000001</c:v>
                </c:pt>
                <c:pt idx="9">
                  <c:v>0.15</c:v>
                </c:pt>
                <c:pt idx="10">
                  <c:v>0.18</c:v>
                </c:pt>
                <c:pt idx="11">
                  <c:v>0.18</c:v>
                </c:pt>
                <c:pt idx="12">
                  <c:v>0.18</c:v>
                </c:pt>
                <c:pt idx="13">
                  <c:v>0.19</c:v>
                </c:pt>
                <c:pt idx="14">
                  <c:v>0.21</c:v>
                </c:pt>
                <c:pt idx="15">
                  <c:v>0.23</c:v>
                </c:pt>
                <c:pt idx="16">
                  <c:v>0.25</c:v>
                </c:pt>
                <c:pt idx="17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0-41DF-A669-F82D6EDD2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595392"/>
        <c:axId val="101634048"/>
      </c:barChart>
      <c:catAx>
        <c:axId val="10159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4048"/>
        <c:crosses val="autoZero"/>
        <c:auto val="1"/>
        <c:lblAlgn val="ctr"/>
        <c:lblOffset val="100"/>
        <c:noMultiLvlLbl val="0"/>
      </c:catAx>
      <c:valAx>
        <c:axId val="101634048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10159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0.87</c:v>
                </c:pt>
                <c:pt idx="1">
                  <c:v>0.81</c:v>
                </c:pt>
                <c:pt idx="2">
                  <c:v>0.33</c:v>
                </c:pt>
                <c:pt idx="3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69-4B75-948C-7EEED1879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944320"/>
        <c:axId val="183945856"/>
      </c:barChart>
      <c:catAx>
        <c:axId val="1839443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45856"/>
        <c:crosses val="autoZero"/>
        <c:auto val="1"/>
        <c:lblAlgn val="ctr"/>
        <c:lblOffset val="100"/>
        <c:noMultiLvlLbl val="0"/>
      </c:catAx>
      <c:valAx>
        <c:axId val="18394585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394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0.88</c:v>
                </c:pt>
                <c:pt idx="1">
                  <c:v>0.84</c:v>
                </c:pt>
                <c:pt idx="2">
                  <c:v>0.56000000000000005</c:v>
                </c:pt>
                <c:pt idx="3">
                  <c:v>0.52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46-4926-9188-82FF74D78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962240"/>
        <c:axId val="183964032"/>
      </c:barChart>
      <c:catAx>
        <c:axId val="183962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64032"/>
        <c:crosses val="autoZero"/>
        <c:auto val="1"/>
        <c:lblAlgn val="ctr"/>
        <c:lblOffset val="100"/>
        <c:noMultiLvlLbl val="0"/>
      </c:catAx>
      <c:valAx>
        <c:axId val="18396403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396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0.87</c:v>
                </c:pt>
                <c:pt idx="1">
                  <c:v>0.82</c:v>
                </c:pt>
                <c:pt idx="2">
                  <c:v>0.43</c:v>
                </c:pt>
                <c:pt idx="3">
                  <c:v>0.38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95-47F4-BFB5-3F100BD77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980416"/>
        <c:axId val="183981952"/>
      </c:barChart>
      <c:catAx>
        <c:axId val="1839804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81952"/>
        <c:crosses val="autoZero"/>
        <c:auto val="1"/>
        <c:lblAlgn val="ctr"/>
        <c:lblOffset val="100"/>
        <c:noMultiLvlLbl val="0"/>
      </c:catAx>
      <c:valAx>
        <c:axId val="18398195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398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19930942696334938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0.86</c:v>
                </c:pt>
                <c:pt idx="1">
                  <c:v>0.84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00-4DEB-8064-D2820D992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4186752"/>
        <c:axId val="184188288"/>
      </c:barChart>
      <c:catAx>
        <c:axId val="184186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88288"/>
        <c:crosses val="autoZero"/>
        <c:auto val="1"/>
        <c:lblAlgn val="ctr"/>
        <c:lblOffset val="100"/>
        <c:noMultiLvlLbl val="0"/>
      </c:catAx>
      <c:valAx>
        <c:axId val="18418828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841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37043053901839E-2"/>
          <c:y val="7.6599373815197672E-2"/>
          <c:w val="0.9652450040626277"/>
          <c:h val="0.8314813776065651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442-43DE-9F9D-8576C1DAD1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0.32</c:v>
                </c:pt>
                <c:pt idx="1">
                  <c:v>0.37</c:v>
                </c:pt>
                <c:pt idx="2">
                  <c:v>0.28999999999999998</c:v>
                </c:pt>
                <c:pt idx="3">
                  <c:v>0.4</c:v>
                </c:pt>
                <c:pt idx="4">
                  <c:v>0.32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42-43DE-9F9D-8576C1DAD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0.42</c:v>
                </c:pt>
                <c:pt idx="1">
                  <c:v>0.43</c:v>
                </c:pt>
                <c:pt idx="2">
                  <c:v>0.42</c:v>
                </c:pt>
                <c:pt idx="3">
                  <c:v>0.41</c:v>
                </c:pt>
                <c:pt idx="4">
                  <c:v>0.43</c:v>
                </c:pt>
                <c:pt idx="5">
                  <c:v>0.43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D3-4A8A-A314-99ECF4B379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0.12</c:v>
                </c:pt>
                <c:pt idx="1">
                  <c:v>0.13</c:v>
                </c:pt>
                <c:pt idx="2">
                  <c:v>0.12</c:v>
                </c:pt>
                <c:pt idx="3">
                  <c:v>0.11</c:v>
                </c:pt>
                <c:pt idx="4">
                  <c:v>0.11</c:v>
                </c:pt>
                <c:pt idx="5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D3-4A8A-A314-99ECF4B379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0.03</c:v>
                </c:pt>
                <c:pt idx="1">
                  <c:v>0.02</c:v>
                </c:pt>
                <c:pt idx="2">
                  <c:v>0.04</c:v>
                </c:pt>
                <c:pt idx="3">
                  <c:v>0.02</c:v>
                </c:pt>
                <c:pt idx="4">
                  <c:v>0.03</c:v>
                </c:pt>
                <c:pt idx="5">
                  <c:v>0.04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ED3-4A8A-A314-99ECF4B379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</c:v>
                </c:pt>
                <c:pt idx="1">
                  <c:v>0.06</c:v>
                </c:pt>
                <c:pt idx="2">
                  <c:v>0.14000000000000001</c:v>
                </c:pt>
                <c:pt idx="3">
                  <c:v>0.06</c:v>
                </c:pt>
                <c:pt idx="4">
                  <c:v>0.12</c:v>
                </c:pt>
                <c:pt idx="5">
                  <c:v>0.12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ED3-4A8A-A314-99ECF4B37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263040"/>
        <c:axId val="184264576"/>
      </c:barChart>
      <c:catAx>
        <c:axId val="1842630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84264576"/>
        <c:crosses val="autoZero"/>
        <c:auto val="1"/>
        <c:lblAlgn val="ctr"/>
        <c:lblOffset val="100"/>
        <c:noMultiLvlLbl val="0"/>
      </c:catAx>
      <c:valAx>
        <c:axId val="184264576"/>
        <c:scaling>
          <c:orientation val="maxMin"/>
        </c:scaling>
        <c:delete val="1"/>
        <c:axPos val="l"/>
        <c:numFmt formatCode="0%" sourceLinked="1"/>
        <c:majorTickMark val="out"/>
        <c:minorTickMark val="none"/>
        <c:tickLblPos val="nextTo"/>
        <c:crossAx val="18426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37043053901839E-2"/>
          <c:y val="7.6599373815197672E-2"/>
          <c:w val="0.9652450040626277"/>
          <c:h val="0.8314813776065651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BB3-4939-99D8-D243F5A4BB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0.24</c:v>
                </c:pt>
                <c:pt idx="1">
                  <c:v>0.28000000000000003</c:v>
                </c:pt>
                <c:pt idx="2">
                  <c:v>0.2</c:v>
                </c:pt>
                <c:pt idx="3">
                  <c:v>0.36</c:v>
                </c:pt>
                <c:pt idx="4">
                  <c:v>0.2</c:v>
                </c:pt>
                <c:pt idx="5">
                  <c:v>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BB3-4939-99D8-D243F5A4B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0.31</c:v>
                </c:pt>
                <c:pt idx="1">
                  <c:v>0.33</c:v>
                </c:pt>
                <c:pt idx="2">
                  <c:v>0.3</c:v>
                </c:pt>
                <c:pt idx="3">
                  <c:v>0.32</c:v>
                </c:pt>
                <c:pt idx="4">
                  <c:v>0.33</c:v>
                </c:pt>
                <c:pt idx="5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BB3-4939-99D8-D243F5A4B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0.25</c:v>
                </c:pt>
                <c:pt idx="1">
                  <c:v>0.24</c:v>
                </c:pt>
                <c:pt idx="2">
                  <c:v>0.26</c:v>
                </c:pt>
                <c:pt idx="3">
                  <c:v>0.19</c:v>
                </c:pt>
                <c:pt idx="4">
                  <c:v>0.24</c:v>
                </c:pt>
                <c:pt idx="5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BB3-4939-99D8-D243F5A4BB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0.12</c:v>
                </c:pt>
                <c:pt idx="1">
                  <c:v>0.09</c:v>
                </c:pt>
                <c:pt idx="2">
                  <c:v>0.15</c:v>
                </c:pt>
                <c:pt idx="3">
                  <c:v>7.0000000000000007E-2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BB3-4939-99D8-D243F5A4BB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0.08</c:v>
                </c:pt>
                <c:pt idx="1">
                  <c:v>0.06</c:v>
                </c:pt>
                <c:pt idx="2">
                  <c:v>0.09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BB3-4939-99D8-D243F5A4B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325248"/>
        <c:axId val="184326784"/>
      </c:barChart>
      <c:catAx>
        <c:axId val="18432524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84326784"/>
        <c:crosses val="autoZero"/>
        <c:auto val="1"/>
        <c:lblAlgn val="ctr"/>
        <c:lblOffset val="100"/>
        <c:noMultiLvlLbl val="0"/>
      </c:catAx>
      <c:valAx>
        <c:axId val="184326784"/>
        <c:scaling>
          <c:orientation val="maxMin"/>
        </c:scaling>
        <c:delete val="1"/>
        <c:axPos val="l"/>
        <c:numFmt formatCode="0%" sourceLinked="1"/>
        <c:majorTickMark val="out"/>
        <c:minorTickMark val="none"/>
        <c:tickLblPos val="nextTo"/>
        <c:crossAx val="18432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77095495381408E-2"/>
          <c:y val="0.33397170308621377"/>
          <c:w val="0.96623798738770117"/>
          <c:h val="0.48677282672751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9B-472C-9823-057EDE66FE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9B-472C-9823-057EDE66FE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9B-472C-9823-057EDE66FE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F9B-472C-9823-057EDE66FEB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9B-472C-9823-057EDE66FEB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F9B-472C-9823-057EDE66FE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507584"/>
        <c:axId val="183521664"/>
      </c:barChart>
      <c:catAx>
        <c:axId val="18350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1664"/>
        <c:crosses val="autoZero"/>
        <c:auto val="1"/>
        <c:lblAlgn val="ctr"/>
        <c:lblOffset val="100"/>
        <c:noMultiLvlLbl val="0"/>
      </c:catAx>
      <c:valAx>
        <c:axId val="1835216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8350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76393054595731"/>
          <c:y val="6.1418908042284399E-2"/>
          <c:w val="0.43023606945404264"/>
          <c:h val="0.15939968371680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77095495381408E-2"/>
          <c:y val="0.33397170308621377"/>
          <c:w val="0.96623798738770117"/>
          <c:h val="0.48677282672751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8A-4630-8F63-AE9CA7EC74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8A-4630-8F63-AE9CA7EC74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8A-4630-8F63-AE9CA7EC74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98A-4630-8F63-AE9CA7EC74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98A-4630-8F63-AE9CA7EC74C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98A-4630-8F63-AE9CA7EC74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755520"/>
        <c:axId val="183757056"/>
      </c:barChart>
      <c:catAx>
        <c:axId val="183755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57056"/>
        <c:crosses val="autoZero"/>
        <c:auto val="1"/>
        <c:lblAlgn val="ctr"/>
        <c:lblOffset val="100"/>
        <c:noMultiLvlLbl val="0"/>
      </c:catAx>
      <c:valAx>
        <c:axId val="18375705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8375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76393054595731"/>
          <c:y val="6.1418908042284399E-2"/>
          <c:w val="0.43023606945404264"/>
          <c:h val="0.15939968371680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4396622464095031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28%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0.37</c:v>
                </c:pt>
                <c:pt idx="1">
                  <c:v>0.36</c:v>
                </c:pt>
                <c:pt idx="2">
                  <c:v>0.35</c:v>
                </c:pt>
                <c:pt idx="3">
                  <c:v>0.22</c:v>
                </c:pt>
                <c:pt idx="4">
                  <c:v>0.22</c:v>
                </c:pt>
                <c:pt idx="5">
                  <c:v>0.21</c:v>
                </c:pt>
                <c:pt idx="6">
                  <c:v>0.2</c:v>
                </c:pt>
                <c:pt idx="7">
                  <c:v>0.17</c:v>
                </c:pt>
                <c:pt idx="8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22-4A8C-87FB-CFCDDC790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131008"/>
        <c:axId val="191132800"/>
      </c:barChart>
      <c:catAx>
        <c:axId val="191131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32800"/>
        <c:crosses val="autoZero"/>
        <c:auto val="1"/>
        <c:lblAlgn val="ctr"/>
        <c:lblOffset val="100"/>
        <c:noMultiLvlLbl val="0"/>
      </c:catAx>
      <c:valAx>
        <c:axId val="19113280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9113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4396622464095031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28%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0.25</c:v>
                </c:pt>
                <c:pt idx="2">
                  <c:v>0.13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504-493E-8E91-FC291EE8C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784064"/>
        <c:axId val="191785600"/>
      </c:barChart>
      <c:catAx>
        <c:axId val="191784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85600"/>
        <c:crosses val="autoZero"/>
        <c:auto val="1"/>
        <c:lblAlgn val="ctr"/>
        <c:lblOffset val="100"/>
        <c:noMultiLvlLbl val="0"/>
      </c:catAx>
      <c:valAx>
        <c:axId val="19178560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9178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8893125383120971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0.79</c:v>
                </c:pt>
                <c:pt idx="1">
                  <c:v>0.64</c:v>
                </c:pt>
                <c:pt idx="2">
                  <c:v>0.56999999999999995</c:v>
                </c:pt>
                <c:pt idx="3">
                  <c:v>0.69</c:v>
                </c:pt>
                <c:pt idx="4">
                  <c:v>0.72</c:v>
                </c:pt>
                <c:pt idx="5">
                  <c:v>0.8</c:v>
                </c:pt>
                <c:pt idx="6">
                  <c:v>0.93</c:v>
                </c:pt>
                <c:pt idx="7">
                  <c:v>0.89</c:v>
                </c:pt>
                <c:pt idx="8">
                  <c:v>0.71</c:v>
                </c:pt>
                <c:pt idx="9">
                  <c:v>0.79</c:v>
                </c:pt>
                <c:pt idx="10">
                  <c:v>0.87</c:v>
                </c:pt>
                <c:pt idx="11">
                  <c:v>0.77</c:v>
                </c:pt>
                <c:pt idx="12">
                  <c:v>0.81</c:v>
                </c:pt>
                <c:pt idx="13">
                  <c:v>0.88</c:v>
                </c:pt>
                <c:pt idx="14">
                  <c:v>0.76</c:v>
                </c:pt>
                <c:pt idx="15">
                  <c:v>0.74</c:v>
                </c:pt>
                <c:pt idx="16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0-41DF-A669-F82D6EDD29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Sheet1!$C$2:$C$18</c:f>
              <c:numCache>
                <c:formatCode>0%</c:formatCode>
                <c:ptCount val="17"/>
                <c:pt idx="0">
                  <c:v>0.21</c:v>
                </c:pt>
                <c:pt idx="1">
                  <c:v>0.36</c:v>
                </c:pt>
                <c:pt idx="2">
                  <c:v>0.43</c:v>
                </c:pt>
                <c:pt idx="3">
                  <c:v>0.31</c:v>
                </c:pt>
                <c:pt idx="4">
                  <c:v>0.28000000000000003</c:v>
                </c:pt>
                <c:pt idx="5">
                  <c:v>0.2</c:v>
                </c:pt>
                <c:pt idx="6">
                  <c:v>7.0000000000000007E-2</c:v>
                </c:pt>
                <c:pt idx="7">
                  <c:v>0.11</c:v>
                </c:pt>
                <c:pt idx="8">
                  <c:v>0.28999999999999998</c:v>
                </c:pt>
                <c:pt idx="9">
                  <c:v>0.21</c:v>
                </c:pt>
                <c:pt idx="10">
                  <c:v>0.13</c:v>
                </c:pt>
                <c:pt idx="11">
                  <c:v>0.23</c:v>
                </c:pt>
                <c:pt idx="12">
                  <c:v>0.19</c:v>
                </c:pt>
                <c:pt idx="13">
                  <c:v>0.12</c:v>
                </c:pt>
                <c:pt idx="14">
                  <c:v>0.24</c:v>
                </c:pt>
                <c:pt idx="15">
                  <c:v>0.26</c:v>
                </c:pt>
                <c:pt idx="16">
                  <c:v>0.12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CE-4DEB-B422-0D3910369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1971712"/>
        <c:axId val="171973248"/>
      </c:barChart>
      <c:catAx>
        <c:axId val="17197171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73248"/>
        <c:crosses val="autoZero"/>
        <c:auto val="1"/>
        <c:lblAlgn val="ctr"/>
        <c:lblOffset val="100"/>
        <c:noMultiLvlLbl val="0"/>
      </c:catAx>
      <c:valAx>
        <c:axId val="17197324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7197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4396622464095031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28%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0%</c:formatCode>
                <c:ptCount val="8"/>
                <c:pt idx="0">
                  <c:v>0.38</c:v>
                </c:pt>
                <c:pt idx="1">
                  <c:v>0.28999999999999998</c:v>
                </c:pt>
                <c:pt idx="2">
                  <c:v>0.14000000000000001</c:v>
                </c:pt>
                <c:pt idx="3">
                  <c:v>0.05</c:v>
                </c:pt>
                <c:pt idx="4">
                  <c:v>0.04</c:v>
                </c:pt>
                <c:pt idx="5">
                  <c:v>0.04</c:v>
                </c:pt>
                <c:pt idx="6">
                  <c:v>0.03</c:v>
                </c:pt>
                <c:pt idx="7">
                  <c:v>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22-4A8C-87FB-CFCDDC790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538688"/>
        <c:axId val="191540224"/>
      </c:barChart>
      <c:catAx>
        <c:axId val="1915386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40224"/>
        <c:crosses val="autoZero"/>
        <c:auto val="1"/>
        <c:lblAlgn val="ctr"/>
        <c:lblOffset val="100"/>
        <c:noMultiLvlLbl val="0"/>
      </c:catAx>
      <c:valAx>
        <c:axId val="191540224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9153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4396622464095031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28%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0.31</c:v>
                </c:pt>
                <c:pt idx="1">
                  <c:v>0.2</c:v>
                </c:pt>
                <c:pt idx="2">
                  <c:v>0.18</c:v>
                </c:pt>
                <c:pt idx="3">
                  <c:v>0.13</c:v>
                </c:pt>
                <c:pt idx="4">
                  <c:v>0.12</c:v>
                </c:pt>
                <c:pt idx="5">
                  <c:v>0.04</c:v>
                </c:pt>
                <c:pt idx="6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F0-4329-BF8B-E835D65A8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623552"/>
        <c:axId val="191625088"/>
      </c:barChart>
      <c:catAx>
        <c:axId val="1916235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5088"/>
        <c:crosses val="autoZero"/>
        <c:auto val="1"/>
        <c:lblAlgn val="ctr"/>
        <c:lblOffset val="100"/>
        <c:noMultiLvlLbl val="0"/>
      </c:catAx>
      <c:valAx>
        <c:axId val="191625088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19162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6203694043189012"/>
          <c:y val="2.8989573299212652E-2"/>
          <c:w val="0.41577828308886411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</c:numCache>
            </c:numRef>
          </c:cat>
          <c:val>
            <c:numRef>
              <c:f>Sheet1!$B$2:$B$19</c:f>
              <c:numCache>
                <c:formatCode>0%</c:formatCode>
                <c:ptCount val="18"/>
                <c:pt idx="0">
                  <c:v>0.25</c:v>
                </c:pt>
                <c:pt idx="1">
                  <c:v>7.0000000000000007E-2</c:v>
                </c:pt>
                <c:pt idx="2">
                  <c:v>0.09</c:v>
                </c:pt>
                <c:pt idx="3">
                  <c:v>0.09</c:v>
                </c:pt>
                <c:pt idx="4">
                  <c:v>0.1</c:v>
                </c:pt>
                <c:pt idx="5">
                  <c:v>0.13</c:v>
                </c:pt>
                <c:pt idx="6">
                  <c:v>0.13</c:v>
                </c:pt>
                <c:pt idx="7">
                  <c:v>0.13</c:v>
                </c:pt>
                <c:pt idx="8">
                  <c:v>0.14000000000000001</c:v>
                </c:pt>
                <c:pt idx="9">
                  <c:v>0.15</c:v>
                </c:pt>
                <c:pt idx="10">
                  <c:v>0.18</c:v>
                </c:pt>
                <c:pt idx="11">
                  <c:v>0.18</c:v>
                </c:pt>
                <c:pt idx="12">
                  <c:v>0.18</c:v>
                </c:pt>
                <c:pt idx="13">
                  <c:v>0.19</c:v>
                </c:pt>
                <c:pt idx="14">
                  <c:v>0.21</c:v>
                </c:pt>
                <c:pt idx="15">
                  <c:v>0.23</c:v>
                </c:pt>
                <c:pt idx="16">
                  <c:v>0.25</c:v>
                </c:pt>
                <c:pt idx="17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0-43DD-907C-F120A89ED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2051072"/>
        <c:axId val="172056960"/>
      </c:barChart>
      <c:catAx>
        <c:axId val="172051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56960"/>
        <c:crosses val="autoZero"/>
        <c:auto val="1"/>
        <c:lblAlgn val="ctr"/>
        <c:lblOffset val="100"/>
        <c:noMultiLvlLbl val="0"/>
      </c:catAx>
      <c:valAx>
        <c:axId val="172056960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17205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0.08</c:v>
                </c:pt>
                <c:pt idx="1">
                  <c:v>0.16</c:v>
                </c:pt>
                <c:pt idx="2">
                  <c:v>0.12</c:v>
                </c:pt>
                <c:pt idx="3">
                  <c:v>0.1</c:v>
                </c:pt>
                <c:pt idx="4">
                  <c:v>0.24</c:v>
                </c:pt>
                <c:pt idx="5">
                  <c:v>0.17</c:v>
                </c:pt>
                <c:pt idx="6">
                  <c:v>0.34</c:v>
                </c:pt>
                <c:pt idx="7">
                  <c:v>0.23</c:v>
                </c:pt>
                <c:pt idx="8">
                  <c:v>0.17</c:v>
                </c:pt>
                <c:pt idx="9">
                  <c:v>0.16</c:v>
                </c:pt>
                <c:pt idx="10">
                  <c:v>0.25</c:v>
                </c:pt>
                <c:pt idx="11">
                  <c:v>0.26</c:v>
                </c:pt>
                <c:pt idx="12">
                  <c:v>7.0000000000000007E-2</c:v>
                </c:pt>
                <c:pt idx="13">
                  <c:v>0.44</c:v>
                </c:pt>
                <c:pt idx="14">
                  <c:v>0.45</c:v>
                </c:pt>
                <c:pt idx="15">
                  <c:v>0.27</c:v>
                </c:pt>
                <c:pt idx="16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0-43DD-907C-F120A89ED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3195904"/>
        <c:axId val="243197440"/>
      </c:barChart>
      <c:catAx>
        <c:axId val="2431959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97440"/>
        <c:crosses val="autoZero"/>
        <c:auto val="1"/>
        <c:lblAlgn val="ctr"/>
        <c:lblOffset val="100"/>
        <c:noMultiLvlLbl val="0"/>
      </c:catAx>
      <c:valAx>
        <c:axId val="243197440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24319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5557118107396353"/>
          <c:y val="3.8763486194615761E-2"/>
          <c:w val="0.26982005880534993"/>
          <c:h val="0.94202085340157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0%</c:formatCode>
                <c:ptCount val="17"/>
                <c:pt idx="0">
                  <c:v>0.37</c:v>
                </c:pt>
                <c:pt idx="1">
                  <c:v>0.37</c:v>
                </c:pt>
                <c:pt idx="2">
                  <c:v>0.44</c:v>
                </c:pt>
                <c:pt idx="3">
                  <c:v>0.27</c:v>
                </c:pt>
                <c:pt idx="4">
                  <c:v>0.26</c:v>
                </c:pt>
                <c:pt idx="5">
                  <c:v>0.46</c:v>
                </c:pt>
                <c:pt idx="6">
                  <c:v>0.62</c:v>
                </c:pt>
                <c:pt idx="7">
                  <c:v>0.68</c:v>
                </c:pt>
                <c:pt idx="8">
                  <c:v>0.2</c:v>
                </c:pt>
                <c:pt idx="9">
                  <c:v>0.27</c:v>
                </c:pt>
                <c:pt idx="10">
                  <c:v>0.36</c:v>
                </c:pt>
                <c:pt idx="11">
                  <c:v>0.42</c:v>
                </c:pt>
                <c:pt idx="12">
                  <c:v>0.6</c:v>
                </c:pt>
                <c:pt idx="13">
                  <c:v>0.6</c:v>
                </c:pt>
                <c:pt idx="14">
                  <c:v>0.43</c:v>
                </c:pt>
                <c:pt idx="15">
                  <c:v>0.5</c:v>
                </c:pt>
                <c:pt idx="16">
                  <c:v>0.57999999999999996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C9-438E-8217-82A5FAF84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612160"/>
        <c:axId val="99613696"/>
      </c:barChart>
      <c:catAx>
        <c:axId val="996121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3696"/>
        <c:crosses val="autoZero"/>
        <c:auto val="1"/>
        <c:lblAlgn val="ctr"/>
        <c:lblOffset val="100"/>
        <c:noMultiLvlLbl val="0"/>
      </c:catAx>
      <c:valAx>
        <c:axId val="99613696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996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4" y="0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C657FC-DF0E-4AE5-8AC7-83116AD0ACD1}" type="datetimeFigureOut">
              <a:rPr lang="en-US"/>
              <a:pPr>
                <a:defRPr/>
              </a:pPr>
              <a:t>5/1/2018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8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4" y="8772378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D4012C-5F47-4C4D-9894-ED13338BD57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01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4" y="0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02F9FA-2098-40F9-AEF8-70AB486893ED}" type="datetimeFigureOut">
              <a:rPr lang="en-US"/>
              <a:pPr>
                <a:defRPr/>
              </a:pPr>
              <a:t>5/1/2018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2" tIns="46241" rIns="92482" bIns="46241" rtlCol="0" anchor="ctr"/>
          <a:lstStyle/>
          <a:p>
            <a:pPr lvl="0"/>
            <a:endParaRPr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8" y="4387768"/>
            <a:ext cx="5558801" cy="4155919"/>
          </a:xfrm>
          <a:prstGeom prst="rect">
            <a:avLst/>
          </a:prstGeom>
        </p:spPr>
        <p:txBody>
          <a:bodyPr vert="horz" lIns="92482" tIns="46241" rIns="92482" bIns="46241" rtlCol="0">
            <a:normAutofit/>
          </a:bodyPr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8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4" y="8772378"/>
            <a:ext cx="3012329" cy="462120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AF88B5-2BF3-4EAE-9AA9-4FED7C9A1EB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F88B5-2BF3-4EAE-9AA9-4FED7C9A1EB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xmlns="" id="{7EAE9E9A-AB64-4E03-AD3F-0BB17FAAC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20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96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18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0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9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F88B5-2BF3-4EAE-9AA9-4FED7C9A1E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44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94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94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27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8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2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D Logo B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419100"/>
            <a:ext cx="9255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TD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hidden">
          <a:xfrm>
            <a:off x="415925" y="419100"/>
            <a:ext cx="123638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925" y="1572584"/>
            <a:ext cx="8428037" cy="1252537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25" y="2948946"/>
            <a:ext cx="8428037" cy="714375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588" y="6162040"/>
            <a:ext cx="9140825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275077"/>
            <a:ext cx="9144000" cy="276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781800" cy="808038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482725"/>
            <a:ext cx="7772400" cy="430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867400"/>
            <a:ext cx="7772400" cy="30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C5F3-D0FA-49CA-8186-B245F9AA7C2A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88AC-D913-4F38-80E4-69B546948703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1189038"/>
            <a:ext cx="1295400" cy="4983162"/>
          </a:xfrm>
        </p:spPr>
        <p:txBody>
          <a:bodyPr vert="eaVert" anchor="b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89038"/>
            <a:ext cx="6324600" cy="49831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B5E29-1669-42F5-AF4C-556BACE2A15A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79D4-3B7F-457F-AD6B-D85A23FC174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 Logo B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419100"/>
            <a:ext cx="9255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D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hidden">
          <a:xfrm>
            <a:off x="415925" y="419099"/>
            <a:ext cx="1362075" cy="121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63" y="1647508"/>
            <a:ext cx="8590597" cy="1252537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163" y="3023870"/>
            <a:ext cx="8590597" cy="714375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588" y="6162040"/>
            <a:ext cx="9140825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275077"/>
            <a:ext cx="9144000" cy="276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D Logo B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419100"/>
            <a:ext cx="9255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TD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hidden">
          <a:xfrm>
            <a:off x="415925" y="419100"/>
            <a:ext cx="9255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1322388"/>
            <a:ext cx="6492875" cy="12525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32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2698750"/>
            <a:ext cx="6492875" cy="714375"/>
          </a:xfr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7681-9344-4FB3-AA00-C91E484D9A0E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2725"/>
            <a:ext cx="3813048" cy="46894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1482725"/>
            <a:ext cx="3813048" cy="46894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41832" y="6573838"/>
            <a:ext cx="5105400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ACD9-F601-4B89-B470-3B7FD1D8DFDD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5"/>
            <a:ext cx="381167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220912"/>
            <a:ext cx="381167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2725"/>
            <a:ext cx="38131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0912"/>
            <a:ext cx="38131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AEB3-6880-4BAA-96D7-436FA7B2C61B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A990-DF2C-435B-A5CA-7BE8F9D5B1CC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B2B03-9E9E-41BB-9ACC-162D08946688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781800" cy="808038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2724"/>
            <a:ext cx="4883150" cy="46894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82724"/>
            <a:ext cx="2779713" cy="4689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7FD1-CCF2-4E82-A49A-065028EF4AC8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381000"/>
            <a:ext cx="67818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5"/>
            <a:ext cx="7772400" cy="468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6573838"/>
            <a:ext cx="884238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6A737B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73838"/>
            <a:ext cx="5105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dirty="0">
                <a:solidFill>
                  <a:srgbClr val="6A737B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9438" y="6573838"/>
            <a:ext cx="695325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163D22"/>
                </a:solidFill>
                <a:latin typeface="+mn-lt"/>
              </a:defRPr>
            </a:lvl1pPr>
          </a:lstStyle>
          <a:p>
            <a:pPr>
              <a:defRPr/>
            </a:pPr>
            <a:fld id="{962B1AD1-D0AB-4425-AA37-C804326811A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88" y="6477000"/>
            <a:ext cx="9140825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</a:endParaRPr>
          </a:p>
        </p:txBody>
      </p:sp>
      <p:pic>
        <p:nvPicPr>
          <p:cNvPr id="19464" name="Picture 14" descr="TD Logo BW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555625"/>
            <a:ext cx="4937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5" descr="TD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hidden">
          <a:xfrm>
            <a:off x="7953375" y="555625"/>
            <a:ext cx="4937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" descr="Internal"/>
          <p:cNvSpPr txBox="1"/>
          <p:nvPr userDrawn="1"/>
        </p:nvSpPr>
        <p:spPr>
          <a:xfrm>
            <a:off x="0" y="6533896"/>
            <a:ext cx="954107" cy="3554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mtClean="0"/>
              <a:t>Internal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236538" indent="-236538" algn="l" rtl="0" fontAlgn="base">
        <a:lnSpc>
          <a:spcPct val="95000"/>
        </a:lnSpc>
        <a:spcBef>
          <a:spcPts val="2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11163" indent="-173038" algn="l" rtl="0" fontAlgn="base">
        <a:lnSpc>
          <a:spcPct val="95000"/>
        </a:lnSpc>
        <a:spcBef>
          <a:spcPts val="900"/>
        </a:spcBef>
        <a:spcAft>
          <a:spcPct val="0"/>
        </a:spcAft>
        <a:buClr>
          <a:schemeClr val="tx1"/>
        </a:buClr>
        <a:buSzPct val="100000"/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4675" indent="-163513" algn="l" rtl="0" fontAlgn="base">
        <a:lnSpc>
          <a:spcPct val="95000"/>
        </a:lnSpc>
        <a:spcBef>
          <a:spcPts val="900"/>
        </a:spcBef>
        <a:spcAft>
          <a:spcPct val="0"/>
        </a:spcAft>
        <a:buClr>
          <a:schemeClr val="tx1"/>
        </a:buClr>
        <a:buSzPct val="100000"/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49300" indent="-173038" algn="l" rtl="0" fontAlgn="base">
        <a:lnSpc>
          <a:spcPct val="95000"/>
        </a:lnSpc>
        <a:spcBef>
          <a:spcPts val="900"/>
        </a:spcBef>
        <a:spcAft>
          <a:spcPct val="0"/>
        </a:spcAft>
        <a:buClr>
          <a:schemeClr val="tx1"/>
        </a:buClr>
        <a:buSzPct val="100000"/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914400" indent="-163513" algn="l" rtl="0" fontAlgn="base">
        <a:lnSpc>
          <a:spcPct val="95000"/>
        </a:lnSpc>
        <a:spcBef>
          <a:spcPts val="900"/>
        </a:spcBef>
        <a:spcAft>
          <a:spcPct val="0"/>
        </a:spcAft>
        <a:buClr>
          <a:schemeClr val="tx1"/>
        </a:buClr>
        <a:buSzPct val="100000"/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1.xml"/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8.xml"/><Relationship Id="rId13" Type="http://schemas.openxmlformats.org/officeDocument/2006/relationships/chart" Target="../charts/chart53.xml"/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12" Type="http://schemas.openxmlformats.org/officeDocument/2006/relationships/chart" Target="../charts/chart52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6.xml"/><Relationship Id="rId11" Type="http://schemas.openxmlformats.org/officeDocument/2006/relationships/chart" Target="../charts/chart51.xml"/><Relationship Id="rId5" Type="http://schemas.openxmlformats.org/officeDocument/2006/relationships/chart" Target="../charts/chart45.xml"/><Relationship Id="rId10" Type="http://schemas.openxmlformats.org/officeDocument/2006/relationships/chart" Target="../charts/chart50.xml"/><Relationship Id="rId4" Type="http://schemas.openxmlformats.org/officeDocument/2006/relationships/chart" Target="../charts/chart44.xml"/><Relationship Id="rId9" Type="http://schemas.openxmlformats.org/officeDocument/2006/relationships/chart" Target="../charts/char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07817" y="2060343"/>
            <a:ext cx="8593943" cy="2366389"/>
          </a:xfrm>
        </p:spPr>
        <p:txBody>
          <a:bodyPr anchor="t"/>
          <a:lstStyle/>
          <a:p>
            <a:r>
              <a:rPr lang="en-US" sz="2400" dirty="0"/>
              <a:t>TD Bank | 2018 New Year’s Resolutions </a:t>
            </a:r>
            <a:endParaRPr lang="en-US" sz="1800" i="1" dirty="0">
              <a:latin typeface="Arial" charset="0"/>
              <a:cs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January 2018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" y="407354"/>
            <a:ext cx="3875930" cy="124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9AADD2FC-4292-42DE-BE49-546C0A753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338729"/>
              </p:ext>
            </p:extLst>
          </p:nvPr>
        </p:nvGraphicFramePr>
        <p:xfrm>
          <a:off x="243587" y="1772417"/>
          <a:ext cx="8275573" cy="144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292109" cy="464124"/>
          </a:xfrm>
        </p:spPr>
        <p:txBody>
          <a:bodyPr/>
          <a:lstStyle/>
          <a:p>
            <a:r>
              <a:rPr lang="en-US" sz="2000" dirty="0"/>
              <a:t>Nearly all believe they’ll be better off financially in 2018.  Having a financial plan is the main reason why.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52" y="6453150"/>
            <a:ext cx="8487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Q10: Do you think you will be better or worse off financially in 2018? Q11: Why do you think you will be better off financially in 2018? Q12: Why do you think you will be worse off financially in 2018?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3188448" y="1296403"/>
            <a:ext cx="2767104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Better or worse financially in 2018?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6F586C85-8B7D-4EC0-B231-45D9423603B2}"/>
              </a:ext>
            </a:extLst>
          </p:cNvPr>
          <p:cNvSpPr/>
          <p:nvPr/>
        </p:nvSpPr>
        <p:spPr>
          <a:xfrm rot="5400000">
            <a:off x="6366152" y="1880887"/>
            <a:ext cx="196587" cy="3064213"/>
          </a:xfrm>
          <a:prstGeom prst="rightBrace">
            <a:avLst>
              <a:gd name="adj1" fmla="val 171131"/>
              <a:gd name="adj2" fmla="val 50000"/>
            </a:avLst>
          </a:prstGeom>
          <a:ln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F0D61-76A5-4BC1-86D3-F5FA31027FC0}"/>
              </a:ext>
            </a:extLst>
          </p:cNvPr>
          <p:cNvSpPr txBox="1"/>
          <p:nvPr/>
        </p:nvSpPr>
        <p:spPr>
          <a:xfrm>
            <a:off x="6216983" y="3554608"/>
            <a:ext cx="604653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1612D-5876-45D1-BEAF-94C291386912}"/>
              </a:ext>
            </a:extLst>
          </p:cNvPr>
          <p:cNvSpPr txBox="1"/>
          <p:nvPr/>
        </p:nvSpPr>
        <p:spPr>
          <a:xfrm>
            <a:off x="2077798" y="3581400"/>
            <a:ext cx="604653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Why?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16D8F2B7-2B78-4E9B-BC13-E250D5203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631005"/>
              </p:ext>
            </p:extLst>
          </p:nvPr>
        </p:nvGraphicFramePr>
        <p:xfrm>
          <a:off x="364293" y="4050076"/>
          <a:ext cx="4182901" cy="217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2A412E10-2B9A-4B84-800B-E20922DBC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09445"/>
              </p:ext>
            </p:extLst>
          </p:nvPr>
        </p:nvGraphicFramePr>
        <p:xfrm>
          <a:off x="4650949" y="4050076"/>
          <a:ext cx="4182901" cy="217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840319-1818-459E-9970-BE5E60B945A1}"/>
              </a:ext>
            </a:extLst>
          </p:cNvPr>
          <p:cNvSpPr/>
          <p:nvPr/>
        </p:nvSpPr>
        <p:spPr>
          <a:xfrm>
            <a:off x="4707279" y="1772417"/>
            <a:ext cx="3945502" cy="35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xmlns="" id="{9ECC8286-07E6-4586-A1E1-B48FFE93A700}"/>
              </a:ext>
            </a:extLst>
          </p:cNvPr>
          <p:cNvSpPr/>
          <p:nvPr/>
        </p:nvSpPr>
        <p:spPr>
          <a:xfrm rot="5400000">
            <a:off x="2281832" y="1880887"/>
            <a:ext cx="196587" cy="3064213"/>
          </a:xfrm>
          <a:prstGeom prst="rightBrace">
            <a:avLst>
              <a:gd name="adj1" fmla="val 171131"/>
              <a:gd name="adj2" fmla="val 50000"/>
            </a:avLst>
          </a:prstGeom>
          <a:ln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7EFD4B-82DE-4EE0-9B00-5D0ED3BC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11891"/>
              </p:ext>
            </p:extLst>
          </p:nvPr>
        </p:nvGraphicFramePr>
        <p:xfrm>
          <a:off x="-5716" y="2779132"/>
          <a:ext cx="8893683" cy="2760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9448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6434235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Invest/save for retirement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 a nest egg/  emergency savings account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credit card/unsecured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Renovate/repair my home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 a house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Save for college (or child's college)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 student loan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 a  business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Plan/pay for my wedding (or child's wedding)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499632" cy="464124"/>
          </a:xfrm>
        </p:spPr>
        <p:txBody>
          <a:bodyPr/>
          <a:lstStyle/>
          <a:p>
            <a:r>
              <a:rPr lang="en-US" sz="1800" dirty="0"/>
              <a:t>Investing and saving are the top long-term financial goals for the next five years.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07320" y="6609374"/>
            <a:ext cx="650660" cy="182562"/>
          </a:xfrm>
        </p:spPr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67F0AC05-54C1-4974-9CCE-D21C14A6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125311"/>
              </p:ext>
            </p:extLst>
          </p:nvPr>
        </p:nvGraphicFramePr>
        <p:xfrm>
          <a:off x="-150001" y="2670545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C271C49-C6A3-43C9-AB69-8897AD3EAE66}"/>
              </a:ext>
            </a:extLst>
          </p:cNvPr>
          <p:cNvSpPr txBox="1"/>
          <p:nvPr/>
        </p:nvSpPr>
        <p:spPr>
          <a:xfrm>
            <a:off x="2894261" y="1868688"/>
            <a:ext cx="3417923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Long-term financial goals for next five years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F589530-BE12-443C-B05D-DBC3FA172353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Q13: In the next five (5) years, what are your long-term financial goals?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E8365A8-25CB-4938-B4C6-40C0387C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75704"/>
              </p:ext>
            </p:extLst>
          </p:nvPr>
        </p:nvGraphicFramePr>
        <p:xfrm>
          <a:off x="2375439" y="2356104"/>
          <a:ext cx="6457662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7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6589CCD3-26FE-499F-8916-64CD0CB1C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393949"/>
              </p:ext>
            </p:extLst>
          </p:nvPr>
        </p:nvGraphicFramePr>
        <p:xfrm>
          <a:off x="1014335" y="268578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F4A5E456-2183-404F-B6CB-10C5DBC4C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503937"/>
              </p:ext>
            </p:extLst>
          </p:nvPr>
        </p:nvGraphicFramePr>
        <p:xfrm>
          <a:off x="2099423" y="2682735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510B2C31-598F-457A-B823-CEDF54D75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587128"/>
              </p:ext>
            </p:extLst>
          </p:nvPr>
        </p:nvGraphicFramePr>
        <p:xfrm>
          <a:off x="3102215" y="2679687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ECAD90FA-0F7F-4072-AA11-623E0738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40891"/>
              </p:ext>
            </p:extLst>
          </p:nvPr>
        </p:nvGraphicFramePr>
        <p:xfrm>
          <a:off x="4251311" y="2676639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9EEBB59A-618A-4A26-A43E-8F832E7FF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3925"/>
              </p:ext>
            </p:extLst>
          </p:nvPr>
        </p:nvGraphicFramePr>
        <p:xfrm>
          <a:off x="5354687" y="2673591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762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7EFD4B-82DE-4EE0-9B00-5D0ED3BC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72171"/>
              </p:ext>
            </p:extLst>
          </p:nvPr>
        </p:nvGraphicFramePr>
        <p:xfrm>
          <a:off x="-5715" y="2771512"/>
          <a:ext cx="8716994" cy="2760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4794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 a nest egg/emergency savings account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Invest/save for retirement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credit card/unsecured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Renovate/repair my home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 a house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Save for college (or child's college)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 a business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student loan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Plan/pay for my wedding (or child's wedding)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499632" cy="464124"/>
          </a:xfrm>
        </p:spPr>
        <p:txBody>
          <a:bodyPr/>
          <a:lstStyle/>
          <a:p>
            <a:r>
              <a:rPr lang="en-US" sz="1800" dirty="0"/>
              <a:t>When ranked (Top 1-3) investing and saving are still the most important.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07320" y="6609374"/>
            <a:ext cx="650660" cy="182562"/>
          </a:xfrm>
        </p:spPr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67F0AC05-54C1-4974-9CCE-D21C14A6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050362"/>
              </p:ext>
            </p:extLst>
          </p:nvPr>
        </p:nvGraphicFramePr>
        <p:xfrm>
          <a:off x="-67705" y="2670545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D57571-64CE-427F-9901-2C5FC0316BC4}"/>
              </a:ext>
            </a:extLst>
          </p:cNvPr>
          <p:cNvSpPr txBox="1"/>
          <p:nvPr/>
        </p:nvSpPr>
        <p:spPr>
          <a:xfrm>
            <a:off x="3203110" y="1856727"/>
            <a:ext cx="2883225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Top three ranked long-term priorities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B74EDB6-9576-4AF6-96F9-5181A99EDFB0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Q14: What are your long-term priorities? Please rank your goals from most important to least important?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62ED39B4-3BE1-4388-9FD4-88F8157D7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16848"/>
              </p:ext>
            </p:extLst>
          </p:nvPr>
        </p:nvGraphicFramePr>
        <p:xfrm>
          <a:off x="2375439" y="2383536"/>
          <a:ext cx="6457662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7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076277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D2CC5CD1-9BC9-47DB-9D7B-9933A105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863977"/>
              </p:ext>
            </p:extLst>
          </p:nvPr>
        </p:nvGraphicFramePr>
        <p:xfrm>
          <a:off x="980807" y="2667497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8DDED4D9-680A-45D7-97B2-3C87CEA5B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016728"/>
              </p:ext>
            </p:extLst>
          </p:nvPr>
        </p:nvGraphicFramePr>
        <p:xfrm>
          <a:off x="2093327" y="267359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xmlns="" id="{32EB1250-832C-46DE-A630-E9544578E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704772"/>
              </p:ext>
            </p:extLst>
          </p:nvPr>
        </p:nvGraphicFramePr>
        <p:xfrm>
          <a:off x="3233279" y="2670545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E15CBEC4-F2E7-4F31-84EE-610A09EFD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986567"/>
              </p:ext>
            </p:extLst>
          </p:nvPr>
        </p:nvGraphicFramePr>
        <p:xfrm>
          <a:off x="4263503" y="2676641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9E1577A0-2262-4672-B84D-36D4AB752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077261"/>
              </p:ext>
            </p:extLst>
          </p:nvPr>
        </p:nvGraphicFramePr>
        <p:xfrm>
          <a:off x="5440031" y="267359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46793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7EFD4B-82DE-4EE0-9B00-5D0ED3BC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3167"/>
              </p:ext>
            </p:extLst>
          </p:nvPr>
        </p:nvGraphicFramePr>
        <p:xfrm>
          <a:off x="158877" y="2771512"/>
          <a:ext cx="8716994" cy="2760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4794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Invest/save for retirement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 a nest egg/  emergency savings account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credit card/unsecured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Renovate/repair my home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 a house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Save for college (or child's college)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 off  student loan debt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 a  business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Plan/pay for my wedding (or child's wedding)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499632" cy="464124"/>
          </a:xfrm>
        </p:spPr>
        <p:txBody>
          <a:bodyPr/>
          <a:lstStyle/>
          <a:p>
            <a:r>
              <a:rPr lang="en-US" sz="1800" dirty="0"/>
              <a:t>A financial plan is most needed to achieve ones goals of saving, investing and paying off debt.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07320" y="6609374"/>
            <a:ext cx="650660" cy="182562"/>
          </a:xfrm>
        </p:spPr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67F0AC05-54C1-4974-9CCE-D21C14A6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435762"/>
              </p:ext>
            </p:extLst>
          </p:nvPr>
        </p:nvGraphicFramePr>
        <p:xfrm>
          <a:off x="96887" y="2670545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E8365A8-25CB-4938-B4C6-40C0387C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10510"/>
              </p:ext>
            </p:extLst>
          </p:nvPr>
        </p:nvGraphicFramePr>
        <p:xfrm>
          <a:off x="2430303" y="2301240"/>
          <a:ext cx="650756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12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301512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301512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301512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301512">
                  <a:extLst>
                    <a:ext uri="{9D8B030D-6E8A-4147-A177-3AD203B41FA5}">
                      <a16:colId xmlns:a16="http://schemas.microsoft.com/office/drawing/2014/main" xmlns="" val="688871378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Advice/information from a financial expert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Advice/information from another expert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Higher salary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Financial plan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Have everything I    need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6589CCD3-26FE-499F-8916-64CD0CB1C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663756"/>
              </p:ext>
            </p:extLst>
          </p:nvPr>
        </p:nvGraphicFramePr>
        <p:xfrm>
          <a:off x="1361807" y="268578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4C1A9C86-5521-4BAE-A0BE-1018EFC5A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66599"/>
              </p:ext>
            </p:extLst>
          </p:nvPr>
        </p:nvGraphicFramePr>
        <p:xfrm>
          <a:off x="2564737" y="267816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E1564762-B7F0-447E-A8F8-148736E57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200646"/>
              </p:ext>
            </p:extLst>
          </p:nvPr>
        </p:nvGraphicFramePr>
        <p:xfrm>
          <a:off x="3816606" y="267054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28B8D35D-522E-4B7A-BFCD-5FA613DBC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919180"/>
              </p:ext>
            </p:extLst>
          </p:nvPr>
        </p:nvGraphicFramePr>
        <p:xfrm>
          <a:off x="5179556" y="2670543"/>
          <a:ext cx="4785619" cy="290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564E7A6-BE35-4D3C-BA33-F694C7AE4BD4}"/>
              </a:ext>
            </a:extLst>
          </p:cNvPr>
          <p:cNvSpPr txBox="1"/>
          <p:nvPr/>
        </p:nvSpPr>
        <p:spPr>
          <a:xfrm>
            <a:off x="3066143" y="1596656"/>
            <a:ext cx="3632726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Need most to achieve long-term financial goals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D7BC662-8CE8-409A-90BB-632E8A6F19BF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Q15: What do you most need to achieve your long-term financial goals?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577454" cy="464124"/>
          </a:xfrm>
        </p:spPr>
        <p:txBody>
          <a:bodyPr/>
          <a:lstStyle/>
          <a:p>
            <a:r>
              <a:rPr lang="en-US" sz="2000" dirty="0"/>
              <a:t>Resolutions setters are split when asked whether they are more likely to accomplish their short or long term goals.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Q16: Let's consider New Year's resolutions/goals to be short-term goals. Do you find that you are more likely to accomplish your short-term or your long-term goals?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2557666" y="1935293"/>
            <a:ext cx="4028667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More likely to accomplish short- or long-term goals?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E24D6BCA-EFDA-4BD8-AFAA-79ED87B2D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73534"/>
              </p:ext>
            </p:extLst>
          </p:nvPr>
        </p:nvGraphicFramePr>
        <p:xfrm>
          <a:off x="434212" y="2517226"/>
          <a:ext cx="8275573" cy="2108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545E0EB-DA6B-4A12-94C5-E44CF91AA0CC}"/>
              </a:ext>
            </a:extLst>
          </p:cNvPr>
          <p:cNvSpPr/>
          <p:nvPr/>
        </p:nvSpPr>
        <p:spPr>
          <a:xfrm>
            <a:off x="4999887" y="2599268"/>
            <a:ext cx="3945502" cy="35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154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D51AA1-F74B-4ADA-8D51-B1FF065B7246}"/>
              </a:ext>
            </a:extLst>
          </p:cNvPr>
          <p:cNvSpPr/>
          <p:nvPr/>
        </p:nvSpPr>
        <p:spPr>
          <a:xfrm>
            <a:off x="266700" y="3921683"/>
            <a:ext cx="8763000" cy="2145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E53032A-29F8-4668-AEE4-0CB0F6240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E5C5D3-24CB-4009-8CE7-C0C7BBEBB769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Q19: How satisfied are you with each of the following?</a:t>
            </a:r>
            <a:endParaRPr lang="en-US" sz="800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4E9B5834-D739-412E-8A9B-94EC0A6518F4}"/>
              </a:ext>
            </a:extLst>
          </p:cNvPr>
          <p:cNvGraphicFramePr>
            <a:graphicFrameLocks noGrp="1"/>
          </p:cNvGraphicFramePr>
          <p:nvPr/>
        </p:nvGraphicFramePr>
        <p:xfrm>
          <a:off x="153742" y="2151794"/>
          <a:ext cx="8716994" cy="122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678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7034316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Financial health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Physical health and well-being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Emotional health and wellness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Family well-being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</a:tbl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xmlns="" id="{624041DC-D755-4858-BF7F-9D7DD1C64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608"/>
              </p:ext>
            </p:extLst>
          </p:nvPr>
        </p:nvGraphicFramePr>
        <p:xfrm>
          <a:off x="-754078" y="2077206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0C89A19-2321-4E1C-B981-40D843B2C044}"/>
              </a:ext>
            </a:extLst>
          </p:cNvPr>
          <p:cNvSpPr txBox="1"/>
          <p:nvPr/>
        </p:nvSpPr>
        <p:spPr>
          <a:xfrm>
            <a:off x="3739881" y="1311158"/>
            <a:ext cx="1664238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Overall Satisfaction 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6A1167-66F6-4935-9B81-E8C38083F48A}"/>
              </a:ext>
            </a:extLst>
          </p:cNvPr>
          <p:cNvSpPr txBox="1">
            <a:spLocks/>
          </p:cNvSpPr>
          <p:nvPr/>
        </p:nvSpPr>
        <p:spPr bwMode="auto">
          <a:xfrm>
            <a:off x="175491" y="297876"/>
            <a:ext cx="7577454" cy="46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/>
              <a:t>Only 4-in-10 are extremely or very satisfied with their Financial Health. </a:t>
            </a:r>
          </a:p>
          <a:p>
            <a:r>
              <a:rPr lang="en-US" sz="1200" dirty="0"/>
              <a:t>Women are less satisfied with Financial health, more satisfied with Physical &amp; Emotional Health.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EA975439-2C8E-4146-81EC-6E7004640635}"/>
              </a:ext>
            </a:extLst>
          </p:cNvPr>
          <p:cNvSpPr/>
          <p:nvPr/>
        </p:nvSpPr>
        <p:spPr>
          <a:xfrm>
            <a:off x="1092931" y="3990517"/>
            <a:ext cx="614898" cy="61356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B3B9F8E4-146C-4A63-B717-29729460A008}"/>
              </a:ext>
            </a:extLst>
          </p:cNvPr>
          <p:cNvSpPr/>
          <p:nvPr/>
        </p:nvSpPr>
        <p:spPr>
          <a:xfrm rot="5400000">
            <a:off x="1394097" y="3942428"/>
            <a:ext cx="571565" cy="72222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A02C13C-73C8-45EF-9DEC-1F1BDBD5E392}"/>
              </a:ext>
            </a:extLst>
          </p:cNvPr>
          <p:cNvSpPr/>
          <p:nvPr/>
        </p:nvSpPr>
        <p:spPr>
          <a:xfrm>
            <a:off x="1146290" y="4043760"/>
            <a:ext cx="508180" cy="507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FF804E-990A-43B6-9EA2-D847F032B85F}"/>
              </a:ext>
            </a:extLst>
          </p:cNvPr>
          <p:cNvSpPr txBox="1"/>
          <p:nvPr/>
        </p:nvSpPr>
        <p:spPr>
          <a:xfrm>
            <a:off x="1070896" y="4119557"/>
            <a:ext cx="658967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/>
              <a:t>41%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D727CC-5DDD-4956-AF97-A93B9D1BE835}"/>
              </a:ext>
            </a:extLst>
          </p:cNvPr>
          <p:cNvSpPr txBox="1"/>
          <p:nvPr/>
        </p:nvSpPr>
        <p:spPr>
          <a:xfrm>
            <a:off x="2007366" y="4119557"/>
            <a:ext cx="3262432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Satisfied with Financial Health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xmlns="" id="{B6CC575B-67F2-42C6-AB24-AD9914BFC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22356"/>
              </p:ext>
            </p:extLst>
          </p:nvPr>
        </p:nvGraphicFramePr>
        <p:xfrm>
          <a:off x="618500" y="4655999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3AD3EB02-8A9A-4834-8DEF-22862F9A2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7669"/>
              </p:ext>
            </p:extLst>
          </p:nvPr>
        </p:nvGraphicFramePr>
        <p:xfrm>
          <a:off x="964645" y="4755618"/>
          <a:ext cx="2208581" cy="1137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581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Physical health and well-being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Emotional health and wellness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Family well-being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20A984-0AF4-435F-BA82-68C94513165D}"/>
              </a:ext>
            </a:extLst>
          </p:cNvPr>
          <p:cNvSpPr txBox="1"/>
          <p:nvPr/>
        </p:nvSpPr>
        <p:spPr>
          <a:xfrm>
            <a:off x="5076403" y="4760053"/>
            <a:ext cx="3755342" cy="11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50" dirty="0"/>
              <a:t>Those satisfied with their Financial Heath are more likely to be satisfied with their Physical Health, Emotional Health and Family Well Being. </a:t>
            </a:r>
          </a:p>
          <a:p>
            <a:pPr>
              <a:lnSpc>
                <a:spcPct val="95000"/>
              </a:lnSpc>
            </a:pPr>
            <a:endParaRPr lang="en-US" sz="1050" dirty="0"/>
          </a:p>
          <a:p>
            <a:pPr>
              <a:lnSpc>
                <a:spcPct val="95000"/>
              </a:lnSpc>
            </a:pPr>
            <a:r>
              <a:rPr lang="en-US" sz="1050" dirty="0"/>
              <a:t>Note: The link is not as strong the other way! Of those satisfied with their physical heath – 69% are satisfied with the Financial Health.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DAA375-FE0B-4C5A-B12D-4EEB593E63D3}"/>
              </a:ext>
            </a:extLst>
          </p:cNvPr>
          <p:cNvSpPr txBox="1"/>
          <p:nvPr/>
        </p:nvSpPr>
        <p:spPr>
          <a:xfrm>
            <a:off x="1350175" y="4620366"/>
            <a:ext cx="1204176" cy="25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 i="1" u="sng" dirty="0"/>
              <a:t>Satisfaction with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1222227-20FF-480C-9D84-19F75966B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88390"/>
              </p:ext>
            </p:extLst>
          </p:nvPr>
        </p:nvGraphicFramePr>
        <p:xfrm>
          <a:off x="1373553" y="1686016"/>
          <a:ext cx="7247880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15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073745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xmlns="" id="{7D0F07AE-E7C3-4123-AC94-64BA445D1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631489"/>
              </p:ext>
            </p:extLst>
          </p:nvPr>
        </p:nvGraphicFramePr>
        <p:xfrm>
          <a:off x="404162" y="2083302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4CAE09A5-0356-4463-83C6-792CF2D43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934849"/>
              </p:ext>
            </p:extLst>
          </p:nvPr>
        </p:nvGraphicFramePr>
        <p:xfrm>
          <a:off x="1452674" y="2098542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599C97DC-8E78-4980-9FB1-EF492F2FF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87128"/>
              </p:ext>
            </p:extLst>
          </p:nvPr>
        </p:nvGraphicFramePr>
        <p:xfrm>
          <a:off x="2546906" y="2095494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1AC6B768-3814-4BE2-B2BE-03B6CD03F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9301"/>
              </p:ext>
            </p:extLst>
          </p:nvPr>
        </p:nvGraphicFramePr>
        <p:xfrm>
          <a:off x="3787442" y="2110734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1D2A1514-B2ED-443F-9668-9848DEA32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732478"/>
              </p:ext>
            </p:extLst>
          </p:nvPr>
        </p:nvGraphicFramePr>
        <p:xfrm>
          <a:off x="5073698" y="2116830"/>
          <a:ext cx="4785619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4469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E53032A-29F8-4668-AEE4-0CB0F6240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E5C5D3-24CB-4009-8CE7-C0C7BBEBB769}"/>
              </a:ext>
            </a:extLst>
          </p:cNvPr>
          <p:cNvSpPr/>
          <p:nvPr/>
        </p:nvSpPr>
        <p:spPr>
          <a:xfrm>
            <a:off x="91752" y="6540702"/>
            <a:ext cx="8487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Q17: Thinking about the impact that your financial health has on your overall health and well-being, which of the following best describes how you feel? Q18: Agreement with statements?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B5D708-C95A-44FC-8C14-135D1ACAF860}"/>
              </a:ext>
            </a:extLst>
          </p:cNvPr>
          <p:cNvSpPr txBox="1"/>
          <p:nvPr/>
        </p:nvSpPr>
        <p:spPr>
          <a:xfrm>
            <a:off x="1871807" y="1238590"/>
            <a:ext cx="5499069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Perceptions:  Impact of Financial Health on Overall Health &amp; Well Being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4320D4D7-5B30-43D6-8A0C-6B3A642DA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74876"/>
              </p:ext>
            </p:extLst>
          </p:nvPr>
        </p:nvGraphicFramePr>
        <p:xfrm>
          <a:off x="136093" y="1997828"/>
          <a:ext cx="1735714" cy="16658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5714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</a:tblGrid>
              <a:tr h="555289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Sound financial health can have a </a:t>
                      </a:r>
                      <a:r>
                        <a:rPr lang="en-US" sz="8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positive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impact on my overall health and well-being</a:t>
                      </a:r>
                    </a:p>
                  </a:txBody>
                  <a:tcPr marL="7620" marR="7620" marT="65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  <a:tr h="555289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My financial health has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no impact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on my personal health and well-being</a:t>
                      </a:r>
                    </a:p>
                    <a:p>
                      <a:pPr algn="r" fontAlgn="t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65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0240254"/>
                  </a:ext>
                </a:extLst>
              </a:tr>
              <a:tr h="555289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Poor financial health can have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a negative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impact on my overall health and well-being</a:t>
                      </a:r>
                    </a:p>
                    <a:p>
                      <a:pPr algn="r" fontAlgn="t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65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4227835"/>
                  </a:ext>
                </a:extLst>
              </a:tr>
            </a:tbl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6A1167-66F6-4935-9B81-E8C38083F48A}"/>
              </a:ext>
            </a:extLst>
          </p:cNvPr>
          <p:cNvSpPr txBox="1">
            <a:spLocks/>
          </p:cNvSpPr>
          <p:nvPr/>
        </p:nvSpPr>
        <p:spPr bwMode="auto">
          <a:xfrm>
            <a:off x="175491" y="297876"/>
            <a:ext cx="7577454" cy="46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/>
              <a:t>Consumers agree, Financial Heath will have an impact on ones overall health &amp; well-being. 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xmlns="" id="{AB85D110-8343-4A4E-93F9-C2245560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51295"/>
              </p:ext>
            </p:extLst>
          </p:nvPr>
        </p:nvGraphicFramePr>
        <p:xfrm>
          <a:off x="136093" y="4672022"/>
          <a:ext cx="8870736" cy="1265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7057176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my finances are in order, other goals are easier to accomplish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3456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When I feel healthy and fit, other goals are easier to accomplish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 need to feel healthy and fit before I can focus on my finances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to get finances in order before I can focus on health / fitness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</a:tbl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xmlns="" id="{30DEB83C-F255-4EB6-B870-8CF340CE9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493366"/>
              </p:ext>
            </p:extLst>
          </p:nvPr>
        </p:nvGraphicFramePr>
        <p:xfrm>
          <a:off x="-432514" y="4617072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99B3F4E-4093-448A-8C64-D1393BD55148}"/>
              </a:ext>
            </a:extLst>
          </p:cNvPr>
          <p:cNvSpPr txBox="1"/>
          <p:nvPr/>
        </p:nvSpPr>
        <p:spPr>
          <a:xfrm>
            <a:off x="3150787" y="3925793"/>
            <a:ext cx="2842445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Agreement with Specific Statements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3BB50CA0-6DCC-4234-863A-01FA4CDE8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02766"/>
              </p:ext>
            </p:extLst>
          </p:nvPr>
        </p:nvGraphicFramePr>
        <p:xfrm>
          <a:off x="1684449" y="4337776"/>
          <a:ext cx="7247880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15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073745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576CF0DE-1C27-495F-9A78-88C963CB7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93780"/>
              </p:ext>
            </p:extLst>
          </p:nvPr>
        </p:nvGraphicFramePr>
        <p:xfrm>
          <a:off x="-441658" y="1944618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12DBCC5D-C4E8-4D84-A35F-A531D478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79832"/>
              </p:ext>
            </p:extLst>
          </p:nvPr>
        </p:nvGraphicFramePr>
        <p:xfrm>
          <a:off x="1663113" y="1710400"/>
          <a:ext cx="7247880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15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073745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207980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xmlns="" id="{50E62DBC-BC64-4226-9EF6-B342435AD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229252"/>
              </p:ext>
            </p:extLst>
          </p:nvPr>
        </p:nvGraphicFramePr>
        <p:xfrm>
          <a:off x="689150" y="1941570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xmlns="" id="{9B28D10F-8018-43A5-90CF-99283FC7A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77077"/>
              </p:ext>
            </p:extLst>
          </p:nvPr>
        </p:nvGraphicFramePr>
        <p:xfrm>
          <a:off x="1929686" y="1947666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xmlns="" id="{536FC3F7-1DF3-4481-9B59-251692E9C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449073"/>
              </p:ext>
            </p:extLst>
          </p:nvPr>
        </p:nvGraphicFramePr>
        <p:xfrm>
          <a:off x="3115358" y="1944618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xmlns="" id="{326D3387-D546-45E3-8099-106F3BC4E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532190"/>
              </p:ext>
            </p:extLst>
          </p:nvPr>
        </p:nvGraphicFramePr>
        <p:xfrm>
          <a:off x="4328462" y="1950714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xmlns="" id="{8814F922-43A8-409F-A3CF-691E10AA1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832315"/>
              </p:ext>
            </p:extLst>
          </p:nvPr>
        </p:nvGraphicFramePr>
        <p:xfrm>
          <a:off x="5459270" y="1956810"/>
          <a:ext cx="4303093" cy="171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xmlns="" id="{735FDA54-E70C-496E-8C81-8636FFF72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928002"/>
              </p:ext>
            </p:extLst>
          </p:nvPr>
        </p:nvGraphicFramePr>
        <p:xfrm>
          <a:off x="707438" y="4614024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xmlns="" id="{A082C5EC-704D-492E-B0B5-BCAD52CF4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303093"/>
              </p:ext>
            </p:extLst>
          </p:nvPr>
        </p:nvGraphicFramePr>
        <p:xfrm>
          <a:off x="1902254" y="4620120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xmlns="" id="{55F9B93B-CAAF-4483-A162-91E2691E0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467357"/>
              </p:ext>
            </p:extLst>
          </p:nvPr>
        </p:nvGraphicFramePr>
        <p:xfrm>
          <a:off x="3097070" y="4617072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xmlns="" id="{F1C2EC48-CE52-4007-9633-2EC66E454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7358"/>
              </p:ext>
            </p:extLst>
          </p:nvPr>
        </p:nvGraphicFramePr>
        <p:xfrm>
          <a:off x="4337606" y="4614024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xmlns="" id="{72168751-E0EC-405B-A944-2BAE9E847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632498"/>
              </p:ext>
            </p:extLst>
          </p:nvPr>
        </p:nvGraphicFramePr>
        <p:xfrm>
          <a:off x="5568998" y="4610976"/>
          <a:ext cx="4303093" cy="133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45283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689778" cy="464124"/>
          </a:xfrm>
        </p:spPr>
        <p:txBody>
          <a:bodyPr/>
          <a:lstStyle/>
          <a:p>
            <a:r>
              <a:rPr lang="en-US" sz="1800" dirty="0"/>
              <a:t>Overall, review of budgets/monitoring of spend is happening less frequently than Exercise.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Q20 How often do you do each of the following activities?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3245218" y="1400752"/>
            <a:ext cx="2690160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Exercise of Physical Participation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0F9C58A-DB71-4FD6-94AF-B2CFDBAA0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162202"/>
              </p:ext>
            </p:extLst>
          </p:nvPr>
        </p:nvGraphicFramePr>
        <p:xfrm>
          <a:off x="1439015" y="1964656"/>
          <a:ext cx="7503817" cy="165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9ABE55C-1093-4A75-9786-62AF86CDCB01}"/>
              </a:ext>
            </a:extLst>
          </p:cNvPr>
          <p:cNvSpPr/>
          <p:nvPr/>
        </p:nvSpPr>
        <p:spPr>
          <a:xfrm>
            <a:off x="466917" y="2407354"/>
            <a:ext cx="111956" cy="108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C37B940-9F18-49A4-B973-873179338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12889"/>
              </p:ext>
            </p:extLst>
          </p:nvPr>
        </p:nvGraphicFramePr>
        <p:xfrm>
          <a:off x="597662" y="2402343"/>
          <a:ext cx="1310386" cy="87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386">
                  <a:extLst>
                    <a:ext uri="{9D8B030D-6E8A-4147-A177-3AD203B41FA5}">
                      <a16:colId xmlns:a16="http://schemas.microsoft.com/office/drawing/2014/main" xmlns="" val="1218770051"/>
                    </a:ext>
                  </a:extLst>
                </a:gridCol>
              </a:tblGrid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Every day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0923657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Once a week or more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4702982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 few times a month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956687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Once a month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156146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Less often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66856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1CB3EE3-8A9A-4670-926C-8E0BFB125D60}"/>
              </a:ext>
            </a:extLst>
          </p:cNvPr>
          <p:cNvSpPr/>
          <p:nvPr/>
        </p:nvSpPr>
        <p:spPr>
          <a:xfrm>
            <a:off x="466917" y="2584065"/>
            <a:ext cx="111956" cy="108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AE37A37-E508-4075-BB96-184231808A57}"/>
              </a:ext>
            </a:extLst>
          </p:cNvPr>
          <p:cNvSpPr/>
          <p:nvPr/>
        </p:nvSpPr>
        <p:spPr>
          <a:xfrm>
            <a:off x="466917" y="2760776"/>
            <a:ext cx="111956" cy="108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6688458-1F85-452C-8E48-FC24F4F2C819}"/>
              </a:ext>
            </a:extLst>
          </p:cNvPr>
          <p:cNvSpPr/>
          <p:nvPr/>
        </p:nvSpPr>
        <p:spPr>
          <a:xfrm>
            <a:off x="466917" y="2937487"/>
            <a:ext cx="111956" cy="10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1F98A85-A1FC-4495-A548-C296772B3672}"/>
              </a:ext>
            </a:extLst>
          </p:cNvPr>
          <p:cNvSpPr/>
          <p:nvPr/>
        </p:nvSpPr>
        <p:spPr>
          <a:xfrm>
            <a:off x="466917" y="3114196"/>
            <a:ext cx="111956" cy="10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86E719B-4510-4044-B396-9DDF29A10FC2}"/>
              </a:ext>
            </a:extLst>
          </p:cNvPr>
          <p:cNvSpPr txBox="1"/>
          <p:nvPr/>
        </p:nvSpPr>
        <p:spPr>
          <a:xfrm>
            <a:off x="2967286" y="3818637"/>
            <a:ext cx="3347391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Review of Budget and/or Spend Monitoring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xmlns="" id="{5F83E8B1-83A4-40C1-97CA-20DF4E782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47224"/>
              </p:ext>
            </p:extLst>
          </p:nvPr>
        </p:nvGraphicFramePr>
        <p:xfrm>
          <a:off x="1410440" y="4401719"/>
          <a:ext cx="7503817" cy="165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131A239-34EC-4118-859F-5DC11827B9FE}"/>
              </a:ext>
            </a:extLst>
          </p:cNvPr>
          <p:cNvSpPr/>
          <p:nvPr/>
        </p:nvSpPr>
        <p:spPr>
          <a:xfrm>
            <a:off x="438342" y="4844417"/>
            <a:ext cx="111956" cy="108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92B36FE7-F14D-4323-9A1B-DB0B71F7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52971"/>
              </p:ext>
            </p:extLst>
          </p:nvPr>
        </p:nvGraphicFramePr>
        <p:xfrm>
          <a:off x="569087" y="4839406"/>
          <a:ext cx="1310386" cy="87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386">
                  <a:extLst>
                    <a:ext uri="{9D8B030D-6E8A-4147-A177-3AD203B41FA5}">
                      <a16:colId xmlns:a16="http://schemas.microsoft.com/office/drawing/2014/main" xmlns="" val="1218770051"/>
                    </a:ext>
                  </a:extLst>
                </a:gridCol>
              </a:tblGrid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Every day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0923657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Once a week or more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4702982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 few times a month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956687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Once a month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156146"/>
                  </a:ext>
                </a:extLst>
              </a:tr>
              <a:tr h="17413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Less often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66856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DE1BE08-D795-4459-AC79-AC73080FCC4E}"/>
              </a:ext>
            </a:extLst>
          </p:cNvPr>
          <p:cNvSpPr/>
          <p:nvPr/>
        </p:nvSpPr>
        <p:spPr>
          <a:xfrm>
            <a:off x="438342" y="5021128"/>
            <a:ext cx="111956" cy="108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870C064-0E61-406D-96AD-AD8EC2316917}"/>
              </a:ext>
            </a:extLst>
          </p:cNvPr>
          <p:cNvSpPr/>
          <p:nvPr/>
        </p:nvSpPr>
        <p:spPr>
          <a:xfrm>
            <a:off x="438342" y="5197839"/>
            <a:ext cx="111956" cy="108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E6D7C87-2CA7-4CB7-9803-43121E0F70FB}"/>
              </a:ext>
            </a:extLst>
          </p:cNvPr>
          <p:cNvSpPr/>
          <p:nvPr/>
        </p:nvSpPr>
        <p:spPr>
          <a:xfrm>
            <a:off x="438342" y="5374550"/>
            <a:ext cx="111956" cy="10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EA0F90A-05FF-46FA-A653-2551E8110406}"/>
              </a:ext>
            </a:extLst>
          </p:cNvPr>
          <p:cNvSpPr/>
          <p:nvPr/>
        </p:nvSpPr>
        <p:spPr>
          <a:xfrm>
            <a:off x="438342" y="5551259"/>
            <a:ext cx="111956" cy="10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4F03D8-6F6A-4DAC-AC1F-92640E4324BD}"/>
              </a:ext>
            </a:extLst>
          </p:cNvPr>
          <p:cNvSpPr txBox="1"/>
          <p:nvPr/>
        </p:nvSpPr>
        <p:spPr>
          <a:xfrm>
            <a:off x="347627" y="6054332"/>
            <a:ext cx="8492274" cy="238527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 b="1" dirty="0"/>
              <a:t>Note: 50% of those who review budgets/monitor spend at least once a week are satisfied with their Financial Health (vs. 41% overall).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81C96D01-4EBF-4B48-B0D5-A7F0EDB0A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95145"/>
              </p:ext>
            </p:extLst>
          </p:nvPr>
        </p:nvGraphicFramePr>
        <p:xfrm>
          <a:off x="1426043" y="1756120"/>
          <a:ext cx="7453482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90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104204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E464D677-5B35-4E52-B2FE-D26BC99C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96131"/>
              </p:ext>
            </p:extLst>
          </p:nvPr>
        </p:nvGraphicFramePr>
        <p:xfrm>
          <a:off x="1432139" y="4157944"/>
          <a:ext cx="7453482" cy="23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90">
                  <a:extLst>
                    <a:ext uri="{9D8B030D-6E8A-4147-A177-3AD203B41FA5}">
                      <a16:colId xmlns:a16="http://schemas.microsoft.com/office/drawing/2014/main" xmlns="" val="941139595"/>
                    </a:ext>
                  </a:extLst>
                </a:gridCol>
                <a:gridCol w="1104204">
                  <a:extLst>
                    <a:ext uri="{9D8B030D-6E8A-4147-A177-3AD203B41FA5}">
                      <a16:colId xmlns:a16="http://schemas.microsoft.com/office/drawing/2014/main" xmlns="" val="258857948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2474016196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4032409388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1492171840"/>
                    </a:ext>
                  </a:extLst>
                </a:gridCol>
                <a:gridCol w="1242247">
                  <a:extLst>
                    <a:ext uri="{9D8B030D-6E8A-4147-A177-3AD203B41FA5}">
                      <a16:colId xmlns:a16="http://schemas.microsoft.com/office/drawing/2014/main" xmlns="" val="1224202007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Female 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18-34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35-54</a:t>
                      </a:r>
                    </a:p>
                  </a:txBody>
                  <a:tcPr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55+</a:t>
                      </a:r>
                    </a:p>
                  </a:txBody>
                  <a:tcPr marT="41564" marB="41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4B38D6-678F-4F99-A40A-295F9CA91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3E9B89D-39D6-446D-9821-5332126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297876"/>
            <a:ext cx="7689778" cy="464124"/>
          </a:xfrm>
        </p:spPr>
        <p:txBody>
          <a:bodyPr/>
          <a:lstStyle/>
          <a:p>
            <a:r>
              <a:rPr lang="en-US" sz="1800" dirty="0"/>
              <a:t>Nearly two thirds have a financial plan, similar to those having an exercise plan.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A22C2C-0295-47B5-BA80-8FB2C560DA8C}"/>
              </a:ext>
            </a:extLst>
          </p:cNvPr>
          <p:cNvSpPr txBox="1"/>
          <p:nvPr/>
        </p:nvSpPr>
        <p:spPr>
          <a:xfrm>
            <a:off x="3567563" y="1242346"/>
            <a:ext cx="2008883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Personal Financial Plan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3DDF92-521B-4177-B6CE-8F12A900AF5E}"/>
              </a:ext>
            </a:extLst>
          </p:cNvPr>
          <p:cNvSpPr txBox="1"/>
          <p:nvPr/>
        </p:nvSpPr>
        <p:spPr>
          <a:xfrm>
            <a:off x="3261971" y="4102229"/>
            <a:ext cx="2620077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Health / Wellness / Exercise Plan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063A879-52DC-4461-B3E9-91F482E93F4D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Q21. Do you have personal finance plan? Q22. Do you have a health/wellness/exercise plan?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F0C469-13E7-4EE2-8D92-EC7E642DDD35}"/>
              </a:ext>
            </a:extLst>
          </p:cNvPr>
          <p:cNvSpPr txBox="1"/>
          <p:nvPr/>
        </p:nvSpPr>
        <p:spPr>
          <a:xfrm>
            <a:off x="364235" y="3467694"/>
            <a:ext cx="8492274" cy="238527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b="1" dirty="0"/>
              <a:t>Note: 53% of those who have a Financial Plan are satisfied with their Financial Health (vs. 41% overall).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xmlns="" id="{D30761F3-9A4D-4FC8-861D-CD3B49E1E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955530"/>
              </p:ext>
            </p:extLst>
          </p:nvPr>
        </p:nvGraphicFramePr>
        <p:xfrm>
          <a:off x="434212" y="1547962"/>
          <a:ext cx="8275573" cy="185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E589D8F-340B-4542-BF33-2A253C045DA6}"/>
              </a:ext>
            </a:extLst>
          </p:cNvPr>
          <p:cNvSpPr/>
          <p:nvPr/>
        </p:nvSpPr>
        <p:spPr>
          <a:xfrm>
            <a:off x="4999887" y="1630004"/>
            <a:ext cx="3945502" cy="35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xmlns="" id="{A2473FB1-53AD-4E65-B208-1912A58D4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724637"/>
              </p:ext>
            </p:extLst>
          </p:nvPr>
        </p:nvGraphicFramePr>
        <p:xfrm>
          <a:off x="449452" y="4452706"/>
          <a:ext cx="8275573" cy="185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E5DCC20-E9CF-4F26-9EE9-1D7A10EAB868}"/>
              </a:ext>
            </a:extLst>
          </p:cNvPr>
          <p:cNvSpPr/>
          <p:nvPr/>
        </p:nvSpPr>
        <p:spPr>
          <a:xfrm>
            <a:off x="5015127" y="4534748"/>
            <a:ext cx="3945502" cy="35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8308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6E8F71B-DD5C-4F9E-A602-9D143F3D1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9D320AF-1F8D-4CCE-B84B-BFC6F7F7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297876"/>
            <a:ext cx="7689778" cy="464124"/>
          </a:xfrm>
        </p:spPr>
        <p:txBody>
          <a:bodyPr/>
          <a:lstStyle/>
          <a:p>
            <a:r>
              <a:rPr lang="en-US" sz="1800" dirty="0"/>
              <a:t>Low/no fees are top of mind when choosing a new bank. Cash incentives are also considered when switching.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E9C836-AD26-4EFD-BD46-D643D0A16365}"/>
              </a:ext>
            </a:extLst>
          </p:cNvPr>
          <p:cNvSpPr txBox="1"/>
          <p:nvPr/>
        </p:nvSpPr>
        <p:spPr>
          <a:xfrm>
            <a:off x="1953356" y="1128046"/>
            <a:ext cx="5237331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Most Important Element when Choosing a New Banking Relationship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621BAF7-3A73-42F7-8CD9-41267CEAC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63027"/>
              </p:ext>
            </p:extLst>
          </p:nvPr>
        </p:nvGraphicFramePr>
        <p:xfrm>
          <a:off x="175491" y="1786330"/>
          <a:ext cx="3424642" cy="178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642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Low- or no-fee products and services, including ATMs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Products and services that I need, want, and understand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Convenient branch locations near my home/work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Rewards incentives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Friendly, knowledgeable employees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Online apps/digital features -enable to bank where/when I want to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24/7 customer service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79D092C-B44A-4920-906F-F1493E5EA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14914"/>
              </p:ext>
            </p:extLst>
          </p:nvPr>
        </p:nvGraphicFramePr>
        <p:xfrm>
          <a:off x="5179713" y="1496467"/>
          <a:ext cx="3519350" cy="2103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70">
                  <a:extLst>
                    <a:ext uri="{9D8B030D-6E8A-4147-A177-3AD203B41FA5}">
                      <a16:colId xmlns:a16="http://schemas.microsoft.com/office/drawing/2014/main" xmlns="" val="1893176893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976399894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3386664030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4034533606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4033307696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Male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18-34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35-54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55+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84133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3740136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5344798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9457545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1895912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052860"/>
                  </a:ext>
                </a:extLst>
              </a:tr>
              <a:tr h="255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999560"/>
                  </a:ext>
                </a:extLst>
              </a:tr>
              <a:tr h="267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5823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83578F-7568-4113-AEAD-04D2808578F6}"/>
              </a:ext>
            </a:extLst>
          </p:cNvPr>
          <p:cNvSpPr txBox="1"/>
          <p:nvPr/>
        </p:nvSpPr>
        <p:spPr>
          <a:xfrm>
            <a:off x="3079879" y="3946648"/>
            <a:ext cx="2999539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Most Likely to Make you Switch Banks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54830A1-2090-4FEC-89FA-43C92AD6F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7789"/>
              </p:ext>
            </p:extLst>
          </p:nvPr>
        </p:nvGraphicFramePr>
        <p:xfrm>
          <a:off x="175492" y="4532844"/>
          <a:ext cx="3424642" cy="179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642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 incentive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Products and services that I need, want, and understand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Low- or no-fee products and services, including ATMs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Online apps/digital features -enable to bank where/when I want to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Friendly, knowledgeable employees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Seamless, stress-free process to switch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3765089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New/updated branch locations near my home/work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9154476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Free item/giveaway (Amazon Alexa, Apple TV, etc.)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198889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Nothing would make me switch banks</a:t>
                      </a:r>
                    </a:p>
                  </a:txBody>
                  <a:tcPr marL="7620" marR="7620" marT="7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C064DB72-DD5A-4F9F-8F9E-001E856B1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894699"/>
              </p:ext>
            </p:extLst>
          </p:nvPr>
        </p:nvGraphicFramePr>
        <p:xfrm>
          <a:off x="1060708" y="4427814"/>
          <a:ext cx="4785619" cy="193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DFDBC4A-4183-469C-902A-9C688081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90953"/>
              </p:ext>
            </p:extLst>
          </p:nvPr>
        </p:nvGraphicFramePr>
        <p:xfrm>
          <a:off x="5185442" y="4300792"/>
          <a:ext cx="3519350" cy="2079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70">
                  <a:extLst>
                    <a:ext uri="{9D8B030D-6E8A-4147-A177-3AD203B41FA5}">
                      <a16:colId xmlns:a16="http://schemas.microsoft.com/office/drawing/2014/main" xmlns="" val="1893176893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976399894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3386664030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4034533606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2203166469"/>
                    </a:ext>
                  </a:extLst>
                </a:gridCol>
              </a:tblGrid>
              <a:tr h="2374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Male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18-34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35-54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55+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84133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3740136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5344798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9457545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1895912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052860"/>
                  </a:ext>
                </a:extLst>
              </a:tr>
              <a:tr h="2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999560"/>
                  </a:ext>
                </a:extLst>
              </a:tr>
              <a:tr h="2099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582308"/>
                  </a:ext>
                </a:extLst>
              </a:tr>
              <a:tr h="2099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974188"/>
                  </a:ext>
                </a:extLst>
              </a:tr>
              <a:tr h="2099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03867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353E4298-3C3F-49A1-BCDE-F6360748F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909152"/>
              </p:ext>
            </p:extLst>
          </p:nvPr>
        </p:nvGraphicFramePr>
        <p:xfrm>
          <a:off x="1060708" y="1714247"/>
          <a:ext cx="4785619" cy="193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5A3CF86-D491-4337-80D2-90A26C6B8D95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Q23. When you are looking for a new banking relationship, what is most important to you? Q24. What is most likely to make you switch banks?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BD5B59-4029-44A3-925E-F29DE625C0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3858" y="2433847"/>
            <a:ext cx="8327158" cy="3780243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36538" indent="-236538" algn="l" rtl="0" fontAlgn="base">
              <a:lnSpc>
                <a:spcPct val="95000"/>
              </a:lnSpc>
              <a:spcBef>
                <a:spcPts val="2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11163" indent="-173038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74675" indent="-163513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49300" indent="-173038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914400" indent="-163513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en-US" sz="1200" b="1" i="1" u="sng" dirty="0">
                <a:cs typeface="Arial" charset="0"/>
              </a:rPr>
              <a:t>Methodology</a:t>
            </a:r>
            <a:r>
              <a:rPr lang="en-US" altLang="en-US" sz="1200" i="1" u="sng" dirty="0">
                <a:cs typeface="Arial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dirty="0"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dirty="0">
                <a:cs typeface="Arial" charset="0"/>
              </a:rPr>
              <a:t>The total sample includes 1091 consumers.  </a:t>
            </a:r>
            <a:r>
              <a:rPr lang="en-US" altLang="en-US" sz="1200" dirty="0">
                <a:cs typeface="Arial" charset="0"/>
              </a:rPr>
              <a:t>The sample size of 1091 has a margin of error of +/- 3.0%.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1200" dirty="0"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200" dirty="0">
                <a:cs typeface="Arial" charset="0"/>
              </a:rPr>
              <a:t> Survey was fielded January 7</a:t>
            </a:r>
            <a:r>
              <a:rPr lang="en-US" altLang="en-US" sz="1200" baseline="30000" dirty="0">
                <a:cs typeface="Arial" charset="0"/>
              </a:rPr>
              <a:t>th</a:t>
            </a:r>
            <a:r>
              <a:rPr lang="en-US" altLang="en-US" sz="1200" dirty="0">
                <a:cs typeface="Arial" charset="0"/>
              </a:rPr>
              <a:t> – 18</a:t>
            </a:r>
            <a:r>
              <a:rPr lang="en-US" altLang="en-US" sz="1200" baseline="30000" dirty="0">
                <a:cs typeface="Arial" charset="0"/>
              </a:rPr>
              <a:t>th</a:t>
            </a:r>
            <a:r>
              <a:rPr lang="en-US" altLang="en-US" sz="1200" dirty="0">
                <a:cs typeface="Arial" charset="0"/>
              </a:rPr>
              <a:t> 2017.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dirty="0"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en-US" sz="1200" dirty="0">
                <a:cs typeface="Arial" charset="0"/>
              </a:rPr>
              <a:t>This report presents the findings in summary charts and tables. The statistical cross-tabulations are reported under separate cover.  Significance is tested at 95% confidence interval and is represented by boxes: significantly        higher             significantly lower         , or by letters.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dirty="0"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607" y="33014"/>
            <a:ext cx="6958314" cy="808038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Background &amp; Audience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858" y="1289324"/>
            <a:ext cx="8395738" cy="91532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36538" indent="-236538" algn="l" rtl="0" fontAlgn="base">
              <a:lnSpc>
                <a:spcPct val="95000"/>
              </a:lnSpc>
              <a:spcBef>
                <a:spcPts val="2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11163" indent="-173038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74675" indent="-163513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49300" indent="-173038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914400" indent="-163513" algn="l" rtl="0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164592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b="1" i="1" u="sng" dirty="0">
                <a:latin typeface="Arial" charset="0"/>
                <a:cs typeface="Arial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b="1" dirty="0"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cs typeface="Arial" charset="0"/>
              </a:rPr>
              <a:t>TD Bank conducted an online survey among US Consumers who have set a new goal or made a resolution for themselves in 2018. 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725028" y="3792645"/>
            <a:ext cx="215847" cy="14077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3" name="Rectangle 42"/>
          <p:cNvSpPr/>
          <p:nvPr/>
        </p:nvSpPr>
        <p:spPr>
          <a:xfrm>
            <a:off x="1721054" y="3981450"/>
            <a:ext cx="215847" cy="140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167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6E8F71B-DD5C-4F9E-A602-9D143F3D1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9D320AF-1F8D-4CCE-B84B-BFC6F7F7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297876"/>
            <a:ext cx="7689778" cy="464124"/>
          </a:xfrm>
        </p:spPr>
        <p:txBody>
          <a:bodyPr/>
          <a:lstStyle/>
          <a:p>
            <a:r>
              <a:rPr lang="en-US" sz="1800" dirty="0"/>
              <a:t>Being handed a financial windfall leaves many thankful and setting aside the funds for a rainy day.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83578F-7568-4113-AEAD-04D2808578F6}"/>
              </a:ext>
            </a:extLst>
          </p:cNvPr>
          <p:cNvSpPr txBox="1"/>
          <p:nvPr/>
        </p:nvSpPr>
        <p:spPr>
          <a:xfrm>
            <a:off x="3686621" y="1101841"/>
            <a:ext cx="1786066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What to Do with $400!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54830A1-2090-4FEC-89FA-43C92AD6F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16219"/>
              </p:ext>
            </p:extLst>
          </p:nvPr>
        </p:nvGraphicFramePr>
        <p:xfrm>
          <a:off x="184636" y="1678893"/>
          <a:ext cx="3424642" cy="183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642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Put in my savings account/save for a rainy day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 a bill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Put it towards a long-term goal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Treat myself to something for myself: new outfit, shoes, etc.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Treat myself to an experience: dinner/concert, night out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Donate it to charity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3765089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Buy someone else a gift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9154476"/>
                  </a:ext>
                </a:extLst>
              </a:tr>
              <a:tr h="22924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Treat myself to a new gadget.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C064DB72-DD5A-4F9F-8F9E-001E856B1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271977"/>
              </p:ext>
            </p:extLst>
          </p:nvPr>
        </p:nvGraphicFramePr>
        <p:xfrm>
          <a:off x="1060708" y="1583007"/>
          <a:ext cx="4785619" cy="193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DFDBC4A-4183-469C-902A-9C688081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89529"/>
              </p:ext>
            </p:extLst>
          </p:nvPr>
        </p:nvGraphicFramePr>
        <p:xfrm>
          <a:off x="5169283" y="1437895"/>
          <a:ext cx="3519350" cy="21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70">
                  <a:extLst>
                    <a:ext uri="{9D8B030D-6E8A-4147-A177-3AD203B41FA5}">
                      <a16:colId xmlns:a16="http://schemas.microsoft.com/office/drawing/2014/main" xmlns="" val="1893176893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976399894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3386664030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4034533606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2541307943"/>
                    </a:ext>
                  </a:extLst>
                </a:gridCol>
              </a:tblGrid>
              <a:tr h="26883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Male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18-34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35-54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55+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84133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3740136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5344798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9457545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1895912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052860"/>
                  </a:ext>
                </a:extLst>
              </a:tr>
              <a:tr h="227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999560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582308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97418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C60D9A-021B-4808-B9D3-7800FA647D02}"/>
              </a:ext>
            </a:extLst>
          </p:cNvPr>
          <p:cNvSpPr txBox="1"/>
          <p:nvPr/>
        </p:nvSpPr>
        <p:spPr>
          <a:xfrm>
            <a:off x="3268469" y="3828113"/>
            <a:ext cx="2639313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How Would $400 Make you Feel?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B7F0190-2721-47C7-9B09-DF6F3D5B6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32870"/>
              </p:ext>
            </p:extLst>
          </p:nvPr>
        </p:nvGraphicFramePr>
        <p:xfrm>
          <a:off x="217826" y="4495199"/>
          <a:ext cx="3424642" cy="18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642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Thankful - put this towards something I've been saving for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Responsible - going to add to savings in case of emergency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Surprised - I am confused by this, but happy about it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Excited - free money! I'm going to treat myself!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Relieved - now I can pay that bill that's late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Indifferent - This isn't a big deal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257960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Stressed - what am I going to do with this?</a:t>
                      </a: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6FB55F85-A85E-4F24-9C12-180206DB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12491"/>
              </p:ext>
            </p:extLst>
          </p:nvPr>
        </p:nvGraphicFramePr>
        <p:xfrm>
          <a:off x="5196984" y="4222742"/>
          <a:ext cx="3519350" cy="2103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70">
                  <a:extLst>
                    <a:ext uri="{9D8B030D-6E8A-4147-A177-3AD203B41FA5}">
                      <a16:colId xmlns:a16="http://schemas.microsoft.com/office/drawing/2014/main" xmlns="" val="1893176893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976399894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3386664030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4034533606"/>
                    </a:ext>
                  </a:extLst>
                </a:gridCol>
                <a:gridCol w="703870">
                  <a:extLst>
                    <a:ext uri="{9D8B030D-6E8A-4147-A177-3AD203B41FA5}">
                      <a16:colId xmlns:a16="http://schemas.microsoft.com/office/drawing/2014/main" xmlns="" val="856886491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Male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18-34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35-54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55+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84133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3740136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5344798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9457545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1895912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052860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999560"/>
                  </a:ext>
                </a:extLst>
              </a:tr>
              <a:tr h="257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582308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7962C66F-4B98-427D-BA39-432C4454B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922916"/>
              </p:ext>
            </p:extLst>
          </p:nvPr>
        </p:nvGraphicFramePr>
        <p:xfrm>
          <a:off x="1014988" y="4398187"/>
          <a:ext cx="4785619" cy="193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4607292-2DF7-468F-859B-B663809DFC62}"/>
              </a:ext>
            </a:extLst>
          </p:cNvPr>
          <p:cNvSpPr/>
          <p:nvPr/>
        </p:nvSpPr>
        <p:spPr>
          <a:xfrm>
            <a:off x="91752" y="6540702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Q25. If you suddenly were handed $400, what would you do with the money? Q26. If you suddenly were handed $400, how would you feel?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0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73EE70-6909-4730-BB95-1BB61BBA8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764622D-F42B-4757-9DAF-0D0F6A63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76E7F6B-7140-4FD5-B368-3442E2172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65071"/>
              </p:ext>
            </p:extLst>
          </p:nvPr>
        </p:nvGraphicFramePr>
        <p:xfrm>
          <a:off x="596053" y="1969982"/>
          <a:ext cx="3189333" cy="3828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9333">
                  <a:extLst>
                    <a:ext uri="{9D8B030D-6E8A-4147-A177-3AD203B41FA5}">
                      <a16:colId xmlns:a16="http://schemas.microsoft.com/office/drawing/2014/main" xmlns="" val="1387106901"/>
                    </a:ext>
                  </a:extLst>
                </a:gridCol>
              </a:tblGrid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Eat healthy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4230476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Get in shape/stay 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396854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Lose weight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434457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Save more, spend less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019988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Pay off debt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70641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Get organized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322904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Learn something new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548771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Spend more time with family/friends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5421195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More financially responsible/get finances in order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6470919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Read more books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705930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Challenge myself every day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9302555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Improve my credit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273939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Make and keep a budget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158352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Volunteer to help others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5272446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"Unplug" more often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7318902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Change jobs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51161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>
                          <a:effectLst/>
                        </a:rPr>
                        <a:t>Change my bank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74493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Other goal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891404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1" y="291495"/>
            <a:ext cx="7292109" cy="464124"/>
          </a:xfrm>
        </p:spPr>
        <p:txBody>
          <a:bodyPr/>
          <a:lstStyle/>
          <a:p>
            <a:r>
              <a:rPr lang="en-US" sz="1600" dirty="0"/>
              <a:t>Health goals supersede financial goals for 2018. The top financial goal is to save more and spend less.  Millennials are more likely to set financial goals.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08" y="6557397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Q2. What are your 2018 goals or resolutions?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046A6EC-8CF8-4E18-A32B-B61A67879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027551"/>
              </p:ext>
            </p:extLst>
          </p:nvPr>
        </p:nvGraphicFramePr>
        <p:xfrm>
          <a:off x="280991" y="1839159"/>
          <a:ext cx="6297111" cy="4081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3276754" y="1275224"/>
            <a:ext cx="2117888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2018 Goals or Resolutions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1FFF952-009F-4225-993F-1F57B0165B54}"/>
              </a:ext>
            </a:extLst>
          </p:cNvPr>
          <p:cNvSpPr/>
          <p:nvPr/>
        </p:nvSpPr>
        <p:spPr>
          <a:xfrm>
            <a:off x="224295" y="2532904"/>
            <a:ext cx="1737048" cy="2346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Finance NET: 67%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36A02933-7CDB-4636-B294-B962B11688EC}"/>
              </a:ext>
            </a:extLst>
          </p:cNvPr>
          <p:cNvSpPr/>
          <p:nvPr/>
        </p:nvSpPr>
        <p:spPr>
          <a:xfrm>
            <a:off x="224295" y="2144004"/>
            <a:ext cx="1737048" cy="2580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Health NET: 75%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6BBFD2B-CAA4-4027-9C73-EC6808F14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17544"/>
              </p:ext>
            </p:extLst>
          </p:nvPr>
        </p:nvGraphicFramePr>
        <p:xfrm>
          <a:off x="5724144" y="1542990"/>
          <a:ext cx="3099815" cy="429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63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193784764"/>
                    </a:ext>
                  </a:extLst>
                </a:gridCol>
              </a:tblGrid>
              <a:tr h="441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8265990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17176806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89151203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3808051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52822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79242435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60424514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95215666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3206611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13314844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6054620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2205577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418674152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52128483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30009765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761745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62345280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810773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5190889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1404E757-965D-4028-9192-59C0C183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0979"/>
              </p:ext>
            </p:extLst>
          </p:nvPr>
        </p:nvGraphicFramePr>
        <p:xfrm>
          <a:off x="5724143" y="5944866"/>
          <a:ext cx="3099815" cy="428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9963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  <a:gridCol w="619963">
                  <a:extLst>
                    <a:ext uri="{9D8B030D-6E8A-4147-A177-3AD203B41FA5}">
                      <a16:colId xmlns:a16="http://schemas.microsoft.com/office/drawing/2014/main" xmlns="" val="193784764"/>
                    </a:ext>
                  </a:extLst>
                </a:gridCol>
              </a:tblGrid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810773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5190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901322-117F-4DDC-9D48-A0C5B0BFD1A3}"/>
              </a:ext>
            </a:extLst>
          </p:cNvPr>
          <p:cNvSpPr txBox="1"/>
          <p:nvPr/>
        </p:nvSpPr>
        <p:spPr>
          <a:xfrm>
            <a:off x="5005677" y="5944866"/>
            <a:ext cx="718466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100" b="1" dirty="0"/>
              <a:t>Health </a:t>
            </a:r>
          </a:p>
          <a:p>
            <a:pPr algn="r"/>
            <a:r>
              <a:rPr lang="en-US" sz="1100" b="1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29861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0" y="297876"/>
            <a:ext cx="7723369" cy="464124"/>
          </a:xfrm>
        </p:spPr>
        <p:txBody>
          <a:bodyPr/>
          <a:lstStyle/>
          <a:p>
            <a:r>
              <a:rPr lang="en-US" sz="1600" dirty="0"/>
              <a:t>The top three goals also skew towards health. Paying off debt becomes the top financial goal.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752" y="6530974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Q3. What are your priorities? Please rank your goals from most important to least important?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046A6EC-8CF8-4E18-A32B-B61A67879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436676"/>
              </p:ext>
            </p:extLst>
          </p:nvPr>
        </p:nvGraphicFramePr>
        <p:xfrm>
          <a:off x="441697" y="1910080"/>
          <a:ext cx="6297111" cy="400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2406055" y="1250786"/>
            <a:ext cx="3498779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Top Three Ranked 2018 Goals or Resolutions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6BBFD2B-CAA4-4027-9C73-EC6808F14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28391"/>
              </p:ext>
            </p:extLst>
          </p:nvPr>
        </p:nvGraphicFramePr>
        <p:xfrm>
          <a:off x="5660136" y="1543364"/>
          <a:ext cx="3118105" cy="429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621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23621">
                  <a:extLst>
                    <a:ext uri="{9D8B030D-6E8A-4147-A177-3AD203B41FA5}">
                      <a16:colId xmlns:a16="http://schemas.microsoft.com/office/drawing/2014/main" xmlns="" val="166683841"/>
                    </a:ext>
                  </a:extLst>
                </a:gridCol>
                <a:gridCol w="623621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23621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23621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</a:tblGrid>
              <a:tr h="4648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826599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17176806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89151203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3808051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528228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79242435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6042451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95215666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3206611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1331484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60546208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22055778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418674152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52128483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30009765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7617457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6234528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81077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BD43E88-8668-47E1-A00C-A1E9085BB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59776"/>
              </p:ext>
            </p:extLst>
          </p:nvPr>
        </p:nvGraphicFramePr>
        <p:xfrm>
          <a:off x="954302" y="2065105"/>
          <a:ext cx="2999067" cy="3788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067">
                  <a:extLst>
                    <a:ext uri="{9D8B030D-6E8A-4147-A177-3AD203B41FA5}">
                      <a16:colId xmlns:a16="http://schemas.microsoft.com/office/drawing/2014/main" xmlns="" val="3705972756"/>
                    </a:ext>
                  </a:extLst>
                </a:gridCol>
              </a:tblGrid>
              <a:tr h="20255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Eat healthy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4463477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Lose weight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5655831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Get in shape/stay fit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8203218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Pay off debt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4659561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Save more, spend less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4571444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Spend more time with family/friends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857595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More financially responsible/get finances in order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2302625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Get organized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9828941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Challenge myself every day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4274273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Learn something new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9546436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Make and keep a budget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3178587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Improve my credit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3219041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Volunteer to help others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5970173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Read more books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6112846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Unplug more often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4502846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Change jobs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609604"/>
                  </a:ext>
                </a:extLst>
              </a:tr>
              <a:tr h="22413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Change my bank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61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4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366784F-B128-440A-B016-EA625BE8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67564"/>
              </p:ext>
            </p:extLst>
          </p:nvPr>
        </p:nvGraphicFramePr>
        <p:xfrm>
          <a:off x="114532" y="2166727"/>
          <a:ext cx="8968510" cy="3826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2537">
                  <a:extLst>
                    <a:ext uri="{9D8B030D-6E8A-4147-A177-3AD203B41FA5}">
                      <a16:colId xmlns:a16="http://schemas.microsoft.com/office/drawing/2014/main" xmlns="" val="1359361792"/>
                    </a:ext>
                  </a:extLst>
                </a:gridCol>
                <a:gridCol w="6305973">
                  <a:extLst>
                    <a:ext uri="{9D8B030D-6E8A-4147-A177-3AD203B41FA5}">
                      <a16:colId xmlns:a16="http://schemas.microsoft.com/office/drawing/2014/main" xmlns="" val="2499306357"/>
                    </a:ext>
                  </a:extLst>
                </a:gridCol>
              </a:tblGrid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Change my bank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744469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Learn something new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3906181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Spend more time with family/friends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5701636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Volunteer to help others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0603226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Challenge myself every day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1005581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Read more books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6674625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Get organized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234849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Improve my credit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1704185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Make and keep a budget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9122626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Eat healthy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7383185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Change jobs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7497019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More financially responsible/ finances in order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588443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Get in shape/stay fit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3742565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Save more, spend less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7879739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Pay off debt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8479839"/>
                  </a:ext>
                </a:extLst>
              </a:tr>
              <a:tr h="224526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"Unplug" more often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2197023"/>
                  </a:ext>
                </a:extLst>
              </a:tr>
              <a:tr h="23388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u="none" strike="noStrike" dirty="0">
                          <a:effectLst/>
                        </a:rPr>
                        <a:t>Lose weight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96" marB="0" anchor="ctr"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216863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509360" cy="464124"/>
          </a:xfrm>
        </p:spPr>
        <p:txBody>
          <a:bodyPr/>
          <a:lstStyle/>
          <a:p>
            <a:r>
              <a:rPr lang="en-US" sz="1600" dirty="0"/>
              <a:t>Overall, confidence in achieving goals is fairly strong. People are often less confident that they’ll achieve their 2018 health goals. Seeking help with financial goals is most common.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752" y="6530974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Q4: How confident are you that you will succeed in your 2018 goals? 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046A6EC-8CF8-4E18-A32B-B61A67879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769389"/>
              </p:ext>
            </p:extLst>
          </p:nvPr>
        </p:nvGraphicFramePr>
        <p:xfrm>
          <a:off x="88051" y="2054648"/>
          <a:ext cx="4912395" cy="405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518062" y="1584649"/>
            <a:ext cx="4269117" cy="4139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Confidence in Succeeding in 2018 Goals or Resolutions</a:t>
            </a:r>
            <a:br>
              <a:rPr lang="en-US" sz="1200" b="1" i="1" u="sng" dirty="0"/>
            </a:br>
            <a:r>
              <a:rPr lang="en-US" sz="1000" dirty="0"/>
              <a:t>(Top Two Box Extremely/Very 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A3BF6A67-6923-4354-A885-0B802EAAF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746195"/>
              </p:ext>
            </p:extLst>
          </p:nvPr>
        </p:nvGraphicFramePr>
        <p:xfrm>
          <a:off x="3042946" y="2041397"/>
          <a:ext cx="5048808" cy="432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72F522-03A8-46C4-8137-345155DE3F28}"/>
              </a:ext>
            </a:extLst>
          </p:cNvPr>
          <p:cNvSpPr txBox="1"/>
          <p:nvPr/>
        </p:nvSpPr>
        <p:spPr>
          <a:xfrm>
            <a:off x="5567350" y="1593302"/>
            <a:ext cx="2643672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How will you achieve your goals?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B3838B-7F8B-40F7-B0E6-1FB9C53CA4B3}"/>
              </a:ext>
            </a:extLst>
          </p:cNvPr>
          <p:cNvSpPr/>
          <p:nvPr/>
        </p:nvSpPr>
        <p:spPr>
          <a:xfrm>
            <a:off x="3497179" y="6535595"/>
            <a:ext cx="39596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Q5: How will you achieve your goals?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6610FE-E5B5-4EF0-85DE-3123071AF0C5}"/>
              </a:ext>
            </a:extLst>
          </p:cNvPr>
          <p:cNvSpPr/>
          <p:nvPr/>
        </p:nvSpPr>
        <p:spPr>
          <a:xfrm>
            <a:off x="5913119" y="1923733"/>
            <a:ext cx="149014" cy="1309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15EDA72-27C7-4440-BBA3-F16F639A8176}"/>
              </a:ext>
            </a:extLst>
          </p:cNvPr>
          <p:cNvSpPr/>
          <p:nvPr/>
        </p:nvSpPr>
        <p:spPr>
          <a:xfrm>
            <a:off x="7039059" y="1913275"/>
            <a:ext cx="149014" cy="130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B9F24-54D7-4DCA-AD3A-2339232776B0}"/>
              </a:ext>
            </a:extLst>
          </p:cNvPr>
          <p:cNvSpPr txBox="1"/>
          <p:nvPr/>
        </p:nvSpPr>
        <p:spPr>
          <a:xfrm>
            <a:off x="6013905" y="1879832"/>
            <a:ext cx="768159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b="1" dirty="0"/>
              <a:t>Do myself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5187B6-A572-44D8-9E35-175D51197107}"/>
              </a:ext>
            </a:extLst>
          </p:cNvPr>
          <p:cNvSpPr txBox="1"/>
          <p:nvPr/>
        </p:nvSpPr>
        <p:spPr>
          <a:xfrm>
            <a:off x="7127112" y="1870612"/>
            <a:ext cx="1518364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b="1" dirty="0"/>
              <a:t>Professional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368729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292109" cy="464124"/>
          </a:xfrm>
        </p:spPr>
        <p:txBody>
          <a:bodyPr/>
          <a:lstStyle/>
          <a:p>
            <a:r>
              <a:rPr lang="en-US" sz="1800" dirty="0"/>
              <a:t>In 2017, health goals were also slightly more popular than financial goals.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52" y="6530974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Q6. What were your goals or resolutions in 2017? 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046A6EC-8CF8-4E18-A32B-B61A67879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827149"/>
              </p:ext>
            </p:extLst>
          </p:nvPr>
        </p:nvGraphicFramePr>
        <p:xfrm>
          <a:off x="192808" y="1946123"/>
          <a:ext cx="6297111" cy="411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3104356" y="1304033"/>
            <a:ext cx="2117887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2017 Goals or Resolutions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1FFF952-009F-4225-993F-1F57B0165B54}"/>
              </a:ext>
            </a:extLst>
          </p:cNvPr>
          <p:cNvSpPr/>
          <p:nvPr/>
        </p:nvSpPr>
        <p:spPr>
          <a:xfrm>
            <a:off x="309259" y="2363525"/>
            <a:ext cx="1737048" cy="2838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Finance NET: 46%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36A02933-7CDB-4636-B294-B962B11688EC}"/>
              </a:ext>
            </a:extLst>
          </p:cNvPr>
          <p:cNvSpPr/>
          <p:nvPr/>
        </p:nvSpPr>
        <p:spPr>
          <a:xfrm>
            <a:off x="309259" y="2007456"/>
            <a:ext cx="1737048" cy="28388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Health NET: 50%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6BBFD2B-CAA4-4027-9C73-EC6808F14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436"/>
              </p:ext>
            </p:extLst>
          </p:nvPr>
        </p:nvGraphicFramePr>
        <p:xfrm>
          <a:off x="5413248" y="1615431"/>
          <a:ext cx="3255260" cy="429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52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2572912304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</a:tblGrid>
              <a:tr h="441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8265990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17176806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89151203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3808051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52822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79242435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60424514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95215666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3206611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13314844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6054620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22055778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418674152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52128483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30009765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761745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62345280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810773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519088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77EB353-EF7E-4E4A-9B2A-DE7A51F91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146"/>
              </p:ext>
            </p:extLst>
          </p:nvPr>
        </p:nvGraphicFramePr>
        <p:xfrm>
          <a:off x="1057274" y="2058351"/>
          <a:ext cx="2658269" cy="389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8269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</a:tblGrid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Eat healthy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Lose weight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Get in shape/stay 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Save more, spend 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Pay off debt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Get organized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Learn something 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Spend more time with family/friends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Make and keep a budget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More financially responsible/get finances in order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1242635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Challenge myself every 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474459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Improve my credit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655032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Read more books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033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Volunteer to help others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10576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Change jobs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377334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Unplug more often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0711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Change my bank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23504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 didn't make a resolution in 2017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1792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A0C0580-B667-4DE8-9E7F-481930386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1510"/>
              </p:ext>
            </p:extLst>
          </p:nvPr>
        </p:nvGraphicFramePr>
        <p:xfrm>
          <a:off x="5413247" y="5944866"/>
          <a:ext cx="3255260" cy="428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1052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193784764"/>
                    </a:ext>
                  </a:extLst>
                </a:gridCol>
              </a:tblGrid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8107737"/>
                  </a:ext>
                </a:extLst>
              </a:tr>
              <a:tr h="214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5190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AC8DC41-16A5-402E-AA15-7134270D5E46}"/>
              </a:ext>
            </a:extLst>
          </p:cNvPr>
          <p:cNvSpPr txBox="1"/>
          <p:nvPr/>
        </p:nvSpPr>
        <p:spPr>
          <a:xfrm>
            <a:off x="4694781" y="5944866"/>
            <a:ext cx="718466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100" b="1" dirty="0"/>
              <a:t>Health </a:t>
            </a:r>
          </a:p>
          <a:p>
            <a:pPr algn="r"/>
            <a:r>
              <a:rPr lang="en-US" sz="1100" b="1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26974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499632" cy="464124"/>
          </a:xfrm>
        </p:spPr>
        <p:txBody>
          <a:bodyPr/>
          <a:lstStyle/>
          <a:p>
            <a:r>
              <a:rPr lang="en-US" sz="2000" dirty="0"/>
              <a:t>However, Health goals can be more difficult to stick to.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384214" y="6562521"/>
            <a:ext cx="650660" cy="182562"/>
          </a:xfrm>
        </p:spPr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60" y="6573838"/>
            <a:ext cx="79426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Q7: Did you stick to your 2017 resolution(s)?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046A6EC-8CF8-4E18-A32B-B61A67879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215738"/>
              </p:ext>
            </p:extLst>
          </p:nvPr>
        </p:nvGraphicFramePr>
        <p:xfrm>
          <a:off x="2802197" y="1724141"/>
          <a:ext cx="4535129" cy="4158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5274660" y="1368594"/>
            <a:ext cx="2143536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Stick to 2017 Resolutions?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67F0AC05-54C1-4974-9CCE-D21C14A6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506851"/>
              </p:ext>
            </p:extLst>
          </p:nvPr>
        </p:nvGraphicFramePr>
        <p:xfrm>
          <a:off x="0" y="1723977"/>
          <a:ext cx="5892611" cy="414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4A1A26-8CE3-44BF-991F-DD6F7019C762}"/>
              </a:ext>
            </a:extLst>
          </p:cNvPr>
          <p:cNvSpPr txBox="1"/>
          <p:nvPr/>
        </p:nvSpPr>
        <p:spPr>
          <a:xfrm>
            <a:off x="2545986" y="1378599"/>
            <a:ext cx="2117887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2017 Goals or Resolutions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7EFD4B-82DE-4EE0-9B00-5D0ED3BC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70810"/>
              </p:ext>
            </p:extLst>
          </p:nvPr>
        </p:nvGraphicFramePr>
        <p:xfrm>
          <a:off x="405580" y="1850953"/>
          <a:ext cx="8399205" cy="389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633">
                  <a:extLst>
                    <a:ext uri="{9D8B030D-6E8A-4147-A177-3AD203B41FA5}">
                      <a16:colId xmlns:a16="http://schemas.microsoft.com/office/drawing/2014/main" xmlns="" val="1697547160"/>
                    </a:ext>
                  </a:extLst>
                </a:gridCol>
                <a:gridCol w="2513668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5566904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Eat healthy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Lose weight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Get in shape/stay 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Save more, spend less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Pay off debt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Get organized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Learn something 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Spend more time with family/friends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Make and keep a budget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More financially responsible/get finances in order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1242635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Challenge myself every day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474459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Improve my credit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655032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Read more books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033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Volunteer to help others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10576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Change jobs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377334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Unplug more often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0711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Change my 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23504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 didn't make a resolution in 2017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179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3E7E7F-BE66-4EA2-83A4-5B51CA6F6B0B}"/>
              </a:ext>
            </a:extLst>
          </p:cNvPr>
          <p:cNvSpPr/>
          <p:nvPr/>
        </p:nvSpPr>
        <p:spPr>
          <a:xfrm>
            <a:off x="5532598" y="1665308"/>
            <a:ext cx="149014" cy="1309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2C144DB-8922-48A5-90B6-2E13437E9191}"/>
              </a:ext>
            </a:extLst>
          </p:cNvPr>
          <p:cNvSpPr/>
          <p:nvPr/>
        </p:nvSpPr>
        <p:spPr>
          <a:xfrm>
            <a:off x="6658538" y="1654850"/>
            <a:ext cx="149014" cy="130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87A06F3-8892-4A9A-843B-9B98ACE6AF93}"/>
              </a:ext>
            </a:extLst>
          </p:cNvPr>
          <p:cNvSpPr txBox="1"/>
          <p:nvPr/>
        </p:nvSpPr>
        <p:spPr>
          <a:xfrm>
            <a:off x="5633384" y="1621407"/>
            <a:ext cx="389850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b="1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E802F1-3BB0-4FAC-81A5-A0923C9A4782}"/>
              </a:ext>
            </a:extLst>
          </p:cNvPr>
          <p:cNvSpPr txBox="1"/>
          <p:nvPr/>
        </p:nvSpPr>
        <p:spPr>
          <a:xfrm>
            <a:off x="6746591" y="1612187"/>
            <a:ext cx="338554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b="1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A972DB-EC9A-46CA-9A57-AE3D019ACA6F}"/>
              </a:ext>
            </a:extLst>
          </p:cNvPr>
          <p:cNvSpPr txBox="1"/>
          <p:nvPr/>
        </p:nvSpPr>
        <p:spPr>
          <a:xfrm>
            <a:off x="272847" y="1375968"/>
            <a:ext cx="524504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AEF59D-C7B4-42B4-BDF9-DF88D47DD632}"/>
              </a:ext>
            </a:extLst>
          </p:cNvPr>
          <p:cNvSpPr/>
          <p:nvPr/>
        </p:nvSpPr>
        <p:spPr>
          <a:xfrm>
            <a:off x="403210" y="3158501"/>
            <a:ext cx="317092" cy="19441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FEC084E-DA6F-4276-A0DB-DF778EFE3117}"/>
              </a:ext>
            </a:extLst>
          </p:cNvPr>
          <p:cNvSpPr/>
          <p:nvPr/>
        </p:nvSpPr>
        <p:spPr>
          <a:xfrm>
            <a:off x="403210" y="2725434"/>
            <a:ext cx="317092" cy="1944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C642595-499A-4873-BC64-52DCDD067FD6}"/>
              </a:ext>
            </a:extLst>
          </p:cNvPr>
          <p:cNvSpPr/>
          <p:nvPr/>
        </p:nvSpPr>
        <p:spPr>
          <a:xfrm>
            <a:off x="403210" y="2298846"/>
            <a:ext cx="317092" cy="1944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925D2F-B1E0-4D3B-8B31-F08AFC9BAF18}"/>
              </a:ext>
            </a:extLst>
          </p:cNvPr>
          <p:cNvSpPr/>
          <p:nvPr/>
        </p:nvSpPr>
        <p:spPr>
          <a:xfrm>
            <a:off x="403210" y="1869019"/>
            <a:ext cx="317092" cy="1944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C313AD2-2500-4A1C-AD16-77807BD27A49}"/>
              </a:ext>
            </a:extLst>
          </p:cNvPr>
          <p:cNvSpPr/>
          <p:nvPr/>
        </p:nvSpPr>
        <p:spPr>
          <a:xfrm>
            <a:off x="403210" y="2080599"/>
            <a:ext cx="317092" cy="1944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CFBA471-126D-4313-81E5-6692AAB8156A}"/>
              </a:ext>
            </a:extLst>
          </p:cNvPr>
          <p:cNvSpPr/>
          <p:nvPr/>
        </p:nvSpPr>
        <p:spPr>
          <a:xfrm>
            <a:off x="7418196" y="3439457"/>
            <a:ext cx="1488788" cy="2838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Finance NET: 74%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0A56FC56-C3E3-4715-B105-CDC9E7CD60B0}"/>
              </a:ext>
            </a:extLst>
          </p:cNvPr>
          <p:cNvSpPr/>
          <p:nvPr/>
        </p:nvSpPr>
        <p:spPr>
          <a:xfrm>
            <a:off x="7418196" y="3083388"/>
            <a:ext cx="1488788" cy="2838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Health NET: 68%</a:t>
            </a:r>
          </a:p>
        </p:txBody>
      </p:sp>
    </p:spTree>
    <p:extLst>
      <p:ext uri="{BB962C8B-B14F-4D97-AF65-F5344CB8AC3E}">
        <p14:creationId xmlns:p14="http://schemas.microsoft.com/office/powerpoint/2010/main" val="5725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7EFD4B-82DE-4EE0-9B00-5D0ED3BC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16947"/>
              </p:ext>
            </p:extLst>
          </p:nvPr>
        </p:nvGraphicFramePr>
        <p:xfrm>
          <a:off x="151257" y="2268592"/>
          <a:ext cx="8716994" cy="389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4794">
                  <a:extLst>
                    <a:ext uri="{9D8B030D-6E8A-4147-A177-3AD203B41FA5}">
                      <a16:colId xmlns:a16="http://schemas.microsoft.com/office/drawing/2014/main" xmlns="" val="1822519446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3295377909"/>
                    </a:ext>
                  </a:extLst>
                </a:gridCol>
              </a:tblGrid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Eat healthy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13036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Lose weight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065406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Get in shape/stay 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48237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Save more, spend less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67919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Pay off debt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54946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Get organized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743072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Learn something 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62380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Spend more time with family/friends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03601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Make and keep a budget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61315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More financially responsible/get finances in order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1242635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Challenge myself every day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474459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Improve my credit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6550324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Read more books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033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Volunteer to help others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105769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Change jobs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377334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Unplug more often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071166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Change my 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423504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17928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499632" cy="464124"/>
          </a:xfrm>
        </p:spPr>
        <p:txBody>
          <a:bodyPr/>
          <a:lstStyle/>
          <a:p>
            <a:r>
              <a:rPr lang="en-US" sz="1800" dirty="0"/>
              <a:t>The biggest reason for not sticking with a resolution was that, basically, life gets in the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07320" y="6609374"/>
            <a:ext cx="650660" cy="182562"/>
          </a:xfrm>
        </p:spPr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67F0AC05-54C1-4974-9CCE-D21C14A6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033550"/>
              </p:ext>
            </p:extLst>
          </p:nvPr>
        </p:nvGraphicFramePr>
        <p:xfrm>
          <a:off x="96887" y="2121905"/>
          <a:ext cx="4785619" cy="389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xmlns="" id="{E7FD7453-6A08-42B9-B982-7AD0A80F4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485197"/>
              </p:ext>
            </p:extLst>
          </p:nvPr>
        </p:nvGraphicFramePr>
        <p:xfrm>
          <a:off x="1172388" y="2121905"/>
          <a:ext cx="4785619" cy="389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26150C98-81C8-4767-A044-8B116B8ED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18686"/>
              </p:ext>
            </p:extLst>
          </p:nvPr>
        </p:nvGraphicFramePr>
        <p:xfrm>
          <a:off x="2632421" y="2105205"/>
          <a:ext cx="4785619" cy="389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5653DA9C-0F82-4CF2-A8BB-900F60A7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798591"/>
              </p:ext>
            </p:extLst>
          </p:nvPr>
        </p:nvGraphicFramePr>
        <p:xfrm>
          <a:off x="3856727" y="2130057"/>
          <a:ext cx="4785619" cy="389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B99ABB8B-CEAE-4FA6-AA83-E44277C59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222153"/>
              </p:ext>
            </p:extLst>
          </p:nvPr>
        </p:nvGraphicFramePr>
        <p:xfrm>
          <a:off x="4905487" y="2113555"/>
          <a:ext cx="4785619" cy="389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F029D53-27EB-4919-824B-459B84700B9C}"/>
              </a:ext>
            </a:extLst>
          </p:cNvPr>
          <p:cNvSpPr txBox="1"/>
          <p:nvPr/>
        </p:nvSpPr>
        <p:spPr>
          <a:xfrm>
            <a:off x="2167369" y="1712269"/>
            <a:ext cx="1295399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900" b="1" dirty="0"/>
              <a:t>I didn't have information/advice needed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9F8E086-E00C-434C-BAA1-088A6535A0A9}"/>
              </a:ext>
            </a:extLst>
          </p:cNvPr>
          <p:cNvSpPr txBox="1"/>
          <p:nvPr/>
        </p:nvSpPr>
        <p:spPr>
          <a:xfrm>
            <a:off x="3627402" y="1681967"/>
            <a:ext cx="1096137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900" b="1" dirty="0"/>
              <a:t>Too busy to put time into achieving goals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177BD58-7495-4C21-B628-E678BEC4D645}"/>
              </a:ext>
            </a:extLst>
          </p:cNvPr>
          <p:cNvSpPr txBox="1"/>
          <p:nvPr/>
        </p:nvSpPr>
        <p:spPr>
          <a:xfrm flipH="1">
            <a:off x="4877711" y="1681967"/>
            <a:ext cx="1206875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900" b="1" dirty="0"/>
              <a:t>Didn't see results fast enough and gave up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90DFC1-11B5-4B41-AD78-507ADB7841BB}"/>
              </a:ext>
            </a:extLst>
          </p:cNvPr>
          <p:cNvSpPr txBox="1"/>
          <p:nvPr/>
        </p:nvSpPr>
        <p:spPr>
          <a:xfrm>
            <a:off x="6207644" y="1747754"/>
            <a:ext cx="960758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900" b="1" dirty="0"/>
              <a:t>Changed my resolution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188F3F3-EEA3-4668-9C99-E4E549998071}"/>
              </a:ext>
            </a:extLst>
          </p:cNvPr>
          <p:cNvSpPr txBox="1"/>
          <p:nvPr/>
        </p:nvSpPr>
        <p:spPr>
          <a:xfrm>
            <a:off x="7377342" y="1681967"/>
            <a:ext cx="1061682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900" b="1" dirty="0"/>
              <a:t>Outside/ circumstances interfered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606F14E-4DE0-4284-ABEB-805C66C69308}"/>
              </a:ext>
            </a:extLst>
          </p:cNvPr>
          <p:cNvSpPr/>
          <p:nvPr/>
        </p:nvSpPr>
        <p:spPr>
          <a:xfrm>
            <a:off x="91752" y="6530974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Q8: If you didn't stick to your 2017 resolutions, why not?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50FB008-1C34-4524-98F2-C4C390307ECE}"/>
              </a:ext>
            </a:extLst>
          </p:cNvPr>
          <p:cNvSpPr txBox="1"/>
          <p:nvPr/>
        </p:nvSpPr>
        <p:spPr>
          <a:xfrm>
            <a:off x="3627402" y="1224530"/>
            <a:ext cx="3279616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Why didn’t you stick to 2017 resolutions?</a:t>
            </a:r>
          </a:p>
        </p:txBody>
      </p:sp>
    </p:spTree>
    <p:extLst>
      <p:ext uri="{BB962C8B-B14F-4D97-AF65-F5344CB8AC3E}">
        <p14:creationId xmlns:p14="http://schemas.microsoft.com/office/powerpoint/2010/main" val="32432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97876"/>
            <a:ext cx="7768359" cy="464124"/>
          </a:xfrm>
        </p:spPr>
        <p:txBody>
          <a:bodyPr/>
          <a:lstStyle/>
          <a:p>
            <a:r>
              <a:rPr lang="en-US" sz="1800" dirty="0"/>
              <a:t>Nearly three quarters made a financial mistake in 2017 (73%). Not saving enough and incurring too much debt were the biggest issues</a:t>
            </a:r>
            <a:r>
              <a:rPr lang="en-US" sz="20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0A990-DF2C-435B-A5CA-7BE8F9D5B1C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52" y="6530974"/>
            <a:ext cx="8487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Q9: What was your biggest financial mistake of 2017?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70C957-4ECA-4EB2-A0C5-E3AC3BE18810}"/>
              </a:ext>
            </a:extLst>
          </p:cNvPr>
          <p:cNvSpPr txBox="1"/>
          <p:nvPr/>
        </p:nvSpPr>
        <p:spPr>
          <a:xfrm>
            <a:off x="3393646" y="1673300"/>
            <a:ext cx="2603598" cy="267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 i="1" u="sng" dirty="0"/>
              <a:t>Biggest financial mistake of 2017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1F28B7FE-312E-4817-91CF-9C947C311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030883"/>
              </p:ext>
            </p:extLst>
          </p:nvPr>
        </p:nvGraphicFramePr>
        <p:xfrm>
          <a:off x="175491" y="2519676"/>
          <a:ext cx="6297111" cy="2488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E468817-A790-4B49-9AFA-133BAF65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91955"/>
              </p:ext>
            </p:extLst>
          </p:nvPr>
        </p:nvGraphicFramePr>
        <p:xfrm>
          <a:off x="5239512" y="2196467"/>
          <a:ext cx="3255260" cy="275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52">
                  <a:extLst>
                    <a:ext uri="{9D8B030D-6E8A-4147-A177-3AD203B41FA5}">
                      <a16:colId xmlns:a16="http://schemas.microsoft.com/office/drawing/2014/main" xmlns="" val="1999352254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2572912304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1367426536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3868255638"/>
                    </a:ext>
                  </a:extLst>
                </a:gridCol>
                <a:gridCol w="651052">
                  <a:extLst>
                    <a:ext uri="{9D8B030D-6E8A-4147-A177-3AD203B41FA5}">
                      <a16:colId xmlns:a16="http://schemas.microsoft.com/office/drawing/2014/main" xmlns="" val="2978616201"/>
                    </a:ext>
                  </a:extLst>
                </a:gridCol>
              </a:tblGrid>
              <a:tr h="3690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826599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1717680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8915120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3808051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528228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79242435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60424514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952156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9406AE5-B1DD-4538-9218-6088D15B0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46031"/>
              </p:ext>
            </p:extLst>
          </p:nvPr>
        </p:nvGraphicFramePr>
        <p:xfrm>
          <a:off x="502920" y="2629720"/>
          <a:ext cx="3181604" cy="2269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604">
                  <a:extLst>
                    <a:ext uri="{9D8B030D-6E8A-4147-A177-3AD203B41FA5}">
                      <a16:colId xmlns:a16="http://schemas.microsoft.com/office/drawing/2014/main" xmlns="" val="106816974"/>
                    </a:ext>
                  </a:extLst>
                </a:gridCol>
              </a:tblGrid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I didn't make any financial mistakes in 2017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0597862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Incurred too much credit card debt / I didn't pay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764290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I didn't save enough/save for a rainy day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1261862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I did not have a financial plan for 2017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0191855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I didn't set/stick to a budget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4782660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I lived beyond my means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8374242"/>
                  </a:ext>
                </a:extLst>
              </a:tr>
              <a:tr h="32416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 didn't invest for retirement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30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08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49069"/>
      </p:ext>
    </p:extLst>
  </p:cSld>
  <p:clrMapOvr>
    <a:masterClrMapping/>
  </p:clrMapOvr>
</p:sld>
</file>

<file path=ppt/theme/theme1.xml><?xml version="1.0" encoding="utf-8"?>
<a:theme xmlns:a="http://schemas.openxmlformats.org/drawingml/2006/main" name="TD Whit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34440</TotalTime>
  <Words>3245</Words>
  <Application>Microsoft Office PowerPoint</Application>
  <PresentationFormat>On-screen Show (4:3)</PresentationFormat>
  <Paragraphs>900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TD White</vt:lpstr>
      <vt:lpstr>TD Bank | 2018 New Year’s Resolutions </vt:lpstr>
      <vt:lpstr>Background &amp; Audience</vt:lpstr>
      <vt:lpstr>Health goals supersede financial goals for 2018. The top financial goal is to save more and spend less.  Millennials are more likely to set financial goals. </vt:lpstr>
      <vt:lpstr>The top three goals also skew towards health. Paying off debt becomes the top financial goal. </vt:lpstr>
      <vt:lpstr>Overall, confidence in achieving goals is fairly strong. People are often less confident that they’ll achieve their 2018 health goals. Seeking help with financial goals is most common.</vt:lpstr>
      <vt:lpstr>In 2017, health goals were also slightly more popular than financial goals.</vt:lpstr>
      <vt:lpstr>However, Health goals can be more difficult to stick to. </vt:lpstr>
      <vt:lpstr>The biggest reason for not sticking with a resolution was that, basically, life gets in the way.</vt:lpstr>
      <vt:lpstr>Nearly three quarters made a financial mistake in 2017 (73%). Not saving enough and incurring too much debt were the biggest issues.</vt:lpstr>
      <vt:lpstr>Nearly all believe they’ll be better off financially in 2018.  Having a financial plan is the main reason why. </vt:lpstr>
      <vt:lpstr>Investing and saving are the top long-term financial goals for the next five years.</vt:lpstr>
      <vt:lpstr>When ranked (Top 1-3) investing and saving are still the most important.</vt:lpstr>
      <vt:lpstr>A financial plan is most needed to achieve ones goals of saving, investing and paying off debt. </vt:lpstr>
      <vt:lpstr>Resolutions setters are split when asked whether they are more likely to accomplish their short or long term goals. </vt:lpstr>
      <vt:lpstr>PowerPoint Presentation</vt:lpstr>
      <vt:lpstr>PowerPoint Presentation</vt:lpstr>
      <vt:lpstr>Overall, review of budgets/monitoring of spend is happening less frequently than Exercise. </vt:lpstr>
      <vt:lpstr>Nearly two thirds have a financial plan, similar to those having an exercise plan. </vt:lpstr>
      <vt:lpstr>Low/no fees are top of mind when choosing a new bank. Cash incentives are also considered when switching. </vt:lpstr>
      <vt:lpstr>Being handed a financial windfall leaves many thankful and setting aside the funds for a rainy day. </vt:lpstr>
      <vt:lpstr>PowerPoint Presentation</vt:lpstr>
    </vt:vector>
  </TitlesOfParts>
  <Company>ATR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DeLaurentis</dc:creator>
  <cp:keywords>Internal</cp:keywords>
  <cp:lastModifiedBy>Schmidt, Lauren R</cp:lastModifiedBy>
  <cp:revision>2008</cp:revision>
  <cp:lastPrinted>2017-10-04T12:52:59Z</cp:lastPrinted>
  <dcterms:created xsi:type="dcterms:W3CDTF">2012-06-19T17:46:46Z</dcterms:created>
  <dcterms:modified xsi:type="dcterms:W3CDTF">2018-05-01T18:56:46Z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8873900c-44c1-4f04-b387-80da5c9c1a48</vt:lpwstr>
  </property>
  <property fmtid="{D5CDD505-2E9C-101B-9397-08002B2CF9AE}" pid="3" name="aliashDocumentMarking">
    <vt:lpwstr>Internal</vt:lpwstr>
  </property>
  <property fmtid="{D5CDD505-2E9C-101B-9397-08002B2CF9AE}" pid="4" name="TDDCSClassification">
    <vt:lpwstr>Internal</vt:lpwstr>
  </property>
  <property fmtid="{D5CDD505-2E9C-101B-9397-08002B2CF9AE}" pid="5" name="kjhasxiQ">
    <vt:lpwstr>Internal</vt:lpwstr>
  </property>
</Properties>
</file>