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345" r:id="rId2"/>
    <p:sldId id="384" r:id="rId3"/>
    <p:sldId id="388" r:id="rId4"/>
    <p:sldId id="383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5" r:id="rId20"/>
    <p:sldId id="403" r:id="rId21"/>
    <p:sldId id="404" r:id="rId22"/>
    <p:sldId id="406" r:id="rId23"/>
    <p:sldId id="407" r:id="rId24"/>
    <p:sldId id="408" r:id="rId25"/>
    <p:sldId id="409" r:id="rId26"/>
    <p:sldId id="410" r:id="rId27"/>
    <p:sldId id="385" r:id="rId28"/>
    <p:sldId id="411" r:id="rId29"/>
    <p:sldId id="412" r:id="rId30"/>
    <p:sldId id="386" r:id="rId31"/>
    <p:sldId id="413" r:id="rId32"/>
    <p:sldId id="414" r:id="rId33"/>
    <p:sldId id="415" r:id="rId34"/>
    <p:sldId id="416" r:id="rId35"/>
    <p:sldId id="422" r:id="rId36"/>
    <p:sldId id="417" r:id="rId37"/>
    <p:sldId id="423" r:id="rId38"/>
    <p:sldId id="424" r:id="rId39"/>
    <p:sldId id="418" r:id="rId40"/>
    <p:sldId id="419" r:id="rId41"/>
    <p:sldId id="420" r:id="rId42"/>
    <p:sldId id="425" r:id="rId43"/>
    <p:sldId id="421" r:id="rId44"/>
    <p:sldId id="387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70" r:id="rId56"/>
    <p:sldId id="471" r:id="rId57"/>
    <p:sldId id="472" r:id="rId58"/>
    <p:sldId id="473" r:id="rId59"/>
    <p:sldId id="437" r:id="rId60"/>
    <p:sldId id="438" r:id="rId61"/>
    <p:sldId id="439" r:id="rId62"/>
    <p:sldId id="440" r:id="rId63"/>
    <p:sldId id="441" r:id="rId64"/>
    <p:sldId id="442" r:id="rId65"/>
    <p:sldId id="443" r:id="rId66"/>
    <p:sldId id="444" r:id="rId67"/>
    <p:sldId id="445" r:id="rId68"/>
    <p:sldId id="446" r:id="rId69"/>
    <p:sldId id="480" r:id="rId70"/>
    <p:sldId id="481" r:id="rId71"/>
    <p:sldId id="447" r:id="rId72"/>
    <p:sldId id="448" r:id="rId73"/>
    <p:sldId id="449" r:id="rId74"/>
    <p:sldId id="450" r:id="rId75"/>
    <p:sldId id="451" r:id="rId76"/>
    <p:sldId id="452" r:id="rId77"/>
    <p:sldId id="453" r:id="rId78"/>
    <p:sldId id="454" r:id="rId79"/>
    <p:sldId id="455" r:id="rId80"/>
    <p:sldId id="456" r:id="rId81"/>
    <p:sldId id="457" r:id="rId82"/>
    <p:sldId id="458" r:id="rId83"/>
    <p:sldId id="459" r:id="rId84"/>
    <p:sldId id="460" r:id="rId85"/>
    <p:sldId id="461" r:id="rId86"/>
    <p:sldId id="483" r:id="rId87"/>
    <p:sldId id="482" r:id="rId88"/>
    <p:sldId id="463" r:id="rId89"/>
    <p:sldId id="464" r:id="rId90"/>
    <p:sldId id="465" r:id="rId91"/>
    <p:sldId id="474" r:id="rId92"/>
    <p:sldId id="475" r:id="rId93"/>
    <p:sldId id="466" r:id="rId94"/>
    <p:sldId id="467" r:id="rId95"/>
    <p:sldId id="468" r:id="rId96"/>
    <p:sldId id="469" r:id="rId97"/>
    <p:sldId id="484" r:id="rId98"/>
    <p:sldId id="476" r:id="rId99"/>
    <p:sldId id="479" r:id="rId100"/>
    <p:sldId id="477" r:id="rId101"/>
    <p:sldId id="478" r:id="rId102"/>
    <p:sldId id="332" r:id="rId10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0495" autoAdjust="0"/>
  </p:normalViewPr>
  <p:slideViewPr>
    <p:cSldViewPr>
      <p:cViewPr>
        <p:scale>
          <a:sx n="88" d="100"/>
          <a:sy n="88" d="100"/>
        </p:scale>
        <p:origin x="-228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1D4CD-60E4-495D-8F1D-C0169D14DC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856BDB-D3F7-4286-B4C7-0C57623B5C87}">
      <dgm:prSet phldrT="[文本]"/>
      <dgm:spPr/>
      <dgm:t>
        <a:bodyPr/>
        <a:lstStyle/>
        <a:p>
          <a:r>
            <a:rPr lang="zh-CN" altLang="en-US" dirty="0" smtClean="0"/>
            <a:t>单一的数据结构</a:t>
          </a:r>
          <a:r>
            <a:rPr lang="en-US" altLang="zh-CN" dirty="0" smtClean="0"/>
            <a:t>----</a:t>
          </a:r>
          <a:r>
            <a:rPr lang="zh-CN" altLang="en-US" dirty="0" smtClean="0"/>
            <a:t>关系</a:t>
          </a:r>
          <a:endParaRPr lang="zh-CN" altLang="en-US" dirty="0"/>
        </a:p>
      </dgm:t>
    </dgm:pt>
    <dgm:pt modelId="{A1071148-9059-4A89-9489-972347CD3867}" type="parTrans" cxnId="{3E6C5B5D-6F0C-4FE5-8036-1B3A99A6C68C}">
      <dgm:prSet/>
      <dgm:spPr/>
      <dgm:t>
        <a:bodyPr/>
        <a:lstStyle/>
        <a:p>
          <a:endParaRPr lang="zh-CN" altLang="en-US"/>
        </a:p>
      </dgm:t>
    </dgm:pt>
    <dgm:pt modelId="{E1C2F0EB-AD1C-44ED-AC6A-D464C7D3FA68}" type="sibTrans" cxnId="{3E6C5B5D-6F0C-4FE5-8036-1B3A99A6C68C}">
      <dgm:prSet/>
      <dgm:spPr/>
      <dgm:t>
        <a:bodyPr/>
        <a:lstStyle/>
        <a:p>
          <a:endParaRPr lang="zh-CN" altLang="en-US"/>
        </a:p>
      </dgm:t>
    </dgm:pt>
    <dgm:pt modelId="{E374F71E-8E40-44E6-9496-65BE3F01E197}">
      <dgm:prSet/>
      <dgm:spPr/>
      <dgm:t>
        <a:bodyPr/>
        <a:lstStyle/>
        <a:p>
          <a:r>
            <a:rPr lang="zh-CN" altLang="en-US" dirty="0" smtClean="0"/>
            <a:t>现实世界的实体以及实体间的各种联系均用关系来表示</a:t>
          </a:r>
        </a:p>
      </dgm:t>
    </dgm:pt>
    <dgm:pt modelId="{0BA10811-10C8-48B5-9F3A-84BA65E6556E}" type="parTrans" cxnId="{F3B090E2-C2BE-4A6B-9930-9DBAE255417C}">
      <dgm:prSet/>
      <dgm:spPr/>
      <dgm:t>
        <a:bodyPr/>
        <a:lstStyle/>
        <a:p>
          <a:endParaRPr lang="zh-CN" altLang="en-US"/>
        </a:p>
      </dgm:t>
    </dgm:pt>
    <dgm:pt modelId="{5DD4F542-0F7E-4CCF-9E78-98117CF39CAF}" type="sibTrans" cxnId="{F3B090E2-C2BE-4A6B-9930-9DBAE255417C}">
      <dgm:prSet/>
      <dgm:spPr/>
      <dgm:t>
        <a:bodyPr/>
        <a:lstStyle/>
        <a:p>
          <a:endParaRPr lang="zh-CN" altLang="en-US"/>
        </a:p>
      </dgm:t>
    </dgm:pt>
    <dgm:pt modelId="{1F2C83DF-92FB-4796-BA40-810E11A6F23A}">
      <dgm:prSet/>
      <dgm:spPr/>
      <dgm:t>
        <a:bodyPr/>
        <a:lstStyle/>
        <a:p>
          <a:r>
            <a:rPr lang="zh-CN" altLang="en-US" smtClean="0"/>
            <a:t>逻辑结构</a:t>
          </a:r>
          <a:r>
            <a:rPr lang="en-US" altLang="zh-CN" smtClean="0"/>
            <a:t>----</a:t>
          </a:r>
          <a:r>
            <a:rPr lang="zh-CN" altLang="en-US" smtClean="0"/>
            <a:t>二维表 </a:t>
          </a:r>
        </a:p>
      </dgm:t>
    </dgm:pt>
    <dgm:pt modelId="{6F96F52C-2A9F-47E6-B1E4-C1E44309ACB2}" type="parTrans" cxnId="{234E5B17-2BD6-4FC2-B0A7-203F6B7F68D6}">
      <dgm:prSet/>
      <dgm:spPr/>
      <dgm:t>
        <a:bodyPr/>
        <a:lstStyle/>
        <a:p>
          <a:endParaRPr lang="zh-CN" altLang="en-US"/>
        </a:p>
      </dgm:t>
    </dgm:pt>
    <dgm:pt modelId="{D2B714D8-0B5D-4A1E-8D29-9B111E39486A}" type="sibTrans" cxnId="{234E5B17-2BD6-4FC2-B0A7-203F6B7F68D6}">
      <dgm:prSet/>
      <dgm:spPr/>
      <dgm:t>
        <a:bodyPr/>
        <a:lstStyle/>
        <a:p>
          <a:endParaRPr lang="zh-CN" altLang="en-US"/>
        </a:p>
      </dgm:t>
    </dgm:pt>
    <dgm:pt modelId="{872CEB2B-3363-463D-B1B6-EDD4D9BFEE79}">
      <dgm:prSet/>
      <dgm:spPr/>
      <dgm:t>
        <a:bodyPr/>
        <a:lstStyle/>
        <a:p>
          <a:r>
            <a:rPr lang="zh-CN" altLang="en-US" smtClean="0"/>
            <a:t>从用户角度，关系模型中数据的逻辑结构是一张二维表</a:t>
          </a:r>
        </a:p>
      </dgm:t>
    </dgm:pt>
    <dgm:pt modelId="{8D4A6086-7296-419D-AF2F-FE1829D56F6B}" type="parTrans" cxnId="{A71D71EF-1F57-469D-B793-4118CCCE4FD6}">
      <dgm:prSet/>
      <dgm:spPr/>
      <dgm:t>
        <a:bodyPr/>
        <a:lstStyle/>
        <a:p>
          <a:endParaRPr lang="zh-CN" altLang="en-US"/>
        </a:p>
      </dgm:t>
    </dgm:pt>
    <dgm:pt modelId="{45EB41AD-9C4E-47BC-AF5C-3CF82EE60F1D}" type="sibTrans" cxnId="{A71D71EF-1F57-469D-B793-4118CCCE4FD6}">
      <dgm:prSet/>
      <dgm:spPr/>
      <dgm:t>
        <a:bodyPr/>
        <a:lstStyle/>
        <a:p>
          <a:endParaRPr lang="zh-CN" altLang="en-US"/>
        </a:p>
      </dgm:t>
    </dgm:pt>
    <dgm:pt modelId="{16C79E9C-9EB9-4958-A00F-26CEC5B257E1}">
      <dgm:prSet/>
      <dgm:spPr/>
      <dgm:t>
        <a:bodyPr/>
        <a:lstStyle/>
        <a:p>
          <a:r>
            <a:rPr lang="zh-CN" altLang="en-US" smtClean="0"/>
            <a:t>建立在集合代数的基础上 </a:t>
          </a:r>
        </a:p>
      </dgm:t>
    </dgm:pt>
    <dgm:pt modelId="{45A08250-474E-4FED-AF94-189EEE8A5C5B}" type="parTrans" cxnId="{75181691-AEE4-41DA-BA73-B77F7887E8AE}">
      <dgm:prSet/>
      <dgm:spPr/>
      <dgm:t>
        <a:bodyPr/>
        <a:lstStyle/>
        <a:p>
          <a:endParaRPr lang="zh-CN" altLang="en-US"/>
        </a:p>
      </dgm:t>
    </dgm:pt>
    <dgm:pt modelId="{03337D99-C10F-4BCC-92B2-7349962A8AD0}" type="sibTrans" cxnId="{75181691-AEE4-41DA-BA73-B77F7887E8AE}">
      <dgm:prSet/>
      <dgm:spPr/>
      <dgm:t>
        <a:bodyPr/>
        <a:lstStyle/>
        <a:p>
          <a:endParaRPr lang="zh-CN" altLang="en-US"/>
        </a:p>
      </dgm:t>
    </dgm:pt>
    <dgm:pt modelId="{D1D998DF-9C7E-49F0-89A4-6FD1449E8E28}" type="pres">
      <dgm:prSet presAssocID="{7FA1D4CD-60E4-495D-8F1D-C0169D14DC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F951BA-F672-4EA5-AA2C-F6993350C6E2}" type="pres">
      <dgm:prSet presAssocID="{DD856BDB-D3F7-4286-B4C7-0C57623B5C8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726C81-1555-4AE3-98C4-56134569586B}" type="pres">
      <dgm:prSet presAssocID="{DD856BDB-D3F7-4286-B4C7-0C57623B5C8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835A4B-A511-45F5-9A3A-089955703427}" type="pres">
      <dgm:prSet presAssocID="{1F2C83DF-92FB-4796-BA40-810E11A6F23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C63CCE-211F-4BC6-9A21-134CCB59F8BD}" type="pres">
      <dgm:prSet presAssocID="{1F2C83DF-92FB-4796-BA40-810E11A6F23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57B798-F74C-4C5A-AEBB-B522918A56DA}" type="pres">
      <dgm:prSet presAssocID="{16C79E9C-9EB9-4958-A00F-26CEC5B257E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74BF4C-174A-49EB-9A82-61AE5C2CC67D}" type="presOf" srcId="{7FA1D4CD-60E4-495D-8F1D-C0169D14DC07}" destId="{D1D998DF-9C7E-49F0-89A4-6FD1449E8E28}" srcOrd="0" destOrd="0" presId="urn:microsoft.com/office/officeart/2005/8/layout/vList2"/>
    <dgm:cxn modelId="{99BB7174-5959-4381-8DA7-797D6A8E6023}" type="presOf" srcId="{16C79E9C-9EB9-4958-A00F-26CEC5B257E1}" destId="{6357B798-F74C-4C5A-AEBB-B522918A56DA}" srcOrd="0" destOrd="0" presId="urn:microsoft.com/office/officeart/2005/8/layout/vList2"/>
    <dgm:cxn modelId="{F3B090E2-C2BE-4A6B-9930-9DBAE255417C}" srcId="{DD856BDB-D3F7-4286-B4C7-0C57623B5C87}" destId="{E374F71E-8E40-44E6-9496-65BE3F01E197}" srcOrd="0" destOrd="0" parTransId="{0BA10811-10C8-48B5-9F3A-84BA65E6556E}" sibTransId="{5DD4F542-0F7E-4CCF-9E78-98117CF39CAF}"/>
    <dgm:cxn modelId="{3E6C5B5D-6F0C-4FE5-8036-1B3A99A6C68C}" srcId="{7FA1D4CD-60E4-495D-8F1D-C0169D14DC07}" destId="{DD856BDB-D3F7-4286-B4C7-0C57623B5C87}" srcOrd="0" destOrd="0" parTransId="{A1071148-9059-4A89-9489-972347CD3867}" sibTransId="{E1C2F0EB-AD1C-44ED-AC6A-D464C7D3FA68}"/>
    <dgm:cxn modelId="{0D8BDA06-3580-4B32-AD61-3B133AC90BAB}" type="presOf" srcId="{E374F71E-8E40-44E6-9496-65BE3F01E197}" destId="{93726C81-1555-4AE3-98C4-56134569586B}" srcOrd="0" destOrd="0" presId="urn:microsoft.com/office/officeart/2005/8/layout/vList2"/>
    <dgm:cxn modelId="{234E5B17-2BD6-4FC2-B0A7-203F6B7F68D6}" srcId="{7FA1D4CD-60E4-495D-8F1D-C0169D14DC07}" destId="{1F2C83DF-92FB-4796-BA40-810E11A6F23A}" srcOrd="1" destOrd="0" parTransId="{6F96F52C-2A9F-47E6-B1E4-C1E44309ACB2}" sibTransId="{D2B714D8-0B5D-4A1E-8D29-9B111E39486A}"/>
    <dgm:cxn modelId="{4C90E2C9-EB1A-4E5B-8A17-08EDC16C9687}" type="presOf" srcId="{872CEB2B-3363-463D-B1B6-EDD4D9BFEE79}" destId="{4BC63CCE-211F-4BC6-9A21-134CCB59F8BD}" srcOrd="0" destOrd="0" presId="urn:microsoft.com/office/officeart/2005/8/layout/vList2"/>
    <dgm:cxn modelId="{75181691-AEE4-41DA-BA73-B77F7887E8AE}" srcId="{7FA1D4CD-60E4-495D-8F1D-C0169D14DC07}" destId="{16C79E9C-9EB9-4958-A00F-26CEC5B257E1}" srcOrd="2" destOrd="0" parTransId="{45A08250-474E-4FED-AF94-189EEE8A5C5B}" sibTransId="{03337D99-C10F-4BCC-92B2-7349962A8AD0}"/>
    <dgm:cxn modelId="{9DF41C19-ADDE-4523-9051-B5AB931DA5E7}" type="presOf" srcId="{DD856BDB-D3F7-4286-B4C7-0C57623B5C87}" destId="{CFF951BA-F672-4EA5-AA2C-F6993350C6E2}" srcOrd="0" destOrd="0" presId="urn:microsoft.com/office/officeart/2005/8/layout/vList2"/>
    <dgm:cxn modelId="{B1D3EEE3-7B79-412B-90C3-557DA364AACA}" type="presOf" srcId="{1F2C83DF-92FB-4796-BA40-810E11A6F23A}" destId="{DA835A4B-A511-45F5-9A3A-089955703427}" srcOrd="0" destOrd="0" presId="urn:microsoft.com/office/officeart/2005/8/layout/vList2"/>
    <dgm:cxn modelId="{A71D71EF-1F57-469D-B793-4118CCCE4FD6}" srcId="{1F2C83DF-92FB-4796-BA40-810E11A6F23A}" destId="{872CEB2B-3363-463D-B1B6-EDD4D9BFEE79}" srcOrd="0" destOrd="0" parTransId="{8D4A6086-7296-419D-AF2F-FE1829D56F6B}" sibTransId="{45EB41AD-9C4E-47BC-AF5C-3CF82EE60F1D}"/>
    <dgm:cxn modelId="{56152D61-367E-402A-8288-85F70C1F1093}" type="presParOf" srcId="{D1D998DF-9C7E-49F0-89A4-6FD1449E8E28}" destId="{CFF951BA-F672-4EA5-AA2C-F6993350C6E2}" srcOrd="0" destOrd="0" presId="urn:microsoft.com/office/officeart/2005/8/layout/vList2"/>
    <dgm:cxn modelId="{CC94A8A1-0586-4ED7-8B12-5624E5A299C3}" type="presParOf" srcId="{D1D998DF-9C7E-49F0-89A4-6FD1449E8E28}" destId="{93726C81-1555-4AE3-98C4-56134569586B}" srcOrd="1" destOrd="0" presId="urn:microsoft.com/office/officeart/2005/8/layout/vList2"/>
    <dgm:cxn modelId="{0536268F-5D53-4587-9A89-083B2216465A}" type="presParOf" srcId="{D1D998DF-9C7E-49F0-89A4-6FD1449E8E28}" destId="{DA835A4B-A511-45F5-9A3A-089955703427}" srcOrd="2" destOrd="0" presId="urn:microsoft.com/office/officeart/2005/8/layout/vList2"/>
    <dgm:cxn modelId="{076AF87E-0ABF-41F2-BCA2-1CD35C0830A4}" type="presParOf" srcId="{D1D998DF-9C7E-49F0-89A4-6FD1449E8E28}" destId="{4BC63CCE-211F-4BC6-9A21-134CCB59F8BD}" srcOrd="3" destOrd="0" presId="urn:microsoft.com/office/officeart/2005/8/layout/vList2"/>
    <dgm:cxn modelId="{2EC37E02-DBB7-4179-8572-76D0462C05FE}" type="presParOf" srcId="{D1D998DF-9C7E-49F0-89A4-6FD1449E8E28}" destId="{6357B798-F74C-4C5A-AEBB-B522918A56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0960A64-01BE-7441-95B7-7D739C3B0F44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C63997-0664-E744-864E-8CD261ABCB03}">
      <dgm:prSet phldrT="[文本]"/>
      <dgm:spPr/>
      <dgm:t>
        <a:bodyPr/>
        <a:lstStyle/>
        <a:p>
          <a:r>
            <a:rPr lang="zh-CN" altLang="en-US" dirty="0" smtClean="0"/>
            <a:t>关系更名</a:t>
          </a:r>
          <a:endParaRPr lang="zh-CN" altLang="en-US" dirty="0"/>
        </a:p>
      </dgm:t>
    </dgm:pt>
    <dgm:pt modelId="{96A44F82-773E-6940-92E0-65D6785A118F}" type="parTrans" cxnId="{954B5105-EE1D-9545-BAD3-895774E66583}">
      <dgm:prSet/>
      <dgm:spPr/>
      <dgm:t>
        <a:bodyPr/>
        <a:lstStyle/>
        <a:p>
          <a:endParaRPr lang="zh-CN" altLang="en-US"/>
        </a:p>
      </dgm:t>
    </dgm:pt>
    <dgm:pt modelId="{FC8E4F92-3D18-1C49-92E0-3EC6B63802B2}" type="sibTrans" cxnId="{954B5105-EE1D-9545-BAD3-895774E66583}">
      <dgm:prSet/>
      <dgm:spPr/>
      <dgm:t>
        <a:bodyPr/>
        <a:lstStyle/>
        <a:p>
          <a:endParaRPr lang="zh-CN" altLang="en-US"/>
        </a:p>
      </dgm:t>
    </dgm:pt>
    <dgm:pt modelId="{14D796BB-7006-0641-BDFE-65856BFA7BA1}">
      <dgm:prSet/>
      <dgm:spPr/>
      <dgm:t>
        <a:bodyPr/>
        <a:lstStyle/>
        <a:p>
          <a:r>
            <a:rPr lang="zh-CN" altLang="en-US" dirty="0" smtClean="0"/>
            <a:t>关系赋值</a:t>
          </a:r>
          <a:endParaRPr lang="zh-CN" altLang="en-US" dirty="0"/>
        </a:p>
      </dgm:t>
    </dgm:pt>
    <dgm:pt modelId="{9668EA29-2BC8-9143-B8A6-B62BDB6C6CA7}" type="parTrans" cxnId="{8BBB91A4-0DBA-1049-82BC-7B267295FF9A}">
      <dgm:prSet/>
      <dgm:spPr/>
      <dgm:t>
        <a:bodyPr/>
        <a:lstStyle/>
        <a:p>
          <a:endParaRPr lang="zh-CN" altLang="en-US"/>
        </a:p>
      </dgm:t>
    </dgm:pt>
    <dgm:pt modelId="{90E5DE5A-C276-6947-A21E-C1C38B3B1C55}" type="sibTrans" cxnId="{8BBB91A4-0DBA-1049-82BC-7B267295FF9A}">
      <dgm:prSet/>
      <dgm:spPr/>
      <dgm:t>
        <a:bodyPr/>
        <a:lstStyle/>
        <a:p>
          <a:endParaRPr lang="zh-CN" altLang="en-US"/>
        </a:p>
      </dgm:t>
    </dgm:pt>
    <dgm:pt modelId="{192A413F-B8B9-6042-B1B6-2EB8BFC49F9F}">
      <dgm:prSet/>
      <dgm:spPr/>
      <dgm:t>
        <a:bodyPr/>
        <a:lstStyle/>
        <a:p>
          <a:r>
            <a:rPr lang="zh-CN" altLang="en-US" dirty="0" smtClean="0"/>
            <a:t>广义投影</a:t>
          </a:r>
          <a:endParaRPr lang="zh-CN" altLang="en-US" dirty="0"/>
        </a:p>
      </dgm:t>
    </dgm:pt>
    <dgm:pt modelId="{60437F72-6604-D94E-A8CF-33D5B58762FC}" type="parTrans" cxnId="{21C5103C-394B-0F42-B870-B8F090EBF673}">
      <dgm:prSet/>
      <dgm:spPr/>
      <dgm:t>
        <a:bodyPr/>
        <a:lstStyle/>
        <a:p>
          <a:endParaRPr lang="zh-CN" altLang="en-US"/>
        </a:p>
      </dgm:t>
    </dgm:pt>
    <dgm:pt modelId="{9E7F8302-C617-014C-AEAE-587FB74B0CD7}" type="sibTrans" cxnId="{21C5103C-394B-0F42-B870-B8F090EBF673}">
      <dgm:prSet/>
      <dgm:spPr/>
      <dgm:t>
        <a:bodyPr/>
        <a:lstStyle/>
        <a:p>
          <a:endParaRPr lang="zh-CN" altLang="en-US"/>
        </a:p>
      </dgm:t>
    </dgm:pt>
    <dgm:pt modelId="{8D6CD9C4-E6A9-B04F-9A59-1DC071EEF183}">
      <dgm:prSet/>
      <dgm:spPr/>
      <dgm:t>
        <a:bodyPr/>
        <a:lstStyle/>
        <a:p>
          <a:r>
            <a:rPr lang="zh-CN" altLang="en-US" dirty="0" smtClean="0"/>
            <a:t>聚集函数</a:t>
          </a:r>
          <a:endParaRPr lang="zh-CN" altLang="en-US" dirty="0"/>
        </a:p>
      </dgm:t>
    </dgm:pt>
    <dgm:pt modelId="{2AB86E0D-C74D-DC46-ABA8-24F1F0C60AE8}" type="parTrans" cxnId="{6F8C161C-396C-9F4B-8315-ABAFC13AB2F5}">
      <dgm:prSet/>
      <dgm:spPr/>
      <dgm:t>
        <a:bodyPr/>
        <a:lstStyle/>
        <a:p>
          <a:endParaRPr lang="zh-CN" altLang="en-US"/>
        </a:p>
      </dgm:t>
    </dgm:pt>
    <dgm:pt modelId="{5AB3D0EA-8AD4-9148-B52A-D012D4B37816}" type="sibTrans" cxnId="{6F8C161C-396C-9F4B-8315-ABAFC13AB2F5}">
      <dgm:prSet/>
      <dgm:spPr/>
      <dgm:t>
        <a:bodyPr/>
        <a:lstStyle/>
        <a:p>
          <a:endParaRPr lang="zh-CN" altLang="en-US"/>
        </a:p>
      </dgm:t>
    </dgm:pt>
    <dgm:pt modelId="{124F7A5C-66FA-FE4B-A945-346B9BA1453F}">
      <dgm:prSet/>
      <dgm:spPr/>
      <dgm:t>
        <a:bodyPr/>
        <a:lstStyle/>
        <a:p>
          <a:r>
            <a:rPr lang="zh-CN" altLang="en-US" dirty="0" smtClean="0"/>
            <a:t>将关系赋给一个关系变量</a:t>
          </a:r>
          <a:endParaRPr lang="zh-CN" altLang="en-US" dirty="0"/>
        </a:p>
      </dgm:t>
    </dgm:pt>
    <dgm:pt modelId="{0BE73E60-5301-924C-88E2-755C09DC7B79}" type="parTrans" cxnId="{A74B6A6E-E515-8348-884E-F9F83A15DA56}">
      <dgm:prSet/>
      <dgm:spPr/>
      <dgm:t>
        <a:bodyPr/>
        <a:lstStyle/>
        <a:p>
          <a:endParaRPr lang="zh-CN" altLang="en-US"/>
        </a:p>
      </dgm:t>
    </dgm:pt>
    <dgm:pt modelId="{FA82F072-9F6B-B14C-9C65-299A91B220F4}" type="sibTrans" cxnId="{A74B6A6E-E515-8348-884E-F9F83A15DA56}">
      <dgm:prSet/>
      <dgm:spPr/>
      <dgm:t>
        <a:bodyPr/>
        <a:lstStyle/>
        <a:p>
          <a:endParaRPr lang="zh-CN" altLang="en-US"/>
        </a:p>
      </dgm:t>
    </dgm:pt>
    <dgm:pt modelId="{5F37ED24-46D2-2449-AC39-45413185D112}">
      <dgm:prSet phldrT="[文本]"/>
      <dgm:spPr/>
      <dgm:t>
        <a:bodyPr/>
        <a:lstStyle/>
        <a:p>
          <a:r>
            <a:rPr lang="zh-CN" altLang="en-US" dirty="0" smtClean="0"/>
            <a:t>给关系代数表达式一个名字</a:t>
          </a:r>
          <a:endParaRPr lang="zh-CN" altLang="en-US" dirty="0"/>
        </a:p>
      </dgm:t>
    </dgm:pt>
    <dgm:pt modelId="{84F3C653-78A5-9F44-9FCF-3091A44E7DE6}" type="parTrans" cxnId="{D4FCA76A-F6C8-CD41-8381-5A8CDD50BFEA}">
      <dgm:prSet/>
      <dgm:spPr/>
      <dgm:t>
        <a:bodyPr/>
        <a:lstStyle/>
        <a:p>
          <a:endParaRPr lang="zh-CN" altLang="en-US"/>
        </a:p>
      </dgm:t>
    </dgm:pt>
    <dgm:pt modelId="{2AD2C2FB-D270-B347-ABDF-79143528C42B}" type="sibTrans" cxnId="{D4FCA76A-F6C8-CD41-8381-5A8CDD50BFEA}">
      <dgm:prSet/>
      <dgm:spPr/>
      <dgm:t>
        <a:bodyPr/>
        <a:lstStyle/>
        <a:p>
          <a:endParaRPr lang="zh-CN" altLang="en-US"/>
        </a:p>
      </dgm:t>
    </dgm:pt>
    <dgm:pt modelId="{38935EB3-1736-464F-BA68-89738B541A35}">
      <dgm:prSet/>
      <dgm:spPr/>
      <dgm:t>
        <a:bodyPr/>
        <a:lstStyle/>
        <a:p>
          <a:r>
            <a:rPr lang="zh-CN" altLang="en-US" dirty="0" smtClean="0"/>
            <a:t>投影时可以附加算术运算和常量（在表达式上进行投影）</a:t>
          </a:r>
          <a:endParaRPr lang="zh-CN" altLang="en-US" dirty="0"/>
        </a:p>
      </dgm:t>
    </dgm:pt>
    <dgm:pt modelId="{E28E3B21-C418-204F-8F3F-56DF54430F77}" type="parTrans" cxnId="{B992DD8E-3E8A-3547-87A7-72D7D1B9A305}">
      <dgm:prSet/>
      <dgm:spPr/>
      <dgm:t>
        <a:bodyPr/>
        <a:lstStyle/>
        <a:p>
          <a:endParaRPr lang="zh-CN" altLang="en-US"/>
        </a:p>
      </dgm:t>
    </dgm:pt>
    <dgm:pt modelId="{D3950858-1729-F446-96A3-49EDD77404A4}" type="sibTrans" cxnId="{B992DD8E-3E8A-3547-87A7-72D7D1B9A305}">
      <dgm:prSet/>
      <dgm:spPr/>
      <dgm:t>
        <a:bodyPr/>
        <a:lstStyle/>
        <a:p>
          <a:endParaRPr lang="zh-CN" altLang="en-US"/>
        </a:p>
      </dgm:t>
    </dgm:pt>
    <dgm:pt modelId="{89477885-3C50-428A-AE91-9391199C46C6}">
      <dgm:prSet/>
      <dgm:spPr/>
      <dgm:t>
        <a:bodyPr/>
        <a:lstStyle/>
        <a:p>
          <a:r>
            <a:rPr lang="zh-CN" altLang="en-US" dirty="0" smtClean="0"/>
            <a:t>统计运算</a:t>
          </a:r>
          <a:endParaRPr lang="zh-CN" altLang="en-US" dirty="0"/>
        </a:p>
      </dgm:t>
    </dgm:pt>
    <dgm:pt modelId="{289FA8F5-AC71-4913-BB51-108B46B1BED6}" type="parTrans" cxnId="{37C8B50A-67AB-4CA9-8901-C95BC9B93049}">
      <dgm:prSet/>
      <dgm:spPr/>
      <dgm:t>
        <a:bodyPr/>
        <a:lstStyle/>
        <a:p>
          <a:endParaRPr lang="zh-CN" altLang="en-US"/>
        </a:p>
      </dgm:t>
    </dgm:pt>
    <dgm:pt modelId="{CBC3DAAA-9AA3-449C-813F-75EC42B89B60}" type="sibTrans" cxnId="{37C8B50A-67AB-4CA9-8901-C95BC9B93049}">
      <dgm:prSet/>
      <dgm:spPr/>
      <dgm:t>
        <a:bodyPr/>
        <a:lstStyle/>
        <a:p>
          <a:endParaRPr lang="zh-CN" altLang="en-US"/>
        </a:p>
      </dgm:t>
    </dgm:pt>
    <dgm:pt modelId="{A11C7441-2996-4449-A07D-9230DE97A5BE}" type="pres">
      <dgm:prSet presAssocID="{D0960A64-01BE-7441-95B7-7D739C3B0F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41E2048-C3C9-624B-AE40-3CCA2302B1F7}" type="pres">
      <dgm:prSet presAssocID="{03C63997-0664-E744-864E-8CD261ABCB03}" presName="parentText" presStyleLbl="node1" presStyleIdx="0" presStyleCnt="4" custLinFactNeighborX="-99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402CF3-2AA9-4E44-BE9B-BBE1FF98A60F}" type="pres">
      <dgm:prSet presAssocID="{03C63997-0664-E744-864E-8CD261ABCB03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369793-82D8-8046-AF34-D59C68365B18}" type="pres">
      <dgm:prSet presAssocID="{14D796BB-7006-0641-BDFE-65856BFA7BA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2454E8-F550-AA4C-AF0C-DBD12C60A661}" type="pres">
      <dgm:prSet presAssocID="{14D796BB-7006-0641-BDFE-65856BFA7BA1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A4BE8F-8914-9343-84CD-668DF5A731CD}" type="pres">
      <dgm:prSet presAssocID="{192A413F-B8B9-6042-B1B6-2EB8BFC49F9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C363AB-71D2-8841-9909-3AE2D4C03CA5}" type="pres">
      <dgm:prSet presAssocID="{192A413F-B8B9-6042-B1B6-2EB8BFC49F9F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AB00A6-8566-B344-850D-E56C6B75983D}" type="pres">
      <dgm:prSet presAssocID="{8D6CD9C4-E6A9-B04F-9A59-1DC071EEF18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E014E8-7F85-4179-9252-FCB750049B81}" type="pres">
      <dgm:prSet presAssocID="{8D6CD9C4-E6A9-B04F-9A59-1DC071EEF18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8C161C-396C-9F4B-8315-ABAFC13AB2F5}" srcId="{D0960A64-01BE-7441-95B7-7D739C3B0F44}" destId="{8D6CD9C4-E6A9-B04F-9A59-1DC071EEF183}" srcOrd="3" destOrd="0" parTransId="{2AB86E0D-C74D-DC46-ABA8-24F1F0C60AE8}" sibTransId="{5AB3D0EA-8AD4-9148-B52A-D012D4B37816}"/>
    <dgm:cxn modelId="{B992DD8E-3E8A-3547-87A7-72D7D1B9A305}" srcId="{192A413F-B8B9-6042-B1B6-2EB8BFC49F9F}" destId="{38935EB3-1736-464F-BA68-89738B541A35}" srcOrd="0" destOrd="0" parTransId="{E28E3B21-C418-204F-8F3F-56DF54430F77}" sibTransId="{D3950858-1729-F446-96A3-49EDD77404A4}"/>
    <dgm:cxn modelId="{83DB7CAA-D96C-4F41-9922-451F01558EAD}" type="presOf" srcId="{124F7A5C-66FA-FE4B-A945-346B9BA1453F}" destId="{342454E8-F550-AA4C-AF0C-DBD12C60A661}" srcOrd="0" destOrd="0" presId="urn:microsoft.com/office/officeart/2005/8/layout/vList2"/>
    <dgm:cxn modelId="{37C8B50A-67AB-4CA9-8901-C95BC9B93049}" srcId="{8D6CD9C4-E6A9-B04F-9A59-1DC071EEF183}" destId="{89477885-3C50-428A-AE91-9391199C46C6}" srcOrd="0" destOrd="0" parTransId="{289FA8F5-AC71-4913-BB51-108B46B1BED6}" sibTransId="{CBC3DAAA-9AA3-449C-813F-75EC42B89B60}"/>
    <dgm:cxn modelId="{56FC7B6D-34C6-044D-B89D-810C80D190D3}" type="presOf" srcId="{38935EB3-1736-464F-BA68-89738B541A35}" destId="{E3C363AB-71D2-8841-9909-3AE2D4C03CA5}" srcOrd="0" destOrd="0" presId="urn:microsoft.com/office/officeart/2005/8/layout/vList2"/>
    <dgm:cxn modelId="{7A658FB9-5012-C143-B3F8-B34DACEABB30}" type="presOf" srcId="{5F37ED24-46D2-2449-AC39-45413185D112}" destId="{FC402CF3-2AA9-4E44-BE9B-BBE1FF98A60F}" srcOrd="0" destOrd="0" presId="urn:microsoft.com/office/officeart/2005/8/layout/vList2"/>
    <dgm:cxn modelId="{A74B6A6E-E515-8348-884E-F9F83A15DA56}" srcId="{14D796BB-7006-0641-BDFE-65856BFA7BA1}" destId="{124F7A5C-66FA-FE4B-A945-346B9BA1453F}" srcOrd="0" destOrd="0" parTransId="{0BE73E60-5301-924C-88E2-755C09DC7B79}" sibTransId="{FA82F072-9F6B-B14C-9C65-299A91B220F4}"/>
    <dgm:cxn modelId="{BBB10A3A-8B13-E24D-A093-7D0269B9717A}" type="presOf" srcId="{D0960A64-01BE-7441-95B7-7D739C3B0F44}" destId="{A11C7441-2996-4449-A07D-9230DE97A5BE}" srcOrd="0" destOrd="0" presId="urn:microsoft.com/office/officeart/2005/8/layout/vList2"/>
    <dgm:cxn modelId="{AEB9B88E-8E2F-4D6D-B1F1-994A67A531F1}" type="presOf" srcId="{89477885-3C50-428A-AE91-9391199C46C6}" destId="{6EE014E8-7F85-4179-9252-FCB750049B81}" srcOrd="0" destOrd="0" presId="urn:microsoft.com/office/officeart/2005/8/layout/vList2"/>
    <dgm:cxn modelId="{954B5105-EE1D-9545-BAD3-895774E66583}" srcId="{D0960A64-01BE-7441-95B7-7D739C3B0F44}" destId="{03C63997-0664-E744-864E-8CD261ABCB03}" srcOrd="0" destOrd="0" parTransId="{96A44F82-773E-6940-92E0-65D6785A118F}" sibTransId="{FC8E4F92-3D18-1C49-92E0-3EC6B63802B2}"/>
    <dgm:cxn modelId="{8BBB91A4-0DBA-1049-82BC-7B267295FF9A}" srcId="{D0960A64-01BE-7441-95B7-7D739C3B0F44}" destId="{14D796BB-7006-0641-BDFE-65856BFA7BA1}" srcOrd="1" destOrd="0" parTransId="{9668EA29-2BC8-9143-B8A6-B62BDB6C6CA7}" sibTransId="{90E5DE5A-C276-6947-A21E-C1C38B3B1C55}"/>
    <dgm:cxn modelId="{9BB16574-4616-594F-AB13-059F74E00462}" type="presOf" srcId="{8D6CD9C4-E6A9-B04F-9A59-1DC071EEF183}" destId="{B7AB00A6-8566-B344-850D-E56C6B75983D}" srcOrd="0" destOrd="0" presId="urn:microsoft.com/office/officeart/2005/8/layout/vList2"/>
    <dgm:cxn modelId="{6DD0752B-E8C9-AE40-BD63-6601AA9C183A}" type="presOf" srcId="{14D796BB-7006-0641-BDFE-65856BFA7BA1}" destId="{16369793-82D8-8046-AF34-D59C68365B18}" srcOrd="0" destOrd="0" presId="urn:microsoft.com/office/officeart/2005/8/layout/vList2"/>
    <dgm:cxn modelId="{D4FCA76A-F6C8-CD41-8381-5A8CDD50BFEA}" srcId="{03C63997-0664-E744-864E-8CD261ABCB03}" destId="{5F37ED24-46D2-2449-AC39-45413185D112}" srcOrd="0" destOrd="0" parTransId="{84F3C653-78A5-9F44-9FCF-3091A44E7DE6}" sibTransId="{2AD2C2FB-D270-B347-ABDF-79143528C42B}"/>
    <dgm:cxn modelId="{1F565DFA-E7BF-D74C-B2DE-5968792239F1}" type="presOf" srcId="{03C63997-0664-E744-864E-8CD261ABCB03}" destId="{241E2048-C3C9-624B-AE40-3CCA2302B1F7}" srcOrd="0" destOrd="0" presId="urn:microsoft.com/office/officeart/2005/8/layout/vList2"/>
    <dgm:cxn modelId="{21C5103C-394B-0F42-B870-B8F090EBF673}" srcId="{D0960A64-01BE-7441-95B7-7D739C3B0F44}" destId="{192A413F-B8B9-6042-B1B6-2EB8BFC49F9F}" srcOrd="2" destOrd="0" parTransId="{60437F72-6604-D94E-A8CF-33D5B58762FC}" sibTransId="{9E7F8302-C617-014C-AEAE-587FB74B0CD7}"/>
    <dgm:cxn modelId="{F0D05FC7-E07B-F642-BC4C-8C4F5859906A}" type="presOf" srcId="{192A413F-B8B9-6042-B1B6-2EB8BFC49F9F}" destId="{78A4BE8F-8914-9343-84CD-668DF5A731CD}" srcOrd="0" destOrd="0" presId="urn:microsoft.com/office/officeart/2005/8/layout/vList2"/>
    <dgm:cxn modelId="{D446922F-AC94-6C4D-8F2C-B28E3C993CEA}" type="presParOf" srcId="{A11C7441-2996-4449-A07D-9230DE97A5BE}" destId="{241E2048-C3C9-624B-AE40-3CCA2302B1F7}" srcOrd="0" destOrd="0" presId="urn:microsoft.com/office/officeart/2005/8/layout/vList2"/>
    <dgm:cxn modelId="{090F5DFB-9F85-1B49-85F0-ACE5CF7BA193}" type="presParOf" srcId="{A11C7441-2996-4449-A07D-9230DE97A5BE}" destId="{FC402CF3-2AA9-4E44-BE9B-BBE1FF98A60F}" srcOrd="1" destOrd="0" presId="urn:microsoft.com/office/officeart/2005/8/layout/vList2"/>
    <dgm:cxn modelId="{925EF8AE-CC4F-8949-AB80-67860243076A}" type="presParOf" srcId="{A11C7441-2996-4449-A07D-9230DE97A5BE}" destId="{16369793-82D8-8046-AF34-D59C68365B18}" srcOrd="2" destOrd="0" presId="urn:microsoft.com/office/officeart/2005/8/layout/vList2"/>
    <dgm:cxn modelId="{4A6D8660-E4F5-A248-95B9-81C43A00F9C9}" type="presParOf" srcId="{A11C7441-2996-4449-A07D-9230DE97A5BE}" destId="{342454E8-F550-AA4C-AF0C-DBD12C60A661}" srcOrd="3" destOrd="0" presId="urn:microsoft.com/office/officeart/2005/8/layout/vList2"/>
    <dgm:cxn modelId="{F247D647-7524-1641-B599-08A79C0C205F}" type="presParOf" srcId="{A11C7441-2996-4449-A07D-9230DE97A5BE}" destId="{78A4BE8F-8914-9343-84CD-668DF5A731CD}" srcOrd="4" destOrd="0" presId="urn:microsoft.com/office/officeart/2005/8/layout/vList2"/>
    <dgm:cxn modelId="{FD50D534-EDFD-6247-A216-38EAB63F202B}" type="presParOf" srcId="{A11C7441-2996-4449-A07D-9230DE97A5BE}" destId="{E3C363AB-71D2-8841-9909-3AE2D4C03CA5}" srcOrd="5" destOrd="0" presId="urn:microsoft.com/office/officeart/2005/8/layout/vList2"/>
    <dgm:cxn modelId="{0E6C5C87-4FB4-1144-B8FF-057511D0378D}" type="presParOf" srcId="{A11C7441-2996-4449-A07D-9230DE97A5BE}" destId="{B7AB00A6-8566-B344-850D-E56C6B75983D}" srcOrd="6" destOrd="0" presId="urn:microsoft.com/office/officeart/2005/8/layout/vList2"/>
    <dgm:cxn modelId="{50EF7288-8A7A-43F1-81F5-41D732173D36}" type="presParOf" srcId="{A11C7441-2996-4449-A07D-9230DE97A5BE}" destId="{6EE014E8-7F85-4179-9252-FCB750049B8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B4A827-16D6-4822-ADA6-613086CB9602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776CD17E-C4D1-49A5-82E9-60E641E05C2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关系的表示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AF7793-58D8-491C-9D46-BF3627640351}" type="parTrans" cxnId="{BB99B1AF-6536-4ADE-855F-185CC90EEE27}">
      <dgm:prSet/>
      <dgm:spPr/>
      <dgm:t>
        <a:bodyPr/>
        <a:lstStyle/>
        <a:p>
          <a:endParaRPr lang="zh-CN" altLang="en-US"/>
        </a:p>
      </dgm:t>
    </dgm:pt>
    <dgm:pt modelId="{6D29FF0D-96A7-4DBA-BC0E-CA022495E6E0}" type="sibTrans" cxnId="{BB99B1AF-6536-4ADE-855F-185CC90EEE27}">
      <dgm:prSet/>
      <dgm:spPr/>
      <dgm:t>
        <a:bodyPr/>
        <a:lstStyle/>
        <a:p>
          <a:endParaRPr lang="zh-CN" altLang="en-US"/>
        </a:p>
      </dgm:t>
    </dgm:pt>
    <dgm:pt modelId="{B1AB79C9-D1E9-4550-8DA6-80C657170FBE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二维表，</a:t>
          </a:r>
        </a:p>
      </dgm:t>
    </dgm:pt>
    <dgm:pt modelId="{D411ED6A-6B4F-4F23-B9DF-ADC962028F45}" type="parTrans" cxnId="{9081BC13-FB2B-4660-9313-EC301245FAB7}">
      <dgm:prSet/>
      <dgm:spPr/>
      <dgm:t>
        <a:bodyPr/>
        <a:lstStyle/>
        <a:p>
          <a:endParaRPr lang="zh-CN" altLang="en-US"/>
        </a:p>
      </dgm:t>
    </dgm:pt>
    <dgm:pt modelId="{4CDD7527-B40F-4588-A5CD-BA0EC3A37156}" type="sibTrans" cxnId="{9081BC13-FB2B-4660-9313-EC301245FAB7}">
      <dgm:prSet/>
      <dgm:spPr/>
      <dgm:t>
        <a:bodyPr/>
        <a:lstStyle/>
        <a:p>
          <a:endParaRPr lang="zh-CN" altLang="en-US"/>
        </a:p>
      </dgm:t>
    </dgm:pt>
    <dgm:pt modelId="{545D00BA-4122-4E8E-8B28-8DE8AEAB15C3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属性</a:t>
          </a:r>
        </a:p>
      </dgm:t>
    </dgm:pt>
    <dgm:pt modelId="{04D42F87-7A76-4A4C-84FD-7E1A59E2D9E6}" type="parTrans" cxnId="{C8109BF4-A9C5-4034-8A6B-03B27B249EA0}">
      <dgm:prSet/>
      <dgm:spPr/>
      <dgm:t>
        <a:bodyPr/>
        <a:lstStyle/>
        <a:p>
          <a:endParaRPr lang="zh-CN" altLang="en-US"/>
        </a:p>
      </dgm:t>
    </dgm:pt>
    <dgm:pt modelId="{72AB4602-06CC-4F2A-8D50-254A0CC94911}" type="sibTrans" cxnId="{C8109BF4-A9C5-4034-8A6B-03B27B249EA0}">
      <dgm:prSet/>
      <dgm:spPr/>
      <dgm:t>
        <a:bodyPr/>
        <a:lstStyle/>
        <a:p>
          <a:endParaRPr lang="zh-CN" altLang="en-US"/>
        </a:p>
      </dgm:t>
    </dgm:pt>
    <dgm:pt modelId="{5826136E-0C10-4389-B377-17FD70A26042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关系中不同列可以对应相同的域</a:t>
          </a:r>
        </a:p>
      </dgm:t>
    </dgm:pt>
    <dgm:pt modelId="{7FCCA956-CB4B-4B59-813D-D1D153444B7E}" type="parTrans" cxnId="{D16AF9A3-811D-4C84-9A94-9B81D03AD628}">
      <dgm:prSet/>
      <dgm:spPr/>
      <dgm:t>
        <a:bodyPr/>
        <a:lstStyle/>
        <a:p>
          <a:endParaRPr lang="zh-CN" altLang="en-US"/>
        </a:p>
      </dgm:t>
    </dgm:pt>
    <dgm:pt modelId="{F4F891DE-AF78-4ABE-9A67-81475094E183}" type="sibTrans" cxnId="{D16AF9A3-811D-4C84-9A94-9B81D03AD628}">
      <dgm:prSet/>
      <dgm:spPr/>
      <dgm:t>
        <a:bodyPr/>
        <a:lstStyle/>
        <a:p>
          <a:endParaRPr lang="zh-CN" altLang="en-US"/>
        </a:p>
      </dgm:t>
    </dgm:pt>
    <dgm:pt modelId="{F33119C9-7FED-438A-A8FF-AB01FB40F97B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为了加以区分，必须对每列起一个名字，称为属性（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Attribute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gm:t>
    </dgm:pt>
    <dgm:pt modelId="{C76202ED-EEA9-4067-9153-FD4CBB8C624C}" type="parTrans" cxnId="{5E343F23-227F-4FE2-B1EC-C16B5FFDAC09}">
      <dgm:prSet/>
      <dgm:spPr/>
      <dgm:t>
        <a:bodyPr/>
        <a:lstStyle/>
        <a:p>
          <a:endParaRPr lang="zh-CN" altLang="en-US"/>
        </a:p>
      </dgm:t>
    </dgm:pt>
    <dgm:pt modelId="{4DB97D0E-AC56-45DA-8D73-833386480020}" type="sibTrans" cxnId="{5E343F23-227F-4FE2-B1EC-C16B5FFDAC09}">
      <dgm:prSet/>
      <dgm:spPr/>
      <dgm:t>
        <a:bodyPr/>
        <a:lstStyle/>
        <a:p>
          <a:endParaRPr lang="zh-CN" altLang="en-US"/>
        </a:p>
      </dgm:t>
    </dgm:pt>
    <dgm:pt modelId="{0B1C2B45-AFEF-4F88-BE38-101C2713FF29}">
      <dgm:prSet/>
      <dgm:spPr/>
      <dgm:t>
        <a:bodyPr/>
        <a:lstStyle/>
        <a:p>
          <a:r>
            <a:rPr lang="en-US" altLang="zh-CN" i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目关系必有</a:t>
          </a:r>
          <a:r>
            <a:rPr lang="en-US" altLang="zh-CN" i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个属性</a:t>
          </a:r>
        </a:p>
      </dgm:t>
    </dgm:pt>
    <dgm:pt modelId="{49EAC8FC-CA8F-489B-BA69-86356EEFDDC3}" type="parTrans" cxnId="{AAF8C2C0-EECF-45BF-89F2-6D1F894D62FE}">
      <dgm:prSet/>
      <dgm:spPr/>
      <dgm:t>
        <a:bodyPr/>
        <a:lstStyle/>
        <a:p>
          <a:endParaRPr lang="zh-CN" altLang="en-US"/>
        </a:p>
      </dgm:t>
    </dgm:pt>
    <dgm:pt modelId="{C861E036-F536-4A8A-876D-57E10CFD0BA2}" type="sibTrans" cxnId="{AAF8C2C0-EECF-45BF-89F2-6D1F894D62FE}">
      <dgm:prSet/>
      <dgm:spPr/>
      <dgm:t>
        <a:bodyPr/>
        <a:lstStyle/>
        <a:p>
          <a:endParaRPr lang="zh-CN" altLang="en-US"/>
        </a:p>
      </dgm:t>
    </dgm:pt>
    <dgm:pt modelId="{8ABAECFF-4AC7-4602-A64C-AFC4AC6FC4A1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表的每行对应一个元组，</a:t>
          </a:r>
        </a:p>
      </dgm:t>
    </dgm:pt>
    <dgm:pt modelId="{9EBB7E91-8255-459C-A39D-7712DB6993D2}" type="parTrans" cxnId="{371D31B2-805F-456F-8EC4-B3BB3033ADF6}">
      <dgm:prSet/>
      <dgm:spPr/>
      <dgm:t>
        <a:bodyPr/>
        <a:lstStyle/>
        <a:p>
          <a:endParaRPr lang="zh-CN" altLang="en-US"/>
        </a:p>
      </dgm:t>
    </dgm:pt>
    <dgm:pt modelId="{DFE49CD7-D105-45DD-84E4-4372C96800D0}" type="sibTrans" cxnId="{371D31B2-805F-456F-8EC4-B3BB3033ADF6}">
      <dgm:prSet/>
      <dgm:spPr/>
      <dgm:t>
        <a:bodyPr/>
        <a:lstStyle/>
        <a:p>
          <a:endParaRPr lang="zh-CN" altLang="en-US"/>
        </a:p>
      </dgm:t>
    </dgm:pt>
    <dgm:pt modelId="{6700422C-615D-4249-A674-8289514CF737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表的每列对应一个域</a:t>
          </a:r>
        </a:p>
      </dgm:t>
    </dgm:pt>
    <dgm:pt modelId="{5168890A-2F4F-4223-8ED4-67ACE8635CAD}" type="parTrans" cxnId="{0C1E2EC5-4B27-4112-8625-65D783C86D04}">
      <dgm:prSet/>
      <dgm:spPr/>
      <dgm:t>
        <a:bodyPr/>
        <a:lstStyle/>
        <a:p>
          <a:endParaRPr lang="zh-CN" altLang="en-US"/>
        </a:p>
      </dgm:t>
    </dgm:pt>
    <dgm:pt modelId="{13602291-16FB-4C0D-8FA9-20E95E4A395E}" type="sibTrans" cxnId="{0C1E2EC5-4B27-4112-8625-65D783C86D04}">
      <dgm:prSet/>
      <dgm:spPr/>
      <dgm:t>
        <a:bodyPr/>
        <a:lstStyle/>
        <a:p>
          <a:endParaRPr lang="zh-CN" altLang="en-US"/>
        </a:p>
      </dgm:t>
    </dgm:pt>
    <dgm:pt modelId="{CF5D4B2C-3444-4EEB-8040-2CBA3436F454}" type="pres">
      <dgm:prSet presAssocID="{55B4A827-16D6-4822-ADA6-613086CB96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98F75F-787D-403A-8166-9C11D7684540}" type="pres">
      <dgm:prSet presAssocID="{776CD17E-C4D1-49A5-82E9-60E641E05C2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CF4484-81A8-48F0-A0DF-C527FEE2CE64}" type="pres">
      <dgm:prSet presAssocID="{776CD17E-C4D1-49A5-82E9-60E641E05C2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2D35A4-D2E3-4E16-B368-13D0577C3516}" type="pres">
      <dgm:prSet presAssocID="{545D00BA-4122-4E8E-8B28-8DE8AEAB15C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C7F271-E63D-4E1A-AAC5-A235D6E0798F}" type="pres">
      <dgm:prSet presAssocID="{545D00BA-4122-4E8E-8B28-8DE8AEAB15C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DE7E89-60C4-4863-B11F-E6E29B90A2A8}" type="presOf" srcId="{B1AB79C9-D1E9-4550-8DA6-80C657170FBE}" destId="{E2CF4484-81A8-48F0-A0DF-C527FEE2CE64}" srcOrd="0" destOrd="0" presId="urn:microsoft.com/office/officeart/2005/8/layout/vList2"/>
    <dgm:cxn modelId="{0C1E2EC5-4B27-4112-8625-65D783C86D04}" srcId="{776CD17E-C4D1-49A5-82E9-60E641E05C20}" destId="{6700422C-615D-4249-A674-8289514CF737}" srcOrd="2" destOrd="0" parTransId="{5168890A-2F4F-4223-8ED4-67ACE8635CAD}" sibTransId="{13602291-16FB-4C0D-8FA9-20E95E4A395E}"/>
    <dgm:cxn modelId="{5E343F23-227F-4FE2-B1EC-C16B5FFDAC09}" srcId="{545D00BA-4122-4E8E-8B28-8DE8AEAB15C3}" destId="{F33119C9-7FED-438A-A8FF-AB01FB40F97B}" srcOrd="1" destOrd="0" parTransId="{C76202ED-EEA9-4067-9153-FD4CBB8C624C}" sibTransId="{4DB97D0E-AC56-45DA-8D73-833386480020}"/>
    <dgm:cxn modelId="{BD74DE73-FC46-45AA-88EB-B49AD9827DA8}" type="presOf" srcId="{6700422C-615D-4249-A674-8289514CF737}" destId="{E2CF4484-81A8-48F0-A0DF-C527FEE2CE64}" srcOrd="0" destOrd="2" presId="urn:microsoft.com/office/officeart/2005/8/layout/vList2"/>
    <dgm:cxn modelId="{39BDC32B-541C-47C4-8A3C-8506AC0225D3}" type="presOf" srcId="{F33119C9-7FED-438A-A8FF-AB01FB40F97B}" destId="{ADC7F271-E63D-4E1A-AAC5-A235D6E0798F}" srcOrd="0" destOrd="1" presId="urn:microsoft.com/office/officeart/2005/8/layout/vList2"/>
    <dgm:cxn modelId="{AAF8C2C0-EECF-45BF-89F2-6D1F894D62FE}" srcId="{545D00BA-4122-4E8E-8B28-8DE8AEAB15C3}" destId="{0B1C2B45-AFEF-4F88-BE38-101C2713FF29}" srcOrd="2" destOrd="0" parTransId="{49EAC8FC-CA8F-489B-BA69-86356EEFDDC3}" sibTransId="{C861E036-F536-4A8A-876D-57E10CFD0BA2}"/>
    <dgm:cxn modelId="{D16AF9A3-811D-4C84-9A94-9B81D03AD628}" srcId="{545D00BA-4122-4E8E-8B28-8DE8AEAB15C3}" destId="{5826136E-0C10-4389-B377-17FD70A26042}" srcOrd="0" destOrd="0" parTransId="{7FCCA956-CB4B-4B59-813D-D1D153444B7E}" sibTransId="{F4F891DE-AF78-4ABE-9A67-81475094E183}"/>
    <dgm:cxn modelId="{A17CEB6F-52FE-4002-8865-D8CF21E767FE}" type="presOf" srcId="{55B4A827-16D6-4822-ADA6-613086CB9602}" destId="{CF5D4B2C-3444-4EEB-8040-2CBA3436F454}" srcOrd="0" destOrd="0" presId="urn:microsoft.com/office/officeart/2005/8/layout/vList2"/>
    <dgm:cxn modelId="{BB99B1AF-6536-4ADE-855F-185CC90EEE27}" srcId="{55B4A827-16D6-4822-ADA6-613086CB9602}" destId="{776CD17E-C4D1-49A5-82E9-60E641E05C20}" srcOrd="0" destOrd="0" parTransId="{03AF7793-58D8-491C-9D46-BF3627640351}" sibTransId="{6D29FF0D-96A7-4DBA-BC0E-CA022495E6E0}"/>
    <dgm:cxn modelId="{C8109BF4-A9C5-4034-8A6B-03B27B249EA0}" srcId="{55B4A827-16D6-4822-ADA6-613086CB9602}" destId="{545D00BA-4122-4E8E-8B28-8DE8AEAB15C3}" srcOrd="1" destOrd="0" parTransId="{04D42F87-7A76-4A4C-84FD-7E1A59E2D9E6}" sibTransId="{72AB4602-06CC-4F2A-8D50-254A0CC94911}"/>
    <dgm:cxn modelId="{EBB9798A-902F-4282-A707-43F6DD05000B}" type="presOf" srcId="{8ABAECFF-4AC7-4602-A64C-AFC4AC6FC4A1}" destId="{E2CF4484-81A8-48F0-A0DF-C527FEE2CE64}" srcOrd="0" destOrd="1" presId="urn:microsoft.com/office/officeart/2005/8/layout/vList2"/>
    <dgm:cxn modelId="{9CE004F5-8C3E-4B06-BF56-761C959FE25F}" type="presOf" srcId="{0B1C2B45-AFEF-4F88-BE38-101C2713FF29}" destId="{ADC7F271-E63D-4E1A-AAC5-A235D6E0798F}" srcOrd="0" destOrd="2" presId="urn:microsoft.com/office/officeart/2005/8/layout/vList2"/>
    <dgm:cxn modelId="{371D31B2-805F-456F-8EC4-B3BB3033ADF6}" srcId="{776CD17E-C4D1-49A5-82E9-60E641E05C20}" destId="{8ABAECFF-4AC7-4602-A64C-AFC4AC6FC4A1}" srcOrd="1" destOrd="0" parTransId="{9EBB7E91-8255-459C-A39D-7712DB6993D2}" sibTransId="{DFE49CD7-D105-45DD-84E4-4372C96800D0}"/>
    <dgm:cxn modelId="{9081BC13-FB2B-4660-9313-EC301245FAB7}" srcId="{776CD17E-C4D1-49A5-82E9-60E641E05C20}" destId="{B1AB79C9-D1E9-4550-8DA6-80C657170FBE}" srcOrd="0" destOrd="0" parTransId="{D411ED6A-6B4F-4F23-B9DF-ADC962028F45}" sibTransId="{4CDD7527-B40F-4588-A5CD-BA0EC3A37156}"/>
    <dgm:cxn modelId="{8DD31D4D-353D-4F94-AF5F-2D17AB8A4043}" type="presOf" srcId="{776CD17E-C4D1-49A5-82E9-60E641E05C20}" destId="{CD98F75F-787D-403A-8166-9C11D7684540}" srcOrd="0" destOrd="0" presId="urn:microsoft.com/office/officeart/2005/8/layout/vList2"/>
    <dgm:cxn modelId="{3AAC0F5B-C174-45C9-A4B6-B542BF7162B9}" type="presOf" srcId="{5826136E-0C10-4389-B377-17FD70A26042}" destId="{ADC7F271-E63D-4E1A-AAC5-A235D6E0798F}" srcOrd="0" destOrd="0" presId="urn:microsoft.com/office/officeart/2005/8/layout/vList2"/>
    <dgm:cxn modelId="{AA79C5D6-1D99-478A-AD89-2777515068D4}" type="presOf" srcId="{545D00BA-4122-4E8E-8B28-8DE8AEAB15C3}" destId="{752D35A4-D2E3-4E16-B368-13D0577C3516}" srcOrd="0" destOrd="0" presId="urn:microsoft.com/office/officeart/2005/8/layout/vList2"/>
    <dgm:cxn modelId="{20F8CDD8-888A-42EB-AA07-CFC588AA86E7}" type="presParOf" srcId="{CF5D4B2C-3444-4EEB-8040-2CBA3436F454}" destId="{CD98F75F-787D-403A-8166-9C11D7684540}" srcOrd="0" destOrd="0" presId="urn:microsoft.com/office/officeart/2005/8/layout/vList2"/>
    <dgm:cxn modelId="{5F7539E3-E7F2-40F3-9CEF-371EF0B0FCD6}" type="presParOf" srcId="{CF5D4B2C-3444-4EEB-8040-2CBA3436F454}" destId="{E2CF4484-81A8-48F0-A0DF-C527FEE2CE64}" srcOrd="1" destOrd="0" presId="urn:microsoft.com/office/officeart/2005/8/layout/vList2"/>
    <dgm:cxn modelId="{B6114C44-3D76-4245-B45F-81D510EE0A31}" type="presParOf" srcId="{CF5D4B2C-3444-4EEB-8040-2CBA3436F454}" destId="{752D35A4-D2E3-4E16-B368-13D0577C3516}" srcOrd="2" destOrd="0" presId="urn:microsoft.com/office/officeart/2005/8/layout/vList2"/>
    <dgm:cxn modelId="{4D9720B7-E077-4E5D-812F-9D051024A70C}" type="presParOf" srcId="{CF5D4B2C-3444-4EEB-8040-2CBA3436F454}" destId="{ADC7F271-E63D-4E1A-AAC5-A235D6E0798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6C5275-9FD3-486F-968A-3035ACAB5795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459BEE1E-7E0C-4FB5-ABA2-7A9284D6076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基本关系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62E766-6111-4FC7-AB59-17A94CD9CA5B}" type="parTrans" cxnId="{61A4FF7A-FE16-48D4-9C51-134F375E1EB1}">
      <dgm:prSet/>
      <dgm:spPr/>
      <dgm:t>
        <a:bodyPr/>
        <a:lstStyle/>
        <a:p>
          <a:endParaRPr lang="zh-CN" altLang="en-US"/>
        </a:p>
      </dgm:t>
    </dgm:pt>
    <dgm:pt modelId="{D6081257-4179-4939-BF50-B83B02D3A92C}" type="sibTrans" cxnId="{61A4FF7A-FE16-48D4-9C51-134F375E1EB1}">
      <dgm:prSet/>
      <dgm:spPr/>
      <dgm:t>
        <a:bodyPr/>
        <a:lstStyle/>
        <a:p>
          <a:endParaRPr lang="zh-CN" altLang="en-US"/>
        </a:p>
      </dgm:t>
    </dgm:pt>
    <dgm:pt modelId="{87ACD7D4-FC4B-4497-8723-889E15A102A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基本表   基表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B18A0B-A55B-4C42-8477-57E6AFD63202}" type="parTrans" cxnId="{82F4C569-F301-4185-AD20-B41BB7E73D3C}">
      <dgm:prSet/>
      <dgm:spPr/>
      <dgm:t>
        <a:bodyPr/>
        <a:lstStyle/>
        <a:p>
          <a:endParaRPr lang="zh-CN" altLang="en-US"/>
        </a:p>
      </dgm:t>
    </dgm:pt>
    <dgm:pt modelId="{FB72E552-742B-478A-8BDD-B2017162A9EF}" type="sibTrans" cxnId="{82F4C569-F301-4185-AD20-B41BB7E73D3C}">
      <dgm:prSet/>
      <dgm:spPr/>
      <dgm:t>
        <a:bodyPr/>
        <a:lstStyle/>
        <a:p>
          <a:endParaRPr lang="zh-CN" altLang="en-US"/>
        </a:p>
      </dgm:t>
    </dgm:pt>
    <dgm:pt modelId="{7BCF3795-CB68-4A18-A823-EC8262BC8DF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查询表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595CCF-7A70-434E-9CE0-F8B3F3A7EBF4}" type="parTrans" cxnId="{41841E6E-DEF8-4C40-8E0F-C1B1442DE09F}">
      <dgm:prSet/>
      <dgm:spPr/>
      <dgm:t>
        <a:bodyPr/>
        <a:lstStyle/>
        <a:p>
          <a:endParaRPr lang="zh-CN" altLang="en-US"/>
        </a:p>
      </dgm:t>
    </dgm:pt>
    <dgm:pt modelId="{91C5E369-7DBC-4BAC-B09F-09511BB41BE7}" type="sibTrans" cxnId="{41841E6E-DEF8-4C40-8E0F-C1B1442DE09F}">
      <dgm:prSet/>
      <dgm:spPr/>
      <dgm:t>
        <a:bodyPr/>
        <a:lstStyle/>
        <a:p>
          <a:endParaRPr lang="zh-CN" altLang="en-US"/>
        </a:p>
      </dgm:t>
    </dgm:pt>
    <dgm:pt modelId="{9EB20951-26E8-433B-9B6A-6E85BD8A375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查询结果对应的表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8933E-4CB8-452F-93D3-13266D7FA42C}" type="parTrans" cxnId="{D248BB5F-1C85-4A03-A8EC-60DF98511F78}">
      <dgm:prSet/>
      <dgm:spPr/>
      <dgm:t>
        <a:bodyPr/>
        <a:lstStyle/>
        <a:p>
          <a:endParaRPr lang="zh-CN" altLang="en-US"/>
        </a:p>
      </dgm:t>
    </dgm:pt>
    <dgm:pt modelId="{03660DBF-DB17-49A1-9B1E-645ECE86F198}" type="sibTrans" cxnId="{D248BB5F-1C85-4A03-A8EC-60DF98511F78}">
      <dgm:prSet/>
      <dgm:spPr/>
      <dgm:t>
        <a:bodyPr/>
        <a:lstStyle/>
        <a:p>
          <a:endParaRPr lang="zh-CN" altLang="en-US"/>
        </a:p>
      </dgm:t>
    </dgm:pt>
    <dgm:pt modelId="{94E0D334-9A4F-4390-8F67-43A63CE9227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视图表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F169C7-F60F-4449-9B29-0430BCBCAE9C}" type="parTrans" cxnId="{387B3E32-AA5E-45D4-A2C3-63D87DE2AB1A}">
      <dgm:prSet/>
      <dgm:spPr/>
      <dgm:t>
        <a:bodyPr/>
        <a:lstStyle/>
        <a:p>
          <a:endParaRPr lang="zh-CN" altLang="en-US"/>
        </a:p>
      </dgm:t>
    </dgm:pt>
    <dgm:pt modelId="{E8F61F16-4810-4DDC-A07D-1D7B1D41B82B}" type="sibTrans" cxnId="{387B3E32-AA5E-45D4-A2C3-63D87DE2AB1A}">
      <dgm:prSet/>
      <dgm:spPr/>
      <dgm:t>
        <a:bodyPr/>
        <a:lstStyle/>
        <a:p>
          <a:endParaRPr lang="zh-CN" altLang="en-US"/>
        </a:p>
      </dgm:t>
    </dgm:pt>
    <dgm:pt modelId="{FBD89219-B833-4283-B897-8D108721E87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实际存在的表，是实际存储数据的逻辑表示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9C3C5C-FCF4-4D71-8016-571B23F2B792}" type="parTrans" cxnId="{B6EDA732-3600-4DA5-9749-1153B0A7B875}">
      <dgm:prSet/>
      <dgm:spPr/>
      <dgm:t>
        <a:bodyPr/>
        <a:lstStyle/>
        <a:p>
          <a:endParaRPr lang="zh-CN" altLang="en-US"/>
        </a:p>
      </dgm:t>
    </dgm:pt>
    <dgm:pt modelId="{FD726147-7F24-44F1-A364-08E7B004C82F}" type="sibTrans" cxnId="{B6EDA732-3600-4DA5-9749-1153B0A7B875}">
      <dgm:prSet/>
      <dgm:spPr/>
      <dgm:t>
        <a:bodyPr/>
        <a:lstStyle/>
        <a:p>
          <a:endParaRPr lang="zh-CN" altLang="en-US"/>
        </a:p>
      </dgm:t>
    </dgm:pt>
    <dgm:pt modelId="{70EC38EA-FFCC-4188-9D02-56A26AAC7BF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由基本表或其他视图表导出的表，是虚表，不对应实际存储的数据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EADDEF-1DB2-4E15-A3CD-FB1C1091038E}" type="parTrans" cxnId="{3B3DA5FF-D787-46E1-91F1-E6F0F8721D90}">
      <dgm:prSet/>
      <dgm:spPr/>
      <dgm:t>
        <a:bodyPr/>
        <a:lstStyle/>
        <a:p>
          <a:endParaRPr lang="zh-CN" altLang="en-US"/>
        </a:p>
      </dgm:t>
    </dgm:pt>
    <dgm:pt modelId="{67C7D625-ABAF-4439-A26F-38BA4890666F}" type="sibTrans" cxnId="{3B3DA5FF-D787-46E1-91F1-E6F0F8721D90}">
      <dgm:prSet/>
      <dgm:spPr/>
      <dgm:t>
        <a:bodyPr/>
        <a:lstStyle/>
        <a:p>
          <a:endParaRPr lang="zh-CN" altLang="en-US"/>
        </a:p>
      </dgm:t>
    </dgm:pt>
    <dgm:pt modelId="{14880136-557F-4EE3-A15E-302BB8D79C56}" type="pres">
      <dgm:prSet presAssocID="{406C5275-9FD3-486F-968A-3035ACAB57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CB5B49-3582-447F-968E-912ED5370E4C}" type="pres">
      <dgm:prSet presAssocID="{459BEE1E-7E0C-4FB5-ABA2-7A9284D6076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5980DB-FFF4-470A-A34A-D1B032431D3F}" type="pres">
      <dgm:prSet presAssocID="{459BEE1E-7E0C-4FB5-ABA2-7A9284D6076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D338D-95FE-4A3C-ADE2-DC351087EB77}" type="pres">
      <dgm:prSet presAssocID="{7BCF3795-CB68-4A18-A823-EC8262BC8DF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F59224-C69C-49F1-8E0E-FB87E1B3BCAA}" type="pres">
      <dgm:prSet presAssocID="{7BCF3795-CB68-4A18-A823-EC8262BC8DF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40C6A8-E868-4F0F-9E0D-330991C756CF}" type="pres">
      <dgm:prSet presAssocID="{94E0D334-9A4F-4390-8F67-43A63CE9227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768E50-6950-4860-AB3B-DE4C66848DE2}" type="pres">
      <dgm:prSet presAssocID="{94E0D334-9A4F-4390-8F67-43A63CE9227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45986B-FEE8-49CB-8957-ED69B4EF2B88}" type="presOf" srcId="{70EC38EA-FFCC-4188-9D02-56A26AAC7BF3}" destId="{50768E50-6950-4860-AB3B-DE4C66848DE2}" srcOrd="0" destOrd="0" presId="urn:microsoft.com/office/officeart/2005/8/layout/vList2"/>
    <dgm:cxn modelId="{41841E6E-DEF8-4C40-8E0F-C1B1442DE09F}" srcId="{406C5275-9FD3-486F-968A-3035ACAB5795}" destId="{7BCF3795-CB68-4A18-A823-EC8262BC8DFF}" srcOrd="1" destOrd="0" parTransId="{E7595CCF-7A70-434E-9CE0-F8B3F3A7EBF4}" sibTransId="{91C5E369-7DBC-4BAC-B09F-09511BB41BE7}"/>
    <dgm:cxn modelId="{9D91020B-40F6-45E8-8B46-5D5ED3B511DE}" type="presOf" srcId="{87ACD7D4-FC4B-4497-8723-889E15A102A7}" destId="{985980DB-FFF4-470A-A34A-D1B032431D3F}" srcOrd="0" destOrd="0" presId="urn:microsoft.com/office/officeart/2005/8/layout/vList2"/>
    <dgm:cxn modelId="{9A072B49-CF4A-4FCB-9C5E-2E7C3A8AE75B}" type="presOf" srcId="{459BEE1E-7E0C-4FB5-ABA2-7A9284D60767}" destId="{4CCB5B49-3582-447F-968E-912ED5370E4C}" srcOrd="0" destOrd="0" presId="urn:microsoft.com/office/officeart/2005/8/layout/vList2"/>
    <dgm:cxn modelId="{3FA39AE9-6DEB-429A-A29F-C473C00F9E71}" type="presOf" srcId="{FBD89219-B833-4283-B897-8D108721E877}" destId="{985980DB-FFF4-470A-A34A-D1B032431D3F}" srcOrd="0" destOrd="1" presId="urn:microsoft.com/office/officeart/2005/8/layout/vList2"/>
    <dgm:cxn modelId="{61A4FF7A-FE16-48D4-9C51-134F375E1EB1}" srcId="{406C5275-9FD3-486F-968A-3035ACAB5795}" destId="{459BEE1E-7E0C-4FB5-ABA2-7A9284D60767}" srcOrd="0" destOrd="0" parTransId="{8562E766-6111-4FC7-AB59-17A94CD9CA5B}" sibTransId="{D6081257-4179-4939-BF50-B83B02D3A92C}"/>
    <dgm:cxn modelId="{DEEF89EA-9994-4B90-BE75-07395FE88963}" type="presOf" srcId="{94E0D334-9A4F-4390-8F67-43A63CE92275}" destId="{9240C6A8-E868-4F0F-9E0D-330991C756CF}" srcOrd="0" destOrd="0" presId="urn:microsoft.com/office/officeart/2005/8/layout/vList2"/>
    <dgm:cxn modelId="{3B3DA5FF-D787-46E1-91F1-E6F0F8721D90}" srcId="{94E0D334-9A4F-4390-8F67-43A63CE92275}" destId="{70EC38EA-FFCC-4188-9D02-56A26AAC7BF3}" srcOrd="0" destOrd="0" parTransId="{8DEADDEF-1DB2-4E15-A3CD-FB1C1091038E}" sibTransId="{67C7D625-ABAF-4439-A26F-38BA4890666F}"/>
    <dgm:cxn modelId="{82F4C569-F301-4185-AD20-B41BB7E73D3C}" srcId="{459BEE1E-7E0C-4FB5-ABA2-7A9284D60767}" destId="{87ACD7D4-FC4B-4497-8723-889E15A102A7}" srcOrd="0" destOrd="0" parTransId="{36B18A0B-A55B-4C42-8477-57E6AFD63202}" sibTransId="{FB72E552-742B-478A-8BDD-B2017162A9EF}"/>
    <dgm:cxn modelId="{387B3E32-AA5E-45D4-A2C3-63D87DE2AB1A}" srcId="{406C5275-9FD3-486F-968A-3035ACAB5795}" destId="{94E0D334-9A4F-4390-8F67-43A63CE92275}" srcOrd="2" destOrd="0" parTransId="{3EF169C7-F60F-4449-9B29-0430BCBCAE9C}" sibTransId="{E8F61F16-4810-4DDC-A07D-1D7B1D41B82B}"/>
    <dgm:cxn modelId="{B6EDA732-3600-4DA5-9749-1153B0A7B875}" srcId="{459BEE1E-7E0C-4FB5-ABA2-7A9284D60767}" destId="{FBD89219-B833-4283-B897-8D108721E877}" srcOrd="1" destOrd="0" parTransId="{6C9C3C5C-FCF4-4D71-8016-571B23F2B792}" sibTransId="{FD726147-7F24-44F1-A364-08E7B004C82F}"/>
    <dgm:cxn modelId="{EFAEADE1-3434-4D3A-8AB2-69C34C727238}" type="presOf" srcId="{406C5275-9FD3-486F-968A-3035ACAB5795}" destId="{14880136-557F-4EE3-A15E-302BB8D79C56}" srcOrd="0" destOrd="0" presId="urn:microsoft.com/office/officeart/2005/8/layout/vList2"/>
    <dgm:cxn modelId="{56453ACB-905A-4810-9040-4F83A7C8C015}" type="presOf" srcId="{7BCF3795-CB68-4A18-A823-EC8262BC8DFF}" destId="{88ED338D-95FE-4A3C-ADE2-DC351087EB77}" srcOrd="0" destOrd="0" presId="urn:microsoft.com/office/officeart/2005/8/layout/vList2"/>
    <dgm:cxn modelId="{8EB3AFA6-B527-4EDE-B13F-66B15AB30616}" type="presOf" srcId="{9EB20951-26E8-433B-9B6A-6E85BD8A3754}" destId="{F4F59224-C69C-49F1-8E0E-FB87E1B3BCAA}" srcOrd="0" destOrd="0" presId="urn:microsoft.com/office/officeart/2005/8/layout/vList2"/>
    <dgm:cxn modelId="{D248BB5F-1C85-4A03-A8EC-60DF98511F78}" srcId="{7BCF3795-CB68-4A18-A823-EC8262BC8DFF}" destId="{9EB20951-26E8-433B-9B6A-6E85BD8A3754}" srcOrd="0" destOrd="0" parTransId="{AFB8933E-4CB8-452F-93D3-13266D7FA42C}" sibTransId="{03660DBF-DB17-49A1-9B1E-645ECE86F198}"/>
    <dgm:cxn modelId="{973871F5-1072-4134-BEF1-C91153B2689C}" type="presParOf" srcId="{14880136-557F-4EE3-A15E-302BB8D79C56}" destId="{4CCB5B49-3582-447F-968E-912ED5370E4C}" srcOrd="0" destOrd="0" presId="urn:microsoft.com/office/officeart/2005/8/layout/vList2"/>
    <dgm:cxn modelId="{2A94490F-7B89-47FD-A5B1-C58E9D2FF159}" type="presParOf" srcId="{14880136-557F-4EE3-A15E-302BB8D79C56}" destId="{985980DB-FFF4-470A-A34A-D1B032431D3F}" srcOrd="1" destOrd="0" presId="urn:microsoft.com/office/officeart/2005/8/layout/vList2"/>
    <dgm:cxn modelId="{AAE9C346-97D4-4EB1-968F-10A1282FB083}" type="presParOf" srcId="{14880136-557F-4EE3-A15E-302BB8D79C56}" destId="{88ED338D-95FE-4A3C-ADE2-DC351087EB77}" srcOrd="2" destOrd="0" presId="urn:microsoft.com/office/officeart/2005/8/layout/vList2"/>
    <dgm:cxn modelId="{BBCEF46E-F676-4A3E-960F-6EF568AF4C76}" type="presParOf" srcId="{14880136-557F-4EE3-A15E-302BB8D79C56}" destId="{F4F59224-C69C-49F1-8E0E-FB87E1B3BCAA}" srcOrd="3" destOrd="0" presId="urn:microsoft.com/office/officeart/2005/8/layout/vList2"/>
    <dgm:cxn modelId="{06CDBC89-CF70-4740-91B0-F3192717DFF8}" type="presParOf" srcId="{14880136-557F-4EE3-A15E-302BB8D79C56}" destId="{9240C6A8-E868-4F0F-9E0D-330991C756CF}" srcOrd="4" destOrd="0" presId="urn:microsoft.com/office/officeart/2005/8/layout/vList2"/>
    <dgm:cxn modelId="{C8CBE1C9-CBE4-47EF-850E-0713D6B49B5A}" type="presParOf" srcId="{14880136-557F-4EE3-A15E-302BB8D79C56}" destId="{50768E50-6950-4860-AB3B-DE4C66848DE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1AA116-C696-4290-B0D8-ABB6BBB0F05C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B6C7A943-99F4-4411-B9B7-223B844821E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关系模式（型）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2A6B0-7692-4C4C-8173-13E5F7099187}" type="parTrans" cxnId="{2A277FC4-1D20-40AB-909D-140241A6E20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6DF7E7-D8E0-46CF-9202-A7025C5D88E6}" type="sibTrans" cxnId="{2A277FC4-1D20-40AB-909D-140241A6E20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64BD66-9E02-4EF2-9F5D-CF2D3E24B014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对关系的描述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2AE460-1B1E-4B8E-9F07-9C9838019999}" type="parTrans" cxnId="{75215E34-805F-43DB-841A-B73A99A1CF8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8DDCEA-5A15-4C3A-A765-51FB8F02F721}" type="sibTrans" cxnId="{75215E34-805F-43DB-841A-B73A99A1CF8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49D222-D95A-4EC7-920A-61647D6E8047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静态的、稳定的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620D8-3717-47BB-A6FD-B51141D72DBE}" type="parTrans" cxnId="{F1CD90B1-5346-4F71-8DCD-9C7DB3923DF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551C79-7852-4F26-A46F-E580AB4E98CB}" type="sibTrans" cxnId="{F1CD90B1-5346-4F71-8DCD-9C7DB3923DF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26386D-C071-4A4D-AFB0-D01660F197D8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关系（值）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1BF62-F5F7-4EEE-B267-9A943FCDFB65}" type="parTrans" cxnId="{A598B012-2A3D-46E0-9E6E-E3A5D5907F7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3E4487-C136-4987-AA9B-26701122F4CD}" type="sibTrans" cxnId="{A598B012-2A3D-46E0-9E6E-E3A5D5907F7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448B8-7D88-4E71-ABA7-EEC4F932061C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关系模式在某一时刻的状态或内容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8F21A4-B4FF-489B-BEEB-372F914AABC1}" type="parTrans" cxnId="{DAE50269-C0A6-4CF8-B48A-EB889EA9EB3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C62FFA-5A6F-4775-B01E-DC9969ED7EE2}" type="sibTrans" cxnId="{DAE50269-C0A6-4CF8-B48A-EB889EA9EB3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087B1C-2B59-4D6F-9BD8-740898F977B2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动态的、随时间不断变化的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D0BE64-DC84-45A0-8587-A19F1DC7438F}" type="parTrans" cxnId="{6F1927BA-7067-453C-BE1B-472C5276B08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6F4DA3-BAD9-419D-A9FC-CD35BA4FF6F1}" type="sibTrans" cxnId="{6F1927BA-7067-453C-BE1B-472C5276B08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6D5E7C-F9DB-4F79-8EE2-E6177174BCDA}" type="pres">
      <dgm:prSet presAssocID="{2A1AA116-C696-4290-B0D8-ABB6BBB0F0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6DDF9B-FB4C-4A00-A43A-B29777EB7E25}" type="pres">
      <dgm:prSet presAssocID="{B6C7A943-99F4-4411-B9B7-223B844821E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972FC5-F8E8-4456-9C7D-9807F08E5BFD}" type="pres">
      <dgm:prSet presAssocID="{B6C7A943-99F4-4411-B9B7-223B844821E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3D6C8-2346-4E16-B55C-F25934249C0D}" type="pres">
      <dgm:prSet presAssocID="{5F26386D-C071-4A4D-AFB0-D01660F197D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84D9B9-C3BC-4C3A-9EDF-3719F36005E1}" type="pres">
      <dgm:prSet presAssocID="{5F26386D-C071-4A4D-AFB0-D01660F197D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E50269-C0A6-4CF8-B48A-EB889EA9EB39}" srcId="{5F26386D-C071-4A4D-AFB0-D01660F197D8}" destId="{AB8448B8-7D88-4E71-ABA7-EEC4F932061C}" srcOrd="0" destOrd="0" parTransId="{E38F21A4-B4FF-489B-BEEB-372F914AABC1}" sibTransId="{6DC62FFA-5A6F-4775-B01E-DC9969ED7EE2}"/>
    <dgm:cxn modelId="{A598B012-2A3D-46E0-9E6E-E3A5D5907F70}" srcId="{2A1AA116-C696-4290-B0D8-ABB6BBB0F05C}" destId="{5F26386D-C071-4A4D-AFB0-D01660F197D8}" srcOrd="1" destOrd="0" parTransId="{60B1BF62-F5F7-4EEE-B267-9A943FCDFB65}" sibTransId="{B13E4487-C136-4987-AA9B-26701122F4CD}"/>
    <dgm:cxn modelId="{82BA9BE4-EB2B-4910-BB83-4EB99F10ABBB}" type="presOf" srcId="{2A1AA116-C696-4290-B0D8-ABB6BBB0F05C}" destId="{5F6D5E7C-F9DB-4F79-8EE2-E6177174BCDA}" srcOrd="0" destOrd="0" presId="urn:microsoft.com/office/officeart/2005/8/layout/vList2"/>
    <dgm:cxn modelId="{F1CD90B1-5346-4F71-8DCD-9C7DB3923DF0}" srcId="{B6C7A943-99F4-4411-B9B7-223B844821EA}" destId="{1049D222-D95A-4EC7-920A-61647D6E8047}" srcOrd="1" destOrd="0" parTransId="{793620D8-3717-47BB-A6FD-B51141D72DBE}" sibTransId="{DF551C79-7852-4F26-A46F-E580AB4E98CB}"/>
    <dgm:cxn modelId="{65D5B8A9-8860-4525-A23B-06CAA6D7C70B}" type="presOf" srcId="{AB8448B8-7D88-4E71-ABA7-EEC4F932061C}" destId="{9284D9B9-C3BC-4C3A-9EDF-3719F36005E1}" srcOrd="0" destOrd="0" presId="urn:microsoft.com/office/officeart/2005/8/layout/vList2"/>
    <dgm:cxn modelId="{2A277FC4-1D20-40AB-909D-140241A6E20D}" srcId="{2A1AA116-C696-4290-B0D8-ABB6BBB0F05C}" destId="{B6C7A943-99F4-4411-B9B7-223B844821EA}" srcOrd="0" destOrd="0" parTransId="{DE42A6B0-7692-4C4C-8173-13E5F7099187}" sibTransId="{C16DF7E7-D8E0-46CF-9202-A7025C5D88E6}"/>
    <dgm:cxn modelId="{578BD301-74DB-4E68-BA02-794291C1CE1B}" type="presOf" srcId="{B6C7A943-99F4-4411-B9B7-223B844821EA}" destId="{EF6DDF9B-FB4C-4A00-A43A-B29777EB7E25}" srcOrd="0" destOrd="0" presId="urn:microsoft.com/office/officeart/2005/8/layout/vList2"/>
    <dgm:cxn modelId="{75215E34-805F-43DB-841A-B73A99A1CF89}" srcId="{B6C7A943-99F4-4411-B9B7-223B844821EA}" destId="{4264BD66-9E02-4EF2-9F5D-CF2D3E24B014}" srcOrd="0" destOrd="0" parTransId="{4F2AE460-1B1E-4B8E-9F07-9C9838019999}" sibTransId="{C38DDCEA-5A15-4C3A-A765-51FB8F02F721}"/>
    <dgm:cxn modelId="{33CF2566-C8A7-4A16-8A51-F800E066F321}" type="presOf" srcId="{1049D222-D95A-4EC7-920A-61647D6E8047}" destId="{D5972FC5-F8E8-4456-9C7D-9807F08E5BFD}" srcOrd="0" destOrd="1" presId="urn:microsoft.com/office/officeart/2005/8/layout/vList2"/>
    <dgm:cxn modelId="{1C0206A8-9F2E-4EC2-B84B-7163B46B0CBC}" type="presOf" srcId="{C5087B1C-2B59-4D6F-9BD8-740898F977B2}" destId="{9284D9B9-C3BC-4C3A-9EDF-3719F36005E1}" srcOrd="0" destOrd="1" presId="urn:microsoft.com/office/officeart/2005/8/layout/vList2"/>
    <dgm:cxn modelId="{6F1927BA-7067-453C-BE1B-472C5276B080}" srcId="{5F26386D-C071-4A4D-AFB0-D01660F197D8}" destId="{C5087B1C-2B59-4D6F-9BD8-740898F977B2}" srcOrd="1" destOrd="0" parTransId="{BFD0BE64-DC84-45A0-8587-A19F1DC7438F}" sibTransId="{D06F4DA3-BAD9-419D-A9FC-CD35BA4FF6F1}"/>
    <dgm:cxn modelId="{30971B3F-C9B3-4A93-B109-0B7D84F3F4E1}" type="presOf" srcId="{4264BD66-9E02-4EF2-9F5D-CF2D3E24B014}" destId="{D5972FC5-F8E8-4456-9C7D-9807F08E5BFD}" srcOrd="0" destOrd="0" presId="urn:microsoft.com/office/officeart/2005/8/layout/vList2"/>
    <dgm:cxn modelId="{1FCB009F-A3C5-45D5-AA13-1DE61800555C}" type="presOf" srcId="{5F26386D-C071-4A4D-AFB0-D01660F197D8}" destId="{AC93D6C8-2346-4E16-B55C-F25934249C0D}" srcOrd="0" destOrd="0" presId="urn:microsoft.com/office/officeart/2005/8/layout/vList2"/>
    <dgm:cxn modelId="{771D34CE-07AA-4BA6-B01C-45C1E6AE78C2}" type="presParOf" srcId="{5F6D5E7C-F9DB-4F79-8EE2-E6177174BCDA}" destId="{EF6DDF9B-FB4C-4A00-A43A-B29777EB7E25}" srcOrd="0" destOrd="0" presId="urn:microsoft.com/office/officeart/2005/8/layout/vList2"/>
    <dgm:cxn modelId="{4FB2DBB3-E1CB-4CEA-97C6-CEA63807C6EE}" type="presParOf" srcId="{5F6D5E7C-F9DB-4F79-8EE2-E6177174BCDA}" destId="{D5972FC5-F8E8-4456-9C7D-9807F08E5BFD}" srcOrd="1" destOrd="0" presId="urn:microsoft.com/office/officeart/2005/8/layout/vList2"/>
    <dgm:cxn modelId="{BFA0AB3A-3B1B-4783-8F6E-C9F8A8433F05}" type="presParOf" srcId="{5F6D5E7C-F9DB-4F79-8EE2-E6177174BCDA}" destId="{AC93D6C8-2346-4E16-B55C-F25934249C0D}" srcOrd="2" destOrd="0" presId="urn:microsoft.com/office/officeart/2005/8/layout/vList2"/>
    <dgm:cxn modelId="{EFE5B110-1F24-478E-AC6B-08F2EAE082F8}" type="presParOf" srcId="{5F6D5E7C-F9DB-4F79-8EE2-E6177174BCDA}" destId="{9284D9B9-C3BC-4C3A-9EDF-3719F36005E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7E8318-0DDD-4B19-ABF3-C25A4F0B7A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EE5E92B-259D-4F77-AF8D-6DEAAAA5E159}">
      <dgm:prSet phldrT="[文本]"/>
      <dgm:spPr/>
      <dgm:t>
        <a:bodyPr/>
        <a:lstStyle/>
        <a:p>
          <a:r>
            <a:rPr lang="zh-CN" altLang="zh-CN" dirty="0" smtClean="0"/>
            <a:t>关系数据库的物理组织</a:t>
          </a:r>
          <a:endParaRPr lang="zh-CN" altLang="en-US" dirty="0"/>
        </a:p>
      </dgm:t>
    </dgm:pt>
    <dgm:pt modelId="{2B3985AB-02FF-4D0D-B176-0610BC709BF8}" type="parTrans" cxnId="{9D04670C-3A5F-4780-BDD8-D8EBDA451D36}">
      <dgm:prSet/>
      <dgm:spPr/>
      <dgm:t>
        <a:bodyPr/>
        <a:lstStyle/>
        <a:p>
          <a:endParaRPr lang="zh-CN" altLang="en-US"/>
        </a:p>
      </dgm:t>
    </dgm:pt>
    <dgm:pt modelId="{BD843EB1-4428-48A2-BACF-19A1FB034DC3}" type="sibTrans" cxnId="{9D04670C-3A5F-4780-BDD8-D8EBDA451D36}">
      <dgm:prSet/>
      <dgm:spPr/>
      <dgm:t>
        <a:bodyPr/>
        <a:lstStyle/>
        <a:p>
          <a:endParaRPr lang="zh-CN" altLang="en-US"/>
        </a:p>
      </dgm:t>
    </dgm:pt>
    <dgm:pt modelId="{D3A638A6-60F8-4D0A-A2B6-C4AF452D9667}">
      <dgm:prSet/>
      <dgm:spPr/>
      <dgm:t>
        <a:bodyPr/>
        <a:lstStyle/>
        <a:p>
          <a:r>
            <a:rPr lang="zh-CN" altLang="zh-CN" dirty="0" smtClean="0"/>
            <a:t>有的</a:t>
          </a:r>
          <a:r>
            <a:rPr lang="zh-CN" altLang="en-US" dirty="0" smtClean="0"/>
            <a:t>关系数据库管理系统中</a:t>
          </a:r>
          <a:r>
            <a:rPr lang="zh-CN" altLang="zh-CN" dirty="0" smtClean="0"/>
            <a:t>一个表对应一个操作系统文件，将物理数据组织交给操作系统完成</a:t>
          </a:r>
          <a:endParaRPr lang="en-US" altLang="zh-CN" dirty="0" smtClean="0"/>
        </a:p>
      </dgm:t>
    </dgm:pt>
    <dgm:pt modelId="{B990D6FC-1391-4D0A-88A4-80414CF179FA}" type="parTrans" cxnId="{94CC075E-EFE0-4985-B673-C0764374D7E9}">
      <dgm:prSet/>
      <dgm:spPr/>
      <dgm:t>
        <a:bodyPr/>
        <a:lstStyle/>
        <a:p>
          <a:endParaRPr lang="zh-CN" altLang="en-US"/>
        </a:p>
      </dgm:t>
    </dgm:pt>
    <dgm:pt modelId="{BD5FAAC6-36E9-45EF-8898-10EB07B2E933}" type="sibTrans" cxnId="{94CC075E-EFE0-4985-B673-C0764374D7E9}">
      <dgm:prSet/>
      <dgm:spPr/>
      <dgm:t>
        <a:bodyPr/>
        <a:lstStyle/>
        <a:p>
          <a:endParaRPr lang="zh-CN" altLang="en-US"/>
        </a:p>
      </dgm:t>
    </dgm:pt>
    <dgm:pt modelId="{04434DD8-3F19-48CF-9707-85256797A23B}">
      <dgm:prSet/>
      <dgm:spPr/>
      <dgm:t>
        <a:bodyPr/>
        <a:lstStyle/>
        <a:p>
          <a:r>
            <a:rPr lang="zh-CN" altLang="zh-CN" dirty="0" smtClean="0"/>
            <a:t>有的</a:t>
          </a:r>
          <a:r>
            <a:rPr lang="zh-CN" altLang="en-US" dirty="0" smtClean="0"/>
            <a:t>关系数据库管理系统</a:t>
          </a:r>
          <a:r>
            <a:rPr lang="zh-CN" altLang="zh-CN" dirty="0" smtClean="0"/>
            <a:t>从操作系统那里申请若干个大的文件，自己划分文件空间，组织表、索引等存储结构，并进行存储管理</a:t>
          </a:r>
          <a:endParaRPr lang="zh-CN" altLang="en-US" dirty="0" smtClean="0"/>
        </a:p>
      </dgm:t>
    </dgm:pt>
    <dgm:pt modelId="{CD2C7CCC-895B-491E-A592-1CF1CFF48EF3}" type="parTrans" cxnId="{7D0AD2F3-FFA7-49F0-9E5C-1893AD4E61E2}">
      <dgm:prSet/>
      <dgm:spPr/>
      <dgm:t>
        <a:bodyPr/>
        <a:lstStyle/>
        <a:p>
          <a:endParaRPr lang="zh-CN" altLang="en-US"/>
        </a:p>
      </dgm:t>
    </dgm:pt>
    <dgm:pt modelId="{187EFD2B-DADC-401A-ACC2-55D9B91130D5}" type="sibTrans" cxnId="{7D0AD2F3-FFA7-49F0-9E5C-1893AD4E61E2}">
      <dgm:prSet/>
      <dgm:spPr/>
      <dgm:t>
        <a:bodyPr/>
        <a:lstStyle/>
        <a:p>
          <a:endParaRPr lang="zh-CN" altLang="en-US"/>
        </a:p>
      </dgm:t>
    </dgm:pt>
    <dgm:pt modelId="{51FE66D0-9A25-43BF-9412-DC4A7CF8D77D}">
      <dgm:prSet/>
      <dgm:spPr/>
      <dgm:t>
        <a:bodyPr/>
        <a:lstStyle/>
        <a:p>
          <a:endParaRPr lang="en-US" altLang="zh-CN" dirty="0" smtClean="0"/>
        </a:p>
      </dgm:t>
    </dgm:pt>
    <dgm:pt modelId="{6CD70A7C-E5B0-417E-8838-F42F16E53DF8}" type="parTrans" cxnId="{4FF0C2E5-321E-43B8-B018-AE1B598D53B9}">
      <dgm:prSet/>
      <dgm:spPr/>
      <dgm:t>
        <a:bodyPr/>
        <a:lstStyle/>
        <a:p>
          <a:endParaRPr lang="zh-CN" altLang="en-US"/>
        </a:p>
      </dgm:t>
    </dgm:pt>
    <dgm:pt modelId="{D26BF055-5E18-4932-A00E-6B690A1C1A92}" type="sibTrans" cxnId="{4FF0C2E5-321E-43B8-B018-AE1B598D53B9}">
      <dgm:prSet/>
      <dgm:spPr/>
      <dgm:t>
        <a:bodyPr/>
        <a:lstStyle/>
        <a:p>
          <a:endParaRPr lang="zh-CN" altLang="en-US"/>
        </a:p>
      </dgm:t>
    </dgm:pt>
    <dgm:pt modelId="{BFC42740-BDA7-42C4-87B1-1AAF49EC8EC3}">
      <dgm:prSet/>
      <dgm:spPr/>
      <dgm:t>
        <a:bodyPr/>
        <a:lstStyle/>
        <a:p>
          <a:endParaRPr lang="en-US" altLang="zh-CN" dirty="0" smtClean="0"/>
        </a:p>
      </dgm:t>
    </dgm:pt>
    <dgm:pt modelId="{5B18AB0A-647F-430E-8A47-D3DC0A53F6D1}" type="parTrans" cxnId="{A49E2AC4-C2C2-4ACF-98CF-D32A21154627}">
      <dgm:prSet/>
      <dgm:spPr/>
      <dgm:t>
        <a:bodyPr/>
        <a:lstStyle/>
        <a:p>
          <a:endParaRPr lang="zh-CN" altLang="en-US"/>
        </a:p>
      </dgm:t>
    </dgm:pt>
    <dgm:pt modelId="{B66C94B2-893B-4502-B2F4-9C912B9A35C5}" type="sibTrans" cxnId="{A49E2AC4-C2C2-4ACF-98CF-D32A21154627}">
      <dgm:prSet/>
      <dgm:spPr/>
      <dgm:t>
        <a:bodyPr/>
        <a:lstStyle/>
        <a:p>
          <a:endParaRPr lang="zh-CN" altLang="en-US"/>
        </a:p>
      </dgm:t>
    </dgm:pt>
    <dgm:pt modelId="{D59FE5F2-01A5-47C1-B892-0E16A06EB04C}" type="pres">
      <dgm:prSet presAssocID="{237E8318-0DDD-4B19-ABF3-C25A4F0B7A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165FB7-208D-4D14-888A-A299B3E531F5}" type="pres">
      <dgm:prSet presAssocID="{EEE5E92B-259D-4F77-AF8D-6DEAAAA5E15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E182D-1F90-40A5-921F-2F67B8A6CC07}" type="pres">
      <dgm:prSet presAssocID="{EEE5E92B-259D-4F77-AF8D-6DEAAAA5E15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0AD2F3-FFA7-49F0-9E5C-1893AD4E61E2}" srcId="{EEE5E92B-259D-4F77-AF8D-6DEAAAA5E159}" destId="{04434DD8-3F19-48CF-9707-85256797A23B}" srcOrd="3" destOrd="0" parTransId="{CD2C7CCC-895B-491E-A592-1CF1CFF48EF3}" sibTransId="{187EFD2B-DADC-401A-ACC2-55D9B91130D5}"/>
    <dgm:cxn modelId="{FF07DB22-0529-498E-9C34-9AC8B8E79DB5}" type="presOf" srcId="{D3A638A6-60F8-4D0A-A2B6-C4AF452D9667}" destId="{532E182D-1F90-40A5-921F-2F67B8A6CC07}" srcOrd="0" destOrd="1" presId="urn:microsoft.com/office/officeart/2005/8/layout/vList2"/>
    <dgm:cxn modelId="{9D04670C-3A5F-4780-BDD8-D8EBDA451D36}" srcId="{237E8318-0DDD-4B19-ABF3-C25A4F0B7A8A}" destId="{EEE5E92B-259D-4F77-AF8D-6DEAAAA5E159}" srcOrd="0" destOrd="0" parTransId="{2B3985AB-02FF-4D0D-B176-0610BC709BF8}" sibTransId="{BD843EB1-4428-48A2-BACF-19A1FB034DC3}"/>
    <dgm:cxn modelId="{2648E3B5-E8A8-465D-B121-1DB309C51747}" type="presOf" srcId="{BFC42740-BDA7-42C4-87B1-1AAF49EC8EC3}" destId="{532E182D-1F90-40A5-921F-2F67B8A6CC07}" srcOrd="0" destOrd="0" presId="urn:microsoft.com/office/officeart/2005/8/layout/vList2"/>
    <dgm:cxn modelId="{E32DE170-95C5-469A-9E0C-05D5EA6E96CF}" type="presOf" srcId="{04434DD8-3F19-48CF-9707-85256797A23B}" destId="{532E182D-1F90-40A5-921F-2F67B8A6CC07}" srcOrd="0" destOrd="3" presId="urn:microsoft.com/office/officeart/2005/8/layout/vList2"/>
    <dgm:cxn modelId="{0F712AE9-41C8-4542-B497-6DB8652C822E}" type="presOf" srcId="{237E8318-0DDD-4B19-ABF3-C25A4F0B7A8A}" destId="{D59FE5F2-01A5-47C1-B892-0E16A06EB04C}" srcOrd="0" destOrd="0" presId="urn:microsoft.com/office/officeart/2005/8/layout/vList2"/>
    <dgm:cxn modelId="{08C89B46-C3B1-4B61-BD63-E0680FCA9E79}" type="presOf" srcId="{51FE66D0-9A25-43BF-9412-DC4A7CF8D77D}" destId="{532E182D-1F90-40A5-921F-2F67B8A6CC07}" srcOrd="0" destOrd="2" presId="urn:microsoft.com/office/officeart/2005/8/layout/vList2"/>
    <dgm:cxn modelId="{4FF0C2E5-321E-43B8-B018-AE1B598D53B9}" srcId="{EEE5E92B-259D-4F77-AF8D-6DEAAAA5E159}" destId="{51FE66D0-9A25-43BF-9412-DC4A7CF8D77D}" srcOrd="2" destOrd="0" parTransId="{6CD70A7C-E5B0-417E-8838-F42F16E53DF8}" sibTransId="{D26BF055-5E18-4932-A00E-6B690A1C1A92}"/>
    <dgm:cxn modelId="{A49E2AC4-C2C2-4ACF-98CF-D32A21154627}" srcId="{EEE5E92B-259D-4F77-AF8D-6DEAAAA5E159}" destId="{BFC42740-BDA7-42C4-87B1-1AAF49EC8EC3}" srcOrd="0" destOrd="0" parTransId="{5B18AB0A-647F-430E-8A47-D3DC0A53F6D1}" sibTransId="{B66C94B2-893B-4502-B2F4-9C912B9A35C5}"/>
    <dgm:cxn modelId="{9589A2CB-0746-4160-AF49-270BF8CC8FC9}" type="presOf" srcId="{EEE5E92B-259D-4F77-AF8D-6DEAAAA5E159}" destId="{03165FB7-208D-4D14-888A-A299B3E531F5}" srcOrd="0" destOrd="0" presId="urn:microsoft.com/office/officeart/2005/8/layout/vList2"/>
    <dgm:cxn modelId="{94CC075E-EFE0-4985-B673-C0764374D7E9}" srcId="{EEE5E92B-259D-4F77-AF8D-6DEAAAA5E159}" destId="{D3A638A6-60F8-4D0A-A2B6-C4AF452D9667}" srcOrd="1" destOrd="0" parTransId="{B990D6FC-1391-4D0A-88A4-80414CF179FA}" sibTransId="{BD5FAAC6-36E9-45EF-8898-10EB07B2E933}"/>
    <dgm:cxn modelId="{75E9909E-268A-42F6-BFA5-7E83DFA21F6A}" type="presParOf" srcId="{D59FE5F2-01A5-47C1-B892-0E16A06EB04C}" destId="{03165FB7-208D-4D14-888A-A299B3E531F5}" srcOrd="0" destOrd="0" presId="urn:microsoft.com/office/officeart/2005/8/layout/vList2"/>
    <dgm:cxn modelId="{DAFB553C-ED78-4176-A218-795D3F31827D}" type="presParOf" srcId="{D59FE5F2-01A5-47C1-B892-0E16A06EB04C}" destId="{532E182D-1F90-40A5-921F-2F67B8A6CC0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5CF69F-AFA8-433F-BCD9-2AD832E832C4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365807BE-08F8-4EBE-82B1-25F8C7A39DA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常用的关系操作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BA88E4-4048-4BA1-B999-35CF3D4681C5}" type="parTrans" cxnId="{0E62F656-B940-4EB6-9BB4-43A3A3231ECD}">
      <dgm:prSet/>
      <dgm:spPr/>
      <dgm:t>
        <a:bodyPr/>
        <a:lstStyle/>
        <a:p>
          <a:endParaRPr lang="zh-CN" altLang="en-US"/>
        </a:p>
      </dgm:t>
    </dgm:pt>
    <dgm:pt modelId="{728390D4-F882-4034-A7AE-4D0DCC1CCA30}" type="sibTrans" cxnId="{0E62F656-B940-4EB6-9BB4-43A3A3231ECD}">
      <dgm:prSet/>
      <dgm:spPr/>
      <dgm:t>
        <a:bodyPr/>
        <a:lstStyle/>
        <a:p>
          <a:endParaRPr lang="zh-CN" altLang="en-US"/>
        </a:p>
      </dgm:t>
    </dgm:pt>
    <dgm:pt modelId="{71F6A397-8E95-41AC-9382-C1745E7CF4E4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查询操作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34D6C4-1F12-4F3E-8B88-AB37890D3E3D}" type="parTrans" cxnId="{D629922A-CCBC-42F7-A782-B951C151A91B}">
      <dgm:prSet/>
      <dgm:spPr/>
      <dgm:t>
        <a:bodyPr/>
        <a:lstStyle/>
        <a:p>
          <a:endParaRPr lang="zh-CN" altLang="en-US"/>
        </a:p>
      </dgm:t>
    </dgm:pt>
    <dgm:pt modelId="{A7F82AC2-83E7-4B70-A126-298CF0BF30C7}" type="sibTrans" cxnId="{D629922A-CCBC-42F7-A782-B951C151A91B}">
      <dgm:prSet/>
      <dgm:spPr/>
      <dgm:t>
        <a:bodyPr/>
        <a:lstStyle/>
        <a:p>
          <a:endParaRPr lang="zh-CN" altLang="en-US"/>
        </a:p>
      </dgm:t>
    </dgm:pt>
    <dgm:pt modelId="{ADE1737D-D893-4784-ACC1-05E49EC7BD49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选择、投影、并、差、笛卡尔积是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种基本操作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18079A-73F5-4412-9510-DF9E15ACE27F}" type="parTrans" cxnId="{B325B97E-41C2-4649-8CA2-BFE2B256CC98}">
      <dgm:prSet/>
      <dgm:spPr/>
      <dgm:t>
        <a:bodyPr/>
        <a:lstStyle/>
        <a:p>
          <a:endParaRPr lang="zh-CN" altLang="en-US"/>
        </a:p>
      </dgm:t>
    </dgm:pt>
    <dgm:pt modelId="{2DFC7D12-B190-44B1-8E5A-71DC17AD36DB}" type="sibTrans" cxnId="{B325B97E-41C2-4649-8CA2-BFE2B256CC98}">
      <dgm:prSet/>
      <dgm:spPr/>
      <dgm:t>
        <a:bodyPr/>
        <a:lstStyle/>
        <a:p>
          <a:endParaRPr lang="zh-CN" altLang="en-US"/>
        </a:p>
      </dgm:t>
    </dgm:pt>
    <dgm:pt modelId="{6FE3E168-2D11-4907-808A-5137EF7921A9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数据更新：插入、删除、修改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D79F17-0740-4BC3-9677-8AB6700812FE}" type="parTrans" cxnId="{5C9D06D1-E95C-41F5-907C-45F5D6EC9304}">
      <dgm:prSet/>
      <dgm:spPr/>
      <dgm:t>
        <a:bodyPr/>
        <a:lstStyle/>
        <a:p>
          <a:endParaRPr lang="zh-CN" altLang="en-US"/>
        </a:p>
      </dgm:t>
    </dgm:pt>
    <dgm:pt modelId="{E30744DA-7321-46A3-86C6-17A59CF734D1}" type="sibTrans" cxnId="{5C9D06D1-E95C-41F5-907C-45F5D6EC9304}">
      <dgm:prSet/>
      <dgm:spPr/>
      <dgm:t>
        <a:bodyPr/>
        <a:lstStyle/>
        <a:p>
          <a:endParaRPr lang="zh-CN" altLang="en-US"/>
        </a:p>
      </dgm:t>
    </dgm:pt>
    <dgm:pt modelId="{F7DBC6EB-4BED-492D-B702-56574DE83F96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关系操作的特点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6222D9-3BC4-40C3-B0F4-EBA5A505FC94}" type="parTrans" cxnId="{3DC8ADB7-0A85-4C06-8E9E-862554044EB1}">
      <dgm:prSet/>
      <dgm:spPr/>
      <dgm:t>
        <a:bodyPr/>
        <a:lstStyle/>
        <a:p>
          <a:endParaRPr lang="zh-CN" altLang="en-US"/>
        </a:p>
      </dgm:t>
    </dgm:pt>
    <dgm:pt modelId="{CDCB0A88-FF48-4715-B0DB-5FC02F498CD8}" type="sibTrans" cxnId="{3DC8ADB7-0A85-4C06-8E9E-862554044EB1}">
      <dgm:prSet/>
      <dgm:spPr/>
      <dgm:t>
        <a:bodyPr/>
        <a:lstStyle/>
        <a:p>
          <a:endParaRPr lang="zh-CN" altLang="en-US"/>
        </a:p>
      </dgm:t>
    </dgm:pt>
    <dgm:pt modelId="{1F2E6225-E260-4A82-928D-152353736943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集合操作方式：操作的对象和结果都是集合，一次一集合的方式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0561CE-0777-47D0-B93F-DA844B63FAB4}" type="parTrans" cxnId="{28A965F4-AA42-4D75-844F-43D3C918D243}">
      <dgm:prSet/>
      <dgm:spPr/>
      <dgm:t>
        <a:bodyPr/>
        <a:lstStyle/>
        <a:p>
          <a:endParaRPr lang="zh-CN" altLang="en-US"/>
        </a:p>
      </dgm:t>
    </dgm:pt>
    <dgm:pt modelId="{F7969CFB-A2F1-4012-8937-10684F54EF79}" type="sibTrans" cxnId="{28A965F4-AA42-4D75-844F-43D3C918D243}">
      <dgm:prSet/>
      <dgm:spPr/>
      <dgm:t>
        <a:bodyPr/>
        <a:lstStyle/>
        <a:p>
          <a:endParaRPr lang="zh-CN" altLang="en-US"/>
        </a:p>
      </dgm:t>
    </dgm:pt>
    <dgm:pt modelId="{74CE26E6-9947-432A-A266-262AE1B26D0A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选择、投影、连接、除、并、差、交、笛卡尔积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73E58C-B0A5-45BB-9F41-CF347956CF89}" type="parTrans" cxnId="{7377DC45-3A5F-44F5-A198-0956BC0347D6}">
      <dgm:prSet/>
      <dgm:spPr/>
      <dgm:t>
        <a:bodyPr/>
        <a:lstStyle/>
        <a:p>
          <a:endParaRPr lang="zh-CN" altLang="en-US"/>
        </a:p>
      </dgm:t>
    </dgm:pt>
    <dgm:pt modelId="{E04A6508-B00F-4ACF-A936-CD71B9C43F95}" type="sibTrans" cxnId="{7377DC45-3A5F-44F5-A198-0956BC0347D6}">
      <dgm:prSet/>
      <dgm:spPr/>
      <dgm:t>
        <a:bodyPr/>
        <a:lstStyle/>
        <a:p>
          <a:endParaRPr lang="zh-CN" altLang="en-US"/>
        </a:p>
      </dgm:t>
    </dgm:pt>
    <dgm:pt modelId="{B4FA5ED7-D263-4B1D-B5BD-229B17F8C3D1}" type="pres">
      <dgm:prSet presAssocID="{805CF69F-AFA8-433F-BCD9-2AD832E832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529D61-A7A2-4A89-8F1B-1624F31D4300}" type="pres">
      <dgm:prSet presAssocID="{365807BE-08F8-4EBE-82B1-25F8C7A39DA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938D3-F6B9-4FBD-8E2A-E49BD9C83981}" type="pres">
      <dgm:prSet presAssocID="{365807BE-08F8-4EBE-82B1-25F8C7A39DA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0B7B49-2E91-4552-903F-BA046AC853EC}" type="pres">
      <dgm:prSet presAssocID="{F7DBC6EB-4BED-492D-B702-56574DE83F9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2A73B4-BC46-4470-8063-C92BCE561230}" type="pres">
      <dgm:prSet presAssocID="{F7DBC6EB-4BED-492D-B702-56574DE83F9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EFA7A9-61E6-449C-87E9-BADA379FC3D8}" type="presOf" srcId="{1F2E6225-E260-4A82-928D-152353736943}" destId="{FD2A73B4-BC46-4470-8063-C92BCE561230}" srcOrd="0" destOrd="0" presId="urn:microsoft.com/office/officeart/2005/8/layout/vList2"/>
    <dgm:cxn modelId="{7377DC45-3A5F-44F5-A198-0956BC0347D6}" srcId="{71F6A397-8E95-41AC-9382-C1745E7CF4E4}" destId="{74CE26E6-9947-432A-A266-262AE1B26D0A}" srcOrd="0" destOrd="0" parTransId="{4873E58C-B0A5-45BB-9F41-CF347956CF89}" sibTransId="{E04A6508-B00F-4ACF-A936-CD71B9C43F95}"/>
    <dgm:cxn modelId="{DDB23F99-8D4F-4BA7-AC68-E304E29D0E2B}" type="presOf" srcId="{ADE1737D-D893-4784-ACC1-05E49EC7BD49}" destId="{293938D3-F6B9-4FBD-8E2A-E49BD9C83981}" srcOrd="0" destOrd="2" presId="urn:microsoft.com/office/officeart/2005/8/layout/vList2"/>
    <dgm:cxn modelId="{5C9D06D1-E95C-41F5-907C-45F5D6EC9304}" srcId="{365807BE-08F8-4EBE-82B1-25F8C7A39DA2}" destId="{6FE3E168-2D11-4907-808A-5137EF7921A9}" srcOrd="1" destOrd="0" parTransId="{B8D79F17-0740-4BC3-9677-8AB6700812FE}" sibTransId="{E30744DA-7321-46A3-86C6-17A59CF734D1}"/>
    <dgm:cxn modelId="{0E62F656-B940-4EB6-9BB4-43A3A3231ECD}" srcId="{805CF69F-AFA8-433F-BCD9-2AD832E832C4}" destId="{365807BE-08F8-4EBE-82B1-25F8C7A39DA2}" srcOrd="0" destOrd="0" parTransId="{97BA88E4-4048-4BA1-B999-35CF3D4681C5}" sibTransId="{728390D4-F882-4034-A7AE-4D0DCC1CCA30}"/>
    <dgm:cxn modelId="{1401C2F8-F84F-414E-8C76-9BB9593416F9}" type="presOf" srcId="{71F6A397-8E95-41AC-9382-C1745E7CF4E4}" destId="{293938D3-F6B9-4FBD-8E2A-E49BD9C83981}" srcOrd="0" destOrd="0" presId="urn:microsoft.com/office/officeart/2005/8/layout/vList2"/>
    <dgm:cxn modelId="{D629922A-CCBC-42F7-A782-B951C151A91B}" srcId="{365807BE-08F8-4EBE-82B1-25F8C7A39DA2}" destId="{71F6A397-8E95-41AC-9382-C1745E7CF4E4}" srcOrd="0" destOrd="0" parTransId="{D434D6C4-1F12-4F3E-8B88-AB37890D3E3D}" sibTransId="{A7F82AC2-83E7-4B70-A126-298CF0BF30C7}"/>
    <dgm:cxn modelId="{28A965F4-AA42-4D75-844F-43D3C918D243}" srcId="{F7DBC6EB-4BED-492D-B702-56574DE83F96}" destId="{1F2E6225-E260-4A82-928D-152353736943}" srcOrd="0" destOrd="0" parTransId="{EA0561CE-0777-47D0-B93F-DA844B63FAB4}" sibTransId="{F7969CFB-A2F1-4012-8937-10684F54EF79}"/>
    <dgm:cxn modelId="{AB92612D-A259-4296-AF93-AA233EE4F792}" type="presOf" srcId="{805CF69F-AFA8-433F-BCD9-2AD832E832C4}" destId="{B4FA5ED7-D263-4B1D-B5BD-229B17F8C3D1}" srcOrd="0" destOrd="0" presId="urn:microsoft.com/office/officeart/2005/8/layout/vList2"/>
    <dgm:cxn modelId="{3674C754-ACBC-44E7-AFA3-192EBB1D1707}" type="presOf" srcId="{F7DBC6EB-4BED-492D-B702-56574DE83F96}" destId="{040B7B49-2E91-4552-903F-BA046AC853EC}" srcOrd="0" destOrd="0" presId="urn:microsoft.com/office/officeart/2005/8/layout/vList2"/>
    <dgm:cxn modelId="{B325B97E-41C2-4649-8CA2-BFE2B256CC98}" srcId="{71F6A397-8E95-41AC-9382-C1745E7CF4E4}" destId="{ADE1737D-D893-4784-ACC1-05E49EC7BD49}" srcOrd="1" destOrd="0" parTransId="{0C18079A-73F5-4412-9510-DF9E15ACE27F}" sibTransId="{2DFC7D12-B190-44B1-8E5A-71DC17AD36DB}"/>
    <dgm:cxn modelId="{3DC8ADB7-0A85-4C06-8E9E-862554044EB1}" srcId="{805CF69F-AFA8-433F-BCD9-2AD832E832C4}" destId="{F7DBC6EB-4BED-492D-B702-56574DE83F96}" srcOrd="1" destOrd="0" parTransId="{276222D9-3BC4-40C3-B0F4-EBA5A505FC94}" sibTransId="{CDCB0A88-FF48-4715-B0DB-5FC02F498CD8}"/>
    <dgm:cxn modelId="{2AEA3ABC-EEE7-4D0C-B715-CE110B206083}" type="presOf" srcId="{74CE26E6-9947-432A-A266-262AE1B26D0A}" destId="{293938D3-F6B9-4FBD-8E2A-E49BD9C83981}" srcOrd="0" destOrd="1" presId="urn:microsoft.com/office/officeart/2005/8/layout/vList2"/>
    <dgm:cxn modelId="{B01F009B-BD79-40F0-8249-AE11EF141BDF}" type="presOf" srcId="{6FE3E168-2D11-4907-808A-5137EF7921A9}" destId="{293938D3-F6B9-4FBD-8E2A-E49BD9C83981}" srcOrd="0" destOrd="3" presId="urn:microsoft.com/office/officeart/2005/8/layout/vList2"/>
    <dgm:cxn modelId="{A4EB23DF-56FA-4EBD-A9A8-D6DB63851B50}" type="presOf" srcId="{365807BE-08F8-4EBE-82B1-25F8C7A39DA2}" destId="{03529D61-A7A2-4A89-8F1B-1624F31D4300}" srcOrd="0" destOrd="0" presId="urn:microsoft.com/office/officeart/2005/8/layout/vList2"/>
    <dgm:cxn modelId="{B3ED0140-22FC-491E-B564-3FD5DB6479A9}" type="presParOf" srcId="{B4FA5ED7-D263-4B1D-B5BD-229B17F8C3D1}" destId="{03529D61-A7A2-4A89-8F1B-1624F31D4300}" srcOrd="0" destOrd="0" presId="urn:microsoft.com/office/officeart/2005/8/layout/vList2"/>
    <dgm:cxn modelId="{AABFA668-F1A8-4318-B192-AC0529D767E1}" type="presParOf" srcId="{B4FA5ED7-D263-4B1D-B5BD-229B17F8C3D1}" destId="{293938D3-F6B9-4FBD-8E2A-E49BD9C83981}" srcOrd="1" destOrd="0" presId="urn:microsoft.com/office/officeart/2005/8/layout/vList2"/>
    <dgm:cxn modelId="{C79C887C-97FC-4D55-9EE0-66ABD73EAB3A}" type="presParOf" srcId="{B4FA5ED7-D263-4B1D-B5BD-229B17F8C3D1}" destId="{040B7B49-2E91-4552-903F-BA046AC853EC}" srcOrd="2" destOrd="0" presId="urn:microsoft.com/office/officeart/2005/8/layout/vList2"/>
    <dgm:cxn modelId="{0CA016F4-012C-498F-9773-F4ACB3AC04AF}" type="presParOf" srcId="{B4FA5ED7-D263-4B1D-B5BD-229B17F8C3D1}" destId="{FD2A73B4-BC46-4470-8063-C92BCE56123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B5E239-0B64-473D-B896-76828AF9FEAC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3AC803E8-AD8B-447F-ACC3-9EBF3ED38F3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关系代数语言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C391F5-C449-4183-8FD8-BE4396943DD3}" type="parTrans" cxnId="{7FED9ADC-9624-4348-8BE5-63E62D7C273C}">
      <dgm:prSet/>
      <dgm:spPr/>
      <dgm:t>
        <a:bodyPr/>
        <a:lstStyle/>
        <a:p>
          <a:endParaRPr lang="zh-CN" altLang="en-US"/>
        </a:p>
      </dgm:t>
    </dgm:pt>
    <dgm:pt modelId="{E005F9E8-47BD-4C1A-99D4-EDC6C224373D}" type="sibTrans" cxnId="{7FED9ADC-9624-4348-8BE5-63E62D7C273C}">
      <dgm:prSet/>
      <dgm:spPr/>
      <dgm:t>
        <a:bodyPr/>
        <a:lstStyle/>
        <a:p>
          <a:endParaRPr lang="zh-CN" altLang="en-US"/>
        </a:p>
      </dgm:t>
    </dgm:pt>
    <dgm:pt modelId="{09C2CCCE-F6B5-4256-B624-85B1DE8481E8}">
      <dgm:prSet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用对关系的运算来表达查询要求</a:t>
          </a:r>
          <a:endParaRPr lang="zh-CN" altLang="en-US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E7C9D2-3063-4394-870F-3761DC0DD60D}" type="parTrans" cxnId="{7A626BE0-5F08-4E5B-8F28-B91FA0700945}">
      <dgm:prSet/>
      <dgm:spPr/>
      <dgm:t>
        <a:bodyPr/>
        <a:lstStyle/>
        <a:p>
          <a:endParaRPr lang="zh-CN" altLang="en-US"/>
        </a:p>
      </dgm:t>
    </dgm:pt>
    <dgm:pt modelId="{0BB3B0E8-DB81-42D1-9822-FEFB4EBDA21F}" type="sibTrans" cxnId="{7A626BE0-5F08-4E5B-8F28-B91FA0700945}">
      <dgm:prSet/>
      <dgm:spPr/>
      <dgm:t>
        <a:bodyPr/>
        <a:lstStyle/>
        <a:p>
          <a:endParaRPr lang="zh-CN" altLang="en-US"/>
        </a:p>
      </dgm:t>
    </dgm:pt>
    <dgm:pt modelId="{DAD801F6-A378-46F1-AB79-4306BAA2FF0A}">
      <dgm:prSet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代表：</a:t>
          </a:r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ISBL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41C775-A30D-49E1-B3FD-1F787F429D2A}" type="parTrans" cxnId="{772A4CBD-7B82-462E-8999-67CA554A6558}">
      <dgm:prSet/>
      <dgm:spPr/>
      <dgm:t>
        <a:bodyPr/>
        <a:lstStyle/>
        <a:p>
          <a:endParaRPr lang="zh-CN" altLang="en-US"/>
        </a:p>
      </dgm:t>
    </dgm:pt>
    <dgm:pt modelId="{0138F2EF-B322-477C-8F91-8425E2EB93BE}" type="sibTrans" cxnId="{772A4CBD-7B82-462E-8999-67CA554A6558}">
      <dgm:prSet/>
      <dgm:spPr/>
      <dgm:t>
        <a:bodyPr/>
        <a:lstStyle/>
        <a:p>
          <a:endParaRPr lang="zh-CN" altLang="en-US"/>
        </a:p>
      </dgm:t>
    </dgm:pt>
    <dgm:pt modelId="{571D5BC8-2111-4ACA-854B-9D7A4CCCDB37}">
      <dgm:prSet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关系演算语言：用谓词来表达查询要求</a:t>
          </a:r>
          <a:endParaRPr lang="zh-CN" altLang="en-US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FDC980-D20A-4D2D-81C7-E785BBAEC571}" type="parTrans" cxnId="{CDC57F0C-67A9-4DB7-9796-A90C4473245F}">
      <dgm:prSet/>
      <dgm:spPr/>
      <dgm:t>
        <a:bodyPr/>
        <a:lstStyle/>
        <a:p>
          <a:endParaRPr lang="zh-CN" altLang="en-US"/>
        </a:p>
      </dgm:t>
    </dgm:pt>
    <dgm:pt modelId="{F77EC91A-5F27-4098-8BC8-E7A746246464}" type="sibTrans" cxnId="{CDC57F0C-67A9-4DB7-9796-A90C4473245F}">
      <dgm:prSet/>
      <dgm:spPr/>
      <dgm:t>
        <a:bodyPr/>
        <a:lstStyle/>
        <a:p>
          <a:endParaRPr lang="zh-CN" altLang="en-US"/>
        </a:p>
      </dgm:t>
    </dgm:pt>
    <dgm:pt modelId="{D6455D44-9E71-4BEE-A8AA-042727D88895}">
      <dgm:prSet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元组关系演算语言</a:t>
          </a:r>
          <a:endParaRPr lang="zh-CN" altLang="en-US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0F3F5F-790F-484F-A8A2-3C6475FE59B2}" type="parTrans" cxnId="{A5F55F6A-BBE7-4D45-B8F2-6F8958DA13E7}">
      <dgm:prSet/>
      <dgm:spPr/>
      <dgm:t>
        <a:bodyPr/>
        <a:lstStyle/>
        <a:p>
          <a:endParaRPr lang="zh-CN" altLang="en-US"/>
        </a:p>
      </dgm:t>
    </dgm:pt>
    <dgm:pt modelId="{830FFC72-9742-42F0-AD54-C411411F7E24}" type="sibTrans" cxnId="{A5F55F6A-BBE7-4D45-B8F2-6F8958DA13E7}">
      <dgm:prSet/>
      <dgm:spPr/>
      <dgm:t>
        <a:bodyPr/>
        <a:lstStyle/>
        <a:p>
          <a:endParaRPr lang="zh-CN" altLang="en-US"/>
        </a:p>
      </dgm:t>
    </dgm:pt>
    <dgm:pt modelId="{94C60ACF-A5EE-4A64-BADD-BB2C210F7BF8}">
      <dgm:prSet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谓词变元的基本对象是元组变量</a:t>
          </a:r>
          <a:endParaRPr lang="zh-CN" altLang="en-US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195F7F-ED8A-4F5C-AC1E-903DAA05A82F}" type="parTrans" cxnId="{D2FDE212-2017-4CFF-8C4E-E1690BEAA7F1}">
      <dgm:prSet/>
      <dgm:spPr/>
      <dgm:t>
        <a:bodyPr/>
        <a:lstStyle/>
        <a:p>
          <a:endParaRPr lang="zh-CN" altLang="en-US"/>
        </a:p>
      </dgm:t>
    </dgm:pt>
    <dgm:pt modelId="{4E285533-C903-418C-BCF9-FEEA7AF6C2C5}" type="sibTrans" cxnId="{D2FDE212-2017-4CFF-8C4E-E1690BEAA7F1}">
      <dgm:prSet/>
      <dgm:spPr/>
      <dgm:t>
        <a:bodyPr/>
        <a:lstStyle/>
        <a:p>
          <a:endParaRPr lang="zh-CN" altLang="en-US"/>
        </a:p>
      </dgm:t>
    </dgm:pt>
    <dgm:pt modelId="{F6A0B9DC-7179-4FA4-B8FD-33C49E39A5F9}">
      <dgm:prSet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代表：</a:t>
          </a:r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APLHA, QUEL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03E527-61A6-4B28-9C7E-25E51E6502AC}" type="parTrans" cxnId="{23E4401F-33B9-4411-BDC1-512FEF6B679F}">
      <dgm:prSet/>
      <dgm:spPr/>
      <dgm:t>
        <a:bodyPr/>
        <a:lstStyle/>
        <a:p>
          <a:endParaRPr lang="zh-CN" altLang="en-US"/>
        </a:p>
      </dgm:t>
    </dgm:pt>
    <dgm:pt modelId="{68484103-DA12-42FE-A506-46A00A4549E1}" type="sibTrans" cxnId="{23E4401F-33B9-4411-BDC1-512FEF6B679F}">
      <dgm:prSet/>
      <dgm:spPr/>
      <dgm:t>
        <a:bodyPr/>
        <a:lstStyle/>
        <a:p>
          <a:endParaRPr lang="zh-CN" altLang="en-US"/>
        </a:p>
      </dgm:t>
    </dgm:pt>
    <dgm:pt modelId="{461FB577-5D62-47E9-B1EE-7F3A15AA3974}">
      <dgm:prSet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域关系演算语言    </a:t>
          </a:r>
          <a:endParaRPr lang="zh-CN" altLang="en-US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6ACCA-19F8-4D51-B8E4-2874CB11FE2C}" type="parTrans" cxnId="{E072B6B4-BDC0-4422-BA39-2ECCA613566F}">
      <dgm:prSet/>
      <dgm:spPr/>
      <dgm:t>
        <a:bodyPr/>
        <a:lstStyle/>
        <a:p>
          <a:endParaRPr lang="zh-CN" altLang="en-US"/>
        </a:p>
      </dgm:t>
    </dgm:pt>
    <dgm:pt modelId="{D64A546B-625D-4213-A729-39A44DBC3E6D}" type="sibTrans" cxnId="{E072B6B4-BDC0-4422-BA39-2ECCA613566F}">
      <dgm:prSet/>
      <dgm:spPr/>
      <dgm:t>
        <a:bodyPr/>
        <a:lstStyle/>
        <a:p>
          <a:endParaRPr lang="zh-CN" altLang="en-US"/>
        </a:p>
      </dgm:t>
    </dgm:pt>
    <dgm:pt modelId="{B0166E64-DC0F-467D-83EB-A395F94ACC44}">
      <dgm:prSet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谓词变元的基本对象是域变量</a:t>
          </a:r>
          <a:endParaRPr lang="zh-CN" altLang="en-US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D23679-0FC3-4779-9052-3B7BA7D6DFD5}" type="parTrans" cxnId="{2BA79DBE-671F-40A9-8A3F-FC3E102D42A5}">
      <dgm:prSet/>
      <dgm:spPr/>
      <dgm:t>
        <a:bodyPr/>
        <a:lstStyle/>
        <a:p>
          <a:endParaRPr lang="zh-CN" altLang="en-US"/>
        </a:p>
      </dgm:t>
    </dgm:pt>
    <dgm:pt modelId="{841AFC44-0613-4DDF-BC79-2707A60386BA}" type="sibTrans" cxnId="{2BA79DBE-671F-40A9-8A3F-FC3E102D42A5}">
      <dgm:prSet/>
      <dgm:spPr/>
      <dgm:t>
        <a:bodyPr/>
        <a:lstStyle/>
        <a:p>
          <a:endParaRPr lang="zh-CN" altLang="en-US"/>
        </a:p>
      </dgm:t>
    </dgm:pt>
    <dgm:pt modelId="{744ED877-D393-4E90-8CA6-843A846498A9}">
      <dgm:prSet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代表：</a:t>
          </a:r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QBE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EA2C28-C670-42F7-8104-55CF1BAC483B}" type="parTrans" cxnId="{337984C0-71E5-4BBC-9557-622FC018C488}">
      <dgm:prSet/>
      <dgm:spPr/>
      <dgm:t>
        <a:bodyPr/>
        <a:lstStyle/>
        <a:p>
          <a:endParaRPr lang="zh-CN" altLang="en-US"/>
        </a:p>
      </dgm:t>
    </dgm:pt>
    <dgm:pt modelId="{28E414C2-92BD-4F55-BBBB-BDB0E5AF4FB2}" type="sibTrans" cxnId="{337984C0-71E5-4BBC-9557-622FC018C488}">
      <dgm:prSet/>
      <dgm:spPr/>
      <dgm:t>
        <a:bodyPr/>
        <a:lstStyle/>
        <a:p>
          <a:endParaRPr lang="zh-CN" altLang="en-US"/>
        </a:p>
      </dgm:t>
    </dgm:pt>
    <dgm:pt modelId="{CCAD4E1A-29E7-48B5-BB17-041231814273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具有关系代数和关系演算双重特点的语言</a:t>
          </a:r>
        </a:p>
      </dgm:t>
    </dgm:pt>
    <dgm:pt modelId="{CC786E31-52C2-40EF-8D12-CA51F6061172}" type="parTrans" cxnId="{EA667374-AA5D-4C0A-BB7A-E69F631CBC71}">
      <dgm:prSet/>
      <dgm:spPr/>
      <dgm:t>
        <a:bodyPr/>
        <a:lstStyle/>
        <a:p>
          <a:endParaRPr lang="zh-CN" altLang="en-US"/>
        </a:p>
      </dgm:t>
    </dgm:pt>
    <dgm:pt modelId="{4963CD17-0EED-48E1-A37A-D5C9A8E0D664}" type="sibTrans" cxnId="{EA667374-AA5D-4C0A-BB7A-E69F631CBC71}">
      <dgm:prSet/>
      <dgm:spPr/>
      <dgm:t>
        <a:bodyPr/>
        <a:lstStyle/>
        <a:p>
          <a:endParaRPr lang="zh-CN" altLang="en-US"/>
        </a:p>
      </dgm:t>
    </dgm:pt>
    <dgm:pt modelId="{F498BF8B-8CFF-42D5-A2C6-E9A42211D3F3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代表：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Structured Query Language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</a:t>
          </a:r>
        </a:p>
      </dgm:t>
    </dgm:pt>
    <dgm:pt modelId="{2911DB3E-7267-4B62-A55E-3530DB3263DC}" type="parTrans" cxnId="{2B6DA972-924A-4179-9FE1-94B5EA498E67}">
      <dgm:prSet/>
      <dgm:spPr/>
      <dgm:t>
        <a:bodyPr/>
        <a:lstStyle/>
        <a:p>
          <a:endParaRPr lang="zh-CN" altLang="en-US"/>
        </a:p>
      </dgm:t>
    </dgm:pt>
    <dgm:pt modelId="{17FFBB76-6C3E-4988-BE8A-D3B1E1A5ACF5}" type="sibTrans" cxnId="{2B6DA972-924A-4179-9FE1-94B5EA498E67}">
      <dgm:prSet/>
      <dgm:spPr/>
      <dgm:t>
        <a:bodyPr/>
        <a:lstStyle/>
        <a:p>
          <a:endParaRPr lang="zh-CN" altLang="en-US"/>
        </a:p>
      </dgm:t>
    </dgm:pt>
    <dgm:pt modelId="{629196B7-D7BF-4F34-8EDC-4ABF87D5B0FD}" type="pres">
      <dgm:prSet presAssocID="{03B5E239-0B64-473D-B896-76828AF9FE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C2D91D-4FC2-4136-BBEF-4DE22D27DFE7}" type="pres">
      <dgm:prSet presAssocID="{3AC803E8-AD8B-447F-ACC3-9EBF3ED38F3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9557E0-BEB9-4AA5-B38F-20386BEEEA4C}" type="pres">
      <dgm:prSet presAssocID="{3AC803E8-AD8B-447F-ACC3-9EBF3ED38F3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58558A-2D51-4ECB-A510-7E654511D56B}" type="pres">
      <dgm:prSet presAssocID="{571D5BC8-2111-4ACA-854B-9D7A4CCCDB3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EBAF03-DF1D-4D78-AA39-7EFCBB506D83}" type="pres">
      <dgm:prSet presAssocID="{571D5BC8-2111-4ACA-854B-9D7A4CCCDB3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732626-E91A-4BE3-9AEC-EB471930CA99}" type="pres">
      <dgm:prSet presAssocID="{CCAD4E1A-29E7-48B5-BB17-04123181427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B14A1A-DC09-4225-B28B-079460D34F95}" type="pres">
      <dgm:prSet presAssocID="{CCAD4E1A-29E7-48B5-BB17-04123181427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96D7A-0D9F-47F9-9D1B-9292DD18D95B}" type="presOf" srcId="{CCAD4E1A-29E7-48B5-BB17-041231814273}" destId="{87732626-E91A-4BE3-9AEC-EB471930CA99}" srcOrd="0" destOrd="0" presId="urn:microsoft.com/office/officeart/2005/8/layout/vList2"/>
    <dgm:cxn modelId="{337984C0-71E5-4BBC-9557-622FC018C488}" srcId="{461FB577-5D62-47E9-B1EE-7F3A15AA3974}" destId="{744ED877-D393-4E90-8CA6-843A846498A9}" srcOrd="1" destOrd="0" parTransId="{12EA2C28-C670-42F7-8104-55CF1BAC483B}" sibTransId="{28E414C2-92BD-4F55-BBBB-BDB0E5AF4FB2}"/>
    <dgm:cxn modelId="{6C019EEC-60A2-43BA-8202-4CE67789589F}" type="presOf" srcId="{744ED877-D393-4E90-8CA6-843A846498A9}" destId="{35EBAF03-DF1D-4D78-AA39-7EFCBB506D83}" srcOrd="0" destOrd="5" presId="urn:microsoft.com/office/officeart/2005/8/layout/vList2"/>
    <dgm:cxn modelId="{A5F55F6A-BBE7-4D45-B8F2-6F8958DA13E7}" srcId="{571D5BC8-2111-4ACA-854B-9D7A4CCCDB37}" destId="{D6455D44-9E71-4BEE-A8AA-042727D88895}" srcOrd="0" destOrd="0" parTransId="{6B0F3F5F-790F-484F-A8A2-3C6475FE59B2}" sibTransId="{830FFC72-9742-42F0-AD54-C411411F7E24}"/>
    <dgm:cxn modelId="{F71F15B5-7702-49D4-B382-36CD76725DB3}" type="presOf" srcId="{461FB577-5D62-47E9-B1EE-7F3A15AA3974}" destId="{35EBAF03-DF1D-4D78-AA39-7EFCBB506D83}" srcOrd="0" destOrd="3" presId="urn:microsoft.com/office/officeart/2005/8/layout/vList2"/>
    <dgm:cxn modelId="{BC3EFE0A-7C06-498D-A4C8-BC7526497833}" type="presOf" srcId="{D6455D44-9E71-4BEE-A8AA-042727D88895}" destId="{35EBAF03-DF1D-4D78-AA39-7EFCBB506D83}" srcOrd="0" destOrd="0" presId="urn:microsoft.com/office/officeart/2005/8/layout/vList2"/>
    <dgm:cxn modelId="{6E93D121-E388-4B3C-B4C5-19C5076B405B}" type="presOf" srcId="{09C2CCCE-F6B5-4256-B624-85B1DE8481E8}" destId="{429557E0-BEB9-4AA5-B38F-20386BEEEA4C}" srcOrd="0" destOrd="0" presId="urn:microsoft.com/office/officeart/2005/8/layout/vList2"/>
    <dgm:cxn modelId="{4302477A-EC25-4301-90AE-4ED48C1AA0A1}" type="presOf" srcId="{DAD801F6-A378-46F1-AB79-4306BAA2FF0A}" destId="{429557E0-BEB9-4AA5-B38F-20386BEEEA4C}" srcOrd="0" destOrd="1" presId="urn:microsoft.com/office/officeart/2005/8/layout/vList2"/>
    <dgm:cxn modelId="{EA667374-AA5D-4C0A-BB7A-E69F631CBC71}" srcId="{03B5E239-0B64-473D-B896-76828AF9FEAC}" destId="{CCAD4E1A-29E7-48B5-BB17-041231814273}" srcOrd="2" destOrd="0" parTransId="{CC786E31-52C2-40EF-8D12-CA51F6061172}" sibTransId="{4963CD17-0EED-48E1-A37A-D5C9A8E0D664}"/>
    <dgm:cxn modelId="{513D5620-B1CA-4C10-A959-D355561BD64E}" type="presOf" srcId="{B0166E64-DC0F-467D-83EB-A395F94ACC44}" destId="{35EBAF03-DF1D-4D78-AA39-7EFCBB506D83}" srcOrd="0" destOrd="4" presId="urn:microsoft.com/office/officeart/2005/8/layout/vList2"/>
    <dgm:cxn modelId="{D2FDE212-2017-4CFF-8C4E-E1690BEAA7F1}" srcId="{D6455D44-9E71-4BEE-A8AA-042727D88895}" destId="{94C60ACF-A5EE-4A64-BADD-BB2C210F7BF8}" srcOrd="0" destOrd="0" parTransId="{8C195F7F-ED8A-4F5C-AC1E-903DAA05A82F}" sibTransId="{4E285533-C903-418C-BCF9-FEEA7AF6C2C5}"/>
    <dgm:cxn modelId="{7FED9ADC-9624-4348-8BE5-63E62D7C273C}" srcId="{03B5E239-0B64-473D-B896-76828AF9FEAC}" destId="{3AC803E8-AD8B-447F-ACC3-9EBF3ED38F33}" srcOrd="0" destOrd="0" parTransId="{3FC391F5-C449-4183-8FD8-BE4396943DD3}" sibTransId="{E005F9E8-47BD-4C1A-99D4-EDC6C224373D}"/>
    <dgm:cxn modelId="{23E4401F-33B9-4411-BDC1-512FEF6B679F}" srcId="{D6455D44-9E71-4BEE-A8AA-042727D88895}" destId="{F6A0B9DC-7179-4FA4-B8FD-33C49E39A5F9}" srcOrd="1" destOrd="0" parTransId="{9B03E527-61A6-4B28-9C7E-25E51E6502AC}" sibTransId="{68484103-DA12-42FE-A506-46A00A4549E1}"/>
    <dgm:cxn modelId="{CDC57F0C-67A9-4DB7-9796-A90C4473245F}" srcId="{03B5E239-0B64-473D-B896-76828AF9FEAC}" destId="{571D5BC8-2111-4ACA-854B-9D7A4CCCDB37}" srcOrd="1" destOrd="0" parTransId="{EAFDC980-D20A-4D2D-81C7-E785BBAEC571}" sibTransId="{F77EC91A-5F27-4098-8BC8-E7A746246464}"/>
    <dgm:cxn modelId="{772A4CBD-7B82-462E-8999-67CA554A6558}" srcId="{3AC803E8-AD8B-447F-ACC3-9EBF3ED38F33}" destId="{DAD801F6-A378-46F1-AB79-4306BAA2FF0A}" srcOrd="1" destOrd="0" parTransId="{2D41C775-A30D-49E1-B3FD-1F787F429D2A}" sibTransId="{0138F2EF-B322-477C-8F91-8425E2EB93BE}"/>
    <dgm:cxn modelId="{2BA79DBE-671F-40A9-8A3F-FC3E102D42A5}" srcId="{461FB577-5D62-47E9-B1EE-7F3A15AA3974}" destId="{B0166E64-DC0F-467D-83EB-A395F94ACC44}" srcOrd="0" destOrd="0" parTransId="{79D23679-0FC3-4779-9052-3B7BA7D6DFD5}" sibTransId="{841AFC44-0613-4DDF-BC79-2707A60386BA}"/>
    <dgm:cxn modelId="{E072B6B4-BDC0-4422-BA39-2ECCA613566F}" srcId="{571D5BC8-2111-4ACA-854B-9D7A4CCCDB37}" destId="{461FB577-5D62-47E9-B1EE-7F3A15AA3974}" srcOrd="1" destOrd="0" parTransId="{56B6ACCA-19F8-4D51-B8E4-2874CB11FE2C}" sibTransId="{D64A546B-625D-4213-A729-39A44DBC3E6D}"/>
    <dgm:cxn modelId="{7A626BE0-5F08-4E5B-8F28-B91FA0700945}" srcId="{3AC803E8-AD8B-447F-ACC3-9EBF3ED38F33}" destId="{09C2CCCE-F6B5-4256-B624-85B1DE8481E8}" srcOrd="0" destOrd="0" parTransId="{B3E7C9D2-3063-4394-870F-3761DC0DD60D}" sibTransId="{0BB3B0E8-DB81-42D1-9822-FEFB4EBDA21F}"/>
    <dgm:cxn modelId="{B62EF926-153D-4D9F-A1F5-81070CF27F3B}" type="presOf" srcId="{F6A0B9DC-7179-4FA4-B8FD-33C49E39A5F9}" destId="{35EBAF03-DF1D-4D78-AA39-7EFCBB506D83}" srcOrd="0" destOrd="2" presId="urn:microsoft.com/office/officeart/2005/8/layout/vList2"/>
    <dgm:cxn modelId="{8FDED419-7E33-4A5C-A391-02D4FB2FECB6}" type="presOf" srcId="{03B5E239-0B64-473D-B896-76828AF9FEAC}" destId="{629196B7-D7BF-4F34-8EDC-4ABF87D5B0FD}" srcOrd="0" destOrd="0" presId="urn:microsoft.com/office/officeart/2005/8/layout/vList2"/>
    <dgm:cxn modelId="{CC01A5E5-7D77-4E1C-9F52-E74138881AF8}" type="presOf" srcId="{3AC803E8-AD8B-447F-ACC3-9EBF3ED38F33}" destId="{68C2D91D-4FC2-4136-BBEF-4DE22D27DFE7}" srcOrd="0" destOrd="0" presId="urn:microsoft.com/office/officeart/2005/8/layout/vList2"/>
    <dgm:cxn modelId="{A67F241C-FD4D-447C-8501-539F50D3A8A9}" type="presOf" srcId="{94C60ACF-A5EE-4A64-BADD-BB2C210F7BF8}" destId="{35EBAF03-DF1D-4D78-AA39-7EFCBB506D83}" srcOrd="0" destOrd="1" presId="urn:microsoft.com/office/officeart/2005/8/layout/vList2"/>
    <dgm:cxn modelId="{2B6DA972-924A-4179-9FE1-94B5EA498E67}" srcId="{CCAD4E1A-29E7-48B5-BB17-041231814273}" destId="{F498BF8B-8CFF-42D5-A2C6-E9A42211D3F3}" srcOrd="0" destOrd="0" parTransId="{2911DB3E-7267-4B62-A55E-3530DB3263DC}" sibTransId="{17FFBB76-6C3E-4988-BE8A-D3B1E1A5ACF5}"/>
    <dgm:cxn modelId="{98336F1B-B635-4649-8AFE-D2F627C99F6B}" type="presOf" srcId="{571D5BC8-2111-4ACA-854B-9D7A4CCCDB37}" destId="{6358558A-2D51-4ECB-A510-7E654511D56B}" srcOrd="0" destOrd="0" presId="urn:microsoft.com/office/officeart/2005/8/layout/vList2"/>
    <dgm:cxn modelId="{AFCB6915-4A93-446B-8D9A-3DF2F51F537C}" type="presOf" srcId="{F498BF8B-8CFF-42D5-A2C6-E9A42211D3F3}" destId="{5CB14A1A-DC09-4225-B28B-079460D34F95}" srcOrd="0" destOrd="0" presId="urn:microsoft.com/office/officeart/2005/8/layout/vList2"/>
    <dgm:cxn modelId="{DD9C7502-BAD8-4510-B7A3-A7DDDC83DAE3}" type="presParOf" srcId="{629196B7-D7BF-4F34-8EDC-4ABF87D5B0FD}" destId="{68C2D91D-4FC2-4136-BBEF-4DE22D27DFE7}" srcOrd="0" destOrd="0" presId="urn:microsoft.com/office/officeart/2005/8/layout/vList2"/>
    <dgm:cxn modelId="{79FDF59C-5D41-4EE1-9004-A30AF12DDD6D}" type="presParOf" srcId="{629196B7-D7BF-4F34-8EDC-4ABF87D5B0FD}" destId="{429557E0-BEB9-4AA5-B38F-20386BEEEA4C}" srcOrd="1" destOrd="0" presId="urn:microsoft.com/office/officeart/2005/8/layout/vList2"/>
    <dgm:cxn modelId="{DE9B5719-6E39-4B92-9BD5-0F3560C14177}" type="presParOf" srcId="{629196B7-D7BF-4F34-8EDC-4ABF87D5B0FD}" destId="{6358558A-2D51-4ECB-A510-7E654511D56B}" srcOrd="2" destOrd="0" presId="urn:microsoft.com/office/officeart/2005/8/layout/vList2"/>
    <dgm:cxn modelId="{9F346C61-F660-4D5B-BB41-CB2626A443C7}" type="presParOf" srcId="{629196B7-D7BF-4F34-8EDC-4ABF87D5B0FD}" destId="{35EBAF03-DF1D-4D78-AA39-7EFCBB506D83}" srcOrd="3" destOrd="0" presId="urn:microsoft.com/office/officeart/2005/8/layout/vList2"/>
    <dgm:cxn modelId="{AA2D0885-2623-4C53-8B71-29F759C35017}" type="presParOf" srcId="{629196B7-D7BF-4F34-8EDC-4ABF87D5B0FD}" destId="{87732626-E91A-4BE3-9AEC-EB471930CA99}" srcOrd="4" destOrd="0" presId="urn:microsoft.com/office/officeart/2005/8/layout/vList2"/>
    <dgm:cxn modelId="{C81AB574-04D9-476B-82F1-A6C3191E8DE3}" type="presParOf" srcId="{629196B7-D7BF-4F34-8EDC-4ABF87D5B0FD}" destId="{5CB14A1A-DC09-4225-B28B-079460D34F9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612BD7-78C5-406D-A37A-493D6ECF1A20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B0C544C4-968F-4FE0-A600-6920B21CA70D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实体完整性（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entity integrity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3E2F50-5A8F-41BE-B7B9-871FFA6EC0E6}" type="parTrans" cxnId="{47FF107E-144F-4949-8D01-5467CC289D1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38A6E6-C6A0-449F-8C18-29303FAF9E43}" type="sibTrans" cxnId="{47FF107E-144F-4949-8D01-5467CC289D1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990751-B1F6-4443-AA32-95945D78FA60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参照完整性（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referential integrity)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304717-54AA-416B-A6F3-DC5C89A25049}" type="parTrans" cxnId="{3640806E-0335-4AD5-8A30-48BFA1E85BC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262E9F-1B62-43F0-9615-267A8438676A}" type="sibTrans" cxnId="{3640806E-0335-4AD5-8A30-48BFA1E85BC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0E8CF1-0364-4A01-B072-5DA08E6F87A6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用户定义的完整性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(user-defined integrity)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8FE47-9968-45BE-8B27-F2FC7D83A277}" type="parTrans" cxnId="{C58543CC-19BC-48C0-BBEF-2B9EB086F634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0A7A40-439A-4819-94EB-1E139C40E803}" type="sibTrans" cxnId="{C58543CC-19BC-48C0-BBEF-2B9EB086F634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3A467A-3383-4642-839D-EF77B1521056}" type="pres">
      <dgm:prSet presAssocID="{1E612BD7-78C5-406D-A37A-493D6ECF1A2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BD591D-5A1B-4B51-9CF9-3502D438173C}" type="pres">
      <dgm:prSet presAssocID="{B0C544C4-968F-4FE0-A600-6920B21CA70D}" presName="parentLin" presStyleCnt="0"/>
      <dgm:spPr/>
      <dgm:t>
        <a:bodyPr/>
        <a:lstStyle/>
        <a:p>
          <a:endParaRPr lang="zh-CN" altLang="en-US"/>
        </a:p>
      </dgm:t>
    </dgm:pt>
    <dgm:pt modelId="{512D522F-2952-4960-8E11-3C45B6B382F3}" type="pres">
      <dgm:prSet presAssocID="{B0C544C4-968F-4FE0-A600-6920B21CA70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27A7FEB-629D-445E-91B0-568C73F95B62}" type="pres">
      <dgm:prSet presAssocID="{B0C544C4-968F-4FE0-A600-6920B21CA70D}" presName="parentText" presStyleLbl="node1" presStyleIdx="0" presStyleCnt="3" custScaleX="11037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7D45A7-14FD-4BC8-BFA0-5F07267A214E}" type="pres">
      <dgm:prSet presAssocID="{B0C544C4-968F-4FE0-A600-6920B21CA70D}" presName="negativeSpace" presStyleCnt="0"/>
      <dgm:spPr/>
      <dgm:t>
        <a:bodyPr/>
        <a:lstStyle/>
        <a:p>
          <a:endParaRPr lang="zh-CN" altLang="en-US"/>
        </a:p>
      </dgm:t>
    </dgm:pt>
    <dgm:pt modelId="{10BED0A2-5B2A-4AF7-B338-078658F83AD4}" type="pres">
      <dgm:prSet presAssocID="{B0C544C4-968F-4FE0-A600-6920B21CA70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BDE466-94B7-43ED-B53A-38B8ABE1D783}" type="pres">
      <dgm:prSet presAssocID="{4838A6E6-C6A0-449F-8C18-29303FAF9E43}" presName="spaceBetweenRectangles" presStyleCnt="0"/>
      <dgm:spPr/>
      <dgm:t>
        <a:bodyPr/>
        <a:lstStyle/>
        <a:p>
          <a:endParaRPr lang="zh-CN" altLang="en-US"/>
        </a:p>
      </dgm:t>
    </dgm:pt>
    <dgm:pt modelId="{2F82ADF6-1F6B-4322-8CDC-C7DDDD21D4B2}" type="pres">
      <dgm:prSet presAssocID="{E7990751-B1F6-4443-AA32-95945D78FA60}" presName="parentLin" presStyleCnt="0"/>
      <dgm:spPr/>
      <dgm:t>
        <a:bodyPr/>
        <a:lstStyle/>
        <a:p>
          <a:endParaRPr lang="zh-CN" altLang="en-US"/>
        </a:p>
      </dgm:t>
    </dgm:pt>
    <dgm:pt modelId="{941C928F-D8CE-4D94-902E-E158F4F216DB}" type="pres">
      <dgm:prSet presAssocID="{E7990751-B1F6-4443-AA32-95945D78FA6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2F9F4306-5B01-41B8-B9D8-D805C6FD4A5E}" type="pres">
      <dgm:prSet presAssocID="{E7990751-B1F6-4443-AA32-95945D78FA60}" presName="parentText" presStyleLbl="node1" presStyleIdx="1" presStyleCnt="3" custScaleX="11037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DA4FE1-BE86-492E-A672-6204A7F4907C}" type="pres">
      <dgm:prSet presAssocID="{E7990751-B1F6-4443-AA32-95945D78FA60}" presName="negativeSpace" presStyleCnt="0"/>
      <dgm:spPr/>
      <dgm:t>
        <a:bodyPr/>
        <a:lstStyle/>
        <a:p>
          <a:endParaRPr lang="zh-CN" altLang="en-US"/>
        </a:p>
      </dgm:t>
    </dgm:pt>
    <dgm:pt modelId="{91BB68FD-0379-4F60-A374-C56DD8B2980F}" type="pres">
      <dgm:prSet presAssocID="{E7990751-B1F6-4443-AA32-95945D78FA6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24A7E1-680A-4088-B02A-B35202296287}" type="pres">
      <dgm:prSet presAssocID="{14262E9F-1B62-43F0-9615-267A8438676A}" presName="spaceBetweenRectangles" presStyleCnt="0"/>
      <dgm:spPr/>
      <dgm:t>
        <a:bodyPr/>
        <a:lstStyle/>
        <a:p>
          <a:endParaRPr lang="zh-CN" altLang="en-US"/>
        </a:p>
      </dgm:t>
    </dgm:pt>
    <dgm:pt modelId="{7F884FF6-C088-4926-A4C2-C6BC017D3AE0}" type="pres">
      <dgm:prSet presAssocID="{560E8CF1-0364-4A01-B072-5DA08E6F87A6}" presName="parentLin" presStyleCnt="0"/>
      <dgm:spPr/>
      <dgm:t>
        <a:bodyPr/>
        <a:lstStyle/>
        <a:p>
          <a:endParaRPr lang="zh-CN" altLang="en-US"/>
        </a:p>
      </dgm:t>
    </dgm:pt>
    <dgm:pt modelId="{0C516235-133A-4840-93BB-6DFDB81A089A}" type="pres">
      <dgm:prSet presAssocID="{560E8CF1-0364-4A01-B072-5DA08E6F87A6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0556A63-1CA1-4BF6-BF29-16731F853277}" type="pres">
      <dgm:prSet presAssocID="{560E8CF1-0364-4A01-B072-5DA08E6F87A6}" presName="parentText" presStyleLbl="node1" presStyleIdx="2" presStyleCnt="3" custScaleX="12353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FE94F6-1D9F-4C09-818E-B16FADAB8B0F}" type="pres">
      <dgm:prSet presAssocID="{560E8CF1-0364-4A01-B072-5DA08E6F87A6}" presName="negativeSpace" presStyleCnt="0"/>
      <dgm:spPr/>
      <dgm:t>
        <a:bodyPr/>
        <a:lstStyle/>
        <a:p>
          <a:endParaRPr lang="zh-CN" altLang="en-US"/>
        </a:p>
      </dgm:t>
    </dgm:pt>
    <dgm:pt modelId="{D6A7FB45-C9A2-4813-82FB-4A17F9901951}" type="pres">
      <dgm:prSet presAssocID="{560E8CF1-0364-4A01-B072-5DA08E6F87A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27667F-41F5-4045-9806-5901D8B78E38}" type="presOf" srcId="{E7990751-B1F6-4443-AA32-95945D78FA60}" destId="{2F9F4306-5B01-41B8-B9D8-D805C6FD4A5E}" srcOrd="1" destOrd="0" presId="urn:microsoft.com/office/officeart/2005/8/layout/list1"/>
    <dgm:cxn modelId="{36C94E57-8492-43F9-9401-712F9356C617}" type="presOf" srcId="{B0C544C4-968F-4FE0-A600-6920B21CA70D}" destId="{512D522F-2952-4960-8E11-3C45B6B382F3}" srcOrd="0" destOrd="0" presId="urn:microsoft.com/office/officeart/2005/8/layout/list1"/>
    <dgm:cxn modelId="{C58543CC-19BC-48C0-BBEF-2B9EB086F634}" srcId="{1E612BD7-78C5-406D-A37A-493D6ECF1A20}" destId="{560E8CF1-0364-4A01-B072-5DA08E6F87A6}" srcOrd="2" destOrd="0" parTransId="{4B88FE47-9968-45BE-8B27-F2FC7D83A277}" sibTransId="{EF0A7A40-439A-4819-94EB-1E139C40E803}"/>
    <dgm:cxn modelId="{3640806E-0335-4AD5-8A30-48BFA1E85BC7}" srcId="{1E612BD7-78C5-406D-A37A-493D6ECF1A20}" destId="{E7990751-B1F6-4443-AA32-95945D78FA60}" srcOrd="1" destOrd="0" parTransId="{B9304717-54AA-416B-A6F3-DC5C89A25049}" sibTransId="{14262E9F-1B62-43F0-9615-267A8438676A}"/>
    <dgm:cxn modelId="{08D5CD78-038B-4D4A-91BF-18514719E79B}" type="presOf" srcId="{1E612BD7-78C5-406D-A37A-493D6ECF1A20}" destId="{133A467A-3383-4642-839D-EF77B1521056}" srcOrd="0" destOrd="0" presId="urn:microsoft.com/office/officeart/2005/8/layout/list1"/>
    <dgm:cxn modelId="{8016C340-C7C9-4F58-A06E-DB9570264651}" type="presOf" srcId="{560E8CF1-0364-4A01-B072-5DA08E6F87A6}" destId="{0C516235-133A-4840-93BB-6DFDB81A089A}" srcOrd="0" destOrd="0" presId="urn:microsoft.com/office/officeart/2005/8/layout/list1"/>
    <dgm:cxn modelId="{B9AAF9FB-B213-4601-9F74-315EFD0F28ED}" type="presOf" srcId="{560E8CF1-0364-4A01-B072-5DA08E6F87A6}" destId="{80556A63-1CA1-4BF6-BF29-16731F853277}" srcOrd="1" destOrd="0" presId="urn:microsoft.com/office/officeart/2005/8/layout/list1"/>
    <dgm:cxn modelId="{47FF107E-144F-4949-8D01-5467CC289D12}" srcId="{1E612BD7-78C5-406D-A37A-493D6ECF1A20}" destId="{B0C544C4-968F-4FE0-A600-6920B21CA70D}" srcOrd="0" destOrd="0" parTransId="{FF3E2F50-5A8F-41BE-B7B9-871FFA6EC0E6}" sibTransId="{4838A6E6-C6A0-449F-8C18-29303FAF9E43}"/>
    <dgm:cxn modelId="{CCF438F0-CD63-4762-A9AB-21DF4ED21EC7}" type="presOf" srcId="{B0C544C4-968F-4FE0-A600-6920B21CA70D}" destId="{527A7FEB-629D-445E-91B0-568C73F95B62}" srcOrd="1" destOrd="0" presId="urn:microsoft.com/office/officeart/2005/8/layout/list1"/>
    <dgm:cxn modelId="{F881D728-00C7-4904-BA76-9F903861F5D8}" type="presOf" srcId="{E7990751-B1F6-4443-AA32-95945D78FA60}" destId="{941C928F-D8CE-4D94-902E-E158F4F216DB}" srcOrd="0" destOrd="0" presId="urn:microsoft.com/office/officeart/2005/8/layout/list1"/>
    <dgm:cxn modelId="{864910F4-1DF5-4668-B4EC-BD7A71AF9E88}" type="presParOf" srcId="{133A467A-3383-4642-839D-EF77B1521056}" destId="{3CBD591D-5A1B-4B51-9CF9-3502D438173C}" srcOrd="0" destOrd="0" presId="urn:microsoft.com/office/officeart/2005/8/layout/list1"/>
    <dgm:cxn modelId="{F414846C-C416-480F-877B-E8475E5825B9}" type="presParOf" srcId="{3CBD591D-5A1B-4B51-9CF9-3502D438173C}" destId="{512D522F-2952-4960-8E11-3C45B6B382F3}" srcOrd="0" destOrd="0" presId="urn:microsoft.com/office/officeart/2005/8/layout/list1"/>
    <dgm:cxn modelId="{79BC2FB1-9179-40D2-885C-BF68CFB69265}" type="presParOf" srcId="{3CBD591D-5A1B-4B51-9CF9-3502D438173C}" destId="{527A7FEB-629D-445E-91B0-568C73F95B62}" srcOrd="1" destOrd="0" presId="urn:microsoft.com/office/officeart/2005/8/layout/list1"/>
    <dgm:cxn modelId="{6D897BBA-0CF7-417E-971A-977DB4692ECD}" type="presParOf" srcId="{133A467A-3383-4642-839D-EF77B1521056}" destId="{3F7D45A7-14FD-4BC8-BFA0-5F07267A214E}" srcOrd="1" destOrd="0" presId="urn:microsoft.com/office/officeart/2005/8/layout/list1"/>
    <dgm:cxn modelId="{6B3947D6-A87D-47E5-935E-FFDE79DE7A47}" type="presParOf" srcId="{133A467A-3383-4642-839D-EF77B1521056}" destId="{10BED0A2-5B2A-4AF7-B338-078658F83AD4}" srcOrd="2" destOrd="0" presId="urn:microsoft.com/office/officeart/2005/8/layout/list1"/>
    <dgm:cxn modelId="{E6BB1A3B-943B-4A24-8F1A-831D94CCA51F}" type="presParOf" srcId="{133A467A-3383-4642-839D-EF77B1521056}" destId="{27BDE466-94B7-43ED-B53A-38B8ABE1D783}" srcOrd="3" destOrd="0" presId="urn:microsoft.com/office/officeart/2005/8/layout/list1"/>
    <dgm:cxn modelId="{CDD16ED6-C103-492B-845F-D572A6128AB7}" type="presParOf" srcId="{133A467A-3383-4642-839D-EF77B1521056}" destId="{2F82ADF6-1F6B-4322-8CDC-C7DDDD21D4B2}" srcOrd="4" destOrd="0" presId="urn:microsoft.com/office/officeart/2005/8/layout/list1"/>
    <dgm:cxn modelId="{9705F45A-6D1C-4D63-AC36-D793C3EDD8AC}" type="presParOf" srcId="{2F82ADF6-1F6B-4322-8CDC-C7DDDD21D4B2}" destId="{941C928F-D8CE-4D94-902E-E158F4F216DB}" srcOrd="0" destOrd="0" presId="urn:microsoft.com/office/officeart/2005/8/layout/list1"/>
    <dgm:cxn modelId="{F6BF5FB8-4D54-46CE-8464-C7A98B640DD1}" type="presParOf" srcId="{2F82ADF6-1F6B-4322-8CDC-C7DDDD21D4B2}" destId="{2F9F4306-5B01-41B8-B9D8-D805C6FD4A5E}" srcOrd="1" destOrd="0" presId="urn:microsoft.com/office/officeart/2005/8/layout/list1"/>
    <dgm:cxn modelId="{DBC36800-4D84-4075-A9BD-36AC26AB6E4E}" type="presParOf" srcId="{133A467A-3383-4642-839D-EF77B1521056}" destId="{B3DA4FE1-BE86-492E-A672-6204A7F4907C}" srcOrd="5" destOrd="0" presId="urn:microsoft.com/office/officeart/2005/8/layout/list1"/>
    <dgm:cxn modelId="{04B434C5-7527-4A86-910D-9646C3FBF300}" type="presParOf" srcId="{133A467A-3383-4642-839D-EF77B1521056}" destId="{91BB68FD-0379-4F60-A374-C56DD8B2980F}" srcOrd="6" destOrd="0" presId="urn:microsoft.com/office/officeart/2005/8/layout/list1"/>
    <dgm:cxn modelId="{22642B5A-F7AB-4D1C-8E9A-12B278B4C763}" type="presParOf" srcId="{133A467A-3383-4642-839D-EF77B1521056}" destId="{AA24A7E1-680A-4088-B02A-B35202296287}" srcOrd="7" destOrd="0" presId="urn:microsoft.com/office/officeart/2005/8/layout/list1"/>
    <dgm:cxn modelId="{78AB2390-352B-4B44-A800-08CA54BA7932}" type="presParOf" srcId="{133A467A-3383-4642-839D-EF77B1521056}" destId="{7F884FF6-C088-4926-A4C2-C6BC017D3AE0}" srcOrd="8" destOrd="0" presId="urn:microsoft.com/office/officeart/2005/8/layout/list1"/>
    <dgm:cxn modelId="{9D590E9B-EA53-442B-9726-2C0152BFB48D}" type="presParOf" srcId="{7F884FF6-C088-4926-A4C2-C6BC017D3AE0}" destId="{0C516235-133A-4840-93BB-6DFDB81A089A}" srcOrd="0" destOrd="0" presId="urn:microsoft.com/office/officeart/2005/8/layout/list1"/>
    <dgm:cxn modelId="{82E643F5-DB28-47BF-92B3-D4825E04C95C}" type="presParOf" srcId="{7F884FF6-C088-4926-A4C2-C6BC017D3AE0}" destId="{80556A63-1CA1-4BF6-BF29-16731F853277}" srcOrd="1" destOrd="0" presId="urn:microsoft.com/office/officeart/2005/8/layout/list1"/>
    <dgm:cxn modelId="{7027BB5A-DB50-44B1-8E9D-7C74DA413268}" type="presParOf" srcId="{133A467A-3383-4642-839D-EF77B1521056}" destId="{09FE94F6-1D9F-4C09-818E-B16FADAB8B0F}" srcOrd="9" destOrd="0" presId="urn:microsoft.com/office/officeart/2005/8/layout/list1"/>
    <dgm:cxn modelId="{7B45C682-EA38-45F7-9443-53295AE64ED4}" type="presParOf" srcId="{133A467A-3383-4642-839D-EF77B1521056}" destId="{D6A7FB45-C9A2-4813-82FB-4A17F990195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DEF43A-DD97-49EB-9B78-255AFCDFBC34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E29B8B62-770F-44F5-B2DE-840CF777D01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传统的</a:t>
          </a:r>
          <a:r>
            <a: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集合运算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6EA90B-19DA-4352-87D0-A6F6EC1CFE6F}" type="parTrans" cxnId="{51657102-3838-4ED5-88AF-DA347E9B3AB0}">
      <dgm:prSet/>
      <dgm:spPr/>
      <dgm:t>
        <a:bodyPr/>
        <a:lstStyle/>
        <a:p>
          <a:endParaRPr lang="zh-CN" altLang="en-US"/>
        </a:p>
      </dgm:t>
    </dgm:pt>
    <dgm:pt modelId="{AD26DB97-6489-416C-8B93-7F49CEBF6C10}" type="sibTrans" cxnId="{51657102-3838-4ED5-88AF-DA347E9B3AB0}">
      <dgm:prSet/>
      <dgm:spPr/>
      <dgm:t>
        <a:bodyPr/>
        <a:lstStyle/>
        <a:p>
          <a:endParaRPr lang="zh-CN" altLang="en-US"/>
        </a:p>
      </dgm:t>
    </dgm:pt>
    <dgm:pt modelId="{ABC3DD6A-845C-4A3E-A1CC-3A7551B2E762}">
      <dgm:prSet/>
      <dgm:spPr/>
      <dgm:t>
        <a:bodyPr/>
        <a:lstStyle/>
        <a:p>
          <a:r>
            <a: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专门的关系运算</a:t>
          </a:r>
          <a:endParaRPr lang="zh-CN" altLang="en-US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92E725-C0FF-4854-A2B4-70D40D682533}" type="parTrans" cxnId="{F3E3327B-41C8-45DC-AB13-611731C009AB}">
      <dgm:prSet/>
      <dgm:spPr/>
      <dgm:t>
        <a:bodyPr/>
        <a:lstStyle/>
        <a:p>
          <a:endParaRPr lang="zh-CN" altLang="en-US"/>
        </a:p>
      </dgm:t>
    </dgm:pt>
    <dgm:pt modelId="{15DBB358-7A2F-473C-AB4B-44581419CAB5}" type="sibTrans" cxnId="{F3E3327B-41C8-45DC-AB13-611731C009AB}">
      <dgm:prSet/>
      <dgm:spPr/>
      <dgm:t>
        <a:bodyPr/>
        <a:lstStyle/>
        <a:p>
          <a:endParaRPr lang="zh-CN" altLang="en-US"/>
        </a:p>
      </dgm:t>
    </dgm:pt>
    <dgm:pt modelId="{DC9FE307-E5CB-4B3A-B86B-EED0880D1136}">
      <dgm:prSet phldrT="[文本]"/>
      <dgm:spPr/>
      <dgm:t>
        <a:bodyPr/>
        <a:lstStyle/>
        <a:p>
          <a:r>
            <a: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是从关系的“水平”方向即行的角度进行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EB6E45-8911-4BF0-8FB9-CF2E56525B69}" type="parTrans" cxnId="{97D4416D-6DD6-4CE2-B0CE-D36CFBCB46CE}">
      <dgm:prSet/>
      <dgm:spPr/>
      <dgm:t>
        <a:bodyPr/>
        <a:lstStyle/>
        <a:p>
          <a:endParaRPr lang="zh-CN" altLang="en-US"/>
        </a:p>
      </dgm:t>
    </dgm:pt>
    <dgm:pt modelId="{FB223A15-2746-46E6-953E-DC82BD7BC10D}" type="sibTrans" cxnId="{97D4416D-6DD6-4CE2-B0CE-D36CFBCB46CE}">
      <dgm:prSet/>
      <dgm:spPr/>
      <dgm:t>
        <a:bodyPr/>
        <a:lstStyle/>
        <a:p>
          <a:endParaRPr lang="zh-CN" altLang="en-US"/>
        </a:p>
      </dgm:t>
    </dgm:pt>
    <dgm:pt modelId="{39EA40B3-DA83-4956-A6A7-FD82EDC2C0FF}">
      <dgm:prSet/>
      <dgm:spPr/>
      <dgm:t>
        <a:bodyPr/>
        <a:lstStyle/>
        <a:p>
          <a:r>
            <a: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不仅涉及行而且涉及列</a:t>
          </a:r>
          <a:endParaRPr lang="zh-CN" altLang="en-US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68710F-70FF-4C37-AA70-F497D59B87FB}" type="parTrans" cxnId="{176AF658-AFB0-40D7-B27A-92155E27C71D}">
      <dgm:prSet/>
      <dgm:spPr/>
      <dgm:t>
        <a:bodyPr/>
        <a:lstStyle/>
        <a:p>
          <a:endParaRPr lang="zh-CN" altLang="en-US"/>
        </a:p>
      </dgm:t>
    </dgm:pt>
    <dgm:pt modelId="{F4A49AF1-62CA-400A-83EB-02811BF40CCD}" type="sibTrans" cxnId="{176AF658-AFB0-40D7-B27A-92155E27C71D}">
      <dgm:prSet/>
      <dgm:spPr/>
      <dgm:t>
        <a:bodyPr/>
        <a:lstStyle/>
        <a:p>
          <a:endParaRPr lang="zh-CN" altLang="en-US"/>
        </a:p>
      </dgm:t>
    </dgm:pt>
    <dgm:pt modelId="{167FBEC7-12E8-476F-A1EE-ECD3361F73FB}" type="pres">
      <dgm:prSet presAssocID="{82DEF43A-DD97-49EB-9B78-255AFCDFBC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A8F776-96BF-476E-ABDC-C408B4124768}" type="pres">
      <dgm:prSet presAssocID="{E29B8B62-770F-44F5-B2DE-840CF777D01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DC8ABB-CBE7-4B41-B597-F47C4D2D706A}" type="pres">
      <dgm:prSet presAssocID="{E29B8B62-770F-44F5-B2DE-840CF777D01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550CA8-5D26-4BDF-B666-52CCA4B0961F}" type="pres">
      <dgm:prSet presAssocID="{ABC3DD6A-845C-4A3E-A1CC-3A7551B2E76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94886-FB0D-4F7A-A66B-54725DBCAC65}" type="pres">
      <dgm:prSet presAssocID="{ABC3DD6A-845C-4A3E-A1CC-3A7551B2E76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FC7656-792C-408F-A046-DEE3E5AA98A8}" type="presOf" srcId="{82DEF43A-DD97-49EB-9B78-255AFCDFBC34}" destId="{167FBEC7-12E8-476F-A1EE-ECD3361F73FB}" srcOrd="0" destOrd="0" presId="urn:microsoft.com/office/officeart/2005/8/layout/vList2"/>
    <dgm:cxn modelId="{106C7D9F-3466-4F6D-B9FA-9F71D95B1B15}" type="presOf" srcId="{E29B8B62-770F-44F5-B2DE-840CF777D017}" destId="{75A8F776-96BF-476E-ABDC-C408B4124768}" srcOrd="0" destOrd="0" presId="urn:microsoft.com/office/officeart/2005/8/layout/vList2"/>
    <dgm:cxn modelId="{6FE517F1-411A-40F8-A719-0276FBBC2BEE}" type="presOf" srcId="{DC9FE307-E5CB-4B3A-B86B-EED0880D1136}" destId="{D0DC8ABB-CBE7-4B41-B597-F47C4D2D706A}" srcOrd="0" destOrd="0" presId="urn:microsoft.com/office/officeart/2005/8/layout/vList2"/>
    <dgm:cxn modelId="{97D4416D-6DD6-4CE2-B0CE-D36CFBCB46CE}" srcId="{E29B8B62-770F-44F5-B2DE-840CF777D017}" destId="{DC9FE307-E5CB-4B3A-B86B-EED0880D1136}" srcOrd="0" destOrd="0" parTransId="{CEEB6E45-8911-4BF0-8FB9-CF2E56525B69}" sibTransId="{FB223A15-2746-46E6-953E-DC82BD7BC10D}"/>
    <dgm:cxn modelId="{51657102-3838-4ED5-88AF-DA347E9B3AB0}" srcId="{82DEF43A-DD97-49EB-9B78-255AFCDFBC34}" destId="{E29B8B62-770F-44F5-B2DE-840CF777D017}" srcOrd="0" destOrd="0" parTransId="{806EA90B-19DA-4352-87D0-A6F6EC1CFE6F}" sibTransId="{AD26DB97-6489-416C-8B93-7F49CEBF6C10}"/>
    <dgm:cxn modelId="{1989B446-E5C7-4632-AD0F-89E9727951EE}" type="presOf" srcId="{ABC3DD6A-845C-4A3E-A1CC-3A7551B2E762}" destId="{EE550CA8-5D26-4BDF-B666-52CCA4B0961F}" srcOrd="0" destOrd="0" presId="urn:microsoft.com/office/officeart/2005/8/layout/vList2"/>
    <dgm:cxn modelId="{8B843391-5593-494C-9667-EF90644706AD}" type="presOf" srcId="{39EA40B3-DA83-4956-A6A7-FD82EDC2C0FF}" destId="{B3194886-FB0D-4F7A-A66B-54725DBCAC65}" srcOrd="0" destOrd="0" presId="urn:microsoft.com/office/officeart/2005/8/layout/vList2"/>
    <dgm:cxn modelId="{176AF658-AFB0-40D7-B27A-92155E27C71D}" srcId="{ABC3DD6A-845C-4A3E-A1CC-3A7551B2E762}" destId="{39EA40B3-DA83-4956-A6A7-FD82EDC2C0FF}" srcOrd="0" destOrd="0" parTransId="{FB68710F-70FF-4C37-AA70-F497D59B87FB}" sibTransId="{F4A49AF1-62CA-400A-83EB-02811BF40CCD}"/>
    <dgm:cxn modelId="{F3E3327B-41C8-45DC-AB13-611731C009AB}" srcId="{82DEF43A-DD97-49EB-9B78-255AFCDFBC34}" destId="{ABC3DD6A-845C-4A3E-A1CC-3A7551B2E762}" srcOrd="1" destOrd="0" parTransId="{BC92E725-C0FF-4854-A2B4-70D40D682533}" sibTransId="{15DBB358-7A2F-473C-AB4B-44581419CAB5}"/>
    <dgm:cxn modelId="{CB5454C5-0452-4263-AF22-7686494AB538}" type="presParOf" srcId="{167FBEC7-12E8-476F-A1EE-ECD3361F73FB}" destId="{75A8F776-96BF-476E-ABDC-C408B4124768}" srcOrd="0" destOrd="0" presId="urn:microsoft.com/office/officeart/2005/8/layout/vList2"/>
    <dgm:cxn modelId="{4183175C-51C0-49DA-9D02-A7346F9E5D3C}" type="presParOf" srcId="{167FBEC7-12E8-476F-A1EE-ECD3361F73FB}" destId="{D0DC8ABB-CBE7-4B41-B597-F47C4D2D706A}" srcOrd="1" destOrd="0" presId="urn:microsoft.com/office/officeart/2005/8/layout/vList2"/>
    <dgm:cxn modelId="{3AD954FD-1378-44C2-B14A-1FABD8252B1A}" type="presParOf" srcId="{167FBEC7-12E8-476F-A1EE-ECD3361F73FB}" destId="{EE550CA8-5D26-4BDF-B666-52CCA4B0961F}" srcOrd="2" destOrd="0" presId="urn:microsoft.com/office/officeart/2005/8/layout/vList2"/>
    <dgm:cxn modelId="{CE56005A-E533-4C23-BBA2-CC0A58C826F8}" type="presParOf" srcId="{167FBEC7-12E8-476F-A1EE-ECD3361F73FB}" destId="{B3194886-FB0D-4F7A-A66B-54725DBCAC6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951BA-F672-4EA5-AA2C-F6993350C6E2}">
      <dsp:nvSpPr>
        <dsp:cNvPr id="0" name=""/>
        <dsp:cNvSpPr/>
      </dsp:nvSpPr>
      <dsp:spPr>
        <a:xfrm>
          <a:off x="0" y="22332"/>
          <a:ext cx="80772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单一的数据结构</a:t>
          </a:r>
          <a:r>
            <a:rPr lang="en-US" altLang="zh-CN" sz="3200" kern="1200" dirty="0" smtClean="0"/>
            <a:t>----</a:t>
          </a:r>
          <a:r>
            <a:rPr lang="zh-CN" altLang="en-US" sz="3200" kern="1200" dirty="0" smtClean="0"/>
            <a:t>关系</a:t>
          </a:r>
          <a:endParaRPr lang="zh-CN" altLang="en-US" sz="3200" kern="1200" dirty="0"/>
        </a:p>
      </dsp:txBody>
      <dsp:txXfrm>
        <a:off x="39295" y="61627"/>
        <a:ext cx="7998610" cy="726370"/>
      </dsp:txXfrm>
    </dsp:sp>
    <dsp:sp modelId="{93726C81-1555-4AE3-98C4-56134569586B}">
      <dsp:nvSpPr>
        <dsp:cNvPr id="0" name=""/>
        <dsp:cNvSpPr/>
      </dsp:nvSpPr>
      <dsp:spPr>
        <a:xfrm>
          <a:off x="0" y="827292"/>
          <a:ext cx="80772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kern="1200" dirty="0" smtClean="0"/>
            <a:t>现实世界的实体以及实体间的各种联系均用关系来表示</a:t>
          </a:r>
        </a:p>
      </dsp:txBody>
      <dsp:txXfrm>
        <a:off x="0" y="827292"/>
        <a:ext cx="8077200" cy="828000"/>
      </dsp:txXfrm>
    </dsp:sp>
    <dsp:sp modelId="{DA835A4B-A511-45F5-9A3A-089955703427}">
      <dsp:nvSpPr>
        <dsp:cNvPr id="0" name=""/>
        <dsp:cNvSpPr/>
      </dsp:nvSpPr>
      <dsp:spPr>
        <a:xfrm>
          <a:off x="0" y="1655292"/>
          <a:ext cx="80772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逻辑结构</a:t>
          </a:r>
          <a:r>
            <a:rPr lang="en-US" altLang="zh-CN" sz="3200" kern="1200" smtClean="0"/>
            <a:t>----</a:t>
          </a:r>
          <a:r>
            <a:rPr lang="zh-CN" altLang="en-US" sz="3200" kern="1200" smtClean="0"/>
            <a:t>二维表 </a:t>
          </a:r>
        </a:p>
      </dsp:txBody>
      <dsp:txXfrm>
        <a:off x="39295" y="1694587"/>
        <a:ext cx="7998610" cy="726370"/>
      </dsp:txXfrm>
    </dsp:sp>
    <dsp:sp modelId="{4BC63CCE-211F-4BC6-9A21-134CCB59F8BD}">
      <dsp:nvSpPr>
        <dsp:cNvPr id="0" name=""/>
        <dsp:cNvSpPr/>
      </dsp:nvSpPr>
      <dsp:spPr>
        <a:xfrm>
          <a:off x="0" y="2460252"/>
          <a:ext cx="80772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500" kern="1200" smtClean="0"/>
            <a:t>从用户角度，关系模型中数据的逻辑结构是一张二维表</a:t>
          </a:r>
        </a:p>
      </dsp:txBody>
      <dsp:txXfrm>
        <a:off x="0" y="2460252"/>
        <a:ext cx="8077200" cy="828000"/>
      </dsp:txXfrm>
    </dsp:sp>
    <dsp:sp modelId="{6357B798-F74C-4C5A-AEBB-B522918A56DA}">
      <dsp:nvSpPr>
        <dsp:cNvPr id="0" name=""/>
        <dsp:cNvSpPr/>
      </dsp:nvSpPr>
      <dsp:spPr>
        <a:xfrm>
          <a:off x="0" y="3288252"/>
          <a:ext cx="80772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建立在集合代数的基础上 </a:t>
          </a:r>
        </a:p>
      </dsp:txBody>
      <dsp:txXfrm>
        <a:off x="39295" y="3327547"/>
        <a:ext cx="7998610" cy="7263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E2048-C3C9-624B-AE40-3CCA2302B1F7}">
      <dsp:nvSpPr>
        <dsp:cNvPr id="0" name=""/>
        <dsp:cNvSpPr/>
      </dsp:nvSpPr>
      <dsp:spPr>
        <a:xfrm>
          <a:off x="0" y="131542"/>
          <a:ext cx="7272808" cy="6791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关系更名</a:t>
          </a:r>
          <a:endParaRPr lang="zh-CN" altLang="en-US" sz="2700" kern="1200" dirty="0"/>
        </a:p>
      </dsp:txBody>
      <dsp:txXfrm>
        <a:off x="33155" y="164697"/>
        <a:ext cx="7206498" cy="612874"/>
      </dsp:txXfrm>
    </dsp:sp>
    <dsp:sp modelId="{FC402CF3-2AA9-4E44-BE9B-BBE1FF98A60F}">
      <dsp:nvSpPr>
        <dsp:cNvPr id="0" name=""/>
        <dsp:cNvSpPr/>
      </dsp:nvSpPr>
      <dsp:spPr>
        <a:xfrm>
          <a:off x="0" y="810727"/>
          <a:ext cx="727280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91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给关系代数表达式一个名字</a:t>
          </a:r>
          <a:endParaRPr lang="zh-CN" altLang="en-US" sz="2100" kern="1200" dirty="0"/>
        </a:p>
      </dsp:txBody>
      <dsp:txXfrm>
        <a:off x="0" y="810727"/>
        <a:ext cx="7272808" cy="447120"/>
      </dsp:txXfrm>
    </dsp:sp>
    <dsp:sp modelId="{16369793-82D8-8046-AF34-D59C68365B18}">
      <dsp:nvSpPr>
        <dsp:cNvPr id="0" name=""/>
        <dsp:cNvSpPr/>
      </dsp:nvSpPr>
      <dsp:spPr>
        <a:xfrm>
          <a:off x="0" y="1257847"/>
          <a:ext cx="7272808" cy="6791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关系赋值</a:t>
          </a:r>
          <a:endParaRPr lang="zh-CN" altLang="en-US" sz="2700" kern="1200" dirty="0"/>
        </a:p>
      </dsp:txBody>
      <dsp:txXfrm>
        <a:off x="33155" y="1291002"/>
        <a:ext cx="7206498" cy="612874"/>
      </dsp:txXfrm>
    </dsp:sp>
    <dsp:sp modelId="{342454E8-F550-AA4C-AF0C-DBD12C60A661}">
      <dsp:nvSpPr>
        <dsp:cNvPr id="0" name=""/>
        <dsp:cNvSpPr/>
      </dsp:nvSpPr>
      <dsp:spPr>
        <a:xfrm>
          <a:off x="0" y="1937031"/>
          <a:ext cx="727280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91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将关系赋给一个关系变量</a:t>
          </a:r>
          <a:endParaRPr lang="zh-CN" altLang="en-US" sz="2100" kern="1200" dirty="0"/>
        </a:p>
      </dsp:txBody>
      <dsp:txXfrm>
        <a:off x="0" y="1937031"/>
        <a:ext cx="7272808" cy="447120"/>
      </dsp:txXfrm>
    </dsp:sp>
    <dsp:sp modelId="{78A4BE8F-8914-9343-84CD-668DF5A731CD}">
      <dsp:nvSpPr>
        <dsp:cNvPr id="0" name=""/>
        <dsp:cNvSpPr/>
      </dsp:nvSpPr>
      <dsp:spPr>
        <a:xfrm>
          <a:off x="0" y="2384152"/>
          <a:ext cx="7272808" cy="6791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广义投影</a:t>
          </a:r>
          <a:endParaRPr lang="zh-CN" altLang="en-US" sz="2700" kern="1200" dirty="0"/>
        </a:p>
      </dsp:txBody>
      <dsp:txXfrm>
        <a:off x="33155" y="2417307"/>
        <a:ext cx="7206498" cy="612874"/>
      </dsp:txXfrm>
    </dsp:sp>
    <dsp:sp modelId="{E3C363AB-71D2-8841-9909-3AE2D4C03CA5}">
      <dsp:nvSpPr>
        <dsp:cNvPr id="0" name=""/>
        <dsp:cNvSpPr/>
      </dsp:nvSpPr>
      <dsp:spPr>
        <a:xfrm>
          <a:off x="0" y="3063336"/>
          <a:ext cx="727280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91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投影时可以附加算术运算和常量（在表达式上进行投影）</a:t>
          </a:r>
          <a:endParaRPr lang="zh-CN" altLang="en-US" sz="2100" kern="1200" dirty="0"/>
        </a:p>
      </dsp:txBody>
      <dsp:txXfrm>
        <a:off x="0" y="3063336"/>
        <a:ext cx="7272808" cy="447120"/>
      </dsp:txXfrm>
    </dsp:sp>
    <dsp:sp modelId="{B7AB00A6-8566-B344-850D-E56C6B75983D}">
      <dsp:nvSpPr>
        <dsp:cNvPr id="0" name=""/>
        <dsp:cNvSpPr/>
      </dsp:nvSpPr>
      <dsp:spPr>
        <a:xfrm>
          <a:off x="0" y="3510457"/>
          <a:ext cx="7272808" cy="6791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聚集函数</a:t>
          </a:r>
          <a:endParaRPr lang="zh-CN" altLang="en-US" sz="2700" kern="1200" dirty="0"/>
        </a:p>
      </dsp:txBody>
      <dsp:txXfrm>
        <a:off x="33155" y="3543612"/>
        <a:ext cx="7206498" cy="612874"/>
      </dsp:txXfrm>
    </dsp:sp>
    <dsp:sp modelId="{6EE014E8-7F85-4179-9252-FCB750049B81}">
      <dsp:nvSpPr>
        <dsp:cNvPr id="0" name=""/>
        <dsp:cNvSpPr/>
      </dsp:nvSpPr>
      <dsp:spPr>
        <a:xfrm>
          <a:off x="0" y="4189641"/>
          <a:ext cx="727280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91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统计运算</a:t>
          </a:r>
          <a:endParaRPr lang="zh-CN" altLang="en-US" sz="2100" kern="1200" dirty="0"/>
        </a:p>
      </dsp:txBody>
      <dsp:txXfrm>
        <a:off x="0" y="4189641"/>
        <a:ext cx="7272808" cy="44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8F75F-787D-403A-8166-9C11D7684540}">
      <dsp:nvSpPr>
        <dsp:cNvPr id="0" name=""/>
        <dsp:cNvSpPr/>
      </dsp:nvSpPr>
      <dsp:spPr>
        <a:xfrm>
          <a:off x="0" y="80602"/>
          <a:ext cx="7795592" cy="9411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关系的表示</a:t>
          </a:r>
          <a:endParaRPr lang="zh-CN" alt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942" y="126544"/>
        <a:ext cx="7703708" cy="849234"/>
      </dsp:txXfrm>
    </dsp:sp>
    <dsp:sp modelId="{E2CF4484-81A8-48F0-A0DF-C527FEE2CE64}">
      <dsp:nvSpPr>
        <dsp:cNvPr id="0" name=""/>
        <dsp:cNvSpPr/>
      </dsp:nvSpPr>
      <dsp:spPr>
        <a:xfrm>
          <a:off x="0" y="1021721"/>
          <a:ext cx="7795592" cy="164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51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二维表，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表的每行对应一个元组，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表的每列对应一个域</a:t>
          </a:r>
        </a:p>
      </dsp:txBody>
      <dsp:txXfrm>
        <a:off x="0" y="1021721"/>
        <a:ext cx="7795592" cy="1645650"/>
      </dsp:txXfrm>
    </dsp:sp>
    <dsp:sp modelId="{752D35A4-D2E3-4E16-B368-13D0577C3516}">
      <dsp:nvSpPr>
        <dsp:cNvPr id="0" name=""/>
        <dsp:cNvSpPr/>
      </dsp:nvSpPr>
      <dsp:spPr>
        <a:xfrm>
          <a:off x="0" y="2667371"/>
          <a:ext cx="7795592" cy="9411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属性</a:t>
          </a:r>
        </a:p>
      </dsp:txBody>
      <dsp:txXfrm>
        <a:off x="45942" y="2713313"/>
        <a:ext cx="7703708" cy="849234"/>
      </dsp:txXfrm>
    </dsp:sp>
    <dsp:sp modelId="{ADC7F271-E63D-4E1A-AAC5-A235D6E0798F}">
      <dsp:nvSpPr>
        <dsp:cNvPr id="0" name=""/>
        <dsp:cNvSpPr/>
      </dsp:nvSpPr>
      <dsp:spPr>
        <a:xfrm>
          <a:off x="0" y="3608490"/>
          <a:ext cx="7795592" cy="211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51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关系中不同列可以对应相同的域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为了加以区分，必须对每列起一个名字，称为属性（</a:t>
          </a:r>
          <a:r>
            <a:rPr lang="en-US" altLang="zh-CN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Attribute</a:t>
          </a: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300" i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</a:t>
          </a: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目关系必有</a:t>
          </a:r>
          <a:r>
            <a:rPr lang="en-US" altLang="zh-CN" sz="2300" i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</a:t>
          </a: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个属性</a:t>
          </a:r>
        </a:p>
      </dsp:txBody>
      <dsp:txXfrm>
        <a:off x="0" y="3608490"/>
        <a:ext cx="7795592" cy="2111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B5B49-3582-447F-968E-912ED5370E4C}">
      <dsp:nvSpPr>
        <dsp:cNvPr id="0" name=""/>
        <dsp:cNvSpPr/>
      </dsp:nvSpPr>
      <dsp:spPr>
        <a:xfrm>
          <a:off x="0" y="43122"/>
          <a:ext cx="7795592" cy="9097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基本关系</a:t>
          </a:r>
          <a:endParaRPr lang="zh-CN" altLang="en-US" sz="2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410" y="87532"/>
        <a:ext cx="7706772" cy="820928"/>
      </dsp:txXfrm>
    </dsp:sp>
    <dsp:sp modelId="{985980DB-FFF4-470A-A34A-D1B032431D3F}">
      <dsp:nvSpPr>
        <dsp:cNvPr id="0" name=""/>
        <dsp:cNvSpPr/>
      </dsp:nvSpPr>
      <dsp:spPr>
        <a:xfrm>
          <a:off x="0" y="952870"/>
          <a:ext cx="7795592" cy="1080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51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基本表   基表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实际存在的表，是实际存储数据的逻辑表示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52870"/>
        <a:ext cx="7795592" cy="1080539"/>
      </dsp:txXfrm>
    </dsp:sp>
    <dsp:sp modelId="{88ED338D-95FE-4A3C-ADE2-DC351087EB77}">
      <dsp:nvSpPr>
        <dsp:cNvPr id="0" name=""/>
        <dsp:cNvSpPr/>
      </dsp:nvSpPr>
      <dsp:spPr>
        <a:xfrm>
          <a:off x="0" y="2033410"/>
          <a:ext cx="7795592" cy="9097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查询表</a:t>
          </a:r>
          <a:endParaRPr lang="zh-CN" altLang="en-US" sz="2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410" y="2077820"/>
        <a:ext cx="7706772" cy="820928"/>
      </dsp:txXfrm>
    </dsp:sp>
    <dsp:sp modelId="{F4F59224-C69C-49F1-8E0E-FB87E1B3BCAA}">
      <dsp:nvSpPr>
        <dsp:cNvPr id="0" name=""/>
        <dsp:cNvSpPr/>
      </dsp:nvSpPr>
      <dsp:spPr>
        <a:xfrm>
          <a:off x="0" y="2943158"/>
          <a:ext cx="7795592" cy="525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51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查询结果对应的表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43158"/>
        <a:ext cx="7795592" cy="525262"/>
      </dsp:txXfrm>
    </dsp:sp>
    <dsp:sp modelId="{9240C6A8-E868-4F0F-9E0D-330991C756CF}">
      <dsp:nvSpPr>
        <dsp:cNvPr id="0" name=""/>
        <dsp:cNvSpPr/>
      </dsp:nvSpPr>
      <dsp:spPr>
        <a:xfrm>
          <a:off x="0" y="3468421"/>
          <a:ext cx="7795592" cy="9097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视图表</a:t>
          </a:r>
          <a:endParaRPr lang="zh-CN" altLang="en-US" sz="2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410" y="3512831"/>
        <a:ext cx="7706772" cy="820928"/>
      </dsp:txXfrm>
    </dsp:sp>
    <dsp:sp modelId="{50768E50-6950-4860-AB3B-DE4C66848DE2}">
      <dsp:nvSpPr>
        <dsp:cNvPr id="0" name=""/>
        <dsp:cNvSpPr/>
      </dsp:nvSpPr>
      <dsp:spPr>
        <a:xfrm>
          <a:off x="0" y="4378169"/>
          <a:ext cx="7795592" cy="990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51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由基本表或其他视图表导出的表，是虚表，不对应实际存储的数据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378169"/>
        <a:ext cx="7795592" cy="9904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DDF9B-FB4C-4A00-A43A-B29777EB7E25}">
      <dsp:nvSpPr>
        <dsp:cNvPr id="0" name=""/>
        <dsp:cNvSpPr/>
      </dsp:nvSpPr>
      <dsp:spPr>
        <a:xfrm>
          <a:off x="0" y="4131"/>
          <a:ext cx="7219528" cy="9411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关系模式（型）</a:t>
          </a:r>
          <a:endParaRPr lang="zh-CN" alt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942" y="50073"/>
        <a:ext cx="7127644" cy="849234"/>
      </dsp:txXfrm>
    </dsp:sp>
    <dsp:sp modelId="{D5972FC5-F8E8-4456-9C7D-9807F08E5BFD}">
      <dsp:nvSpPr>
        <dsp:cNvPr id="0" name=""/>
        <dsp:cNvSpPr/>
      </dsp:nvSpPr>
      <dsp:spPr>
        <a:xfrm>
          <a:off x="0" y="945249"/>
          <a:ext cx="7219528" cy="108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22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对关系的描述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静态的、稳定的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45249"/>
        <a:ext cx="7219528" cy="1086750"/>
      </dsp:txXfrm>
    </dsp:sp>
    <dsp:sp modelId="{AC93D6C8-2346-4E16-B55C-F25934249C0D}">
      <dsp:nvSpPr>
        <dsp:cNvPr id="0" name=""/>
        <dsp:cNvSpPr/>
      </dsp:nvSpPr>
      <dsp:spPr>
        <a:xfrm>
          <a:off x="0" y="2032000"/>
          <a:ext cx="7219528" cy="9411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关系（值）</a:t>
          </a:r>
          <a:endParaRPr lang="zh-CN" alt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942" y="2077942"/>
        <a:ext cx="7127644" cy="849234"/>
      </dsp:txXfrm>
    </dsp:sp>
    <dsp:sp modelId="{9284D9B9-C3BC-4C3A-9EDF-3719F36005E1}">
      <dsp:nvSpPr>
        <dsp:cNvPr id="0" name=""/>
        <dsp:cNvSpPr/>
      </dsp:nvSpPr>
      <dsp:spPr>
        <a:xfrm>
          <a:off x="0" y="2973118"/>
          <a:ext cx="7219528" cy="108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22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关系模式在某一时刻的状态或内容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动态的、随时间不断变化的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73118"/>
        <a:ext cx="7219528" cy="10867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65FB7-208D-4D14-888A-A299B3E531F5}">
      <dsp:nvSpPr>
        <dsp:cNvPr id="0" name=""/>
        <dsp:cNvSpPr/>
      </dsp:nvSpPr>
      <dsp:spPr>
        <a:xfrm>
          <a:off x="0" y="275908"/>
          <a:ext cx="8077200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500" kern="1200" dirty="0" smtClean="0"/>
            <a:t>关系数据库的物理组织</a:t>
          </a:r>
          <a:endParaRPr lang="zh-CN" altLang="en-US" sz="3500" kern="1200" dirty="0"/>
        </a:p>
      </dsp:txBody>
      <dsp:txXfrm>
        <a:off x="42979" y="318887"/>
        <a:ext cx="7991242" cy="794466"/>
      </dsp:txXfrm>
    </dsp:sp>
    <dsp:sp modelId="{532E182D-1F90-40A5-921F-2F67B8A6CC07}">
      <dsp:nvSpPr>
        <dsp:cNvPr id="0" name=""/>
        <dsp:cNvSpPr/>
      </dsp:nvSpPr>
      <dsp:spPr>
        <a:xfrm>
          <a:off x="0" y="1156333"/>
          <a:ext cx="8077200" cy="3115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zh-CN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zh-CN" sz="2700" kern="1200" dirty="0" smtClean="0"/>
            <a:t>有的</a:t>
          </a:r>
          <a:r>
            <a:rPr lang="zh-CN" altLang="en-US" sz="2700" kern="1200" dirty="0" smtClean="0"/>
            <a:t>关系数据库管理系统中</a:t>
          </a:r>
          <a:r>
            <a:rPr lang="zh-CN" altLang="zh-CN" sz="2700" kern="1200" dirty="0" smtClean="0"/>
            <a:t>一个表对应一个操作系统文件，将物理数据组织交给操作系统完成</a:t>
          </a:r>
          <a:endParaRPr lang="en-US" altLang="zh-CN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zh-CN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zh-CN" sz="2700" kern="1200" dirty="0" smtClean="0"/>
            <a:t>有的</a:t>
          </a:r>
          <a:r>
            <a:rPr lang="zh-CN" altLang="en-US" sz="2700" kern="1200" dirty="0" smtClean="0"/>
            <a:t>关系数据库管理系统</a:t>
          </a:r>
          <a:r>
            <a:rPr lang="zh-CN" altLang="zh-CN" sz="2700" kern="1200" dirty="0" smtClean="0"/>
            <a:t>从操作系统那里申请若干个大的文件，自己划分文件空间，组织表、索引等存储结构，并进行存储管理</a:t>
          </a:r>
          <a:endParaRPr lang="zh-CN" altLang="en-US" sz="2700" kern="1200" dirty="0" smtClean="0"/>
        </a:p>
      </dsp:txBody>
      <dsp:txXfrm>
        <a:off x="0" y="1156333"/>
        <a:ext cx="8077200" cy="31153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29D61-A7A2-4A89-8F1B-1624F31D4300}">
      <dsp:nvSpPr>
        <dsp:cNvPr id="0" name=""/>
        <dsp:cNvSpPr/>
      </dsp:nvSpPr>
      <dsp:spPr>
        <a:xfrm>
          <a:off x="0" y="48941"/>
          <a:ext cx="7723584" cy="9724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常用的关系操作</a:t>
          </a:r>
          <a:endParaRPr lang="zh-CN" alt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473" y="96414"/>
        <a:ext cx="7628638" cy="877543"/>
      </dsp:txXfrm>
    </dsp:sp>
    <dsp:sp modelId="{293938D3-F6B9-4FBD-8E2A-E49BD9C83981}">
      <dsp:nvSpPr>
        <dsp:cNvPr id="0" name=""/>
        <dsp:cNvSpPr/>
      </dsp:nvSpPr>
      <dsp:spPr>
        <a:xfrm>
          <a:off x="0" y="1021431"/>
          <a:ext cx="7723584" cy="2310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22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查询操作</a:t>
          </a:r>
          <a:endParaRPr lang="en-US" altLang="zh-CN" sz="2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选择、投影、连接、除、并、差、交、笛卡尔积</a:t>
          </a:r>
          <a:endParaRPr lang="en-US" altLang="zh-CN" sz="2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选择、投影、并、差、笛卡尔积是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种基本操作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数据更新：插入、删除、修改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21431"/>
        <a:ext cx="7723584" cy="2310120"/>
      </dsp:txXfrm>
    </dsp:sp>
    <dsp:sp modelId="{040B7B49-2E91-4552-903F-BA046AC853EC}">
      <dsp:nvSpPr>
        <dsp:cNvPr id="0" name=""/>
        <dsp:cNvSpPr/>
      </dsp:nvSpPr>
      <dsp:spPr>
        <a:xfrm>
          <a:off x="0" y="3331551"/>
          <a:ext cx="7723584" cy="9724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关系操作的特点</a:t>
          </a:r>
          <a:endParaRPr lang="zh-CN" alt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473" y="3379024"/>
        <a:ext cx="7628638" cy="877543"/>
      </dsp:txXfrm>
    </dsp:sp>
    <dsp:sp modelId="{FD2A73B4-BC46-4470-8063-C92BCE561230}">
      <dsp:nvSpPr>
        <dsp:cNvPr id="0" name=""/>
        <dsp:cNvSpPr/>
      </dsp:nvSpPr>
      <dsp:spPr>
        <a:xfrm>
          <a:off x="0" y="4304040"/>
          <a:ext cx="7723584" cy="1058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22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集合操作方式：操作的对象和结果都是集合，一次一集合的方式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304040"/>
        <a:ext cx="7723584" cy="1058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2D91D-4FC2-4136-BBEF-4DE22D27DFE7}">
      <dsp:nvSpPr>
        <dsp:cNvPr id="0" name=""/>
        <dsp:cNvSpPr/>
      </dsp:nvSpPr>
      <dsp:spPr>
        <a:xfrm>
          <a:off x="0" y="76112"/>
          <a:ext cx="7488832" cy="6901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关系代数语言</a:t>
          </a:r>
          <a:endParaRPr lang="zh-CN" alt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90" y="109802"/>
        <a:ext cx="7421452" cy="622773"/>
      </dsp:txXfrm>
    </dsp:sp>
    <dsp:sp modelId="{429557E0-BEB9-4AA5-B38F-20386BEEEA4C}">
      <dsp:nvSpPr>
        <dsp:cNvPr id="0" name=""/>
        <dsp:cNvSpPr/>
      </dsp:nvSpPr>
      <dsp:spPr>
        <a:xfrm>
          <a:off x="0" y="766266"/>
          <a:ext cx="7488832" cy="796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用对关系的运算来表达查询要求</a:t>
          </a:r>
          <a:endParaRPr lang="zh-CN" altLang="en-US" sz="1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代表：</a:t>
          </a:r>
          <a:r>
            <a:rPr lang="en-US" altLang="zh-CN" sz="1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ISBL</a:t>
          </a:r>
          <a:endParaRPr lang="en-US" altLang="zh-CN" sz="1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66266"/>
        <a:ext cx="7488832" cy="796950"/>
      </dsp:txXfrm>
    </dsp:sp>
    <dsp:sp modelId="{6358558A-2D51-4ECB-A510-7E654511D56B}">
      <dsp:nvSpPr>
        <dsp:cNvPr id="0" name=""/>
        <dsp:cNvSpPr/>
      </dsp:nvSpPr>
      <dsp:spPr>
        <a:xfrm>
          <a:off x="0" y="1563216"/>
          <a:ext cx="7488832" cy="6901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关系演算语言：用谓词来表达查询要求</a:t>
          </a:r>
          <a:endParaRPr lang="zh-CN" altLang="en-US" sz="2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90" y="1596906"/>
        <a:ext cx="7421452" cy="622773"/>
      </dsp:txXfrm>
    </dsp:sp>
    <dsp:sp modelId="{35EBAF03-DF1D-4D78-AA39-7EFCBB506D83}">
      <dsp:nvSpPr>
        <dsp:cNvPr id="0" name=""/>
        <dsp:cNvSpPr/>
      </dsp:nvSpPr>
      <dsp:spPr>
        <a:xfrm>
          <a:off x="0" y="2253370"/>
          <a:ext cx="7488832" cy="245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元组关系演算语言</a:t>
          </a:r>
          <a:endParaRPr lang="zh-CN" altLang="en-US" sz="1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谓词变元的基本对象是元组变量</a:t>
          </a:r>
          <a:endParaRPr lang="zh-CN" altLang="en-US" sz="1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代表：</a:t>
          </a:r>
          <a:r>
            <a:rPr lang="en-US" altLang="zh-CN" sz="1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APLHA, QUEL</a:t>
          </a:r>
          <a:endParaRPr lang="en-US" altLang="zh-CN" sz="1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域关系演算语言    </a:t>
          </a:r>
          <a:endParaRPr lang="zh-CN" altLang="en-US" sz="1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谓词变元的基本对象是域变量</a:t>
          </a:r>
          <a:endParaRPr lang="zh-CN" altLang="en-US" sz="1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代表：</a:t>
          </a:r>
          <a:r>
            <a:rPr lang="en-US" altLang="zh-CN" sz="1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QBE</a:t>
          </a:r>
          <a:endParaRPr lang="en-US" altLang="zh-CN" sz="1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253370"/>
        <a:ext cx="7488832" cy="2459160"/>
      </dsp:txXfrm>
    </dsp:sp>
    <dsp:sp modelId="{87732626-E91A-4BE3-9AEC-EB471930CA99}">
      <dsp:nvSpPr>
        <dsp:cNvPr id="0" name=""/>
        <dsp:cNvSpPr/>
      </dsp:nvSpPr>
      <dsp:spPr>
        <a:xfrm>
          <a:off x="0" y="4712530"/>
          <a:ext cx="7488832" cy="6901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具有关系代数和关系演算双重特点的语言</a:t>
          </a:r>
        </a:p>
      </dsp:txBody>
      <dsp:txXfrm>
        <a:off x="33690" y="4746220"/>
        <a:ext cx="7421452" cy="622773"/>
      </dsp:txXfrm>
    </dsp:sp>
    <dsp:sp modelId="{5CB14A1A-DC09-4225-B28B-079460D34F95}">
      <dsp:nvSpPr>
        <dsp:cNvPr id="0" name=""/>
        <dsp:cNvSpPr/>
      </dsp:nvSpPr>
      <dsp:spPr>
        <a:xfrm>
          <a:off x="0" y="5402684"/>
          <a:ext cx="7488832" cy="39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代表：</a:t>
          </a:r>
          <a:r>
            <a:rPr lang="en-US" altLang="zh-CN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Structured Query Language</a:t>
          </a: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</a:t>
          </a:r>
        </a:p>
      </dsp:txBody>
      <dsp:txXfrm>
        <a:off x="0" y="5402684"/>
        <a:ext cx="7488832" cy="3984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ED0A2-5B2A-4AF7-B338-078658F83AD4}">
      <dsp:nvSpPr>
        <dsp:cNvPr id="0" name=""/>
        <dsp:cNvSpPr/>
      </dsp:nvSpPr>
      <dsp:spPr>
        <a:xfrm>
          <a:off x="0" y="413121"/>
          <a:ext cx="769849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A7FEB-629D-445E-91B0-568C73F95B62}">
      <dsp:nvSpPr>
        <dsp:cNvPr id="0" name=""/>
        <dsp:cNvSpPr/>
      </dsp:nvSpPr>
      <dsp:spPr>
        <a:xfrm>
          <a:off x="384924" y="44121"/>
          <a:ext cx="5947944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89" tIns="0" rIns="20368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实体完整性（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entity integrity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950" y="80147"/>
        <a:ext cx="5875892" cy="665948"/>
      </dsp:txXfrm>
    </dsp:sp>
    <dsp:sp modelId="{91BB68FD-0379-4F60-A374-C56DD8B2980F}">
      <dsp:nvSpPr>
        <dsp:cNvPr id="0" name=""/>
        <dsp:cNvSpPr/>
      </dsp:nvSpPr>
      <dsp:spPr>
        <a:xfrm>
          <a:off x="0" y="1547121"/>
          <a:ext cx="769849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F4306-5B01-41B8-B9D8-D805C6FD4A5E}">
      <dsp:nvSpPr>
        <dsp:cNvPr id="0" name=""/>
        <dsp:cNvSpPr/>
      </dsp:nvSpPr>
      <dsp:spPr>
        <a:xfrm>
          <a:off x="384924" y="1178121"/>
          <a:ext cx="5947944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89" tIns="0" rIns="20368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参照完整性（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referential integrity)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950" y="1214147"/>
        <a:ext cx="5875892" cy="665948"/>
      </dsp:txXfrm>
    </dsp:sp>
    <dsp:sp modelId="{D6A7FB45-C9A2-4813-82FB-4A17F9901951}">
      <dsp:nvSpPr>
        <dsp:cNvPr id="0" name=""/>
        <dsp:cNvSpPr/>
      </dsp:nvSpPr>
      <dsp:spPr>
        <a:xfrm>
          <a:off x="0" y="2681121"/>
          <a:ext cx="769849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56A63-1CA1-4BF6-BF29-16731F853277}">
      <dsp:nvSpPr>
        <dsp:cNvPr id="0" name=""/>
        <dsp:cNvSpPr/>
      </dsp:nvSpPr>
      <dsp:spPr>
        <a:xfrm>
          <a:off x="384924" y="2312121"/>
          <a:ext cx="6657237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89" tIns="0" rIns="20368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用户定义的完整性</a:t>
          </a:r>
          <a:r>
            <a:rPr lang="en-US" altLang="zh-CN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(user-defined integrity)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950" y="2348147"/>
        <a:ext cx="6585185" cy="6659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8F776-96BF-476E-ABDC-C408B4124768}">
      <dsp:nvSpPr>
        <dsp:cNvPr id="0" name=""/>
        <dsp:cNvSpPr/>
      </dsp:nvSpPr>
      <dsp:spPr>
        <a:xfrm>
          <a:off x="0" y="46382"/>
          <a:ext cx="7753562" cy="112934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传统的</a:t>
          </a:r>
          <a:r>
            <a:rPr lang="zh-CN" altLang="zh-CN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集合运算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130" y="101512"/>
        <a:ext cx="7643302" cy="1019082"/>
      </dsp:txXfrm>
    </dsp:sp>
    <dsp:sp modelId="{D0DC8ABB-CBE7-4B41-B597-F47C4D2D706A}">
      <dsp:nvSpPr>
        <dsp:cNvPr id="0" name=""/>
        <dsp:cNvSpPr/>
      </dsp:nvSpPr>
      <dsp:spPr>
        <a:xfrm>
          <a:off x="0" y="1175725"/>
          <a:ext cx="7753562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17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是从关系的“水平”方向即行的角度进行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175725"/>
        <a:ext cx="7753562" cy="652050"/>
      </dsp:txXfrm>
    </dsp:sp>
    <dsp:sp modelId="{EE550CA8-5D26-4BDF-B666-52CCA4B0961F}">
      <dsp:nvSpPr>
        <dsp:cNvPr id="0" name=""/>
        <dsp:cNvSpPr/>
      </dsp:nvSpPr>
      <dsp:spPr>
        <a:xfrm>
          <a:off x="0" y="1827775"/>
          <a:ext cx="7753562" cy="112934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专门的关系运算</a:t>
          </a:r>
          <a:endParaRPr lang="zh-CN" altLang="en-US" sz="3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130" y="1882905"/>
        <a:ext cx="7643302" cy="1019082"/>
      </dsp:txXfrm>
    </dsp:sp>
    <dsp:sp modelId="{B3194886-FB0D-4F7A-A66B-54725DBCAC65}">
      <dsp:nvSpPr>
        <dsp:cNvPr id="0" name=""/>
        <dsp:cNvSpPr/>
      </dsp:nvSpPr>
      <dsp:spPr>
        <a:xfrm>
          <a:off x="0" y="2957118"/>
          <a:ext cx="7753562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17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不仅涉及行而且涉及列</a:t>
          </a:r>
          <a:endParaRPr lang="zh-CN" altLang="en-US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57118"/>
        <a:ext cx="7753562" cy="65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ADF5C7B-BD76-48EB-9A8A-5A9A480B05A9}" type="datetimeFigureOut">
              <a:rPr lang="en-US"/>
              <a:pPr>
                <a:defRPr/>
              </a:pPr>
              <a:t>4/1/2019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18BD27B-AF33-4E91-A619-672EE7E8E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8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4397450-795C-498B-9CEF-632CAD06C7CB}" type="datetimeFigureOut">
              <a:rPr lang="en-US"/>
              <a:pPr>
                <a:defRPr/>
              </a:pPr>
              <a:t>4/1/2019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AA357AD-9FBA-43A3-9DA5-F31634D50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3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2F42D2-E5EE-4A15-953C-2A945ABBA8F7}" type="slidenum">
              <a:rPr lang="en-US" altLang="zh-CN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00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A357AD-9FBA-43A3-9DA5-F31634D50A1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90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在关系模型中实体及实体间的联系都是用关系来描述的，自然存在着关系与关系间的引用。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b="1" dirty="0" smtClean="0"/>
              <a:t>学生关系引用了专业关系的主码“专业号”。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b="1" dirty="0" smtClean="0"/>
              <a:t> 学生关系中的“专业号”值必须是确实存在的专业的专业号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92C061-A218-4023-9FB3-F23532E50DF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9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关系模型应提供定义和检验这类完整性的机制，以便用统一的系统的方法处理它们，而不需由应用程序承担这一功能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C0C744-1313-4051-B7E7-59E48518631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98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A357AD-9FBA-43A3-9DA5-F31634D50A1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90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934A40-B084-DE4F-BDCB-1FA7592336C1}" type="slidenum">
              <a:rPr lang="zh-CN" altLang="en-US">
                <a:latin typeface="Calibri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zh-CN" altLang="en-US">
              <a:latin typeface="Calibri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934A40-B084-DE4F-BDCB-1FA7592336C1}" type="slidenum">
              <a:rPr lang="zh-CN" altLang="en-US">
                <a:latin typeface="Calibri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zh-CN" altLang="en-US">
              <a:latin typeface="Calibri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0AD35E-7386-4647-B610-A0A951CBCB2D}" type="slidenum">
              <a:rPr lang="en-US" altLang="zh-CN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8EE143-76EF-C643-971E-51140A46EB7F}" type="slidenum">
              <a:rPr lang="en-US" altLang="zh-CN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79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宋体" charset="0"/>
              </a:rPr>
              <a:t>π</a:t>
            </a:r>
            <a:r>
              <a:rPr lang="en-US" altLang="zh-CN" baseline="-30000" dirty="0" err="1" smtClean="0"/>
              <a:t>a,s</a:t>
            </a:r>
            <a:r>
              <a:rPr lang="en-US" altLang="zh-CN" dirty="0" smtClean="0">
                <a:latin typeface="宋体" charset="0"/>
              </a:rPr>
              <a:t>(</a:t>
            </a:r>
            <a:r>
              <a:rPr lang="en-US" altLang="zh-CN" dirty="0" smtClean="0"/>
              <a:t>R</a:t>
            </a:r>
            <a:r>
              <a:rPr lang="en-US" altLang="zh-CN" dirty="0" smtClean="0">
                <a:latin typeface="宋体" charset="0"/>
              </a:rPr>
              <a:t>)</a:t>
            </a:r>
            <a:r>
              <a:rPr lang="zh-CN" altLang="en-US" dirty="0" smtClean="0">
                <a:latin typeface="宋体" charset="0"/>
              </a:rPr>
              <a:t>这种写法是考虑了 </a:t>
            </a:r>
            <a:r>
              <a:rPr lang="en-US" altLang="zh-CN" dirty="0" smtClean="0">
                <a:latin typeface="宋体" charset="0"/>
              </a:rPr>
              <a:t>S</a:t>
            </a:r>
            <a:r>
              <a:rPr lang="zh-CN" altLang="en-US" dirty="0" smtClean="0">
                <a:latin typeface="宋体" charset="0"/>
              </a:rPr>
              <a:t> 中可能包含不属于 </a:t>
            </a:r>
            <a:r>
              <a:rPr lang="en-US" altLang="zh-CN" dirty="0" smtClean="0">
                <a:latin typeface="宋体" charset="0"/>
              </a:rPr>
              <a:t>R</a:t>
            </a:r>
            <a:r>
              <a:rPr lang="zh-CN" altLang="en-US" dirty="0" smtClean="0">
                <a:latin typeface="宋体" charset="0"/>
              </a:rPr>
              <a:t> 的属性的情况。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A357AD-9FBA-43A3-9DA5-F31634D50A1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1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广义投影：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A+B,’</a:t>
            </a:r>
            <a:r>
              <a:rPr lang="zh-CN" altLang="en-US" dirty="0" smtClean="0"/>
              <a:t>我的年龄是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103428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4E9AEC-9C11-4CF0-AE1F-9B2CA32D2083}" type="slidenum">
              <a:rPr lang="en-US" altLang="zh-CN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A357AD-9FBA-43A3-9DA5-F31634D50A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90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03428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4E9AEC-9C11-4CF0-AE1F-9B2CA32D2083}" type="slidenum">
              <a:rPr lang="en-US" altLang="zh-CN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7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03428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4E9AEC-9C11-4CF0-AE1F-9B2CA32D2083}" type="slidenum">
              <a:rPr lang="en-US" altLang="zh-CN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7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03428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4E9AEC-9C11-4CF0-AE1F-9B2CA32D2083}" type="slidenum">
              <a:rPr lang="en-US" altLang="zh-CN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笛卡尔积：定义中所有域的所有取值的一个组合，不能重复。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A357AD-9FBA-43A3-9DA5-F31634D50A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4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D5B1A0-12AB-4117-8139-6CC02EC7DA0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6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6A0E8B-3515-420F-A735-3C8192955F7F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421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4BE310-B877-4A1F-B569-042EE118F4E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7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学号；身份证号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学号；身份证号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记录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元组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姓名；性别；年龄；手机号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A357AD-9FBA-43A3-9DA5-F31634D50A1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6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A357AD-9FBA-43A3-9DA5-F31634D50A1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9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BCFB67-416B-4256-8292-F2BE6A698B8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60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3600"/>
            <a:ext cx="9144000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1"/>
          <p:cNvSpPr/>
          <p:nvPr userDrawn="1"/>
        </p:nvSpPr>
        <p:spPr>
          <a:xfrm>
            <a:off x="0" y="4646613"/>
            <a:ext cx="9144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0" y="4114800"/>
            <a:ext cx="8964488" cy="533400"/>
          </a:xfrm>
          <a:noFill/>
        </p:spPr>
        <p:txBody>
          <a:bodyPr vert="horz">
            <a:noAutofit/>
          </a:bodyPr>
          <a:lstStyle>
            <a:lvl1pPr algn="l">
              <a:defRPr sz="4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0"/>
          </p:nvPr>
        </p:nvSpPr>
        <p:spPr>
          <a:xfrm>
            <a:off x="6477000" y="6477000"/>
            <a:ext cx="1020763" cy="3048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FD8540-8CC3-4DF6-B2B8-86F6B07C2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2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 smtClean="0">
                <a:solidFill>
                  <a:srgbClr val="A0A0A0"/>
                </a:solidFill>
              </a:defRPr>
            </a:lvl1pPr>
            <a:extLst/>
          </a:lstStyle>
          <a:p>
            <a:pPr>
              <a:defRPr/>
            </a:pPr>
            <a:fld id="{46042D31-4418-4C08-9B95-21D03D460610}" type="datetime1">
              <a:rPr lang="en-US"/>
              <a:pPr>
                <a:defRPr/>
              </a:pPr>
              <a:t>4/1/2019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414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45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800" kern="0" dirty="0" smtClean="0">
                <a:latin typeface="微软雅黑" panose="020B0503020204020204" pitchFamily="34" charset="-122"/>
              </a:rPr>
              <a:t>数据库系统原理</a:t>
            </a:r>
            <a:endParaRPr lang="en-US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CA6587-EFA3-4D41-B177-9B636E9E02BE}" type="datetime1">
              <a:rPr lang="en-US"/>
              <a:pPr>
                <a:defRPr/>
              </a:pPr>
              <a:t>4/1/2019</a:t>
            </a:fld>
            <a:endParaRPr lang="en-US"/>
          </a:p>
        </p:txBody>
      </p:sp>
      <p:sp>
        <p:nvSpPr>
          <p:cNvPr id="5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4797FB-AB79-42FF-BBC3-A6E408BD1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63538" y="701675"/>
            <a:ext cx="7272337" cy="71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dirty="0" smtClean="0">
                <a:latin typeface="+mn-lt"/>
              </a:rPr>
              <a:t>An Introduction to Database System</a:t>
            </a:r>
            <a:endParaRPr lang="en-US" sz="18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800" kern="0" dirty="0" smtClean="0">
                <a:latin typeface="微软雅黑" panose="020B0503020204020204" pitchFamily="34" charset="-122"/>
              </a:rPr>
              <a:t>数据库系统原理</a:t>
            </a:r>
            <a:endParaRPr lang="en-US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836712"/>
            <a:ext cx="8077200" cy="5411688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extLst/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15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>
            <a:normAutofit/>
          </a:bodyPr>
          <a:lstStyle>
            <a:lvl1pPr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94451E-26BA-442E-ABF7-22371BAE086C}" type="datetime1">
              <a:rPr lang="en-US"/>
              <a:pPr>
                <a:defRPr/>
              </a:pPr>
              <a:t>4/1/2019</a:t>
            </a:fld>
            <a:endParaRPr lang="en-US"/>
          </a:p>
        </p:txBody>
      </p:sp>
      <p:sp>
        <p:nvSpPr>
          <p:cNvPr id="8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>
              <a:defRPr/>
            </a:pPr>
            <a:fld id="{BD2676BF-040B-4C23-9779-90B01343A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8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63538" y="701675"/>
            <a:ext cx="7272337" cy="71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800" kern="0" dirty="0" smtClean="0">
                <a:latin typeface="微软雅黑" panose="020B0503020204020204" pitchFamily="34" charset="-122"/>
              </a:rPr>
              <a:t>数据库系统原理</a:t>
            </a:r>
            <a:endParaRPr lang="en-US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4E5C1B-0194-4B74-B0BF-B23643B16809}" type="datetime1">
              <a:rPr lang="en-US"/>
              <a:pPr>
                <a:defRPr/>
              </a:pPr>
              <a:t>4/1/2019</a:t>
            </a:fld>
            <a:endParaRPr lang="en-US"/>
          </a:p>
        </p:txBody>
      </p:sp>
      <p:sp>
        <p:nvSpPr>
          <p:cNvPr id="7" name="Rectangle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E641F8-BE66-41CF-8581-7B273F268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6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-107950" y="-171450"/>
            <a:ext cx="9432925" cy="7200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72F6-23A7-441A-B33A-D5F358F1E51A}" type="datetime1">
              <a:rPr lang="en-US"/>
              <a:pPr>
                <a:defRPr/>
              </a:pPr>
              <a:t>4/1/2019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A1B51-C933-45FF-B6C1-ECA9AE8ED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8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CE644-163A-4436-AD00-F199E6690281}" type="datetime1">
              <a:rPr lang="en-US"/>
              <a:pPr>
                <a:defRPr/>
              </a:pPr>
              <a:t>4/1/2019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FB11A-CA80-4C09-ADBB-EE5F8E8D4E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2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6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1800" kern="0" dirty="0" smtClean="0">
                <a:latin typeface="微软雅黑" panose="020B0503020204020204" pitchFamily="34" charset="-122"/>
              </a:rPr>
              <a:t>数据库系统原理</a:t>
            </a:r>
            <a:endParaRPr lang="en-US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/>
          </p:nvPr>
        </p:nvSpPr>
        <p:spPr>
          <a:xfrm>
            <a:off x="1524000" y="16002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/>
          </p:nvPr>
        </p:nvSpPr>
        <p:spPr>
          <a:xfrm>
            <a:off x="1524000" y="40386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/>
          </p:nvPr>
        </p:nvSpPr>
        <p:spPr>
          <a:xfrm>
            <a:off x="3657600" y="16002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/>
          </p:nvPr>
        </p:nvSpPr>
        <p:spPr>
          <a:xfrm>
            <a:off x="3657600" y="40386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/>
          </p:nvPr>
        </p:nvSpPr>
        <p:spPr>
          <a:xfrm>
            <a:off x="5791200" y="16002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/>
          </p:nvPr>
        </p:nvSpPr>
        <p:spPr>
          <a:xfrm>
            <a:off x="5791200" y="40386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7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24053A-989D-44C4-AFD8-2B29D021E317}" type="datetime1">
              <a:rPr lang="en-US"/>
              <a:pPr>
                <a:defRPr/>
              </a:pPr>
              <a:t>4/1/2019</a:t>
            </a:fld>
            <a:endParaRPr lang="en-US"/>
          </a:p>
        </p:txBody>
      </p:sp>
      <p:sp>
        <p:nvSpPr>
          <p:cNvPr id="48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CD3880-41A3-4269-851E-D60F25070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9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0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 bwMode="auto">
          <a:xfrm>
            <a:off x="304800" y="381000"/>
            <a:ext cx="8077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6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DE9AC452-E04C-4B4B-8695-1A7CCF3762AD}" type="datetime1">
              <a:rPr lang="en-US"/>
              <a:pPr>
                <a:defRPr/>
              </a:pPr>
              <a:t>4/1/2019</a:t>
            </a:fld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599E3B0-1869-43C2-96F4-4120BE02BA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dirty="0">
                <a:solidFill>
                  <a:sysClr val="windowText" lastClr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  <a:extLst/>
    </p:titleStyle>
    <p:bodyStyle>
      <a:lvl1pPr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32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6" b="-2071"/>
          <a:stretch>
            <a:fillRect/>
          </a:stretch>
        </p:blipFill>
        <p:spPr bwMode="auto">
          <a:xfrm>
            <a:off x="-36513" y="0"/>
            <a:ext cx="9178926" cy="710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-36513" y="4149725"/>
            <a:ext cx="9174163" cy="19431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2598738" y="4305300"/>
            <a:ext cx="5286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数据库系统原理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700338" y="5013325"/>
            <a:ext cx="431958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36886" y="5569605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山东财经大学   张抗抗</a:t>
            </a:r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613"/>
            <a:ext cx="8077200" cy="25209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 smtClean="0"/>
              <a:t>D1={</a:t>
            </a:r>
            <a:r>
              <a:rPr lang="zh-CN" altLang="en-US" sz="2000" dirty="0" smtClean="0"/>
              <a:t>张三，李四</a:t>
            </a:r>
            <a:r>
              <a:rPr lang="en-US" altLang="zh-CN" sz="2000" dirty="0" smtClean="0"/>
              <a:t>}  D2={</a:t>
            </a:r>
            <a:r>
              <a:rPr lang="zh-CN" altLang="en-US" sz="2000" dirty="0" smtClean="0"/>
              <a:t>语文，数学</a:t>
            </a:r>
            <a:r>
              <a:rPr lang="en-US" altLang="zh-CN" sz="2000" dirty="0" smtClean="0"/>
              <a:t>}  D3={</a:t>
            </a:r>
            <a:r>
              <a:rPr lang="zh-CN" altLang="en-US" sz="2000" dirty="0" smtClean="0"/>
              <a:t>优，良</a:t>
            </a:r>
            <a:r>
              <a:rPr lang="en-US" altLang="zh-CN" sz="2000" dirty="0" smtClean="0"/>
              <a:t>}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 smtClean="0"/>
              <a:t>那么</a:t>
            </a:r>
            <a:r>
              <a:rPr lang="en-US" altLang="zh-CN" sz="2000" dirty="0" smtClean="0"/>
              <a:t>D1</a:t>
            </a:r>
            <a:r>
              <a:rPr lang="zh-CN" altLang="zh-CN" sz="2000" dirty="0" smtClean="0"/>
              <a:t>×</a:t>
            </a:r>
            <a:r>
              <a:rPr lang="en-US" altLang="zh-CN" sz="2000" dirty="0" smtClean="0"/>
              <a:t>D2</a:t>
            </a:r>
            <a:r>
              <a:rPr lang="zh-CN" altLang="zh-CN" sz="2000" dirty="0" smtClean="0"/>
              <a:t>×</a:t>
            </a:r>
            <a:r>
              <a:rPr lang="en-US" altLang="zh-CN" sz="2000" dirty="0" smtClean="0"/>
              <a:t>D3=?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{</a:t>
            </a:r>
            <a:r>
              <a:rPr lang="zh-CN" altLang="en-US" sz="2000" dirty="0" smtClean="0"/>
              <a:t>（张三，语文，优），（张三，语文，良）， （张三，数学，优），   （张三，数学，良）， （李四，语文，优）， （李四，语文，良）， （李四，数学，优）， （李四，数学，良）</a:t>
            </a:r>
            <a:r>
              <a:rPr lang="en-US" altLang="zh-CN" sz="2000" dirty="0" smtClean="0"/>
              <a:t>}</a:t>
            </a:r>
            <a:endParaRPr lang="zh-CN" altLang="en-US" sz="2000" dirty="0" smtClean="0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83568" y="3213100"/>
            <a:ext cx="777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也可以用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表示，表中的每一行对应一个元组，每一列对应一个域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19996"/>
              </p:ext>
            </p:extLst>
          </p:nvPr>
        </p:nvGraphicFramePr>
        <p:xfrm>
          <a:off x="1403350" y="3581400"/>
          <a:ext cx="5240337" cy="29260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1746779"/>
                <a:gridCol w="1746779"/>
                <a:gridCol w="1746779"/>
              </a:tblGrid>
              <a:tr h="27678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语文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altLang="zh-CN" sz="18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</a:tr>
              <a:tr h="27678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语文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</a:tr>
              <a:tr h="27678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</a:tr>
              <a:tr h="27678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</a:tr>
              <a:tr h="27678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语文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</a:tr>
              <a:tr h="27678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语文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</a:tr>
              <a:tr h="27678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</a:tr>
              <a:tr h="27678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15" marB="45715"/>
                </a:tc>
              </a:tr>
            </a:tbl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323850" y="260350"/>
            <a:ext cx="5903913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13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188913"/>
            <a:ext cx="8077200" cy="527050"/>
          </a:xfrm>
        </p:spPr>
        <p:txBody>
          <a:bodyPr/>
          <a:lstStyle/>
          <a:p>
            <a:r>
              <a:rPr lang="zh-CN" altLang="en-US" sz="3200" dirty="0" smtClean="0"/>
              <a:t>空值的算术、比较和逻辑运算</a:t>
            </a:r>
            <a:endParaRPr lang="en-US" altLang="zh-CN" sz="3200" dirty="0" smtClean="0">
              <a:ea typeface="微软雅黑" panose="020B0503020204020204" pitchFamily="34" charset="-122"/>
            </a:endParaRPr>
          </a:p>
        </p:txBody>
      </p:sp>
      <p:sp>
        <p:nvSpPr>
          <p:cNvPr id="102403" name="AutoShape 4" descr="d:\users\administrator\appdata\roaming\360se6\User Data\Temp\images?q=tbn:ANd9GcQouzzEJDnX2jOQqYatwMBpdX4ptLi0Y1e_7XUB5HneNeQx3OuJ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9340" y="1295400"/>
            <a:ext cx="4033838" cy="2854325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zh-CN" altLang="en-US" sz="2800" dirty="0" smtClean="0"/>
              <a:t>空值的算术运算和比较运算的结果都是空值</a:t>
            </a:r>
            <a:endParaRPr lang="en-US" altLang="zh-CN" sz="2800" dirty="0" smtClean="0"/>
          </a:p>
          <a:p>
            <a:pPr marL="457200" indent="-457200">
              <a:buFont typeface="Wingdings" charset="2"/>
              <a:buChar char="ü"/>
            </a:pPr>
            <a:r>
              <a:rPr lang="zh-CN" altLang="en-US" sz="2800" dirty="0" smtClean="0"/>
              <a:t>基本布尔运算对</a:t>
            </a:r>
            <a:r>
              <a:rPr lang="en-US" altLang="zh-CN" sz="2800" dirty="0" smtClean="0"/>
              <a:t>unknown</a:t>
            </a:r>
            <a:r>
              <a:rPr lang="zh-CN" altLang="en-US" sz="2800" dirty="0" smtClean="0"/>
              <a:t>的处理</a:t>
            </a:r>
            <a:endParaRPr lang="zh-CN" altLang="en-US" sz="2800" dirty="0"/>
          </a:p>
        </p:txBody>
      </p:sp>
      <p:graphicFrame>
        <p:nvGraphicFramePr>
          <p:cNvPr id="5" name="Group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761366"/>
              </p:ext>
            </p:extLst>
          </p:nvPr>
        </p:nvGraphicFramePr>
        <p:xfrm>
          <a:off x="4435103" y="1295400"/>
          <a:ext cx="4033837" cy="2133600"/>
        </p:xfrm>
        <a:graphic>
          <a:graphicData uri="http://schemas.openxmlformats.org/drawingml/2006/table">
            <a:tbl>
              <a:tblPr/>
              <a:tblGrid>
                <a:gridCol w="1171575"/>
                <a:gridCol w="984250"/>
                <a:gridCol w="871537"/>
                <a:gridCol w="10064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and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525478"/>
              </p:ext>
            </p:extLst>
          </p:nvPr>
        </p:nvGraphicFramePr>
        <p:xfrm>
          <a:off x="4498603" y="3860800"/>
          <a:ext cx="4033837" cy="2238376"/>
        </p:xfrm>
        <a:graphic>
          <a:graphicData uri="http://schemas.openxmlformats.org/drawingml/2006/table">
            <a:tbl>
              <a:tblPr/>
              <a:tblGrid>
                <a:gridCol w="1171575"/>
                <a:gridCol w="984250"/>
                <a:gridCol w="871537"/>
                <a:gridCol w="1006475"/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or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26489"/>
              </p:ext>
            </p:extLst>
          </p:nvPr>
        </p:nvGraphicFramePr>
        <p:xfrm>
          <a:off x="683568" y="4653136"/>
          <a:ext cx="3384550" cy="1152526"/>
        </p:xfrm>
        <a:graphic>
          <a:graphicData uri="http://schemas.openxmlformats.org/drawingml/2006/table">
            <a:tbl>
              <a:tblPr/>
              <a:tblGrid>
                <a:gridCol w="982662"/>
                <a:gridCol w="827088"/>
                <a:gridCol w="730250"/>
                <a:gridCol w="84455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not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charset="0"/>
                        <a:ea typeface="仿宋_GB2312" charset="0"/>
                        <a:cs typeface="仿宋_GB2312" charset="0"/>
                      </a:endParaRP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charset="0"/>
                          <a:ea typeface="仿宋_GB2312" charset="0"/>
                          <a:cs typeface="仿宋_GB2312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9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188913"/>
            <a:ext cx="8077200" cy="527050"/>
          </a:xfrm>
        </p:spPr>
        <p:txBody>
          <a:bodyPr/>
          <a:lstStyle/>
          <a:p>
            <a:r>
              <a:rPr lang="zh-CN" altLang="en-US" sz="3200" dirty="0" smtClean="0"/>
              <a:t>数据修改</a:t>
            </a:r>
            <a:endParaRPr lang="en-US" altLang="zh-CN" sz="3200" dirty="0" smtClean="0">
              <a:ea typeface="微软雅黑" panose="020B0503020204020204" pitchFamily="34" charset="-122"/>
            </a:endParaRPr>
          </a:p>
        </p:txBody>
      </p:sp>
      <p:sp>
        <p:nvSpPr>
          <p:cNvPr id="102403" name="AutoShape 4" descr="d:\users\administrator\appdata\roaming\360se6\User Data\Temp\images?q=tbn:ANd9GcQouzzEJDnX2jOQqYatwMBpdX4ptLi0Y1e_7XUB5HneNeQx3OuJ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508635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dirty="0"/>
              <a:t>利用赋值完成数据库修改</a:t>
            </a:r>
          </a:p>
          <a:p>
            <a:pPr lvl="1"/>
            <a:r>
              <a:rPr lang="zh-CN" altLang="en-US" sz="2800" dirty="0"/>
              <a:t>删除</a:t>
            </a:r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r>
              <a:rPr lang="zh-CN" altLang="en-US" sz="2800" dirty="0"/>
              <a:t>插入</a:t>
            </a:r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r>
              <a:rPr lang="zh-CN" altLang="en-US" sz="2800" dirty="0"/>
              <a:t>更新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828546"/>
              </p:ext>
            </p:extLst>
          </p:nvPr>
        </p:nvGraphicFramePr>
        <p:xfrm>
          <a:off x="1908100" y="1916832"/>
          <a:ext cx="1873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" name="公式" r:id="rId4" imgW="634680" imgH="177480" progId="Equation.3">
                  <p:embed/>
                </p:oleObj>
              </mc:Choice>
              <mc:Fallback>
                <p:oleObj name="公式" r:id="rId4" imgW="634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00" y="1916832"/>
                        <a:ext cx="18732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323012"/>
              </p:ext>
            </p:extLst>
          </p:nvPr>
        </p:nvGraphicFramePr>
        <p:xfrm>
          <a:off x="1908100" y="3501157"/>
          <a:ext cx="26638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" name="公式" r:id="rId6" imgW="672840" imgH="177480" progId="Equation.3">
                  <p:embed/>
                </p:oleObj>
              </mc:Choice>
              <mc:Fallback>
                <p:oleObj name="公式" r:id="rId6" imgW="672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00" y="3501157"/>
                        <a:ext cx="26638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014263"/>
              </p:ext>
            </p:extLst>
          </p:nvPr>
        </p:nvGraphicFramePr>
        <p:xfrm>
          <a:off x="1979538" y="4867995"/>
          <a:ext cx="33845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" name="公式" r:id="rId8" imgW="1041120" imgH="241200" progId="Equation.3">
                  <p:embed/>
                </p:oleObj>
              </mc:Choice>
              <mc:Fallback>
                <p:oleObj name="公式" r:id="rId8" imgW="1041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538" y="4867995"/>
                        <a:ext cx="33845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9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188913"/>
            <a:ext cx="8077200" cy="527050"/>
          </a:xfrm>
        </p:spPr>
        <p:txBody>
          <a:bodyPr/>
          <a:lstStyle/>
          <a:p>
            <a:r>
              <a:rPr lang="en-US" altLang="zh-CN" sz="3200" smtClean="0">
                <a:ea typeface="微软雅黑" panose="020B0503020204020204" pitchFamily="34" charset="-122"/>
              </a:rPr>
              <a:t>Q&amp;A</a:t>
            </a:r>
          </a:p>
        </p:txBody>
      </p:sp>
      <p:sp>
        <p:nvSpPr>
          <p:cNvPr id="102403" name="AutoShape 4" descr="d:\users\administrator\appdata\roaming\360se6\User Data\Temp\images?q=tbn:ANd9GcQouzzEJDnX2jOQqYatwMBpdX4ptLi0Y1e_7XUB5HneNeQx3OuJ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240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28775"/>
            <a:ext cx="55435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8"/>
          <p:cNvSpPr>
            <a:spLocks noChangeArrowheads="1"/>
          </p:cNvSpPr>
          <p:nvPr/>
        </p:nvSpPr>
        <p:spPr bwMode="auto">
          <a:xfrm>
            <a:off x="725488" y="3068638"/>
            <a:ext cx="7235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60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克明峻德 格物致知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sz="quarter" idx="15"/>
          </p:nvPr>
        </p:nvSpPr>
        <p:spPr>
          <a:xfrm>
            <a:off x="11113" y="3357563"/>
            <a:ext cx="8077200" cy="1817687"/>
          </a:xfrm>
        </p:spPr>
        <p:txBody>
          <a:bodyPr/>
          <a:lstStyle/>
          <a:p>
            <a:pPr marL="457200" lvl="1" indent="0" algn="just">
              <a:lnSpc>
                <a:spcPct val="150000"/>
              </a:lnSpc>
            </a:pPr>
            <a:r>
              <a:rPr lang="zh-CN" altLang="en-US" dirty="0" smtClean="0"/>
              <a:t>关系中的每个元素是关系中的元组，通常用</a:t>
            </a:r>
            <a:r>
              <a:rPr lang="en-US" altLang="zh-CN" i="1" dirty="0" smtClean="0"/>
              <a:t>t 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marL="457200" lvl="1" indent="0" algn="just"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=1</a:t>
            </a:r>
            <a:r>
              <a:rPr lang="zh-CN" altLang="en-US" dirty="0" smtClean="0"/>
              <a:t>时，称该关系为</a:t>
            </a:r>
            <a:r>
              <a:rPr lang="zh-CN" altLang="en-US" b="1" dirty="0" smtClean="0"/>
              <a:t>单元关系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Unary relation</a:t>
            </a:r>
            <a:r>
              <a:rPr lang="zh-CN" altLang="en-US" dirty="0" smtClean="0"/>
              <a:t>）或</a:t>
            </a:r>
            <a:r>
              <a:rPr lang="zh-CN" altLang="en-US" b="1" dirty="0" smtClean="0"/>
              <a:t>一元关系</a:t>
            </a:r>
            <a:endParaRPr lang="en-US" altLang="zh-CN" b="1" dirty="0" smtClean="0"/>
          </a:p>
          <a:p>
            <a:pPr marL="457200" lvl="1" indent="0" algn="just"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=2</a:t>
            </a:r>
            <a:r>
              <a:rPr lang="zh-CN" altLang="en-US" dirty="0" smtClean="0"/>
              <a:t>时，称该关系为</a:t>
            </a:r>
            <a:r>
              <a:rPr lang="zh-CN" altLang="en-US" b="1" dirty="0" smtClean="0"/>
              <a:t>二元关系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Binary relation</a:t>
            </a:r>
            <a:r>
              <a:rPr lang="zh-CN" altLang="en-US" dirty="0" smtClean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498475" y="981075"/>
            <a:ext cx="7097713" cy="2016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lvl="1" indent="-285750" eaLnBrk="1" fontAlgn="auto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×D</a:t>
            </a:r>
            <a:r>
              <a:rPr lang="en-US" altLang="zh-CN" sz="28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×…×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叫作在域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</a:p>
          <a:p>
            <a:pPr marL="0" lvl="1" indent="-285750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关系，表示为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2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：关系名</a:t>
            </a:r>
          </a:p>
          <a:p>
            <a:pPr lvl="2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：关系的目或度（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Degree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关系（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relation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714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5"/>
          </p:nvPr>
        </p:nvGraphicFramePr>
        <p:xfrm>
          <a:off x="304800" y="836613"/>
          <a:ext cx="7795592" cy="5800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关系（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relation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447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sz="quarter" idx="15"/>
          </p:nvPr>
        </p:nvSpPr>
        <p:spPr>
          <a:xfrm>
            <a:off x="323850" y="981075"/>
            <a:ext cx="8064500" cy="5411788"/>
          </a:xfrm>
        </p:spPr>
        <p:txBody>
          <a:bodyPr/>
          <a:lstStyle/>
          <a:p>
            <a:pPr marL="0" lvl="1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b="1" smtClean="0"/>
              <a:t>候选码（</a:t>
            </a:r>
            <a:r>
              <a:rPr lang="en-US" altLang="zh-CN" b="1" smtClean="0"/>
              <a:t>Candidate key</a:t>
            </a:r>
            <a:r>
              <a:rPr lang="zh-CN" altLang="en-US" b="1" smtClean="0"/>
              <a:t>）</a:t>
            </a:r>
            <a:r>
              <a:rPr lang="zh-CN" altLang="en-US" smtClean="0"/>
              <a:t>若关系中的某一属性组的值能唯一地标识一个元组，则称该属性组为候选码</a:t>
            </a:r>
          </a:p>
          <a:p>
            <a:pPr marL="0" lvl="1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b="1" smtClean="0"/>
              <a:t>全码（</a:t>
            </a:r>
            <a:r>
              <a:rPr lang="en-US" altLang="zh-CN" b="1" smtClean="0"/>
              <a:t>All-key</a:t>
            </a:r>
            <a:r>
              <a:rPr lang="zh-CN" altLang="en-US" b="1" smtClean="0"/>
              <a:t>）</a:t>
            </a:r>
            <a:r>
              <a:rPr lang="zh-CN" altLang="en-US" smtClean="0"/>
              <a:t>最极端的情况：关系模式的所有属性组是这个关系模式的候选码，称为全码</a:t>
            </a:r>
          </a:p>
          <a:p>
            <a:pPr marL="0" lvl="1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b="1" smtClean="0"/>
              <a:t>主码（</a:t>
            </a:r>
            <a:r>
              <a:rPr lang="en-US" altLang="zh-CN" b="1" smtClean="0"/>
              <a:t>Primary key</a:t>
            </a:r>
            <a:r>
              <a:rPr lang="zh-CN" altLang="en-US" b="1" smtClean="0"/>
              <a:t>）</a:t>
            </a:r>
            <a:r>
              <a:rPr lang="zh-CN" altLang="en-US" smtClean="0"/>
              <a:t>若一个关系有多个候选码，则选定其中一个为主码</a:t>
            </a:r>
            <a:endParaRPr lang="en-US" altLang="zh-CN" smtClean="0"/>
          </a:p>
          <a:p>
            <a:pPr marL="0" lvl="1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b="1" smtClean="0"/>
              <a:t>主属性（</a:t>
            </a:r>
            <a:r>
              <a:rPr lang="en-US" altLang="zh-CN" b="1" smtClean="0"/>
              <a:t>Prime attribute</a:t>
            </a:r>
            <a:r>
              <a:rPr lang="zh-CN" altLang="en-US" b="1" smtClean="0"/>
              <a:t>）</a:t>
            </a:r>
            <a:r>
              <a:rPr lang="zh-CN" altLang="en-US" smtClean="0"/>
              <a:t>候选码的诸属性称为主属性</a:t>
            </a:r>
            <a:endParaRPr lang="en-US" altLang="zh-CN" smtClean="0"/>
          </a:p>
          <a:p>
            <a:pPr marL="0" lvl="2">
              <a:lnSpc>
                <a:spcPct val="150000"/>
              </a:lnSpc>
              <a:spcBef>
                <a:spcPts val="1200"/>
              </a:spcBef>
            </a:pPr>
            <a:r>
              <a:rPr lang="zh-CN" altLang="en-US" smtClean="0"/>
              <a:t>不包含在任何侯选码中的属性称为非主属性（</a:t>
            </a:r>
            <a:r>
              <a:rPr lang="en-US" altLang="zh-CN" smtClean="0"/>
              <a:t>Non-Prime attribute</a:t>
            </a:r>
            <a:r>
              <a:rPr lang="zh-CN" altLang="en-US" smtClean="0"/>
              <a:t>）或非码属性（</a:t>
            </a:r>
            <a:r>
              <a:rPr lang="en-US" altLang="zh-CN" smtClean="0"/>
              <a:t>Non-key attribute</a:t>
            </a:r>
            <a:r>
              <a:rPr lang="zh-CN" altLang="en-US" smtClean="0"/>
              <a:t>） </a:t>
            </a:r>
          </a:p>
          <a:p>
            <a:endParaRPr lang="zh-CN" altLang="en-US" smtClean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码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4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sz="quarter" idx="15"/>
          </p:nvPr>
        </p:nvSpPr>
        <p:spPr>
          <a:xfrm>
            <a:off x="354013" y="1052513"/>
            <a:ext cx="7531100" cy="1296987"/>
          </a:xfrm>
        </p:spPr>
        <p:txBody>
          <a:bodyPr/>
          <a:lstStyle/>
          <a:p>
            <a:pPr marL="0" lvl="2" indent="0">
              <a:lnSpc>
                <a:spcPct val="150000"/>
              </a:lnSpc>
            </a:pPr>
            <a:r>
              <a:rPr lang="zh-CN" altLang="en-US" sz="2400" smtClean="0"/>
              <a:t>若关系中的某一属性组的值能唯一地标识一个元组，则称该属性组为候选码。</a:t>
            </a:r>
          </a:p>
          <a:p>
            <a:pPr>
              <a:lnSpc>
                <a:spcPct val="150000"/>
              </a:lnSpc>
            </a:pPr>
            <a:endParaRPr lang="zh-CN" altLang="en-US" smtClean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/>
        </p:nvGraphicFramePr>
        <p:xfrm>
          <a:off x="468313" y="2657475"/>
          <a:ext cx="7242175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6083"/>
                <a:gridCol w="2520047"/>
                <a:gridCol w="2376045"/>
              </a:tblGrid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金融</a:t>
                      </a:r>
                      <a:endPara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会计</a:t>
                      </a:r>
                      <a:endPara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</a:t>
                      </a:r>
                      <a:endPara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候选码（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Candidate key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18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613"/>
            <a:ext cx="8077200" cy="1223962"/>
          </a:xfrm>
        </p:spPr>
        <p:txBody>
          <a:bodyPr/>
          <a:lstStyle/>
          <a:p>
            <a:pPr marL="0" lvl="2" indent="0">
              <a:lnSpc>
                <a:spcPct val="150000"/>
              </a:lnSpc>
            </a:pPr>
            <a:r>
              <a:rPr lang="zh-CN" altLang="en-US" sz="2400" smtClean="0"/>
              <a:t>最极端的情况：关系模式的所有属性组是这个关系模式的候选码，称为全码（</a:t>
            </a:r>
            <a:r>
              <a:rPr lang="en-US" altLang="zh-CN" sz="2400" smtClean="0"/>
              <a:t>All-key</a:t>
            </a:r>
            <a:r>
              <a:rPr lang="zh-CN" altLang="en-US" sz="2400" smtClean="0"/>
              <a:t>）</a:t>
            </a:r>
          </a:p>
          <a:p>
            <a:endParaRPr lang="zh-CN" altLang="en-US" smtClean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全码（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All-key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539750" y="2276475"/>
            <a:ext cx="7561263" cy="36004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kern="0" dirty="0" smtClean="0">
                <a:sym typeface="Calibri" pitchFamily="34" charset="0"/>
              </a:rPr>
              <a:t>R(P,W,A)</a:t>
            </a:r>
            <a:r>
              <a:rPr lang="zh-CN" altLang="en-US" sz="2400" kern="0" dirty="0" smtClean="0">
                <a:sym typeface="Calibri" pitchFamily="34" charset="0"/>
              </a:rPr>
              <a:t/>
            </a:r>
            <a:br>
              <a:rPr lang="zh-CN" altLang="en-US" sz="2400" kern="0" dirty="0" smtClean="0">
                <a:sym typeface="Calibri" pitchFamily="34" charset="0"/>
              </a:rPr>
            </a:br>
            <a:r>
              <a:rPr lang="zh-CN" altLang="en-US" sz="2400" kern="0" dirty="0" smtClean="0">
                <a:sym typeface="Calibri" pitchFamily="34" charset="0"/>
              </a:rPr>
              <a:t> </a:t>
            </a:r>
            <a:r>
              <a:rPr lang="en-US" altLang="zh-CN" sz="2400" b="1" kern="0" dirty="0" smtClean="0">
                <a:sym typeface="Calibri" pitchFamily="34" charset="0"/>
              </a:rPr>
              <a:t>P</a:t>
            </a:r>
            <a:r>
              <a:rPr lang="zh-CN" altLang="en-US" sz="2400" kern="0" dirty="0" smtClean="0">
                <a:sym typeface="Calibri" pitchFamily="34" charset="0"/>
              </a:rPr>
              <a:t>：演奏者     </a:t>
            </a:r>
            <a:r>
              <a:rPr lang="en-US" altLang="zh-CN" sz="2400" b="1" kern="0" dirty="0">
                <a:sym typeface="Calibri" pitchFamily="34" charset="0"/>
              </a:rPr>
              <a:t>W</a:t>
            </a:r>
            <a:r>
              <a:rPr lang="zh-CN" altLang="en-US" sz="2400" kern="0" dirty="0" smtClean="0">
                <a:sym typeface="Calibri" pitchFamily="34" charset="0"/>
              </a:rPr>
              <a:t>：作品    </a:t>
            </a:r>
            <a:r>
              <a:rPr lang="en-US" altLang="zh-CN" sz="2400" b="1" kern="0" dirty="0">
                <a:sym typeface="Calibri" pitchFamily="34" charset="0"/>
              </a:rPr>
              <a:t>A</a:t>
            </a:r>
            <a:r>
              <a:rPr lang="zh-CN" altLang="en-US" sz="2400" kern="0" dirty="0" smtClean="0">
                <a:sym typeface="Calibri" pitchFamily="34" charset="0"/>
              </a:rPr>
              <a:t>：听众</a:t>
            </a:r>
            <a:endParaRPr lang="en-US" altLang="zh-CN" sz="2400" kern="0" dirty="0" smtClean="0">
              <a:sym typeface="Calibri" pitchFamily="34" charset="0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0" dirty="0" smtClean="0">
                <a:sym typeface="Calibri" pitchFamily="34" charset="0"/>
              </a:rPr>
              <a:t>		一个演奏者可以演奏多个作品</a:t>
            </a:r>
            <a:endParaRPr lang="en-US" altLang="zh-CN" sz="2400" kern="0" dirty="0" smtClean="0">
              <a:sym typeface="Calibri" pitchFamily="34" charset="0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0" dirty="0" smtClean="0">
                <a:sym typeface="Calibri" pitchFamily="34" charset="0"/>
              </a:rPr>
              <a:t>		某一作品可被多个演奏者演奏</a:t>
            </a:r>
            <a:endParaRPr lang="en-US" altLang="zh-CN" sz="2400" kern="0" dirty="0" smtClean="0">
              <a:sym typeface="Calibri" pitchFamily="34" charset="0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0" dirty="0" smtClean="0">
                <a:sym typeface="Calibri" pitchFamily="34" charset="0"/>
              </a:rPr>
              <a:t>		听众可以欣赏不同演奏者的不同作品</a:t>
            </a:r>
            <a:r>
              <a:rPr lang="zh-CN" altLang="en-US" sz="2400" kern="0" dirty="0" smtClean="0">
                <a:sym typeface="Times New Roman" pitchFamily="18" charset="0"/>
              </a:rPr>
              <a:t> 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kern="0" dirty="0" smtClean="0">
                <a:sym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402000"/>
                </a:solidFill>
                <a:sym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sym typeface="Times New Roman" pitchFamily="18" charset="0"/>
              </a:rPr>
              <a:t>码为</a:t>
            </a:r>
            <a:r>
              <a:rPr lang="en-US" altLang="zh-CN" sz="2400" b="1" kern="0" dirty="0">
                <a:solidFill>
                  <a:srgbClr val="FF0000"/>
                </a:solidFill>
                <a:sym typeface="Times New Roman" pitchFamily="18" charset="0"/>
              </a:rPr>
              <a:t>(P,W,A)</a:t>
            </a:r>
            <a:r>
              <a:rPr lang="zh-CN" altLang="en-US" sz="2400" dirty="0" smtClean="0">
                <a:solidFill>
                  <a:srgbClr val="FF0000"/>
                </a:solidFill>
                <a:sym typeface="Times New Roman" pitchFamily="18" charset="0"/>
              </a:rPr>
              <a:t>，即全码</a:t>
            </a:r>
            <a:endParaRPr lang="en-US" altLang="zh-CN" sz="2400" dirty="0" smtClean="0">
              <a:solidFill>
                <a:srgbClr val="FF0000"/>
              </a:solidFill>
              <a:sym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5371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5"/>
          </p:nvPr>
        </p:nvSpPr>
        <p:spPr>
          <a:xfrm>
            <a:off x="611188" y="1196975"/>
            <a:ext cx="7129462" cy="2808288"/>
          </a:xfrm>
        </p:spPr>
        <p:txBody>
          <a:bodyPr/>
          <a:lstStyle/>
          <a:p>
            <a:pPr marL="0" lvl="2" indent="0">
              <a:lnSpc>
                <a:spcPct val="150000"/>
              </a:lnSpc>
            </a:pPr>
            <a:r>
              <a:rPr lang="zh-CN" altLang="en-US" sz="2400" dirty="0" smtClean="0"/>
              <a:t>若一个关系有多个候选码，则选定其中一个为主码（</a:t>
            </a:r>
            <a:r>
              <a:rPr lang="en-US" altLang="zh-CN" sz="2400" dirty="0" smtClean="0"/>
              <a:t>Primary key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lvl="2" indent="0">
              <a:lnSpc>
                <a:spcPct val="150000"/>
              </a:lnSpc>
            </a:pPr>
            <a:endParaRPr lang="en-US" altLang="zh-CN" sz="2400" dirty="0" smtClean="0"/>
          </a:p>
          <a:p>
            <a:pPr marL="0" lvl="2" indent="0">
              <a:lnSpc>
                <a:spcPct val="150000"/>
              </a:lnSpc>
            </a:pPr>
            <a:r>
              <a:rPr lang="zh-CN" altLang="en-US" sz="2400" dirty="0" smtClean="0"/>
              <a:t>选课（</a:t>
            </a:r>
            <a:r>
              <a:rPr lang="zh-CN" altLang="en-US" sz="2400" dirty="0" smtClean="0">
                <a:solidFill>
                  <a:srgbClr val="FF0000"/>
                </a:solidFill>
              </a:rPr>
              <a:t>选课编号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7030A0"/>
                </a:solidFill>
              </a:rPr>
              <a:t>学生编号，课程编号</a:t>
            </a:r>
            <a:r>
              <a:rPr lang="zh-CN" altLang="en-US" sz="2400" dirty="0" smtClean="0"/>
              <a:t>，成绩）</a:t>
            </a:r>
          </a:p>
          <a:p>
            <a:pPr marL="0" lvl="2" indent="0">
              <a:lnSpc>
                <a:spcPct val="150000"/>
              </a:lnSpc>
            </a:pPr>
            <a:endParaRPr lang="zh-CN" altLang="en-US" sz="2400" dirty="0" smtClean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主码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6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sz="quarter" idx="15"/>
          </p:nvPr>
        </p:nvSpPr>
        <p:spPr>
          <a:xfrm>
            <a:off x="468313" y="1052513"/>
            <a:ext cx="7723187" cy="2016125"/>
          </a:xfrm>
        </p:spPr>
        <p:txBody>
          <a:bodyPr/>
          <a:lstStyle/>
          <a:p>
            <a:pPr marL="0" lvl="2" indent="0">
              <a:lnSpc>
                <a:spcPct val="150000"/>
              </a:lnSpc>
            </a:pPr>
            <a:r>
              <a:rPr lang="zh-CN" altLang="en-US" sz="2400" smtClean="0"/>
              <a:t>候选码的诸属性称为主属性（</a:t>
            </a:r>
            <a:r>
              <a:rPr lang="en-US" altLang="zh-CN" sz="2400" smtClean="0"/>
              <a:t>Prime attribute</a:t>
            </a:r>
            <a:r>
              <a:rPr lang="zh-CN" altLang="en-US" sz="2400" smtClean="0"/>
              <a:t>）</a:t>
            </a:r>
          </a:p>
          <a:p>
            <a:pPr marL="0" lvl="2" indent="0">
              <a:lnSpc>
                <a:spcPct val="150000"/>
              </a:lnSpc>
            </a:pPr>
            <a:r>
              <a:rPr lang="zh-CN" altLang="en-US" sz="2400" smtClean="0"/>
              <a:t>不包含在任何侯选码中的属性称为非主属性（</a:t>
            </a:r>
            <a:r>
              <a:rPr lang="en-US" altLang="zh-CN" sz="2400" smtClean="0"/>
              <a:t>Non-Prime attribute</a:t>
            </a:r>
            <a:r>
              <a:rPr lang="zh-CN" altLang="en-US" sz="2400" smtClean="0"/>
              <a:t>）或非码属性（</a:t>
            </a:r>
            <a:r>
              <a:rPr lang="en-US" altLang="zh-CN" sz="2400" smtClean="0"/>
              <a:t>Non-key attribute</a:t>
            </a:r>
            <a:r>
              <a:rPr lang="zh-CN" altLang="en-US" sz="2400" smtClean="0"/>
              <a:t>） </a:t>
            </a:r>
          </a:p>
          <a:p>
            <a:endParaRPr lang="zh-CN" altLang="en-US" smtClean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393757"/>
              </p:ext>
            </p:extLst>
          </p:nvPr>
        </p:nvGraphicFramePr>
        <p:xfrm>
          <a:off x="801687" y="2924944"/>
          <a:ext cx="7056437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6147"/>
                <a:gridCol w="2376147"/>
                <a:gridCol w="23041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金融</a:t>
                      </a:r>
                      <a:endPara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会计</a:t>
                      </a:r>
                      <a:endPara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</a:t>
                      </a:r>
                      <a:endPara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主属性</a:t>
            </a:r>
          </a:p>
        </p:txBody>
      </p:sp>
      <p:sp>
        <p:nvSpPr>
          <p:cNvPr id="2" name="矩形 1"/>
          <p:cNvSpPr/>
          <p:nvPr/>
        </p:nvSpPr>
        <p:spPr>
          <a:xfrm>
            <a:off x="791950" y="5301208"/>
            <a:ext cx="706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lnSpc>
                <a:spcPct val="150000"/>
              </a:lnSpc>
            </a:pPr>
            <a:r>
              <a:rPr lang="zh-CN" altLang="en-US" sz="2400"/>
              <a:t>选课（</a:t>
            </a:r>
            <a:r>
              <a:rPr lang="zh-CN" altLang="en-US" sz="2400">
                <a:solidFill>
                  <a:srgbClr val="FF0000"/>
                </a:solidFill>
              </a:rPr>
              <a:t>选课编号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7030A0"/>
                </a:solidFill>
              </a:rPr>
              <a:t>学生编号，课程编号</a:t>
            </a:r>
            <a:r>
              <a:rPr lang="zh-CN" altLang="en-US" sz="2400"/>
              <a:t>，成绩）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407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611289594"/>
              </p:ext>
            </p:extLst>
          </p:nvPr>
        </p:nvGraphicFramePr>
        <p:xfrm>
          <a:off x="371475" y="882338"/>
          <a:ext cx="7585074" cy="34827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51927"/>
                <a:gridCol w="763974"/>
                <a:gridCol w="763974"/>
                <a:gridCol w="763974"/>
                <a:gridCol w="2009171"/>
                <a:gridCol w="1832054"/>
              </a:tblGrid>
              <a:tr h="396113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身份证号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手机号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</a:tr>
              <a:tr h="700816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2012222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371012121211111111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13578977777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</a:tr>
              <a:tr h="700816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2012211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李红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371012121211111112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13578978888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</a:tr>
              <a:tr h="842268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2012215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王刚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371012121211111122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13578979999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</a:tr>
              <a:tr h="842268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2012111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王刚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371012121211111155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[NULL]</a:t>
                      </a:r>
                      <a:endParaRPr lang="zh-CN" altLang="en-US" sz="20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3" marR="91443" marT="45705" marB="45705"/>
                </a:tc>
              </a:tr>
            </a:tbl>
          </a:graphicData>
        </a:graphic>
      </p:graphicFrame>
      <p:sp>
        <p:nvSpPr>
          <p:cNvPr id="32807" name="文本框 6"/>
          <p:cNvSpPr txBox="1">
            <a:spLocks noChangeArrowheads="1"/>
          </p:cNvSpPr>
          <p:nvPr/>
        </p:nvSpPr>
        <p:spPr bwMode="auto">
          <a:xfrm>
            <a:off x="341313" y="4341068"/>
            <a:ext cx="77946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候选码是？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主属性是？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t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,21,371012121211111111,13578977777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）是什么？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t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年龄是什么？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t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非主属性有哪些？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712"/>
            <a:ext cx="8077200" cy="3384376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dirty="0" smtClean="0"/>
              <a:t>事实上，一般情况下，只有笛卡尔积的某个</a:t>
            </a:r>
            <a:r>
              <a:rPr lang="zh-CN" altLang="en-US" b="1" dirty="0" smtClean="0">
                <a:solidFill>
                  <a:srgbClr val="7030A0"/>
                </a:solidFill>
              </a:rPr>
              <a:t>真子集</a:t>
            </a:r>
            <a:r>
              <a:rPr lang="zh-CN" altLang="en-US" dirty="0"/>
              <a:t>才具有实际</a:t>
            </a:r>
            <a:r>
              <a:rPr lang="zh-CN" altLang="en-US" dirty="0" smtClean="0"/>
              <a:t>意义</a:t>
            </a:r>
            <a:endParaRPr lang="en-US" altLang="zh-CN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dirty="0" smtClean="0"/>
              <a:t>因此，在实际构造关系的时候，取出具有实际意义的元组来构造</a:t>
            </a:r>
            <a:endParaRPr lang="en-US" altLang="zh-CN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7030A0"/>
                </a:solidFill>
              </a:rPr>
              <a:t>在数据库中，无限关系也是无意义的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7030A0"/>
                </a:solidFill>
              </a:rPr>
              <a:t>通过对关系的属性取名，可以消除关系属性的有序性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/>
        <p:txBody>
          <a:bodyPr/>
          <a:lstStyle/>
          <a:p>
            <a:r>
              <a:rPr lang="zh-CN" altLang="en-US" dirty="0" smtClean="0"/>
              <a:t>关系与笛卡尔积</a:t>
            </a:r>
            <a:endParaRPr lang="zh-CN" alt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5085184"/>
            <a:ext cx="6408738" cy="14827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7597" y="4251786"/>
            <a:ext cx="662475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 dirty="0"/>
              <a:t>假设：导师与专业：</a:t>
            </a:r>
            <a:r>
              <a:rPr lang="en-US" altLang="zh-CN" sz="2200" dirty="0"/>
              <a:t>n:1</a:t>
            </a:r>
            <a:r>
              <a:rPr lang="zh-CN" altLang="en-US" sz="2200" dirty="0"/>
              <a:t>，   导师与研究生：</a:t>
            </a:r>
            <a:r>
              <a:rPr lang="en-US" altLang="zh-CN" sz="2200" dirty="0"/>
              <a:t>1:n</a:t>
            </a:r>
          </a:p>
          <a:p>
            <a:pPr marL="0" lvl="1" algn="just" eaLnBrk="1" hangingPunct="1">
              <a:lnSpc>
                <a:spcPct val="120000"/>
              </a:lnSpc>
            </a:pPr>
            <a:r>
              <a:rPr lang="zh-CN" altLang="en-US" sz="2200" dirty="0"/>
              <a:t>主码：</a:t>
            </a:r>
            <a:r>
              <a:rPr lang="en-US" altLang="zh-CN" sz="2200" dirty="0"/>
              <a:t>POSTGRADUATE</a:t>
            </a:r>
            <a:r>
              <a:rPr lang="zh-CN" altLang="en-US" sz="2200" dirty="0"/>
              <a:t>（假设研究生不会重名） </a:t>
            </a:r>
          </a:p>
        </p:txBody>
      </p:sp>
    </p:spTree>
    <p:extLst>
      <p:ext uri="{BB962C8B-B14F-4D97-AF65-F5344CB8AC3E}">
        <p14:creationId xmlns:p14="http://schemas.microsoft.com/office/powerpoint/2010/main" val="393319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28600" y="4005064"/>
            <a:ext cx="7239000" cy="643136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关系数据库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502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5"/>
          </p:nvPr>
        </p:nvGraphicFramePr>
        <p:xfrm>
          <a:off x="304800" y="836613"/>
          <a:ext cx="7795592" cy="541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关系的三种类型</a:t>
            </a:r>
          </a:p>
        </p:txBody>
      </p:sp>
    </p:spTree>
    <p:extLst>
      <p:ext uri="{BB962C8B-B14F-4D97-AF65-F5344CB8AC3E}">
        <p14:creationId xmlns:p14="http://schemas.microsoft.com/office/powerpoint/2010/main" val="23161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292100" y="908050"/>
            <a:ext cx="8077200" cy="3838575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10000"/>
              </a:lnSpc>
            </a:pPr>
            <a:r>
              <a:rPr lang="zh-CN" altLang="en-US" sz="2400" dirty="0" smtClean="0"/>
              <a:t>① 列是同质的（</a:t>
            </a:r>
            <a:r>
              <a:rPr lang="en-US" altLang="zh-CN" sz="2400" dirty="0" smtClean="0"/>
              <a:t>Homogeneous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1200150" lvl="2" indent="-3429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1700" dirty="0"/>
              <a:t>每一列的值都来自同一个域</a:t>
            </a:r>
          </a:p>
          <a:p>
            <a:pPr marL="457200" lvl="1" indent="0">
              <a:lnSpc>
                <a:spcPct val="110000"/>
              </a:lnSpc>
            </a:pPr>
            <a:r>
              <a:rPr lang="zh-CN" altLang="en-US" sz="2400" dirty="0" smtClean="0"/>
              <a:t>② 不同的列可出自同一个域</a:t>
            </a:r>
          </a:p>
          <a:p>
            <a:pPr marL="1200150" lvl="2" indent="-342900">
              <a:lnSpc>
                <a:spcPct val="120000"/>
              </a:lnSpc>
              <a:buSzPct val="75000"/>
              <a:buFont typeface="Wingdings" pitchFamily="2" charset="2"/>
              <a:buChar char="l"/>
            </a:pPr>
            <a:r>
              <a:rPr lang="zh-CN" altLang="en-US" sz="1700" dirty="0"/>
              <a:t>其中的每一列称为一个属性</a:t>
            </a:r>
          </a:p>
          <a:p>
            <a:pPr marL="1200150" lvl="2" indent="-342900">
              <a:lnSpc>
                <a:spcPct val="120000"/>
              </a:lnSpc>
              <a:buSzPct val="75000"/>
              <a:buFont typeface="Wingdings" pitchFamily="2" charset="2"/>
              <a:buChar char="l"/>
            </a:pPr>
            <a:r>
              <a:rPr lang="zh-CN" altLang="en-US" sz="1700" dirty="0"/>
              <a:t>不同的属性要给予不同的属性名</a:t>
            </a:r>
          </a:p>
          <a:p>
            <a:pPr marL="457200" lvl="1" indent="0" algn="just">
              <a:lnSpc>
                <a:spcPct val="110000"/>
              </a:lnSpc>
              <a:buSzPct val="75000"/>
            </a:pPr>
            <a:r>
              <a:rPr lang="zh-CN" altLang="en-US" sz="2400" dirty="0" smtClean="0"/>
              <a:t>③ 列的顺序无所谓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，列的次序可以任意交换</a:t>
            </a:r>
          </a:p>
          <a:p>
            <a:pPr marL="457200" lvl="1" indent="0">
              <a:lnSpc>
                <a:spcPct val="120000"/>
              </a:lnSpc>
            </a:pPr>
            <a:r>
              <a:rPr lang="zh-CN" altLang="en-US" sz="2400" dirty="0" smtClean="0"/>
              <a:t>④ 任意两个元组的候选码不能相同</a:t>
            </a:r>
          </a:p>
          <a:p>
            <a:pPr marL="457200" lvl="1" indent="0" algn="just">
              <a:lnSpc>
                <a:spcPct val="120000"/>
              </a:lnSpc>
            </a:pPr>
            <a:r>
              <a:rPr lang="zh-CN" altLang="en-US" sz="2400" dirty="0" smtClean="0"/>
              <a:t>⑤ 行的顺序无所谓，行的次序可以任意交换</a:t>
            </a:r>
            <a:endParaRPr lang="en-US" altLang="zh-CN" sz="2400" dirty="0" smtClean="0"/>
          </a:p>
          <a:p>
            <a:pPr marL="457200" lvl="1" indent="0" algn="just">
              <a:lnSpc>
                <a:spcPct val="120000"/>
              </a:lnSpc>
            </a:pPr>
            <a:r>
              <a:rPr lang="en-US" altLang="zh-CN" sz="2400" dirty="0" smtClean="0"/>
              <a:t>⑥ </a:t>
            </a:r>
            <a:r>
              <a:rPr lang="zh-CN" altLang="en-US" sz="2400" dirty="0" smtClean="0"/>
              <a:t>分量必须取原子值</a:t>
            </a:r>
          </a:p>
          <a:p>
            <a:pPr marL="457200" lvl="1" indent="0" algn="just">
              <a:lnSpc>
                <a:spcPct val="120000"/>
              </a:lnSpc>
            </a:pPr>
            <a:endParaRPr lang="zh-CN" altLang="en-US" sz="1500" dirty="0" smtClean="0"/>
          </a:p>
          <a:p>
            <a:pPr>
              <a:lnSpc>
                <a:spcPct val="80000"/>
              </a:lnSpc>
            </a:pPr>
            <a:endParaRPr lang="zh-CN" altLang="en-US" sz="17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500" y="4775200"/>
          <a:ext cx="6319838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691"/>
                <a:gridCol w="1592431"/>
                <a:gridCol w="1523858"/>
                <a:gridCol w="1523858"/>
              </a:tblGrid>
              <a:tr h="37068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00" marB="4570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00" marB="457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POSTGRADUATE</a:t>
                      </a: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00" marB="4570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68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PG1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PG2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张清玫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计算机专业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李勇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刘晨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刘逸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信息专业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王敏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基本关系的性质</a:t>
            </a:r>
          </a:p>
        </p:txBody>
      </p:sp>
    </p:spTree>
    <p:extLst>
      <p:ext uri="{BB962C8B-B14F-4D97-AF65-F5344CB8AC3E}">
        <p14:creationId xmlns:p14="http://schemas.microsoft.com/office/powerpoint/2010/main" val="28275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sz="quarter" idx="15"/>
          </p:nvPr>
        </p:nvSpPr>
        <p:spPr>
          <a:xfrm>
            <a:off x="415925" y="3876675"/>
            <a:ext cx="7643813" cy="2522538"/>
          </a:xfrm>
        </p:spPr>
        <p:txBody>
          <a:bodyPr/>
          <a:lstStyle/>
          <a:p>
            <a:pPr marL="0" lvl="1">
              <a:lnSpc>
                <a:spcPct val="170000"/>
              </a:lnSpc>
              <a:spcBef>
                <a:spcPct val="0"/>
              </a:spcBef>
            </a:pPr>
            <a:r>
              <a:rPr lang="zh-CN" altLang="en-US" dirty="0" smtClean="0"/>
              <a:t>导师和研究生出自同一个域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人，</a:t>
            </a:r>
          </a:p>
          <a:p>
            <a:pPr marL="0" lvl="1">
              <a:lnSpc>
                <a:spcPct val="170000"/>
              </a:lnSpc>
              <a:spcBef>
                <a:spcPct val="0"/>
              </a:spcBef>
            </a:pPr>
            <a:r>
              <a:rPr lang="zh-CN" altLang="en-US" dirty="0" smtClean="0"/>
              <a:t>取不同的属性名，并在模式中定义属性向域的映象，即说明它们分别出自哪个域：</a:t>
            </a:r>
          </a:p>
          <a:p>
            <a:pPr marL="0" lvl="1">
              <a:lnSpc>
                <a:spcPct val="170000"/>
              </a:lnSpc>
              <a:spcBef>
                <a:spcPct val="0"/>
              </a:spcBef>
            </a:pPr>
            <a:r>
              <a:rPr lang="zh-CN" altLang="en-US" sz="1800" dirty="0" smtClean="0"/>
              <a:t>   </a:t>
            </a:r>
            <a:r>
              <a:rPr lang="en-US" altLang="zh-CN" sz="1800" dirty="0" smtClean="0"/>
              <a:t>DOM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SUPERVISOR-PERSON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lvl="1">
              <a:lnSpc>
                <a:spcPct val="170000"/>
              </a:lnSpc>
              <a:spcBef>
                <a:spcPct val="0"/>
              </a:spcBef>
            </a:pPr>
            <a:r>
              <a:rPr lang="en-US" altLang="zh-CN" sz="1800" dirty="0" smtClean="0"/>
              <a:t>= DOM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POSTGRADUATE-PERSON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= PERSON</a:t>
            </a:r>
          </a:p>
        </p:txBody>
      </p:sp>
      <p:sp>
        <p:nvSpPr>
          <p:cNvPr id="4" name="矩形 3"/>
          <p:cNvSpPr/>
          <p:nvPr/>
        </p:nvSpPr>
        <p:spPr>
          <a:xfrm>
            <a:off x="388938" y="977900"/>
            <a:ext cx="7639050" cy="27384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关系的描述称为关系模式（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relation schema)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它可以形式化地表示为：</a:t>
            </a:r>
          </a:p>
          <a:p>
            <a:pPr lvl="1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200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3200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3200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3200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i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      	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关系名</a:t>
            </a:r>
          </a:p>
          <a:p>
            <a:pPr lvl="1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	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组成该关系的属性名集合</a:t>
            </a:r>
          </a:p>
          <a:p>
            <a:pPr lvl="1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	    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中属性所来自的域</a:t>
            </a:r>
          </a:p>
          <a:p>
            <a:pPr lvl="1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  	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属性向域的映象集合</a:t>
            </a:r>
          </a:p>
          <a:p>
            <a:pPr lvl="1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	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属性间数据的依赖关系的集合</a:t>
            </a:r>
            <a:endParaRPr lang="zh-CN" altLang="en-US" i="1" dirty="0">
              <a:solidFill>
                <a:srgbClr val="7971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5262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sz="quarter" idx="15"/>
          </p:nvPr>
        </p:nvSpPr>
        <p:spPr>
          <a:xfrm>
            <a:off x="468313" y="1052513"/>
            <a:ext cx="7362825" cy="541178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smtClean="0"/>
              <a:t>关系模式</a:t>
            </a:r>
            <a:r>
              <a:rPr lang="zh-CN" altLang="en-US" sz="2800" i="1" smtClean="0"/>
              <a:t>	</a:t>
            </a:r>
            <a:r>
              <a:rPr lang="en-US" altLang="zh-CN" sz="2800" i="1" smtClean="0"/>
              <a:t>R</a:t>
            </a:r>
            <a:r>
              <a:rPr lang="zh-CN" altLang="en-US" sz="2800" i="1" smtClean="0"/>
              <a:t>（</a:t>
            </a:r>
            <a:r>
              <a:rPr lang="en-US" altLang="zh-CN" sz="2800" i="1" smtClean="0"/>
              <a:t>U</a:t>
            </a:r>
            <a:r>
              <a:rPr lang="zh-CN" altLang="en-US" sz="2800" i="1" smtClean="0"/>
              <a:t>，</a:t>
            </a:r>
            <a:r>
              <a:rPr lang="en-US" altLang="zh-CN" sz="2800" i="1" smtClean="0"/>
              <a:t>D</a:t>
            </a:r>
            <a:r>
              <a:rPr lang="zh-CN" altLang="en-US" sz="2800" i="1" smtClean="0"/>
              <a:t>，</a:t>
            </a:r>
            <a:r>
              <a:rPr lang="en-US" altLang="zh-CN" sz="2800" i="1" smtClean="0"/>
              <a:t>DOM</a:t>
            </a:r>
            <a:r>
              <a:rPr lang="zh-CN" altLang="en-US" sz="2800" i="1" smtClean="0"/>
              <a:t>，</a:t>
            </a:r>
            <a:r>
              <a:rPr lang="en-US" altLang="zh-CN" sz="2800" i="1" smtClean="0"/>
              <a:t>F</a:t>
            </a:r>
            <a:r>
              <a:rPr lang="zh-CN" altLang="en-US" sz="2800" i="1" smtClean="0"/>
              <a:t>）</a:t>
            </a:r>
            <a:endParaRPr lang="en-US" altLang="zh-CN" sz="240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smtClean="0"/>
              <a:t>通常可以简记为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smtClean="0"/>
              <a:t> 	</a:t>
            </a:r>
            <a:r>
              <a:rPr lang="en-US" altLang="zh-CN" sz="2400" i="1" smtClean="0"/>
              <a:t>R (U)    </a:t>
            </a:r>
            <a:r>
              <a:rPr lang="zh-CN" altLang="en-US" sz="2400" i="1" smtClean="0"/>
              <a:t>或    </a:t>
            </a:r>
            <a:r>
              <a:rPr lang="en-US" altLang="zh-CN" sz="2400" i="1" smtClean="0"/>
              <a:t>R (A</a:t>
            </a:r>
            <a:r>
              <a:rPr lang="en-US" altLang="zh-CN" sz="2400" i="1" baseline="-25000" smtClean="0"/>
              <a:t>1</a:t>
            </a:r>
            <a:r>
              <a:rPr lang="zh-CN" altLang="en-US" sz="2400" i="1" smtClean="0"/>
              <a:t>，</a:t>
            </a:r>
            <a:r>
              <a:rPr lang="en-US" altLang="zh-CN" sz="2400" i="1" smtClean="0"/>
              <a:t>A</a:t>
            </a:r>
            <a:r>
              <a:rPr lang="en-US" altLang="zh-CN" sz="2400" i="1" baseline="-25000" smtClean="0"/>
              <a:t>2</a:t>
            </a:r>
            <a:r>
              <a:rPr lang="zh-CN" altLang="en-US" sz="2400" i="1" smtClean="0"/>
              <a:t>，</a:t>
            </a:r>
            <a:r>
              <a:rPr lang="en-US" altLang="zh-CN" sz="2400" i="1" smtClean="0"/>
              <a:t>…</a:t>
            </a:r>
            <a:r>
              <a:rPr lang="zh-CN" altLang="en-US" sz="2400" i="1" smtClean="0"/>
              <a:t>，</a:t>
            </a:r>
            <a:r>
              <a:rPr lang="en-US" altLang="zh-CN" sz="2400" i="1" smtClean="0"/>
              <a:t>A</a:t>
            </a:r>
            <a:r>
              <a:rPr lang="en-US" altLang="zh-CN" sz="2400" i="1" baseline="-25000" smtClean="0"/>
              <a:t>n</a:t>
            </a:r>
            <a:r>
              <a:rPr lang="en-US" altLang="zh-CN" sz="2400" i="1" smtClean="0"/>
              <a:t>)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SzPct val="85000"/>
            </a:pPr>
            <a:r>
              <a:rPr lang="en-US" altLang="zh-CN" sz="2400" i="1" smtClean="0"/>
              <a:t>R: </a:t>
            </a:r>
            <a:r>
              <a:rPr lang="zh-CN" altLang="en-US" sz="2400" smtClean="0"/>
              <a:t>关系名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SzPct val="75000"/>
            </a:pPr>
            <a:r>
              <a:rPr lang="en-US" altLang="zh-CN" sz="2400" i="1" smtClean="0"/>
              <a:t>A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A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，</a:t>
            </a:r>
            <a:r>
              <a:rPr lang="en-US" altLang="zh-CN" sz="2400" smtClean="0"/>
              <a:t>…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A</a:t>
            </a:r>
            <a:r>
              <a:rPr lang="en-US" altLang="zh-CN" sz="2400" i="1" baseline="-25000" smtClean="0"/>
              <a:t>n  </a:t>
            </a:r>
            <a:r>
              <a:rPr lang="en-US" altLang="zh-CN" sz="2400" smtClean="0"/>
              <a:t>: </a:t>
            </a:r>
            <a:r>
              <a:rPr lang="zh-CN" altLang="en-US" sz="2400" smtClean="0"/>
              <a:t>属性名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smtClean="0"/>
              <a:t>注：域名及属性向域的映象常常直接说明为属性的类型、长度</a:t>
            </a:r>
          </a:p>
          <a:p>
            <a:endParaRPr lang="zh-CN" altLang="en-US" sz="2400" smtClean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关系模式</a:t>
            </a:r>
          </a:p>
        </p:txBody>
      </p:sp>
    </p:spTree>
    <p:extLst>
      <p:ext uri="{BB962C8B-B14F-4D97-AF65-F5344CB8AC3E}">
        <p14:creationId xmlns:p14="http://schemas.microsoft.com/office/powerpoint/2010/main" val="7777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684213" y="5084763"/>
            <a:ext cx="6551612" cy="1235075"/>
          </a:xfrm>
        </p:spPr>
        <p:txBody>
          <a:bodyPr>
            <a:normAutofit fontScale="77500" lnSpcReduction="20000"/>
          </a:bodyPr>
          <a:lstStyle/>
          <a:p>
            <a:pPr algn="just" fontAlgn="auto">
              <a:spcAft>
                <a:spcPts val="0"/>
              </a:spcAft>
              <a:defRPr/>
            </a:pPr>
            <a:endParaRPr lang="zh-CN" altLang="en-US" dirty="0"/>
          </a:p>
          <a:p>
            <a:pPr algn="just"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400" dirty="0"/>
              <a:t>关系模式和关系往往笼统称为关系</a:t>
            </a:r>
          </a:p>
          <a:p>
            <a:pPr algn="just"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400" dirty="0"/>
              <a:t>     通过上下文加以区别</a:t>
            </a:r>
            <a:endParaRPr lang="zh-CN" altLang="en-US" dirty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47773615"/>
              </p:ext>
            </p:extLst>
          </p:nvPr>
        </p:nvGraphicFramePr>
        <p:xfrm>
          <a:off x="376808" y="980728"/>
          <a:ext cx="72195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关系模式与关系</a:t>
            </a:r>
          </a:p>
        </p:txBody>
      </p:sp>
    </p:spTree>
    <p:extLst>
      <p:ext uri="{BB962C8B-B14F-4D97-AF65-F5344CB8AC3E}">
        <p14:creationId xmlns:p14="http://schemas.microsoft.com/office/powerpoint/2010/main" val="28721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5438" y="981075"/>
            <a:ext cx="7847012" cy="568801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smtClean="0"/>
              <a:t>关系数据库</a:t>
            </a:r>
          </a:p>
          <a:p>
            <a:pPr marL="457200" lvl="1" indent="0" algn="just">
              <a:lnSpc>
                <a:spcPct val="120000"/>
              </a:lnSpc>
            </a:pPr>
            <a:r>
              <a:rPr lang="zh-CN" altLang="en-US" sz="2400" smtClean="0"/>
              <a:t>在一个给定的应用领域中，所有关系的集合构成一个关系数据库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smtClean="0"/>
              <a:t>关系数据库的型与值</a:t>
            </a:r>
            <a:endParaRPr lang="en-US" altLang="zh-CN" sz="2800" smtClean="0"/>
          </a:p>
          <a:p>
            <a:pPr marL="457200" lvl="1" indent="0" algn="just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smtClean="0"/>
              <a:t>关系数据库的型</a:t>
            </a:r>
            <a:r>
              <a:rPr lang="en-US" altLang="zh-CN" sz="2800" smtClean="0"/>
              <a:t>: </a:t>
            </a:r>
          </a:p>
          <a:p>
            <a:pPr marL="457200" lvl="1" indent="0" algn="just">
              <a:lnSpc>
                <a:spcPct val="120000"/>
              </a:lnSpc>
            </a:pPr>
            <a:r>
              <a:rPr lang="zh-CN" altLang="en-US" sz="2400" smtClean="0"/>
              <a:t>关系数据库模式，是对关系数据库的描述</a:t>
            </a:r>
            <a:endParaRPr lang="en-US" altLang="zh-CN" sz="2400" smtClean="0"/>
          </a:p>
          <a:p>
            <a:pPr marL="457200" lvl="1" indent="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800" smtClean="0"/>
              <a:t>关系数据库的值</a:t>
            </a:r>
            <a:r>
              <a:rPr lang="en-US" altLang="zh-CN" sz="2800" smtClean="0"/>
              <a:t>: </a:t>
            </a:r>
          </a:p>
          <a:p>
            <a:pPr marL="457200" lvl="1" indent="0" algn="just">
              <a:lnSpc>
                <a:spcPct val="120000"/>
              </a:lnSpc>
            </a:pPr>
            <a:r>
              <a:rPr lang="zh-CN" altLang="en-US" sz="2400" smtClean="0"/>
              <a:t>关系模式在某一时刻对应的关系的集合，通常称为关系数据库</a:t>
            </a:r>
            <a:endParaRPr lang="en-US" altLang="zh-CN" sz="2400" smtClean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2.1.3 </a:t>
            </a: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1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731865428"/>
              </p:ext>
            </p:extLst>
          </p:nvPr>
        </p:nvGraphicFramePr>
        <p:xfrm>
          <a:off x="323850" y="1268760"/>
          <a:ext cx="8077200" cy="4547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2.1.4 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关系模型的存储结构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36244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/>
          <a:lstStyle/>
          <a:p>
            <a:r>
              <a:rPr lang="zh-CN" altLang="en-US" dirty="0" smtClean="0"/>
              <a:t>关系数据库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2.1 </a:t>
            </a:r>
            <a:r>
              <a:rPr lang="zh-CN" altLang="en-US" sz="2800" dirty="0"/>
              <a:t>关系数据结构及形式化定义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2.2 </a:t>
            </a:r>
            <a:r>
              <a:rPr lang="zh-CN" altLang="en-US" sz="2800" dirty="0"/>
              <a:t>关系操作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2.3 </a:t>
            </a:r>
            <a:r>
              <a:rPr lang="zh-CN" altLang="en-US" sz="2800" dirty="0"/>
              <a:t>关系的完整性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2.4 </a:t>
            </a:r>
            <a:r>
              <a:rPr lang="zh-CN" altLang="en-US" sz="2800" dirty="0" smtClean="0"/>
              <a:t>关系代数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2.5</a:t>
            </a:r>
            <a:r>
              <a:rPr lang="zh-CN" altLang="en-US" dirty="0"/>
              <a:t>* 关系</a:t>
            </a:r>
            <a:r>
              <a:rPr lang="zh-CN" altLang="en-US" dirty="0" smtClean="0"/>
              <a:t>演算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288" y="1573609"/>
            <a:ext cx="6408737" cy="703263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1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5"/>
          </p:nvPr>
        </p:nvGraphicFramePr>
        <p:xfrm>
          <a:off x="304800" y="836613"/>
          <a:ext cx="7723584" cy="541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的关系操作</a:t>
            </a:r>
          </a:p>
        </p:txBody>
      </p:sp>
    </p:spTree>
    <p:extLst>
      <p:ext uri="{BB962C8B-B14F-4D97-AF65-F5344CB8AC3E}">
        <p14:creationId xmlns:p14="http://schemas.microsoft.com/office/powerpoint/2010/main" val="7369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5"/>
          </p:nvPr>
        </p:nvGraphicFramePr>
        <p:xfrm>
          <a:off x="323529" y="744781"/>
          <a:ext cx="7488832" cy="5877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语言的分类</a:t>
            </a:r>
          </a:p>
        </p:txBody>
      </p:sp>
    </p:spTree>
    <p:extLst>
      <p:ext uri="{BB962C8B-B14F-4D97-AF65-F5344CB8AC3E}">
        <p14:creationId xmlns:p14="http://schemas.microsoft.com/office/powerpoint/2010/main" val="40646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712"/>
            <a:ext cx="8077200" cy="5760640"/>
          </a:xfrm>
        </p:spPr>
        <p:txBody>
          <a:bodyPr/>
          <a:lstStyle/>
          <a:p>
            <a:pPr marL="342900" indent="-342900" algn="just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400" dirty="0"/>
              <a:t>提出关系模型的是美国</a:t>
            </a:r>
            <a:r>
              <a:rPr lang="en-US" altLang="zh-CN" sz="2400" dirty="0">
                <a:latin typeface="Times New Roman" pitchFamily="18" charset="0"/>
              </a:rPr>
              <a:t>IBM</a:t>
            </a:r>
            <a:r>
              <a:rPr lang="zh-CN" altLang="en-US" sz="2400" dirty="0"/>
              <a:t>公司的</a:t>
            </a:r>
            <a:r>
              <a:rPr lang="en-US" altLang="zh-CN" sz="2400" dirty="0" err="1">
                <a:latin typeface="Times New Roman" pitchFamily="18" charset="0"/>
              </a:rPr>
              <a:t>E.F.Codd</a:t>
            </a:r>
            <a:endParaRPr lang="en-US" altLang="zh-CN" sz="2400" dirty="0">
              <a:latin typeface="Times New Roman" pitchFamily="18" charset="0"/>
            </a:endParaRPr>
          </a:p>
          <a:p>
            <a:pPr marL="800100" lvl="1" indent="-342900" algn="just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dirty="0"/>
              <a:t>1970</a:t>
            </a:r>
            <a:r>
              <a:rPr lang="zh-CN" altLang="en-US" dirty="0"/>
              <a:t>年提出关系数据模型</a:t>
            </a:r>
          </a:p>
          <a:p>
            <a:pPr marL="1257300" lvl="2" indent="-342900" algn="just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400" dirty="0" err="1"/>
              <a:t>E.F.Codd</a:t>
            </a:r>
            <a:r>
              <a:rPr lang="en-US" altLang="zh-CN" sz="2400" dirty="0"/>
              <a:t>, “A Relational Model of Data for Large </a:t>
            </a:r>
            <a:r>
              <a:rPr lang="en-US" altLang="zh-CN" sz="2400" dirty="0" smtClean="0"/>
              <a:t>Shared </a:t>
            </a:r>
            <a:r>
              <a:rPr lang="en-US" altLang="zh-CN" sz="2400" dirty="0"/>
              <a:t>Data Banks”, 《Communication of the </a:t>
            </a:r>
            <a:r>
              <a:rPr lang="en-US" altLang="zh-CN" sz="2400" dirty="0" smtClean="0"/>
              <a:t>ACM</a:t>
            </a:r>
            <a:r>
              <a:rPr lang="en-US" altLang="zh-CN" sz="2400" dirty="0"/>
              <a:t>》,1970</a:t>
            </a:r>
          </a:p>
          <a:p>
            <a:pPr marL="800100" lvl="1" indent="-342900" algn="just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dirty="0"/>
              <a:t>之后，提出了关系代数和关系演算的概念</a:t>
            </a:r>
          </a:p>
          <a:p>
            <a:pPr marL="800100" lvl="1" indent="-342900" algn="just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dirty="0"/>
              <a:t>1972</a:t>
            </a:r>
            <a:r>
              <a:rPr lang="zh-CN" altLang="en-US" dirty="0"/>
              <a:t>年提出了关系的第一、第二、第三范式</a:t>
            </a:r>
          </a:p>
          <a:p>
            <a:pPr marL="800100" lvl="1" indent="-342900" algn="just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dirty="0"/>
              <a:t>1974</a:t>
            </a:r>
            <a:r>
              <a:rPr lang="zh-CN" altLang="en-US" dirty="0"/>
              <a:t>年提出了关系的</a:t>
            </a:r>
            <a:r>
              <a:rPr lang="en-US" altLang="zh-CN" dirty="0">
                <a:latin typeface="Times New Roman" pitchFamily="18" charset="0"/>
              </a:rPr>
              <a:t>BC</a:t>
            </a:r>
            <a:r>
              <a:rPr lang="zh-CN" altLang="en-US" dirty="0"/>
              <a:t>范式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/>
        <p:txBody>
          <a:bodyPr/>
          <a:lstStyle/>
          <a:p>
            <a:r>
              <a:rPr lang="zh-CN" altLang="en-US" dirty="0" smtClean="0"/>
              <a:t>关系数据库简介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6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/>
          <a:lstStyle/>
          <a:p>
            <a:r>
              <a:rPr lang="zh-CN" altLang="en-US" dirty="0" smtClean="0"/>
              <a:t>关系数据库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2.1 </a:t>
            </a:r>
            <a:r>
              <a:rPr lang="zh-CN" altLang="en-US" sz="2800" dirty="0"/>
              <a:t>关系数据结构及形式化定义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2.2 </a:t>
            </a:r>
            <a:r>
              <a:rPr lang="zh-CN" altLang="en-US" sz="2800" dirty="0"/>
              <a:t>关系操作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2.3 </a:t>
            </a:r>
            <a:r>
              <a:rPr lang="zh-CN" altLang="en-US" sz="2800" dirty="0"/>
              <a:t>关系的完整性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2.4 </a:t>
            </a:r>
            <a:r>
              <a:rPr lang="zh-CN" altLang="en-US" sz="2800" dirty="0" smtClean="0"/>
              <a:t>关系代数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2.5</a:t>
            </a:r>
            <a:r>
              <a:rPr lang="zh-CN" altLang="en-US" dirty="0"/>
              <a:t>* 关系演算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95288" y="2293689"/>
            <a:ext cx="6408737" cy="703263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1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5"/>
          </p:nvPr>
        </p:nvGraphicFramePr>
        <p:xfrm>
          <a:off x="401894" y="1063446"/>
          <a:ext cx="7698498" cy="3355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131" name="文本框 4"/>
          <p:cNvSpPr txBox="1">
            <a:spLocks noChangeArrowheads="1"/>
          </p:cNvSpPr>
          <p:nvPr/>
        </p:nvSpPr>
        <p:spPr bwMode="auto">
          <a:xfrm>
            <a:off x="698500" y="4602163"/>
            <a:ext cx="727392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实体完整性和参照完整性是关系模型必须满足的完整性约束条件，被称作关系的两个不变性。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的三类完整性约束</a:t>
            </a:r>
          </a:p>
        </p:txBody>
      </p:sp>
    </p:spTree>
    <p:extLst>
      <p:ext uri="{BB962C8B-B14F-4D97-AF65-F5344CB8AC3E}">
        <p14:creationId xmlns:p14="http://schemas.microsoft.com/office/powerpoint/2010/main" val="7776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1"/>
          <p:cNvSpPr>
            <a:spLocks noGrp="1"/>
          </p:cNvSpPr>
          <p:nvPr>
            <p:ph sz="quarter" idx="15"/>
          </p:nvPr>
        </p:nvSpPr>
        <p:spPr>
          <a:xfrm>
            <a:off x="323850" y="3059113"/>
            <a:ext cx="8077200" cy="3351212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2400" smtClean="0"/>
              <a:t>例：</a:t>
            </a:r>
          </a:p>
          <a:p>
            <a:pPr marL="457200" lvl="1" indent="0" algn="just">
              <a:lnSpc>
                <a:spcPct val="130000"/>
              </a:lnSpc>
            </a:pPr>
            <a:r>
              <a:rPr lang="zh-CN" altLang="zh-CN" sz="2800" smtClean="0"/>
              <a:t>选修（</a:t>
            </a:r>
            <a:r>
              <a:rPr lang="zh-CN" altLang="zh-CN" sz="2800" b="1" u="sng" smtClean="0"/>
              <a:t>学号，课程号</a:t>
            </a:r>
            <a:r>
              <a:rPr lang="zh-CN" altLang="zh-CN" sz="2800" smtClean="0"/>
              <a:t>，成绩）</a:t>
            </a:r>
            <a:endParaRPr lang="en-US" altLang="zh-CN" sz="2800" smtClean="0"/>
          </a:p>
          <a:p>
            <a:pPr marL="457200" lvl="1" indent="0" algn="just">
              <a:lnSpc>
                <a:spcPct val="140000"/>
              </a:lnSpc>
            </a:pPr>
            <a:r>
              <a:rPr lang="zh-CN" altLang="zh-CN" sz="2800" smtClean="0"/>
              <a:t>“学号、课程号”为</a:t>
            </a:r>
            <a:r>
              <a:rPr lang="zh-CN" altLang="en-US" sz="2800" smtClean="0"/>
              <a:t>候选</a:t>
            </a:r>
            <a:r>
              <a:rPr lang="zh-CN" altLang="zh-CN" sz="2800" smtClean="0"/>
              <a:t>码</a:t>
            </a:r>
            <a:endParaRPr lang="en-US" altLang="zh-CN" sz="2800" smtClean="0"/>
          </a:p>
          <a:p>
            <a:pPr marL="457200" lvl="1" indent="0" algn="just">
              <a:lnSpc>
                <a:spcPct val="140000"/>
              </a:lnSpc>
            </a:pPr>
            <a:r>
              <a:rPr lang="zh-CN" altLang="zh-CN" sz="2800" smtClean="0"/>
              <a:t>“学号”和“课程号”两个属性都不能取空值</a:t>
            </a:r>
            <a:endParaRPr lang="zh-CN" altLang="en-US" sz="2800" smtClean="0"/>
          </a:p>
          <a:p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346075" y="981075"/>
            <a:ext cx="7804150" cy="1843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实体完整性规则（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 Integrity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若属性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是基本关系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的主属性，则属性</a:t>
            </a:r>
            <a:r>
              <a:rPr lang="en-US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不能取空值</a:t>
            </a:r>
            <a:endParaRPr lang="en-US" altLang="zh-CN" sz="24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zh-CN" sz="24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空值就是“不知道”或“不存在”或“无意义”的值</a:t>
            </a:r>
            <a:endParaRPr lang="zh-CN" altLang="en-US" sz="24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实体完整性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850" y="1052513"/>
            <a:ext cx="7651750" cy="4679950"/>
          </a:xfrm>
        </p:spPr>
        <p:txBody>
          <a:bodyPr>
            <a:normAutofit/>
          </a:bodyPr>
          <a:lstStyle/>
          <a:p>
            <a:pPr marL="457200" indent="-457200"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）实体完整性规则是针对基本关系而言的</a:t>
            </a:r>
            <a:r>
              <a:rPr lang="zh-CN" altLang="en-US" sz="2800" dirty="0" smtClean="0"/>
              <a:t>。一</a:t>
            </a:r>
            <a:r>
              <a:rPr lang="zh-CN" altLang="en-US" sz="2800" dirty="0"/>
              <a:t>个基本表通常对应现实世界的一个实体集。</a:t>
            </a: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）现实世界中的实体是可区分的，即它们具有某种</a:t>
            </a:r>
            <a:r>
              <a:rPr lang="zh-CN" altLang="en-US" sz="2800" dirty="0" smtClean="0"/>
              <a:t>唯一性</a:t>
            </a:r>
            <a:r>
              <a:rPr lang="zh-CN" altLang="en-US" sz="2800" dirty="0"/>
              <a:t>标识。</a:t>
            </a: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）关系模型中以主码作为唯一性标识。</a:t>
            </a:r>
          </a:p>
          <a:p>
            <a:pPr algn="just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）主码中的</a:t>
            </a:r>
            <a:r>
              <a:rPr lang="zh-CN" altLang="en-US" sz="2800" dirty="0" smtClean="0"/>
              <a:t>属性不能</a:t>
            </a:r>
            <a:r>
              <a:rPr lang="zh-CN" altLang="en-US" sz="2800" dirty="0"/>
              <a:t>取空值。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实体完整性规则</a:t>
            </a:r>
          </a:p>
        </p:txBody>
      </p:sp>
    </p:spTree>
    <p:extLst>
      <p:ext uri="{BB962C8B-B14F-4D97-AF65-F5344CB8AC3E}">
        <p14:creationId xmlns:p14="http://schemas.microsoft.com/office/powerpoint/2010/main" val="19457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sz="quarter" idx="15"/>
          </p:nvPr>
        </p:nvSpPr>
        <p:spPr>
          <a:xfrm>
            <a:off x="695325" y="949325"/>
            <a:ext cx="7332663" cy="2407667"/>
          </a:xfrm>
        </p:spPr>
        <p:txBody>
          <a:bodyPr/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黑体" panose="02010609060101010101" pitchFamily="49" charset="-122"/>
              </a:rPr>
              <a:t>[</a:t>
            </a:r>
            <a:r>
              <a:rPr lang="zh-CN" altLang="en-US" sz="2800" dirty="0" smtClean="0">
                <a:ea typeface="黑体" panose="02010609060101010101" pitchFamily="49" charset="-122"/>
              </a:rPr>
              <a:t>例</a:t>
            </a:r>
            <a:r>
              <a:rPr lang="en-US" altLang="zh-CN" sz="2800" dirty="0" smtClean="0">
                <a:ea typeface="黑体" panose="02010609060101010101" pitchFamily="49" charset="-122"/>
              </a:rPr>
              <a:t>2.</a:t>
            </a:r>
            <a:r>
              <a:rPr lang="en-US" altLang="zh-CN" sz="2800" dirty="0" smtClean="0"/>
              <a:t>1]  </a:t>
            </a:r>
            <a:r>
              <a:rPr lang="zh-CN" altLang="en-US" sz="2800" dirty="0" smtClean="0"/>
              <a:t>学生实体、专业实体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　学生（</a:t>
            </a:r>
            <a:r>
              <a:rPr lang="zh-CN" altLang="en-US" sz="2800" b="1" u="sng" dirty="0" smtClean="0"/>
              <a:t>学号</a:t>
            </a:r>
            <a:r>
              <a:rPr lang="zh-CN" altLang="en-US" sz="2800" dirty="0" smtClean="0"/>
              <a:t>，姓名，性别，</a:t>
            </a:r>
            <a:r>
              <a:rPr lang="zh-CN" altLang="en-US" sz="2800" dirty="0" smtClean="0">
                <a:solidFill>
                  <a:schemeClr val="hlink"/>
                </a:solidFill>
              </a:rPr>
              <a:t>专业号</a:t>
            </a:r>
            <a:r>
              <a:rPr lang="zh-CN" altLang="en-US" sz="2800" dirty="0" smtClean="0"/>
              <a:t>，年龄）</a:t>
            </a:r>
          </a:p>
          <a:p>
            <a:pPr marL="457200" lvl="1" indent="0" algn="just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/>
              <a:t>专业（</a:t>
            </a:r>
            <a:r>
              <a:rPr lang="zh-CN" altLang="en-US" sz="2800" b="1" u="sng" dirty="0" smtClean="0">
                <a:solidFill>
                  <a:schemeClr val="hlink"/>
                </a:solidFill>
              </a:rPr>
              <a:t>专业号</a:t>
            </a:r>
            <a:r>
              <a:rPr lang="zh-CN" altLang="en-US" sz="2800" dirty="0" smtClean="0"/>
              <a:t>，专业名）</a:t>
            </a:r>
          </a:p>
        </p:txBody>
      </p:sp>
      <p:sp>
        <p:nvSpPr>
          <p:cNvPr id="3" name="直角双向箭头 2"/>
          <p:cNvSpPr/>
          <p:nvPr/>
        </p:nvSpPr>
        <p:spPr>
          <a:xfrm>
            <a:off x="3347864" y="2348880"/>
            <a:ext cx="2736304" cy="576064"/>
          </a:xfrm>
          <a:prstGeom prst="leftUpArrow">
            <a:avLst>
              <a:gd name="adj1" fmla="val 10061"/>
              <a:gd name="adj2" fmla="val 13795"/>
              <a:gd name="adj3" fmla="val 25000"/>
            </a:avLst>
          </a:prstGeom>
          <a:solidFill>
            <a:schemeClr val="accent1">
              <a:alpha val="74000"/>
            </a:schemeClr>
          </a:solidFill>
          <a:ln>
            <a:solidFill>
              <a:schemeClr val="accent1">
                <a:shade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参照完整性</a:t>
            </a:r>
            <a:r>
              <a:rPr lang="en-US" altLang="zh-CN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关系间的引用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6227763" y="1065213"/>
            <a:ext cx="1439862" cy="612775"/>
          </a:xfrm>
          <a:prstGeom prst="wedgeEllipseCallout">
            <a:avLst>
              <a:gd name="adj1" fmla="val -270466"/>
              <a:gd name="adj2" fmla="val 8856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主码</a:t>
            </a:r>
          </a:p>
        </p:txBody>
      </p:sp>
      <p:sp>
        <p:nvSpPr>
          <p:cNvPr id="12" name="椭圆形标注 11"/>
          <p:cNvSpPr/>
          <p:nvPr/>
        </p:nvSpPr>
        <p:spPr>
          <a:xfrm>
            <a:off x="4932363" y="3644900"/>
            <a:ext cx="1439862" cy="612775"/>
          </a:xfrm>
          <a:prstGeom prst="wedgeEllipseCallout">
            <a:avLst>
              <a:gd name="adj1" fmla="val -179762"/>
              <a:gd name="adj2" fmla="val -1530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主码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4653136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/>
              <a:t>在关系模型中实体及实体间的联系都是用关系来描述的，自然存在着关系与关系间的引用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 algn="just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 smtClean="0"/>
              <a:t>学生关系引用了专业关系的主码“专业号”</a:t>
            </a:r>
            <a:endParaRPr lang="en-US" altLang="zh-CN" dirty="0" smtClean="0"/>
          </a:p>
          <a:p>
            <a:pPr marL="742950" lvl="1" indent="-285750" algn="just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 smtClean="0"/>
              <a:t>学生关系中的“专业号”值必须是确实存在的专业的专业号</a:t>
            </a:r>
            <a:endParaRPr lang="en-US" altLang="zh-CN" dirty="0" smtClean="0"/>
          </a:p>
          <a:p>
            <a:pPr algn="just" eaLnBrk="1" hangingPunct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28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712"/>
            <a:ext cx="8077200" cy="2016224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ea typeface="黑体" pitchFamily="49" charset="-122"/>
              </a:rPr>
              <a:t>例</a:t>
            </a:r>
            <a:r>
              <a:rPr lang="en-US" altLang="zh-CN" sz="2000" dirty="0">
                <a:ea typeface="黑体" pitchFamily="49" charset="-122"/>
              </a:rPr>
              <a:t>[</a:t>
            </a:r>
            <a:r>
              <a:rPr lang="en-US" altLang="zh-CN" sz="2000" dirty="0"/>
              <a:t>2.2] </a:t>
            </a:r>
            <a:r>
              <a:rPr lang="zh-CN" altLang="en-US" sz="2000" dirty="0"/>
              <a:t>学生、课程、学生与课程之间的多对多联系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/>
              <a:t>     学生（</a:t>
            </a:r>
            <a:r>
              <a:rPr lang="zh-CN" altLang="en-US" sz="2000" u="sng" dirty="0">
                <a:solidFill>
                  <a:srgbClr val="FF00FF"/>
                </a:solidFill>
              </a:rPr>
              <a:t>学号</a:t>
            </a:r>
            <a:r>
              <a:rPr lang="zh-CN" altLang="en-US" sz="2000" dirty="0">
                <a:solidFill>
                  <a:schemeClr val="accent2"/>
                </a:solidFill>
              </a:rPr>
              <a:t>，</a:t>
            </a:r>
            <a:r>
              <a:rPr lang="zh-CN" altLang="en-US" sz="2000" dirty="0"/>
              <a:t>姓名，性别，专业号，年龄）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/>
              <a:t>     课程（</a:t>
            </a:r>
            <a:r>
              <a:rPr lang="zh-CN" altLang="en-US" sz="2000" u="sng" dirty="0">
                <a:solidFill>
                  <a:srgbClr val="3333FF"/>
                </a:solidFill>
              </a:rPr>
              <a:t>课程号</a:t>
            </a:r>
            <a:r>
              <a:rPr lang="zh-CN" altLang="en-US" sz="2000" dirty="0"/>
              <a:t>，课程名，学分）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/>
              <a:t>     选修（</a:t>
            </a:r>
            <a:r>
              <a:rPr lang="zh-CN" altLang="en-US" sz="2000" u="sng" dirty="0">
                <a:solidFill>
                  <a:srgbClr val="FF00FF"/>
                </a:solidFill>
              </a:rPr>
              <a:t>学号</a:t>
            </a:r>
            <a:r>
              <a:rPr lang="zh-CN" altLang="en-US" sz="2000" dirty="0"/>
              <a:t>，</a:t>
            </a:r>
            <a:r>
              <a:rPr lang="zh-CN" altLang="en-US" sz="2000" u="sng" dirty="0">
                <a:solidFill>
                  <a:srgbClr val="3333FF"/>
                </a:solidFill>
              </a:rPr>
              <a:t>课程号</a:t>
            </a:r>
            <a:r>
              <a:rPr lang="zh-CN" altLang="en-US" sz="2000" dirty="0"/>
              <a:t>，成绩）</a:t>
            </a:r>
          </a:p>
          <a:p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/>
        <p:txBody>
          <a:bodyPr/>
          <a:lstStyle/>
          <a:p>
            <a:r>
              <a:rPr lang="zh-CN" altLang="en-US" dirty="0" smtClean="0"/>
              <a:t>关系间的引用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244362" y="3429000"/>
            <a:ext cx="454366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 typeface="Wingdings" pitchFamily="2" charset="2"/>
              <a:buNone/>
            </a:pPr>
            <a:r>
              <a:rPr lang="zh-CN" altLang="en-US" sz="1800" dirty="0">
                <a:ea typeface="黑体" pitchFamily="49" charset="-122"/>
              </a:rPr>
              <a:t>例</a:t>
            </a:r>
            <a:r>
              <a:rPr lang="en-US" altLang="zh-CN" sz="1800" dirty="0">
                <a:ea typeface="黑体" pitchFamily="49" charset="-122"/>
              </a:rPr>
              <a:t>[2.</a:t>
            </a:r>
            <a:r>
              <a:rPr lang="en-US" altLang="zh-CN" sz="1800" dirty="0"/>
              <a:t>3]  </a:t>
            </a:r>
            <a:r>
              <a:rPr lang="zh-CN" altLang="en-US" sz="1800" dirty="0"/>
              <a:t>学生实体及其内部的一对多联系 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1800" dirty="0" smtClean="0"/>
              <a:t>学生</a:t>
            </a:r>
            <a:r>
              <a:rPr lang="zh-CN" altLang="en-US" sz="1800" dirty="0"/>
              <a:t>（</a:t>
            </a:r>
            <a:r>
              <a:rPr lang="zh-CN" altLang="en-US" sz="1800" u="sng" dirty="0">
                <a:solidFill>
                  <a:srgbClr val="3333FF"/>
                </a:solidFill>
              </a:rPr>
              <a:t>学号</a:t>
            </a:r>
            <a:r>
              <a:rPr lang="zh-CN" altLang="en-US" sz="1800" dirty="0"/>
              <a:t>，姓名，性别，专业号，年龄，</a:t>
            </a:r>
            <a:r>
              <a:rPr lang="zh-CN" altLang="en-US" sz="1800" dirty="0">
                <a:solidFill>
                  <a:srgbClr val="3333FF"/>
                </a:solidFill>
              </a:rPr>
              <a:t>班长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itchFamily="2" charset="2"/>
              <a:buNone/>
            </a:pPr>
            <a:endParaRPr lang="en-US" altLang="zh-CN" sz="1800" dirty="0" smtClean="0"/>
          </a:p>
          <a:p>
            <a:pPr>
              <a:lnSpc>
                <a:spcPct val="140000"/>
              </a:lnSpc>
              <a:buClr>
                <a:schemeClr val="accent1"/>
              </a:buClr>
              <a:buFont typeface="Wingdings" pitchFamily="2" charset="2"/>
              <a:buChar char="v"/>
            </a:pPr>
            <a:r>
              <a:rPr kumimoji="1" lang="en-US" altLang="zh-CN" sz="1800" dirty="0"/>
              <a:t>“</a:t>
            </a:r>
            <a:r>
              <a:rPr kumimoji="1" lang="zh-CN" altLang="en-US" sz="1800" dirty="0"/>
              <a:t>学号”是主码，“班长”是外码，它引用了</a:t>
            </a:r>
            <a:r>
              <a:rPr kumimoji="1" lang="zh-CN" altLang="en-US" sz="1800" b="1" dirty="0">
                <a:solidFill>
                  <a:srgbClr val="7030A0"/>
                </a:solidFill>
              </a:rPr>
              <a:t>本关系</a:t>
            </a:r>
            <a:r>
              <a:rPr kumimoji="1" lang="zh-CN" altLang="en-US" sz="1800" dirty="0"/>
              <a:t>的“学号” </a:t>
            </a:r>
          </a:p>
          <a:p>
            <a:pPr>
              <a:lnSpc>
                <a:spcPct val="140000"/>
              </a:lnSpc>
              <a:buClr>
                <a:schemeClr val="accent1"/>
              </a:buClr>
              <a:buFont typeface="Wingdings" pitchFamily="2" charset="2"/>
              <a:buChar char="v"/>
            </a:pPr>
            <a:r>
              <a:rPr kumimoji="1" lang="zh-CN" altLang="en-US" sz="1800" dirty="0"/>
              <a:t>“班长” 必须是确实存在的学生的学</a:t>
            </a:r>
            <a:r>
              <a:rPr kumimoji="1" lang="zh-CN" altLang="en-US" sz="1800" dirty="0" smtClean="0"/>
              <a:t>号</a:t>
            </a:r>
            <a:endParaRPr lang="zh-CN" altLang="en-US" sz="1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283580"/>
              </p:ext>
            </p:extLst>
          </p:nvPr>
        </p:nvGraphicFramePr>
        <p:xfrm>
          <a:off x="4920756" y="3429001"/>
          <a:ext cx="3653538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Document" r:id="rId3" imgW="9481793" imgH="5033525" progId="Word.Document.8">
                  <p:embed/>
                </p:oleObj>
              </mc:Choice>
              <mc:Fallback>
                <p:oleObj name="Document" r:id="rId3" imgW="9481793" imgH="503352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0756" y="3429001"/>
                        <a:ext cx="3653538" cy="28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4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/>
          <p:cNvSpPr>
            <a:spLocks noGrp="1"/>
          </p:cNvSpPr>
          <p:nvPr>
            <p:ph sz="quarter" idx="15"/>
          </p:nvPr>
        </p:nvSpPr>
        <p:spPr>
          <a:xfrm>
            <a:off x="447675" y="4005263"/>
            <a:ext cx="6861175" cy="1173162"/>
          </a:xfrm>
        </p:spPr>
        <p:txBody>
          <a:bodyPr/>
          <a:lstStyle/>
          <a:p>
            <a:pPr algn="just">
              <a:lnSpc>
                <a:spcPct val="160000"/>
              </a:lnSpc>
            </a:pPr>
            <a:r>
              <a:rPr lang="zh-CN" altLang="en-US" sz="2400" dirty="0" smtClean="0"/>
              <a:t>学生（</a:t>
            </a:r>
            <a:r>
              <a:rPr lang="zh-CN" altLang="en-US" sz="2400" b="1" u="sng" dirty="0" smtClean="0"/>
              <a:t>学号</a:t>
            </a:r>
            <a:r>
              <a:rPr lang="zh-CN" altLang="en-US" sz="2400" dirty="0" smtClean="0"/>
              <a:t>，姓名，性别，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专业号</a:t>
            </a:r>
            <a:r>
              <a:rPr lang="zh-CN" altLang="en-US" sz="2400" dirty="0" smtClean="0"/>
              <a:t>，年龄）</a:t>
            </a:r>
            <a:endParaRPr lang="en-US" altLang="zh-CN" sz="2400" dirty="0" smtClean="0"/>
          </a:p>
          <a:p>
            <a:pPr algn="just">
              <a:lnSpc>
                <a:spcPct val="160000"/>
              </a:lnSpc>
            </a:pPr>
            <a:r>
              <a:rPr lang="zh-CN" altLang="en-US" sz="2400" dirty="0" smtClean="0"/>
              <a:t>专业（</a:t>
            </a:r>
            <a:r>
              <a:rPr lang="zh-CN" altLang="en-US" sz="2400" b="1" u="sng" dirty="0" smtClean="0">
                <a:solidFill>
                  <a:schemeClr val="hlink"/>
                </a:solidFill>
              </a:rPr>
              <a:t>专业号</a:t>
            </a:r>
            <a:r>
              <a:rPr lang="zh-CN" altLang="en-US" sz="2400" dirty="0" smtClean="0"/>
              <a:t>，专业名）</a:t>
            </a:r>
          </a:p>
          <a:p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447675" y="950913"/>
            <a:ext cx="7637463" cy="2862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是基本关系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的一个或一组属性，但不是关系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的码。如果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与基本关系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相对应，则称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外码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Referencing  Relation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被参照关系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Referenced Relation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或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 Relation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39552" y="5411433"/>
            <a:ext cx="5472607" cy="101566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“专业号”属性是学生关系的外码</a:t>
            </a:r>
          </a:p>
          <a:p>
            <a:pPr marL="0" lvl="1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专业关系是被参照关系，学生关系为参照关系 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外码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739" y="5538487"/>
            <a:ext cx="2108359" cy="76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07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712"/>
            <a:ext cx="8077200" cy="3024336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dirty="0"/>
              <a:t>[</a:t>
            </a:r>
            <a:r>
              <a:rPr lang="zh-CN" altLang="en-US" sz="2000" dirty="0"/>
              <a:t>例</a:t>
            </a:r>
            <a:r>
              <a:rPr lang="en-US" altLang="zh-CN" sz="2000" dirty="0"/>
              <a:t>2.2]</a:t>
            </a:r>
            <a:r>
              <a:rPr lang="zh-CN" altLang="en-US" sz="2000" dirty="0"/>
              <a:t>中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/>
              <a:t>     选修关系的“学号” 与学生关系的主码“学号”相对应</a:t>
            </a:r>
          </a:p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/>
              <a:t>     选修关系的“课程号”与课程关系的主码“课程号”相对应</a:t>
            </a:r>
          </a:p>
          <a:p>
            <a:pPr marL="800100" lvl="1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/>
              <a:t>“学号”和“课程号”是选修关系的外码</a:t>
            </a:r>
          </a:p>
          <a:p>
            <a:pPr marL="800100" lvl="1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/>
              <a:t>学生关系和课程关系均为被参照关系</a:t>
            </a:r>
          </a:p>
          <a:p>
            <a:pPr marL="800100" lvl="1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/>
              <a:t>选修关系为参照关系 </a:t>
            </a:r>
          </a:p>
          <a:p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/>
        <p:txBody>
          <a:bodyPr/>
          <a:lstStyle/>
          <a:p>
            <a:r>
              <a:rPr lang="zh-CN" altLang="en-US" dirty="0" smtClean="0"/>
              <a:t>外码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07987"/>
            <a:ext cx="5616649" cy="80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2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1484784"/>
            <a:ext cx="8077200" cy="1728192"/>
          </a:xfrm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2.3]</a:t>
            </a:r>
            <a:r>
              <a:rPr lang="zh-CN" altLang="en-US" sz="2400" dirty="0"/>
              <a:t>中“班长”与本身的主码“学号”相对应</a:t>
            </a:r>
          </a:p>
          <a:p>
            <a:pPr marL="800100" lvl="1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200" dirty="0"/>
              <a:t>“班长”是外码</a:t>
            </a:r>
          </a:p>
          <a:p>
            <a:pPr marL="800100" lvl="1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200" dirty="0"/>
              <a:t>学生关系既是参照关系也是被参照关系</a:t>
            </a:r>
            <a:r>
              <a:rPr lang="zh-CN" altLang="en-US" sz="2000" dirty="0"/>
              <a:t> </a:t>
            </a:r>
          </a:p>
          <a:p>
            <a:endParaRPr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/>
          <a:lstStyle/>
          <a:p>
            <a:r>
              <a:rPr lang="zh-CN" altLang="en-US" dirty="0" smtClean="0"/>
              <a:t>外码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73016"/>
            <a:ext cx="35242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3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1"/>
          <p:cNvSpPr>
            <a:spLocks noGrp="1"/>
          </p:cNvSpPr>
          <p:nvPr>
            <p:ph sz="quarter" idx="15"/>
          </p:nvPr>
        </p:nvSpPr>
        <p:spPr>
          <a:xfrm>
            <a:off x="539750" y="1125538"/>
            <a:ext cx="7632700" cy="26638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smtClean="0"/>
              <a:t>教师（</a:t>
            </a:r>
            <a:r>
              <a:rPr lang="zh-CN" altLang="en-US" sz="3200" u="sng" smtClean="0"/>
              <a:t>编号</a:t>
            </a:r>
            <a:r>
              <a:rPr lang="zh-CN" altLang="en-US" sz="3200" smtClean="0"/>
              <a:t>，课程编号，学期）</a:t>
            </a:r>
            <a:endParaRPr lang="en-US" altLang="zh-CN" sz="320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smtClean="0"/>
              <a:t>课程（</a:t>
            </a:r>
            <a:r>
              <a:rPr lang="zh-CN" altLang="en-US" sz="3200" u="sng" smtClean="0"/>
              <a:t>编号</a:t>
            </a:r>
            <a:r>
              <a:rPr lang="zh-CN" altLang="en-US" sz="3200" smtClean="0"/>
              <a:t>，名称）</a:t>
            </a:r>
            <a:endParaRPr lang="en-US" altLang="zh-CN" sz="320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smtClean="0"/>
              <a:t>什么是外码？什么是参照关系？什么是被参照关系？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外码  想一想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187844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60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/>
        <p:txBody>
          <a:bodyPr/>
          <a:lstStyle/>
          <a:p>
            <a:r>
              <a:rPr lang="zh-CN" altLang="en-US" dirty="0" smtClean="0"/>
              <a:t>关系数据库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2.1 </a:t>
            </a:r>
            <a:r>
              <a:rPr lang="zh-CN" altLang="en-US" sz="2800" dirty="0"/>
              <a:t>关系数据结构及形式化定义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2.2 </a:t>
            </a:r>
            <a:r>
              <a:rPr lang="zh-CN" altLang="en-US" sz="2800" dirty="0"/>
              <a:t>关系操作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2.3 </a:t>
            </a:r>
            <a:r>
              <a:rPr lang="zh-CN" altLang="en-US" sz="2800" dirty="0"/>
              <a:t>关系的完整性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2.4 </a:t>
            </a:r>
            <a:r>
              <a:rPr lang="zh-CN" altLang="en-US" sz="2800" dirty="0" smtClean="0"/>
              <a:t>关系代数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2.5</a:t>
            </a:r>
            <a:r>
              <a:rPr lang="zh-CN" altLang="en-US" dirty="0" smtClean="0"/>
              <a:t>* 关系演算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95288" y="908720"/>
            <a:ext cx="6408737" cy="703263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0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613"/>
            <a:ext cx="7867650" cy="541178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dirty="0" smtClean="0"/>
              <a:t>关系</a:t>
            </a:r>
            <a:r>
              <a:rPr lang="en-US" altLang="zh-CN" sz="2400" b="1" i="1" dirty="0" smtClean="0"/>
              <a:t>R</a:t>
            </a:r>
            <a:r>
              <a:rPr lang="en-US" altLang="zh-CN" sz="2400" i="1" dirty="0" smtClean="0"/>
              <a:t> </a:t>
            </a:r>
            <a:r>
              <a:rPr lang="zh-CN" altLang="en-US" sz="2400" dirty="0" smtClean="0"/>
              <a:t>和</a:t>
            </a:r>
            <a:r>
              <a:rPr lang="en-US" altLang="zh-CN" sz="2400" b="1" i="1" dirty="0" smtClean="0"/>
              <a:t>S </a:t>
            </a:r>
            <a:r>
              <a:rPr lang="zh-CN" altLang="en-US" sz="2400" dirty="0" smtClean="0"/>
              <a:t>不一定是不同的关系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dirty="0" smtClean="0"/>
              <a:t>目标关系</a:t>
            </a:r>
            <a:r>
              <a:rPr lang="en-US" altLang="zh-CN" sz="2400" b="1" i="1" dirty="0" smtClean="0"/>
              <a:t>S </a:t>
            </a:r>
            <a:r>
              <a:rPr lang="zh-CN" altLang="en-US" sz="2400" dirty="0" smtClean="0"/>
              <a:t>的主码</a:t>
            </a:r>
            <a:r>
              <a:rPr lang="en-US" altLang="zh-CN" sz="2400" dirty="0" smtClean="0"/>
              <a:t>K</a:t>
            </a:r>
            <a:r>
              <a:rPr lang="en-US" altLang="zh-CN" sz="2400" baseline="-25000" dirty="0" smtClean="0"/>
              <a:t>s </a:t>
            </a:r>
            <a:r>
              <a:rPr lang="zh-CN" altLang="en-US" sz="2400" dirty="0" smtClean="0"/>
              <a:t>和参照关系的外码</a:t>
            </a:r>
            <a:r>
              <a:rPr lang="en-US" altLang="zh-CN" sz="2400" b="1" i="1" dirty="0" smtClean="0"/>
              <a:t>F </a:t>
            </a:r>
            <a:r>
              <a:rPr lang="zh-CN" altLang="en-US" sz="2400" dirty="0" smtClean="0"/>
              <a:t>必须定义在同一个（或一组）域上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dirty="0" smtClean="0"/>
              <a:t>外码并不一定要与相应的主码同名</a:t>
            </a:r>
          </a:p>
          <a:p>
            <a:pPr marL="1085850" lvl="1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当外码与相应的主码属于不同关系时，往往取相同的名字，以便于识别</a:t>
            </a:r>
          </a:p>
          <a:p>
            <a:endParaRPr lang="zh-CN" altLang="en-US" dirty="0" smtClean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外码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6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688" y="1556792"/>
            <a:ext cx="7535862" cy="3540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参照完整性规则</a:t>
            </a:r>
          </a:p>
          <a:p>
            <a:pPr algn="just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若属性（或属性组）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是基本关系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的外码它与基本关系</a:t>
            </a:r>
            <a:r>
              <a:rPr lang="en-US" altLang="zh-CN" sz="2400" b="1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相对应（基本关系</a:t>
            </a:r>
            <a:r>
              <a:rPr lang="en-US" altLang="zh-CN" sz="2400" b="1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不一定是不同的关系），则对于</a:t>
            </a:r>
            <a:r>
              <a:rPr lang="en-US" altLang="zh-CN" sz="2400" b="1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中每个元组在</a:t>
            </a:r>
            <a:r>
              <a:rPr lang="en-US" altLang="zh-CN" sz="2400" b="1" i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上的值必须为：</a:t>
            </a:r>
          </a:p>
          <a:p>
            <a:pPr marL="800100" lvl="1" indent="-342900" algn="just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Wingdings" pitchFamily="2" charset="2"/>
              <a:buChar char="ü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或者取空值（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的每个属性值均为空值）</a:t>
            </a:r>
          </a:p>
          <a:p>
            <a:pPr marL="800100" lvl="1" indent="-342900" algn="just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Wingdings" pitchFamily="2" charset="2"/>
              <a:buChar char="ü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或者等于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中某个元组的主码值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参照完整性规则</a:t>
            </a:r>
          </a:p>
        </p:txBody>
      </p:sp>
    </p:spTree>
    <p:extLst>
      <p:ext uri="{BB962C8B-B14F-4D97-AF65-F5344CB8AC3E}">
        <p14:creationId xmlns:p14="http://schemas.microsoft.com/office/powerpoint/2010/main" val="13297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712"/>
            <a:ext cx="8077200" cy="1440160"/>
          </a:xfrm>
        </p:spPr>
        <p:txBody>
          <a:bodyPr/>
          <a:lstStyle/>
          <a:p>
            <a:pPr algn="just">
              <a:lnSpc>
                <a:spcPct val="160000"/>
              </a:lnSpc>
            </a:pPr>
            <a:r>
              <a:rPr lang="zh-CN" altLang="en-US" dirty="0"/>
              <a:t>学生（</a:t>
            </a:r>
            <a:r>
              <a:rPr lang="zh-CN" altLang="en-US" b="1" u="sng" dirty="0"/>
              <a:t>学号</a:t>
            </a:r>
            <a:r>
              <a:rPr lang="zh-CN" altLang="en-US" dirty="0"/>
              <a:t>，姓名，性别，</a:t>
            </a:r>
            <a:r>
              <a:rPr lang="zh-CN" altLang="en-US" b="1" dirty="0">
                <a:solidFill>
                  <a:schemeClr val="hlink"/>
                </a:solidFill>
              </a:rPr>
              <a:t>专业号</a:t>
            </a:r>
            <a:r>
              <a:rPr lang="zh-CN" altLang="en-US" dirty="0"/>
              <a:t>，年龄）</a:t>
            </a:r>
            <a:endParaRPr lang="en-US" altLang="zh-CN" dirty="0"/>
          </a:p>
          <a:p>
            <a:pPr algn="just">
              <a:lnSpc>
                <a:spcPct val="160000"/>
              </a:lnSpc>
            </a:pPr>
            <a:r>
              <a:rPr lang="zh-CN" altLang="en-US" dirty="0"/>
              <a:t>专业（</a:t>
            </a:r>
            <a:r>
              <a:rPr lang="zh-CN" altLang="en-US" b="1" u="sng" dirty="0">
                <a:solidFill>
                  <a:schemeClr val="hlink"/>
                </a:solidFill>
              </a:rPr>
              <a:t>专业号</a:t>
            </a:r>
            <a:r>
              <a:rPr lang="zh-CN" altLang="en-US" dirty="0"/>
              <a:t>，专业名）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/>
        <p:txBody>
          <a:bodyPr/>
          <a:lstStyle/>
          <a:p>
            <a:r>
              <a:rPr lang="zh-CN" altLang="en-US" dirty="0"/>
              <a:t>参照完整性规则</a:t>
            </a:r>
          </a:p>
          <a:p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395536" y="2852936"/>
            <a:ext cx="80772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400" dirty="0"/>
              <a:t>学生关系中每个元组的</a:t>
            </a:r>
            <a:r>
              <a:rPr lang="zh-CN" altLang="en-US" sz="2400" dirty="0">
                <a:solidFill>
                  <a:srgbClr val="FF00FF"/>
                </a:solidFill>
              </a:rPr>
              <a:t>“专业号”</a:t>
            </a:r>
            <a:r>
              <a:rPr lang="zh-CN" altLang="en-US" sz="2400" dirty="0"/>
              <a:t>属性只取两类值：</a:t>
            </a:r>
          </a:p>
          <a:p>
            <a:pPr algn="just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FF"/>
                </a:solidFill>
              </a:rPr>
              <a:t>空值</a:t>
            </a:r>
            <a:r>
              <a:rPr lang="zh-CN" altLang="en-US" sz="2400" dirty="0"/>
              <a:t>，表示尚未给该学生分配专业</a:t>
            </a:r>
          </a:p>
          <a:p>
            <a:pPr algn="just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）非空值，这时该值必须</a:t>
            </a:r>
            <a:r>
              <a:rPr lang="zh-CN" altLang="en-US" sz="2400" dirty="0">
                <a:solidFill>
                  <a:srgbClr val="FF00FF"/>
                </a:solidFill>
              </a:rPr>
              <a:t>是专业关系中某个元组的“专业号”值</a:t>
            </a:r>
            <a:r>
              <a:rPr lang="zh-CN" altLang="en-US" sz="2400" dirty="0"/>
              <a:t>，表示该学生</a:t>
            </a:r>
            <a:r>
              <a:rPr lang="zh-CN" altLang="en-US" sz="2400" dirty="0">
                <a:solidFill>
                  <a:srgbClr val="FF0000"/>
                </a:solidFill>
              </a:rPr>
              <a:t>不可能</a:t>
            </a:r>
            <a:r>
              <a:rPr lang="zh-CN" altLang="en-US" sz="2400" dirty="0"/>
              <a:t>分配一个</a:t>
            </a:r>
            <a:r>
              <a:rPr lang="zh-CN" altLang="en-US" sz="2400" dirty="0">
                <a:solidFill>
                  <a:srgbClr val="7030A0"/>
                </a:solidFill>
              </a:rPr>
              <a:t>不存在</a:t>
            </a:r>
            <a:r>
              <a:rPr lang="zh-CN" altLang="en-US" sz="2400" dirty="0"/>
              <a:t>的专业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693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1"/>
          <p:cNvSpPr>
            <a:spLocks noGrp="1"/>
          </p:cNvSpPr>
          <p:nvPr>
            <p:ph sz="quarter" idx="15"/>
          </p:nvPr>
        </p:nvSpPr>
        <p:spPr>
          <a:xfrm>
            <a:off x="347663" y="981075"/>
            <a:ext cx="7608887" cy="54117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smtClean="0"/>
              <a:t>针对某一具体关系数据库的约束条件，反映某一具体应用所涉及的数据必须满足的语义要求。</a:t>
            </a:r>
            <a:endParaRPr lang="en-US" altLang="zh-CN" sz="2400" smtClean="0"/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smtClean="0"/>
              <a:t>例</a:t>
            </a:r>
            <a:r>
              <a:rPr lang="en-US" altLang="zh-CN" sz="2400" smtClean="0"/>
              <a:t>: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smtClean="0"/>
              <a:t> </a:t>
            </a:r>
            <a:r>
              <a:rPr lang="zh-CN" altLang="en-US" sz="2400" smtClean="0"/>
              <a:t>课程（</a:t>
            </a:r>
            <a:r>
              <a:rPr lang="zh-CN" altLang="en-US" sz="2400" b="1" u="sng" smtClean="0"/>
              <a:t>课程号</a:t>
            </a:r>
            <a:r>
              <a:rPr lang="zh-CN" altLang="en-US" sz="2400" smtClean="0"/>
              <a:t>，课程名，学分）</a:t>
            </a:r>
            <a:endParaRPr lang="en-US" altLang="zh-CN" sz="2400" smtClean="0"/>
          </a:p>
          <a:p>
            <a:pPr marL="457200" lvl="1" indent="0" algn="just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smtClean="0"/>
              <a:t>“</a:t>
            </a:r>
            <a:r>
              <a:rPr lang="zh-CN" altLang="en-US" sz="2400" b="1" smtClean="0"/>
              <a:t>课程号</a:t>
            </a:r>
            <a:r>
              <a:rPr lang="zh-CN" altLang="en-US" sz="2400" smtClean="0"/>
              <a:t>”属性必须取唯一值</a:t>
            </a:r>
          </a:p>
          <a:p>
            <a:pPr marL="457200" lvl="1" indent="0" algn="just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smtClean="0"/>
              <a:t>非主属性“课程名”也不能取空值</a:t>
            </a:r>
          </a:p>
          <a:p>
            <a:pPr marL="457200" lvl="1" indent="0" algn="just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smtClean="0"/>
              <a:t>“学分”属性只能取值</a:t>
            </a:r>
            <a:r>
              <a:rPr lang="en-US" altLang="zh-CN" sz="2400" smtClean="0"/>
              <a:t>{1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2</a:t>
            </a:r>
            <a:r>
              <a:rPr lang="zh-CN" altLang="en-US" sz="2400" smtClean="0"/>
              <a:t>，</a:t>
            </a:r>
            <a:r>
              <a:rPr lang="en-US" altLang="zh-CN" sz="2400" smtClean="0"/>
              <a:t>3</a:t>
            </a:r>
            <a:r>
              <a:rPr lang="zh-CN" altLang="en-US" sz="2400" smtClean="0"/>
              <a:t>，</a:t>
            </a:r>
            <a:r>
              <a:rPr lang="en-US" altLang="zh-CN" sz="2400" smtClean="0"/>
              <a:t>4}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用户定义的完整性</a:t>
            </a:r>
          </a:p>
        </p:txBody>
      </p:sp>
    </p:spTree>
    <p:extLst>
      <p:ext uri="{BB962C8B-B14F-4D97-AF65-F5344CB8AC3E}">
        <p14:creationId xmlns:p14="http://schemas.microsoft.com/office/powerpoint/2010/main" val="42758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/>
          <a:lstStyle/>
          <a:p>
            <a:r>
              <a:rPr lang="zh-CN" altLang="en-US" dirty="0" smtClean="0"/>
              <a:t>关系数据库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2.1 </a:t>
            </a:r>
            <a:r>
              <a:rPr lang="zh-CN" altLang="en-US" sz="2800" dirty="0"/>
              <a:t>关系数据结构及形式化定义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2.2 </a:t>
            </a:r>
            <a:r>
              <a:rPr lang="zh-CN" altLang="en-US" sz="2800" dirty="0"/>
              <a:t>关系操作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2.3 </a:t>
            </a:r>
            <a:r>
              <a:rPr lang="zh-CN" altLang="en-US" sz="2800" dirty="0"/>
              <a:t>关系的完整性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2.4 </a:t>
            </a:r>
            <a:r>
              <a:rPr lang="zh-CN" altLang="en-US" sz="2800" dirty="0" smtClean="0"/>
              <a:t>关系代数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2.5</a:t>
            </a:r>
            <a:r>
              <a:rPr lang="zh-CN" altLang="en-US" dirty="0"/>
              <a:t>* 关系演算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95288" y="3068960"/>
            <a:ext cx="6408737" cy="703263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1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44488" y="954088"/>
            <a:ext cx="7770812" cy="10842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zh-CN" sz="2800" dirty="0"/>
              <a:t>关系代数是一种抽象的查询语言，它用对关系的运算来表达</a:t>
            </a:r>
            <a:r>
              <a:rPr lang="zh-CN" altLang="zh-CN" sz="2800" dirty="0" smtClean="0"/>
              <a:t>查询</a:t>
            </a:r>
            <a:r>
              <a:rPr lang="zh-CN" altLang="en-US" sz="2800" dirty="0" smtClean="0"/>
              <a:t>。</a:t>
            </a:r>
            <a:endParaRPr lang="zh-CN" altLang="zh-CN" sz="2800" dirty="0"/>
          </a:p>
          <a:p>
            <a:pPr fontAlgn="auto"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61443" name="文本框 3"/>
          <p:cNvSpPr txBox="1">
            <a:spLocks noChangeArrowheads="1"/>
          </p:cNvSpPr>
          <p:nvPr/>
        </p:nvSpPr>
        <p:spPr bwMode="auto">
          <a:xfrm>
            <a:off x="468313" y="2249488"/>
            <a:ext cx="7513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运算的对象及结果均是关系。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424665" y="2915057"/>
          <a:ext cx="7753563" cy="3655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关系代数</a:t>
            </a:r>
          </a:p>
        </p:txBody>
      </p:sp>
    </p:spTree>
    <p:extLst>
      <p:ext uri="{BB962C8B-B14F-4D97-AF65-F5344CB8AC3E}">
        <p14:creationId xmlns:p14="http://schemas.microsoft.com/office/powerpoint/2010/main" val="30228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07988" y="1052513"/>
          <a:ext cx="7332661" cy="4862511"/>
        </p:xfrm>
        <a:graphic>
          <a:graphicData uri="http://schemas.openxmlformats.org/drawingml/2006/table">
            <a:tbl>
              <a:tblPr/>
              <a:tblGrid>
                <a:gridCol w="2443652"/>
                <a:gridCol w="2443652"/>
                <a:gridCol w="2445357"/>
              </a:tblGrid>
              <a:tr h="70183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运　算　符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hangingPunct="1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含　义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52008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2800" b="0" kern="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传统的</a:t>
                      </a:r>
                      <a:endParaRPr lang="en-US" altLang="zh-CN" sz="2800" b="0" kern="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集合</a:t>
                      </a:r>
                      <a:endParaRPr lang="zh-CN" sz="2800" b="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运算符</a:t>
                      </a:r>
                      <a:endParaRPr lang="zh-CN" sz="2800" b="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∪</a:t>
                      </a: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并</a:t>
                      </a: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08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-</a:t>
                      </a:r>
                      <a:endParaRPr lang="zh-CN" sz="2800" b="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差</a:t>
                      </a: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08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Times New Roman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∩</a:t>
                      </a:r>
                      <a:endParaRPr lang="zh-CN" sz="2800" b="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交</a:t>
                      </a:r>
                      <a:endParaRPr lang="zh-CN" sz="2800" b="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08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×</a:t>
                      </a:r>
                      <a:endParaRPr lang="zh-CN" sz="2800" b="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笛卡尔积</a:t>
                      </a:r>
                      <a:endParaRPr lang="zh-CN" sz="2800" b="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08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2800" b="0" kern="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专门的</a:t>
                      </a:r>
                      <a:endParaRPr lang="en-US" altLang="zh-CN" sz="2800" b="0" kern="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关系</a:t>
                      </a:r>
                      <a:endParaRPr lang="zh-CN" sz="2800" b="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运算符</a:t>
                      </a:r>
                      <a:endParaRPr lang="zh-CN" sz="2800" b="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i="1" kern="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σ</a:t>
                      </a:r>
                      <a:endParaRPr lang="zh-CN" sz="2800" b="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选择</a:t>
                      </a:r>
                      <a:endParaRPr lang="zh-CN" sz="2800" b="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08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π</a:t>
                      </a:r>
                      <a:endParaRPr lang="zh-CN" sz="2800" b="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投影</a:t>
                      </a:r>
                      <a:endParaRPr lang="zh-CN" sz="2800" b="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08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2800" b="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连接</a:t>
                      </a:r>
                      <a:endParaRPr lang="zh-CN" sz="2800" b="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08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Times New Roman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÷</a:t>
                      </a:r>
                      <a:endParaRPr lang="zh-CN" sz="2800" b="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0" kern="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除</a:t>
                      </a:r>
                      <a:endParaRPr lang="zh-CN" sz="2800" b="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2502" name="Group 4"/>
          <p:cNvGrpSpPr>
            <a:grpSpLocks/>
          </p:cNvGrpSpPr>
          <p:nvPr/>
        </p:nvGrpSpPr>
        <p:grpSpPr bwMode="auto">
          <a:xfrm>
            <a:off x="3348038" y="5084763"/>
            <a:ext cx="1600200" cy="609600"/>
            <a:chOff x="2325" y="6446"/>
            <a:chExt cx="705" cy="367"/>
          </a:xfrm>
        </p:grpSpPr>
        <p:sp>
          <p:nvSpPr>
            <p:cNvPr id="62504" name="AutoShape 5"/>
            <p:cNvSpPr>
              <a:spLocks noChangeArrowheads="1"/>
            </p:cNvSpPr>
            <p:nvPr/>
          </p:nvSpPr>
          <p:spPr bwMode="auto">
            <a:xfrm rot="5400000" flipV="1">
              <a:off x="2612" y="641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62505" name="Text Box 6"/>
            <p:cNvSpPr txBox="1">
              <a:spLocks noChangeArrowheads="1"/>
            </p:cNvSpPr>
            <p:nvPr/>
          </p:nvSpPr>
          <p:spPr bwMode="auto">
            <a:xfrm flipV="1">
              <a:off x="2325" y="6450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600" b="1" i="1">
                  <a:latin typeface="Arial" panose="020B0604020202020204" pitchFamily="34" charset="0"/>
                </a:rPr>
                <a:t> </a:t>
              </a:r>
              <a:endParaRPr lang="en-US" altLang="zh-CN" sz="600" b="1">
                <a:latin typeface="Arial" panose="020B0604020202020204" pitchFamily="34" charset="0"/>
              </a:endParaRPr>
            </a:p>
          </p:txBody>
        </p:sp>
      </p:grpSp>
      <p:sp>
        <p:nvSpPr>
          <p:cNvPr id="8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关系代数运算符</a:t>
            </a:r>
          </a:p>
        </p:txBody>
      </p:sp>
    </p:spTree>
    <p:extLst>
      <p:ext uri="{BB962C8B-B14F-4D97-AF65-F5344CB8AC3E}">
        <p14:creationId xmlns:p14="http://schemas.microsoft.com/office/powerpoint/2010/main" val="20701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1"/>
          <p:cNvSpPr>
            <a:spLocks noGrp="1"/>
          </p:cNvSpPr>
          <p:nvPr>
            <p:ph sz="quarter" idx="15"/>
          </p:nvPr>
        </p:nvSpPr>
        <p:spPr>
          <a:xfrm>
            <a:off x="314325" y="1125538"/>
            <a:ext cx="7713663" cy="5410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传统的集合运算是二目运算，包括并、差、交、笛卡尔积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种运算。</a:t>
            </a:r>
            <a:endParaRPr lang="en-US" altLang="zh-CN" sz="2800" dirty="0" smtClean="0"/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zh-CN" altLang="en-US" i="1" dirty="0" smtClean="0">
                <a:solidFill>
                  <a:srgbClr val="FF0000"/>
                </a:solidFill>
              </a:rPr>
              <a:t>对于并、差和交三种运算，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R 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S</a:t>
            </a:r>
            <a:r>
              <a:rPr lang="zh-CN" altLang="en-US" sz="2800" i="1" dirty="0" smtClean="0">
                <a:solidFill>
                  <a:srgbClr val="FF0000"/>
                </a:solidFill>
              </a:rPr>
              <a:t>的模式是必须是相容的。</a:t>
            </a:r>
            <a:endParaRPr lang="en-US" altLang="zh-CN" sz="2800" i="1" dirty="0" smtClean="0">
              <a:solidFill>
                <a:srgbClr val="FF0000"/>
              </a:solidFill>
            </a:endParaRPr>
          </a:p>
          <a:p>
            <a:pPr marL="457200" lvl="1" indent="0" algn="just"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具有相同的目</a:t>
            </a:r>
            <a:r>
              <a:rPr lang="en-US" altLang="zh-CN" sz="2800" i="1" dirty="0" smtClean="0"/>
              <a:t>n</a:t>
            </a:r>
            <a:r>
              <a:rPr lang="zh-CN" altLang="en-US" sz="2800" dirty="0" smtClean="0"/>
              <a:t>（即两个关系都有</a:t>
            </a:r>
            <a:r>
              <a:rPr lang="en-US" altLang="zh-CN" sz="2800" i="1" dirty="0" smtClean="0"/>
              <a:t>n</a:t>
            </a:r>
            <a:r>
              <a:rPr lang="zh-CN" altLang="en-US" sz="2800" dirty="0" smtClean="0"/>
              <a:t>个属性）</a:t>
            </a:r>
          </a:p>
          <a:p>
            <a:pPr marL="457200" lvl="1" indent="0" algn="just"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相应的属性取自同一个域</a:t>
            </a:r>
            <a:endParaRPr lang="en-US" altLang="zh-CN" sz="2800" dirty="0" smtClean="0"/>
          </a:p>
          <a:p>
            <a:pPr marL="457200" lvl="1" indent="0" algn="just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 smtClean="0"/>
              <a:t>t</a:t>
            </a:r>
            <a:r>
              <a:rPr lang="zh-CN" altLang="en-US" sz="2800" dirty="0" smtClean="0"/>
              <a:t>是元组变量，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∈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表示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的一个元组。</a:t>
            </a:r>
          </a:p>
          <a:p>
            <a:endParaRPr lang="zh-CN" altLang="en-US" dirty="0" smtClean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传统的集合运算</a:t>
            </a:r>
          </a:p>
        </p:txBody>
      </p:sp>
    </p:spTree>
    <p:extLst>
      <p:ext uri="{BB962C8B-B14F-4D97-AF65-F5344CB8AC3E}">
        <p14:creationId xmlns:p14="http://schemas.microsoft.com/office/powerpoint/2010/main" val="11784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1"/>
          <p:cNvSpPr>
            <a:spLocks noGrp="1"/>
          </p:cNvSpPr>
          <p:nvPr>
            <p:ph sz="quarter" idx="15"/>
          </p:nvPr>
        </p:nvSpPr>
        <p:spPr>
          <a:xfrm>
            <a:off x="300038" y="2197100"/>
            <a:ext cx="8077200" cy="609600"/>
          </a:xfrm>
        </p:spPr>
        <p:txBody>
          <a:bodyPr/>
          <a:lstStyle/>
          <a:p>
            <a:pPr marL="0" lvl="1" indent="0"/>
            <a:r>
              <a:rPr lang="zh-CN" altLang="en-US" sz="2800" smtClean="0"/>
              <a:t>仍为</a:t>
            </a:r>
            <a:r>
              <a:rPr lang="en-US" altLang="zh-CN" sz="2800" i="1" smtClean="0"/>
              <a:t>n</a:t>
            </a:r>
            <a:r>
              <a:rPr lang="zh-CN" altLang="en-US" sz="2800" smtClean="0"/>
              <a:t>目关系，由属于</a:t>
            </a:r>
            <a:r>
              <a:rPr lang="en-US" altLang="zh-CN" sz="2800" i="1" smtClean="0"/>
              <a:t>R </a:t>
            </a:r>
            <a:r>
              <a:rPr lang="zh-CN" altLang="en-US" sz="2800" smtClean="0"/>
              <a:t>或属于</a:t>
            </a:r>
            <a:r>
              <a:rPr lang="en-US" altLang="zh-CN" sz="2800" i="1" smtClean="0"/>
              <a:t>S </a:t>
            </a:r>
            <a:r>
              <a:rPr lang="zh-CN" altLang="en-US" sz="2800" smtClean="0"/>
              <a:t>的元组组成</a:t>
            </a:r>
          </a:p>
          <a:p>
            <a:endParaRPr lang="zh-CN" altLang="en-US" sz="2800" smtClean="0"/>
          </a:p>
        </p:txBody>
      </p:sp>
      <p:sp>
        <p:nvSpPr>
          <p:cNvPr id="4" name="矩形 3"/>
          <p:cNvSpPr/>
          <p:nvPr/>
        </p:nvSpPr>
        <p:spPr>
          <a:xfrm>
            <a:off x="519113" y="896938"/>
            <a:ext cx="6632575" cy="1076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和关系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的并记作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∪</a:t>
            </a:r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{ </a:t>
            </a:r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∨</a:t>
            </a:r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graphicFrame>
        <p:nvGraphicFramePr>
          <p:cNvPr id="5" name="内容占位符 6"/>
          <p:cNvGraphicFramePr>
            <a:graphicFrameLocks/>
          </p:cNvGraphicFramePr>
          <p:nvPr/>
        </p:nvGraphicFramePr>
        <p:xfrm>
          <a:off x="234950" y="2984500"/>
          <a:ext cx="4038600" cy="170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070"/>
                <a:gridCol w="1296144"/>
                <a:gridCol w="1430386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88" marB="45688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a1</a:t>
                      </a:r>
                      <a:endParaRPr lang="zh-CN" altLang="en-US" sz="2200" b="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b1</a:t>
                      </a:r>
                      <a:endParaRPr lang="zh-CN" altLang="en-US" sz="2200" b="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c1</a:t>
                      </a:r>
                      <a:endParaRPr lang="zh-CN" altLang="en-US" sz="2200" b="0" dirty="0"/>
                    </a:p>
                  </a:txBody>
                  <a:tcPr marT="45688" marB="45688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88" marB="45688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a2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b2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c1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688" marB="45688"/>
                </a:tc>
              </a:tr>
            </a:tbl>
          </a:graphicData>
        </a:graphic>
      </p:graphicFrame>
      <p:graphicFrame>
        <p:nvGraphicFramePr>
          <p:cNvPr id="6" name="内容占位符 9"/>
          <p:cNvGraphicFramePr>
            <a:graphicFrameLocks/>
          </p:cNvGraphicFramePr>
          <p:nvPr/>
        </p:nvGraphicFramePr>
        <p:xfrm>
          <a:off x="4421188" y="3459163"/>
          <a:ext cx="4038600" cy="244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89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43" marB="45743"/>
                </a:tc>
              </a:tr>
              <a:tr h="489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a1</a:t>
                      </a:r>
                      <a:endParaRPr lang="zh-CN" altLang="en-US" sz="2200" b="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b1</a:t>
                      </a:r>
                      <a:endParaRPr lang="zh-CN" altLang="en-US" sz="2200" b="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c1</a:t>
                      </a:r>
                      <a:endParaRPr lang="zh-CN" altLang="en-US" sz="2200" b="0" dirty="0"/>
                    </a:p>
                  </a:txBody>
                  <a:tcPr marT="45743" marB="45743"/>
                </a:tc>
              </a:tr>
              <a:tr h="489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  <a:tr h="489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a2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b2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c1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43" marB="45743"/>
                </a:tc>
              </a:tr>
              <a:tr h="489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a1</a:t>
                      </a:r>
                      <a:endParaRPr lang="zh-CN" altLang="en-US" sz="2200" b="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b3</a:t>
                      </a:r>
                      <a:endParaRPr lang="zh-CN" altLang="en-US" sz="2200" b="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c2</a:t>
                      </a:r>
                      <a:endParaRPr lang="zh-CN" altLang="en-US" sz="2200" b="0" dirty="0"/>
                    </a:p>
                  </a:txBody>
                  <a:tcPr marT="45743" marB="45743"/>
                </a:tc>
              </a:tr>
            </a:tbl>
          </a:graphicData>
        </a:graphic>
      </p:graphicFrame>
      <p:graphicFrame>
        <p:nvGraphicFramePr>
          <p:cNvPr id="7" name="内容占位符 8"/>
          <p:cNvGraphicFramePr>
            <a:graphicFrameLocks/>
          </p:cNvGraphicFramePr>
          <p:nvPr/>
        </p:nvGraphicFramePr>
        <p:xfrm>
          <a:off x="173038" y="5043488"/>
          <a:ext cx="4038600" cy="170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07" marB="45707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07" marB="45707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a1</a:t>
                      </a:r>
                      <a:endParaRPr lang="zh-CN" altLang="en-US" sz="2200" b="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b3</a:t>
                      </a:r>
                      <a:endParaRPr lang="zh-CN" altLang="en-US" sz="2200" b="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c2</a:t>
                      </a:r>
                      <a:endParaRPr lang="zh-CN" altLang="en-US" sz="2200" b="0" dirty="0"/>
                    </a:p>
                  </a:txBody>
                  <a:tcPr marT="45707" marB="45707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a2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b2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c1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07" marB="45707"/>
                </a:tc>
              </a:tr>
            </a:tbl>
          </a:graphicData>
        </a:graphic>
      </p:graphicFrame>
      <p:sp>
        <p:nvSpPr>
          <p:cNvPr id="64586" name="TextBox 7"/>
          <p:cNvSpPr txBox="1">
            <a:spLocks noChangeArrowheads="1"/>
          </p:cNvSpPr>
          <p:nvPr/>
        </p:nvSpPr>
        <p:spPr bwMode="auto">
          <a:xfrm>
            <a:off x="254000" y="2708275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latin typeface="Arial" panose="020B0604020202020204" pitchFamily="34" charset="0"/>
              </a:rPr>
              <a:t>R</a:t>
            </a:r>
            <a:endParaRPr lang="zh-CN" altLang="en-US" sz="2200" b="1">
              <a:latin typeface="Arial" panose="020B0604020202020204" pitchFamily="34" charset="0"/>
            </a:endParaRPr>
          </a:p>
        </p:txBody>
      </p:sp>
      <p:sp>
        <p:nvSpPr>
          <p:cNvPr id="64587" name="TextBox 10"/>
          <p:cNvSpPr txBox="1">
            <a:spLocks noChangeArrowheads="1"/>
          </p:cNvSpPr>
          <p:nvPr/>
        </p:nvSpPr>
        <p:spPr bwMode="auto">
          <a:xfrm>
            <a:off x="250825" y="4799013"/>
            <a:ext cx="3714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latin typeface="Arial" panose="020B0604020202020204" pitchFamily="34" charset="0"/>
              </a:rPr>
              <a:t>S</a:t>
            </a:r>
            <a:endParaRPr lang="zh-CN" altLang="en-US" sz="2200" b="1">
              <a:latin typeface="Arial" panose="020B0604020202020204" pitchFamily="34" charset="0"/>
            </a:endParaRPr>
          </a:p>
        </p:txBody>
      </p:sp>
      <p:sp>
        <p:nvSpPr>
          <p:cNvPr id="64588" name="TextBox 11"/>
          <p:cNvSpPr txBox="1">
            <a:spLocks noChangeArrowheads="1"/>
          </p:cNvSpPr>
          <p:nvPr/>
        </p:nvSpPr>
        <p:spPr bwMode="auto">
          <a:xfrm>
            <a:off x="4772025" y="3052763"/>
            <a:ext cx="7794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latin typeface="Arial" panose="020B0604020202020204" pitchFamily="34" charset="0"/>
              </a:rPr>
              <a:t>RUS</a:t>
            </a:r>
            <a:endParaRPr lang="zh-CN" altLang="en-US" sz="2200" b="1">
              <a:latin typeface="Arial" panose="020B0604020202020204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Union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616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41313" y="982663"/>
            <a:ext cx="7759700" cy="10763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zh-CN" altLang="en-US" sz="2400" dirty="0" smtClean="0"/>
              <a:t>关系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与关系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的差记作</a:t>
            </a:r>
            <a:r>
              <a:rPr lang="en-US" altLang="zh-CN" sz="2800" i="1" dirty="0" smtClean="0"/>
              <a:t>R </a:t>
            </a:r>
            <a:r>
              <a:rPr lang="en-US" altLang="zh-CN" sz="2800" dirty="0"/>
              <a:t>-</a:t>
            </a:r>
            <a:r>
              <a:rPr lang="en-US" altLang="zh-CN" sz="2800" i="1" dirty="0"/>
              <a:t>S</a:t>
            </a:r>
            <a:r>
              <a:rPr lang="en-US" altLang="zh-CN" sz="2800" dirty="0"/>
              <a:t> = { </a:t>
            </a:r>
            <a:r>
              <a:rPr lang="en-US" altLang="zh-CN" sz="2800" i="1" dirty="0" err="1"/>
              <a:t>t</a:t>
            </a:r>
            <a:r>
              <a:rPr lang="en-US" altLang="zh-CN" sz="2800" dirty="0" err="1"/>
              <a:t>|</a:t>
            </a:r>
            <a:r>
              <a:rPr lang="en-US" altLang="zh-CN" sz="2800" i="1" dirty="0" err="1"/>
              <a:t>t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i="1" dirty="0" err="1"/>
              <a:t>R</a:t>
            </a:r>
            <a:r>
              <a:rPr lang="en-US" altLang="zh-CN" sz="2800" dirty="0" err="1"/>
              <a:t>∧</a:t>
            </a:r>
            <a:r>
              <a:rPr lang="en-US" altLang="zh-CN" sz="2800" i="1" dirty="0" err="1"/>
              <a:t>t</a:t>
            </a:r>
            <a:r>
              <a:rPr lang="en-US" altLang="zh-CN" sz="2800" dirty="0" err="1">
                <a:sym typeface="Symbol" panose="05050102010706020507" pitchFamily="18" charset="2"/>
              </a:rPr>
              <a:t></a:t>
            </a:r>
            <a:r>
              <a:rPr lang="en-US" altLang="zh-CN" sz="2800" i="1" dirty="0" err="1"/>
              <a:t>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}</a:t>
            </a:r>
            <a:r>
              <a:rPr lang="zh-CN" altLang="en-US" sz="2400" dirty="0" smtClean="0"/>
              <a:t>，结果关系仍</a:t>
            </a:r>
            <a:r>
              <a:rPr lang="zh-CN" altLang="en-US" sz="2400" dirty="0"/>
              <a:t>为</a:t>
            </a:r>
            <a:r>
              <a:rPr lang="en-US" altLang="zh-CN" sz="2400" i="1" dirty="0"/>
              <a:t>n</a:t>
            </a:r>
            <a:r>
              <a:rPr lang="zh-CN" altLang="en-US" sz="2400" dirty="0"/>
              <a:t>目关系，由属于</a:t>
            </a:r>
            <a:r>
              <a:rPr lang="en-US" altLang="zh-CN" sz="2400" i="1" dirty="0"/>
              <a:t>R</a:t>
            </a:r>
            <a:r>
              <a:rPr lang="zh-CN" altLang="en-US" sz="2400" dirty="0"/>
              <a:t>而不属于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的所有元组</a:t>
            </a:r>
            <a:r>
              <a:rPr lang="zh-CN" altLang="en-US" sz="2400" dirty="0" smtClean="0"/>
              <a:t>组成。</a:t>
            </a:r>
            <a:endParaRPr lang="zh-CN" altLang="en-US" sz="2400" dirty="0"/>
          </a:p>
          <a:p>
            <a:pPr algn="just" fontAlgn="auto">
              <a:spcAft>
                <a:spcPts val="0"/>
              </a:spcAft>
              <a:defRPr/>
            </a:pPr>
            <a:r>
              <a:rPr lang="zh-CN" altLang="en-US" sz="2400" dirty="0"/>
              <a:t>                </a:t>
            </a:r>
          </a:p>
        </p:txBody>
      </p:sp>
      <p:graphicFrame>
        <p:nvGraphicFramePr>
          <p:cNvPr id="4" name="内容占位符 6"/>
          <p:cNvGraphicFramePr>
            <a:graphicFrameLocks/>
          </p:cNvGraphicFramePr>
          <p:nvPr/>
        </p:nvGraphicFramePr>
        <p:xfrm>
          <a:off x="334963" y="2708275"/>
          <a:ext cx="4038600" cy="170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86" marB="45686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a1</a:t>
                      </a:r>
                      <a:endParaRPr lang="zh-CN" altLang="en-US" sz="2200" b="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b1</a:t>
                      </a:r>
                      <a:endParaRPr lang="zh-CN" altLang="en-US" sz="2200" b="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c1</a:t>
                      </a:r>
                      <a:endParaRPr lang="zh-CN" altLang="en-US" sz="2200" b="0" dirty="0"/>
                    </a:p>
                  </a:txBody>
                  <a:tcPr marT="45686" marB="45686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86" marB="45686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a2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b2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c1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686" marB="45686"/>
                </a:tc>
              </a:tr>
            </a:tbl>
          </a:graphicData>
        </a:graphic>
      </p:graphicFrame>
      <p:graphicFrame>
        <p:nvGraphicFramePr>
          <p:cNvPr id="5" name="内容占位符 9"/>
          <p:cNvGraphicFramePr>
            <a:graphicFrameLocks/>
          </p:cNvGraphicFramePr>
          <p:nvPr/>
        </p:nvGraphicFramePr>
        <p:xfrm>
          <a:off x="4500563" y="5307013"/>
          <a:ext cx="4038600" cy="97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a1</a:t>
                      </a:r>
                      <a:endParaRPr lang="zh-CN" altLang="en-US" sz="2200" b="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b1</a:t>
                      </a:r>
                      <a:endParaRPr lang="zh-CN" altLang="en-US" sz="2200" b="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c1</a:t>
                      </a:r>
                      <a:endParaRPr lang="zh-CN" altLang="en-US" sz="2200" b="0" dirty="0"/>
                    </a:p>
                  </a:txBody>
                  <a:tcPr marT="45728" marB="45728"/>
                </a:tc>
              </a:tr>
            </a:tbl>
          </a:graphicData>
        </a:graphic>
      </p:graphicFrame>
      <p:graphicFrame>
        <p:nvGraphicFramePr>
          <p:cNvPr id="6" name="内容占位符 8"/>
          <p:cNvGraphicFramePr>
            <a:graphicFrameLocks/>
          </p:cNvGraphicFramePr>
          <p:nvPr/>
        </p:nvGraphicFramePr>
        <p:xfrm>
          <a:off x="273050" y="4835525"/>
          <a:ext cx="4038600" cy="170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7038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22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4" marB="45744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22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4" marB="45744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22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4" marB="45744"/>
                </a:tc>
              </a:tr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44" marB="45744"/>
                </a:tc>
              </a:tr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a1</a:t>
                      </a:r>
                      <a:endParaRPr lang="zh-CN" altLang="en-US" sz="2200" b="0" dirty="0"/>
                    </a:p>
                  </a:txBody>
                  <a:tcPr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b3</a:t>
                      </a:r>
                      <a:endParaRPr lang="zh-CN" altLang="en-US" sz="2200" b="0" dirty="0"/>
                    </a:p>
                  </a:txBody>
                  <a:tcPr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c2</a:t>
                      </a:r>
                      <a:endParaRPr lang="zh-CN" altLang="en-US" sz="2200" b="0" dirty="0"/>
                    </a:p>
                  </a:txBody>
                  <a:tcPr marT="45744" marB="45744"/>
                </a:tc>
              </a:tr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a2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b2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c1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44" marB="45744"/>
                </a:tc>
              </a:tr>
            </a:tbl>
          </a:graphicData>
        </a:graphic>
      </p:graphicFrame>
      <p:sp>
        <p:nvSpPr>
          <p:cNvPr id="65597" name="TextBox 12"/>
          <p:cNvSpPr txBox="1">
            <a:spLocks noChangeArrowheads="1"/>
          </p:cNvSpPr>
          <p:nvPr/>
        </p:nvSpPr>
        <p:spPr bwMode="auto">
          <a:xfrm>
            <a:off x="490538" y="2297113"/>
            <a:ext cx="3889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latin typeface="Arial" panose="020B0604020202020204" pitchFamily="34" charset="0"/>
              </a:rPr>
              <a:t>R</a:t>
            </a:r>
            <a:endParaRPr lang="zh-CN" altLang="en-US" sz="2200" b="1">
              <a:latin typeface="Arial" panose="020B0604020202020204" pitchFamily="34" charset="0"/>
            </a:endParaRPr>
          </a:p>
        </p:txBody>
      </p:sp>
      <p:sp>
        <p:nvSpPr>
          <p:cNvPr id="65598" name="TextBox 13"/>
          <p:cNvSpPr txBox="1">
            <a:spLocks noChangeArrowheads="1"/>
          </p:cNvSpPr>
          <p:nvPr/>
        </p:nvSpPr>
        <p:spPr bwMode="auto">
          <a:xfrm>
            <a:off x="488950" y="4446588"/>
            <a:ext cx="3714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latin typeface="Arial" panose="020B0604020202020204" pitchFamily="34" charset="0"/>
              </a:rPr>
              <a:t>S</a:t>
            </a:r>
            <a:endParaRPr lang="zh-CN" altLang="en-US" sz="2200" b="1">
              <a:latin typeface="Arial" panose="020B0604020202020204" pitchFamily="34" charset="0"/>
            </a:endParaRPr>
          </a:p>
        </p:txBody>
      </p:sp>
      <p:sp>
        <p:nvSpPr>
          <p:cNvPr id="65599" name="TextBox 14"/>
          <p:cNvSpPr txBox="1">
            <a:spLocks noChangeArrowheads="1"/>
          </p:cNvSpPr>
          <p:nvPr/>
        </p:nvSpPr>
        <p:spPr bwMode="auto">
          <a:xfrm>
            <a:off x="4768850" y="4876800"/>
            <a:ext cx="6699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latin typeface="Arial" panose="020B0604020202020204" pitchFamily="34" charset="0"/>
              </a:rPr>
              <a:t>R-S</a:t>
            </a:r>
            <a:endParaRPr lang="zh-CN" altLang="en-US" sz="2200" b="1">
              <a:latin typeface="Arial" panose="020B0604020202020204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差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difference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689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068919405"/>
              </p:ext>
            </p:extLst>
          </p:nvPr>
        </p:nvGraphicFramePr>
        <p:xfrm>
          <a:off x="395536" y="1340768"/>
          <a:ext cx="8077200" cy="4115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/>
        <p:txBody>
          <a:bodyPr/>
          <a:lstStyle/>
          <a:p>
            <a:r>
              <a:rPr lang="zh-CN" altLang="en-US" dirty="0" smtClean="0"/>
              <a:t>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2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95288" y="942975"/>
            <a:ext cx="7705725" cy="126206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1" indent="0" algn="just" fontAlgn="auto">
              <a:spcAft>
                <a:spcPts val="0"/>
              </a:spcAft>
              <a:defRPr/>
            </a:pPr>
            <a:r>
              <a:rPr lang="zh-CN" altLang="en-US" sz="2400" dirty="0" smtClean="0"/>
              <a:t>关系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与关系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的交记作</a:t>
            </a:r>
            <a:r>
              <a:rPr lang="en-US" altLang="zh-CN" sz="2400" i="1" dirty="0" smtClean="0"/>
              <a:t>R</a:t>
            </a:r>
            <a:r>
              <a:rPr lang="en-US" altLang="zh-CN" sz="2400" dirty="0"/>
              <a:t>∩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{ </a:t>
            </a:r>
            <a:r>
              <a:rPr lang="en-US" altLang="zh-CN" sz="2400" i="1" dirty="0" smtClean="0"/>
              <a:t>t </a:t>
            </a:r>
            <a:r>
              <a:rPr lang="en-US" altLang="zh-CN" sz="2400" dirty="0" smtClean="0"/>
              <a:t>|</a:t>
            </a:r>
            <a:r>
              <a:rPr lang="en-US" altLang="zh-CN" sz="2400" i="1" dirty="0"/>
              <a:t>t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R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t</a:t>
            </a:r>
            <a:r>
              <a:rPr lang="en-US" altLang="zh-CN" sz="2400" i="1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S 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，其结果关系仍</a:t>
            </a:r>
            <a:r>
              <a:rPr lang="zh-CN" altLang="en-US" sz="2400" dirty="0"/>
              <a:t>为</a:t>
            </a:r>
            <a:r>
              <a:rPr lang="en-US" altLang="zh-CN" sz="2400" i="1" dirty="0"/>
              <a:t>n</a:t>
            </a:r>
            <a:r>
              <a:rPr lang="zh-CN" altLang="en-US" sz="2400" dirty="0"/>
              <a:t>目关系，由既属于</a:t>
            </a:r>
            <a:r>
              <a:rPr lang="en-US" altLang="zh-CN" sz="2400" i="1" dirty="0"/>
              <a:t>R</a:t>
            </a:r>
            <a:r>
              <a:rPr lang="zh-CN" altLang="en-US" sz="2400" dirty="0"/>
              <a:t>又属于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的元组</a:t>
            </a:r>
            <a:r>
              <a:rPr lang="zh-CN" altLang="en-US" sz="2400" dirty="0" smtClean="0"/>
              <a:t>组成。</a:t>
            </a:r>
            <a:endParaRPr lang="en-US" altLang="zh-CN" sz="2400" dirty="0" smtClean="0"/>
          </a:p>
          <a:p>
            <a:pPr marL="0" lvl="1" indent="0" algn="just" fontAlgn="auto">
              <a:spcAft>
                <a:spcPts val="0"/>
              </a:spcAft>
              <a:defRPr/>
            </a:pPr>
            <a:r>
              <a:rPr lang="zh-CN" altLang="en-US" sz="2400" dirty="0" smtClean="0"/>
              <a:t>关系的交可以用差来表示，即</a:t>
            </a:r>
            <a:r>
              <a:rPr lang="en-US" altLang="zh-CN" sz="2400" i="1" dirty="0" smtClean="0"/>
              <a:t> R </a:t>
            </a:r>
            <a:r>
              <a:rPr lang="en-US" altLang="zh-CN" sz="2400" dirty="0" smtClean="0"/>
              <a:t>∩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</a:t>
            </a:r>
            <a:r>
              <a:rPr lang="en-US" altLang="zh-CN" sz="2400" i="1" dirty="0"/>
              <a:t>R</a:t>
            </a:r>
            <a:r>
              <a:rPr lang="en-US" altLang="zh-CN" sz="2400" dirty="0"/>
              <a:t> –(</a:t>
            </a:r>
            <a:r>
              <a:rPr lang="en-US" altLang="zh-CN" sz="2400" i="1" dirty="0"/>
              <a:t>R</a:t>
            </a:r>
            <a:r>
              <a:rPr lang="en-US" altLang="zh-CN" sz="2400" dirty="0"/>
              <a:t>-</a:t>
            </a:r>
            <a:r>
              <a:rPr lang="en-US" altLang="zh-CN" sz="2400" i="1" dirty="0"/>
              <a:t>S</a:t>
            </a:r>
            <a:r>
              <a:rPr lang="zh-CN" altLang="en-US" sz="2400" dirty="0"/>
              <a:t>）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sz="2400" dirty="0"/>
          </a:p>
        </p:txBody>
      </p:sp>
      <p:graphicFrame>
        <p:nvGraphicFramePr>
          <p:cNvPr id="4" name="内容占位符 6"/>
          <p:cNvGraphicFramePr>
            <a:graphicFrameLocks/>
          </p:cNvGraphicFramePr>
          <p:nvPr/>
        </p:nvGraphicFramePr>
        <p:xfrm>
          <a:off x="352425" y="2787650"/>
          <a:ext cx="4038600" cy="170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T="45686" marB="45686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a1</a:t>
                      </a:r>
                      <a:endParaRPr lang="zh-CN" altLang="en-US" sz="2200" b="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b1</a:t>
                      </a:r>
                      <a:endParaRPr lang="zh-CN" altLang="en-US" sz="2200" b="0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/>
                        <a:t>c1</a:t>
                      </a:r>
                      <a:endParaRPr lang="zh-CN" altLang="en-US" sz="2200" b="0" dirty="0"/>
                    </a:p>
                  </a:txBody>
                  <a:tcPr marT="45686" marB="45686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86" marB="45686"/>
                </a:tc>
              </a:tr>
              <a:tr h="426641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c1</a:t>
                      </a:r>
                      <a:endParaRPr lang="zh-CN" altLang="en-US" sz="2200" b="1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6" marB="45686"/>
                </a:tc>
              </a:tr>
            </a:tbl>
          </a:graphicData>
        </a:graphic>
      </p:graphicFrame>
      <p:graphicFrame>
        <p:nvGraphicFramePr>
          <p:cNvPr id="5" name="内容占位符 8"/>
          <p:cNvGraphicFramePr>
            <a:graphicFrameLocks/>
          </p:cNvGraphicFramePr>
          <p:nvPr/>
        </p:nvGraphicFramePr>
        <p:xfrm>
          <a:off x="290513" y="4846638"/>
          <a:ext cx="4038600" cy="170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22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22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22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1" marB="45701"/>
                </a:tc>
              </a:tr>
              <a:tr h="426641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zh-CN" altLang="en-US" sz="2200" b="1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  <a:endParaRPr lang="zh-CN" altLang="en-US" sz="2200" b="1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c2</a:t>
                      </a:r>
                      <a:endParaRPr lang="zh-CN" altLang="en-US" sz="2200" b="1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1" marB="45701"/>
                </a:tc>
              </a:tr>
              <a:tr h="426641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endParaRPr lang="zh-CN" altLang="en-US" sz="2200" b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  <a:endParaRPr lang="zh-CN" altLang="en-US" sz="2200" b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c2</a:t>
                      </a:r>
                      <a:endParaRPr lang="zh-CN" altLang="en-US" sz="2200" b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1" marB="45701"/>
                </a:tc>
              </a:tr>
              <a:tr h="426641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c1</a:t>
                      </a:r>
                      <a:endParaRPr lang="zh-CN" altLang="en-US" sz="2200" b="1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1" marB="45701"/>
                </a:tc>
              </a:tr>
            </a:tbl>
          </a:graphicData>
        </a:graphic>
      </p:graphicFrame>
      <p:sp>
        <p:nvSpPr>
          <p:cNvPr id="66607" name="TextBox 7"/>
          <p:cNvSpPr txBox="1">
            <a:spLocks noChangeArrowheads="1"/>
          </p:cNvSpPr>
          <p:nvPr/>
        </p:nvSpPr>
        <p:spPr bwMode="auto">
          <a:xfrm>
            <a:off x="506413" y="2351088"/>
            <a:ext cx="3889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latin typeface="Arial" panose="020B0604020202020204" pitchFamily="34" charset="0"/>
              </a:rPr>
              <a:t>R</a:t>
            </a:r>
            <a:endParaRPr lang="zh-CN" altLang="en-US" sz="2200" b="1">
              <a:latin typeface="Arial" panose="020B0604020202020204" pitchFamily="34" charset="0"/>
            </a:endParaRPr>
          </a:p>
        </p:txBody>
      </p:sp>
      <p:sp>
        <p:nvSpPr>
          <p:cNvPr id="66608" name="TextBox 10"/>
          <p:cNvSpPr txBox="1">
            <a:spLocks noChangeArrowheads="1"/>
          </p:cNvSpPr>
          <p:nvPr/>
        </p:nvSpPr>
        <p:spPr bwMode="auto">
          <a:xfrm>
            <a:off x="506413" y="445770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latin typeface="Arial" panose="020B0604020202020204" pitchFamily="34" charset="0"/>
              </a:rPr>
              <a:t>S</a:t>
            </a:r>
            <a:endParaRPr lang="zh-CN" altLang="en-US" sz="2200" b="1">
              <a:latin typeface="Arial" panose="020B0604020202020204" pitchFamily="34" charset="0"/>
            </a:endParaRPr>
          </a:p>
        </p:txBody>
      </p:sp>
      <p:sp>
        <p:nvSpPr>
          <p:cNvPr id="66609" name="TextBox 11"/>
          <p:cNvSpPr txBox="1">
            <a:spLocks noChangeArrowheads="1"/>
          </p:cNvSpPr>
          <p:nvPr/>
        </p:nvSpPr>
        <p:spPr bwMode="auto">
          <a:xfrm>
            <a:off x="4454525" y="4525963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latin typeface="Arial" panose="020B0604020202020204" pitchFamily="34" charset="0"/>
              </a:rPr>
              <a:t>R ∩ S</a:t>
            </a:r>
            <a:endParaRPr lang="zh-CN" altLang="en-US" sz="2200" b="1">
              <a:latin typeface="Arial" panose="020B0604020202020204" pitchFamily="34" charset="0"/>
            </a:endParaRPr>
          </a:p>
        </p:txBody>
      </p:sp>
      <p:graphicFrame>
        <p:nvGraphicFramePr>
          <p:cNvPr id="9" name="内容占位符 9"/>
          <p:cNvGraphicFramePr>
            <a:graphicFrameLocks/>
          </p:cNvGraphicFramePr>
          <p:nvPr/>
        </p:nvGraphicFramePr>
        <p:xfrm>
          <a:off x="4476750" y="5091113"/>
          <a:ext cx="4038600" cy="147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90008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22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22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2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22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53" marB="45753"/>
                </a:tc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53" marB="45753"/>
                </a:tc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a2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b2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c1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53" marB="45753"/>
                </a:tc>
              </a:tr>
            </a:tbl>
          </a:graphicData>
        </a:graphic>
      </p:graphicFrame>
      <p:sp>
        <p:nvSpPr>
          <p:cNvPr id="10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交（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Intersection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497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1"/>
          <p:cNvSpPr>
            <a:spLocks noGrp="1"/>
          </p:cNvSpPr>
          <p:nvPr>
            <p:ph sz="quarter" idx="15"/>
          </p:nvPr>
        </p:nvSpPr>
        <p:spPr>
          <a:xfrm>
            <a:off x="468313" y="1052513"/>
            <a:ext cx="7343775" cy="475297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2400" dirty="0" smtClean="0"/>
              <a:t>广义的笛卡尔积（</a:t>
            </a:r>
            <a:r>
              <a:rPr lang="en-US" altLang="zh-CN" sz="2400" dirty="0" smtClean="0"/>
              <a:t>Extended Cartesian Product</a:t>
            </a:r>
            <a:r>
              <a:rPr lang="zh-CN" altLang="en-US" sz="2400" dirty="0" smtClean="0"/>
              <a:t>） </a:t>
            </a:r>
          </a:p>
          <a:p>
            <a:pPr algn="just">
              <a:lnSpc>
                <a:spcPct val="120000"/>
              </a:lnSpc>
            </a:pPr>
            <a:r>
              <a:rPr lang="en-US" altLang="zh-CN" sz="2400" dirty="0" smtClean="0"/>
              <a:t>R: </a:t>
            </a:r>
            <a:r>
              <a:rPr lang="en-US" altLang="zh-CN" sz="2400" i="1" dirty="0" smtClean="0"/>
              <a:t>n </a:t>
            </a:r>
            <a:r>
              <a:rPr lang="zh-CN" altLang="en-US" sz="2400" dirty="0" smtClean="0"/>
              <a:t>目关系，</a:t>
            </a:r>
            <a:r>
              <a:rPr lang="en-US" altLang="zh-CN" sz="2400" i="1" dirty="0" smtClean="0"/>
              <a:t>k</a:t>
            </a:r>
            <a:r>
              <a:rPr lang="en-US" altLang="zh-CN" sz="2400" baseline="-30000" dirty="0" smtClean="0"/>
              <a:t>1</a:t>
            </a:r>
            <a:r>
              <a:rPr lang="zh-CN" altLang="en-US" sz="2400" dirty="0" smtClean="0"/>
              <a:t>个元组</a:t>
            </a:r>
          </a:p>
          <a:p>
            <a:pPr algn="just">
              <a:lnSpc>
                <a:spcPct val="120000"/>
              </a:lnSpc>
            </a:pPr>
            <a:r>
              <a:rPr lang="en-US" altLang="zh-CN" sz="2400" dirty="0" smtClean="0"/>
              <a:t>S: </a:t>
            </a:r>
            <a:r>
              <a:rPr lang="en-US" altLang="zh-CN" sz="2400" i="1" dirty="0" smtClean="0"/>
              <a:t>m </a:t>
            </a:r>
            <a:r>
              <a:rPr lang="zh-CN" altLang="en-US" sz="2400" dirty="0" smtClean="0"/>
              <a:t>目关系，</a:t>
            </a:r>
            <a:r>
              <a:rPr lang="en-US" altLang="zh-CN" sz="2400" i="1" dirty="0" smtClean="0"/>
              <a:t>k</a:t>
            </a:r>
            <a:r>
              <a:rPr lang="en-US" altLang="zh-CN" sz="2400" baseline="-30000" dirty="0" smtClean="0"/>
              <a:t>2</a:t>
            </a:r>
            <a:r>
              <a:rPr lang="zh-CN" altLang="en-US" sz="2400" dirty="0" smtClean="0"/>
              <a:t>个元组</a:t>
            </a:r>
          </a:p>
          <a:p>
            <a:pPr algn="just">
              <a:lnSpc>
                <a:spcPct val="120000"/>
              </a:lnSpc>
            </a:pPr>
            <a:r>
              <a:rPr lang="en-US" altLang="zh-CN" sz="2400" i="1" dirty="0" smtClean="0"/>
              <a:t>R </a:t>
            </a:r>
            <a:r>
              <a:rPr lang="en-US" altLang="zh-CN" sz="2400" dirty="0" smtClean="0"/>
              <a:t>×</a:t>
            </a:r>
            <a:r>
              <a:rPr lang="en-US" altLang="zh-CN" sz="2400" i="1" dirty="0" smtClean="0"/>
              <a:t>S</a:t>
            </a:r>
            <a:r>
              <a:rPr lang="en-US" altLang="zh-CN" sz="2400" dirty="0" smtClean="0"/>
              <a:t> </a:t>
            </a:r>
          </a:p>
          <a:p>
            <a:pPr marL="457200" lvl="1" indent="0" algn="just">
              <a:lnSpc>
                <a:spcPct val="120000"/>
              </a:lnSpc>
            </a:pPr>
            <a:r>
              <a:rPr lang="zh-CN" altLang="en-US" dirty="0" smtClean="0"/>
              <a:t>列：（</a:t>
            </a:r>
            <a:r>
              <a:rPr lang="en-US" altLang="zh-CN" i="1" dirty="0" err="1" smtClean="0"/>
              <a:t>n</a:t>
            </a:r>
            <a:r>
              <a:rPr lang="en-US" altLang="zh-CN" dirty="0" err="1" smtClean="0"/>
              <a:t>+</a:t>
            </a:r>
            <a:r>
              <a:rPr lang="en-US" altLang="zh-CN" i="1" dirty="0" err="1" smtClean="0"/>
              <a:t>m</a:t>
            </a:r>
            <a:r>
              <a:rPr lang="zh-CN" altLang="en-US" dirty="0" smtClean="0"/>
              <a:t>）列元组的集合</a:t>
            </a:r>
          </a:p>
          <a:p>
            <a:pPr marL="914400" lvl="2" indent="0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元组的前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列是关系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的一个元组</a:t>
            </a:r>
          </a:p>
          <a:p>
            <a:pPr marL="914400" lvl="2" indent="0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后</a:t>
            </a:r>
            <a:r>
              <a:rPr lang="en-US" altLang="zh-CN" sz="2400" i="1" dirty="0" smtClean="0"/>
              <a:t>m</a:t>
            </a:r>
            <a:r>
              <a:rPr lang="zh-CN" altLang="en-US" sz="2400" dirty="0" smtClean="0"/>
              <a:t>列是关系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的一个元组</a:t>
            </a:r>
          </a:p>
          <a:p>
            <a:pPr marL="457200" lvl="1" indent="0" algn="just">
              <a:lnSpc>
                <a:spcPct val="120000"/>
              </a:lnSpc>
            </a:pPr>
            <a:r>
              <a:rPr lang="zh-CN" altLang="en-US" dirty="0" smtClean="0"/>
              <a:t>行：</a:t>
            </a:r>
            <a:r>
              <a:rPr lang="en-US" altLang="zh-CN" i="1" dirty="0" smtClean="0"/>
              <a:t>k</a:t>
            </a:r>
            <a:r>
              <a:rPr lang="en-US" altLang="zh-CN" baseline="-30000" dirty="0" smtClean="0"/>
              <a:t>1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k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个元组</a:t>
            </a:r>
          </a:p>
          <a:p>
            <a:pPr marL="914400" lvl="2" indent="0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400" i="1" dirty="0" smtClean="0"/>
              <a:t>R </a:t>
            </a:r>
            <a:r>
              <a:rPr lang="en-US" altLang="zh-CN" sz="2400" dirty="0" smtClean="0"/>
              <a:t>×</a:t>
            </a:r>
            <a:r>
              <a:rPr lang="en-US" altLang="zh-CN" sz="2400" i="1" dirty="0" smtClean="0"/>
              <a:t>S</a:t>
            </a:r>
            <a:r>
              <a:rPr lang="en-US" altLang="zh-CN" sz="2400" dirty="0" smtClean="0"/>
              <a:t> = {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r</a:t>
            </a:r>
            <a:r>
              <a:rPr lang="en-US" altLang="zh-CN" sz="2400" dirty="0" smtClean="0"/>
              <a:t> 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s</a:t>
            </a:r>
            <a:r>
              <a:rPr lang="en-US" altLang="zh-CN" sz="2400" dirty="0" smtClean="0"/>
              <a:t> |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r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</a:t>
            </a:r>
            <a:r>
              <a:rPr lang="en-US" altLang="zh-CN" sz="2400" i="1" dirty="0" smtClean="0"/>
              <a:t>R</a:t>
            </a:r>
            <a:r>
              <a:rPr lang="en-US" altLang="zh-CN" sz="2400" dirty="0" smtClean="0"/>
              <a:t> ∧ 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s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2400" i="1" dirty="0" err="1" smtClean="0"/>
              <a:t>S</a:t>
            </a:r>
            <a:r>
              <a:rPr lang="en-US" altLang="zh-CN" sz="2400" dirty="0" smtClean="0"/>
              <a:t> }</a:t>
            </a:r>
          </a:p>
          <a:p>
            <a:endParaRPr lang="zh-CN" altLang="en-US" dirty="0" smtClean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笛卡尔积（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Cartesian Product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465" y="5200223"/>
            <a:ext cx="3651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7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6"/>
          <p:cNvGraphicFramePr>
            <a:graphicFrameLocks/>
          </p:cNvGraphicFramePr>
          <p:nvPr/>
        </p:nvGraphicFramePr>
        <p:xfrm>
          <a:off x="303213" y="2233613"/>
          <a:ext cx="3035301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9" marR="91459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</a:tr>
            </a:tbl>
          </a:graphicData>
        </a:graphic>
      </p:graphicFrame>
      <p:graphicFrame>
        <p:nvGraphicFramePr>
          <p:cNvPr id="5" name="内容占位符 9"/>
          <p:cNvGraphicFramePr>
            <a:graphicFrameLocks/>
          </p:cNvGraphicFramePr>
          <p:nvPr/>
        </p:nvGraphicFramePr>
        <p:xfrm>
          <a:off x="3563938" y="1379538"/>
          <a:ext cx="4897440" cy="489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40"/>
                <a:gridCol w="816240"/>
                <a:gridCol w="816240"/>
                <a:gridCol w="816240"/>
                <a:gridCol w="816240"/>
                <a:gridCol w="816240"/>
              </a:tblGrid>
              <a:tr h="489744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R.A       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R.B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R.C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S.A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S.B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S.C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</a:tbl>
          </a:graphicData>
        </a:graphic>
      </p:graphicFrame>
      <p:graphicFrame>
        <p:nvGraphicFramePr>
          <p:cNvPr id="6" name="内容占位符 8"/>
          <p:cNvGraphicFramePr>
            <a:graphicFrameLocks/>
          </p:cNvGraphicFramePr>
          <p:nvPr/>
        </p:nvGraphicFramePr>
        <p:xfrm>
          <a:off x="250825" y="4764088"/>
          <a:ext cx="3168651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17"/>
                <a:gridCol w="1056217"/>
                <a:gridCol w="1056217"/>
              </a:tblGrid>
              <a:tr h="371078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b3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</a:tr>
            </a:tbl>
          </a:graphicData>
        </a:graphic>
      </p:graphicFrame>
      <p:sp>
        <p:nvSpPr>
          <p:cNvPr id="68733" name="TextBox 7"/>
          <p:cNvSpPr txBox="1">
            <a:spLocks noChangeArrowheads="1"/>
          </p:cNvSpPr>
          <p:nvPr/>
        </p:nvSpPr>
        <p:spPr bwMode="auto">
          <a:xfrm>
            <a:off x="457200" y="1671638"/>
            <a:ext cx="3889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latin typeface="Arial" panose="020B0604020202020204" pitchFamily="34" charset="0"/>
              </a:rPr>
              <a:t>R</a:t>
            </a:r>
            <a:endParaRPr lang="zh-CN" altLang="en-US" sz="2200" b="1">
              <a:latin typeface="Arial" panose="020B0604020202020204" pitchFamily="34" charset="0"/>
            </a:endParaRPr>
          </a:p>
        </p:txBody>
      </p:sp>
      <p:sp>
        <p:nvSpPr>
          <p:cNvPr id="68734" name="TextBox 10"/>
          <p:cNvSpPr txBox="1">
            <a:spLocks noChangeArrowheads="1"/>
          </p:cNvSpPr>
          <p:nvPr/>
        </p:nvSpPr>
        <p:spPr bwMode="auto">
          <a:xfrm>
            <a:off x="352425" y="4268788"/>
            <a:ext cx="3714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latin typeface="Arial" panose="020B0604020202020204" pitchFamily="34" charset="0"/>
              </a:rPr>
              <a:t>S</a:t>
            </a:r>
            <a:endParaRPr lang="zh-CN" altLang="en-US" sz="2200" b="1">
              <a:latin typeface="Arial" panose="020B0604020202020204" pitchFamily="34" charset="0"/>
            </a:endParaRPr>
          </a:p>
        </p:txBody>
      </p:sp>
      <p:sp>
        <p:nvSpPr>
          <p:cNvPr id="68735" name="TextBox 11"/>
          <p:cNvSpPr txBox="1">
            <a:spLocks noChangeArrowheads="1"/>
          </p:cNvSpPr>
          <p:nvPr/>
        </p:nvSpPr>
        <p:spPr bwMode="auto">
          <a:xfrm>
            <a:off x="3884613" y="981075"/>
            <a:ext cx="1093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latin typeface="Arial" panose="020B0604020202020204" pitchFamily="34" charset="0"/>
              </a:rPr>
              <a:t>R × S </a:t>
            </a:r>
            <a:endParaRPr lang="zh-CN" altLang="en-US" sz="2200" b="1">
              <a:latin typeface="Arial" panose="020B0604020202020204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笛卡尔积（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Cartesian Product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129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613"/>
            <a:ext cx="8077200" cy="5411787"/>
          </a:xfrm>
        </p:spPr>
        <p:txBody>
          <a:bodyPr>
            <a:normAutofit/>
          </a:bodyPr>
          <a:lstStyle/>
          <a:p>
            <a:pPr marL="849313" indent="-476250" eaLnBrk="1" hangingPunct="1">
              <a:lnSpc>
                <a:spcPct val="150000"/>
              </a:lnSpc>
            </a:pPr>
            <a:r>
              <a:rPr lang="en-US" altLang="zh-CN" sz="3200">
                <a:latin typeface="微软雅黑" charset="-122"/>
                <a:ea typeface="微软雅黑" charset="-122"/>
              </a:rPr>
              <a:t>1. </a:t>
            </a:r>
            <a:r>
              <a:rPr lang="zh-CN" altLang="en-US" sz="3200">
                <a:latin typeface="微软雅黑" charset="-122"/>
                <a:ea typeface="微软雅黑" charset="-122"/>
              </a:rPr>
              <a:t>选择</a:t>
            </a:r>
          </a:p>
          <a:p>
            <a:pPr marL="849313" indent="-476250" eaLnBrk="1" hangingPunct="1">
              <a:lnSpc>
                <a:spcPct val="150000"/>
              </a:lnSpc>
            </a:pPr>
            <a:r>
              <a:rPr lang="en-US" altLang="zh-CN" sz="3200">
                <a:latin typeface="微软雅黑" charset="-122"/>
                <a:ea typeface="微软雅黑" charset="-122"/>
              </a:rPr>
              <a:t>2. </a:t>
            </a:r>
            <a:r>
              <a:rPr lang="zh-CN" altLang="en-US" sz="3200">
                <a:latin typeface="微软雅黑" charset="-122"/>
                <a:ea typeface="微软雅黑" charset="-122"/>
              </a:rPr>
              <a:t>投影</a:t>
            </a:r>
          </a:p>
          <a:p>
            <a:pPr marL="849313" indent="-476250" eaLnBrk="1" hangingPunct="1">
              <a:lnSpc>
                <a:spcPct val="150000"/>
              </a:lnSpc>
            </a:pPr>
            <a:r>
              <a:rPr lang="en-US" altLang="zh-CN" sz="3200">
                <a:latin typeface="微软雅黑" charset="-122"/>
                <a:ea typeface="微软雅黑" charset="-122"/>
              </a:rPr>
              <a:t>3. </a:t>
            </a:r>
            <a:r>
              <a:rPr lang="zh-CN" altLang="en-US" sz="3200">
                <a:latin typeface="微软雅黑" charset="-122"/>
                <a:ea typeface="微软雅黑" charset="-122"/>
              </a:rPr>
              <a:t>连接</a:t>
            </a:r>
          </a:p>
          <a:p>
            <a:pPr marL="849313" indent="-476250" eaLnBrk="1" hangingPunct="1">
              <a:lnSpc>
                <a:spcPct val="150000"/>
              </a:lnSpc>
            </a:pPr>
            <a:r>
              <a:rPr lang="en-US" altLang="zh-CN" sz="3200">
                <a:latin typeface="微软雅黑" charset="-122"/>
                <a:ea typeface="微软雅黑" charset="-122"/>
              </a:rPr>
              <a:t>4. </a:t>
            </a:r>
            <a:r>
              <a:rPr lang="zh-CN" altLang="en-US" sz="3200">
                <a:latin typeface="微软雅黑" charset="-122"/>
                <a:ea typeface="微软雅黑" charset="-122"/>
              </a:rPr>
              <a:t>除运算</a:t>
            </a:r>
          </a:p>
          <a:p>
            <a:pPr marL="849313" indent="-476250" eaLnBrk="1" hangingPunct="1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专门的关系运算</a:t>
            </a:r>
          </a:p>
        </p:txBody>
      </p:sp>
    </p:spTree>
    <p:extLst>
      <p:ext uri="{BB962C8B-B14F-4D97-AF65-F5344CB8AC3E}">
        <p14:creationId xmlns:p14="http://schemas.microsoft.com/office/powerpoint/2010/main" val="29104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5"/>
          </p:nvPr>
        </p:nvSpPr>
        <p:spPr>
          <a:blipFill rotWithShape="0">
            <a:blip r:embed="rId2"/>
            <a:stretch>
              <a:fillRect l="-377"/>
            </a:stretch>
          </a:blipFill>
          <a:extLst/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弧形 3"/>
          <p:cNvSpPr/>
          <p:nvPr/>
        </p:nvSpPr>
        <p:spPr>
          <a:xfrm>
            <a:off x="987425" y="4302125"/>
            <a:ext cx="238125" cy="460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弧形 4"/>
          <p:cNvSpPr/>
          <p:nvPr/>
        </p:nvSpPr>
        <p:spPr>
          <a:xfrm>
            <a:off x="1131888" y="5413375"/>
            <a:ext cx="207962" cy="460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专门的关系运算记号</a:t>
            </a:r>
          </a:p>
        </p:txBody>
      </p:sp>
    </p:spTree>
    <p:extLst>
      <p:ext uri="{BB962C8B-B14F-4D97-AF65-F5344CB8AC3E}">
        <p14:creationId xmlns:p14="http://schemas.microsoft.com/office/powerpoint/2010/main" val="32024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sz="quarter" idx="15"/>
          </p:nvPr>
        </p:nvSpPr>
        <p:spPr>
          <a:xfrm>
            <a:off x="539750" y="1052513"/>
            <a:ext cx="7056438" cy="54117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 smtClean="0">
                <a:latin typeface="微软雅黑" charset="-122"/>
                <a:ea typeface="微软雅黑" charset="-122"/>
              </a:rPr>
              <a:t>3-2</a:t>
            </a:r>
            <a:r>
              <a:rPr lang="zh-CN" altLang="en-US" sz="2400" dirty="0" smtClean="0">
                <a:latin typeface="微软雅黑" charset="-122"/>
                <a:ea typeface="微软雅黑" charset="-122"/>
              </a:rPr>
              <a:t>章的数据模型及数据：</a:t>
            </a:r>
            <a:endParaRPr lang="en-US" altLang="zh-CN" sz="2400" dirty="0" smtClean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 smtClean="0">
                <a:latin typeface="微软雅黑" charset="-122"/>
                <a:ea typeface="微软雅黑" charset="-122"/>
              </a:rPr>
              <a:t>学生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关系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Student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、课程关系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Course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和选修关系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SC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Student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（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Sno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Sname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Ssex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, Sage,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Sdept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Course(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Cno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Cname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Cpno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Ccredit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SC(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Sno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Cno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, Grade)</a:t>
            </a:r>
          </a:p>
          <a:p>
            <a:pPr eaLnBrk="1" hangingPunct="1"/>
            <a:endParaRPr lang="zh-CN" altLang="en-US" dirty="0">
              <a:latin typeface="微软雅黑" charset="-122"/>
              <a:ea typeface="微软雅黑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学生</a:t>
            </a:r>
            <a:r>
              <a:rPr lang="en-US" altLang="zh-CN" sz="2800">
                <a:latin typeface="微软雅黑" charset="-122"/>
                <a:ea typeface="微软雅黑" charset="-122"/>
              </a:rPr>
              <a:t>-</a:t>
            </a:r>
            <a:r>
              <a:rPr lang="zh-CN" altLang="en-US" sz="2800">
                <a:latin typeface="微软雅黑" charset="-122"/>
                <a:ea typeface="微软雅黑" charset="-122"/>
              </a:rPr>
              <a:t>课程数据库</a:t>
            </a:r>
            <a:r>
              <a:rPr lang="en-US" altLang="zh-CN" sz="2800">
                <a:latin typeface="微软雅黑" charset="-122"/>
                <a:ea typeface="微软雅黑" charset="-122"/>
              </a:rPr>
              <a:t>:</a:t>
            </a:r>
            <a:endParaRPr lang="zh-CN" altLang="en-US" sz="280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7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263" name="Group 271"/>
          <p:cNvGraphicFramePr>
            <a:graphicFrameLocks noGrp="1"/>
          </p:cNvGraphicFramePr>
          <p:nvPr>
            <p:ph sz="quarter" idx="15"/>
          </p:nvPr>
        </p:nvGraphicFramePr>
        <p:xfrm>
          <a:off x="595313" y="1557338"/>
          <a:ext cx="7289800" cy="3240089"/>
        </p:xfrm>
        <a:graphic>
          <a:graphicData uri="http://schemas.openxmlformats.org/drawingml/2006/table">
            <a:tbl>
              <a:tblPr/>
              <a:tblGrid>
                <a:gridCol w="1952625"/>
                <a:gridCol w="1447800"/>
                <a:gridCol w="1152525"/>
                <a:gridCol w="1152525"/>
                <a:gridCol w="1584325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Sno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Sage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Sdept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201215121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李勇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男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CS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刘晨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女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19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CS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王敏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女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18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MA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张立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男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19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IS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8346" marR="88346" marT="46782" marB="46782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516" name="Rectangle 83"/>
          <p:cNvSpPr>
            <a:spLocks noChangeArrowheads="1"/>
          </p:cNvSpPr>
          <p:nvPr/>
        </p:nvSpPr>
        <p:spPr bwMode="auto">
          <a:xfrm>
            <a:off x="2560638" y="17526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200">
                <a:ea typeface="宋体" charset="-122"/>
              </a:rPr>
              <a:t> </a:t>
            </a:r>
            <a:endParaRPr lang="en-US" altLang="zh-CN" sz="2200" b="1">
              <a:ea typeface="宋体" charset="-122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 smtClean="0">
                <a:solidFill>
                  <a:schemeClr val="tx1"/>
                </a:solidFill>
                <a:latin typeface="微软雅黑" pitchFamily="34" charset="-122"/>
              </a:rPr>
              <a:t>Student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5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591" name="Group 575"/>
          <p:cNvGraphicFramePr>
            <a:graphicFrameLocks noGrp="1"/>
          </p:cNvGraphicFramePr>
          <p:nvPr>
            <p:ph idx="4294967295"/>
          </p:nvPr>
        </p:nvGraphicFramePr>
        <p:xfrm>
          <a:off x="611188" y="1412875"/>
          <a:ext cx="7273925" cy="4429125"/>
        </p:xfrm>
        <a:graphic>
          <a:graphicData uri="http://schemas.openxmlformats.org/drawingml/2006/table">
            <a:tbl>
              <a:tblPr/>
              <a:tblGrid>
                <a:gridCol w="1528762"/>
                <a:gridCol w="2216150"/>
                <a:gridCol w="1711325"/>
                <a:gridCol w="1817688"/>
              </a:tblGrid>
              <a:tr h="831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Cno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Cpno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Ccredit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PASCAL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语言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 smtClean="0">
                <a:solidFill>
                  <a:schemeClr val="tx1"/>
                </a:solidFill>
                <a:latin typeface="微软雅黑" pitchFamily="34" charset="-122"/>
              </a:rPr>
              <a:t>Course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0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5"/>
          <p:cNvSpPr>
            <a:spLocks noChangeArrowheads="1"/>
          </p:cNvSpPr>
          <p:nvPr/>
        </p:nvSpPr>
        <p:spPr bwMode="auto">
          <a:xfrm>
            <a:off x="3175" y="339725"/>
            <a:ext cx="9144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900" b="1">
                <a:ea typeface="宋体" charset="-122"/>
              </a:rPr>
              <a:t> </a:t>
            </a:r>
            <a:endParaRPr lang="en-US" altLang="zh-CN" sz="1000"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1800">
              <a:ea typeface="宋体" charset="-122"/>
            </a:endParaRPr>
          </a:p>
        </p:txBody>
      </p:sp>
      <p:graphicFrame>
        <p:nvGraphicFramePr>
          <p:cNvPr id="344448" name="Group 384"/>
          <p:cNvGraphicFramePr>
            <a:graphicFrameLocks noGrp="1"/>
          </p:cNvGraphicFramePr>
          <p:nvPr>
            <p:ph idx="4294967295"/>
          </p:nvPr>
        </p:nvGraphicFramePr>
        <p:xfrm>
          <a:off x="750888" y="1449388"/>
          <a:ext cx="6273800" cy="3944939"/>
        </p:xfrm>
        <a:graphic>
          <a:graphicData uri="http://schemas.openxmlformats.org/drawingml/2006/table">
            <a:tbl>
              <a:tblPr/>
              <a:tblGrid>
                <a:gridCol w="2295525"/>
                <a:gridCol w="1887537"/>
                <a:gridCol w="2090738"/>
              </a:tblGrid>
              <a:tr h="908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Sno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9986" marR="89986" marT="46804" marB="46804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Cno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9986" marR="89986" marT="46804" marB="468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Grade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89986" marR="89986" marT="46804" marB="46804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</a:tr>
              <a:tr h="633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201215121</a:t>
                      </a:r>
                    </a:p>
                  </a:txBody>
                  <a:tcPr marL="89986" marR="89986" marT="46804" marB="4680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</a:t>
                      </a:r>
                    </a:p>
                  </a:txBody>
                  <a:tcPr marL="89986" marR="89986" marT="46804" marB="468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92</a:t>
                      </a:r>
                    </a:p>
                  </a:txBody>
                  <a:tcPr marL="89986" marR="89986" marT="46804" marB="4680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3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201215121</a:t>
                      </a:r>
                    </a:p>
                  </a:txBody>
                  <a:tcPr marL="89986" marR="89986" marT="46804" marB="4680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</a:p>
                  </a:txBody>
                  <a:tcPr marL="89986" marR="89986" marT="46804" marB="468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85</a:t>
                      </a:r>
                    </a:p>
                  </a:txBody>
                  <a:tcPr marL="89986" marR="89986" marT="46804" marB="4680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201215121</a:t>
                      </a:r>
                    </a:p>
                  </a:txBody>
                  <a:tcPr marL="89986" marR="89986" marT="46804" marB="4680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3</a:t>
                      </a:r>
                    </a:p>
                  </a:txBody>
                  <a:tcPr marL="89986" marR="89986" marT="46804" marB="468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88</a:t>
                      </a:r>
                    </a:p>
                  </a:txBody>
                  <a:tcPr marL="89986" marR="89986" marT="46804" marB="4680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201215122</a:t>
                      </a:r>
                    </a:p>
                  </a:txBody>
                  <a:tcPr marL="89986" marR="89986" marT="46804" marB="4680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</a:p>
                  </a:txBody>
                  <a:tcPr marL="89986" marR="89986" marT="46804" marB="468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90</a:t>
                      </a:r>
                    </a:p>
                  </a:txBody>
                  <a:tcPr marL="89986" marR="89986" marT="46804" marB="4680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1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201215122</a:t>
                      </a:r>
                    </a:p>
                  </a:txBody>
                  <a:tcPr marL="89986" marR="89986" marT="46804" marB="4680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3</a:t>
                      </a:r>
                    </a:p>
                  </a:txBody>
                  <a:tcPr marL="89986" marR="89986" marT="46804" marB="468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80</a:t>
                      </a:r>
                    </a:p>
                  </a:txBody>
                  <a:tcPr marL="89986" marR="89986" marT="46804" marB="4680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559" name="Rectangle 185"/>
          <p:cNvSpPr>
            <a:spLocks noChangeArrowheads="1"/>
          </p:cNvSpPr>
          <p:nvPr/>
        </p:nvSpPr>
        <p:spPr bwMode="auto">
          <a:xfrm>
            <a:off x="684213" y="1196975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US" altLang="zh-CN" sz="2200" b="1">
              <a:ea typeface="宋体" charset="-122"/>
            </a:endParaRPr>
          </a:p>
        </p:txBody>
      </p:sp>
      <p:sp>
        <p:nvSpPr>
          <p:cNvPr id="22560" name="Rectangle 186"/>
          <p:cNvSpPr>
            <a:spLocks noChangeArrowheads="1"/>
          </p:cNvSpPr>
          <p:nvPr/>
        </p:nvSpPr>
        <p:spPr bwMode="auto">
          <a:xfrm>
            <a:off x="6477000" y="38100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zh-CN" sz="1800">
              <a:ea typeface="宋体" charset="-122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</a:rPr>
              <a:t>选课</a:t>
            </a:r>
            <a:r>
              <a:rPr lang="en-US" altLang="zh-CN" sz="2800" kern="0" dirty="0" smtClean="0">
                <a:solidFill>
                  <a:schemeClr val="tx1"/>
                </a:solidFill>
                <a:latin typeface="微软雅黑" pitchFamily="34" charset="-122"/>
              </a:rPr>
              <a:t>SC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1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sz="quarter" idx="15"/>
          </p:nvPr>
        </p:nvSpPr>
        <p:spPr>
          <a:xfrm>
            <a:off x="512763" y="3716338"/>
            <a:ext cx="7731125" cy="1512887"/>
          </a:xfrm>
        </p:spPr>
        <p:txBody>
          <a:bodyPr/>
          <a:lstStyle/>
          <a:p>
            <a:pPr marL="0" lvl="2" algn="just" eaLnBrk="1" hangingPunct="1">
              <a:lnSpc>
                <a:spcPct val="110000"/>
              </a:lnSpc>
              <a:buSzPct val="87000"/>
              <a:buFont typeface="Wingdings" charset="2"/>
              <a:buChar char="l"/>
            </a:pPr>
            <a:r>
              <a:rPr lang="en-US" altLang="zh-CN" sz="2400">
                <a:latin typeface="微软雅黑" charset="-122"/>
                <a:ea typeface="微软雅黑" charset="-122"/>
              </a:rPr>
              <a:t>F</a:t>
            </a:r>
            <a:r>
              <a:rPr lang="zh-CN" altLang="en-US" sz="2400">
                <a:latin typeface="微软雅黑" charset="-122"/>
                <a:ea typeface="微软雅黑" charset="-122"/>
              </a:rPr>
              <a:t>的基本形式为：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X</a:t>
            </a:r>
            <a:r>
              <a:rPr lang="en-US" altLang="zh-CN" sz="2400" baseline="-25000">
                <a:latin typeface="微软雅黑" charset="-122"/>
                <a:ea typeface="微软雅黑" charset="-122"/>
              </a:rPr>
              <a:t>1</a:t>
            </a:r>
            <a:r>
              <a:rPr lang="en-US" altLang="zh-CN" sz="2400">
                <a:latin typeface="微软雅黑" charset="-122"/>
                <a:ea typeface="微软雅黑" charset="-122"/>
              </a:rPr>
              <a:t>θ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Y</a:t>
            </a:r>
            <a:r>
              <a:rPr lang="en-US" altLang="zh-CN" sz="2400" baseline="-25000">
                <a:latin typeface="微软雅黑" charset="-122"/>
                <a:ea typeface="微软雅黑" charset="-122"/>
              </a:rPr>
              <a:t>1</a:t>
            </a:r>
          </a:p>
          <a:p>
            <a:pPr marL="0" lvl="2" algn="just" eaLnBrk="1" hangingPunct="1">
              <a:lnSpc>
                <a:spcPct val="110000"/>
              </a:lnSpc>
              <a:buSzPct val="87000"/>
              <a:buFont typeface="Wingdings" charset="2"/>
              <a:buChar char="l"/>
            </a:pPr>
            <a:r>
              <a:rPr lang="zh-CN" altLang="zh-CN" sz="2400">
                <a:latin typeface="微软雅黑" charset="-122"/>
                <a:ea typeface="微软雅黑" charset="-122"/>
              </a:rPr>
              <a:t>θ表示比较运算符，它可以是＞，≥，＜，≤，＝或</a:t>
            </a:r>
            <a:r>
              <a:rPr lang="en-US" altLang="zh-CN" sz="2400">
                <a:latin typeface="微软雅黑" charset="-122"/>
                <a:ea typeface="微软雅黑" charset="-122"/>
              </a:rPr>
              <a:t>&lt;&gt;</a:t>
            </a:r>
          </a:p>
          <a:p>
            <a:pPr eaLnBrk="1" hangingPunct="1"/>
            <a:endParaRPr lang="zh-CN" altLang="en-US" sz="2400">
              <a:latin typeface="微软雅黑" charset="-122"/>
              <a:ea typeface="微软雅黑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42900" y="904875"/>
            <a:ext cx="7900988" cy="23082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选择又称为限制（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Restriction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），是在关系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中选择满足给定条件的诸元组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         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σ</a:t>
            </a:r>
            <a:r>
              <a:rPr lang="en-US" altLang="zh-CN" sz="2400" baseline="-30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F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 = {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t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|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t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  <a:sym typeface="Symbol" charset="2"/>
              </a:rPr>
              <a:t>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∧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F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t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)= '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真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'}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F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：选择条件，是一个逻辑表达式，取值为“真”或“假”</a:t>
            </a:r>
            <a:endParaRPr lang="en-US" altLang="zh-CN" sz="240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2800">
                <a:latin typeface="微软雅黑" charset="-122"/>
                <a:ea typeface="微软雅黑" charset="-122"/>
              </a:rPr>
              <a:t>1. </a:t>
            </a:r>
            <a:r>
              <a:rPr lang="zh-CN" altLang="en-US" sz="2800">
                <a:latin typeface="微软雅黑" charset="-122"/>
                <a:ea typeface="微软雅黑" charset="-122"/>
              </a:rPr>
              <a:t>选择（</a:t>
            </a:r>
            <a:r>
              <a:rPr lang="en-US" altLang="zh-CN" sz="2800">
                <a:latin typeface="微软雅黑" charset="-122"/>
                <a:ea typeface="微软雅黑" charset="-122"/>
              </a:rPr>
              <a:t>SELECTION</a:t>
            </a:r>
            <a:r>
              <a:rPr lang="zh-CN" altLang="en-US" sz="2800">
                <a:latin typeface="微软雅黑" charset="-122"/>
                <a:ea typeface="微软雅黑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8713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272338" cy="4841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>
              <a:spcBef>
                <a:spcPct val="20000"/>
              </a:spcBef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000">
                <a:latin typeface="+mn-lt"/>
                <a:ea typeface="+mn-ea"/>
              </a:defRPr>
            </a:lvl2pPr>
            <a:lvl3pPr marL="1143000" indent="-228600">
              <a:spcBef>
                <a:spcPct val="20000"/>
              </a:spcBef>
              <a:defRPr sz="2000">
                <a:latin typeface="+mn-lt"/>
                <a:ea typeface="+mn-ea"/>
              </a:defRPr>
            </a:lvl3pPr>
            <a:lvl4pPr marL="1600200" indent="-228600">
              <a:spcBef>
                <a:spcPct val="20000"/>
              </a:spcBef>
              <a:defRPr sz="2000">
                <a:latin typeface="+mn-lt"/>
                <a:ea typeface="+mn-ea"/>
              </a:defRPr>
            </a:lvl4pPr>
            <a:lvl5pPr marL="2057400" indent="-228600">
              <a:spcBef>
                <a:spcPct val="20000"/>
              </a:spcBef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Char char="•"/>
              <a:defRPr sz="2000">
                <a:latin typeface="+mn-lt"/>
                <a:ea typeface="+mn-ea"/>
              </a:defRPr>
            </a:lvl9pPr>
            <a:extLst/>
          </a:lstStyle>
          <a:p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17411" name="矩形 4"/>
          <p:cNvSpPr>
            <a:spLocks noChangeArrowheads="1"/>
          </p:cNvSpPr>
          <p:nvPr/>
        </p:nvSpPr>
        <p:spPr bwMode="auto">
          <a:xfrm>
            <a:off x="468313" y="1052513"/>
            <a:ext cx="75819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 1.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域（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Domain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笛卡尔积（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Cartesian Product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关系（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07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5"/>
          </p:nvPr>
        </p:nvSpPr>
        <p:spPr>
          <a:xfrm>
            <a:off x="323850" y="1052513"/>
            <a:ext cx="8077200" cy="295275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>
                <a:latin typeface="微软雅黑" charset="-122"/>
                <a:ea typeface="微软雅黑" charset="-122"/>
              </a:rPr>
              <a:t>选择运算是从关系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R </a:t>
            </a:r>
            <a:r>
              <a:rPr lang="zh-CN" altLang="en-US" sz="2400">
                <a:latin typeface="微软雅黑" charset="-122"/>
                <a:ea typeface="微软雅黑" charset="-122"/>
              </a:rPr>
              <a:t>中选取使逻辑表达式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F </a:t>
            </a:r>
            <a:r>
              <a:rPr lang="zh-CN" altLang="en-US" sz="2400">
                <a:latin typeface="微软雅黑" charset="-122"/>
                <a:ea typeface="微软雅黑" charset="-122"/>
              </a:rPr>
              <a:t>为真的元组，</a:t>
            </a:r>
            <a:endParaRPr lang="en-US" altLang="zh-CN" sz="2400">
              <a:latin typeface="微软雅黑" charset="-122"/>
              <a:ea typeface="微软雅黑" charset="-122"/>
            </a:endParaRP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400">
                <a:latin typeface="微软雅黑" charset="-122"/>
                <a:ea typeface="微软雅黑" charset="-122"/>
              </a:rPr>
              <a:t>是从行的角度进行的运算</a:t>
            </a:r>
          </a:p>
          <a:p>
            <a:pPr algn="just" eaLnBrk="1" hangingPunct="1"/>
            <a:endParaRPr lang="zh-CN" altLang="en-US" sz="2400">
              <a:latin typeface="微软雅黑" charset="-122"/>
              <a:ea typeface="微软雅黑" charset="-122"/>
            </a:endParaRPr>
          </a:p>
          <a:p>
            <a:pPr algn="just" eaLnBrk="1" hangingPunct="1"/>
            <a:endParaRPr lang="zh-CN" altLang="en-US" sz="2400">
              <a:latin typeface="微软雅黑" charset="-122"/>
              <a:ea typeface="微软雅黑" charset="-122"/>
            </a:endParaRPr>
          </a:p>
          <a:p>
            <a:pPr algn="just" eaLnBrk="1" hangingPunct="1"/>
            <a:endParaRPr lang="en-US" altLang="zh-CN" sz="2400">
              <a:latin typeface="微软雅黑" charset="-122"/>
              <a:ea typeface="微软雅黑" charset="-122"/>
            </a:endParaRPr>
          </a:p>
        </p:txBody>
      </p:sp>
      <p:grpSp>
        <p:nvGrpSpPr>
          <p:cNvPr id="24579" name="Group 4"/>
          <p:cNvGrpSpPr>
            <a:grpSpLocks/>
          </p:cNvGrpSpPr>
          <p:nvPr/>
        </p:nvGrpSpPr>
        <p:grpSpPr bwMode="auto">
          <a:xfrm>
            <a:off x="623888" y="2403475"/>
            <a:ext cx="4191000" cy="1219200"/>
            <a:chOff x="2448" y="1728"/>
            <a:chExt cx="2640" cy="768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4582" name="Rectangle 6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4586" name="Rectangle 10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4588" name="Rectangle 12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4589" name="Rectangle 13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4590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4591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4592" name="AutoShape 16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ea typeface="宋体" charset="-122"/>
                </a:rPr>
                <a:t>σ</a:t>
              </a:r>
              <a:endParaRPr lang="en-US" altLang="zh-CN" sz="3200">
                <a:ea typeface="宋体" charset="-122"/>
              </a:endParaRPr>
            </a:p>
          </p:txBody>
        </p:sp>
      </p:grpSp>
      <p:sp>
        <p:nvSpPr>
          <p:cNvPr id="19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2800">
                <a:latin typeface="微软雅黑" charset="-122"/>
                <a:ea typeface="微软雅黑" charset="-122"/>
              </a:rPr>
              <a:t>1. </a:t>
            </a:r>
            <a:r>
              <a:rPr lang="zh-CN" altLang="en-US" sz="2800">
                <a:latin typeface="微软雅黑" charset="-122"/>
                <a:ea typeface="微软雅黑" charset="-122"/>
              </a:rPr>
              <a:t>选择（</a:t>
            </a:r>
            <a:r>
              <a:rPr lang="en-US" altLang="zh-CN" sz="2800">
                <a:latin typeface="微软雅黑" charset="-122"/>
                <a:ea typeface="微软雅黑" charset="-122"/>
              </a:rPr>
              <a:t>SELECTION</a:t>
            </a:r>
            <a:r>
              <a:rPr lang="zh-CN" altLang="en-US" sz="2800">
                <a:latin typeface="微软雅黑" charset="-122"/>
                <a:ea typeface="微软雅黑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27728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16"/>
          <p:cNvGraphicFramePr>
            <a:graphicFrameLocks noGrp="1"/>
          </p:cNvGraphicFramePr>
          <p:nvPr>
            <p:ph sz="quarter" idx="15"/>
          </p:nvPr>
        </p:nvGraphicFramePr>
        <p:xfrm>
          <a:off x="468313" y="3503613"/>
          <a:ext cx="7348537" cy="1439863"/>
        </p:xfrm>
        <a:graphic>
          <a:graphicData uri="http://schemas.openxmlformats.org/drawingml/2006/table">
            <a:tbl>
              <a:tblPr/>
              <a:tblGrid>
                <a:gridCol w="1727200"/>
                <a:gridCol w="1214437"/>
                <a:gridCol w="1465263"/>
                <a:gridCol w="1471612"/>
                <a:gridCol w="1470025"/>
              </a:tblGrid>
              <a:tr h="61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Sno</a:t>
                      </a:r>
                    </a:p>
                  </a:txBody>
                  <a:tcPr marL="89987" marR="89987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Sname</a:t>
                      </a:r>
                    </a:p>
                  </a:txBody>
                  <a:tcPr marL="89987" marR="89987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Ssex</a:t>
                      </a:r>
                    </a:p>
                  </a:txBody>
                  <a:tcPr marL="89987" marR="89987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Sage</a:t>
                      </a:r>
                    </a:p>
                  </a:txBody>
                  <a:tcPr marL="89987" marR="89987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Sdept</a:t>
                      </a:r>
                    </a:p>
                  </a:txBody>
                  <a:tcPr marL="89987" marR="89987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201215125</a:t>
                      </a:r>
                    </a:p>
                  </a:txBody>
                  <a:tcPr marL="89987" marR="89987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张立</a:t>
                      </a:r>
                    </a:p>
                  </a:txBody>
                  <a:tcPr marL="89987" marR="89987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男</a:t>
                      </a:r>
                    </a:p>
                  </a:txBody>
                  <a:tcPr marL="89987" marR="89987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19</a:t>
                      </a:r>
                    </a:p>
                  </a:txBody>
                  <a:tcPr marL="89987" marR="89987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IS</a:t>
                      </a:r>
                    </a:p>
                  </a:txBody>
                  <a:tcPr marL="89987" marR="89987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2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68313" y="1125538"/>
            <a:ext cx="7488237" cy="6381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2800">
                <a:latin typeface="微软雅黑" charset="-122"/>
                <a:ea typeface="微软雅黑" charset="-122"/>
              </a:rPr>
              <a:t>[</a:t>
            </a:r>
            <a:r>
              <a:rPr lang="zh-CN" altLang="en-US" sz="2800">
                <a:latin typeface="微软雅黑" charset="-122"/>
                <a:ea typeface="微软雅黑" charset="-122"/>
              </a:rPr>
              <a:t>例</a:t>
            </a:r>
            <a:r>
              <a:rPr lang="en-US" altLang="zh-CN" sz="2800">
                <a:latin typeface="微软雅黑" charset="-122"/>
                <a:ea typeface="微软雅黑" charset="-122"/>
              </a:rPr>
              <a:t>2.4]  </a:t>
            </a:r>
            <a:r>
              <a:rPr lang="zh-CN" altLang="en-US" sz="2800">
                <a:latin typeface="微软雅黑" charset="-122"/>
                <a:ea typeface="微软雅黑" charset="-122"/>
              </a:rPr>
              <a:t>查询信息系（</a:t>
            </a:r>
            <a:r>
              <a:rPr lang="en-US" altLang="zh-CN" sz="2800">
                <a:latin typeface="微软雅黑" charset="-122"/>
                <a:ea typeface="微软雅黑" charset="-122"/>
              </a:rPr>
              <a:t>IS</a:t>
            </a:r>
            <a:r>
              <a:rPr lang="zh-CN" altLang="en-US" sz="2800">
                <a:latin typeface="微软雅黑" charset="-122"/>
                <a:ea typeface="微软雅黑" charset="-122"/>
              </a:rPr>
              <a:t>系）全体学生。</a:t>
            </a:r>
            <a:r>
              <a:rPr lang="en-US" altLang="zh-CN"/>
              <a:t>    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2800">
                <a:latin typeface="微软雅黑" charset="-122"/>
                <a:ea typeface="微软雅黑" charset="-122"/>
              </a:rPr>
              <a:t>1. </a:t>
            </a:r>
            <a:r>
              <a:rPr lang="zh-CN" altLang="en-US" sz="2800">
                <a:latin typeface="微软雅黑" charset="-122"/>
                <a:ea typeface="微软雅黑" charset="-122"/>
              </a:rPr>
              <a:t>选择（</a:t>
            </a:r>
            <a:r>
              <a:rPr lang="en-US" altLang="zh-CN" sz="2800">
                <a:latin typeface="微软雅黑" charset="-122"/>
                <a:ea typeface="微软雅黑" charset="-122"/>
              </a:rPr>
              <a:t>SELECTION</a:t>
            </a:r>
            <a:r>
              <a:rPr lang="zh-CN" altLang="en-US" sz="2800">
                <a:latin typeface="微软雅黑" charset="-122"/>
                <a:ea typeface="微软雅黑" charset="-122"/>
              </a:rPr>
              <a:t>） 例</a:t>
            </a:r>
          </a:p>
        </p:txBody>
      </p:sp>
      <p:sp>
        <p:nvSpPr>
          <p:cNvPr id="2" name="矩形 1"/>
          <p:cNvSpPr/>
          <p:nvPr/>
        </p:nvSpPr>
        <p:spPr>
          <a:xfrm>
            <a:off x="2339975" y="1951038"/>
            <a:ext cx="3887788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baseline="-30000" dirty="0" err="1">
                <a:latin typeface="+mj-lt"/>
                <a:ea typeface="+mn-ea"/>
              </a:rPr>
              <a:t>Sdept</a:t>
            </a:r>
            <a:r>
              <a:rPr lang="en-US" altLang="zh-CN" sz="3600" b="1" dirty="0">
                <a:latin typeface="+mj-lt"/>
                <a:ea typeface="+mn-ea"/>
              </a:rPr>
              <a:t> </a:t>
            </a:r>
            <a:r>
              <a:rPr lang="en-US" altLang="zh-CN" sz="3600" b="1" baseline="-30000" dirty="0">
                <a:latin typeface="+mj-lt"/>
                <a:ea typeface="+mn-ea"/>
              </a:rPr>
              <a:t>= 'IS' </a:t>
            </a:r>
            <a:r>
              <a:rPr lang="en-US" altLang="zh-CN" sz="4400" b="1" dirty="0">
                <a:latin typeface="+mj-lt"/>
                <a:ea typeface="+mn-ea"/>
              </a:rPr>
              <a:t>(Student)</a:t>
            </a:r>
            <a:endParaRPr lang="zh-CN" altLang="en-US" sz="4400" dirty="0">
              <a:latin typeface="+mj-lt"/>
              <a:ea typeface="+mn-ea"/>
            </a:endParaRPr>
          </a:p>
        </p:txBody>
      </p:sp>
      <p:sp>
        <p:nvSpPr>
          <p:cNvPr id="25625" name="矩形 2"/>
          <p:cNvSpPr>
            <a:spLocks noChangeArrowheads="1"/>
          </p:cNvSpPr>
          <p:nvPr/>
        </p:nvSpPr>
        <p:spPr bwMode="auto">
          <a:xfrm>
            <a:off x="425450" y="2924175"/>
            <a:ext cx="103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zh-CN" altLang="en-US">
                <a:latin typeface="微软雅黑" charset="-122"/>
                <a:ea typeface="微软雅黑" charset="-122"/>
              </a:rPr>
              <a:t>结果： </a:t>
            </a:r>
          </a:p>
        </p:txBody>
      </p:sp>
      <p:pic>
        <p:nvPicPr>
          <p:cNvPr id="25626" name="Picture 73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92300"/>
            <a:ext cx="763587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5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sz="quarter" idx="15"/>
          </p:nvPr>
        </p:nvSpPr>
        <p:spPr>
          <a:xfrm>
            <a:off x="382588" y="1125538"/>
            <a:ext cx="8077200" cy="1582737"/>
          </a:xfrm>
        </p:spPr>
        <p:txBody>
          <a:bodyPr/>
          <a:lstStyle/>
          <a:p>
            <a:pPr algn="just" eaLnBrk="1" hangingPunct="1">
              <a:buFont typeface="Wingdings" charset="2"/>
              <a:buNone/>
            </a:pPr>
            <a:r>
              <a:rPr lang="en-US" altLang="zh-CN" sz="2800">
                <a:latin typeface="微软雅黑" charset="-122"/>
                <a:ea typeface="黑体" charset="-122"/>
              </a:rPr>
              <a:t>[</a:t>
            </a:r>
            <a:r>
              <a:rPr lang="zh-CN" altLang="en-US" sz="2800">
                <a:latin typeface="微软雅黑" charset="-122"/>
                <a:ea typeface="黑体" charset="-122"/>
              </a:rPr>
              <a:t>例</a:t>
            </a:r>
            <a:r>
              <a:rPr lang="en-US" altLang="zh-CN" sz="2800">
                <a:latin typeface="微软雅黑" charset="-122"/>
                <a:ea typeface="黑体" charset="-122"/>
              </a:rPr>
              <a:t>2.5</a:t>
            </a:r>
            <a:r>
              <a:rPr lang="en-US" altLang="zh-CN" sz="2800">
                <a:latin typeface="微软雅黑" charset="-122"/>
                <a:ea typeface="微软雅黑" charset="-122"/>
              </a:rPr>
              <a:t>]  </a:t>
            </a:r>
            <a:r>
              <a:rPr lang="zh-CN" altLang="en-US" sz="2800">
                <a:latin typeface="微软雅黑" charset="-122"/>
                <a:ea typeface="微软雅黑" charset="-122"/>
              </a:rPr>
              <a:t>查询年龄小于</a:t>
            </a:r>
            <a:r>
              <a:rPr lang="en-US" altLang="zh-CN" sz="2800">
                <a:latin typeface="微软雅黑" charset="-122"/>
                <a:ea typeface="微软雅黑" charset="-122"/>
              </a:rPr>
              <a:t>20</a:t>
            </a:r>
            <a:r>
              <a:rPr lang="zh-CN" altLang="en-US" sz="2800">
                <a:latin typeface="微软雅黑" charset="-122"/>
                <a:ea typeface="微软雅黑" charset="-122"/>
              </a:rPr>
              <a:t>岁的学生。</a:t>
            </a:r>
          </a:p>
          <a:p>
            <a:pPr algn="just" eaLnBrk="1" hangingPunct="1">
              <a:lnSpc>
                <a:spcPct val="150000"/>
              </a:lnSpc>
              <a:buFont typeface="Wingdings" charset="2"/>
              <a:buNone/>
            </a:pPr>
            <a:r>
              <a:rPr lang="zh-CN" altLang="en-US" sz="2800">
                <a:latin typeface="微软雅黑" charset="-122"/>
                <a:ea typeface="微软雅黑" charset="-122"/>
              </a:rPr>
              <a:t>    	</a:t>
            </a:r>
            <a:r>
              <a:rPr lang="zh-CN" altLang="en-US" sz="3200">
                <a:latin typeface="微软雅黑" charset="-122"/>
                <a:ea typeface="微软雅黑" charset="-122"/>
              </a:rPr>
              <a:t>        </a:t>
            </a:r>
            <a:r>
              <a:rPr lang="en-US" altLang="zh-CN" sz="3200">
                <a:latin typeface="微软雅黑" charset="-122"/>
                <a:ea typeface="微软雅黑" charset="-122"/>
              </a:rPr>
              <a:t>σ</a:t>
            </a:r>
            <a:r>
              <a:rPr lang="en-US" altLang="zh-CN" sz="3200" baseline="-30000">
                <a:latin typeface="微软雅黑" charset="-122"/>
                <a:ea typeface="微软雅黑" charset="-122"/>
              </a:rPr>
              <a:t>Sage &lt; 20</a:t>
            </a:r>
            <a:r>
              <a:rPr lang="en-US" altLang="zh-CN" sz="3200">
                <a:latin typeface="微软雅黑" charset="-122"/>
                <a:ea typeface="微软雅黑" charset="-122"/>
              </a:rPr>
              <a:t>(Student) </a:t>
            </a:r>
            <a:endParaRPr lang="en-US" altLang="zh-CN" sz="2800"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6" name="Group 278"/>
          <p:cNvGraphicFramePr>
            <a:graphicFrameLocks noGrp="1"/>
          </p:cNvGraphicFramePr>
          <p:nvPr/>
        </p:nvGraphicFramePr>
        <p:xfrm>
          <a:off x="463550" y="3197225"/>
          <a:ext cx="7707313" cy="2535239"/>
        </p:xfrm>
        <a:graphic>
          <a:graphicData uri="http://schemas.openxmlformats.org/drawingml/2006/table">
            <a:tbl>
              <a:tblPr/>
              <a:tblGrid>
                <a:gridCol w="1657350"/>
                <a:gridCol w="1512888"/>
                <a:gridCol w="1512887"/>
                <a:gridCol w="1512888"/>
                <a:gridCol w="1511300"/>
              </a:tblGrid>
              <a:tr h="633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Sno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Sname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Ssex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Sage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Sdept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201215122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刘晨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女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19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IS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201215123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王敏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女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18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MA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201215125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张立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男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19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IS</a:t>
                      </a:r>
                    </a:p>
                  </a:txBody>
                  <a:tcPr marL="89993" marR="8999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2800">
                <a:latin typeface="微软雅黑" charset="-122"/>
                <a:ea typeface="微软雅黑" charset="-122"/>
              </a:rPr>
              <a:t>1. </a:t>
            </a:r>
            <a:r>
              <a:rPr lang="zh-CN" altLang="en-US" sz="2800">
                <a:latin typeface="微软雅黑" charset="-122"/>
                <a:ea typeface="微软雅黑" charset="-122"/>
              </a:rPr>
              <a:t>选择（</a:t>
            </a:r>
            <a:r>
              <a:rPr lang="en-US" altLang="zh-CN" sz="2800">
                <a:latin typeface="微软雅黑" charset="-122"/>
                <a:ea typeface="微软雅黑" charset="-122"/>
              </a:rPr>
              <a:t>SELECTION</a:t>
            </a:r>
            <a:r>
              <a:rPr lang="zh-CN" altLang="en-US" sz="2800">
                <a:latin typeface="微软雅黑" charset="-122"/>
                <a:ea typeface="微软雅黑" charset="-122"/>
              </a:rPr>
              <a:t>） 例</a:t>
            </a:r>
          </a:p>
        </p:txBody>
      </p:sp>
      <p:sp>
        <p:nvSpPr>
          <p:cNvPr id="26660" name="矩形 1"/>
          <p:cNvSpPr>
            <a:spLocks noChangeArrowheads="1"/>
          </p:cNvSpPr>
          <p:nvPr/>
        </p:nvSpPr>
        <p:spPr bwMode="auto">
          <a:xfrm>
            <a:off x="382588" y="2708275"/>
            <a:ext cx="1200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charset="2"/>
              <a:buNone/>
            </a:pPr>
            <a:r>
              <a:rPr lang="zh-CN" altLang="en-US" sz="2400">
                <a:latin typeface="微软雅黑" charset="-122"/>
                <a:ea typeface="微软雅黑" charset="-122"/>
              </a:rPr>
              <a:t>结果： </a:t>
            </a:r>
          </a:p>
        </p:txBody>
      </p:sp>
    </p:spTree>
    <p:extLst>
      <p:ext uri="{BB962C8B-B14F-4D97-AF65-F5344CB8AC3E}">
        <p14:creationId xmlns:p14="http://schemas.microsoft.com/office/powerpoint/2010/main" val="30201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sz="quarter" idx="15"/>
          </p:nvPr>
        </p:nvSpPr>
        <p:spPr>
          <a:xfrm>
            <a:off x="134938" y="2990850"/>
            <a:ext cx="8077200" cy="18732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>
                <a:latin typeface="微软雅黑" charset="-122"/>
                <a:ea typeface="微软雅黑" charset="-122"/>
              </a:rPr>
              <a:t>1.</a:t>
            </a:r>
            <a:r>
              <a:rPr lang="zh-CN" altLang="en-US">
                <a:latin typeface="微软雅黑" charset="-122"/>
                <a:ea typeface="微软雅黑" charset="-122"/>
              </a:rPr>
              <a:t>查询性别为男且年龄小于</a:t>
            </a:r>
            <a:r>
              <a:rPr lang="en-US" altLang="zh-CN">
                <a:latin typeface="微软雅黑" charset="-122"/>
                <a:ea typeface="微软雅黑" charset="-122"/>
              </a:rPr>
              <a:t>20</a:t>
            </a:r>
            <a:r>
              <a:rPr lang="zh-CN" altLang="en-US">
                <a:latin typeface="微软雅黑" charset="-122"/>
                <a:ea typeface="微软雅黑" charset="-122"/>
              </a:rPr>
              <a:t>岁的学生信息</a:t>
            </a:r>
            <a:endParaRPr lang="en-US" altLang="zh-CN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>
                <a:latin typeface="微软雅黑" charset="-122"/>
                <a:ea typeface="微软雅黑" charset="-122"/>
              </a:rPr>
              <a:t>2.</a:t>
            </a:r>
            <a:r>
              <a:rPr lang="zh-CN" altLang="en-US">
                <a:latin typeface="微软雅黑" charset="-122"/>
                <a:ea typeface="微软雅黑" charset="-122"/>
              </a:rPr>
              <a:t>查询选修了</a:t>
            </a:r>
            <a:r>
              <a:rPr lang="en-US" altLang="zh-CN">
                <a:latin typeface="微软雅黑" charset="-122"/>
                <a:ea typeface="微软雅黑" charset="-122"/>
              </a:rPr>
              <a:t>2</a:t>
            </a:r>
            <a:r>
              <a:rPr lang="zh-CN" altLang="en-US">
                <a:latin typeface="微软雅黑" charset="-122"/>
                <a:ea typeface="微软雅黑" charset="-122"/>
              </a:rPr>
              <a:t>号课程的学生的学号、课程号、成绩</a:t>
            </a:r>
            <a:endParaRPr lang="en-US" altLang="zh-CN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>
                <a:latin typeface="微软雅黑" charset="-122"/>
                <a:ea typeface="微软雅黑" charset="-122"/>
              </a:rPr>
              <a:t>3.</a:t>
            </a:r>
            <a:r>
              <a:rPr lang="zh-CN" altLang="en-US">
                <a:latin typeface="微软雅黑" charset="-122"/>
                <a:ea typeface="微软雅黑" charset="-122"/>
              </a:rPr>
              <a:t>查询先行课编号为</a:t>
            </a:r>
            <a:r>
              <a:rPr lang="en-US" altLang="zh-CN">
                <a:latin typeface="微软雅黑" charset="-122"/>
                <a:ea typeface="微软雅黑" charset="-122"/>
              </a:rPr>
              <a:t>5</a:t>
            </a:r>
            <a:r>
              <a:rPr lang="zh-CN" altLang="en-US">
                <a:latin typeface="微软雅黑" charset="-122"/>
                <a:ea typeface="微软雅黑" charset="-122"/>
              </a:rPr>
              <a:t>号课程的课程信息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28613" y="1062038"/>
            <a:ext cx="7172325" cy="168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sp>
        <p:nvSpPr>
          <p:cNvPr id="6" name="内容占位符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727" y="4408226"/>
            <a:ext cx="7992888" cy="244827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600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850" y="1196975"/>
            <a:ext cx="7348538" cy="2238375"/>
          </a:xfrm>
          <a:solidFill>
            <a:schemeClr val="accent1"/>
          </a:solidFill>
          <a:ln w="38100" cap="flat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marL="457200" lvl="1" indent="0" algn="just" eaLnBrk="1" hangingPunct="1">
              <a:lnSpc>
                <a:spcPct val="12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从</a:t>
            </a:r>
            <a:r>
              <a:rPr lang="en-US" altLang="zh-CN" sz="28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zh-CN" altLang="en-US" sz="28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中选择出若干属性列组成新的关系</a:t>
            </a:r>
          </a:p>
          <a:p>
            <a:pPr marL="457200" lvl="1" indent="0" algn="just"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              </a:t>
            </a:r>
            <a:r>
              <a:rPr lang="en-US" altLang="zh-CN" sz="32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π</a:t>
            </a:r>
            <a:r>
              <a:rPr lang="en-US" altLang="zh-CN" sz="3200" i="1" baseline="-30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A</a:t>
            </a:r>
            <a:r>
              <a:rPr lang="en-US" altLang="zh-CN" sz="32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32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 </a:t>
            </a:r>
            <a:r>
              <a:rPr lang="en-US" altLang="zh-CN" sz="32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 = { </a:t>
            </a:r>
            <a:r>
              <a:rPr lang="en-US" altLang="zh-CN" sz="32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t </a:t>
            </a:r>
            <a:r>
              <a:rPr lang="en-US" altLang="zh-CN" sz="32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[</a:t>
            </a:r>
            <a:r>
              <a:rPr lang="en-US" altLang="zh-CN" sz="32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A</a:t>
            </a:r>
            <a:r>
              <a:rPr lang="en-US" altLang="zh-CN" sz="32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] | </a:t>
            </a:r>
            <a:r>
              <a:rPr lang="en-US" altLang="zh-CN" sz="32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t </a:t>
            </a:r>
            <a:r>
              <a:rPr lang="en-US" altLang="zh-CN" sz="3200">
                <a:solidFill>
                  <a:srgbClr val="FFFFFF"/>
                </a:solidFill>
                <a:latin typeface="微软雅黑" charset="-122"/>
                <a:ea typeface="微软雅黑" charset="-122"/>
                <a:sym typeface="Symbol" charset="2"/>
              </a:rPr>
              <a:t></a:t>
            </a:r>
            <a:r>
              <a:rPr lang="en-US" altLang="zh-CN" sz="32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en-US" altLang="zh-CN" sz="32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 }</a:t>
            </a:r>
          </a:p>
          <a:p>
            <a:pPr marL="1162050" lvl="2" algn="just" eaLnBrk="1" hangingPunct="1">
              <a:lnSpc>
                <a:spcPct val="120000"/>
              </a:lnSpc>
            </a:pPr>
            <a:r>
              <a:rPr lang="en-US" altLang="zh-CN" sz="36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		A</a:t>
            </a:r>
            <a:r>
              <a:rPr lang="zh-CN" altLang="en-US" sz="36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altLang="zh-CN" sz="36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zh-CN" altLang="en-US" sz="36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中的属性列 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2. 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投影（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Projection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12666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sz="quarter" idx="15"/>
          </p:nvPr>
        </p:nvSpPr>
        <p:spPr>
          <a:xfrm>
            <a:off x="304800" y="981075"/>
            <a:ext cx="8077200" cy="576263"/>
          </a:xfrm>
        </p:spPr>
        <p:txBody>
          <a:bodyPr/>
          <a:lstStyle/>
          <a:p>
            <a:pPr marL="457200" lvl="1" indent="0" algn="just" eaLnBrk="1" hangingPunct="1">
              <a:lnSpc>
                <a:spcPct val="110000"/>
              </a:lnSpc>
            </a:pPr>
            <a:r>
              <a:rPr lang="zh-CN" altLang="en-US" sz="2800">
                <a:latin typeface="微软雅黑" charset="-122"/>
                <a:ea typeface="微软雅黑" charset="-122"/>
              </a:rPr>
              <a:t>投影操作主要是从列的角度进行运算</a:t>
            </a:r>
          </a:p>
        </p:txBody>
      </p:sp>
      <p:grpSp>
        <p:nvGrpSpPr>
          <p:cNvPr id="29699" name="Group 27"/>
          <p:cNvGrpSpPr>
            <a:grpSpLocks/>
          </p:cNvGrpSpPr>
          <p:nvPr/>
        </p:nvGrpSpPr>
        <p:grpSpPr bwMode="auto">
          <a:xfrm>
            <a:off x="2043113" y="1935163"/>
            <a:ext cx="3033712" cy="1854200"/>
            <a:chOff x="1536" y="1584"/>
            <a:chExt cx="1728" cy="1008"/>
          </a:xfrm>
        </p:grpSpPr>
        <p:sp>
          <p:nvSpPr>
            <p:cNvPr id="29703" name="AutoShape 16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9704" name="Rectangle 19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9705" name="Rectangle 20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9706" name="Rectangle 21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9707" name="Rectangle 22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9708" name="Rectangle 23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9709" name="Rectangle 24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9710" name="Rectangle 25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sp>
          <p:nvSpPr>
            <p:cNvPr id="29711" name="Rectangle 26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</p:grpSp>
      <p:sp>
        <p:nvSpPr>
          <p:cNvPr id="1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2. 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投影（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Projection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）</a:t>
            </a:r>
          </a:p>
        </p:txBody>
      </p:sp>
      <p:sp>
        <p:nvSpPr>
          <p:cNvPr id="29701" name="矩形 15"/>
          <p:cNvSpPr>
            <a:spLocks noChangeArrowheads="1"/>
          </p:cNvSpPr>
          <p:nvPr/>
        </p:nvSpPr>
        <p:spPr bwMode="auto">
          <a:xfrm>
            <a:off x="546100" y="4221163"/>
            <a:ext cx="6905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marL="0"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latin typeface="微软雅黑" charset="-122"/>
                <a:ea typeface="微软雅黑" charset="-122"/>
              </a:rPr>
              <a:t>投影之后不仅取消了原关系中的某些列，而且还可能取消某些元组（避免重复行）</a:t>
            </a:r>
          </a:p>
        </p:txBody>
      </p:sp>
      <p:pic>
        <p:nvPicPr>
          <p:cNvPr id="29702" name="Picture 71" descr="Untitled-2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2205038"/>
            <a:ext cx="5159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104900"/>
            <a:ext cx="8229600" cy="2032000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557213" indent="-214313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857250" indent="-1714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200150" indent="-1714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1543050" indent="-1714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>
                <a:latin typeface="微软雅黑" charset="-122"/>
                <a:ea typeface="微软雅黑" charset="-122"/>
              </a:rPr>
              <a:t>[</a:t>
            </a:r>
            <a:r>
              <a:rPr lang="zh-CN" altLang="en-US" sz="2400">
                <a:latin typeface="微软雅黑" charset="-122"/>
                <a:ea typeface="微软雅黑" charset="-122"/>
              </a:rPr>
              <a:t>例</a:t>
            </a:r>
            <a:r>
              <a:rPr lang="en-US" altLang="zh-CN" sz="2400">
                <a:latin typeface="微软雅黑" charset="-122"/>
                <a:ea typeface="微软雅黑" charset="-122"/>
              </a:rPr>
              <a:t>2.6]  </a:t>
            </a:r>
            <a:r>
              <a:rPr lang="zh-CN" altLang="en-US" sz="2400">
                <a:latin typeface="微软雅黑" charset="-122"/>
                <a:ea typeface="微软雅黑" charset="-122"/>
              </a:rPr>
              <a:t>查询学生的姓名和所在系。</a:t>
            </a:r>
          </a:p>
          <a:p>
            <a:pPr lvl="1" algn="just" eaLnBrk="1" hangingPunct="1">
              <a:lnSpc>
                <a:spcPct val="150000"/>
              </a:lnSpc>
              <a:buFont typeface="Wingdings" charset="2"/>
              <a:buNone/>
            </a:pPr>
            <a:r>
              <a:rPr lang="zh-CN" altLang="en-US" sz="2400">
                <a:latin typeface="微软雅黑" charset="-122"/>
                <a:ea typeface="微软雅黑" charset="-122"/>
              </a:rPr>
              <a:t>即求</a:t>
            </a:r>
            <a:r>
              <a:rPr lang="en-US" altLang="zh-CN" sz="2400">
                <a:latin typeface="微软雅黑" charset="-122"/>
                <a:ea typeface="微软雅黑" charset="-122"/>
              </a:rPr>
              <a:t>Student</a:t>
            </a:r>
            <a:r>
              <a:rPr lang="zh-CN" altLang="en-US" sz="2400">
                <a:latin typeface="微软雅黑" charset="-122"/>
                <a:ea typeface="微软雅黑" charset="-122"/>
              </a:rPr>
              <a:t>关系上学生姓名和所在系两个属性上的投影</a:t>
            </a:r>
          </a:p>
          <a:p>
            <a:pPr lvl="1" algn="just" eaLnBrk="1" hangingPunct="1">
              <a:lnSpc>
                <a:spcPct val="150000"/>
              </a:lnSpc>
              <a:buFont typeface="Wingdings" charset="2"/>
              <a:buNone/>
            </a:pPr>
            <a:r>
              <a:rPr lang="zh-CN" altLang="en-US" sz="2800">
                <a:latin typeface="微软雅黑" charset="-122"/>
                <a:ea typeface="微软雅黑" charset="-122"/>
              </a:rPr>
              <a:t>    </a:t>
            </a:r>
            <a:r>
              <a:rPr lang="en-US" altLang="zh-CN" sz="2800">
                <a:latin typeface="微软雅黑" charset="-122"/>
                <a:ea typeface="微软雅黑" charset="-122"/>
              </a:rPr>
              <a:t>π</a:t>
            </a:r>
            <a:r>
              <a:rPr lang="en-US" altLang="zh-CN" sz="2800" baseline="-30000">
                <a:latin typeface="微软雅黑" charset="-122"/>
                <a:ea typeface="微软雅黑" charset="-122"/>
              </a:rPr>
              <a:t>Sname,Sdept</a:t>
            </a:r>
            <a:r>
              <a:rPr lang="en-US" altLang="zh-CN" sz="2800">
                <a:latin typeface="微软雅黑" charset="-122"/>
                <a:ea typeface="微软雅黑" charset="-122"/>
              </a:rPr>
              <a:t>(Student)</a:t>
            </a:r>
          </a:p>
          <a:p>
            <a:pPr lvl="1" algn="just" eaLnBrk="1" hangingPunct="1">
              <a:lnSpc>
                <a:spcPct val="150000"/>
              </a:lnSpc>
              <a:buFont typeface="Wingdings" charset="2"/>
              <a:buNone/>
            </a:pPr>
            <a:r>
              <a:rPr lang="zh-CN" altLang="en-US" sz="2400">
                <a:latin typeface="微软雅黑" charset="-122"/>
                <a:ea typeface="微软雅黑" charset="-122"/>
              </a:rPr>
              <a:t>结果：</a:t>
            </a:r>
          </a:p>
        </p:txBody>
      </p:sp>
      <p:graphicFrame>
        <p:nvGraphicFramePr>
          <p:cNvPr id="5" name="Group 124"/>
          <p:cNvGraphicFramePr>
            <a:graphicFrameLocks noGrp="1"/>
          </p:cNvGraphicFramePr>
          <p:nvPr/>
        </p:nvGraphicFramePr>
        <p:xfrm>
          <a:off x="1547813" y="3716338"/>
          <a:ext cx="4679950" cy="2293940"/>
        </p:xfrm>
        <a:graphic>
          <a:graphicData uri="http://schemas.openxmlformats.org/drawingml/2006/table">
            <a:tbl>
              <a:tblPr/>
              <a:tblGrid>
                <a:gridCol w="2341562"/>
                <a:gridCol w="2338388"/>
              </a:tblGrid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Sname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Sdept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李勇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CS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刘晨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CS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王敏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MA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张立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IS</a:t>
                      </a:r>
                    </a:p>
                  </a:txBody>
                  <a:tcPr marL="89980" marR="8998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2. 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投影（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Projection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）  例</a:t>
            </a:r>
          </a:p>
        </p:txBody>
      </p:sp>
    </p:spTree>
    <p:extLst>
      <p:ext uri="{BB962C8B-B14F-4D97-AF65-F5344CB8AC3E}">
        <p14:creationId xmlns:p14="http://schemas.microsoft.com/office/powerpoint/2010/main" val="29112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67"/>
          <p:cNvGraphicFramePr>
            <a:graphicFrameLocks noGrp="1"/>
          </p:cNvGraphicFramePr>
          <p:nvPr>
            <p:ph sz="quarter" idx="15"/>
          </p:nvPr>
        </p:nvGraphicFramePr>
        <p:xfrm>
          <a:off x="2228850" y="3257550"/>
          <a:ext cx="1658938" cy="2305052"/>
        </p:xfrm>
        <a:graphic>
          <a:graphicData uri="http://schemas.openxmlformats.org/drawingml/2006/table">
            <a:tbl>
              <a:tblPr/>
              <a:tblGrid>
                <a:gridCol w="1658938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Sdept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31800" y="1277938"/>
            <a:ext cx="7772400" cy="1414462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SzPct val="100000"/>
            </a:pPr>
            <a:r>
              <a:rPr lang="en-US" altLang="zh-CN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[</a:t>
            </a: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2.7]  </a:t>
            </a: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查询学生关系</a:t>
            </a:r>
            <a:r>
              <a:rPr lang="en-US" altLang="zh-CN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中都有哪些系</a:t>
            </a:r>
            <a:endParaRPr lang="zh-CN" altLang="en-US" sz="2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            </a:t>
            </a:r>
            <a:r>
              <a:rPr lang="en-US" altLang="zh-CN" sz="32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π</a:t>
            </a:r>
            <a:r>
              <a:rPr lang="en-US" altLang="zh-CN" sz="3200" baseline="-30000" dirty="0" err="1">
                <a:solidFill>
                  <a:srgbClr val="000000"/>
                </a:solidFill>
                <a:latin typeface="微软雅黑" charset="-122"/>
                <a:ea typeface="微软雅黑" charset="-122"/>
              </a:rPr>
              <a:t>Sdept</a:t>
            </a:r>
            <a:r>
              <a:rPr lang="en-US" altLang="zh-CN" sz="32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(Student)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2. 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投影（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Projection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）  例</a:t>
            </a:r>
          </a:p>
        </p:txBody>
      </p:sp>
    </p:spTree>
    <p:extLst>
      <p:ext uri="{BB962C8B-B14F-4D97-AF65-F5344CB8AC3E}">
        <p14:creationId xmlns:p14="http://schemas.microsoft.com/office/powerpoint/2010/main" val="41031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sz="quarter" idx="15"/>
          </p:nvPr>
        </p:nvSpPr>
        <p:spPr>
          <a:xfrm>
            <a:off x="319088" y="2636912"/>
            <a:ext cx="7997328" cy="1368152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600"/>
              </a:spcBef>
            </a:pPr>
            <a:r>
              <a:rPr lang="en-US" altLang="zh-CN" sz="2000" dirty="0" smtClean="0">
                <a:latin typeface="微软雅黑" charset="-122"/>
                <a:ea typeface="微软雅黑" charset="-122"/>
              </a:rPr>
              <a:t>1.</a:t>
            </a:r>
            <a:r>
              <a:rPr lang="zh-CN" altLang="en-US" sz="2000" dirty="0" smtClean="0">
                <a:latin typeface="微软雅黑" charset="-122"/>
                <a:ea typeface="微软雅黑" charset="-122"/>
              </a:rPr>
              <a:t>查询学生的学号和姓名</a:t>
            </a:r>
            <a:endParaRPr lang="en-US" altLang="zh-CN" sz="2000" dirty="0" smtClean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200000"/>
              </a:lnSpc>
              <a:spcBef>
                <a:spcPts val="600"/>
              </a:spcBef>
            </a:pPr>
            <a:r>
              <a:rPr lang="en-US" altLang="zh-CN" sz="2000" dirty="0" smtClean="0">
                <a:latin typeface="微软雅黑" charset="-122"/>
                <a:ea typeface="微软雅黑" charset="-122"/>
              </a:rPr>
              <a:t>2.</a:t>
            </a:r>
            <a:r>
              <a:rPr lang="zh-CN" altLang="en-US" sz="2000" dirty="0" smtClean="0">
                <a:latin typeface="微软雅黑" charset="-122"/>
                <a:ea typeface="微软雅黑" charset="-122"/>
              </a:rPr>
              <a:t>查询课程的课程编号和先行课程的编号</a:t>
            </a:r>
            <a:endParaRPr lang="en-US" altLang="zh-CN" sz="2000" dirty="0">
              <a:latin typeface="微软雅黑" charset="-122"/>
              <a:ea typeface="微软雅黑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23850" y="752475"/>
            <a:ext cx="7172325" cy="168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7" name="内容占位符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3608" y="3996000"/>
            <a:ext cx="6994546" cy="1152000"/>
          </a:xfrm>
          <a:prstGeom prst="rect">
            <a:avLst/>
          </a:prstGeom>
          <a:blipFill rotWithShape="0">
            <a:blip r:embed="rId3"/>
            <a:srcRect/>
            <a:stretch>
              <a:fillRect l="-1742" t="-4688" b="-21093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4534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1484784"/>
            <a:ext cx="8077200" cy="367240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关系代数运算的参与对象与结果都是关系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结果可以继续进行下一步运算，从而形成复合运算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关系代数中，运算经过有限次复合形成的表达式称为关系代数表达式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/>
        <p:txBody>
          <a:bodyPr/>
          <a:lstStyle/>
          <a:p>
            <a:r>
              <a:rPr lang="zh-CN" altLang="en-US" dirty="0" smtClean="0"/>
              <a:t>运算的复合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6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5"/>
          </p:nvPr>
        </p:nvSpPr>
        <p:spPr>
          <a:xfrm>
            <a:off x="323850" y="908050"/>
            <a:ext cx="7146925" cy="8651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smtClean="0"/>
              <a:t>域是一组具有相同数据类型的值的集合。</a:t>
            </a:r>
            <a:endParaRPr lang="en-US" altLang="zh-CN" sz="2800" smtClean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域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Domain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8436" name="矩形 5"/>
          <p:cNvSpPr>
            <a:spLocks noChangeArrowheads="1"/>
          </p:cNvSpPr>
          <p:nvPr/>
        </p:nvSpPr>
        <p:spPr bwMode="auto">
          <a:xfrm>
            <a:off x="900113" y="1773238"/>
            <a:ext cx="4572000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实数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介于某个取值范围的整数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指定长度的字符串集合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{‘男’，‘女’}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3418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sz="quarter" idx="15"/>
          </p:nvPr>
        </p:nvSpPr>
        <p:spPr>
          <a:xfrm>
            <a:off x="319088" y="2636912"/>
            <a:ext cx="7997328" cy="345693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charset="-122"/>
                <a:ea typeface="微软雅黑" charset="-122"/>
              </a:rPr>
              <a:t>1.</a:t>
            </a:r>
            <a:r>
              <a:rPr lang="zh-CN" altLang="en-US" sz="2000" dirty="0">
                <a:latin typeface="微软雅黑" charset="-122"/>
                <a:ea typeface="微软雅黑" charset="-122"/>
              </a:rPr>
              <a:t>查询学生的学号和姓名</a:t>
            </a:r>
            <a:endParaRPr lang="en-US" altLang="zh-CN" sz="2000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20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charset="-122"/>
                <a:ea typeface="微软雅黑" charset="-122"/>
              </a:rPr>
              <a:t>2.</a:t>
            </a:r>
            <a:r>
              <a:rPr lang="zh-CN" altLang="en-US" sz="2000" dirty="0">
                <a:latin typeface="微软雅黑" charset="-122"/>
                <a:ea typeface="微软雅黑" charset="-122"/>
              </a:rPr>
              <a:t>查询课程的课程编号和先行课程的编号</a:t>
            </a:r>
            <a:endParaRPr lang="en-US" altLang="zh-CN" sz="2000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20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charset="-122"/>
                <a:ea typeface="微软雅黑" charset="-122"/>
              </a:rPr>
              <a:t>3.</a:t>
            </a:r>
            <a:r>
              <a:rPr lang="zh-CN" altLang="en-US" sz="2000" dirty="0">
                <a:latin typeface="微软雅黑" charset="-122"/>
                <a:ea typeface="微软雅黑" charset="-122"/>
              </a:rPr>
              <a:t>查询性别为女的学生的学号、姓名、性别、年龄</a:t>
            </a:r>
            <a:endParaRPr lang="en-US" altLang="zh-CN" sz="2000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20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charset="-122"/>
                <a:ea typeface="微软雅黑" charset="-122"/>
              </a:rPr>
              <a:t>4.</a:t>
            </a:r>
            <a:r>
              <a:rPr lang="zh-CN" altLang="en-US" sz="2000" dirty="0">
                <a:latin typeface="微软雅黑" charset="-122"/>
                <a:ea typeface="微软雅黑" charset="-122"/>
              </a:rPr>
              <a:t>查询先行课编号为</a:t>
            </a:r>
            <a:r>
              <a:rPr lang="en-US" altLang="zh-CN" sz="2000" dirty="0">
                <a:latin typeface="微软雅黑" charset="-122"/>
                <a:ea typeface="微软雅黑" charset="-122"/>
              </a:rPr>
              <a:t>3</a:t>
            </a:r>
            <a:r>
              <a:rPr lang="zh-CN" altLang="en-US" sz="2000" dirty="0">
                <a:latin typeface="微软雅黑" charset="-122"/>
                <a:ea typeface="微软雅黑" charset="-122"/>
              </a:rPr>
              <a:t>的课程的课程编号、名称</a:t>
            </a:r>
            <a:endParaRPr lang="en-US" altLang="zh-CN" sz="2000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200000"/>
              </a:lnSpc>
              <a:spcBef>
                <a:spcPts val="600"/>
              </a:spcBef>
            </a:pPr>
            <a:r>
              <a:rPr lang="en-US" altLang="zh-CN" sz="2000" dirty="0">
                <a:latin typeface="微软雅黑" charset="-122"/>
                <a:ea typeface="微软雅黑" charset="-122"/>
              </a:rPr>
              <a:t>5.</a:t>
            </a:r>
            <a:r>
              <a:rPr lang="zh-CN" altLang="en-US" sz="2000" dirty="0">
                <a:latin typeface="微软雅黑" charset="-122"/>
                <a:ea typeface="微软雅黑" charset="-122"/>
              </a:rPr>
              <a:t>查询分数大于</a:t>
            </a:r>
            <a:r>
              <a:rPr lang="en-US" altLang="zh-CN" sz="2000" dirty="0">
                <a:latin typeface="微软雅黑" charset="-122"/>
                <a:ea typeface="微软雅黑" charset="-122"/>
              </a:rPr>
              <a:t>90</a:t>
            </a:r>
            <a:r>
              <a:rPr lang="zh-CN" altLang="en-US" sz="2000" dirty="0">
                <a:latin typeface="微软雅黑" charset="-122"/>
                <a:ea typeface="微软雅黑" charset="-122"/>
              </a:rPr>
              <a:t>分的学生学号、课程编号</a:t>
            </a:r>
            <a:endParaRPr lang="en-US" altLang="zh-CN" sz="2000" dirty="0">
              <a:latin typeface="微软雅黑" charset="-122"/>
              <a:ea typeface="微软雅黑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23850" y="752475"/>
            <a:ext cx="7172325" cy="168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7" name="内容占位符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3608" y="3096000"/>
            <a:ext cx="6994546" cy="3492000"/>
          </a:xfrm>
          <a:prstGeom prst="rect">
            <a:avLst/>
          </a:prstGeom>
          <a:blipFill rotWithShape="0">
            <a:blip r:embed="rId3"/>
            <a:srcRect/>
            <a:stretch>
              <a:fillRect l="-1742" t="-464" b="-93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7645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850" y="1103313"/>
            <a:ext cx="7867650" cy="2451100"/>
          </a:xfrm>
          <a:solidFill>
            <a:schemeClr val="accent1"/>
          </a:solidFill>
          <a:ln w="38100" cap="flat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marL="0" lvl="1" algn="just"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从两个关系的笛卡尔积中选取属性间满足一定条件的元组</a:t>
            </a:r>
          </a:p>
          <a:p>
            <a:pPr marL="0" lvl="1" algn="just" eaLnBrk="1" hangingPunct="1">
              <a:lnSpc>
                <a:spcPct val="120000"/>
              </a:lnSpc>
            </a:pP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         S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 = {          | 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t</a:t>
            </a:r>
            <a:r>
              <a:rPr lang="en-US" altLang="zh-CN" sz="2400" baseline="-30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en-US" altLang="zh-CN" sz="2400" i="1" baseline="-30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  <a:sym typeface="Symbol" charset="2"/>
              </a:rPr>
              <a:t>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 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∧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t</a:t>
            </a:r>
            <a:r>
              <a:rPr lang="en-US" altLang="zh-CN" sz="2400" baseline="-30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</a:t>
            </a:r>
            <a:r>
              <a:rPr lang="en-US" altLang="zh-CN" sz="2400" i="1" baseline="-30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  <a:sym typeface="Symbol" charset="2"/>
              </a:rPr>
              <a:t>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 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∧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t</a:t>
            </a:r>
            <a:r>
              <a:rPr lang="en-US" altLang="zh-CN" sz="2400" baseline="-30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[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A 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]θ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t</a:t>
            </a:r>
            <a:r>
              <a:rPr lang="en-US" altLang="zh-CN" sz="2400" baseline="-30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[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B 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] }</a:t>
            </a:r>
          </a:p>
          <a:p>
            <a:pPr marL="0" lvl="1" algn="just" eaLnBrk="1" hangingPunct="1">
              <a:lnSpc>
                <a:spcPct val="120000"/>
              </a:lnSpc>
            </a:pPr>
            <a:endParaRPr lang="en-US" altLang="zh-CN" sz="140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  <a:p>
            <a:pPr marL="719138" lvl="2" algn="just" eaLnBrk="1" hangingPunct="1">
              <a:lnSpc>
                <a:spcPct val="120000"/>
              </a:lnSpc>
              <a:buSzPct val="87000"/>
              <a:buFont typeface="Wingdings" charset="2"/>
              <a:buChar char="l"/>
            </a:pP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A 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B</a:t>
            </a:r>
            <a:r>
              <a:rPr lang="zh-CN" altLang="en-US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分别为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 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24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 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上度数相等且可比的属性组</a:t>
            </a:r>
          </a:p>
          <a:p>
            <a:pPr marL="719138" lvl="2" algn="just" eaLnBrk="1" hangingPunct="1">
              <a:lnSpc>
                <a:spcPct val="120000"/>
              </a:lnSpc>
              <a:buSzPct val="87000"/>
              <a:buFont typeface="Wingdings" charset="2"/>
              <a:buChar char="l"/>
            </a:pP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θ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：比较运算符 </a:t>
            </a:r>
          </a:p>
          <a:p>
            <a:pPr eaLnBrk="1" hangingPunct="1"/>
            <a:endParaRPr lang="zh-CN" altLang="en-US" sz="160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34819" name="Group 16"/>
          <p:cNvGrpSpPr>
            <a:grpSpLocks/>
          </p:cNvGrpSpPr>
          <p:nvPr/>
        </p:nvGrpSpPr>
        <p:grpSpPr bwMode="auto">
          <a:xfrm>
            <a:off x="379512" y="1735088"/>
            <a:ext cx="1600200" cy="685800"/>
            <a:chOff x="1152" y="2304"/>
            <a:chExt cx="1008" cy="432"/>
          </a:xfrm>
        </p:grpSpPr>
        <p:grpSp>
          <p:nvGrpSpPr>
            <p:cNvPr id="34826" name="Group 4"/>
            <p:cNvGrpSpPr>
              <a:grpSpLocks/>
            </p:cNvGrpSpPr>
            <p:nvPr/>
          </p:nvGrpSpPr>
          <p:grpSpPr bwMode="auto">
            <a:xfrm>
              <a:off x="1152" y="2352"/>
              <a:ext cx="1008" cy="384"/>
              <a:chOff x="2325" y="6446"/>
              <a:chExt cx="705" cy="367"/>
            </a:xfrm>
          </p:grpSpPr>
          <p:sp>
            <p:nvSpPr>
              <p:cNvPr id="34828" name="AutoShape 5"/>
              <p:cNvSpPr>
                <a:spLocks noChangeArrowheads="1"/>
              </p:cNvSpPr>
              <p:nvPr/>
            </p:nvSpPr>
            <p:spPr bwMode="auto">
              <a:xfrm rot="5400000" flipV="1">
                <a:off x="2612" y="6414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solidFill>
                    <a:srgbClr val="FFFF00"/>
                  </a:solidFill>
                  <a:ea typeface="宋体" charset="-122"/>
                </a:endParaRPr>
              </a:p>
            </p:txBody>
          </p:sp>
          <p:sp>
            <p:nvSpPr>
              <p:cNvPr id="34829" name="Text Box 6"/>
              <p:cNvSpPr txBox="1">
                <a:spLocks noChangeArrowheads="1"/>
              </p:cNvSpPr>
              <p:nvPr/>
            </p:nvSpPr>
            <p:spPr bwMode="auto">
              <a:xfrm flipV="1">
                <a:off x="2325" y="6450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altLang="zh-CN" sz="600" i="1">
                    <a:solidFill>
                      <a:srgbClr val="FFFF00"/>
                    </a:solidFill>
                    <a:ea typeface="宋体" charset="-122"/>
                  </a:rPr>
                  <a:t> </a:t>
                </a:r>
                <a:endParaRPr lang="en-US" altLang="zh-CN" sz="600">
                  <a:solidFill>
                    <a:srgbClr val="FFFF00"/>
                  </a:solidFill>
                  <a:ea typeface="宋体" charset="-122"/>
                </a:endParaRPr>
              </a:p>
            </p:txBody>
          </p:sp>
        </p:grpSp>
        <p:sp>
          <p:nvSpPr>
            <p:cNvPr id="34827" name="Rectangle 10"/>
            <p:cNvSpPr>
              <a:spLocks noChangeArrowheads="1"/>
            </p:cNvSpPr>
            <p:nvPr/>
          </p:nvSpPr>
          <p:spPr bwMode="auto">
            <a:xfrm>
              <a:off x="1296" y="2304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800" b="1" i="1">
                  <a:solidFill>
                    <a:srgbClr val="FFFF00"/>
                  </a:solidFill>
                  <a:ea typeface="宋体" charset="-122"/>
                </a:rPr>
                <a:t> </a:t>
              </a:r>
              <a:r>
                <a:rPr lang="en-US" altLang="zh-CN" sz="1600" b="1" i="1">
                  <a:solidFill>
                    <a:srgbClr val="FFFF00"/>
                  </a:solidFill>
                  <a:ea typeface="宋体" charset="-122"/>
                </a:rPr>
                <a:t>A</a:t>
              </a:r>
              <a:r>
                <a:rPr lang="en-US" altLang="zh-CN" sz="1600" b="1">
                  <a:solidFill>
                    <a:srgbClr val="FFFF00"/>
                  </a:solidFill>
                  <a:ea typeface="宋体" charset="-122"/>
                </a:rPr>
                <a:t>θ</a:t>
              </a:r>
              <a:r>
                <a:rPr lang="en-US" altLang="zh-CN" sz="1600" b="1" i="1">
                  <a:solidFill>
                    <a:srgbClr val="FFFF00"/>
                  </a:solidFill>
                  <a:ea typeface="宋体" charset="-122"/>
                </a:rPr>
                <a:t>B</a:t>
              </a:r>
            </a:p>
          </p:txBody>
        </p:sp>
      </p:grpSp>
      <p:grpSp>
        <p:nvGrpSpPr>
          <p:cNvPr id="34820" name="Group 12"/>
          <p:cNvGrpSpPr>
            <a:grpSpLocks/>
          </p:cNvGrpSpPr>
          <p:nvPr/>
        </p:nvGrpSpPr>
        <p:grpSpPr bwMode="auto">
          <a:xfrm>
            <a:off x="2267744" y="1687513"/>
            <a:ext cx="609600" cy="446087"/>
            <a:chOff x="2400" y="3199"/>
            <a:chExt cx="384" cy="281"/>
          </a:xfrm>
        </p:grpSpPr>
        <p:sp>
          <p:nvSpPr>
            <p:cNvPr id="34824" name="Text Box 13"/>
            <p:cNvSpPr txBox="1">
              <a:spLocks noChangeArrowheads="1"/>
            </p:cNvSpPr>
            <p:nvPr/>
          </p:nvSpPr>
          <p:spPr bwMode="auto">
            <a:xfrm>
              <a:off x="2400" y="3306"/>
              <a:ext cx="3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FF00"/>
                  </a:solidFill>
                  <a:ea typeface="宋体" charset="-122"/>
                </a:rPr>
                <a:t>t</a:t>
              </a:r>
              <a:r>
                <a:rPr lang="en-US" altLang="zh-CN" sz="1800" b="1" baseline="-30000">
                  <a:solidFill>
                    <a:srgbClr val="FFFF00"/>
                  </a:solidFill>
                  <a:ea typeface="宋体" charset="-122"/>
                </a:rPr>
                <a:t>r </a:t>
              </a:r>
              <a:r>
                <a:rPr lang="en-US" altLang="zh-CN" sz="1800" b="1" i="1">
                  <a:solidFill>
                    <a:srgbClr val="FFFF00"/>
                  </a:solidFill>
                  <a:ea typeface="宋体" charset="-122"/>
                </a:rPr>
                <a:t>t</a:t>
              </a:r>
              <a:r>
                <a:rPr lang="en-US" altLang="zh-CN" sz="1800" b="1" baseline="-30000">
                  <a:solidFill>
                    <a:srgbClr val="FFFF00"/>
                  </a:solidFill>
                  <a:ea typeface="宋体" charset="-122"/>
                </a:rPr>
                <a:t>s</a:t>
              </a:r>
            </a:p>
          </p:txBody>
        </p:sp>
        <p:sp>
          <p:nvSpPr>
            <p:cNvPr id="34825" name="Freeform 14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21" name="矩形 12"/>
          <p:cNvSpPr>
            <a:spLocks noChangeArrowheads="1"/>
          </p:cNvSpPr>
          <p:nvPr/>
        </p:nvSpPr>
        <p:spPr bwMode="auto">
          <a:xfrm>
            <a:off x="441325" y="3817938"/>
            <a:ext cx="25352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微软雅黑" charset="-122"/>
                <a:ea typeface="微软雅黑" charset="-122"/>
              </a:rPr>
              <a:t>连接也称为</a:t>
            </a:r>
            <a:r>
              <a:rPr lang="en-US" altLang="zh-CN" sz="2400">
                <a:latin typeface="微软雅黑" charset="-122"/>
                <a:ea typeface="微软雅黑" charset="-122"/>
              </a:rPr>
              <a:t>θ</a:t>
            </a:r>
            <a:r>
              <a:rPr lang="zh-CN" altLang="en-US" sz="2400">
                <a:latin typeface="微软雅黑" charset="-122"/>
                <a:ea typeface="微软雅黑" charset="-122"/>
              </a:rPr>
              <a:t>连接</a:t>
            </a:r>
          </a:p>
        </p:txBody>
      </p:sp>
      <p:sp>
        <p:nvSpPr>
          <p:cNvPr id="34822" name="矩形 13"/>
          <p:cNvSpPr>
            <a:spLocks noChangeArrowheads="1"/>
          </p:cNvSpPr>
          <p:nvPr/>
        </p:nvSpPr>
        <p:spPr bwMode="auto">
          <a:xfrm>
            <a:off x="-228600" y="4500563"/>
            <a:ext cx="8610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8191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200">
                <a:latin typeface="微软雅黑" charset="-122"/>
                <a:ea typeface="微软雅黑" charset="-122"/>
              </a:rPr>
              <a:t>连接运算从</a:t>
            </a:r>
            <a:r>
              <a:rPr lang="en-US" altLang="zh-CN" sz="2200" i="1">
                <a:latin typeface="微软雅黑" charset="-122"/>
                <a:ea typeface="微软雅黑" charset="-122"/>
              </a:rPr>
              <a:t>R </a:t>
            </a:r>
            <a:r>
              <a:rPr lang="zh-CN" altLang="en-US" sz="2200">
                <a:latin typeface="微软雅黑" charset="-122"/>
                <a:ea typeface="微软雅黑" charset="-122"/>
              </a:rPr>
              <a:t>和</a:t>
            </a:r>
            <a:r>
              <a:rPr lang="en-US" altLang="zh-CN" sz="2200" i="1">
                <a:latin typeface="微软雅黑" charset="-122"/>
                <a:ea typeface="微软雅黑" charset="-122"/>
              </a:rPr>
              <a:t>S </a:t>
            </a:r>
            <a:r>
              <a:rPr lang="zh-CN" altLang="en-US" sz="2200">
                <a:latin typeface="微软雅黑" charset="-122"/>
                <a:ea typeface="微软雅黑" charset="-122"/>
              </a:rPr>
              <a:t>的广义笛卡尔积</a:t>
            </a:r>
            <a:r>
              <a:rPr lang="en-US" altLang="zh-CN" sz="2200" i="1">
                <a:latin typeface="微软雅黑" charset="-122"/>
                <a:ea typeface="微软雅黑" charset="-122"/>
              </a:rPr>
              <a:t>R </a:t>
            </a:r>
            <a:r>
              <a:rPr lang="en-US" altLang="zh-CN" sz="2200">
                <a:latin typeface="微软雅黑" charset="-122"/>
                <a:ea typeface="微软雅黑" charset="-122"/>
              </a:rPr>
              <a:t>×</a:t>
            </a:r>
            <a:r>
              <a:rPr lang="en-US" altLang="zh-CN" sz="2200" i="1">
                <a:latin typeface="微软雅黑" charset="-122"/>
                <a:ea typeface="微软雅黑" charset="-122"/>
              </a:rPr>
              <a:t>S </a:t>
            </a:r>
            <a:r>
              <a:rPr lang="zh-CN" altLang="en-US" sz="2200">
                <a:latin typeface="微软雅黑" charset="-122"/>
                <a:ea typeface="微软雅黑" charset="-122"/>
              </a:rPr>
              <a:t>中选取</a:t>
            </a:r>
            <a:r>
              <a:rPr lang="en-US" altLang="zh-CN" sz="2200" i="1">
                <a:latin typeface="微软雅黑" charset="-122"/>
                <a:ea typeface="微软雅黑" charset="-122"/>
              </a:rPr>
              <a:t>R </a:t>
            </a:r>
            <a:r>
              <a:rPr lang="zh-CN" altLang="en-US" sz="2200">
                <a:latin typeface="微软雅黑" charset="-122"/>
                <a:ea typeface="微软雅黑" charset="-122"/>
              </a:rPr>
              <a:t>关系在</a:t>
            </a:r>
            <a:r>
              <a:rPr lang="en-US" altLang="zh-CN" sz="2200" i="1">
                <a:latin typeface="微软雅黑" charset="-122"/>
                <a:ea typeface="微软雅黑" charset="-122"/>
              </a:rPr>
              <a:t>A </a:t>
            </a:r>
            <a:r>
              <a:rPr lang="zh-CN" altLang="en-US" sz="2200">
                <a:latin typeface="微软雅黑" charset="-122"/>
                <a:ea typeface="微软雅黑" charset="-122"/>
              </a:rPr>
              <a:t>属性组上的值与</a:t>
            </a:r>
            <a:r>
              <a:rPr lang="en-US" altLang="zh-CN" sz="2200" i="1">
                <a:latin typeface="微软雅黑" charset="-122"/>
                <a:ea typeface="微软雅黑" charset="-122"/>
              </a:rPr>
              <a:t>S </a:t>
            </a:r>
            <a:r>
              <a:rPr lang="zh-CN" altLang="en-US" sz="2200">
                <a:latin typeface="微软雅黑" charset="-122"/>
                <a:ea typeface="微软雅黑" charset="-122"/>
              </a:rPr>
              <a:t>关系在</a:t>
            </a:r>
            <a:r>
              <a:rPr lang="en-US" altLang="zh-CN" sz="2200" i="1">
                <a:latin typeface="微软雅黑" charset="-122"/>
                <a:ea typeface="微软雅黑" charset="-122"/>
              </a:rPr>
              <a:t>B </a:t>
            </a:r>
            <a:r>
              <a:rPr lang="zh-CN" altLang="en-US" sz="2200">
                <a:latin typeface="微软雅黑" charset="-122"/>
                <a:ea typeface="微软雅黑" charset="-122"/>
              </a:rPr>
              <a:t>属性组上的值满足比较关系</a:t>
            </a:r>
            <a:r>
              <a:rPr lang="en-US" altLang="zh-CN" sz="2200">
                <a:latin typeface="微软雅黑" charset="-122"/>
                <a:ea typeface="微软雅黑" charset="-122"/>
              </a:rPr>
              <a:t>θ</a:t>
            </a:r>
            <a:r>
              <a:rPr lang="zh-CN" altLang="en-US" sz="2200">
                <a:latin typeface="微软雅黑" charset="-122"/>
                <a:ea typeface="微软雅黑" charset="-122"/>
              </a:rPr>
              <a:t>的元组</a:t>
            </a:r>
            <a:r>
              <a:rPr lang="zh-CN" altLang="en-US" sz="1800">
                <a:latin typeface="微软雅黑" charset="-122"/>
                <a:ea typeface="微软雅黑" charset="-122"/>
              </a:rPr>
              <a:t> 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2800">
                <a:latin typeface="微软雅黑" charset="-122"/>
                <a:ea typeface="微软雅黑" charset="-122"/>
              </a:rPr>
              <a:t>3. </a:t>
            </a:r>
            <a:r>
              <a:rPr lang="zh-CN" altLang="en-US" sz="2800">
                <a:latin typeface="微软雅黑" charset="-122"/>
                <a:ea typeface="微软雅黑" charset="-122"/>
              </a:rPr>
              <a:t>连接（</a:t>
            </a:r>
            <a:r>
              <a:rPr lang="en-US" altLang="zh-CN" sz="2800">
                <a:latin typeface="微软雅黑" charset="-122"/>
                <a:ea typeface="微软雅黑" charset="-122"/>
              </a:rPr>
              <a:t>JOIN</a:t>
            </a:r>
            <a:r>
              <a:rPr lang="zh-CN" altLang="en-US" sz="2800">
                <a:latin typeface="微软雅黑" charset="-122"/>
                <a:ea typeface="微软雅黑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533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sz="quarter" idx="15"/>
          </p:nvPr>
        </p:nvSpPr>
        <p:spPr>
          <a:xfrm>
            <a:off x="-323850" y="1341438"/>
            <a:ext cx="8077200" cy="2757487"/>
          </a:xfrm>
        </p:spPr>
        <p:txBody>
          <a:bodyPr/>
          <a:lstStyle/>
          <a:p>
            <a:pPr marL="1162050" lvl="2" algn="just" eaLnBrk="1" hangingPunct="1">
              <a:lnSpc>
                <a:spcPct val="150000"/>
              </a:lnSpc>
              <a:buSzPct val="87000"/>
              <a:buFont typeface="Wingdings" charset="2"/>
              <a:buChar char="l"/>
            </a:pPr>
            <a:r>
              <a:rPr lang="en-US" altLang="zh-CN" sz="2400">
                <a:latin typeface="微软雅黑" charset="-122"/>
                <a:ea typeface="微软雅黑" charset="-122"/>
              </a:rPr>
              <a:t>θ</a:t>
            </a:r>
            <a:r>
              <a:rPr lang="zh-CN" altLang="en-US" sz="2400">
                <a:latin typeface="微软雅黑" charset="-122"/>
                <a:ea typeface="微软雅黑" charset="-122"/>
              </a:rPr>
              <a:t>为“＝”的连接运算称为等值连接</a:t>
            </a:r>
            <a:endParaRPr lang="en-US" altLang="zh-CN" sz="2400">
              <a:latin typeface="微软雅黑" charset="-122"/>
              <a:ea typeface="微软雅黑" charset="-122"/>
            </a:endParaRPr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charset="2"/>
              <a:buChar char="l"/>
            </a:pPr>
            <a:r>
              <a:rPr lang="zh-CN" altLang="en-US" sz="2400">
                <a:latin typeface="微软雅黑" charset="-122"/>
                <a:ea typeface="微软雅黑" charset="-122"/>
              </a:rPr>
              <a:t>从关系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R </a:t>
            </a:r>
            <a:r>
              <a:rPr lang="zh-CN" altLang="en-US" sz="2400">
                <a:latin typeface="微软雅黑" charset="-122"/>
                <a:ea typeface="微软雅黑" charset="-122"/>
              </a:rPr>
              <a:t>与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S </a:t>
            </a:r>
            <a:r>
              <a:rPr lang="zh-CN" altLang="en-US" sz="2400">
                <a:latin typeface="微软雅黑" charset="-122"/>
                <a:ea typeface="微软雅黑" charset="-122"/>
              </a:rPr>
              <a:t>的广义笛卡尔积中选取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A</a:t>
            </a:r>
            <a:r>
              <a:rPr lang="zh-CN" altLang="en-US" sz="2400">
                <a:latin typeface="微软雅黑" charset="-122"/>
                <a:ea typeface="微软雅黑" charset="-122"/>
              </a:rPr>
              <a:t>、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B</a:t>
            </a:r>
            <a:r>
              <a:rPr lang="zh-CN" altLang="en-US" sz="2400">
                <a:latin typeface="微软雅黑" charset="-122"/>
                <a:ea typeface="微软雅黑" charset="-122"/>
              </a:rPr>
              <a:t>属性值相等的那些元组，即等值连接为：</a:t>
            </a:r>
            <a:endParaRPr lang="en-US" altLang="zh-CN" sz="2400">
              <a:latin typeface="微软雅黑" charset="-122"/>
              <a:ea typeface="微软雅黑" charset="-122"/>
            </a:endParaRPr>
          </a:p>
          <a:p>
            <a:pPr marL="1162050" lvl="2" eaLnBrk="1" hangingPunct="1"/>
            <a:r>
              <a:rPr lang="zh-CN" altLang="en-US" sz="2400">
                <a:latin typeface="微软雅黑" charset="-122"/>
                <a:ea typeface="微软雅黑" charset="-122"/>
              </a:rPr>
              <a:t>      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R     S</a:t>
            </a:r>
            <a:r>
              <a:rPr lang="en-US" altLang="zh-CN" sz="2400">
                <a:latin typeface="微软雅黑" charset="-122"/>
                <a:ea typeface="微软雅黑" charset="-122"/>
              </a:rPr>
              <a:t> = {       | 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t</a:t>
            </a:r>
            <a:r>
              <a:rPr lang="en-US" altLang="zh-CN" sz="2400" baseline="-30000">
                <a:latin typeface="微软雅黑" charset="-122"/>
                <a:ea typeface="微软雅黑" charset="-122"/>
              </a:rPr>
              <a:t>r</a:t>
            </a:r>
            <a:r>
              <a:rPr lang="en-US" altLang="zh-CN" sz="2400" i="1" baseline="-30000">
                <a:latin typeface="微软雅黑" charset="-122"/>
                <a:ea typeface="微软雅黑" charset="-122"/>
              </a:rPr>
              <a:t> </a:t>
            </a:r>
            <a:r>
              <a:rPr lang="en-US" altLang="zh-CN" sz="2400">
                <a:latin typeface="微软雅黑" charset="-122"/>
                <a:ea typeface="微软雅黑" charset="-122"/>
                <a:sym typeface="Symbol" charset="2"/>
              </a:rPr>
              <a:t>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R </a:t>
            </a:r>
            <a:r>
              <a:rPr lang="en-US" altLang="zh-CN" sz="2400">
                <a:latin typeface="微软雅黑" charset="-122"/>
                <a:ea typeface="微软雅黑" charset="-122"/>
              </a:rPr>
              <a:t>∧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t</a:t>
            </a:r>
            <a:r>
              <a:rPr lang="en-US" altLang="zh-CN" sz="2400" baseline="-30000">
                <a:latin typeface="微软雅黑" charset="-122"/>
                <a:ea typeface="微软雅黑" charset="-122"/>
              </a:rPr>
              <a:t>s </a:t>
            </a:r>
            <a:r>
              <a:rPr lang="en-US" altLang="zh-CN" sz="2400">
                <a:latin typeface="微软雅黑" charset="-122"/>
                <a:ea typeface="微软雅黑" charset="-122"/>
                <a:sym typeface="Symbol" charset="2"/>
              </a:rPr>
              <a:t>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S </a:t>
            </a:r>
            <a:r>
              <a:rPr lang="en-US" altLang="zh-CN" sz="2400">
                <a:latin typeface="微软雅黑" charset="-122"/>
                <a:ea typeface="微软雅黑" charset="-122"/>
              </a:rPr>
              <a:t>∧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t</a:t>
            </a:r>
            <a:r>
              <a:rPr lang="en-US" altLang="zh-CN" sz="2400" baseline="-30000">
                <a:latin typeface="微软雅黑" charset="-122"/>
                <a:ea typeface="微软雅黑" charset="-122"/>
              </a:rPr>
              <a:t>r</a:t>
            </a:r>
            <a:r>
              <a:rPr lang="en-US" altLang="zh-CN" sz="2400">
                <a:latin typeface="微软雅黑" charset="-122"/>
                <a:ea typeface="微软雅黑" charset="-122"/>
              </a:rPr>
              <a:t>[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A</a:t>
            </a:r>
            <a:r>
              <a:rPr lang="en-US" altLang="zh-CN" sz="2400">
                <a:latin typeface="微软雅黑" charset="-122"/>
                <a:ea typeface="微软雅黑" charset="-122"/>
              </a:rPr>
              <a:t>] = 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t</a:t>
            </a:r>
            <a:r>
              <a:rPr lang="en-US" altLang="zh-CN" sz="2400" baseline="-30000">
                <a:latin typeface="微软雅黑" charset="-122"/>
                <a:ea typeface="微软雅黑" charset="-122"/>
              </a:rPr>
              <a:t>s</a:t>
            </a:r>
            <a:r>
              <a:rPr lang="en-US" altLang="zh-CN" sz="2400">
                <a:latin typeface="微软雅黑" charset="-122"/>
                <a:ea typeface="微软雅黑" charset="-122"/>
              </a:rPr>
              <a:t>[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B</a:t>
            </a:r>
            <a:r>
              <a:rPr lang="en-US" altLang="zh-CN" sz="2400">
                <a:latin typeface="微软雅黑" charset="-122"/>
                <a:ea typeface="微软雅黑" charset="-122"/>
              </a:rPr>
              <a:t>] }  </a:t>
            </a:r>
          </a:p>
          <a:p>
            <a:pPr eaLnBrk="1" hangingPunct="1"/>
            <a:endParaRPr lang="zh-CN" altLang="en-US" sz="2400">
              <a:latin typeface="微软雅黑" charset="-122"/>
              <a:ea typeface="微软雅黑" charset="-122"/>
            </a:endParaRPr>
          </a:p>
        </p:txBody>
      </p:sp>
      <p:grpSp>
        <p:nvGrpSpPr>
          <p:cNvPr id="35843" name="Group 9"/>
          <p:cNvGrpSpPr>
            <a:grpSpLocks/>
          </p:cNvGrpSpPr>
          <p:nvPr/>
        </p:nvGrpSpPr>
        <p:grpSpPr bwMode="auto">
          <a:xfrm>
            <a:off x="1065213" y="3227388"/>
            <a:ext cx="1295400" cy="677862"/>
            <a:chOff x="2355" y="9420"/>
            <a:chExt cx="705" cy="363"/>
          </a:xfrm>
        </p:grpSpPr>
        <p:sp>
          <p:nvSpPr>
            <p:cNvPr id="35849" name="AutoShape 10"/>
            <p:cNvSpPr>
              <a:spLocks noChangeArrowheads="1"/>
            </p:cNvSpPr>
            <p:nvPr/>
          </p:nvSpPr>
          <p:spPr bwMode="auto">
            <a:xfrm rot="5400000" flipV="1">
              <a:off x="2642" y="9423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 flipV="1">
              <a:off x="2355" y="9420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0"/>
                </a:spcBef>
              </a:pPr>
              <a:endParaRPr lang="zh-CN" altLang="zh-CN" sz="2400">
                <a:ea typeface="宋体" charset="-122"/>
              </a:endParaRPr>
            </a:p>
          </p:txBody>
        </p:sp>
      </p:grpSp>
      <p:sp>
        <p:nvSpPr>
          <p:cNvPr id="35844" name="Rectangle 12"/>
          <p:cNvSpPr>
            <a:spLocks noChangeArrowheads="1"/>
          </p:cNvSpPr>
          <p:nvPr/>
        </p:nvSpPr>
        <p:spPr bwMode="auto">
          <a:xfrm>
            <a:off x="1109663" y="3403600"/>
            <a:ext cx="1143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1800" i="1">
                <a:ea typeface="宋体" charset="-122"/>
              </a:rPr>
              <a:t>A=B</a:t>
            </a:r>
          </a:p>
        </p:txBody>
      </p:sp>
      <p:grpSp>
        <p:nvGrpSpPr>
          <p:cNvPr id="35845" name="Group 16"/>
          <p:cNvGrpSpPr>
            <a:grpSpLocks/>
          </p:cNvGrpSpPr>
          <p:nvPr/>
        </p:nvGrpSpPr>
        <p:grpSpPr bwMode="auto">
          <a:xfrm>
            <a:off x="2555875" y="3198813"/>
            <a:ext cx="574675" cy="338137"/>
            <a:chOff x="2400" y="3199"/>
            <a:chExt cx="384" cy="193"/>
          </a:xfrm>
        </p:grpSpPr>
        <p:sp>
          <p:nvSpPr>
            <p:cNvPr id="35847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a typeface="宋体" charset="-122"/>
                </a:rPr>
                <a:t>t</a:t>
              </a:r>
              <a:r>
                <a:rPr lang="en-US" altLang="zh-CN" b="1" baseline="-30000">
                  <a:ea typeface="宋体" charset="-122"/>
                </a:rPr>
                <a:t>r </a:t>
              </a:r>
              <a:r>
                <a:rPr lang="en-US" altLang="zh-CN" b="1" i="1">
                  <a:ea typeface="宋体" charset="-122"/>
                </a:rPr>
                <a:t>t</a:t>
              </a:r>
              <a:r>
                <a:rPr lang="en-US" altLang="zh-CN" b="1" baseline="-30000">
                  <a:ea typeface="宋体" charset="-122"/>
                </a:rPr>
                <a:t>s</a:t>
              </a:r>
            </a:p>
          </p:txBody>
        </p:sp>
        <p:sp>
          <p:nvSpPr>
            <p:cNvPr id="35848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等值连接（</a:t>
            </a:r>
            <a:r>
              <a:rPr lang="en-US" altLang="zh-CN" sz="2800">
                <a:latin typeface="微软雅黑" charset="-122"/>
                <a:ea typeface="微软雅黑" charset="-122"/>
              </a:rPr>
              <a:t>EQUIJOIN</a:t>
            </a:r>
            <a:r>
              <a:rPr lang="zh-CN" altLang="en-US" sz="2800">
                <a:latin typeface="微软雅黑" charset="-122"/>
                <a:ea typeface="微软雅黑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836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sz="quarter" idx="15"/>
          </p:nvPr>
        </p:nvSpPr>
        <p:spPr>
          <a:xfrm>
            <a:off x="-252413" y="1125538"/>
            <a:ext cx="8077201" cy="3959225"/>
          </a:xfrm>
        </p:spPr>
        <p:txBody>
          <a:bodyPr/>
          <a:lstStyle/>
          <a:p>
            <a:pPr marL="914400" lvl="2" indent="0" algn="just" eaLnBrk="1" hangingPunct="1">
              <a:lnSpc>
                <a:spcPct val="120000"/>
              </a:lnSpc>
              <a:buSzPct val="87000"/>
              <a:buFont typeface="Wingdings" charset="2"/>
              <a:buChar char="l"/>
            </a:pPr>
            <a:r>
              <a:rPr lang="zh-CN" altLang="en-US" sz="2400" dirty="0">
                <a:latin typeface="微软雅黑" charset="-122"/>
                <a:ea typeface="微软雅黑" charset="-122"/>
              </a:rPr>
              <a:t>自然连接是一种特殊的等值连接</a:t>
            </a:r>
          </a:p>
          <a:p>
            <a:pPr marL="1681163" lvl="3" eaLnBrk="1" hangingPunct="1">
              <a:lnSpc>
                <a:spcPct val="120000"/>
              </a:lnSpc>
              <a:buSzPct val="85000"/>
              <a:buFont typeface="Wingdings" charset="2"/>
              <a:buChar char="Ø"/>
            </a:pPr>
            <a:r>
              <a:rPr lang="zh-CN" altLang="en-US" sz="2200" dirty="0">
                <a:latin typeface="微软雅黑" charset="-122"/>
                <a:ea typeface="微软雅黑" charset="-122"/>
              </a:rPr>
              <a:t>两个关系中进行比较的分量必须是相同的属性组</a:t>
            </a:r>
          </a:p>
          <a:p>
            <a:pPr marL="1681163" lvl="3" eaLnBrk="1" hangingPunct="1">
              <a:lnSpc>
                <a:spcPct val="120000"/>
              </a:lnSpc>
              <a:buSzPct val="85000"/>
              <a:buFont typeface="Wingdings" charset="2"/>
              <a:buChar char="Ø"/>
            </a:pPr>
            <a:r>
              <a:rPr lang="zh-CN" altLang="en-US" sz="2200" dirty="0">
                <a:latin typeface="微软雅黑" charset="-122"/>
                <a:ea typeface="微软雅黑" charset="-122"/>
              </a:rPr>
              <a:t>在结果中把重复的属性列去掉</a:t>
            </a:r>
          </a:p>
          <a:p>
            <a:pPr marL="914400" lvl="2" indent="0" algn="just" eaLnBrk="1" hangingPunct="1">
              <a:lnSpc>
                <a:spcPct val="120000"/>
              </a:lnSpc>
              <a:buSzPct val="87000"/>
              <a:buFont typeface="Wingdings" charset="2"/>
              <a:buChar char="l"/>
            </a:pPr>
            <a:r>
              <a:rPr lang="zh-CN" altLang="en-US" sz="2400" dirty="0">
                <a:latin typeface="微软雅黑" charset="-122"/>
                <a:ea typeface="微软雅黑" charset="-122"/>
              </a:rPr>
              <a:t>自然连接的含义</a:t>
            </a:r>
          </a:p>
          <a:p>
            <a:pPr marL="914400" lvl="2" indent="0" algn="just" eaLnBrk="1" hangingPunct="1"/>
            <a:r>
              <a:rPr lang="zh-CN" altLang="en-US" i="1" dirty="0">
                <a:latin typeface="微软雅黑" charset="-122"/>
                <a:ea typeface="微软雅黑" charset="-122"/>
              </a:rPr>
              <a:t>	</a:t>
            </a:r>
            <a:r>
              <a:rPr lang="en-US" altLang="zh-CN" sz="2200" i="1" dirty="0">
                <a:latin typeface="微软雅黑" charset="-122"/>
                <a:ea typeface="微软雅黑" charset="-122"/>
              </a:rPr>
              <a:t>R </a:t>
            </a:r>
            <a:r>
              <a:rPr lang="zh-CN" altLang="en-US" sz="2200" dirty="0">
                <a:latin typeface="微软雅黑" charset="-122"/>
                <a:ea typeface="微软雅黑" charset="-122"/>
              </a:rPr>
              <a:t>和</a:t>
            </a:r>
            <a:r>
              <a:rPr lang="en-US" altLang="zh-CN" sz="2200" i="1" dirty="0">
                <a:latin typeface="微软雅黑" charset="-122"/>
                <a:ea typeface="微软雅黑" charset="-122"/>
              </a:rPr>
              <a:t>S </a:t>
            </a:r>
            <a:r>
              <a:rPr lang="zh-CN" altLang="en-US" sz="2200" dirty="0">
                <a:latin typeface="微软雅黑" charset="-122"/>
                <a:ea typeface="微软雅黑" charset="-122"/>
              </a:rPr>
              <a:t>具有相同的属性组</a:t>
            </a:r>
            <a:r>
              <a:rPr lang="en-US" altLang="zh-CN" sz="2200" i="1" dirty="0">
                <a:latin typeface="微软雅黑" charset="-122"/>
                <a:ea typeface="微软雅黑" charset="-122"/>
              </a:rPr>
              <a:t>B</a:t>
            </a:r>
            <a:endParaRPr lang="en-US" altLang="zh-CN" sz="2200" dirty="0">
              <a:latin typeface="微软雅黑" charset="-122"/>
              <a:ea typeface="微软雅黑" charset="-122"/>
            </a:endParaRPr>
          </a:p>
          <a:p>
            <a:pPr marL="457200" lvl="1" indent="0" eaLnBrk="1" hangingPunct="1"/>
            <a:r>
              <a:rPr lang="en-US" altLang="zh-CN" sz="2400" dirty="0">
                <a:latin typeface="微软雅黑" charset="-122"/>
                <a:ea typeface="微软雅黑" charset="-122"/>
              </a:rPr>
              <a:t>        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R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  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S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= {       [U-B] |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t</a:t>
            </a:r>
            <a:r>
              <a:rPr lang="en-US" altLang="zh-CN" sz="2400" baseline="-30000" dirty="0" err="1">
                <a:latin typeface="微软雅黑" charset="-122"/>
                <a:ea typeface="微软雅黑" charset="-122"/>
              </a:rPr>
              <a:t>r</a:t>
            </a:r>
            <a:r>
              <a:rPr lang="en-US" altLang="zh-CN" sz="2400" baseline="-300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>
                <a:latin typeface="微软雅黑" charset="-122"/>
                <a:ea typeface="微软雅黑" charset="-122"/>
                <a:sym typeface="Symbol" charset="2"/>
              </a:rPr>
              <a:t>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R 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∧</a:t>
            </a:r>
            <a:r>
              <a:rPr lang="en-US" altLang="zh-CN" sz="2400" i="1" dirty="0" err="1">
                <a:latin typeface="微软雅黑" charset="-122"/>
                <a:ea typeface="微软雅黑" charset="-122"/>
              </a:rPr>
              <a:t>t</a:t>
            </a:r>
            <a:r>
              <a:rPr lang="en-US" altLang="zh-CN" sz="2400" baseline="-30000" dirty="0" err="1">
                <a:latin typeface="微软雅黑" charset="-122"/>
                <a:ea typeface="微软雅黑" charset="-122"/>
              </a:rPr>
              <a:t>s</a:t>
            </a:r>
            <a:r>
              <a:rPr lang="en-US" altLang="zh-CN" sz="2400" baseline="-300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>
                <a:latin typeface="微软雅黑" charset="-122"/>
                <a:ea typeface="微软雅黑" charset="-122"/>
                <a:sym typeface="Symbol" charset="2"/>
              </a:rPr>
              <a:t>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S 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∧</a:t>
            </a:r>
            <a:r>
              <a:rPr lang="en-US" altLang="zh-CN" sz="2400" i="1" dirty="0" err="1">
                <a:latin typeface="微软雅黑" charset="-122"/>
                <a:ea typeface="微软雅黑" charset="-122"/>
              </a:rPr>
              <a:t>t</a:t>
            </a:r>
            <a:r>
              <a:rPr lang="en-US" altLang="zh-CN" sz="2400" baseline="-30000" dirty="0" err="1">
                <a:latin typeface="微软雅黑" charset="-122"/>
                <a:ea typeface="微软雅黑" charset="-122"/>
              </a:rPr>
              <a:t>r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[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B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] = </a:t>
            </a:r>
            <a:r>
              <a:rPr lang="en-US" altLang="zh-CN" sz="2400" i="1" dirty="0" err="1">
                <a:latin typeface="微软雅黑" charset="-122"/>
                <a:ea typeface="微软雅黑" charset="-122"/>
              </a:rPr>
              <a:t>t</a:t>
            </a:r>
            <a:r>
              <a:rPr lang="en-US" altLang="zh-CN" sz="2400" baseline="-30000" dirty="0" err="1">
                <a:latin typeface="微软雅黑" charset="-122"/>
                <a:ea typeface="微软雅黑" charset="-122"/>
              </a:rPr>
              <a:t>s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[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B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] }  </a:t>
            </a:r>
          </a:p>
          <a:p>
            <a:pPr eaLnBrk="1" hangingPunct="1"/>
            <a:endParaRPr lang="zh-CN" altLang="en-US" dirty="0">
              <a:latin typeface="微软雅黑" charset="-122"/>
              <a:ea typeface="微软雅黑" charset="-122"/>
            </a:endParaRPr>
          </a:p>
        </p:txBody>
      </p:sp>
      <p:sp>
        <p:nvSpPr>
          <p:cNvPr id="37891" name="AutoShape 5"/>
          <p:cNvSpPr>
            <a:spLocks noChangeArrowheads="1"/>
          </p:cNvSpPr>
          <p:nvPr/>
        </p:nvSpPr>
        <p:spPr bwMode="auto">
          <a:xfrm rot="5400000" flipV="1">
            <a:off x="1258888" y="3602038"/>
            <a:ext cx="228600" cy="228600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1800" dirty="0">
              <a:ea typeface="宋体" charset="-122"/>
            </a:endParaRP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195513" y="3543300"/>
            <a:ext cx="609600" cy="574675"/>
            <a:chOff x="2400" y="3199"/>
            <a:chExt cx="384" cy="282"/>
          </a:xfrm>
        </p:grpSpPr>
        <p:sp>
          <p:nvSpPr>
            <p:cNvPr id="37894" name="Text Box 7"/>
            <p:cNvSpPr txBox="1">
              <a:spLocks noChangeArrowheads="1"/>
            </p:cNvSpPr>
            <p:nvPr/>
          </p:nvSpPr>
          <p:spPr bwMode="auto">
            <a:xfrm>
              <a:off x="2400" y="3251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 i="1">
                  <a:ea typeface="宋体" charset="-122"/>
                </a:rPr>
                <a:t>t</a:t>
              </a:r>
              <a:r>
                <a:rPr lang="en-US" altLang="zh-CN" sz="1800" b="1" baseline="-30000">
                  <a:ea typeface="宋体" charset="-122"/>
                </a:rPr>
                <a:t>r </a:t>
              </a:r>
              <a:r>
                <a:rPr lang="en-US" altLang="zh-CN" sz="1800" b="1" i="1">
                  <a:ea typeface="宋体" charset="-122"/>
                </a:rPr>
                <a:t>t</a:t>
              </a:r>
              <a:r>
                <a:rPr lang="en-US" altLang="zh-CN" sz="1800" b="1" baseline="-30000">
                  <a:ea typeface="宋体" charset="-122"/>
                </a:rPr>
                <a:t>s</a:t>
              </a:r>
            </a:p>
          </p:txBody>
        </p:sp>
        <p:sp>
          <p:nvSpPr>
            <p:cNvPr id="37895" name="Freeform 8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自然连接（</a:t>
            </a:r>
            <a:r>
              <a:rPr lang="en-US" altLang="zh-CN" sz="2800">
                <a:latin typeface="微软雅黑" charset="-122"/>
                <a:ea typeface="微软雅黑" charset="-122"/>
              </a:rPr>
              <a:t>NATURAL JOIN</a:t>
            </a:r>
            <a:r>
              <a:rPr lang="zh-CN" altLang="en-US" sz="2800">
                <a:latin typeface="微软雅黑" charset="-122"/>
                <a:ea typeface="微软雅黑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995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214438"/>
            <a:ext cx="8229600" cy="4854575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557213" indent="-214313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857250" indent="-1714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200150" indent="-1714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1543050" indent="-1714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just"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一般的连接操作是从行的角度进行运算。</a:t>
            </a:r>
          </a:p>
          <a:p>
            <a:pPr algn="just" eaLnBrk="1" hangingPunct="1"/>
            <a:endParaRPr lang="zh-CN" altLang="en-US" sz="1500"/>
          </a:p>
          <a:p>
            <a:pPr algn="just" eaLnBrk="1" hangingPunct="1"/>
            <a:endParaRPr lang="zh-CN" altLang="en-US" sz="1500"/>
          </a:p>
          <a:p>
            <a:pPr algn="just" eaLnBrk="1" hangingPunct="1"/>
            <a:endParaRPr lang="zh-CN" altLang="en-US" sz="1500"/>
          </a:p>
          <a:p>
            <a:pPr algn="just" eaLnBrk="1" hangingPunct="1"/>
            <a:endParaRPr lang="zh-CN" altLang="en-US" sz="1500"/>
          </a:p>
          <a:p>
            <a:pPr eaLnBrk="1" hangingPunct="1">
              <a:buFont typeface="Wingdings" charset="2"/>
              <a:buNone/>
            </a:pPr>
            <a:r>
              <a:rPr lang="zh-CN" altLang="en-US" sz="1500"/>
              <a:t>   		</a:t>
            </a:r>
          </a:p>
          <a:p>
            <a:pPr eaLnBrk="1" hangingPunct="1">
              <a:buFont typeface="Wingdings" charset="2"/>
              <a:buNone/>
            </a:pPr>
            <a:r>
              <a:rPr lang="zh-CN" altLang="en-US" sz="2400"/>
              <a:t>    </a:t>
            </a: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charset="2"/>
              <a:buNone/>
            </a:pPr>
            <a:r>
              <a:rPr lang="en-US" altLang="zh-CN" sz="2400"/>
              <a:t>    </a:t>
            </a:r>
          </a:p>
          <a:p>
            <a:pPr eaLnBrk="1" hangingPunct="1">
              <a:lnSpc>
                <a:spcPct val="120000"/>
              </a:lnSpc>
              <a:buFont typeface="Wingdings" charset="2"/>
              <a:buNone/>
            </a:pP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charset="2"/>
              <a:buNone/>
            </a:pP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charset="2"/>
              <a:buNone/>
            </a:pPr>
            <a:r>
              <a:rPr lang="zh-CN" altLang="en-US" sz="2400">
                <a:latin typeface="微软雅黑" charset="-122"/>
                <a:ea typeface="微软雅黑" charset="-122"/>
              </a:rPr>
              <a:t>自然连接还需要取消重复列，所以是同时从行和列的角度进行运算。 </a:t>
            </a:r>
          </a:p>
        </p:txBody>
      </p:sp>
      <p:grpSp>
        <p:nvGrpSpPr>
          <p:cNvPr id="38915" name="Group 44"/>
          <p:cNvGrpSpPr>
            <a:grpSpLocks/>
          </p:cNvGrpSpPr>
          <p:nvPr/>
        </p:nvGrpSpPr>
        <p:grpSpPr bwMode="auto">
          <a:xfrm>
            <a:off x="1462088" y="2060575"/>
            <a:ext cx="5486400" cy="2286000"/>
            <a:chOff x="1728" y="1632"/>
            <a:chExt cx="3456" cy="1440"/>
          </a:xfrm>
        </p:grpSpPr>
        <p:grpSp>
          <p:nvGrpSpPr>
            <p:cNvPr id="38917" name="Group 18"/>
            <p:cNvGrpSpPr>
              <a:grpSpLocks/>
            </p:cNvGrpSpPr>
            <p:nvPr/>
          </p:nvGrpSpPr>
          <p:grpSpPr bwMode="auto"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38939" name="Rectangle 5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38940" name="Rectangle 6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38941" name="Rectangle 7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38942" name="Rectangle 8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38943" name="Rectangle 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38944" name="Rectangle 10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38945" name="Rectangle 1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38946" name="Rectangle 12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</p:grpSp>
        <p:sp>
          <p:nvSpPr>
            <p:cNvPr id="38918" name="AutoShape 16"/>
            <p:cNvSpPr>
              <a:spLocks noChangeArrowheads="1"/>
            </p:cNvSpPr>
            <p:nvPr/>
          </p:nvSpPr>
          <p:spPr bwMode="auto"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grpSp>
          <p:nvGrpSpPr>
            <p:cNvPr id="38919" name="Group 27"/>
            <p:cNvGrpSpPr>
              <a:grpSpLocks/>
            </p:cNvGrpSpPr>
            <p:nvPr/>
          </p:nvGrpSpPr>
          <p:grpSpPr bwMode="auto"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38935" name="Rectangle 19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38936" name="Rectangle 20" descr="浅色下对角线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38937" name="Rectangle 21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38938" name="Rectangle 23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</p:grpSp>
        <p:grpSp>
          <p:nvGrpSpPr>
            <p:cNvPr id="38920" name="Group 43"/>
            <p:cNvGrpSpPr>
              <a:grpSpLocks/>
            </p:cNvGrpSpPr>
            <p:nvPr/>
          </p:nvGrpSpPr>
          <p:grpSpPr bwMode="auto">
            <a:xfrm>
              <a:off x="2688" y="2448"/>
              <a:ext cx="1008" cy="432"/>
              <a:chOff x="2688" y="2448"/>
              <a:chExt cx="1008" cy="432"/>
            </a:xfrm>
          </p:grpSpPr>
          <p:grpSp>
            <p:nvGrpSpPr>
              <p:cNvPr id="38931" name="Group 29"/>
              <p:cNvGrpSpPr>
                <a:grpSpLocks/>
              </p:cNvGrpSpPr>
              <p:nvPr/>
            </p:nvGrpSpPr>
            <p:grpSpPr bwMode="auto">
              <a:xfrm>
                <a:off x="2688" y="2496"/>
                <a:ext cx="1008" cy="384"/>
                <a:chOff x="2325" y="6446"/>
                <a:chExt cx="705" cy="367"/>
              </a:xfrm>
            </p:grpSpPr>
            <p:sp>
              <p:nvSpPr>
                <p:cNvPr id="38933" name="AutoShape 3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en-US" sz="1800">
                    <a:ea typeface="宋体" charset="-122"/>
                  </a:endParaRPr>
                </a:p>
              </p:txBody>
            </p:sp>
            <p:sp>
              <p:nvSpPr>
                <p:cNvPr id="38934" name="Text Box 31"/>
                <p:cNvSpPr txBox="1">
                  <a:spLocks noChangeArrowheads="1"/>
                </p:cNvSpPr>
                <p:nvPr/>
              </p:nvSpPr>
              <p:spPr bwMode="auto"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黑体" charset="-122"/>
                    </a:defRPr>
                  </a:lvl9pPr>
                </a:lstStyle>
                <a:p>
                  <a:pPr algn="just" eaLnBrk="1" hangingPunct="1">
                    <a:lnSpc>
                      <a:spcPct val="80000"/>
                    </a:lnSpc>
                    <a:spcBef>
                      <a:spcPct val="0"/>
                    </a:spcBef>
                  </a:pPr>
                  <a:endParaRPr lang="zh-CN" altLang="zh-CN" sz="600">
                    <a:ea typeface="宋体" charset="-122"/>
                  </a:endParaRPr>
                </a:p>
              </p:txBody>
            </p:sp>
          </p:grpSp>
          <p:sp>
            <p:nvSpPr>
              <p:cNvPr id="38932" name="Rectangle 32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57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800" b="1" i="1">
                    <a:ea typeface="宋体" charset="-122"/>
                  </a:rPr>
                  <a:t> </a:t>
                </a:r>
                <a:r>
                  <a:rPr lang="en-US" altLang="zh-CN" sz="1600" b="1" i="1">
                    <a:ea typeface="宋体" charset="-122"/>
                  </a:rPr>
                  <a:t>A</a:t>
                </a:r>
                <a:r>
                  <a:rPr lang="en-US" altLang="zh-CN" sz="1600" b="1">
                    <a:ea typeface="宋体" charset="-122"/>
                  </a:rPr>
                  <a:t>θ</a:t>
                </a:r>
                <a:r>
                  <a:rPr lang="en-US" altLang="zh-CN" sz="1600" b="1" i="1">
                    <a:ea typeface="宋体" charset="-122"/>
                  </a:rPr>
                  <a:t>B</a:t>
                </a:r>
              </a:p>
            </p:txBody>
          </p:sp>
        </p:grpSp>
        <p:sp>
          <p:nvSpPr>
            <p:cNvPr id="38921" name="AutoShape 33"/>
            <p:cNvSpPr>
              <a:spLocks noChangeArrowheads="1"/>
            </p:cNvSpPr>
            <p:nvPr/>
          </p:nvSpPr>
          <p:spPr bwMode="auto"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800">
                <a:ea typeface="宋体" charset="-122"/>
              </a:endParaRPr>
            </a:p>
          </p:txBody>
        </p:sp>
        <p:grpSp>
          <p:nvGrpSpPr>
            <p:cNvPr id="38922" name="Group 39"/>
            <p:cNvGrpSpPr>
              <a:grpSpLocks/>
            </p:cNvGrpSpPr>
            <p:nvPr/>
          </p:nvGrpSpPr>
          <p:grpSpPr bwMode="auto"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38925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38926" name="Rectangle 14" descr="浅色下对角线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38927" name="Rectangle 15" descr="浅色下对角线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38928" name="Rectangle 35" descr="浅色下对角线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38929" name="Rectangle 36" descr="浅色下对角线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  <p:sp>
            <p:nvSpPr>
              <p:cNvPr id="38930" name="Rectangle 37" descr="浅色下对角线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1800">
                  <a:ea typeface="宋体" charset="-122"/>
                </a:endParaRPr>
              </a:p>
            </p:txBody>
          </p:sp>
        </p:grpSp>
        <p:sp>
          <p:nvSpPr>
            <p:cNvPr id="38923" name="Text Box 40"/>
            <p:cNvSpPr txBox="1"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>
                  <a:ea typeface="宋体" charset="-122"/>
                </a:rPr>
                <a:t>R</a:t>
              </a:r>
              <a:endParaRPr lang="en-US" altLang="zh-CN" sz="1800">
                <a:ea typeface="宋体" charset="-122"/>
              </a:endParaRPr>
            </a:p>
          </p:txBody>
        </p:sp>
        <p:sp>
          <p:nvSpPr>
            <p:cNvPr id="38924" name="Text Box 41"/>
            <p:cNvSpPr txBox="1">
              <a:spLocks noChangeArrowheads="1"/>
            </p:cNvSpPr>
            <p:nvPr/>
          </p:nvSpPr>
          <p:spPr bwMode="auto">
            <a:xfrm>
              <a:off x="1920" y="26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>
                  <a:ea typeface="宋体" charset="-122"/>
                </a:rPr>
                <a:t>S</a:t>
              </a:r>
              <a:endParaRPr lang="en-US" altLang="zh-CN" sz="1800">
                <a:ea typeface="宋体" charset="-122"/>
              </a:endParaRPr>
            </a:p>
          </p:txBody>
        </p:sp>
      </p:grpSp>
      <p:sp>
        <p:nvSpPr>
          <p:cNvPr id="36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16950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quarter" idx="15"/>
          </p:nvPr>
        </p:nvSpPr>
        <p:spPr>
          <a:xfrm>
            <a:off x="304800" y="981075"/>
            <a:ext cx="8077200" cy="741363"/>
          </a:xfrm>
        </p:spPr>
        <p:txBody>
          <a:bodyPr/>
          <a:lstStyle/>
          <a:p>
            <a:pPr marL="342900" indent="-342900" eaLnBrk="1" hangingPunct="1">
              <a:buClr>
                <a:schemeClr val="hlink"/>
              </a:buClr>
              <a:buFont typeface="Wingdings" charset="2"/>
              <a:buChar char="v"/>
            </a:pPr>
            <a:r>
              <a:rPr lang="en-US" altLang="zh-CN" sz="2800">
                <a:latin typeface="微软雅黑" charset="-122"/>
                <a:ea typeface="微软雅黑" charset="-122"/>
              </a:rPr>
              <a:t>[</a:t>
            </a:r>
            <a:r>
              <a:rPr lang="zh-CN" altLang="en-US" sz="2800">
                <a:latin typeface="微软雅黑" charset="-122"/>
                <a:ea typeface="微软雅黑" charset="-122"/>
              </a:rPr>
              <a:t>例</a:t>
            </a:r>
            <a:r>
              <a:rPr lang="en-US" altLang="zh-CN" sz="2800">
                <a:latin typeface="微软雅黑" charset="-122"/>
                <a:ea typeface="微软雅黑" charset="-122"/>
              </a:rPr>
              <a:t>2.8]</a:t>
            </a:r>
            <a:r>
              <a:rPr lang="zh-CN" altLang="en-US" sz="2800">
                <a:latin typeface="微软雅黑" charset="-122"/>
                <a:ea typeface="微软雅黑" charset="-122"/>
              </a:rPr>
              <a:t>关系</a:t>
            </a:r>
            <a:r>
              <a:rPr lang="en-US" altLang="zh-CN" sz="2800" i="1">
                <a:latin typeface="微软雅黑" charset="-122"/>
                <a:ea typeface="微软雅黑" charset="-122"/>
              </a:rPr>
              <a:t>R </a:t>
            </a:r>
            <a:r>
              <a:rPr lang="zh-CN" altLang="en-US" sz="2800">
                <a:latin typeface="微软雅黑" charset="-122"/>
                <a:ea typeface="微软雅黑" charset="-122"/>
              </a:rPr>
              <a:t>和关系</a:t>
            </a:r>
            <a:r>
              <a:rPr lang="en-US" altLang="zh-CN" sz="2800" i="1">
                <a:latin typeface="微软雅黑" charset="-122"/>
                <a:ea typeface="微软雅黑" charset="-122"/>
              </a:rPr>
              <a:t>S</a:t>
            </a:r>
            <a:r>
              <a:rPr lang="en-US" altLang="zh-CN" sz="2800">
                <a:latin typeface="微软雅黑" charset="-122"/>
                <a:ea typeface="微软雅黑" charset="-122"/>
              </a:rPr>
              <a:t> </a:t>
            </a:r>
            <a:r>
              <a:rPr lang="zh-CN" altLang="en-US" sz="2800">
                <a:latin typeface="微软雅黑" charset="-122"/>
                <a:ea typeface="微软雅黑" charset="-122"/>
              </a:rPr>
              <a:t>如下所示：</a:t>
            </a:r>
          </a:p>
        </p:txBody>
      </p:sp>
      <p:graphicFrame>
        <p:nvGraphicFramePr>
          <p:cNvPr id="5" name="内容占位符 6"/>
          <p:cNvGraphicFramePr>
            <a:graphicFrameLocks/>
          </p:cNvGraphicFramePr>
          <p:nvPr/>
        </p:nvGraphicFramePr>
        <p:xfrm>
          <a:off x="827088" y="2017713"/>
          <a:ext cx="30353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6" name="内容占位符 8"/>
          <p:cNvGraphicFramePr>
            <a:graphicFrameLocks/>
          </p:cNvGraphicFramePr>
          <p:nvPr/>
        </p:nvGraphicFramePr>
        <p:xfrm>
          <a:off x="5075238" y="1876425"/>
          <a:ext cx="2112962" cy="256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/>
                <a:gridCol w="1056481"/>
              </a:tblGrid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39988" name="TextBox 7"/>
          <p:cNvSpPr txBox="1">
            <a:spLocks noChangeArrowheads="1"/>
          </p:cNvSpPr>
          <p:nvPr/>
        </p:nvSpPr>
        <p:spPr bwMode="auto">
          <a:xfrm>
            <a:off x="981075" y="1624013"/>
            <a:ext cx="3889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R</a:t>
            </a:r>
            <a:endParaRPr lang="zh-CN" altLang="en-US" sz="2200" b="1">
              <a:ea typeface="宋体" charset="-122"/>
            </a:endParaRPr>
          </a:p>
        </p:txBody>
      </p:sp>
      <p:sp>
        <p:nvSpPr>
          <p:cNvPr id="39989" name="TextBox 10"/>
          <p:cNvSpPr txBox="1">
            <a:spLocks noChangeArrowheads="1"/>
          </p:cNvSpPr>
          <p:nvPr/>
        </p:nvSpPr>
        <p:spPr bwMode="auto">
          <a:xfrm>
            <a:off x="5210175" y="148590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S</a:t>
            </a:r>
            <a:endParaRPr lang="zh-CN" altLang="en-US" sz="2200" b="1">
              <a:ea typeface="宋体" charset="-122"/>
            </a:endParaRPr>
          </a:p>
        </p:txBody>
      </p:sp>
      <p:sp>
        <p:nvSpPr>
          <p:cNvPr id="11" name="文本框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31607" y="5204564"/>
            <a:ext cx="1075871" cy="430887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</p:txBody>
      </p:sp>
      <p:sp>
        <p:nvSpPr>
          <p:cNvPr id="12" name="文本框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11974" y="5204563"/>
            <a:ext cx="1515800" cy="430887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</p:txBody>
      </p:sp>
      <p:sp>
        <p:nvSpPr>
          <p:cNvPr id="13" name="文本框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18009" y="5204563"/>
            <a:ext cx="1137572" cy="430887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连接 例</a:t>
            </a:r>
          </a:p>
        </p:txBody>
      </p:sp>
    </p:spTree>
    <p:extLst>
      <p:ext uri="{BB962C8B-B14F-4D97-AF65-F5344CB8AC3E}">
        <p14:creationId xmlns:p14="http://schemas.microsoft.com/office/powerpoint/2010/main" val="1373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9"/>
          <p:cNvGraphicFramePr>
            <a:graphicFrameLocks noGrp="1"/>
          </p:cNvGraphicFramePr>
          <p:nvPr>
            <p:ph sz="quarter" idx="15"/>
          </p:nvPr>
        </p:nvGraphicFramePr>
        <p:xfrm>
          <a:off x="750888" y="4013200"/>
          <a:ext cx="5264150" cy="256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30"/>
                <a:gridCol w="1052830"/>
                <a:gridCol w="1052830"/>
                <a:gridCol w="1052830"/>
                <a:gridCol w="1052830"/>
              </a:tblGrid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6" marR="91466" marT="45740" marB="45740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66" marR="91466" marT="45740" marB="45740"/>
                </a:tc>
              </a:tr>
            </a:tbl>
          </a:graphicData>
        </a:graphic>
      </p:graphicFrame>
      <p:graphicFrame>
        <p:nvGraphicFramePr>
          <p:cNvPr id="5" name="内容占位符 6"/>
          <p:cNvGraphicFramePr>
            <a:graphicFrameLocks/>
          </p:cNvGraphicFramePr>
          <p:nvPr/>
        </p:nvGraphicFramePr>
        <p:xfrm>
          <a:off x="820738" y="1431925"/>
          <a:ext cx="30353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6" name="内容占位符 8"/>
          <p:cNvGraphicFramePr>
            <a:graphicFrameLocks/>
          </p:cNvGraphicFramePr>
          <p:nvPr/>
        </p:nvGraphicFramePr>
        <p:xfrm>
          <a:off x="5068888" y="1290638"/>
          <a:ext cx="2112962" cy="256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/>
                <a:gridCol w="1056481"/>
              </a:tblGrid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41055" name="TextBox 7"/>
          <p:cNvSpPr txBox="1">
            <a:spLocks noChangeArrowheads="1"/>
          </p:cNvSpPr>
          <p:nvPr/>
        </p:nvSpPr>
        <p:spPr bwMode="auto">
          <a:xfrm>
            <a:off x="974725" y="982663"/>
            <a:ext cx="3889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R</a:t>
            </a:r>
            <a:endParaRPr lang="zh-CN" altLang="en-US" sz="2200" b="1">
              <a:ea typeface="宋体" charset="-122"/>
            </a:endParaRPr>
          </a:p>
        </p:txBody>
      </p:sp>
      <p:sp>
        <p:nvSpPr>
          <p:cNvPr id="41056" name="TextBox 10"/>
          <p:cNvSpPr txBox="1">
            <a:spLocks noChangeArrowheads="1"/>
          </p:cNvSpPr>
          <p:nvPr/>
        </p:nvSpPr>
        <p:spPr bwMode="auto">
          <a:xfrm>
            <a:off x="5146675" y="86995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S</a:t>
            </a:r>
            <a:endParaRPr lang="zh-CN" altLang="en-US" sz="2200" b="1">
              <a:ea typeface="宋体" charset="-122"/>
            </a:endParaRPr>
          </a:p>
        </p:txBody>
      </p:sp>
      <p:sp>
        <p:nvSpPr>
          <p:cNvPr id="9" name="文本框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05690" y="5217090"/>
            <a:ext cx="1357808" cy="553998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连接 例</a:t>
            </a:r>
          </a:p>
        </p:txBody>
      </p:sp>
    </p:spTree>
    <p:extLst>
      <p:ext uri="{BB962C8B-B14F-4D97-AF65-F5344CB8AC3E}">
        <p14:creationId xmlns:p14="http://schemas.microsoft.com/office/powerpoint/2010/main" val="102298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9"/>
          <p:cNvGraphicFramePr>
            <a:graphicFrameLocks noGrp="1"/>
          </p:cNvGraphicFramePr>
          <p:nvPr>
            <p:ph sz="quarter" idx="15"/>
          </p:nvPr>
        </p:nvGraphicFramePr>
        <p:xfrm>
          <a:off x="304800" y="4049713"/>
          <a:ext cx="6840540" cy="266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08"/>
                <a:gridCol w="1368108"/>
                <a:gridCol w="1368108"/>
                <a:gridCol w="1368108"/>
                <a:gridCol w="1368108"/>
              </a:tblGrid>
              <a:tr h="426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</a:tr>
              <a:tr h="558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  <a:tr h="558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  <a:tr h="558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  <a:tr h="558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</a:tbl>
          </a:graphicData>
        </a:graphic>
      </p:graphicFrame>
      <p:graphicFrame>
        <p:nvGraphicFramePr>
          <p:cNvPr id="4" name="内容占位符 6"/>
          <p:cNvGraphicFramePr>
            <a:graphicFrameLocks/>
          </p:cNvGraphicFramePr>
          <p:nvPr/>
        </p:nvGraphicFramePr>
        <p:xfrm>
          <a:off x="304800" y="1406525"/>
          <a:ext cx="30353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5" name="内容占位符 8"/>
          <p:cNvGraphicFramePr>
            <a:graphicFrameLocks/>
          </p:cNvGraphicFramePr>
          <p:nvPr/>
        </p:nvGraphicFramePr>
        <p:xfrm>
          <a:off x="5068888" y="1290638"/>
          <a:ext cx="2112962" cy="256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/>
                <a:gridCol w="1056481"/>
              </a:tblGrid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42073" name="TextBox 7"/>
          <p:cNvSpPr txBox="1">
            <a:spLocks noChangeArrowheads="1"/>
          </p:cNvSpPr>
          <p:nvPr/>
        </p:nvSpPr>
        <p:spPr bwMode="auto">
          <a:xfrm>
            <a:off x="974725" y="869950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R</a:t>
            </a:r>
            <a:endParaRPr lang="zh-CN" altLang="en-US" sz="2200" b="1">
              <a:ea typeface="宋体" charset="-122"/>
            </a:endParaRPr>
          </a:p>
        </p:txBody>
      </p:sp>
      <p:sp>
        <p:nvSpPr>
          <p:cNvPr id="42074" name="TextBox 10"/>
          <p:cNvSpPr txBox="1">
            <a:spLocks noChangeArrowheads="1"/>
          </p:cNvSpPr>
          <p:nvPr/>
        </p:nvSpPr>
        <p:spPr bwMode="auto">
          <a:xfrm>
            <a:off x="5146675" y="86995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S</a:t>
            </a:r>
            <a:endParaRPr lang="zh-CN" altLang="en-US" sz="2200" b="1">
              <a:ea typeface="宋体" charset="-122"/>
            </a:endParaRPr>
          </a:p>
        </p:txBody>
      </p:sp>
      <p:sp>
        <p:nvSpPr>
          <p:cNvPr id="9" name="文本框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20927" y="5567818"/>
            <a:ext cx="1533433" cy="430887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等值连接 例</a:t>
            </a:r>
          </a:p>
        </p:txBody>
      </p:sp>
    </p:spTree>
    <p:extLst>
      <p:ext uri="{BB962C8B-B14F-4D97-AF65-F5344CB8AC3E}">
        <p14:creationId xmlns:p14="http://schemas.microsoft.com/office/powerpoint/2010/main" val="37975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9"/>
          <p:cNvGraphicFramePr>
            <a:graphicFrameLocks noGrp="1"/>
          </p:cNvGraphicFramePr>
          <p:nvPr>
            <p:ph sz="quarter" idx="15"/>
          </p:nvPr>
        </p:nvGraphicFramePr>
        <p:xfrm>
          <a:off x="304800" y="4286250"/>
          <a:ext cx="6056312" cy="232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078"/>
                <a:gridCol w="1514078"/>
                <a:gridCol w="1514078"/>
                <a:gridCol w="1514078"/>
              </a:tblGrid>
              <a:tr h="426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715" marB="45715"/>
                </a:tc>
              </a:tr>
              <a:tr h="473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65" marR="91465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65" marR="91465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65" marR="91465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65" marR="91465" marT="45715" marB="45715"/>
                </a:tc>
              </a:tr>
              <a:tr h="473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65" marR="91465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65" marR="91465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65" marR="91465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65" marR="91465" marT="45715" marB="45715"/>
                </a:tc>
              </a:tr>
              <a:tr h="473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65" marR="91465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65" marR="91465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65" marR="91465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65" marR="91465" marT="45715" marB="45715"/>
                </a:tc>
              </a:tr>
              <a:tr h="473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65" marR="91465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65" marR="91465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65" marR="91465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65" marR="91465" marT="45715" marB="45715"/>
                </a:tc>
              </a:tr>
            </a:tbl>
          </a:graphicData>
        </a:graphic>
      </p:graphicFrame>
      <p:graphicFrame>
        <p:nvGraphicFramePr>
          <p:cNvPr id="4" name="内容占位符 6"/>
          <p:cNvGraphicFramePr>
            <a:graphicFrameLocks/>
          </p:cNvGraphicFramePr>
          <p:nvPr/>
        </p:nvGraphicFramePr>
        <p:xfrm>
          <a:off x="304800" y="1431925"/>
          <a:ext cx="30353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5" name="内容占位符 8"/>
          <p:cNvGraphicFramePr>
            <a:graphicFrameLocks/>
          </p:cNvGraphicFramePr>
          <p:nvPr/>
        </p:nvGraphicFramePr>
        <p:xfrm>
          <a:off x="5068888" y="1290638"/>
          <a:ext cx="2112962" cy="256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/>
                <a:gridCol w="1056481"/>
              </a:tblGrid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43091" name="TextBox 7"/>
          <p:cNvSpPr txBox="1">
            <a:spLocks noChangeArrowheads="1"/>
          </p:cNvSpPr>
          <p:nvPr/>
        </p:nvSpPr>
        <p:spPr bwMode="auto">
          <a:xfrm>
            <a:off x="974725" y="869950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R</a:t>
            </a:r>
            <a:endParaRPr lang="zh-CN" altLang="en-US" sz="2200" b="1">
              <a:ea typeface="宋体" charset="-122"/>
            </a:endParaRPr>
          </a:p>
        </p:txBody>
      </p:sp>
      <p:sp>
        <p:nvSpPr>
          <p:cNvPr id="43092" name="TextBox 10"/>
          <p:cNvSpPr txBox="1">
            <a:spLocks noChangeArrowheads="1"/>
          </p:cNvSpPr>
          <p:nvPr/>
        </p:nvSpPr>
        <p:spPr bwMode="auto">
          <a:xfrm>
            <a:off x="5146675" y="86995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S</a:t>
            </a:r>
            <a:endParaRPr lang="zh-CN" altLang="en-US" sz="2200" b="1">
              <a:ea typeface="宋体" charset="-122"/>
            </a:endParaRPr>
          </a:p>
        </p:txBody>
      </p:sp>
      <p:sp>
        <p:nvSpPr>
          <p:cNvPr id="9" name="文本框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66351" y="5436296"/>
            <a:ext cx="1137572" cy="430887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自然连接 例</a:t>
            </a:r>
          </a:p>
        </p:txBody>
      </p:sp>
    </p:spTree>
    <p:extLst>
      <p:ext uri="{BB962C8B-B14F-4D97-AF65-F5344CB8AC3E}">
        <p14:creationId xmlns:p14="http://schemas.microsoft.com/office/powerpoint/2010/main" val="334306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43660" y="908720"/>
            <a:ext cx="7272338" cy="1511498"/>
          </a:xfrm>
          <a:solidFill>
            <a:schemeClr val="accent1"/>
          </a:solidFill>
          <a:ln w="38100" cap="flat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marL="0" lvl="1" indent="0"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zh-CN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两个关系</a:t>
            </a:r>
            <a:r>
              <a:rPr lang="en-US" altLang="zh-CN" sz="20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 </a:t>
            </a:r>
            <a:r>
              <a:rPr lang="zh-CN" altLang="zh-CN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20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 </a:t>
            </a:r>
            <a:r>
              <a:rPr lang="zh-CN" altLang="zh-CN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在做自然连接时，关系</a:t>
            </a:r>
            <a:r>
              <a:rPr lang="en-US" altLang="zh-CN" sz="20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 </a:t>
            </a:r>
            <a:r>
              <a:rPr lang="zh-CN" altLang="zh-CN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中某些元组有可能在</a:t>
            </a:r>
            <a:r>
              <a:rPr lang="en-US" altLang="zh-CN" sz="20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 </a:t>
            </a:r>
            <a:r>
              <a:rPr lang="zh-CN" altLang="zh-CN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中不存在公共属性上值相等的元组，从而造成</a:t>
            </a:r>
            <a:r>
              <a:rPr lang="en-US" altLang="zh-CN" sz="20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 </a:t>
            </a:r>
            <a:r>
              <a:rPr lang="zh-CN" altLang="zh-CN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中这些元组在操作时被舍弃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了，这些被舍弃的元组称为悬浮元组。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悬浮元组（</a:t>
            </a:r>
            <a:r>
              <a:rPr lang="en-US" altLang="zh-CN" sz="2800">
                <a:latin typeface="微软雅黑" charset="-122"/>
                <a:ea typeface="微软雅黑" charset="-122"/>
              </a:rPr>
              <a:t>DANGLING TUPLE</a:t>
            </a:r>
            <a:r>
              <a:rPr lang="zh-CN" altLang="en-US" sz="2800">
                <a:latin typeface="微软雅黑" charset="-122"/>
                <a:ea typeface="微软雅黑" charset="-122"/>
              </a:rPr>
              <a:t>）</a:t>
            </a:r>
          </a:p>
        </p:txBody>
      </p:sp>
      <p:graphicFrame>
        <p:nvGraphicFramePr>
          <p:cNvPr id="5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050487"/>
              </p:ext>
            </p:extLst>
          </p:nvPr>
        </p:nvGraphicFramePr>
        <p:xfrm>
          <a:off x="719286" y="3720535"/>
          <a:ext cx="30353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b4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6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704119"/>
              </p:ext>
            </p:extLst>
          </p:nvPr>
        </p:nvGraphicFramePr>
        <p:xfrm>
          <a:off x="5483374" y="3604648"/>
          <a:ext cx="2112962" cy="256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/>
                <a:gridCol w="1056481"/>
              </a:tblGrid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b5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389211" y="3183960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R</a:t>
            </a:r>
            <a:endParaRPr lang="zh-CN" altLang="en-US" sz="2200" b="1">
              <a:ea typeface="宋体" charset="-122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561161" y="318396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S</a:t>
            </a:r>
            <a:endParaRPr lang="zh-CN" altLang="en-US" sz="2200" b="1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3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5903913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笛卡尔积（</a:t>
            </a: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Cartesian Product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369888" y="836612"/>
            <a:ext cx="7297737" cy="25923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lvl="1" indent="-285750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给定一组域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 err="1">
                <a:solidFill>
                  <a:schemeClr val="bg1"/>
                </a:solidFill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，允许其中某些域是相同的。</a:t>
            </a:r>
          </a:p>
          <a:p>
            <a:pPr marL="0" lvl="1" indent="-285750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 err="1">
                <a:solidFill>
                  <a:schemeClr val="bg1"/>
                </a:solidFill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的笛卡尔积为：</a:t>
            </a:r>
          </a:p>
          <a:p>
            <a:pPr marL="0" lvl="1" indent="-285750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×D</a:t>
            </a:r>
            <a:r>
              <a:rPr lang="en-US" altLang="zh-CN" sz="2800" b="1" baseline="-25000" dirty="0">
                <a:solidFill>
                  <a:schemeClr val="bg1"/>
                </a:solidFill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×…×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 err="1">
                <a:solidFill>
                  <a:schemeClr val="bg1"/>
                </a:solidFill>
              </a:rPr>
              <a:t>n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285750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｛（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>
                <a:solidFill>
                  <a:schemeClr val="bg1"/>
                </a:solidFill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>
                <a:solidFill>
                  <a:schemeClr val="bg1"/>
                </a:solidFill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 err="1">
                <a:solidFill>
                  <a:schemeClr val="bg1"/>
                </a:solidFill>
              </a:rPr>
              <a:t>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）｜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 err="1">
                <a:solidFill>
                  <a:schemeClr val="bg1"/>
                </a:solidFill>
              </a:rPr>
              <a:t>i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baseline="-25000" dirty="0" err="1">
                <a:solidFill>
                  <a:schemeClr val="bg1"/>
                </a:solidFill>
              </a:rPr>
              <a:t>i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-285750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342900" eaLnBrk="1" fontAlgn="auto" hangingPunct="1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所有</a:t>
            </a:r>
            <a:r>
              <a:rPr lang="zh-CN" altLang="en-US" sz="2000" dirty="0"/>
              <a:t>域的所有取值的一个组合，不能重复。</a:t>
            </a:r>
          </a:p>
          <a:p>
            <a:pPr marL="0" lvl="1" indent="-285750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sz="quarter" idx="15"/>
          </p:nvPr>
        </p:nvSpPr>
        <p:spPr>
          <a:xfrm>
            <a:off x="323850" y="3573016"/>
            <a:ext cx="7978775" cy="3168352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lnSpc>
                <a:spcPct val="70000"/>
              </a:lnSpc>
              <a:buFont typeface="Wingdings" pitchFamily="2" charset="2"/>
              <a:buChar char="Ø"/>
            </a:pPr>
            <a:r>
              <a:rPr lang="zh-CN" altLang="en-US" sz="2200" b="1" dirty="0" smtClean="0"/>
              <a:t>元组（</a:t>
            </a:r>
            <a:r>
              <a:rPr lang="en-US" altLang="zh-CN" sz="2200" b="1" dirty="0" smtClean="0"/>
              <a:t>Tuple</a:t>
            </a:r>
            <a:r>
              <a:rPr lang="zh-CN" altLang="en-US" sz="2200" b="1" dirty="0" smtClean="0"/>
              <a:t>）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笛卡尔积中每一个元素（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n</a:t>
            </a:r>
            <a:r>
              <a:rPr lang="zh-CN" altLang="en-US" dirty="0" smtClean="0"/>
              <a:t>）叫作一个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元组（</a:t>
            </a:r>
            <a:r>
              <a:rPr lang="en-US" altLang="zh-CN" dirty="0" smtClean="0"/>
              <a:t>n-tuple</a:t>
            </a:r>
            <a:r>
              <a:rPr lang="zh-CN" altLang="en-US" dirty="0" smtClean="0"/>
              <a:t>）或简称元组</a:t>
            </a:r>
            <a:endParaRPr lang="en-US" altLang="zh-CN" dirty="0" smtClean="0"/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200" b="1" dirty="0" smtClean="0"/>
              <a:t>分量（</a:t>
            </a:r>
            <a:r>
              <a:rPr lang="en-US" altLang="zh-CN" sz="2200" b="1" dirty="0" smtClean="0"/>
              <a:t>Component</a:t>
            </a:r>
            <a:r>
              <a:rPr lang="zh-CN" altLang="en-US" sz="2200" b="1" dirty="0" smtClean="0"/>
              <a:t>）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dirty="0" smtClean="0"/>
              <a:t>笛卡尔积元素（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n</a:t>
            </a:r>
            <a:r>
              <a:rPr lang="zh-CN" altLang="en-US" dirty="0" smtClean="0"/>
              <a:t>）中的每一个值</a:t>
            </a:r>
            <a:r>
              <a:rPr lang="en-US" altLang="zh-CN" i="1" dirty="0" smtClean="0"/>
              <a:t>d</a:t>
            </a:r>
            <a:r>
              <a:rPr lang="en-US" altLang="zh-CN" i="1" baseline="-25000" dirty="0" smtClean="0"/>
              <a:t>i </a:t>
            </a:r>
            <a:r>
              <a:rPr lang="zh-CN" altLang="en-US" dirty="0" smtClean="0"/>
              <a:t>叫作一个分量</a:t>
            </a:r>
            <a:endParaRPr lang="en-US" altLang="zh-CN" dirty="0" smtClean="0"/>
          </a:p>
          <a:p>
            <a:pPr marL="342900" indent="-3429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200" b="1" dirty="0" smtClean="0"/>
              <a:t>基数（</a:t>
            </a:r>
            <a:r>
              <a:rPr lang="en-US" altLang="zh-CN" sz="2200" b="1" dirty="0" smtClean="0"/>
              <a:t>Cardinal number</a:t>
            </a:r>
            <a:r>
              <a:rPr lang="zh-CN" altLang="en-US" sz="2200" b="1" dirty="0" smtClean="0"/>
              <a:t>）</a:t>
            </a:r>
          </a:p>
          <a:p>
            <a:pPr marL="800100" lvl="1" indent="-342900" algn="just">
              <a:lnSpc>
                <a:spcPct val="14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dirty="0" smtClean="0"/>
              <a:t>一个域允许的不同取值的个数称为这个域的基数</a:t>
            </a:r>
            <a:endParaRPr lang="en-US" altLang="zh-CN" dirty="0" smtClean="0"/>
          </a:p>
          <a:p>
            <a:pPr marL="800100" lvl="1" indent="-342900" algn="just">
              <a:lnSpc>
                <a:spcPct val="14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dirty="0" smtClean="0"/>
              <a:t>若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）为有限集，其基数为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），则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×D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×…×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的基数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为：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zh-CN" altLang="en-US" dirty="0" smtClean="0"/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endParaRPr lang="zh-CN" altLang="en-US" sz="1900" dirty="0" smtClean="0"/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943085"/>
              </p:ext>
            </p:extLst>
          </p:nvPr>
        </p:nvGraphicFramePr>
        <p:xfrm>
          <a:off x="5220072" y="6021288"/>
          <a:ext cx="1512167" cy="612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公式" r:id="rId4" imgW="736560" imgH="380880" progId="Equation.3">
                  <p:embed/>
                </p:oleObj>
              </mc:Choice>
              <mc:Fallback>
                <p:oleObj name="公式" r:id="rId4" imgW="736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6021288"/>
                        <a:ext cx="1512167" cy="612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6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9750" y="1287463"/>
            <a:ext cx="7323138" cy="1135062"/>
          </a:xfrm>
          <a:prstGeom prst="rect">
            <a:avLst/>
          </a:prstGeom>
          <a:solidFill>
            <a:srgbClr val="8C7B7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zh-CN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如果把悬浮元组也保存在结果关系中，而在其他属性上填空值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(Null)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，就叫做外连接</a:t>
            </a:r>
            <a:endParaRPr lang="en-US" altLang="zh-CN" sz="240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39750" y="2954338"/>
            <a:ext cx="7415213" cy="1087437"/>
          </a:xfrm>
          <a:prstGeom prst="rect">
            <a:avLst/>
          </a:prstGeom>
          <a:solidFill>
            <a:srgbClr val="8C7B7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zh-CN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左外连接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(LEFT OUTER JOIN</a:t>
            </a:r>
            <a:r>
              <a:rPr lang="zh-CN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或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LEFT JOIN)</a:t>
            </a:r>
          </a:p>
          <a:p>
            <a:pPr lvl="2" eaLnBrk="1" hangingPunct="1">
              <a:lnSpc>
                <a:spcPct val="110000"/>
              </a:lnSpc>
              <a:buSzPct val="87000"/>
              <a:buFont typeface="Wingdings" charset="2"/>
              <a:buChar char="l"/>
            </a:pPr>
            <a:r>
              <a:rPr lang="zh-CN" altLang="zh-CN" sz="28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只保留左边关系</a:t>
            </a:r>
            <a:r>
              <a:rPr lang="en-US" altLang="zh-CN" sz="28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zh-CN" altLang="zh-CN" sz="28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中的悬浮元组</a:t>
            </a:r>
            <a:endParaRPr lang="en-US" altLang="zh-CN" sz="280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9750" y="4687888"/>
            <a:ext cx="7486650" cy="1217612"/>
          </a:xfrm>
          <a:prstGeom prst="rect">
            <a:avLst/>
          </a:prstGeom>
          <a:solidFill>
            <a:srgbClr val="8C7B7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zh-CN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右外连接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(RIGHT OUTER JOIN</a:t>
            </a:r>
            <a:r>
              <a:rPr lang="zh-CN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或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RIGHT JOIN)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charset="2"/>
              <a:buChar char="l"/>
            </a:pPr>
            <a:r>
              <a:rPr lang="zh-CN" altLang="zh-CN" sz="28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只保留右边关系</a:t>
            </a:r>
            <a:r>
              <a:rPr lang="en-US" altLang="zh-CN" sz="2800" i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</a:t>
            </a:r>
            <a:r>
              <a:rPr lang="zh-CN" altLang="zh-CN" sz="28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中的悬浮元组</a:t>
            </a:r>
            <a:endParaRPr lang="zh-CN" altLang="en-US" sz="280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外连接（</a:t>
            </a:r>
            <a:r>
              <a:rPr lang="en-US" altLang="zh-CN" sz="2800">
                <a:latin typeface="微软雅黑" charset="-122"/>
                <a:ea typeface="微软雅黑" charset="-122"/>
              </a:rPr>
              <a:t>OUTER JOIN</a:t>
            </a:r>
            <a:r>
              <a:rPr lang="zh-CN" altLang="en-US" sz="2800">
                <a:latin typeface="微软雅黑" charset="-122"/>
                <a:ea typeface="微软雅黑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605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1"/>
          <p:cNvSpPr>
            <a:spLocks noGrp="1"/>
          </p:cNvSpPr>
          <p:nvPr>
            <p:ph sz="quarter" idx="15"/>
          </p:nvPr>
        </p:nvSpPr>
        <p:spPr>
          <a:xfrm>
            <a:off x="5430838" y="4557713"/>
            <a:ext cx="2635250" cy="465137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微软雅黑" charset="-122"/>
                <a:ea typeface="微软雅黑" charset="-122"/>
              </a:rPr>
              <a:t>R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与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S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的外连接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4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784549"/>
              </p:ext>
            </p:extLst>
          </p:nvPr>
        </p:nvGraphicFramePr>
        <p:xfrm>
          <a:off x="304800" y="3870325"/>
          <a:ext cx="4776788" cy="2774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97"/>
                <a:gridCol w="1194197"/>
                <a:gridCol w="1194197"/>
                <a:gridCol w="1194197"/>
              </a:tblGrid>
              <a:tr h="396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60" marR="91460" marT="45739" marB="45739"/>
                </a:tc>
              </a:tr>
              <a:tr h="396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a1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b1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5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</a:tr>
              <a:tr h="396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a1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b2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6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7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</a:tr>
              <a:tr h="396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a2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b3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8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10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</a:tr>
              <a:tr h="396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a2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b3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8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</a:tr>
              <a:tr h="396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b4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NULL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</a:tr>
              <a:tr h="396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NULL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7030A0"/>
                          </a:solidFill>
                        </a:rPr>
                        <a:t>b5</a:t>
                      </a:r>
                      <a:endParaRPr lang="zh-CN" alt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NULL</a:t>
                      </a:r>
                      <a:endParaRPr lang="zh-CN" altLang="en-US" sz="2000" b="1" dirty="0"/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60" marR="91460" marT="45739" marB="45739"/>
                </a:tc>
              </a:tr>
            </a:tbl>
          </a:graphicData>
        </a:graphic>
      </p:graphicFrame>
      <p:graphicFrame>
        <p:nvGraphicFramePr>
          <p:cNvPr id="5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171969"/>
              </p:ext>
            </p:extLst>
          </p:nvPr>
        </p:nvGraphicFramePr>
        <p:xfrm>
          <a:off x="304800" y="1431925"/>
          <a:ext cx="30353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b4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6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890834"/>
              </p:ext>
            </p:extLst>
          </p:nvPr>
        </p:nvGraphicFramePr>
        <p:xfrm>
          <a:off x="5059363" y="1163638"/>
          <a:ext cx="2112962" cy="256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/>
                <a:gridCol w="1056481"/>
              </a:tblGrid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b5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47198" name="TextBox 7"/>
          <p:cNvSpPr txBox="1">
            <a:spLocks noChangeArrowheads="1"/>
          </p:cNvSpPr>
          <p:nvPr/>
        </p:nvSpPr>
        <p:spPr bwMode="auto">
          <a:xfrm>
            <a:off x="974725" y="869950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R</a:t>
            </a:r>
            <a:endParaRPr lang="zh-CN" altLang="en-US" sz="2200" b="1">
              <a:ea typeface="宋体" charset="-122"/>
            </a:endParaRPr>
          </a:p>
        </p:txBody>
      </p:sp>
      <p:sp>
        <p:nvSpPr>
          <p:cNvPr id="47199" name="TextBox 10"/>
          <p:cNvSpPr txBox="1">
            <a:spLocks noChangeArrowheads="1"/>
          </p:cNvSpPr>
          <p:nvPr/>
        </p:nvSpPr>
        <p:spPr bwMode="auto">
          <a:xfrm>
            <a:off x="5059363" y="765175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S</a:t>
            </a:r>
            <a:endParaRPr lang="zh-CN" altLang="en-US" sz="2200" b="1">
              <a:ea typeface="宋体" charset="-122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微软雅黑" charset="-122"/>
                <a:ea typeface="微软雅黑" charset="-122"/>
              </a:rPr>
              <a:t>外连接（全外连接，</a:t>
            </a:r>
            <a:r>
              <a:rPr lang="en-US" altLang="zh-CN" sz="2800" dirty="0" smtClean="0">
                <a:latin typeface="微软雅黑" charset="-122"/>
                <a:ea typeface="微软雅黑" charset="-122"/>
              </a:rPr>
              <a:t>FULL</a:t>
            </a:r>
            <a:r>
              <a:rPr lang="zh-CN" altLang="en-US" sz="2800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2800" dirty="0" smtClean="0">
                <a:latin typeface="微软雅黑" charset="-122"/>
                <a:ea typeface="微软雅黑" charset="-122"/>
              </a:rPr>
              <a:t>OUTER</a:t>
            </a:r>
            <a:r>
              <a:rPr lang="zh-CN" altLang="en-US" sz="2800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2800" dirty="0" smtClean="0">
                <a:latin typeface="微软雅黑" charset="-122"/>
                <a:ea typeface="微软雅黑" charset="-122"/>
              </a:rPr>
              <a:t>JOIN</a:t>
            </a:r>
            <a:r>
              <a:rPr lang="zh-CN" altLang="en-US" sz="2800" dirty="0" smtClean="0">
                <a:latin typeface="微软雅黑" charset="-122"/>
                <a:ea typeface="微软雅黑" charset="-122"/>
              </a:rPr>
              <a:t>）</a:t>
            </a:r>
            <a:endParaRPr lang="zh-CN" altLang="en-US" sz="2800" dirty="0">
              <a:latin typeface="微软雅黑" charset="-122"/>
              <a:ea typeface="微软雅黑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86686" y="55547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60000" y="5400000"/>
            <a:ext cx="1368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/>
              <a:t>R</a:t>
            </a:r>
            <a:r>
              <a:rPr lang="en-US" altLang="zh-CN" sz="2800" dirty="0"/>
              <a:t> ⟗ </a:t>
            </a:r>
            <a:r>
              <a:rPr lang="en-US" altLang="zh-CN" sz="2800" i="1" dirty="0"/>
              <a:t>S</a:t>
            </a:r>
            <a:r>
              <a:rPr lang="zh-CN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765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sz="quarter" idx="15"/>
          </p:nvPr>
        </p:nvSpPr>
        <p:spPr>
          <a:xfrm>
            <a:off x="5430838" y="4557713"/>
            <a:ext cx="2635250" cy="465137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微软雅黑" charset="-122"/>
                <a:ea typeface="微软雅黑" charset="-122"/>
              </a:rPr>
              <a:t>R</a:t>
            </a:r>
            <a:r>
              <a:rPr lang="zh-CN" altLang="en-US" sz="2400">
                <a:latin typeface="微软雅黑" charset="-122"/>
                <a:ea typeface="微软雅黑" charset="-122"/>
              </a:rPr>
              <a:t>与</a:t>
            </a:r>
            <a:r>
              <a:rPr lang="en-US" altLang="zh-CN" sz="2400">
                <a:latin typeface="微软雅黑" charset="-122"/>
                <a:ea typeface="微软雅黑" charset="-122"/>
              </a:rPr>
              <a:t>S</a:t>
            </a:r>
            <a:r>
              <a:rPr lang="zh-CN" altLang="en-US" sz="2400">
                <a:latin typeface="微软雅黑" charset="-122"/>
                <a:ea typeface="微软雅黑" charset="-122"/>
              </a:rPr>
              <a:t>的左外连接</a:t>
            </a:r>
            <a:endParaRPr lang="en-US" altLang="zh-CN" sz="2400"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5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72998"/>
              </p:ext>
            </p:extLst>
          </p:nvPr>
        </p:nvGraphicFramePr>
        <p:xfrm>
          <a:off x="304800" y="1431925"/>
          <a:ext cx="30353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b4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6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7304"/>
              </p:ext>
            </p:extLst>
          </p:nvPr>
        </p:nvGraphicFramePr>
        <p:xfrm>
          <a:off x="5059363" y="1163638"/>
          <a:ext cx="2112962" cy="256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/>
                <a:gridCol w="1056481"/>
              </a:tblGrid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b5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48180" name="TextBox 7"/>
          <p:cNvSpPr txBox="1">
            <a:spLocks noChangeArrowheads="1"/>
          </p:cNvSpPr>
          <p:nvPr/>
        </p:nvSpPr>
        <p:spPr bwMode="auto">
          <a:xfrm>
            <a:off x="974725" y="869950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R</a:t>
            </a:r>
            <a:endParaRPr lang="zh-CN" altLang="en-US" sz="2200" b="1">
              <a:ea typeface="宋体" charset="-122"/>
            </a:endParaRPr>
          </a:p>
        </p:txBody>
      </p:sp>
      <p:sp>
        <p:nvSpPr>
          <p:cNvPr id="48181" name="TextBox 10"/>
          <p:cNvSpPr txBox="1">
            <a:spLocks noChangeArrowheads="1"/>
          </p:cNvSpPr>
          <p:nvPr/>
        </p:nvSpPr>
        <p:spPr bwMode="auto">
          <a:xfrm>
            <a:off x="5059363" y="765175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S</a:t>
            </a:r>
            <a:endParaRPr lang="zh-CN" altLang="en-US" sz="2200" b="1">
              <a:ea typeface="宋体" charset="-122"/>
            </a:endParaRPr>
          </a:p>
        </p:txBody>
      </p:sp>
      <p:graphicFrame>
        <p:nvGraphicFramePr>
          <p:cNvPr id="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116881"/>
              </p:ext>
            </p:extLst>
          </p:nvPr>
        </p:nvGraphicFramePr>
        <p:xfrm>
          <a:off x="304800" y="3808413"/>
          <a:ext cx="3656012" cy="2841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003"/>
                <a:gridCol w="914003"/>
                <a:gridCol w="914003"/>
                <a:gridCol w="914003"/>
              </a:tblGrid>
              <a:tr h="396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5" marR="91455" marT="45727" marB="45727"/>
                </a:tc>
              </a:tr>
              <a:tr h="489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a1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b1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5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</a:tr>
              <a:tr h="489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a1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b2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6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7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</a:tr>
              <a:tr h="489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a2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b3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8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10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</a:tr>
              <a:tr h="489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a2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b3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8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</a:tr>
              <a:tr h="489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b4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5" marR="9145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NULL</a:t>
                      </a:r>
                      <a:endParaRPr lang="zh-CN" altLang="en-US" sz="2000" b="1" dirty="0"/>
                    </a:p>
                  </a:txBody>
                  <a:tcPr marL="91455" marR="91455" marT="45727" marB="45727"/>
                </a:tc>
              </a:tr>
            </a:tbl>
          </a:graphicData>
        </a:graphic>
      </p:graphicFrame>
      <p:sp>
        <p:nvSpPr>
          <p:cNvPr id="10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微软雅黑" charset="-122"/>
                <a:ea typeface="微软雅黑" charset="-122"/>
              </a:rPr>
              <a:t>左外连接</a:t>
            </a:r>
            <a:r>
              <a:rPr lang="zh-CN" altLang="zh-CN" sz="2800" dirty="0" smtClean="0">
                <a:latin typeface="微软雅黑" charset="-122"/>
                <a:ea typeface="微软雅黑" charset="-122"/>
              </a:rPr>
              <a:t>（</a:t>
            </a:r>
            <a:r>
              <a:rPr lang="en-US" altLang="zh-CN" sz="2800" dirty="0" smtClean="0">
                <a:latin typeface="微软雅黑" charset="-122"/>
                <a:ea typeface="微软雅黑" charset="-122"/>
              </a:rPr>
              <a:t>LEFT</a:t>
            </a:r>
            <a:r>
              <a:rPr lang="zh-CN" altLang="en-US" sz="2800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2800" dirty="0">
                <a:latin typeface="微软雅黑" charset="-122"/>
                <a:ea typeface="微软雅黑" charset="-122"/>
              </a:rPr>
              <a:t>OUTER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2800" dirty="0">
                <a:latin typeface="微软雅黑" charset="-122"/>
                <a:ea typeface="微软雅黑" charset="-122"/>
              </a:rPr>
              <a:t>JOIN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）</a:t>
            </a:r>
          </a:p>
          <a:p>
            <a:pPr eaLnBrk="1" hangingPunct="1"/>
            <a:endParaRPr lang="zh-CN" altLang="en-US" sz="2800" dirty="0">
              <a:latin typeface="微软雅黑" charset="-122"/>
              <a:ea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60000" y="5400000"/>
            <a:ext cx="1231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/>
              <a:t>R</a:t>
            </a:r>
            <a:r>
              <a:rPr lang="en-US" altLang="zh-CN" sz="2800" dirty="0"/>
              <a:t> ⟕ </a:t>
            </a:r>
            <a:r>
              <a:rPr lang="en-US" altLang="zh-CN" sz="2800" i="1" dirty="0"/>
              <a:t>S</a:t>
            </a:r>
            <a:r>
              <a:rPr lang="zh-CN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60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1"/>
          <p:cNvSpPr>
            <a:spLocks noGrp="1"/>
          </p:cNvSpPr>
          <p:nvPr>
            <p:ph sz="quarter" idx="15"/>
          </p:nvPr>
        </p:nvSpPr>
        <p:spPr>
          <a:xfrm>
            <a:off x="5430838" y="4557713"/>
            <a:ext cx="2635250" cy="465137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微软雅黑" charset="-122"/>
                <a:ea typeface="微软雅黑" charset="-122"/>
              </a:rPr>
              <a:t>R</a:t>
            </a:r>
            <a:r>
              <a:rPr lang="zh-CN" altLang="en-US" sz="2400">
                <a:latin typeface="微软雅黑" charset="-122"/>
                <a:ea typeface="微软雅黑" charset="-122"/>
              </a:rPr>
              <a:t>与</a:t>
            </a:r>
            <a:r>
              <a:rPr lang="en-US" altLang="zh-CN" sz="2400">
                <a:latin typeface="微软雅黑" charset="-122"/>
                <a:ea typeface="微软雅黑" charset="-122"/>
              </a:rPr>
              <a:t>S</a:t>
            </a:r>
            <a:r>
              <a:rPr lang="zh-CN" altLang="en-US" sz="2400">
                <a:latin typeface="微软雅黑" charset="-122"/>
                <a:ea typeface="微软雅黑" charset="-122"/>
              </a:rPr>
              <a:t>的右外连接</a:t>
            </a:r>
            <a:endParaRPr lang="en-US" altLang="zh-CN" sz="2400"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5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696211"/>
              </p:ext>
            </p:extLst>
          </p:nvPr>
        </p:nvGraphicFramePr>
        <p:xfrm>
          <a:off x="304800" y="1431925"/>
          <a:ext cx="30353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a2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b4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6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040268"/>
              </p:ext>
            </p:extLst>
          </p:nvPr>
        </p:nvGraphicFramePr>
        <p:xfrm>
          <a:off x="5059363" y="1163638"/>
          <a:ext cx="2112962" cy="256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/>
                <a:gridCol w="1056481"/>
              </a:tblGrid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b5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CN" altLang="en-US" sz="22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49204" name="TextBox 7"/>
          <p:cNvSpPr txBox="1">
            <a:spLocks noChangeArrowheads="1"/>
          </p:cNvSpPr>
          <p:nvPr/>
        </p:nvSpPr>
        <p:spPr bwMode="auto">
          <a:xfrm>
            <a:off x="974725" y="869950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R</a:t>
            </a:r>
            <a:endParaRPr lang="zh-CN" altLang="en-US" sz="2200" b="1">
              <a:ea typeface="宋体" charset="-122"/>
            </a:endParaRPr>
          </a:p>
        </p:txBody>
      </p:sp>
      <p:sp>
        <p:nvSpPr>
          <p:cNvPr id="49205" name="TextBox 10"/>
          <p:cNvSpPr txBox="1">
            <a:spLocks noChangeArrowheads="1"/>
          </p:cNvSpPr>
          <p:nvPr/>
        </p:nvSpPr>
        <p:spPr bwMode="auto">
          <a:xfrm>
            <a:off x="5059363" y="765175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S</a:t>
            </a:r>
            <a:endParaRPr lang="zh-CN" altLang="en-US" sz="2200" b="1">
              <a:ea typeface="宋体" charset="-122"/>
            </a:endParaRPr>
          </a:p>
        </p:txBody>
      </p:sp>
      <p:graphicFrame>
        <p:nvGraphicFramePr>
          <p:cNvPr id="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796732"/>
              </p:ext>
            </p:extLst>
          </p:nvPr>
        </p:nvGraphicFramePr>
        <p:xfrm>
          <a:off x="400050" y="3994150"/>
          <a:ext cx="3590924" cy="2638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731"/>
                <a:gridCol w="897731"/>
                <a:gridCol w="897731"/>
                <a:gridCol w="897731"/>
              </a:tblGrid>
              <a:tr h="3963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83" marR="91483" marT="45744" marB="45744"/>
                </a:tc>
              </a:tr>
              <a:tr h="448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a1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b1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5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</a:tr>
              <a:tr h="448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a1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b2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6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7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</a:tr>
              <a:tr h="448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a2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b3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8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10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</a:tr>
              <a:tr h="448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a2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b3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8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</a:tr>
              <a:tr h="448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NULL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7030A0"/>
                          </a:solidFill>
                        </a:rPr>
                        <a:t>b5</a:t>
                      </a:r>
                      <a:endParaRPr lang="zh-CN" alt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NULL</a:t>
                      </a:r>
                      <a:endParaRPr lang="zh-CN" altLang="en-US" sz="2000" b="1" dirty="0"/>
                    </a:p>
                  </a:txBody>
                  <a:tcPr marL="91483" marR="91483" marT="45744" marB="457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83" marR="91483" marT="45744" marB="45744"/>
                </a:tc>
              </a:tr>
            </a:tbl>
          </a:graphicData>
        </a:graphic>
      </p:graphicFrame>
      <p:sp>
        <p:nvSpPr>
          <p:cNvPr id="10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微软雅黑" charset="-122"/>
                <a:ea typeface="微软雅黑" charset="-122"/>
              </a:rPr>
              <a:t>右外连接</a:t>
            </a:r>
            <a:r>
              <a:rPr lang="zh-CN" altLang="zh-CN" sz="2800" dirty="0" smtClean="0">
                <a:latin typeface="微软雅黑" charset="-122"/>
                <a:ea typeface="微软雅黑" charset="-122"/>
              </a:rPr>
              <a:t>（R</a:t>
            </a:r>
            <a:r>
              <a:rPr lang="en-US" altLang="zh-CN" sz="2800" dirty="0" smtClean="0">
                <a:latin typeface="微软雅黑" charset="-122"/>
                <a:ea typeface="微软雅黑" charset="-122"/>
              </a:rPr>
              <a:t>IGHT</a:t>
            </a:r>
            <a:r>
              <a:rPr lang="zh-CN" altLang="en-US" sz="2800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2800" dirty="0" smtClean="0">
                <a:latin typeface="微软雅黑" charset="-122"/>
                <a:ea typeface="微软雅黑" charset="-122"/>
              </a:rPr>
              <a:t>OUTER</a:t>
            </a:r>
            <a:r>
              <a:rPr lang="zh-CN" altLang="en-US" sz="2800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2800" dirty="0">
                <a:latin typeface="微软雅黑" charset="-122"/>
                <a:ea typeface="微软雅黑" charset="-122"/>
              </a:rPr>
              <a:t>JOIN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5760000" y="5400000"/>
            <a:ext cx="1231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/>
              <a:t>R</a:t>
            </a:r>
            <a:r>
              <a:rPr lang="en-US" altLang="zh-CN" sz="2800" dirty="0"/>
              <a:t> ⟖ </a:t>
            </a:r>
            <a:r>
              <a:rPr lang="en-US" altLang="zh-CN" sz="2800" i="1" dirty="0"/>
              <a:t>S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25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5"/>
          </p:nvPr>
        </p:nvGraphicFramePr>
        <p:xfrm>
          <a:off x="904875" y="1668463"/>
          <a:ext cx="2719388" cy="148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694"/>
                <a:gridCol w="1359694"/>
              </a:tblGrid>
              <a:tr h="3762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</a:t>
                      </a:r>
                      <a:endParaRPr lang="zh-CN" altLang="en-US" sz="1800" dirty="0"/>
                    </a:p>
                  </a:txBody>
                  <a:tcPr marL="91455" marR="91455" marT="45732" marB="4573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L="91455" marR="91455" marT="45732" marB="45732"/>
                </a:tc>
              </a:tr>
              <a:tr h="37093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d1</a:t>
                      </a:r>
                      <a:endParaRPr lang="zh-CN" altLang="en-US" sz="1800" dirty="0"/>
                    </a:p>
                  </a:txBody>
                  <a:tcPr marL="91455" marR="91455" marT="45732" marB="4573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e1</a:t>
                      </a:r>
                      <a:endParaRPr lang="zh-CN" altLang="en-US" sz="1800" dirty="0"/>
                    </a:p>
                  </a:txBody>
                  <a:tcPr marL="91455" marR="91455" marT="45732" marB="45732"/>
                </a:tc>
              </a:tr>
              <a:tr h="37093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d2</a:t>
                      </a:r>
                      <a:endParaRPr lang="zh-CN" altLang="en-US" sz="1800" dirty="0"/>
                    </a:p>
                  </a:txBody>
                  <a:tcPr marL="91455" marR="91455" marT="45732" marB="4573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e1</a:t>
                      </a:r>
                      <a:endParaRPr lang="zh-CN" altLang="en-US" sz="1800" dirty="0"/>
                    </a:p>
                  </a:txBody>
                  <a:tcPr marL="91455" marR="91455" marT="45732" marB="45732"/>
                </a:tc>
              </a:tr>
              <a:tr h="37093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d3</a:t>
                      </a:r>
                      <a:endParaRPr lang="zh-CN" altLang="en-US" sz="1800" dirty="0"/>
                    </a:p>
                  </a:txBody>
                  <a:tcPr marL="91455" marR="91455" marT="45732" marB="4573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e2</a:t>
                      </a:r>
                      <a:endParaRPr lang="zh-CN" altLang="en-US" sz="1800" dirty="0"/>
                    </a:p>
                  </a:txBody>
                  <a:tcPr marL="91455" marR="91455" marT="45732" marB="45732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5388" y="1658938"/>
          <a:ext cx="2508250" cy="110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/>
                <a:gridCol w="1254125"/>
              </a:tblGrid>
              <a:tr h="36564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</a:t>
                      </a:r>
                      <a:endParaRPr lang="zh-CN" altLang="en-US" sz="1800" dirty="0"/>
                    </a:p>
                  </a:txBody>
                  <a:tcPr marL="91461" marR="9146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</a:t>
                      </a:r>
                      <a:endParaRPr lang="zh-CN" altLang="en-US" sz="1800" dirty="0"/>
                    </a:p>
                  </a:txBody>
                  <a:tcPr marL="91461" marR="91461" marT="45669" marB="45669"/>
                </a:tc>
              </a:tr>
              <a:tr h="370422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e1</a:t>
                      </a:r>
                      <a:endParaRPr lang="zh-CN" altLang="en-US" sz="1800" dirty="0"/>
                    </a:p>
                  </a:txBody>
                  <a:tcPr marL="91461" marR="9146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f1</a:t>
                      </a:r>
                      <a:endParaRPr lang="zh-CN" altLang="en-US" sz="1800" dirty="0"/>
                    </a:p>
                  </a:txBody>
                  <a:tcPr marL="91461" marR="91461" marT="45669" marB="45669"/>
                </a:tc>
              </a:tr>
              <a:tr h="370422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e3</a:t>
                      </a:r>
                      <a:endParaRPr lang="zh-CN" altLang="en-US" sz="1800" dirty="0"/>
                    </a:p>
                  </a:txBody>
                  <a:tcPr marL="91461" marR="9146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f3</a:t>
                      </a:r>
                      <a:endParaRPr lang="zh-CN" altLang="en-US" sz="1800" dirty="0"/>
                    </a:p>
                  </a:txBody>
                  <a:tcPr marL="91461" marR="91461" marT="45669" marB="45669"/>
                </a:tc>
              </a:tr>
            </a:tbl>
          </a:graphicData>
        </a:graphic>
      </p:graphicFrame>
      <p:sp>
        <p:nvSpPr>
          <p:cNvPr id="50209" name="文本框 5"/>
          <p:cNvSpPr txBox="1">
            <a:spLocks noChangeArrowheads="1"/>
          </p:cNvSpPr>
          <p:nvPr/>
        </p:nvSpPr>
        <p:spPr bwMode="auto">
          <a:xfrm>
            <a:off x="1116013" y="1141413"/>
            <a:ext cx="379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/>
              <a:t>R</a:t>
            </a:r>
            <a:endParaRPr lang="zh-CN" altLang="en-US" sz="2800"/>
          </a:p>
        </p:txBody>
      </p:sp>
      <p:sp>
        <p:nvSpPr>
          <p:cNvPr id="50210" name="文本框 6"/>
          <p:cNvSpPr txBox="1">
            <a:spLocks noChangeArrowheads="1"/>
          </p:cNvSpPr>
          <p:nvPr/>
        </p:nvSpPr>
        <p:spPr bwMode="auto">
          <a:xfrm>
            <a:off x="5148263" y="1125538"/>
            <a:ext cx="4984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/>
              <a:t>S</a:t>
            </a:r>
            <a:endParaRPr lang="zh-CN" altLang="en-US" sz="2800"/>
          </a:p>
        </p:txBody>
      </p:sp>
      <p:sp>
        <p:nvSpPr>
          <p:cNvPr id="50211" name="文本框 1"/>
          <p:cNvSpPr txBox="1">
            <a:spLocks noChangeArrowheads="1"/>
          </p:cNvSpPr>
          <p:nvPr/>
        </p:nvSpPr>
        <p:spPr bwMode="auto">
          <a:xfrm>
            <a:off x="611560" y="3751263"/>
            <a:ext cx="3502025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charset="-122"/>
                <a:ea typeface="微软雅黑" charset="-122"/>
              </a:rPr>
              <a:t>等值</a:t>
            </a:r>
            <a:r>
              <a:rPr lang="zh-CN" altLang="en-US" dirty="0" smtClean="0">
                <a:latin typeface="微软雅黑" charset="-122"/>
                <a:ea typeface="微软雅黑" charset="-122"/>
              </a:rPr>
              <a:t>连接（</a:t>
            </a:r>
            <a:r>
              <a:rPr lang="en-US" altLang="zh-CN" dirty="0" smtClean="0">
                <a:latin typeface="微软雅黑" charset="-122"/>
                <a:ea typeface="微软雅黑" charset="-122"/>
              </a:rPr>
              <a:t>R.E=S.E</a:t>
            </a:r>
            <a:r>
              <a:rPr lang="zh-CN" altLang="en-US" dirty="0" smtClean="0">
                <a:latin typeface="微软雅黑" charset="-122"/>
                <a:ea typeface="微软雅黑" charset="-122"/>
              </a:rPr>
              <a:t>）？</a:t>
            </a:r>
            <a:endParaRPr lang="en-US" altLang="zh-CN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charset="-122"/>
                <a:ea typeface="微软雅黑" charset="-122"/>
              </a:rPr>
              <a:t>自然连接？</a:t>
            </a:r>
            <a:endParaRPr lang="en-US" altLang="zh-CN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charset="-122"/>
                <a:ea typeface="微软雅黑" charset="-122"/>
              </a:rPr>
              <a:t>外连接？</a:t>
            </a:r>
            <a:endParaRPr lang="en-US" altLang="zh-CN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charset="-122"/>
                <a:ea typeface="微软雅黑" charset="-122"/>
              </a:rPr>
              <a:t>左外连接？</a:t>
            </a:r>
            <a:endParaRPr lang="en-US" altLang="zh-CN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charset="-122"/>
                <a:ea typeface="微软雅黑" charset="-122"/>
              </a:rPr>
              <a:t>右外连接？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635896" y="3860800"/>
            <a:ext cx="4321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/>
              <a:t>{(d1,e1,e1,f1),(d2,e1,e1,f1)}</a:t>
            </a:r>
            <a:endParaRPr lang="zh-CN" altLang="en-US" sz="180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635896" y="4249738"/>
            <a:ext cx="4321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 dirty="0"/>
              <a:t>{(d1,e1,f1),(d2,e1,f1)}</a:t>
            </a:r>
            <a:endParaRPr lang="zh-CN" altLang="en-US" sz="1800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635896" y="4727575"/>
            <a:ext cx="516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/>
              <a:t>{(d1,e1, f1),(d2,e1,f1),(d3,e2,null),(null,e3,f3)}</a:t>
            </a:r>
            <a:endParaRPr lang="zh-CN" altLang="en-US" sz="180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635896" y="5207000"/>
            <a:ext cx="516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/>
              <a:t>{(d1,e1, f1),(d2,e1,f1),(d3,e2,null)}</a:t>
            </a:r>
            <a:endParaRPr lang="zh-CN" altLang="en-US" sz="1800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635896" y="5599113"/>
            <a:ext cx="5160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/>
              <a:t>{(d1,e1, f1),(d2,e1,f1),(null,e3,f3)}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2343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3052763"/>
            <a:ext cx="7651750" cy="2006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ts val="1200"/>
              </a:spcBef>
            </a:pPr>
            <a:r>
              <a:rPr lang="en-US" altLang="zh-CN" sz="1500" dirty="0">
                <a:latin typeface="微软雅黑" charset="-122"/>
                <a:ea typeface="微软雅黑" charset="-122"/>
              </a:rPr>
              <a:t>1.</a:t>
            </a:r>
            <a:r>
              <a:rPr lang="zh-CN" altLang="en-US" sz="1500" dirty="0">
                <a:latin typeface="微软雅黑" charset="-122"/>
                <a:ea typeface="微软雅黑" charset="-122"/>
              </a:rPr>
              <a:t>查询所有选课学生的学号、姓名、性别、年龄、系、课程编号、成绩</a:t>
            </a:r>
            <a:endParaRPr lang="en-US" altLang="zh-CN" sz="1500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40000"/>
              </a:lnSpc>
              <a:spcBef>
                <a:spcPts val="1200"/>
              </a:spcBef>
            </a:pPr>
            <a:r>
              <a:rPr lang="en-US" altLang="zh-CN" sz="1500" dirty="0">
                <a:latin typeface="微软雅黑" charset="-122"/>
                <a:ea typeface="微软雅黑" charset="-122"/>
              </a:rPr>
              <a:t>2.</a:t>
            </a:r>
            <a:r>
              <a:rPr lang="zh-CN" altLang="en-US" sz="1500" dirty="0">
                <a:latin typeface="微软雅黑" charset="-122"/>
                <a:ea typeface="微软雅黑" charset="-122"/>
              </a:rPr>
              <a:t>查询所有被选修的课程编号、名称、先行课编号、学分、选课学生编号、成绩</a:t>
            </a:r>
            <a:endParaRPr lang="en-US" altLang="zh-CN" sz="1500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40000"/>
              </a:lnSpc>
              <a:spcBef>
                <a:spcPts val="1200"/>
              </a:spcBef>
            </a:pPr>
            <a:r>
              <a:rPr lang="en-US" altLang="zh-CN" sz="1500" dirty="0">
                <a:latin typeface="微软雅黑" charset="-122"/>
                <a:ea typeface="微软雅黑" charset="-122"/>
              </a:rPr>
              <a:t>3.</a:t>
            </a:r>
            <a:r>
              <a:rPr lang="zh-CN" altLang="en-US" sz="1500" dirty="0">
                <a:latin typeface="微软雅黑" charset="-122"/>
                <a:ea typeface="微软雅黑" charset="-122"/>
              </a:rPr>
              <a:t>查询所有选课学生的学号、姓名、课程编号、成绩</a:t>
            </a:r>
            <a:endParaRPr lang="en-US" altLang="zh-CN" sz="1500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40000"/>
              </a:lnSpc>
              <a:spcBef>
                <a:spcPts val="1200"/>
              </a:spcBef>
            </a:pPr>
            <a:r>
              <a:rPr lang="en-US" altLang="zh-CN" sz="1500" dirty="0">
                <a:latin typeface="微软雅黑" charset="-122"/>
                <a:ea typeface="微软雅黑" charset="-122"/>
              </a:rPr>
              <a:t>4.</a:t>
            </a:r>
            <a:r>
              <a:rPr lang="zh-CN" altLang="en-US" sz="1500" dirty="0">
                <a:latin typeface="微软雅黑" charset="-122"/>
                <a:ea typeface="微软雅黑" charset="-122"/>
              </a:rPr>
              <a:t>查询选修了</a:t>
            </a:r>
            <a:r>
              <a:rPr lang="en-US" altLang="zh-CN" sz="1500" dirty="0">
                <a:latin typeface="微软雅黑" charset="-122"/>
                <a:ea typeface="微软雅黑" charset="-122"/>
              </a:rPr>
              <a:t>8</a:t>
            </a:r>
            <a:r>
              <a:rPr lang="zh-CN" altLang="en-US" sz="1500" dirty="0">
                <a:latin typeface="微软雅黑" charset="-122"/>
                <a:ea typeface="微软雅黑" charset="-122"/>
              </a:rPr>
              <a:t>号课程学生的学号、姓名、系</a:t>
            </a:r>
            <a:endParaRPr lang="en-US" altLang="zh-CN" sz="1500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1700" dirty="0">
              <a:latin typeface="微软雅黑" charset="-122"/>
              <a:ea typeface="微软雅黑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28613" y="1062038"/>
            <a:ext cx="7172325" cy="168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7" name="内容占位符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6654" y="5059120"/>
            <a:ext cx="8077200" cy="1656184"/>
          </a:xfrm>
          <a:prstGeom prst="rect">
            <a:avLst/>
          </a:prstGeom>
          <a:blipFill rotWithShape="0">
            <a:blip r:embed="rId2"/>
            <a:stretch>
              <a:fillRect l="-830" t="-220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2293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04800" y="2564904"/>
                <a:ext cx="7651750" cy="2077139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700" dirty="0" smtClean="0">
                    <a:latin typeface="微软雅黑" charset="-122"/>
                    <a:ea typeface="微软雅黑" charset="-122"/>
                  </a:rPr>
                  <a:t>5. </a:t>
                </a:r>
                <a:r>
                  <a:rPr lang="zh-CN" altLang="en-US" sz="1700" dirty="0" smtClean="0">
                    <a:latin typeface="微软雅黑" charset="-122"/>
                    <a:ea typeface="微软雅黑" charset="-122"/>
                  </a:rPr>
                  <a:t>选了“操作系统”课的学生的学号、姓名、选修课程名、成绩</a:t>
                </a:r>
                <a:endParaRPr lang="en-US" altLang="zh-CN" sz="1700" dirty="0" smtClean="0">
                  <a:latin typeface="微软雅黑" charset="-122"/>
                  <a:ea typeface="微软雅黑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1700" dirty="0" smtClean="0">
                    <a:solidFill>
                      <a:srgbClr val="FF0000"/>
                    </a:solidFill>
                    <a:latin typeface="微软雅黑" charset="-122"/>
                    <a:ea typeface="微软雅黑" charset="-122"/>
                  </a:rPr>
                  <a:t>提示：有些学生可能不仅仅选了“操作系统”这一门课</a:t>
                </a:r>
                <a:endParaRPr lang="en-US" altLang="zh-CN" sz="1700" dirty="0" smtClean="0">
                  <a:solidFill>
                    <a:srgbClr val="FF0000"/>
                  </a:solidFill>
                  <a:latin typeface="微软雅黑" charset="-122"/>
                  <a:ea typeface="微软雅黑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700" dirty="0" smtClean="0">
                    <a:latin typeface="微软雅黑" charset="-122"/>
                    <a:ea typeface="微软雅黑" charset="-122"/>
                  </a:rPr>
                  <a:t>6. </a:t>
                </a:r>
                <a:r>
                  <a:rPr lang="zh-CN" altLang="en-US" sz="1700" dirty="0" smtClean="0">
                    <a:latin typeface="微软雅黑" charset="-122"/>
                    <a:ea typeface="微软雅黑" charset="-122"/>
                  </a:rPr>
                  <a:t>“操作系统”课程的成绩单，包括学生学号、姓名、成绩</a:t>
                </a:r>
                <a:endParaRPr lang="en-US" altLang="zh-CN" sz="1700" dirty="0" smtClean="0">
                  <a:latin typeface="微软雅黑" charset="-122"/>
                  <a:ea typeface="微软雅黑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700" dirty="0" smtClean="0">
                    <a:latin typeface="微软雅黑" charset="-122"/>
                    <a:ea typeface="微软雅黑" charset="-122"/>
                  </a:rPr>
                  <a:t>7. </a:t>
                </a:r>
                <a:r>
                  <a:rPr lang="zh-CN" altLang="en-US" sz="1700" b="1" dirty="0" smtClean="0">
                    <a:solidFill>
                      <a:srgbClr val="7030A0"/>
                    </a:solidFill>
                    <a:latin typeface="微软雅黑" charset="-122"/>
                    <a:ea typeface="微软雅黑" charset="-122"/>
                  </a:rPr>
                  <a:t>所有</a:t>
                </a:r>
                <a:r>
                  <a:rPr lang="zh-CN" altLang="en-US" sz="1700" dirty="0" smtClean="0">
                    <a:latin typeface="微软雅黑" charset="-122"/>
                    <a:ea typeface="微软雅黑" charset="-122"/>
                  </a:rPr>
                  <a:t>学生的学号、姓名、系部、选修课程号、成绩</a:t>
                </a:r>
                <a:endParaRPr lang="en-US" altLang="zh-CN" sz="1700" dirty="0" smtClean="0">
                  <a:latin typeface="微软雅黑" charset="-122"/>
                  <a:ea typeface="微软雅黑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1700" dirty="0" smtClean="0">
                    <a:solidFill>
                      <a:srgbClr val="FF0000"/>
                    </a:solidFill>
                    <a:latin typeface="微软雅黑" charset="-122"/>
                    <a:ea typeface="微软雅黑" charset="-122"/>
                  </a:rPr>
                  <a:t>提示：有些学生可能没选任何课</a:t>
                </a:r>
                <a:endParaRPr lang="en-US" altLang="zh-CN" sz="1700" dirty="0" smtClean="0">
                  <a:solidFill>
                    <a:srgbClr val="FF0000"/>
                  </a:solidFill>
                  <a:latin typeface="微软雅黑" charset="-122"/>
                  <a:ea typeface="微软雅黑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700" dirty="0" smtClean="0">
                    <a:latin typeface="微软雅黑" charset="-122"/>
                    <a:ea typeface="微软雅黑" charset="-122"/>
                  </a:rPr>
                  <a:t>8. </a:t>
                </a:r>
                <a:r>
                  <a:rPr lang="zh-CN" altLang="en-US" sz="1700" dirty="0" smtClean="0">
                    <a:latin typeface="微软雅黑" charset="-122"/>
                    <a:ea typeface="微软雅黑" charset="-122"/>
                  </a:rPr>
                  <a:t>“数据库”课程的先修课的课程号、课程名和学分</a:t>
                </a:r>
                <a:endParaRPr lang="en-US" altLang="zh-CN" sz="1700" dirty="0" smtClean="0">
                  <a:latin typeface="微软雅黑" charset="-122"/>
                  <a:ea typeface="微软雅黑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1700" dirty="0" smtClean="0">
                    <a:solidFill>
                      <a:srgbClr val="FF0000"/>
                    </a:solidFill>
                    <a:latin typeface="微软雅黑" charset="-122"/>
                    <a:ea typeface="微软雅黑" charset="-122"/>
                  </a:rPr>
                  <a:t>提示：补充一个操作，关系更名，将关系</a:t>
                </a:r>
                <a:r>
                  <a:rPr lang="en-US" altLang="zh-CN" sz="1700" dirty="0" smtClean="0">
                    <a:solidFill>
                      <a:srgbClr val="FF0000"/>
                    </a:solidFill>
                    <a:latin typeface="微软雅黑" charset="-122"/>
                    <a:ea typeface="微软雅黑" charset="-122"/>
                  </a:rPr>
                  <a:t>R</a:t>
                </a:r>
                <a:r>
                  <a:rPr lang="zh-CN" altLang="en-US" sz="1700" dirty="0" smtClean="0">
                    <a:solidFill>
                      <a:srgbClr val="FF0000"/>
                    </a:solidFill>
                    <a:latin typeface="微软雅黑" charset="-122"/>
                    <a:ea typeface="微软雅黑" charset="-122"/>
                  </a:rPr>
                  <a:t>更名为</a:t>
                </a:r>
                <a:r>
                  <a:rPr lang="en-US" altLang="zh-CN" sz="1700" dirty="0" smtClean="0">
                    <a:solidFill>
                      <a:srgbClr val="FF0000"/>
                    </a:solidFill>
                    <a:latin typeface="微软雅黑" charset="-122"/>
                    <a:ea typeface="微软雅黑" charset="-122"/>
                  </a:rPr>
                  <a:t>S</a:t>
                </a:r>
                <a:r>
                  <a:rPr lang="zh-CN" altLang="en-US" sz="1700" dirty="0" smtClean="0">
                    <a:solidFill>
                      <a:srgbClr val="FF0000"/>
                    </a:solidFill>
                    <a:latin typeface="微软雅黑" charset="-122"/>
                    <a:ea typeface="微软雅黑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 smtClean="0">
                            <a:solidFill>
                              <a:srgbClr val="FF0000"/>
                            </a:solidFill>
                            <a:latin typeface="Cambria Math"/>
                            <a:ea typeface="微软雅黑" charset="-122"/>
                          </a:rPr>
                        </m:ctrlPr>
                      </m:sSubPr>
                      <m:e>
                        <m:r>
                          <a:rPr lang="zh-CN" altLang="en-US" sz="1700" i="1" smtClean="0">
                            <a:solidFill>
                              <a:srgbClr val="FF0000"/>
                            </a:solidFill>
                            <a:latin typeface="Cambria Math"/>
                            <a:ea typeface="微软雅黑" charset="-122"/>
                          </a:rPr>
                          <m:t>𝜌</m:t>
                        </m:r>
                      </m:e>
                      <m:sub>
                        <m:r>
                          <a:rPr lang="en-US" altLang="zh-CN" sz="1700" b="0" i="1" smtClean="0">
                            <a:solidFill>
                              <a:srgbClr val="FF0000"/>
                            </a:solidFill>
                            <a:latin typeface="Cambria Math"/>
                            <a:ea typeface="微软雅黑" charset="-122"/>
                          </a:rPr>
                          <m:t>𝑆</m:t>
                        </m:r>
                      </m:sub>
                    </m:sSub>
                    <m:r>
                      <a:rPr lang="en-US" altLang="zh-CN" sz="1700" b="0" i="1" smtClean="0">
                        <a:solidFill>
                          <a:srgbClr val="FF0000"/>
                        </a:solidFill>
                        <a:latin typeface="Cambria Math"/>
                        <a:ea typeface="微软雅黑" charset="-122"/>
                      </a:rPr>
                      <m:t>(</m:t>
                    </m:r>
                    <m:r>
                      <a:rPr lang="en-US" altLang="zh-CN" sz="1700" b="0" i="1" smtClean="0">
                        <a:solidFill>
                          <a:srgbClr val="FF0000"/>
                        </a:solidFill>
                        <a:latin typeface="Cambria Math"/>
                        <a:ea typeface="微软雅黑" charset="-122"/>
                      </a:rPr>
                      <m:t>𝑅</m:t>
                    </m:r>
                    <m:r>
                      <a:rPr lang="en-US" altLang="zh-CN" sz="1700" b="0" i="1" smtClean="0">
                        <a:solidFill>
                          <a:srgbClr val="FF0000"/>
                        </a:solidFill>
                        <a:latin typeface="Cambria Math"/>
                        <a:ea typeface="微软雅黑" charset="-122"/>
                      </a:rPr>
                      <m:t>)</m:t>
                    </m:r>
                  </m:oMath>
                </a14:m>
                <a:endParaRPr lang="zh-CN" altLang="en-US" sz="1700" dirty="0">
                  <a:solidFill>
                    <a:srgbClr val="FF0000"/>
                  </a:solidFill>
                  <a:latin typeface="微软雅黑" charset="-122"/>
                  <a:ea typeface="微软雅黑" charset="-122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04800" y="2564904"/>
                <a:ext cx="7651750" cy="2077139"/>
              </a:xfrm>
              <a:blipFill rotWithShape="0">
                <a:blip r:embed="rId2"/>
                <a:stretch>
                  <a:fillRect l="-478" t="-2353" b="-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28613" y="836712"/>
            <a:ext cx="7172325" cy="168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4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4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4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4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4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4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4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4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4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4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4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4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pic>
        <p:nvPicPr>
          <p:cNvPr id="3" name="Picture 1" descr="C:\Users\lab\AppData\Roaming\Tencent\Users\17473654\QQ\WinTemp\RichOle\EIBIW0__$CHRK8D}H[LE(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638026"/>
            <a:ext cx="8280919" cy="222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9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613"/>
            <a:ext cx="8077200" cy="5411787"/>
          </a:xfrm>
        </p:spPr>
        <p:txBody>
          <a:bodyPr/>
          <a:lstStyle/>
          <a:p>
            <a:pPr marL="457200" lvl="1" indent="0" algn="just" eaLnBrk="1" hangingPunct="1">
              <a:lnSpc>
                <a:spcPct val="140000"/>
              </a:lnSpc>
            </a:pPr>
            <a:r>
              <a:rPr lang="zh-CN" altLang="en-US" dirty="0">
                <a:latin typeface="微软雅黑" charset="-122"/>
                <a:ea typeface="微软雅黑" charset="-122"/>
              </a:rPr>
              <a:t>（</a:t>
            </a:r>
            <a:r>
              <a:rPr lang="en-US" altLang="zh-CN" dirty="0">
                <a:latin typeface="微软雅黑" charset="-122"/>
                <a:ea typeface="微软雅黑" charset="-122"/>
              </a:rPr>
              <a:t>4</a:t>
            </a:r>
            <a:r>
              <a:rPr lang="zh-CN" altLang="en-US" dirty="0">
                <a:latin typeface="微软雅黑" charset="-122"/>
                <a:ea typeface="微软雅黑" charset="-122"/>
              </a:rPr>
              <a:t>）象集</a:t>
            </a:r>
            <a:r>
              <a:rPr lang="en-US" altLang="zh-CN" i="1" dirty="0" err="1">
                <a:latin typeface="微软雅黑" charset="-122"/>
                <a:ea typeface="微软雅黑" charset="-122"/>
              </a:rPr>
              <a:t>Z</a:t>
            </a:r>
            <a:r>
              <a:rPr lang="en-US" altLang="zh-CN" baseline="-30000" dirty="0" err="1">
                <a:latin typeface="微软雅黑" charset="-122"/>
                <a:ea typeface="微软雅黑" charset="-122"/>
              </a:rPr>
              <a:t>x</a:t>
            </a:r>
            <a:endParaRPr lang="en-US" altLang="zh-CN" dirty="0">
              <a:latin typeface="微软雅黑" charset="-122"/>
              <a:ea typeface="微软雅黑" charset="-122"/>
            </a:endParaRPr>
          </a:p>
          <a:p>
            <a:pPr marL="457200" lvl="1" indent="0" algn="just" eaLnBrk="1" hangingPunct="1">
              <a:lnSpc>
                <a:spcPct val="140000"/>
              </a:lnSpc>
            </a:pPr>
            <a:r>
              <a:rPr lang="en-US" altLang="zh-CN" dirty="0">
                <a:latin typeface="微软雅黑" charset="-122"/>
                <a:ea typeface="微软雅黑" charset="-122"/>
              </a:rPr>
              <a:t>  </a:t>
            </a:r>
            <a:r>
              <a:rPr lang="zh-CN" altLang="en-US" dirty="0">
                <a:latin typeface="微软雅黑" charset="-122"/>
                <a:ea typeface="微软雅黑" charset="-122"/>
              </a:rPr>
              <a:t>给定一个关系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R</a:t>
            </a:r>
            <a:r>
              <a:rPr lang="zh-CN" altLang="en-US" dirty="0">
                <a:latin typeface="微软雅黑" charset="-122"/>
                <a:ea typeface="微软雅黑" charset="-122"/>
              </a:rPr>
              <a:t>（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X</a:t>
            </a:r>
            <a:r>
              <a:rPr lang="zh-CN" altLang="en-US" dirty="0">
                <a:latin typeface="微软雅黑" charset="-122"/>
                <a:ea typeface="微软雅黑" charset="-122"/>
              </a:rPr>
              <a:t>，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Z</a:t>
            </a:r>
            <a:r>
              <a:rPr lang="zh-CN" altLang="en-US" dirty="0">
                <a:latin typeface="微软雅黑" charset="-122"/>
                <a:ea typeface="微软雅黑" charset="-122"/>
              </a:rPr>
              <a:t>），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X</a:t>
            </a:r>
            <a:r>
              <a:rPr lang="zh-CN" altLang="en-US" dirty="0">
                <a:latin typeface="微软雅黑" charset="-122"/>
                <a:ea typeface="微软雅黑" charset="-122"/>
              </a:rPr>
              <a:t>和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Z</a:t>
            </a:r>
            <a:r>
              <a:rPr lang="zh-CN" altLang="en-US" dirty="0">
                <a:latin typeface="微软雅黑" charset="-122"/>
                <a:ea typeface="微软雅黑" charset="-122"/>
              </a:rPr>
              <a:t>为属性组。</a:t>
            </a:r>
          </a:p>
          <a:p>
            <a:pPr marL="457200" lvl="1" indent="0" algn="just" eaLnBrk="1" hangingPunct="1">
              <a:lnSpc>
                <a:spcPct val="140000"/>
              </a:lnSpc>
            </a:pPr>
            <a:r>
              <a:rPr lang="zh-CN" altLang="en-US" dirty="0">
                <a:latin typeface="微软雅黑" charset="-122"/>
                <a:ea typeface="微软雅黑" charset="-122"/>
              </a:rPr>
              <a:t>  当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t</a:t>
            </a:r>
            <a:r>
              <a:rPr lang="en-US" altLang="zh-CN" dirty="0">
                <a:latin typeface="微软雅黑" charset="-122"/>
                <a:ea typeface="微软雅黑" charset="-122"/>
              </a:rPr>
              <a:t>[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X</a:t>
            </a:r>
            <a:r>
              <a:rPr lang="en-US" altLang="zh-CN" dirty="0">
                <a:latin typeface="微软雅黑" charset="-122"/>
                <a:ea typeface="微软雅黑" charset="-122"/>
              </a:rPr>
              <a:t>]=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x</a:t>
            </a:r>
            <a:r>
              <a:rPr lang="zh-CN" altLang="en-US" dirty="0">
                <a:latin typeface="微软雅黑" charset="-122"/>
                <a:ea typeface="微软雅黑" charset="-122"/>
              </a:rPr>
              <a:t>时，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x</a:t>
            </a:r>
            <a:r>
              <a:rPr lang="zh-CN" altLang="en-US" dirty="0">
                <a:latin typeface="微软雅黑" charset="-122"/>
                <a:ea typeface="微软雅黑" charset="-122"/>
              </a:rPr>
              <a:t>在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R</a:t>
            </a:r>
            <a:r>
              <a:rPr lang="zh-CN" altLang="en-US" dirty="0">
                <a:latin typeface="微软雅黑" charset="-122"/>
                <a:ea typeface="微软雅黑" charset="-122"/>
              </a:rPr>
              <a:t>中的</a:t>
            </a:r>
            <a:r>
              <a:rPr lang="zh-CN" altLang="en-US" dirty="0">
                <a:solidFill>
                  <a:schemeClr val="hlink"/>
                </a:solidFill>
                <a:latin typeface="微软雅黑" charset="-122"/>
                <a:ea typeface="微软雅黑" charset="-122"/>
              </a:rPr>
              <a:t>象集</a:t>
            </a:r>
            <a:r>
              <a:rPr lang="zh-CN" altLang="en-US" dirty="0">
                <a:latin typeface="微软雅黑" charset="-122"/>
                <a:ea typeface="微软雅黑" charset="-122"/>
              </a:rPr>
              <a:t>（</a:t>
            </a:r>
            <a:r>
              <a:rPr lang="en-US" altLang="zh-CN" dirty="0">
                <a:latin typeface="微软雅黑" charset="-122"/>
                <a:ea typeface="微软雅黑" charset="-122"/>
              </a:rPr>
              <a:t>Images Set</a:t>
            </a:r>
            <a:r>
              <a:rPr lang="zh-CN" altLang="en-US" dirty="0">
                <a:latin typeface="微软雅黑" charset="-122"/>
                <a:ea typeface="微软雅黑" charset="-122"/>
              </a:rPr>
              <a:t>）为：</a:t>
            </a:r>
          </a:p>
          <a:p>
            <a:pPr marL="457200" lvl="1" indent="0" algn="just" eaLnBrk="1" hangingPunct="1">
              <a:lnSpc>
                <a:spcPct val="130000"/>
              </a:lnSpc>
            </a:pPr>
            <a:r>
              <a:rPr lang="zh-CN" altLang="en-US" dirty="0">
                <a:latin typeface="微软雅黑" charset="-122"/>
                <a:ea typeface="微软雅黑" charset="-122"/>
              </a:rPr>
              <a:t>	           </a:t>
            </a:r>
            <a:r>
              <a:rPr lang="en-US" altLang="zh-CN" i="1" dirty="0" err="1">
                <a:solidFill>
                  <a:srgbClr val="E02920"/>
                </a:solidFill>
                <a:latin typeface="微软雅黑" charset="-122"/>
                <a:ea typeface="微软雅黑" charset="-122"/>
              </a:rPr>
              <a:t>Z</a:t>
            </a:r>
            <a:r>
              <a:rPr lang="en-US" altLang="zh-CN" baseline="-30000" dirty="0" err="1">
                <a:solidFill>
                  <a:srgbClr val="E02920"/>
                </a:solidFill>
                <a:latin typeface="微软雅黑" charset="-122"/>
                <a:ea typeface="微软雅黑" charset="-122"/>
              </a:rPr>
              <a:t>x</a:t>
            </a:r>
            <a:r>
              <a:rPr lang="en-US" altLang="zh-CN" dirty="0">
                <a:latin typeface="微软雅黑" charset="-122"/>
                <a:ea typeface="微软雅黑" charset="-122"/>
              </a:rPr>
              <a:t>={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t</a:t>
            </a:r>
            <a:r>
              <a:rPr lang="en-US" altLang="zh-CN" dirty="0">
                <a:latin typeface="微软雅黑" charset="-122"/>
                <a:ea typeface="微软雅黑" charset="-122"/>
              </a:rPr>
              <a:t>[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Z</a:t>
            </a:r>
            <a:r>
              <a:rPr lang="en-US" altLang="zh-CN" dirty="0">
                <a:latin typeface="微软雅黑" charset="-122"/>
                <a:ea typeface="微软雅黑" charset="-122"/>
              </a:rPr>
              <a:t>]|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t </a:t>
            </a:r>
            <a:r>
              <a:rPr lang="en-US" altLang="zh-CN" dirty="0">
                <a:latin typeface="微软雅黑" charset="-122"/>
                <a:ea typeface="微软雅黑" charset="-122"/>
                <a:sym typeface="Symbol" charset="2"/>
              </a:rPr>
              <a:t></a:t>
            </a:r>
            <a:r>
              <a:rPr lang="en-US" altLang="zh-CN" i="1" dirty="0" smtClean="0">
                <a:latin typeface="微软雅黑" charset="-122"/>
                <a:ea typeface="微软雅黑" charset="-122"/>
              </a:rPr>
              <a:t>R</a:t>
            </a:r>
            <a:r>
              <a:rPr lang="en-US" altLang="zh-CN" dirty="0">
                <a:latin typeface="微软雅黑" charset="-122"/>
                <a:ea typeface="微软雅黑" charset="-122"/>
              </a:rPr>
              <a:t> ∧ </a:t>
            </a:r>
            <a:r>
              <a:rPr lang="en-US" altLang="zh-CN" i="1" dirty="0" smtClean="0">
                <a:latin typeface="微软雅黑" charset="-122"/>
                <a:ea typeface="微软雅黑" charset="-122"/>
              </a:rPr>
              <a:t>t</a:t>
            </a:r>
            <a:r>
              <a:rPr lang="en-US" altLang="zh-CN" dirty="0" smtClean="0">
                <a:latin typeface="微软雅黑" charset="-122"/>
                <a:ea typeface="微软雅黑" charset="-122"/>
              </a:rPr>
              <a:t>[</a:t>
            </a:r>
            <a:r>
              <a:rPr lang="en-US" altLang="zh-CN" i="1" dirty="0" smtClean="0">
                <a:latin typeface="微软雅黑" charset="-122"/>
                <a:ea typeface="微软雅黑" charset="-122"/>
              </a:rPr>
              <a:t>X</a:t>
            </a:r>
            <a:r>
              <a:rPr lang="en-US" altLang="zh-CN" dirty="0">
                <a:latin typeface="微软雅黑" charset="-122"/>
                <a:ea typeface="微软雅黑" charset="-122"/>
              </a:rPr>
              <a:t>]=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x</a:t>
            </a:r>
            <a:r>
              <a:rPr lang="en-US" altLang="zh-CN" dirty="0">
                <a:latin typeface="微软雅黑" charset="-122"/>
                <a:ea typeface="微软雅黑" charset="-122"/>
              </a:rPr>
              <a:t>}</a:t>
            </a:r>
          </a:p>
          <a:p>
            <a:pPr marL="457200" lvl="1" indent="0" eaLnBrk="1" hangingPunct="1">
              <a:lnSpc>
                <a:spcPct val="140000"/>
              </a:lnSpc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它</a:t>
            </a:r>
            <a:r>
              <a:rPr lang="zh-CN" altLang="en-US" dirty="0">
                <a:latin typeface="微软雅黑" charset="-122"/>
                <a:ea typeface="微软雅黑" charset="-122"/>
              </a:rPr>
              <a:t>表示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R</a:t>
            </a:r>
            <a:r>
              <a:rPr lang="zh-CN" altLang="en-US" dirty="0">
                <a:latin typeface="微软雅黑" charset="-122"/>
                <a:ea typeface="微软雅黑" charset="-122"/>
              </a:rPr>
              <a:t>中属性组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X</a:t>
            </a:r>
            <a:r>
              <a:rPr lang="zh-CN" altLang="en-US" dirty="0">
                <a:latin typeface="微软雅黑" charset="-122"/>
                <a:ea typeface="微软雅黑" charset="-122"/>
              </a:rPr>
              <a:t>上值为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x</a:t>
            </a:r>
            <a:r>
              <a:rPr lang="zh-CN" altLang="en-US" dirty="0">
                <a:latin typeface="微软雅黑" charset="-122"/>
                <a:ea typeface="微软雅黑" charset="-122"/>
              </a:rPr>
              <a:t>的诸元组在</a:t>
            </a:r>
            <a:r>
              <a:rPr lang="en-US" altLang="zh-CN" i="1" dirty="0">
                <a:latin typeface="微软雅黑" charset="-122"/>
                <a:ea typeface="微软雅黑" charset="-122"/>
              </a:rPr>
              <a:t>Z</a:t>
            </a:r>
            <a:r>
              <a:rPr lang="zh-CN" altLang="en-US" dirty="0">
                <a:latin typeface="微软雅黑" charset="-122"/>
                <a:ea typeface="微软雅黑" charset="-122"/>
              </a:rPr>
              <a:t>上分量的集合 </a:t>
            </a:r>
          </a:p>
          <a:p>
            <a:pPr eaLnBrk="1" hangingPunct="1"/>
            <a:endParaRPr lang="zh-CN" altLang="en-US" sz="1400" dirty="0">
              <a:latin typeface="微软雅黑" charset="-122"/>
              <a:ea typeface="微软雅黑" charset="-122"/>
            </a:endParaRPr>
          </a:p>
        </p:txBody>
      </p:sp>
      <p:pic>
        <p:nvPicPr>
          <p:cNvPr id="17411" name="Picture 4" descr="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535" y="3739405"/>
            <a:ext cx="1825625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600" y="3789040"/>
            <a:ext cx="3376613" cy="2880320"/>
          </a:xfrm>
          <a:prstGeom prst="rect">
            <a:avLst/>
          </a:prstGeom>
        </p:spPr>
        <p:txBody>
          <a:bodyPr/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latinLnBrk="0" hangingPunct="1">
              <a:spcBef>
                <a:spcPct val="20000"/>
              </a:spcBef>
              <a:buFontTx/>
              <a:buNone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latinLnBrk="0" hangingPunct="1">
              <a:spcBef>
                <a:spcPct val="20000"/>
              </a:spcBef>
              <a:buFontTx/>
              <a:buNone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latinLnBrk="0" hangingPunct="1">
              <a:spcBef>
                <a:spcPct val="20000"/>
              </a:spcBef>
              <a:buFontTx/>
              <a:buNone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latinLnBrk="0" hangingPunct="1">
              <a:spcBef>
                <a:spcPct val="20000"/>
              </a:spcBef>
              <a:buFontTx/>
              <a:buNone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eaLnBrk="1" latinLnBrk="0" hangingPunct="1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eaLnBrk="1" latinLnBrk="0" hangingPunct="1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eaLnBrk="1" latinLnBrk="0" hangingPunct="1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eaLnBrk="1" latinLnBrk="0" hangingPunct="1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i="1" kern="0" dirty="0" smtClean="0"/>
              <a:t>x</a:t>
            </a:r>
            <a:r>
              <a:rPr lang="en-US" altLang="zh-CN" sz="1600" kern="0" baseline="-30000" dirty="0" smtClean="0"/>
              <a:t>1</a:t>
            </a:r>
            <a:r>
              <a:rPr lang="zh-CN" altLang="en-US" sz="1600" kern="0" dirty="0" smtClean="0"/>
              <a:t>在</a:t>
            </a:r>
            <a:r>
              <a:rPr lang="en-US" altLang="zh-CN" sz="1600" i="1" kern="0" dirty="0" smtClean="0"/>
              <a:t>R</a:t>
            </a:r>
            <a:r>
              <a:rPr lang="zh-CN" altLang="en-US" sz="1600" kern="0" dirty="0" smtClean="0"/>
              <a:t>中的象集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i="1" kern="0" dirty="0" smtClean="0"/>
              <a:t>    </a:t>
            </a:r>
            <a:r>
              <a:rPr lang="en-US" altLang="zh-CN" sz="1600" i="1" kern="0" dirty="0" smtClean="0">
                <a:solidFill>
                  <a:srgbClr val="E02920"/>
                </a:solidFill>
              </a:rPr>
              <a:t>Z</a:t>
            </a:r>
            <a:r>
              <a:rPr lang="en-US" altLang="zh-CN" sz="1600" kern="0" baseline="-30000" dirty="0" smtClean="0">
                <a:solidFill>
                  <a:srgbClr val="E02920"/>
                </a:solidFill>
              </a:rPr>
              <a:t>x1</a:t>
            </a:r>
            <a:r>
              <a:rPr lang="en-US" altLang="zh-CN" sz="1600" i="1" kern="0" dirty="0" smtClean="0"/>
              <a:t> </a:t>
            </a:r>
            <a:r>
              <a:rPr lang="en-US" altLang="zh-CN" sz="1600" kern="0" dirty="0" smtClean="0"/>
              <a:t>={</a:t>
            </a:r>
            <a:r>
              <a:rPr lang="en-US" altLang="zh-CN" sz="1600" i="1" kern="0" dirty="0" smtClean="0"/>
              <a:t>Z</a:t>
            </a:r>
            <a:r>
              <a:rPr lang="en-US" altLang="zh-CN" sz="1600" kern="0" baseline="-25000" dirty="0" smtClean="0"/>
              <a:t>1</a:t>
            </a:r>
            <a:r>
              <a:rPr lang="zh-CN" altLang="en-US" sz="1600" kern="0" dirty="0" smtClean="0"/>
              <a:t>，</a:t>
            </a:r>
            <a:r>
              <a:rPr lang="en-US" altLang="zh-CN" sz="1600" i="1" kern="0" dirty="0" smtClean="0"/>
              <a:t>Z</a:t>
            </a:r>
            <a:r>
              <a:rPr lang="en-US" altLang="zh-CN" sz="1600" kern="0" baseline="-25000" dirty="0" smtClean="0"/>
              <a:t>2</a:t>
            </a:r>
            <a:r>
              <a:rPr lang="zh-CN" altLang="en-US" sz="1600" kern="0" dirty="0" smtClean="0"/>
              <a:t>，</a:t>
            </a:r>
            <a:r>
              <a:rPr lang="en-US" altLang="zh-CN" sz="1600" i="1" kern="0" dirty="0" smtClean="0"/>
              <a:t>Z</a:t>
            </a:r>
            <a:r>
              <a:rPr lang="en-US" altLang="zh-CN" sz="1600" kern="0" baseline="-25000" dirty="0" smtClean="0"/>
              <a:t>3</a:t>
            </a:r>
            <a:r>
              <a:rPr lang="en-US" altLang="zh-CN" sz="1600" kern="0" dirty="0" smtClean="0"/>
              <a:t>}</a:t>
            </a:r>
            <a:r>
              <a:rPr lang="zh-CN" altLang="en-US" sz="1600" kern="0" dirty="0" smtClean="0"/>
              <a:t>，</a:t>
            </a:r>
            <a:endParaRPr lang="zh-CN" altLang="en-US" sz="1600" i="1" kern="0" dirty="0" smtClean="0"/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i="1" kern="0" dirty="0" smtClean="0"/>
              <a:t>x</a:t>
            </a:r>
            <a:r>
              <a:rPr lang="en-US" altLang="zh-CN" sz="1600" kern="0" baseline="-30000" dirty="0" smtClean="0"/>
              <a:t>2</a:t>
            </a:r>
            <a:r>
              <a:rPr lang="zh-CN" altLang="en-US" sz="1600" kern="0" dirty="0" smtClean="0"/>
              <a:t>在</a:t>
            </a:r>
            <a:r>
              <a:rPr lang="en-US" altLang="zh-CN" sz="1600" i="1" kern="0" dirty="0" smtClean="0"/>
              <a:t>R</a:t>
            </a:r>
            <a:r>
              <a:rPr lang="zh-CN" altLang="en-US" sz="1600" kern="0" dirty="0" smtClean="0"/>
              <a:t>中的象集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i="1" kern="0" dirty="0" smtClean="0"/>
              <a:t>    </a:t>
            </a:r>
            <a:r>
              <a:rPr lang="en-US" altLang="zh-CN" sz="1600" i="1" kern="0" dirty="0" smtClean="0">
                <a:solidFill>
                  <a:srgbClr val="E02920"/>
                </a:solidFill>
              </a:rPr>
              <a:t>Z</a:t>
            </a:r>
            <a:r>
              <a:rPr lang="en-US" altLang="zh-CN" sz="1600" kern="0" baseline="-30000" dirty="0" smtClean="0">
                <a:solidFill>
                  <a:srgbClr val="E02920"/>
                </a:solidFill>
              </a:rPr>
              <a:t>x2</a:t>
            </a:r>
            <a:r>
              <a:rPr lang="en-US" altLang="zh-CN" sz="1600" i="1" kern="0" dirty="0" smtClean="0"/>
              <a:t> </a:t>
            </a:r>
            <a:r>
              <a:rPr lang="en-US" altLang="zh-CN" sz="1600" kern="0" dirty="0" smtClean="0"/>
              <a:t>={</a:t>
            </a:r>
            <a:r>
              <a:rPr lang="en-US" altLang="zh-CN" sz="1600" i="1" kern="0" dirty="0" smtClean="0"/>
              <a:t>Z</a:t>
            </a:r>
            <a:r>
              <a:rPr lang="en-US" altLang="zh-CN" sz="1600" kern="0" baseline="-25000" dirty="0" smtClean="0"/>
              <a:t>2</a:t>
            </a:r>
            <a:r>
              <a:rPr lang="zh-CN" altLang="en-US" sz="1600" kern="0" dirty="0" smtClean="0"/>
              <a:t>，</a:t>
            </a:r>
            <a:r>
              <a:rPr lang="en-US" altLang="zh-CN" sz="1600" i="1" kern="0" dirty="0" smtClean="0"/>
              <a:t>Z</a:t>
            </a:r>
            <a:r>
              <a:rPr lang="en-US" altLang="zh-CN" sz="1600" kern="0" baseline="-25000" dirty="0" smtClean="0"/>
              <a:t>3</a:t>
            </a:r>
            <a:r>
              <a:rPr lang="en-US" altLang="zh-CN" sz="1600" kern="0" dirty="0" smtClean="0"/>
              <a:t>}</a:t>
            </a:r>
            <a:r>
              <a:rPr lang="zh-CN" altLang="en-US" sz="1600" kern="0" dirty="0" smtClean="0"/>
              <a:t>，</a:t>
            </a:r>
            <a:endParaRPr lang="zh-CN" altLang="en-US" sz="1600" i="1" kern="0" dirty="0" smtClean="0"/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i="1" kern="0" dirty="0" smtClean="0"/>
              <a:t>x</a:t>
            </a:r>
            <a:r>
              <a:rPr lang="en-US" altLang="zh-CN" sz="1600" kern="0" baseline="-30000" dirty="0" smtClean="0"/>
              <a:t>3</a:t>
            </a:r>
            <a:r>
              <a:rPr lang="zh-CN" altLang="en-US" sz="1600" kern="0" dirty="0" smtClean="0"/>
              <a:t>在</a:t>
            </a:r>
            <a:r>
              <a:rPr lang="en-US" altLang="zh-CN" sz="1600" i="1" kern="0" dirty="0" smtClean="0"/>
              <a:t>R</a:t>
            </a:r>
            <a:r>
              <a:rPr lang="zh-CN" altLang="en-US" sz="1600" kern="0" dirty="0" smtClean="0"/>
              <a:t>中的象集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i="1" kern="0" dirty="0" smtClean="0"/>
              <a:t>    </a:t>
            </a:r>
            <a:r>
              <a:rPr lang="en-US" altLang="zh-CN" sz="1600" i="1" kern="0" dirty="0" smtClean="0">
                <a:solidFill>
                  <a:srgbClr val="E02920"/>
                </a:solidFill>
              </a:rPr>
              <a:t>Z</a:t>
            </a:r>
            <a:r>
              <a:rPr lang="en-US" altLang="zh-CN" sz="1600" kern="0" baseline="-30000" dirty="0" smtClean="0">
                <a:solidFill>
                  <a:srgbClr val="E02920"/>
                </a:solidFill>
              </a:rPr>
              <a:t>x3</a:t>
            </a:r>
            <a:r>
              <a:rPr lang="en-US" altLang="zh-CN" sz="1600" kern="0" dirty="0" smtClean="0"/>
              <a:t>={</a:t>
            </a:r>
            <a:r>
              <a:rPr lang="en-US" altLang="zh-CN" sz="1600" i="1" kern="0" dirty="0" smtClean="0"/>
              <a:t>Z</a:t>
            </a:r>
            <a:r>
              <a:rPr lang="en-US" altLang="zh-CN" sz="1600" kern="0" baseline="-25000" dirty="0" smtClean="0"/>
              <a:t>1</a:t>
            </a:r>
            <a:r>
              <a:rPr lang="zh-CN" altLang="en-US" sz="1600" kern="0" dirty="0" smtClean="0"/>
              <a:t>，</a:t>
            </a:r>
            <a:r>
              <a:rPr lang="en-US" altLang="zh-CN" sz="1600" i="1" kern="0" dirty="0" smtClean="0"/>
              <a:t>Z</a:t>
            </a:r>
            <a:r>
              <a:rPr lang="en-US" altLang="zh-CN" sz="1600" kern="0" baseline="-25000" dirty="0" smtClean="0"/>
              <a:t>3</a:t>
            </a:r>
            <a:r>
              <a:rPr lang="en-US" altLang="zh-CN" sz="1600" kern="0" dirty="0" smtClean="0"/>
              <a:t>}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专门的关系运算记号</a:t>
            </a:r>
          </a:p>
        </p:txBody>
      </p:sp>
    </p:spTree>
    <p:extLst>
      <p:ext uri="{BB962C8B-B14F-4D97-AF65-F5344CB8AC3E}">
        <p14:creationId xmlns:p14="http://schemas.microsoft.com/office/powerpoint/2010/main" val="24976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15"/>
          </p:nvPr>
        </p:nvSpPr>
        <p:spPr>
          <a:xfrm>
            <a:off x="323850" y="1125538"/>
            <a:ext cx="7704138" cy="5037137"/>
          </a:xfrm>
          <a:solidFill>
            <a:schemeClr val="accent1"/>
          </a:solidFill>
          <a:ln w="38100" cap="flat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charset="2"/>
              <a:buNone/>
            </a:pP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给定关系</a:t>
            </a:r>
            <a:r>
              <a:rPr lang="en-US" altLang="zh-CN" sz="22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 (X</a:t>
            </a:r>
            <a:r>
              <a:rPr lang="zh-CN" altLang="en-US" sz="22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22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Y) </a:t>
            </a: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和</a:t>
            </a:r>
            <a:r>
              <a:rPr lang="en-US" altLang="zh-CN" sz="22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 (Y</a:t>
            </a:r>
            <a:r>
              <a:rPr lang="zh-CN" altLang="en-US" sz="22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22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Z)</a:t>
            </a: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，其中</a:t>
            </a:r>
            <a:r>
              <a:rPr lang="en-US" altLang="zh-CN" sz="22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X</a:t>
            </a:r>
            <a:r>
              <a:rPr lang="zh-CN" altLang="en-US" sz="22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22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Y</a:t>
            </a:r>
            <a:r>
              <a:rPr lang="zh-CN" altLang="en-US" sz="22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22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Z</a:t>
            </a: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为属性组。</a:t>
            </a:r>
          </a:p>
          <a:p>
            <a:pPr algn="just" eaLnBrk="1" hangingPunct="1">
              <a:lnSpc>
                <a:spcPct val="140000"/>
              </a:lnSpc>
              <a:buFont typeface="Wingdings" charset="2"/>
              <a:buNone/>
            </a:pPr>
            <a:r>
              <a:rPr lang="en-US" altLang="zh-CN" sz="22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中的</a:t>
            </a:r>
            <a:r>
              <a:rPr lang="en-US" altLang="zh-CN" sz="22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Y</a:t>
            </a: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与</a:t>
            </a:r>
            <a:r>
              <a:rPr lang="en-US" altLang="zh-CN" sz="22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</a:t>
            </a: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中的</a:t>
            </a:r>
            <a:r>
              <a:rPr lang="en-US" altLang="zh-CN" sz="22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Y</a:t>
            </a: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可以有不同的属性名，但必须出自相同的</a:t>
            </a:r>
            <a:endParaRPr lang="en-US" altLang="zh-CN" sz="2200" dirty="0">
              <a:solidFill>
                <a:srgbClr val="FFFFFF"/>
              </a:solidFill>
              <a:latin typeface="Arial Unicode MS" charset="0"/>
              <a:ea typeface="微软雅黑" charset="-122"/>
            </a:endParaRPr>
          </a:p>
          <a:p>
            <a:pPr algn="just" eaLnBrk="1" hangingPunct="1">
              <a:lnSpc>
                <a:spcPct val="140000"/>
              </a:lnSpc>
              <a:buFont typeface="Wingdings" charset="2"/>
              <a:buNone/>
            </a:pP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域集。</a:t>
            </a:r>
          </a:p>
          <a:p>
            <a:pPr algn="just" eaLnBrk="1" hangingPunct="1">
              <a:lnSpc>
                <a:spcPct val="140000"/>
              </a:lnSpc>
              <a:buFont typeface="Wingdings" charset="2"/>
              <a:buNone/>
            </a:pPr>
            <a:r>
              <a:rPr lang="en-US" altLang="zh-CN" sz="22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与</a:t>
            </a:r>
            <a:r>
              <a:rPr lang="en-US" altLang="zh-CN" sz="22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</a:t>
            </a: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的除运算得到一个新的关系</a:t>
            </a:r>
            <a:r>
              <a:rPr lang="en-US" altLang="zh-CN" sz="22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P(X</a:t>
            </a:r>
            <a:r>
              <a:rPr lang="en-US" altLang="zh-CN" sz="2200" dirty="0">
                <a:solidFill>
                  <a:srgbClr val="FF0000"/>
                </a:solidFill>
                <a:latin typeface="Arial Unicode MS" charset="0"/>
                <a:ea typeface="微软雅黑" charset="-122"/>
              </a:rPr>
              <a:t>)</a:t>
            </a: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，</a:t>
            </a:r>
          </a:p>
          <a:p>
            <a:pPr algn="just" eaLnBrk="1" hangingPunct="1">
              <a:lnSpc>
                <a:spcPct val="140000"/>
              </a:lnSpc>
              <a:buFont typeface="Wingdings" charset="2"/>
              <a:buNone/>
            </a:pPr>
            <a:r>
              <a:rPr lang="en-US" altLang="zh-CN" sz="22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P</a:t>
            </a: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是</a:t>
            </a:r>
            <a:r>
              <a:rPr lang="en-US" altLang="zh-CN" sz="22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R</a:t>
            </a:r>
            <a:r>
              <a:rPr lang="zh-CN" altLang="en-US" sz="2200" dirty="0">
                <a:solidFill>
                  <a:srgbClr val="FF0000"/>
                </a:solidFill>
                <a:latin typeface="Arial Unicode MS" charset="0"/>
                <a:ea typeface="微软雅黑" charset="-122"/>
              </a:rPr>
              <a:t>中</a:t>
            </a: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满足下列条件的元组</a:t>
            </a:r>
            <a:r>
              <a:rPr lang="zh-CN" altLang="en-US" sz="2200" dirty="0">
                <a:solidFill>
                  <a:srgbClr val="FF0000"/>
                </a:solidFill>
                <a:latin typeface="Arial Unicode MS" charset="0"/>
                <a:ea typeface="微软雅黑" charset="-122"/>
              </a:rPr>
              <a:t>在 </a:t>
            </a:r>
            <a:r>
              <a:rPr lang="en-US" altLang="zh-CN" sz="2200" i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X </a:t>
            </a:r>
            <a:r>
              <a:rPr lang="zh-CN" altLang="en-US" sz="2200" dirty="0">
                <a:solidFill>
                  <a:srgbClr val="FF0000"/>
                </a:solidFill>
                <a:latin typeface="Arial Unicode MS" charset="0"/>
                <a:ea typeface="微软雅黑" charset="-122"/>
              </a:rPr>
              <a:t>属性列上的投影</a:t>
            </a: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：</a:t>
            </a:r>
          </a:p>
          <a:p>
            <a:pPr algn="just" eaLnBrk="1" hangingPunct="1">
              <a:lnSpc>
                <a:spcPct val="140000"/>
              </a:lnSpc>
              <a:buFont typeface="Wingdings" charset="2"/>
              <a:buNone/>
            </a:pP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元组在</a:t>
            </a:r>
            <a:r>
              <a:rPr lang="en-US" altLang="zh-CN" sz="22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X</a:t>
            </a: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上分量值</a:t>
            </a:r>
            <a:r>
              <a:rPr lang="en-US" altLang="zh-CN" sz="2200" i="1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x</a:t>
            </a: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的</a:t>
            </a:r>
            <a:r>
              <a:rPr lang="zh-CN" altLang="en-US" sz="2200" dirty="0">
                <a:solidFill>
                  <a:srgbClr val="FFFF00"/>
                </a:solidFill>
                <a:latin typeface="Arial Unicode MS" charset="0"/>
                <a:ea typeface="微软雅黑" charset="-122"/>
              </a:rPr>
              <a:t>象集</a:t>
            </a:r>
            <a:r>
              <a:rPr lang="en-US" altLang="zh-CN" sz="2200" i="1" dirty="0" err="1">
                <a:solidFill>
                  <a:srgbClr val="FFFF00"/>
                </a:solidFill>
                <a:latin typeface="微软雅黑" charset="-122"/>
                <a:ea typeface="微软雅黑" charset="-122"/>
              </a:rPr>
              <a:t>Y</a:t>
            </a:r>
            <a:r>
              <a:rPr lang="en-US" altLang="zh-CN" sz="2200" i="1" baseline="-30000" dirty="0" err="1">
                <a:solidFill>
                  <a:srgbClr val="FFFF00"/>
                </a:solidFill>
                <a:latin typeface="微软雅黑" charset="-122"/>
                <a:ea typeface="微软雅黑" charset="-122"/>
              </a:rPr>
              <a:t>x</a:t>
            </a:r>
            <a:r>
              <a:rPr lang="zh-CN" altLang="en-US" sz="2200" dirty="0">
                <a:solidFill>
                  <a:srgbClr val="FFFF00"/>
                </a:solidFill>
                <a:latin typeface="Arial Unicode MS" charset="0"/>
                <a:ea typeface="微软雅黑" charset="-122"/>
              </a:rPr>
              <a:t>包含</a:t>
            </a:r>
            <a:r>
              <a:rPr lang="en-US" altLang="zh-CN" sz="2200" i="1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S</a:t>
            </a:r>
            <a:r>
              <a:rPr lang="zh-CN" altLang="en-US" sz="2200" dirty="0">
                <a:solidFill>
                  <a:srgbClr val="FFFF00"/>
                </a:solidFill>
                <a:latin typeface="Arial Unicode MS" charset="0"/>
                <a:ea typeface="微软雅黑" charset="-122"/>
              </a:rPr>
              <a:t>在</a:t>
            </a:r>
            <a:r>
              <a:rPr lang="en-US" altLang="zh-CN" sz="2200" i="1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Y</a:t>
            </a:r>
            <a:r>
              <a:rPr lang="zh-CN" altLang="en-US" sz="2200" dirty="0">
                <a:solidFill>
                  <a:srgbClr val="FFFF00"/>
                </a:solidFill>
                <a:latin typeface="Arial Unicode MS" charset="0"/>
                <a:ea typeface="微软雅黑" charset="-122"/>
              </a:rPr>
              <a:t>上投影的集合</a:t>
            </a:r>
            <a:r>
              <a:rPr lang="zh-CN" altLang="en-US" sz="22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，记作：</a:t>
            </a:r>
          </a:p>
          <a:p>
            <a:pPr marL="457200" lvl="1" indent="0" algn="just" eaLnBrk="1" hangingPunct="1">
              <a:lnSpc>
                <a:spcPct val="140000"/>
              </a:lnSpc>
              <a:buFont typeface="Wingdings" charset="2"/>
              <a:buNone/>
            </a:pPr>
            <a:r>
              <a:rPr lang="zh-CN" altLang="en-US" sz="26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       </a:t>
            </a:r>
            <a:r>
              <a:rPr lang="en-US" altLang="zh-CN" sz="26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en-US" altLang="zh-CN" sz="26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÷</a:t>
            </a:r>
            <a:r>
              <a:rPr lang="en-US" altLang="zh-CN" sz="26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</a:t>
            </a:r>
            <a:r>
              <a:rPr lang="en-US" altLang="zh-CN" sz="26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={</a:t>
            </a:r>
            <a:r>
              <a:rPr lang="en-US" altLang="zh-CN" sz="2600" i="1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t</a:t>
            </a:r>
            <a:r>
              <a:rPr lang="en-US" altLang="zh-CN" sz="2600" baseline="-300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en-US" altLang="zh-CN" sz="26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[</a:t>
            </a:r>
            <a:r>
              <a:rPr lang="en-US" altLang="zh-CN" sz="26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X</a:t>
            </a:r>
            <a:r>
              <a:rPr lang="en-US" altLang="zh-CN" sz="26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]|</a:t>
            </a:r>
            <a:r>
              <a:rPr lang="en-US" altLang="zh-CN" sz="2600" i="1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t</a:t>
            </a:r>
            <a:r>
              <a:rPr lang="en-US" altLang="zh-CN" sz="2600" baseline="-300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en-US" altLang="zh-CN" sz="2600" dirty="0" err="1">
                <a:solidFill>
                  <a:srgbClr val="FFFFFF"/>
                </a:solidFill>
                <a:latin typeface="微软雅黑" charset="-122"/>
                <a:ea typeface="微软雅黑" charset="-122"/>
                <a:sym typeface="Symbol" charset="2"/>
              </a:rPr>
              <a:t></a:t>
            </a:r>
            <a:r>
              <a:rPr lang="en-US" altLang="zh-CN" sz="2600" i="1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en-US" altLang="zh-CN" sz="26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∧π</a:t>
            </a:r>
            <a:r>
              <a:rPr lang="en-US" altLang="zh-CN" sz="2600" baseline="-30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Y</a:t>
            </a:r>
            <a:r>
              <a:rPr lang="en-US" altLang="zh-CN" sz="26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6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</a:t>
            </a:r>
            <a:r>
              <a:rPr lang="en-US" altLang="zh-CN" sz="26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  <a:r>
              <a:rPr lang="en-US" altLang="zh-CN" sz="2600" dirty="0">
                <a:solidFill>
                  <a:srgbClr val="FFFFFF"/>
                </a:solidFill>
                <a:latin typeface="微软雅黑" charset="-122"/>
                <a:ea typeface="微软雅黑" charset="-122"/>
                <a:sym typeface="Symbol" charset="2"/>
              </a:rPr>
              <a:t></a:t>
            </a:r>
            <a:r>
              <a:rPr lang="en-US" altLang="zh-CN" sz="2600" i="1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Y</a:t>
            </a:r>
            <a:r>
              <a:rPr lang="en-US" altLang="zh-CN" sz="2600" i="1" baseline="-300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x</a:t>
            </a:r>
            <a:r>
              <a:rPr lang="en-US" altLang="zh-CN" sz="26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}</a:t>
            </a:r>
          </a:p>
          <a:p>
            <a:pPr marL="457200" lvl="1" indent="0" algn="just" eaLnBrk="1" hangingPunct="1">
              <a:lnSpc>
                <a:spcPct val="140000"/>
              </a:lnSpc>
              <a:buFont typeface="Wingdings" charset="2"/>
              <a:buNone/>
            </a:pPr>
            <a:r>
              <a:rPr lang="en-US" altLang="zh-CN" sz="2600" i="1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       </a:t>
            </a:r>
            <a:r>
              <a:rPr lang="en-US" altLang="zh-CN" sz="2600" i="1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Y</a:t>
            </a:r>
            <a:r>
              <a:rPr lang="en-US" altLang="zh-CN" sz="2600" i="1" baseline="-300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x</a:t>
            </a:r>
            <a:r>
              <a:rPr lang="zh-CN" altLang="en-US" sz="26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altLang="zh-CN" sz="26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x</a:t>
            </a:r>
            <a:r>
              <a:rPr lang="zh-CN" altLang="en-US" sz="26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在</a:t>
            </a:r>
            <a:r>
              <a:rPr lang="en-US" altLang="zh-CN" sz="26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zh-CN" altLang="en-US" sz="2600" dirty="0">
                <a:solidFill>
                  <a:srgbClr val="FFFFFF"/>
                </a:solidFill>
                <a:latin typeface="Arial Unicode MS" charset="0"/>
                <a:ea typeface="微软雅黑" charset="-122"/>
              </a:rPr>
              <a:t>中的象集，</a:t>
            </a:r>
            <a:r>
              <a:rPr lang="en-US" altLang="zh-CN" sz="26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x</a:t>
            </a:r>
            <a:r>
              <a:rPr lang="en-US" altLang="zh-CN" sz="26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 = </a:t>
            </a:r>
            <a:r>
              <a:rPr lang="en-US" altLang="zh-CN" sz="2600" i="1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t</a:t>
            </a:r>
            <a:r>
              <a:rPr lang="en-US" altLang="zh-CN" sz="2600" baseline="-300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r</a:t>
            </a:r>
            <a:r>
              <a:rPr lang="en-US" altLang="zh-CN" sz="26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[</a:t>
            </a:r>
            <a:r>
              <a:rPr lang="en-US" altLang="zh-CN" sz="2600" i="1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X</a:t>
            </a:r>
            <a:r>
              <a:rPr lang="en-US" altLang="zh-CN" sz="26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]</a:t>
            </a:r>
          </a:p>
          <a:p>
            <a:pPr eaLnBrk="1" hangingPunct="1">
              <a:lnSpc>
                <a:spcPct val="140000"/>
              </a:lnSpc>
            </a:pPr>
            <a:endParaRPr lang="en-US" altLang="zh-CN" dirty="0">
              <a:solidFill>
                <a:srgbClr val="FFFFFF"/>
              </a:solidFill>
              <a:latin typeface="黑体" charset="-122"/>
              <a:ea typeface="微软雅黑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2800">
                <a:latin typeface="微软雅黑" charset="-122"/>
                <a:ea typeface="微软雅黑" charset="-122"/>
              </a:rPr>
              <a:t>4. </a:t>
            </a:r>
            <a:r>
              <a:rPr lang="zh-CN" altLang="en-US" sz="2800">
                <a:latin typeface="微软雅黑" charset="-122"/>
                <a:ea typeface="微软雅黑" charset="-122"/>
              </a:rPr>
              <a:t>除运算（</a:t>
            </a:r>
            <a:r>
              <a:rPr lang="en-US" altLang="zh-CN" sz="2800">
                <a:latin typeface="微软雅黑" charset="-122"/>
                <a:ea typeface="微软雅黑" charset="-122"/>
              </a:rPr>
              <a:t>DIVISION</a:t>
            </a:r>
            <a:r>
              <a:rPr lang="zh-CN" altLang="en-US" sz="2800">
                <a:latin typeface="微软雅黑" charset="-122"/>
                <a:ea typeface="微软雅黑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034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1"/>
          <p:cNvSpPr>
            <a:spLocks noGrp="1"/>
          </p:cNvSpPr>
          <p:nvPr>
            <p:ph sz="quarter" idx="15"/>
          </p:nvPr>
        </p:nvSpPr>
        <p:spPr>
          <a:xfrm>
            <a:off x="331788" y="1089025"/>
            <a:ext cx="8077200" cy="677863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微软雅黑" charset="-122"/>
                <a:ea typeface="微软雅黑" charset="-122"/>
              </a:rPr>
              <a:t>除操作是同时从行和列角度进行运算</a:t>
            </a:r>
          </a:p>
        </p:txBody>
      </p:sp>
      <p:grpSp>
        <p:nvGrpSpPr>
          <p:cNvPr id="54275" name="Group 43"/>
          <p:cNvGrpSpPr>
            <a:grpSpLocks/>
          </p:cNvGrpSpPr>
          <p:nvPr/>
        </p:nvGrpSpPr>
        <p:grpSpPr bwMode="auto">
          <a:xfrm>
            <a:off x="1547813" y="2111375"/>
            <a:ext cx="4143375" cy="2546350"/>
            <a:chOff x="1728" y="1536"/>
            <a:chExt cx="2400" cy="1433"/>
          </a:xfrm>
        </p:grpSpPr>
        <p:grpSp>
          <p:nvGrpSpPr>
            <p:cNvPr id="54277" name="Group 20"/>
            <p:cNvGrpSpPr>
              <a:grpSpLocks/>
            </p:cNvGrpSpPr>
            <p:nvPr/>
          </p:nvGrpSpPr>
          <p:grpSpPr bwMode="auto">
            <a:xfrm>
              <a:off x="2064" y="1632"/>
              <a:ext cx="912" cy="768"/>
              <a:chOff x="1536" y="1632"/>
              <a:chExt cx="912" cy="768"/>
            </a:xfrm>
          </p:grpSpPr>
          <p:sp>
            <p:nvSpPr>
              <p:cNvPr id="54292" name="Rectangle 21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3200">
                  <a:ea typeface="宋体" charset="-122"/>
                </a:endParaRPr>
              </a:p>
            </p:txBody>
          </p:sp>
          <p:sp>
            <p:nvSpPr>
              <p:cNvPr id="54293" name="Rectangle 22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3200">
                  <a:ea typeface="宋体" charset="-122"/>
                </a:endParaRPr>
              </a:p>
            </p:txBody>
          </p:sp>
          <p:sp>
            <p:nvSpPr>
              <p:cNvPr id="54294" name="Rectangle 23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3200">
                  <a:ea typeface="宋体" charset="-122"/>
                </a:endParaRPr>
              </a:p>
            </p:txBody>
          </p:sp>
          <p:sp>
            <p:nvSpPr>
              <p:cNvPr id="54295" name="Rectangle 24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3200">
                  <a:ea typeface="宋体" charset="-122"/>
                </a:endParaRPr>
              </a:p>
            </p:txBody>
          </p:sp>
          <p:sp>
            <p:nvSpPr>
              <p:cNvPr id="54296" name="Rectangle 25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3200">
                  <a:ea typeface="宋体" charset="-122"/>
                </a:endParaRPr>
              </a:p>
            </p:txBody>
          </p:sp>
          <p:sp>
            <p:nvSpPr>
              <p:cNvPr id="54297" name="Rectangle 26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3200">
                  <a:ea typeface="宋体" charset="-122"/>
                </a:endParaRPr>
              </a:p>
            </p:txBody>
          </p:sp>
          <p:sp>
            <p:nvSpPr>
              <p:cNvPr id="54298" name="Rectangle 27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3200">
                  <a:ea typeface="宋体" charset="-122"/>
                </a:endParaRPr>
              </a:p>
            </p:txBody>
          </p:sp>
          <p:sp>
            <p:nvSpPr>
              <p:cNvPr id="54299" name="Rectangle 28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1pPr>
                <a:lvl2pPr marL="742950" indent="-28575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3pPr>
                <a:lvl4pPr marL="16002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4pPr>
                <a:lvl5pPr marL="20574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黑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3200">
                  <a:ea typeface="宋体" charset="-122"/>
                </a:endParaRPr>
              </a:p>
            </p:txBody>
          </p:sp>
        </p:grpSp>
        <p:sp>
          <p:nvSpPr>
            <p:cNvPr id="54278" name="AutoShape 29"/>
            <p:cNvSpPr>
              <a:spLocks noChangeArrowheads="1"/>
            </p:cNvSpPr>
            <p:nvPr/>
          </p:nvSpPr>
          <p:spPr bwMode="auto">
            <a:xfrm rot="2235391">
              <a:off x="3072" y="2304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3200">
                <a:ea typeface="宋体" charset="-122"/>
              </a:endParaRPr>
            </a:p>
          </p:txBody>
        </p:sp>
        <p:sp>
          <p:nvSpPr>
            <p:cNvPr id="54279" name="Rectangle 30"/>
            <p:cNvSpPr>
              <a:spLocks noChangeArrowheads="1"/>
            </p:cNvSpPr>
            <p:nvPr/>
          </p:nvSpPr>
          <p:spPr bwMode="auto">
            <a:xfrm>
              <a:off x="2448" y="2640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3200">
                <a:ea typeface="宋体" charset="-122"/>
              </a:endParaRPr>
            </a:p>
          </p:txBody>
        </p:sp>
        <p:sp>
          <p:nvSpPr>
            <p:cNvPr id="54280" name="Rectangle 31"/>
            <p:cNvSpPr>
              <a:spLocks noChangeArrowheads="1"/>
            </p:cNvSpPr>
            <p:nvPr/>
          </p:nvSpPr>
          <p:spPr bwMode="auto">
            <a:xfrm>
              <a:off x="2448" y="2832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3200">
                <a:ea typeface="宋体" charset="-122"/>
              </a:endParaRPr>
            </a:p>
          </p:txBody>
        </p:sp>
        <p:sp>
          <p:nvSpPr>
            <p:cNvPr id="54281" name="Rectangle 32"/>
            <p:cNvSpPr>
              <a:spLocks noChangeArrowheads="1"/>
            </p:cNvSpPr>
            <p:nvPr/>
          </p:nvSpPr>
          <p:spPr bwMode="auto">
            <a:xfrm>
              <a:off x="2448" y="2736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3200">
                <a:ea typeface="宋体" charset="-122"/>
              </a:endParaRPr>
            </a:p>
          </p:txBody>
        </p:sp>
        <p:sp>
          <p:nvSpPr>
            <p:cNvPr id="54282" name="Rectangle 33"/>
            <p:cNvSpPr>
              <a:spLocks noChangeArrowheads="1"/>
            </p:cNvSpPr>
            <p:nvPr/>
          </p:nvSpPr>
          <p:spPr bwMode="auto">
            <a:xfrm>
              <a:off x="2928" y="2304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3600">
                  <a:ea typeface="宋体" charset="-122"/>
                </a:rPr>
                <a:t>÷</a:t>
              </a:r>
            </a:p>
          </p:txBody>
        </p:sp>
        <p:sp>
          <p:nvSpPr>
            <p:cNvPr id="54283" name="AutoShape 34"/>
            <p:cNvSpPr>
              <a:spLocks noChangeArrowheads="1"/>
            </p:cNvSpPr>
            <p:nvPr/>
          </p:nvSpPr>
          <p:spPr bwMode="auto">
            <a:xfrm rot="-1832436">
              <a:off x="3132" y="2684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3200">
                <a:ea typeface="宋体" charset="-122"/>
              </a:endParaRPr>
            </a:p>
          </p:txBody>
        </p:sp>
        <p:sp>
          <p:nvSpPr>
            <p:cNvPr id="54284" name="Rectangle 35" descr="浅色下对角线"/>
            <p:cNvSpPr>
              <a:spLocks noChangeArrowheads="1"/>
            </p:cNvSpPr>
            <p:nvPr/>
          </p:nvSpPr>
          <p:spPr bwMode="auto">
            <a:xfrm>
              <a:off x="3744" y="2544"/>
              <a:ext cx="384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3200">
                <a:ea typeface="宋体" charset="-122"/>
              </a:endParaRPr>
            </a:p>
          </p:txBody>
        </p:sp>
        <p:sp>
          <p:nvSpPr>
            <p:cNvPr id="54285" name="Rectangle 36" descr="浅色下对角线"/>
            <p:cNvSpPr>
              <a:spLocks noChangeArrowheads="1"/>
            </p:cNvSpPr>
            <p:nvPr/>
          </p:nvSpPr>
          <p:spPr bwMode="auto">
            <a:xfrm>
              <a:off x="3744" y="2448"/>
              <a:ext cx="384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3200">
                <a:ea typeface="宋体" charset="-122"/>
              </a:endParaRPr>
            </a:p>
          </p:txBody>
        </p:sp>
        <p:sp>
          <p:nvSpPr>
            <p:cNvPr id="54286" name="Rectangle 37" descr="浅色下对角线"/>
            <p:cNvSpPr>
              <a:spLocks noChangeArrowheads="1"/>
            </p:cNvSpPr>
            <p:nvPr/>
          </p:nvSpPr>
          <p:spPr bwMode="auto">
            <a:xfrm>
              <a:off x="2064" y="153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3200">
                <a:ea typeface="宋体" charset="-122"/>
              </a:endParaRPr>
            </a:p>
          </p:txBody>
        </p:sp>
        <p:sp>
          <p:nvSpPr>
            <p:cNvPr id="54287" name="Text Box 38"/>
            <p:cNvSpPr txBox="1">
              <a:spLocks noChangeArrowheads="1"/>
            </p:cNvSpPr>
            <p:nvPr/>
          </p:nvSpPr>
          <p:spPr bwMode="auto">
            <a:xfrm>
              <a:off x="1728" y="1584"/>
              <a:ext cx="28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>
                  <a:ea typeface="宋体" charset="-122"/>
                </a:rPr>
                <a:t>R</a:t>
              </a:r>
              <a:endParaRPr lang="en-US" altLang="zh-CN" sz="3200">
                <a:ea typeface="宋体" charset="-122"/>
              </a:endParaRPr>
            </a:p>
          </p:txBody>
        </p:sp>
        <p:sp>
          <p:nvSpPr>
            <p:cNvPr id="54288" name="Text Box 39"/>
            <p:cNvSpPr txBox="1">
              <a:spLocks noChangeArrowheads="1"/>
            </p:cNvSpPr>
            <p:nvPr/>
          </p:nvSpPr>
          <p:spPr bwMode="auto">
            <a:xfrm>
              <a:off x="2064" y="2640"/>
              <a:ext cx="28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1pPr>
              <a:lvl2pPr marL="742950" indent="-28575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3pPr>
              <a:lvl4pPr marL="16002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4pPr>
              <a:lvl5pPr marL="20574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黑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>
                  <a:ea typeface="宋体" charset="-122"/>
                </a:rPr>
                <a:t>S</a:t>
              </a:r>
              <a:endParaRPr lang="en-US" altLang="zh-CN" sz="3200">
                <a:ea typeface="宋体" charset="-122"/>
              </a:endParaRPr>
            </a:p>
          </p:txBody>
        </p:sp>
        <p:sp>
          <p:nvSpPr>
            <p:cNvPr id="54289" name="Line 40"/>
            <p:cNvSpPr>
              <a:spLocks noChangeShapeType="1"/>
            </p:cNvSpPr>
            <p:nvPr/>
          </p:nvSpPr>
          <p:spPr bwMode="auto">
            <a:xfrm>
              <a:off x="2448" y="153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Line 41"/>
            <p:cNvSpPr>
              <a:spLocks noChangeShapeType="1"/>
            </p:cNvSpPr>
            <p:nvPr/>
          </p:nvSpPr>
          <p:spPr bwMode="auto">
            <a:xfrm>
              <a:off x="2784" y="264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Line 42"/>
            <p:cNvSpPr>
              <a:spLocks noChangeShapeType="1"/>
            </p:cNvSpPr>
            <p:nvPr/>
          </p:nvSpPr>
          <p:spPr bwMode="auto">
            <a:xfrm>
              <a:off x="2784" y="153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除运算</a:t>
            </a:r>
          </a:p>
        </p:txBody>
      </p:sp>
    </p:spTree>
    <p:extLst>
      <p:ext uri="{BB962C8B-B14F-4D97-AF65-F5344CB8AC3E}">
        <p14:creationId xmlns:p14="http://schemas.microsoft.com/office/powerpoint/2010/main" val="25926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Grp="1" noChangeArrowheads="1"/>
          </p:cNvSpPr>
          <p:nvPr>
            <p:ph sz="quarter" idx="15"/>
          </p:nvPr>
        </p:nvSpPr>
        <p:spPr>
          <a:xfrm>
            <a:off x="304800" y="836613"/>
            <a:ext cx="8077200" cy="2304355"/>
          </a:xfrm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r>
              <a:rPr lang="zh-CN" altLang="zh-CN" dirty="0" smtClean="0"/>
              <a:t>例如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给出</a:t>
            </a:r>
            <a:r>
              <a:rPr lang="en-US" altLang="zh-CN" dirty="0" smtClean="0"/>
              <a:t>3</a:t>
            </a:r>
            <a:r>
              <a:rPr lang="zh-CN" altLang="zh-CN" dirty="0" smtClean="0"/>
              <a:t>个域：</a:t>
            </a:r>
          </a:p>
          <a:p>
            <a:pPr algn="just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dirty="0" smtClean="0">
                <a:latin typeface="Calibri" panose="020F0502020204030204" pitchFamily="34" charset="0"/>
              </a:rPr>
              <a:t>D1=</a:t>
            </a:r>
            <a:r>
              <a:rPr lang="zh-CN" altLang="zh-CN" dirty="0" smtClean="0">
                <a:latin typeface="Calibri" panose="020F0502020204030204" pitchFamily="34" charset="0"/>
              </a:rPr>
              <a:t>导师集合</a:t>
            </a:r>
            <a:r>
              <a:rPr lang="en-US" altLang="zh-CN" dirty="0" smtClean="0">
                <a:latin typeface="Calibri" panose="020F0502020204030204" pitchFamily="34" charset="0"/>
              </a:rPr>
              <a:t>SUPERVISOR=</a:t>
            </a:r>
            <a:r>
              <a:rPr lang="zh-CN" altLang="zh-CN" dirty="0" smtClean="0">
                <a:latin typeface="Calibri" panose="020F0502020204030204" pitchFamily="34" charset="0"/>
              </a:rPr>
              <a:t>｛张清玫，刘逸｝</a:t>
            </a:r>
          </a:p>
          <a:p>
            <a:pPr algn="just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dirty="0" smtClean="0">
                <a:latin typeface="Calibri" panose="020F0502020204030204" pitchFamily="34" charset="0"/>
              </a:rPr>
              <a:t>D2=</a:t>
            </a:r>
            <a:r>
              <a:rPr lang="zh-CN" altLang="zh-CN" dirty="0" smtClean="0">
                <a:latin typeface="Calibri" panose="020F0502020204030204" pitchFamily="34" charset="0"/>
              </a:rPr>
              <a:t>专业集合</a:t>
            </a:r>
            <a:r>
              <a:rPr lang="en-US" altLang="zh-CN" dirty="0" smtClean="0">
                <a:latin typeface="Calibri" panose="020F0502020204030204" pitchFamily="34" charset="0"/>
              </a:rPr>
              <a:t>SPECIALITY=</a:t>
            </a:r>
            <a:r>
              <a:rPr lang="zh-CN" altLang="zh-CN" dirty="0" smtClean="0">
                <a:latin typeface="Calibri" panose="020F0502020204030204" pitchFamily="34" charset="0"/>
              </a:rPr>
              <a:t>｛计算机专业，信息专业｝</a:t>
            </a:r>
          </a:p>
          <a:p>
            <a:pPr algn="just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dirty="0" smtClean="0">
                <a:latin typeface="Calibri" panose="020F0502020204030204" pitchFamily="34" charset="0"/>
              </a:rPr>
              <a:t>D3=</a:t>
            </a:r>
            <a:r>
              <a:rPr lang="zh-CN" altLang="zh-CN" dirty="0" smtClean="0">
                <a:latin typeface="Calibri" panose="020F0502020204030204" pitchFamily="34" charset="0"/>
              </a:rPr>
              <a:t>研究生集合</a:t>
            </a:r>
            <a:r>
              <a:rPr lang="en-US" altLang="zh-CN" dirty="0" smtClean="0">
                <a:latin typeface="Calibri" panose="020F0502020204030204" pitchFamily="34" charset="0"/>
              </a:rPr>
              <a:t>POSTGRADUATE=</a:t>
            </a:r>
            <a:r>
              <a:rPr lang="zh-CN" altLang="zh-CN" dirty="0" smtClean="0">
                <a:latin typeface="Calibri" panose="020F0502020204030204" pitchFamily="34" charset="0"/>
              </a:rPr>
              <a:t>｛李勇，刘晨，王敏｝</a:t>
            </a:r>
          </a:p>
          <a:p>
            <a:pPr algn="just">
              <a:lnSpc>
                <a:spcPct val="14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dirty="0" smtClean="0">
                <a:latin typeface="Calibri" panose="020F0502020204030204" pitchFamily="34" charset="0"/>
              </a:rPr>
              <a:t>D1</a:t>
            </a:r>
            <a:r>
              <a:rPr lang="zh-CN" altLang="zh-CN" dirty="0" smtClean="0">
                <a:latin typeface="Calibri" panose="020F0502020204030204" pitchFamily="34" charset="0"/>
              </a:rPr>
              <a:t>，</a:t>
            </a:r>
            <a:r>
              <a:rPr lang="en-US" altLang="zh-CN" dirty="0" smtClean="0">
                <a:latin typeface="Calibri" panose="020F0502020204030204" pitchFamily="34" charset="0"/>
              </a:rPr>
              <a:t>D2</a:t>
            </a:r>
            <a:r>
              <a:rPr lang="zh-CN" altLang="zh-CN" dirty="0" smtClean="0">
                <a:latin typeface="Calibri" panose="020F0502020204030204" pitchFamily="34" charset="0"/>
              </a:rPr>
              <a:t>，</a:t>
            </a:r>
            <a:r>
              <a:rPr lang="en-US" altLang="zh-CN" dirty="0" smtClean="0">
                <a:latin typeface="Calibri" panose="020F0502020204030204" pitchFamily="34" charset="0"/>
              </a:rPr>
              <a:t>D3</a:t>
            </a:r>
            <a:r>
              <a:rPr lang="zh-CN" altLang="zh-CN" dirty="0" smtClean="0">
                <a:latin typeface="Calibri" panose="020F0502020204030204" pitchFamily="34" charset="0"/>
              </a:rPr>
              <a:t>的笛卡尔积为</a:t>
            </a:r>
          </a:p>
          <a:p>
            <a:pPr marL="457200" lvl="1" indent="0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Calibri" panose="020F0502020204030204" pitchFamily="34" charset="0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US" altLang="zh-CN" sz="2400" b="1" dirty="0" smtClean="0">
              <a:latin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850" y="3213100"/>
            <a:ext cx="7867650" cy="34432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D1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＝｛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(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张清玫，计算机专业，李勇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张清玫，计算机专业，刘晨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(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张清玫，计算机专业，王敏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张清玫，信息专业，李勇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(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张清玫，信息专业，刘晨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张清玫，信息专业，王敏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(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刘逸，计算机专业，李勇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刘逸，计算机专业，刘晨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(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刘逸，计算机专业，王敏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刘逸，信息专业，李勇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(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刘逸，信息专业，刘晨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刘逸，信息专业，王敏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fontAlgn="auto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6443663" y="3214688"/>
            <a:ext cx="946150" cy="454025"/>
          </a:xfrm>
          <a:prstGeom prst="borderCallout2">
            <a:avLst>
              <a:gd name="adj1" fmla="val 9700"/>
              <a:gd name="adj2" fmla="val -11594"/>
              <a:gd name="adj3" fmla="val 18750"/>
              <a:gd name="adj4" fmla="val -16667"/>
              <a:gd name="adj5" fmla="val 130601"/>
              <a:gd name="adj6" fmla="val -575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067175" y="4076700"/>
            <a:ext cx="31956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900113" y="4087813"/>
            <a:ext cx="903287" cy="4937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323850" y="260350"/>
            <a:ext cx="5903913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笛卡尔</a:t>
            </a: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积</a:t>
            </a:r>
            <a:r>
              <a:rPr lang="en-US" altLang="zh-CN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6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613"/>
            <a:ext cx="8077200" cy="466725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微软雅黑" charset="-122"/>
                <a:ea typeface="微软雅黑" charset="-122"/>
              </a:rPr>
              <a:t>[</a:t>
            </a:r>
            <a:r>
              <a:rPr lang="zh-CN" altLang="en-US" sz="2400">
                <a:latin typeface="微软雅黑" charset="-122"/>
                <a:ea typeface="微软雅黑" charset="-122"/>
              </a:rPr>
              <a:t>例</a:t>
            </a:r>
            <a:r>
              <a:rPr lang="en-US" altLang="zh-CN" sz="2400">
                <a:latin typeface="微软雅黑" charset="-122"/>
                <a:ea typeface="微软雅黑" charset="-122"/>
              </a:rPr>
              <a:t>2.9] </a:t>
            </a:r>
            <a:endParaRPr lang="zh-CN" altLang="en-US" sz="3200">
              <a:latin typeface="微软雅黑" charset="-122"/>
              <a:ea typeface="微软雅黑" charset="-122"/>
            </a:endParaRPr>
          </a:p>
        </p:txBody>
      </p:sp>
      <p:sp>
        <p:nvSpPr>
          <p:cNvPr id="55299" name="TextBox 10"/>
          <p:cNvSpPr txBox="1">
            <a:spLocks noChangeArrowheads="1"/>
          </p:cNvSpPr>
          <p:nvPr/>
        </p:nvSpPr>
        <p:spPr bwMode="auto">
          <a:xfrm>
            <a:off x="1419225" y="854075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 dirty="0">
                <a:ea typeface="宋体" charset="-122"/>
              </a:rPr>
              <a:t>R÷S</a:t>
            </a:r>
            <a:endParaRPr lang="zh-CN" altLang="en-US" sz="2200" b="1" dirty="0">
              <a:ea typeface="宋体" charset="-122"/>
            </a:endParaRPr>
          </a:p>
        </p:txBody>
      </p:sp>
      <p:graphicFrame>
        <p:nvGraphicFramePr>
          <p:cNvPr id="5" name="内容占位符 6"/>
          <p:cNvGraphicFramePr>
            <a:graphicFrameLocks/>
          </p:cNvGraphicFramePr>
          <p:nvPr/>
        </p:nvGraphicFramePr>
        <p:xfrm>
          <a:off x="668338" y="1520825"/>
          <a:ext cx="2522538" cy="316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46"/>
                <a:gridCol w="840846"/>
                <a:gridCol w="840846"/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662" marB="4566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a1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b1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c2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a2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b3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c7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a3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b4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c6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a1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b2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c3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a4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b6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c6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a2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b2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c3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a1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b2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c1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</a:tr>
            </a:tbl>
          </a:graphicData>
        </a:graphic>
      </p:graphicFrame>
      <p:graphicFrame>
        <p:nvGraphicFramePr>
          <p:cNvPr id="6" name="内容占位符 8"/>
          <p:cNvGraphicFramePr>
            <a:graphicFrameLocks/>
          </p:cNvGraphicFramePr>
          <p:nvPr/>
        </p:nvGraphicFramePr>
        <p:xfrm>
          <a:off x="668338" y="4956175"/>
          <a:ext cx="2538411" cy="170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37"/>
                <a:gridCol w="846137"/>
                <a:gridCol w="846137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d1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d1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c3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d2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</a:tr>
            </a:tbl>
          </a:graphicData>
        </a:graphic>
      </p:graphicFrame>
      <p:sp>
        <p:nvSpPr>
          <p:cNvPr id="55360" name="TextBox 7"/>
          <p:cNvSpPr txBox="1">
            <a:spLocks noChangeArrowheads="1"/>
          </p:cNvSpPr>
          <p:nvPr/>
        </p:nvSpPr>
        <p:spPr bwMode="auto">
          <a:xfrm>
            <a:off x="279400" y="1412875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R</a:t>
            </a:r>
            <a:endParaRPr lang="zh-CN" altLang="en-US" sz="2200" b="1">
              <a:ea typeface="宋体" charset="-122"/>
            </a:endParaRPr>
          </a:p>
        </p:txBody>
      </p:sp>
      <p:sp>
        <p:nvSpPr>
          <p:cNvPr id="55361" name="TextBox 10"/>
          <p:cNvSpPr txBox="1">
            <a:spLocks noChangeArrowheads="1"/>
          </p:cNvSpPr>
          <p:nvPr/>
        </p:nvSpPr>
        <p:spPr bwMode="auto">
          <a:xfrm>
            <a:off x="119063" y="4740275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S</a:t>
            </a:r>
            <a:endParaRPr lang="zh-CN" altLang="en-US" sz="2200" b="1">
              <a:ea typeface="宋体" charset="-122"/>
            </a:endParaRPr>
          </a:p>
        </p:txBody>
      </p:sp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7791450" y="5748338"/>
          <a:ext cx="704850" cy="85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541" marR="91541" marT="45777" marB="45777"/>
                </a:tc>
              </a:tr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541" marR="91541" marT="45777" marB="45777"/>
                </a:tc>
              </a:tr>
            </a:tbl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392488" y="1069975"/>
            <a:ext cx="4989512" cy="558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indent="-2095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charset="-122"/>
                <a:ea typeface="微软雅黑" charset="-122"/>
              </a:rPr>
              <a:t>首先确定</a:t>
            </a:r>
            <a:r>
              <a:rPr lang="en-US" altLang="zh-CN" sz="2400" dirty="0" smtClean="0"/>
              <a:t>R</a:t>
            </a:r>
            <a:r>
              <a:rPr lang="en-US" altLang="zh-CN" sz="2400" dirty="0" smtClean="0">
                <a:latin typeface="宋体" charset="0"/>
              </a:rPr>
              <a:t>÷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的模式，</a:t>
            </a:r>
            <a:r>
              <a:rPr lang="en-US" altLang="zh-CN" sz="2400" dirty="0" smtClean="0"/>
              <a:t>P[A]</a:t>
            </a:r>
            <a:endParaRPr lang="en-US" altLang="zh-CN" sz="2400" dirty="0" smtClean="0">
              <a:latin typeface="微软雅黑" charset="-122"/>
              <a:ea typeface="微软雅黑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charset="-122"/>
                <a:ea typeface="微软雅黑" charset="-122"/>
              </a:rPr>
              <a:t>在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关系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R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中，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A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可以取四个值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{a1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，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a2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，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a3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，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a4}</a:t>
            </a: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a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的象集为 </a:t>
            </a:r>
            <a:r>
              <a:rPr lang="en-US" altLang="zh-CN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{(</a:t>
            </a: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b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c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2</a:t>
            </a:r>
            <a:r>
              <a:rPr lang="en-US" altLang="zh-CN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b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2</a:t>
            </a:r>
            <a:r>
              <a:rPr lang="zh-CN" altLang="en-US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c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3</a:t>
            </a:r>
            <a:r>
              <a:rPr lang="en-US" altLang="zh-CN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b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2</a:t>
            </a:r>
            <a:r>
              <a:rPr lang="zh-CN" altLang="en-US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c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1</a:t>
            </a:r>
            <a:r>
              <a:rPr lang="en-US" altLang="zh-CN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)}</a:t>
            </a: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a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2</a:t>
            </a:r>
            <a:r>
              <a:rPr lang="zh-CN" altLang="en-US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的象集为 </a:t>
            </a:r>
            <a:r>
              <a:rPr lang="en-US" altLang="zh-CN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{(</a:t>
            </a: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b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3</a:t>
            </a:r>
            <a:r>
              <a:rPr lang="zh-CN" altLang="en-US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c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7</a:t>
            </a:r>
            <a:r>
              <a:rPr lang="en-US" altLang="zh-CN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b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2</a:t>
            </a:r>
            <a:r>
              <a:rPr lang="zh-CN" altLang="en-US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c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3</a:t>
            </a:r>
            <a:r>
              <a:rPr lang="en-US" altLang="zh-CN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)}</a:t>
            </a: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a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3</a:t>
            </a:r>
            <a:r>
              <a:rPr lang="zh-CN" altLang="en-US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的象集为 </a:t>
            </a:r>
            <a:r>
              <a:rPr lang="en-US" altLang="zh-CN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{</a:t>
            </a: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(b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4</a:t>
            </a:r>
            <a:r>
              <a:rPr lang="zh-CN" altLang="en-US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c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6</a:t>
            </a:r>
            <a:r>
              <a:rPr lang="en-US" altLang="zh-CN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)}</a:t>
            </a: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a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4</a:t>
            </a:r>
            <a:r>
              <a:rPr lang="zh-CN" altLang="en-US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的象集为 </a:t>
            </a:r>
            <a:r>
              <a:rPr lang="en-US" altLang="zh-CN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{(</a:t>
            </a: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b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6</a:t>
            </a:r>
            <a:r>
              <a:rPr lang="zh-CN" altLang="en-US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c</a:t>
            </a:r>
            <a:r>
              <a:rPr lang="en-US" altLang="zh-CN" sz="1800" b="1" baseline="-3000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6</a:t>
            </a:r>
            <a:r>
              <a:rPr lang="en-US" altLang="zh-CN" sz="1800" b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)}</a:t>
            </a:r>
            <a:endParaRPr lang="en-US" altLang="zh-CN" sz="2400" b="1" i="1" dirty="0">
              <a:solidFill>
                <a:srgbClr val="7030A0"/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i="1" dirty="0">
                <a:latin typeface="微软雅黑" charset="-122"/>
                <a:ea typeface="微软雅黑" charset="-122"/>
              </a:rPr>
              <a:t>S 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在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(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B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，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C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)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上的投影为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i="1" dirty="0">
                <a:latin typeface="微软雅黑" charset="-122"/>
                <a:ea typeface="微软雅黑" charset="-122"/>
              </a:rPr>
              <a:t>   </a:t>
            </a:r>
            <a:r>
              <a:rPr lang="en-US" altLang="zh-CN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{(b1</a:t>
            </a:r>
            <a:r>
              <a:rPr lang="zh-CN" altLang="en-US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c2)</a:t>
            </a:r>
            <a:r>
              <a:rPr lang="zh-CN" altLang="en-US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(b2</a:t>
            </a:r>
            <a:r>
              <a:rPr lang="zh-CN" altLang="en-US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c1)</a:t>
            </a:r>
            <a:r>
              <a:rPr lang="zh-CN" altLang="en-US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(b2</a:t>
            </a:r>
            <a:r>
              <a:rPr lang="zh-CN" altLang="en-US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b="1" i="1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c3)}</a:t>
            </a:r>
            <a:endParaRPr lang="en-US" altLang="zh-CN" b="1" dirty="0">
              <a:solidFill>
                <a:srgbClr val="7030A0"/>
              </a:solidFill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微软雅黑" charset="-122"/>
                <a:ea typeface="微软雅黑" charset="-122"/>
              </a:rPr>
              <a:t>只有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a</a:t>
            </a:r>
            <a:r>
              <a:rPr lang="en-US" altLang="zh-CN" sz="2400" baseline="-30000" dirty="0">
                <a:latin typeface="微软雅黑" charset="-122"/>
                <a:ea typeface="微软雅黑" charset="-122"/>
              </a:rPr>
              <a:t>1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的象集包含了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S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在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(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B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，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C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)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属性组上的投影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微软雅黑" charset="-122"/>
                <a:ea typeface="微软雅黑" charset="-122"/>
              </a:rPr>
              <a:t>     所以     </a:t>
            </a:r>
            <a:r>
              <a:rPr lang="en-US" altLang="zh-CN" sz="2400" b="1" i="1" dirty="0">
                <a:latin typeface="微软雅黑" charset="-122"/>
                <a:ea typeface="微软雅黑" charset="-122"/>
              </a:rPr>
              <a:t>R 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÷</a:t>
            </a:r>
            <a:r>
              <a:rPr lang="en-US" altLang="zh-CN" sz="2400" b="1" i="1" dirty="0">
                <a:latin typeface="微软雅黑" charset="-122"/>
                <a:ea typeface="微软雅黑" charset="-122"/>
              </a:rPr>
              <a:t>S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 ={</a:t>
            </a:r>
            <a:r>
              <a:rPr lang="en-US" altLang="zh-CN" sz="2400" b="1" i="1" dirty="0">
                <a:latin typeface="微软雅黑" charset="-122"/>
                <a:ea typeface="微软雅黑" charset="-122"/>
              </a:rPr>
              <a:t>a</a:t>
            </a:r>
            <a:r>
              <a:rPr lang="en-US" altLang="zh-CN" sz="2400" b="1" baseline="-30000" dirty="0">
                <a:latin typeface="微软雅黑" charset="-122"/>
                <a:ea typeface="微软雅黑" charset="-122"/>
              </a:rPr>
              <a:t>1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} 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除运算 例</a:t>
            </a:r>
          </a:p>
        </p:txBody>
      </p:sp>
    </p:spTree>
    <p:extLst>
      <p:ext uri="{BB962C8B-B14F-4D97-AF65-F5344CB8AC3E}">
        <p14:creationId xmlns:p14="http://schemas.microsoft.com/office/powerpoint/2010/main" val="427059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15"/>
          </p:nvPr>
        </p:nvSpPr>
        <p:spPr>
          <a:xfrm>
            <a:off x="323850" y="837506"/>
            <a:ext cx="8136582" cy="5903862"/>
          </a:xfrm>
          <a:solidFill>
            <a:schemeClr val="accent1"/>
          </a:solidFill>
          <a:ln w="38100" cap="flat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zh-CN" altLang="en-US" dirty="0">
                <a:latin typeface="宋体" charset="0"/>
              </a:rPr>
              <a:t>设</a:t>
            </a:r>
            <a:r>
              <a:rPr lang="en-US" altLang="zh-CN" dirty="0">
                <a:latin typeface="宋体" charset="0"/>
                <a:cs typeface="Times New Roman" charset="0"/>
              </a:rPr>
              <a:t>R</a:t>
            </a:r>
            <a:r>
              <a:rPr lang="zh-CN" altLang="en-US" dirty="0">
                <a:latin typeface="宋体" charset="0"/>
              </a:rPr>
              <a:t>和</a:t>
            </a:r>
            <a:r>
              <a:rPr lang="en-US" altLang="zh-CN" dirty="0">
                <a:latin typeface="宋体" charset="0"/>
                <a:cs typeface="Times New Roman" charset="0"/>
              </a:rPr>
              <a:t>S</a:t>
            </a:r>
            <a:r>
              <a:rPr lang="zh-CN" altLang="en-US" dirty="0">
                <a:latin typeface="宋体" charset="0"/>
              </a:rPr>
              <a:t>是两个关系</a:t>
            </a:r>
            <a:r>
              <a:rPr lang="zh-CN" altLang="en-US" dirty="0" smtClean="0">
                <a:latin typeface="宋体" charset="0"/>
              </a:rPr>
              <a:t>，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  <a:latin typeface="宋体" charset="0"/>
              </a:rPr>
              <a:t>（并且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  <a:latin typeface="宋体" charset="0"/>
                <a:cs typeface="Times New Roman" charset="0"/>
              </a:rPr>
              <a:t>R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  <a:latin typeface="宋体" charset="0"/>
              </a:rPr>
              <a:t>的属性包含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  <a:latin typeface="宋体" charset="0"/>
                <a:cs typeface="Times New Roman" charset="0"/>
              </a:rPr>
              <a:t>S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  <a:latin typeface="宋体" charset="0"/>
              </a:rPr>
              <a:t>的属性）</a:t>
            </a:r>
            <a:r>
              <a:rPr lang="zh-CN" altLang="en-US" dirty="0" smtClean="0">
                <a:latin typeface="宋体" charset="0"/>
              </a:rPr>
              <a:t>。设</a:t>
            </a:r>
            <a:r>
              <a:rPr lang="en-US" altLang="zh-CN" dirty="0" smtClean="0">
                <a:latin typeface="宋体" charset="0"/>
                <a:cs typeface="Times New Roman" charset="0"/>
              </a:rPr>
              <a:t>R</a:t>
            </a:r>
            <a:r>
              <a:rPr lang="zh-CN" altLang="en-US" dirty="0">
                <a:latin typeface="宋体" charset="0"/>
              </a:rPr>
              <a:t>的属性集合用</a:t>
            </a:r>
            <a:r>
              <a:rPr lang="en-US" altLang="zh-CN" dirty="0">
                <a:latin typeface="宋体" charset="0"/>
                <a:cs typeface="Times New Roman" charset="0"/>
              </a:rPr>
              <a:t>r</a:t>
            </a:r>
            <a:r>
              <a:rPr lang="zh-CN" altLang="en-US" dirty="0">
                <a:latin typeface="宋体" charset="0"/>
              </a:rPr>
              <a:t>表示，</a:t>
            </a:r>
            <a:r>
              <a:rPr lang="en-US" altLang="zh-CN" dirty="0">
                <a:latin typeface="宋体" charset="0"/>
                <a:cs typeface="Times New Roman" charset="0"/>
              </a:rPr>
              <a:t>S</a:t>
            </a:r>
            <a:r>
              <a:rPr lang="zh-CN" altLang="en-US" dirty="0">
                <a:latin typeface="宋体" charset="0"/>
              </a:rPr>
              <a:t>的属性集合用</a:t>
            </a:r>
            <a:r>
              <a:rPr lang="en-US" altLang="zh-CN" dirty="0">
                <a:latin typeface="宋体" charset="0"/>
                <a:cs typeface="Times New Roman" charset="0"/>
              </a:rPr>
              <a:t>s</a:t>
            </a:r>
            <a:r>
              <a:rPr lang="zh-CN" altLang="en-US" dirty="0">
                <a:latin typeface="宋体" charset="0"/>
              </a:rPr>
              <a:t>表示。关系</a:t>
            </a:r>
            <a:r>
              <a:rPr lang="en-US" altLang="zh-CN" dirty="0">
                <a:solidFill>
                  <a:srgbClr val="FF0000"/>
                </a:solidFill>
                <a:latin typeface="宋体" charset="0"/>
                <a:cs typeface="Times New Roman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宋体" charset="0"/>
              </a:rPr>
              <a:t>÷</a:t>
            </a:r>
            <a:r>
              <a:rPr lang="en-US" altLang="zh-CN" dirty="0">
                <a:solidFill>
                  <a:srgbClr val="FF0000"/>
                </a:solidFill>
                <a:latin typeface="宋体" charset="0"/>
                <a:cs typeface="Times New Roman" charset="0"/>
              </a:rPr>
              <a:t>S</a:t>
            </a:r>
            <a:r>
              <a:rPr lang="zh-CN" altLang="en-US" dirty="0">
                <a:solidFill>
                  <a:srgbClr val="FF0000"/>
                </a:solidFill>
                <a:latin typeface="宋体" charset="0"/>
              </a:rPr>
              <a:t>包含所有在</a:t>
            </a:r>
            <a:r>
              <a:rPr lang="en-US" altLang="zh-CN" dirty="0">
                <a:solidFill>
                  <a:srgbClr val="FF0000"/>
                </a:solidFill>
                <a:latin typeface="宋体" charset="0"/>
                <a:cs typeface="Times New Roman" charset="0"/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宋体" charset="0"/>
              </a:rPr>
              <a:t>中而不在</a:t>
            </a:r>
            <a:r>
              <a:rPr lang="en-US" altLang="zh-CN" dirty="0">
                <a:solidFill>
                  <a:srgbClr val="FF0000"/>
                </a:solidFill>
                <a:latin typeface="宋体" charset="0"/>
                <a:cs typeface="Times New Roman" charset="0"/>
              </a:rPr>
              <a:t>S</a:t>
            </a:r>
            <a:r>
              <a:rPr lang="zh-CN" altLang="en-US" dirty="0">
                <a:solidFill>
                  <a:srgbClr val="FF0000"/>
                </a:solidFill>
                <a:latin typeface="宋体" charset="0"/>
              </a:rPr>
              <a:t>中的属性</a:t>
            </a:r>
            <a:r>
              <a:rPr lang="zh-CN" altLang="en-US" dirty="0">
                <a:latin typeface="宋体" charset="0"/>
              </a:rPr>
              <a:t>，这样的属性集用</a:t>
            </a:r>
            <a:r>
              <a:rPr lang="en-US" altLang="zh-CN" dirty="0">
                <a:latin typeface="宋体" charset="0"/>
                <a:cs typeface="Times New Roman" charset="0"/>
              </a:rPr>
              <a:t>a = r </a:t>
            </a:r>
            <a:r>
              <a:rPr lang="en-US" altLang="zh-CN" dirty="0">
                <a:latin typeface="Times New Roman" charset="0"/>
                <a:cs typeface="Times New Roman" charset="0"/>
                <a:sym typeface="Symbol" charset="0"/>
              </a:rPr>
              <a:t></a:t>
            </a:r>
            <a:r>
              <a:rPr lang="en-US" altLang="zh-CN" dirty="0">
                <a:latin typeface="宋体" charset="0"/>
                <a:cs typeface="Times New Roman" charset="0"/>
              </a:rPr>
              <a:t> s</a:t>
            </a:r>
            <a:r>
              <a:rPr lang="zh-CN" altLang="en-US" dirty="0">
                <a:latin typeface="宋体" charset="0"/>
              </a:rPr>
              <a:t>表示。元组</a:t>
            </a:r>
            <a:r>
              <a:rPr lang="en-US" altLang="zh-CN" dirty="0">
                <a:latin typeface="宋体" charset="0"/>
                <a:cs typeface="Times New Roman" charset="0"/>
              </a:rPr>
              <a:t>t</a:t>
            </a:r>
            <a:r>
              <a:rPr lang="zh-CN" altLang="en-US" dirty="0">
                <a:latin typeface="宋体" charset="0"/>
              </a:rPr>
              <a:t>属于</a:t>
            </a:r>
            <a:r>
              <a:rPr lang="en-US" altLang="zh-CN" dirty="0">
                <a:latin typeface="宋体" charset="0"/>
                <a:cs typeface="Times New Roman" charset="0"/>
              </a:rPr>
              <a:t>R</a:t>
            </a:r>
            <a:r>
              <a:rPr lang="en-US" altLang="zh-CN" dirty="0">
                <a:latin typeface="宋体" charset="0"/>
              </a:rPr>
              <a:t>÷</a:t>
            </a:r>
            <a:r>
              <a:rPr lang="en-US" altLang="zh-CN" dirty="0">
                <a:latin typeface="宋体" charset="0"/>
                <a:cs typeface="Times New Roman" charset="0"/>
              </a:rPr>
              <a:t>S</a:t>
            </a:r>
            <a:r>
              <a:rPr lang="zh-CN" altLang="en-US" dirty="0">
                <a:latin typeface="宋体" charset="0"/>
              </a:rPr>
              <a:t>当且仅当下面两个条件同时成立：</a:t>
            </a:r>
            <a:endParaRPr lang="zh-CN" altLang="en-US" dirty="0">
              <a:latin typeface="宋体" charset="0"/>
              <a:cs typeface="Times New Roman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宋体" charset="0"/>
                <a:ea typeface="宋体" charset="0"/>
                <a:cs typeface="Times New Roman" charset="0"/>
              </a:rPr>
              <a:t>1</a:t>
            </a:r>
            <a:r>
              <a:rPr lang="zh-CN" altLang="en-US" dirty="0">
                <a:latin typeface="宋体" charset="0"/>
              </a:rPr>
              <a:t>）</a:t>
            </a:r>
            <a:r>
              <a:rPr lang="en-US" altLang="zh-CN" dirty="0">
                <a:latin typeface="宋体" charset="0"/>
                <a:ea typeface="宋体" charset="0"/>
                <a:cs typeface="Times New Roman" charset="0"/>
              </a:rPr>
              <a:t>t</a:t>
            </a:r>
            <a:r>
              <a:rPr lang="en-US" altLang="zh-CN" dirty="0">
                <a:latin typeface="宋体" charset="0"/>
              </a:rPr>
              <a:t>∈</a:t>
            </a:r>
            <a:r>
              <a:rPr lang="en-US" altLang="zh-CN" dirty="0">
                <a:latin typeface="宋体" charset="0"/>
                <a:ea typeface="MingLiU" charset="0"/>
                <a:cs typeface="MingLiU" charset="0"/>
              </a:rPr>
              <a:t>π</a:t>
            </a:r>
            <a:r>
              <a:rPr lang="en-US" altLang="zh-CN" baseline="-30000" dirty="0">
                <a:latin typeface="宋体" charset="0"/>
                <a:ea typeface="宋体" charset="0"/>
                <a:cs typeface="Times New Roman" charset="0"/>
              </a:rPr>
              <a:t>a </a:t>
            </a:r>
            <a:r>
              <a:rPr lang="en-US" altLang="zh-CN" dirty="0">
                <a:latin typeface="宋体" charset="0"/>
                <a:ea typeface="宋体" charset="0"/>
                <a:cs typeface="Times New Roman" charset="0"/>
              </a:rPr>
              <a:t>(R)</a:t>
            </a:r>
            <a:r>
              <a:rPr lang="en-US" altLang="zh-CN" dirty="0">
                <a:latin typeface="宋体" charset="0"/>
              </a:rPr>
              <a:t>；</a:t>
            </a:r>
          </a:p>
          <a:p>
            <a:pPr lvl="1" algn="just">
              <a:lnSpc>
                <a:spcPct val="90000"/>
              </a:lnSpc>
            </a:pPr>
            <a:r>
              <a:rPr lang="en-US" altLang="zh-CN" dirty="0"/>
              <a:t>2</a:t>
            </a:r>
            <a:r>
              <a:rPr lang="en-US" altLang="zh-CN" dirty="0">
                <a:latin typeface="宋体" charset="0"/>
              </a:rPr>
              <a:t>）</a:t>
            </a:r>
            <a:r>
              <a:rPr lang="zh-CN" altLang="en-US" dirty="0">
                <a:latin typeface="宋体" charset="0"/>
              </a:rPr>
              <a:t>对</a:t>
            </a:r>
            <a:r>
              <a:rPr lang="en-US" altLang="zh-CN" dirty="0"/>
              <a:t>S</a:t>
            </a:r>
            <a:r>
              <a:rPr lang="zh-CN" altLang="en-US" dirty="0">
                <a:latin typeface="宋体" charset="0"/>
              </a:rPr>
              <a:t>中的每一个元组</a:t>
            </a:r>
            <a:r>
              <a:rPr lang="en-US" altLang="zh-CN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dirty="0">
                <a:latin typeface="宋体" charset="0"/>
              </a:rPr>
              <a:t>，</a:t>
            </a:r>
            <a:r>
              <a:rPr lang="zh-CN" altLang="en-US" dirty="0">
                <a:latin typeface="宋体" charset="0"/>
              </a:rPr>
              <a:t>在</a:t>
            </a:r>
            <a:r>
              <a:rPr lang="en-US" altLang="zh-CN" dirty="0"/>
              <a:t>R</a:t>
            </a:r>
            <a:r>
              <a:rPr lang="zh-CN" altLang="en-US" dirty="0">
                <a:latin typeface="宋体" charset="0"/>
              </a:rPr>
              <a:t>中都存在元组</a:t>
            </a:r>
            <a:r>
              <a:rPr lang="en-US" altLang="zh-CN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dirty="0">
                <a:latin typeface="宋体" charset="0"/>
              </a:rPr>
              <a:t>，</a:t>
            </a:r>
            <a:r>
              <a:rPr lang="zh-CN" altLang="en-US" dirty="0">
                <a:latin typeface="宋体" charset="0"/>
              </a:rPr>
              <a:t>使得</a:t>
            </a:r>
            <a:r>
              <a:rPr lang="en-US" altLang="zh-CN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dirty="0"/>
              <a:t>[s] = </a:t>
            </a:r>
            <a:r>
              <a:rPr lang="en-US" altLang="zh-CN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dirty="0"/>
              <a:t>[s]</a:t>
            </a:r>
            <a:r>
              <a:rPr lang="en-US" altLang="zh-CN" dirty="0">
                <a:latin typeface="宋体" charset="0"/>
              </a:rPr>
              <a:t>，</a:t>
            </a:r>
            <a:r>
              <a:rPr lang="zh-CN" altLang="en-US" dirty="0">
                <a:latin typeface="宋体" charset="0"/>
              </a:rPr>
              <a:t>并且</a:t>
            </a:r>
            <a:r>
              <a:rPr lang="en-US" altLang="zh-CN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dirty="0"/>
              <a:t>[a] = t</a:t>
            </a:r>
            <a:r>
              <a:rPr lang="en-US" altLang="zh-CN" dirty="0">
                <a:latin typeface="宋体" charset="0"/>
              </a:rPr>
              <a:t>。</a:t>
            </a:r>
            <a:r>
              <a:rPr lang="zh-CN" altLang="en-US" dirty="0">
                <a:latin typeface="宋体" charset="0"/>
              </a:rPr>
              <a:t>其中</a:t>
            </a:r>
            <a:r>
              <a:rPr lang="en-US" altLang="zh-CN" dirty="0"/>
              <a:t>t[s]</a:t>
            </a:r>
            <a:r>
              <a:rPr lang="zh-CN" altLang="en-US" dirty="0">
                <a:latin typeface="宋体" charset="0"/>
              </a:rPr>
              <a:t>和</a:t>
            </a:r>
            <a:r>
              <a:rPr lang="en-US" altLang="zh-CN" dirty="0"/>
              <a:t>t[a]</a:t>
            </a:r>
            <a:r>
              <a:rPr lang="zh-CN" altLang="en-US" dirty="0">
                <a:latin typeface="宋体" charset="0"/>
              </a:rPr>
              <a:t>分别表示元组</a:t>
            </a:r>
            <a:r>
              <a:rPr lang="en-US" altLang="zh-CN" dirty="0"/>
              <a:t>t</a:t>
            </a:r>
            <a:r>
              <a:rPr lang="zh-CN" altLang="en-US" dirty="0">
                <a:latin typeface="宋体" charset="0"/>
              </a:rPr>
              <a:t>中相应于属性集合</a:t>
            </a:r>
            <a:r>
              <a:rPr lang="en-US" altLang="zh-CN" dirty="0"/>
              <a:t>s</a:t>
            </a:r>
            <a:r>
              <a:rPr lang="zh-CN" altLang="en-US" dirty="0">
                <a:latin typeface="宋体" charset="0"/>
              </a:rPr>
              <a:t>和</a:t>
            </a:r>
            <a:r>
              <a:rPr lang="en-US" altLang="zh-CN" dirty="0"/>
              <a:t>a</a:t>
            </a:r>
            <a:r>
              <a:rPr lang="zh-CN" altLang="en-US" dirty="0">
                <a:latin typeface="宋体" charset="0"/>
              </a:rPr>
              <a:t>的分量。</a:t>
            </a:r>
            <a:r>
              <a:rPr lang="zh-CN" altLang="en-US" dirty="0"/>
              <a:t> </a:t>
            </a:r>
          </a:p>
          <a:p>
            <a:pPr marL="0" indent="0">
              <a:lnSpc>
                <a:spcPct val="90000"/>
              </a:lnSpc>
            </a:pPr>
            <a:r>
              <a:rPr lang="zh-CN" altLang="en-US" dirty="0">
                <a:latin typeface="宋体" charset="0"/>
              </a:rPr>
              <a:t>可以用基本操作来表示：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    R</a:t>
            </a:r>
            <a:r>
              <a:rPr lang="en-US" altLang="zh-CN" dirty="0">
                <a:latin typeface="宋体" charset="0"/>
              </a:rPr>
              <a:t>÷</a:t>
            </a:r>
            <a:r>
              <a:rPr lang="en-US" altLang="zh-CN" dirty="0"/>
              <a:t>S </a:t>
            </a:r>
            <a:r>
              <a:rPr lang="en-US" altLang="zh-CN" dirty="0">
                <a:latin typeface="Times New Roman" charset="0"/>
                <a:sym typeface="Symbol" charset="0"/>
              </a:rPr>
              <a:t></a:t>
            </a:r>
            <a:r>
              <a:rPr lang="en-US" altLang="zh-CN" dirty="0">
                <a:latin typeface="宋体" charset="0"/>
              </a:rPr>
              <a:t>π</a:t>
            </a:r>
            <a:r>
              <a:rPr lang="en-US" altLang="zh-CN" baseline="-30000" dirty="0"/>
              <a:t>a</a:t>
            </a:r>
            <a:r>
              <a:rPr lang="en-US" altLang="zh-CN" dirty="0">
                <a:latin typeface="宋体" charset="0"/>
              </a:rPr>
              <a:t>(</a:t>
            </a:r>
            <a:r>
              <a:rPr lang="en-US" altLang="zh-CN" dirty="0"/>
              <a:t>R</a:t>
            </a:r>
            <a:r>
              <a:rPr lang="en-US" altLang="zh-CN" dirty="0">
                <a:latin typeface="宋体" charset="0"/>
              </a:rPr>
              <a:t>)</a:t>
            </a:r>
            <a:r>
              <a:rPr lang="en-US" altLang="zh-CN" dirty="0">
                <a:latin typeface="Times New Roman" charset="0"/>
                <a:sym typeface="Symbol" charset="0"/>
              </a:rPr>
              <a:t></a:t>
            </a:r>
            <a:r>
              <a:rPr lang="en-US" altLang="zh-CN" dirty="0">
                <a:latin typeface="宋体" charset="0"/>
              </a:rPr>
              <a:t>π</a:t>
            </a:r>
            <a:r>
              <a:rPr lang="en-US" altLang="zh-CN" baseline="-30000" dirty="0"/>
              <a:t>a</a:t>
            </a:r>
            <a:r>
              <a:rPr lang="en-US" altLang="zh-CN" dirty="0">
                <a:latin typeface="宋体" charset="0"/>
              </a:rPr>
              <a:t>((π</a:t>
            </a:r>
            <a:r>
              <a:rPr lang="en-US" altLang="zh-CN" baseline="-30000" dirty="0" err="1"/>
              <a:t>a</a:t>
            </a:r>
            <a:r>
              <a:rPr lang="en-US" altLang="zh-CN" dirty="0" err="1">
                <a:latin typeface="宋体" charset="0"/>
              </a:rPr>
              <a:t>（</a:t>
            </a:r>
            <a:r>
              <a:rPr lang="en-US" altLang="zh-CN" dirty="0" err="1"/>
              <a:t>R</a:t>
            </a:r>
            <a:r>
              <a:rPr lang="en-US" altLang="zh-CN" dirty="0">
                <a:latin typeface="宋体" charset="0"/>
              </a:rPr>
              <a:t>）×</a:t>
            </a:r>
            <a:r>
              <a:rPr lang="en-US" altLang="zh-CN" dirty="0"/>
              <a:t>S</a:t>
            </a:r>
            <a:r>
              <a:rPr lang="en-US" altLang="zh-CN" dirty="0">
                <a:latin typeface="宋体" charset="0"/>
              </a:rPr>
              <a:t>)</a:t>
            </a:r>
            <a:r>
              <a:rPr lang="en-US" altLang="zh-CN" dirty="0">
                <a:latin typeface="Times New Roman" charset="0"/>
                <a:sym typeface="Symbol" charset="0"/>
              </a:rPr>
              <a:t></a:t>
            </a:r>
            <a:r>
              <a:rPr lang="en-US" altLang="zh-CN" dirty="0">
                <a:latin typeface="宋体" charset="0"/>
              </a:rPr>
              <a:t>π</a:t>
            </a:r>
            <a:r>
              <a:rPr lang="en-US" altLang="zh-CN" baseline="-30000" dirty="0" err="1"/>
              <a:t>a,s</a:t>
            </a:r>
            <a:r>
              <a:rPr lang="en-US" altLang="zh-CN" dirty="0">
                <a:latin typeface="宋体" charset="0"/>
              </a:rPr>
              <a:t>(</a:t>
            </a:r>
            <a:r>
              <a:rPr lang="en-US" altLang="zh-CN" dirty="0"/>
              <a:t>R</a:t>
            </a:r>
            <a:r>
              <a:rPr lang="en-US" altLang="zh-CN" dirty="0">
                <a:latin typeface="宋体" charset="0"/>
              </a:rPr>
              <a:t>))</a:t>
            </a:r>
            <a:r>
              <a:rPr lang="en-US" altLang="zh-CN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    R</a:t>
            </a:r>
            <a:r>
              <a:rPr lang="en-US" altLang="zh-CN" dirty="0">
                <a:latin typeface="宋体" charset="0"/>
              </a:rPr>
              <a:t>÷</a:t>
            </a:r>
            <a:r>
              <a:rPr lang="en-US" altLang="zh-CN" dirty="0"/>
              <a:t>S</a:t>
            </a:r>
            <a:r>
              <a:rPr lang="en-US" altLang="zh-CN" dirty="0">
                <a:latin typeface="宋体" charset="0"/>
              </a:rPr>
              <a:t>×</a:t>
            </a:r>
            <a:r>
              <a:rPr lang="en-US" altLang="zh-CN" dirty="0"/>
              <a:t>S </a:t>
            </a:r>
            <a:r>
              <a:rPr lang="en-US" altLang="zh-CN" dirty="0">
                <a:latin typeface="Arial Unicode MS" charset="0"/>
                <a:ea typeface="Arial Unicode MS" charset="0"/>
                <a:cs typeface="Arial Unicode MS" charset="0"/>
              </a:rPr>
              <a:t>⊆</a:t>
            </a:r>
            <a:r>
              <a:rPr lang="en-US" altLang="zh-CN" dirty="0" smtClean="0"/>
              <a:t>R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宋体" charset="0"/>
              </a:rPr>
              <a:t> 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  <a:latin typeface="宋体" charset="0"/>
              </a:rPr>
              <a:t>（如果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  <a:latin typeface="宋体" charset="0"/>
                <a:cs typeface="Times New Roman" charset="0"/>
              </a:rPr>
              <a:t>R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宋体" charset="0"/>
              </a:rPr>
              <a:t>的属性包含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宋体" charset="0"/>
                <a:cs typeface="Times New Roman" charset="0"/>
              </a:rPr>
              <a:t>S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宋体" charset="0"/>
              </a:rPr>
              <a:t>的属性）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R</a:t>
            </a:r>
            <a:r>
              <a:rPr lang="en-US" altLang="zh-CN" dirty="0" smtClean="0">
                <a:latin typeface="宋体" charset="0"/>
              </a:rPr>
              <a:t>÷</a:t>
            </a:r>
            <a:r>
              <a:rPr lang="en-US" altLang="zh-CN" dirty="0" smtClean="0"/>
              <a:t>S</a:t>
            </a:r>
            <a:r>
              <a:rPr lang="en-US" altLang="zh-CN" dirty="0" smtClean="0">
                <a:latin typeface="宋体" charset="0"/>
              </a:rPr>
              <a:t>×</a:t>
            </a:r>
            <a:r>
              <a:rPr lang="en-US" altLang="zh-CN" dirty="0" smtClean="0"/>
              <a:t>S[r-a] </a:t>
            </a:r>
            <a:r>
              <a:rPr lang="en-US" altLang="zh-CN" dirty="0">
                <a:latin typeface="Arial Unicode MS" charset="0"/>
                <a:ea typeface="Arial Unicode MS" charset="0"/>
                <a:cs typeface="Arial Unicode MS" charset="0"/>
              </a:rPr>
              <a:t>⊆</a:t>
            </a:r>
            <a:r>
              <a:rPr lang="en-US" altLang="zh-CN" dirty="0"/>
              <a:t>R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宋体" charset="0"/>
              </a:rPr>
              <a:t> </a:t>
            </a:r>
            <a:endParaRPr lang="en-US" altLang="zh-CN" dirty="0"/>
          </a:p>
          <a:p>
            <a:pPr marL="57150" lvl="1" indent="0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通俗地说：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 中是否存在这样的元组 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r[s]</a:t>
            </a:r>
            <a:r>
              <a:rPr lang="zh-CN" altLang="en-US" dirty="0" smtClean="0">
                <a:solidFill>
                  <a:srgbClr val="FF0000"/>
                </a:solidFill>
              </a:rPr>
              <a:t> 涵盖了 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中的所有可能，</a:t>
            </a:r>
            <a:r>
              <a:rPr lang="zh-CN" altLang="en-US" dirty="0" smtClean="0">
                <a:solidFill>
                  <a:srgbClr val="7030A0"/>
                </a:solidFill>
              </a:rPr>
              <a:t>即</a:t>
            </a:r>
            <a:r>
              <a:rPr lang="en-US" altLang="zh-CN" dirty="0" smtClean="0">
                <a:solidFill>
                  <a:srgbClr val="7030A0"/>
                </a:solidFill>
              </a:rPr>
              <a:t>r</a:t>
            </a:r>
            <a:r>
              <a:rPr lang="zh-CN" altLang="en-US" dirty="0" smtClean="0">
                <a:solidFill>
                  <a:srgbClr val="7030A0"/>
                </a:solidFill>
              </a:rPr>
              <a:t>跟 </a:t>
            </a:r>
            <a:r>
              <a:rPr lang="en-US" altLang="zh-CN" dirty="0" smtClean="0">
                <a:solidFill>
                  <a:srgbClr val="7030A0"/>
                </a:solidFill>
              </a:rPr>
              <a:t>S</a:t>
            </a:r>
            <a:r>
              <a:rPr lang="zh-CN" altLang="en-US" dirty="0" smtClean="0">
                <a:solidFill>
                  <a:srgbClr val="7030A0"/>
                </a:solidFill>
              </a:rPr>
              <a:t> 中的所有元素发生关联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charset="-122"/>
                <a:ea typeface="微软雅黑" charset="-122"/>
              </a:rPr>
              <a:t>4. 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除运算（</a:t>
            </a:r>
            <a:r>
              <a:rPr lang="en-US" altLang="zh-CN" sz="2800" dirty="0" smtClean="0">
                <a:latin typeface="微软雅黑" charset="-122"/>
                <a:ea typeface="微软雅黑" charset="-122"/>
              </a:rPr>
              <a:t>DIVISION</a:t>
            </a:r>
            <a:r>
              <a:rPr lang="zh-CN" altLang="zh-CN" sz="2800" dirty="0" smtClean="0">
                <a:latin typeface="微软雅黑" charset="-122"/>
                <a:ea typeface="微软雅黑" charset="-122"/>
              </a:rPr>
              <a:t>）</a:t>
            </a:r>
            <a:r>
              <a:rPr lang="en-US" altLang="zh-CN" sz="2800" dirty="0" smtClean="0">
                <a:latin typeface="微软雅黑" charset="-122"/>
                <a:ea typeface="微软雅黑" charset="-122"/>
              </a:rPr>
              <a:t>——</a:t>
            </a:r>
            <a:r>
              <a:rPr lang="zh-CN" altLang="en-US" sz="2800" dirty="0" smtClean="0">
                <a:latin typeface="微软雅黑" charset="-122"/>
                <a:ea typeface="微软雅黑" charset="-122"/>
              </a:rPr>
              <a:t>进一步理解</a:t>
            </a:r>
            <a:endParaRPr lang="zh-CN" altLang="en-US" sz="2800" dirty="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9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613"/>
            <a:ext cx="8077200" cy="466725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微软雅黑" charset="-122"/>
                <a:ea typeface="微软雅黑" charset="-122"/>
              </a:rPr>
              <a:t>[</a:t>
            </a:r>
            <a:r>
              <a:rPr lang="zh-CN" altLang="en-US" sz="2400">
                <a:latin typeface="微软雅黑" charset="-122"/>
                <a:ea typeface="微软雅黑" charset="-122"/>
              </a:rPr>
              <a:t>例</a:t>
            </a:r>
            <a:r>
              <a:rPr lang="en-US" altLang="zh-CN" sz="2400">
                <a:latin typeface="微软雅黑" charset="-122"/>
                <a:ea typeface="微软雅黑" charset="-122"/>
              </a:rPr>
              <a:t>2.9] </a:t>
            </a:r>
            <a:endParaRPr lang="zh-CN" altLang="en-US" sz="3200">
              <a:latin typeface="微软雅黑" charset="-122"/>
              <a:ea typeface="微软雅黑" charset="-122"/>
            </a:endParaRPr>
          </a:p>
        </p:txBody>
      </p:sp>
      <p:sp>
        <p:nvSpPr>
          <p:cNvPr id="55299" name="TextBox 10"/>
          <p:cNvSpPr txBox="1">
            <a:spLocks noChangeArrowheads="1"/>
          </p:cNvSpPr>
          <p:nvPr/>
        </p:nvSpPr>
        <p:spPr bwMode="auto">
          <a:xfrm>
            <a:off x="1419225" y="854075"/>
            <a:ext cx="85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 dirty="0">
                <a:ea typeface="宋体" charset="-122"/>
              </a:rPr>
              <a:t>R÷S</a:t>
            </a:r>
            <a:endParaRPr lang="zh-CN" altLang="en-US" sz="2200" b="1" dirty="0">
              <a:ea typeface="宋体" charset="-122"/>
            </a:endParaRPr>
          </a:p>
        </p:txBody>
      </p:sp>
      <p:graphicFrame>
        <p:nvGraphicFramePr>
          <p:cNvPr id="5" name="内容占位符 6"/>
          <p:cNvGraphicFramePr>
            <a:graphicFrameLocks/>
          </p:cNvGraphicFramePr>
          <p:nvPr/>
        </p:nvGraphicFramePr>
        <p:xfrm>
          <a:off x="668338" y="1520825"/>
          <a:ext cx="2522538" cy="316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46"/>
                <a:gridCol w="840846"/>
                <a:gridCol w="840846"/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662" marB="4566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a1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b1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c2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a2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b3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c7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a3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b4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c6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a1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b2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c3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a4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b6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c6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a2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b2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c3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</a:tr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a1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b2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c1</a:t>
                      </a:r>
                      <a:endParaRPr lang="zh-CN" altLang="en-US" sz="2000" b="1" dirty="0"/>
                    </a:p>
                  </a:txBody>
                  <a:tcPr marL="91418" marR="91418" marT="45662" marB="45662"/>
                </a:tc>
              </a:tr>
            </a:tbl>
          </a:graphicData>
        </a:graphic>
      </p:graphicFrame>
      <p:graphicFrame>
        <p:nvGraphicFramePr>
          <p:cNvPr id="6" name="内容占位符 8"/>
          <p:cNvGraphicFramePr>
            <a:graphicFrameLocks/>
          </p:cNvGraphicFramePr>
          <p:nvPr/>
        </p:nvGraphicFramePr>
        <p:xfrm>
          <a:off x="668338" y="4956175"/>
          <a:ext cx="2538411" cy="170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37"/>
                <a:gridCol w="846137"/>
                <a:gridCol w="846137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d1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d1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c3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d2</a:t>
                      </a:r>
                      <a:endParaRPr lang="zh-CN" altLang="en-US" sz="2200" b="1" dirty="0"/>
                    </a:p>
                  </a:txBody>
                  <a:tcPr marL="91458" marR="91458" marT="45693" marB="45693"/>
                </a:tc>
              </a:tr>
            </a:tbl>
          </a:graphicData>
        </a:graphic>
      </p:graphicFrame>
      <p:sp>
        <p:nvSpPr>
          <p:cNvPr id="55360" name="TextBox 7"/>
          <p:cNvSpPr txBox="1">
            <a:spLocks noChangeArrowheads="1"/>
          </p:cNvSpPr>
          <p:nvPr/>
        </p:nvSpPr>
        <p:spPr bwMode="auto">
          <a:xfrm>
            <a:off x="279400" y="1412875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R</a:t>
            </a:r>
            <a:endParaRPr lang="zh-CN" altLang="en-US" sz="2200" b="1">
              <a:ea typeface="宋体" charset="-122"/>
            </a:endParaRPr>
          </a:p>
        </p:txBody>
      </p:sp>
      <p:sp>
        <p:nvSpPr>
          <p:cNvPr id="55361" name="TextBox 10"/>
          <p:cNvSpPr txBox="1">
            <a:spLocks noChangeArrowheads="1"/>
          </p:cNvSpPr>
          <p:nvPr/>
        </p:nvSpPr>
        <p:spPr bwMode="auto">
          <a:xfrm>
            <a:off x="119063" y="4740275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1">
                <a:ea typeface="宋体" charset="-122"/>
              </a:rPr>
              <a:t>S</a:t>
            </a:r>
            <a:endParaRPr lang="zh-CN" altLang="en-US" sz="2200" b="1">
              <a:ea typeface="宋体" charset="-122"/>
            </a:endParaRPr>
          </a:p>
        </p:txBody>
      </p:sp>
      <p:graphicFrame>
        <p:nvGraphicFramePr>
          <p:cNvPr id="10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62218"/>
              </p:ext>
            </p:extLst>
          </p:nvPr>
        </p:nvGraphicFramePr>
        <p:xfrm>
          <a:off x="6560998" y="4375532"/>
          <a:ext cx="675298" cy="85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298"/>
              </a:tblGrid>
              <a:tr h="405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541" marR="91541" marT="45777" marB="45777"/>
                </a:tc>
              </a:tr>
              <a:tr h="405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541" marR="91541" marT="45777" marB="45777"/>
                </a:tc>
              </a:tr>
            </a:tbl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491880" y="2132856"/>
            <a:ext cx="4989512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indent="-2095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charset="-122"/>
                <a:ea typeface="微软雅黑" charset="-122"/>
              </a:rPr>
              <a:t>1. </a:t>
            </a:r>
            <a:r>
              <a:rPr lang="zh-CN" altLang="en-US" sz="2400" dirty="0" smtClean="0">
                <a:latin typeface="微软雅黑" charset="-122"/>
                <a:ea typeface="微软雅黑" charset="-122"/>
              </a:rPr>
              <a:t>确定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R÷</a:t>
            </a:r>
            <a:r>
              <a:rPr lang="en-US" altLang="zh-CN" sz="2400" dirty="0" smtClean="0">
                <a:latin typeface="微软雅黑" charset="-122"/>
                <a:ea typeface="微软雅黑" charset="-122"/>
              </a:rPr>
              <a:t>S</a:t>
            </a:r>
            <a:r>
              <a:rPr lang="zh-CN" altLang="en-US" sz="2400" dirty="0" smtClean="0">
                <a:latin typeface="微软雅黑" charset="-122"/>
                <a:ea typeface="微软雅黑" charset="-122"/>
              </a:rPr>
              <a:t>的模式：只包含属性</a:t>
            </a:r>
            <a:r>
              <a:rPr lang="en-US" altLang="zh-CN" sz="2400" dirty="0" smtClean="0">
                <a:latin typeface="微软雅黑" charset="-122"/>
                <a:ea typeface="微软雅黑" charset="-122"/>
              </a:rPr>
              <a:t>A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400" dirty="0" smtClean="0">
                <a:latin typeface="微软雅黑" charset="-122"/>
                <a:ea typeface="微软雅黑" charset="-122"/>
              </a:rPr>
              <a:t>2</a:t>
            </a:r>
            <a:r>
              <a:rPr lang="en-US" altLang="zh-CN" sz="2400" dirty="0" smtClean="0">
                <a:latin typeface="微软雅黑" charset="-122"/>
                <a:ea typeface="微软雅黑" charset="-122"/>
              </a:rPr>
              <a:t>. </a:t>
            </a:r>
            <a:r>
              <a:rPr lang="zh-CN" altLang="en-US" sz="2400" dirty="0" smtClean="0">
                <a:latin typeface="微软雅黑" charset="-122"/>
                <a:ea typeface="微软雅黑" charset="-122"/>
              </a:rPr>
              <a:t>确定哪些元组可以属于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R÷</a:t>
            </a:r>
            <a:r>
              <a:rPr lang="en-US" altLang="zh-CN" sz="2400" dirty="0" smtClean="0">
                <a:latin typeface="微软雅黑" charset="-122"/>
                <a:ea typeface="微软雅黑" charset="-122"/>
              </a:rPr>
              <a:t>S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i="1" dirty="0" smtClean="0">
                <a:latin typeface="+mj-ea"/>
                <a:ea typeface="+mj-ea"/>
              </a:rPr>
              <a:t>π</a:t>
            </a:r>
            <a:r>
              <a:rPr lang="en-US" altLang="zh-CN" sz="2400" i="1" baseline="-30000" dirty="0" smtClean="0">
                <a:latin typeface="+mj-ea"/>
                <a:ea typeface="+mj-ea"/>
              </a:rPr>
              <a:t>A</a:t>
            </a:r>
            <a:r>
              <a:rPr lang="en-US" altLang="zh-CN" sz="2400" i="1" dirty="0" smtClean="0">
                <a:latin typeface="+mj-ea"/>
                <a:ea typeface="+mj-ea"/>
              </a:rPr>
              <a:t>(R)={a</a:t>
            </a:r>
            <a:r>
              <a:rPr lang="en-US" altLang="zh-CN" sz="2400" i="1" baseline="-25000" dirty="0" smtClean="0">
                <a:latin typeface="+mj-ea"/>
                <a:ea typeface="+mj-ea"/>
              </a:rPr>
              <a:t>1</a:t>
            </a:r>
            <a:r>
              <a:rPr lang="en-US" altLang="zh-CN" sz="2400" i="1" dirty="0" smtClean="0">
                <a:latin typeface="+mj-ea"/>
                <a:ea typeface="+mj-ea"/>
              </a:rPr>
              <a:t>,</a:t>
            </a:r>
            <a:r>
              <a:rPr lang="zh-CN" altLang="en-US" sz="2400" i="1" dirty="0" smtClean="0">
                <a:latin typeface="+mj-ea"/>
                <a:ea typeface="+mj-ea"/>
              </a:rPr>
              <a:t> </a:t>
            </a:r>
            <a:r>
              <a:rPr lang="en-US" altLang="zh-CN" sz="2400" i="1" dirty="0" smtClean="0">
                <a:latin typeface="+mj-ea"/>
                <a:ea typeface="+mj-ea"/>
              </a:rPr>
              <a:t>a</a:t>
            </a:r>
            <a:r>
              <a:rPr lang="en-US" altLang="zh-CN" sz="2400" i="1" baseline="-25000" dirty="0" smtClean="0">
                <a:latin typeface="+mj-ea"/>
                <a:ea typeface="+mj-ea"/>
              </a:rPr>
              <a:t>2</a:t>
            </a:r>
            <a:r>
              <a:rPr lang="en-US" altLang="zh-CN" sz="2400" i="1" dirty="0" smtClean="0">
                <a:latin typeface="+mj-ea"/>
                <a:ea typeface="+mj-ea"/>
              </a:rPr>
              <a:t>,</a:t>
            </a:r>
            <a:r>
              <a:rPr lang="en-US" altLang="zh-CN" sz="2400" i="1" dirty="0">
                <a:latin typeface="+mj-ea"/>
              </a:rPr>
              <a:t> ,</a:t>
            </a:r>
            <a:r>
              <a:rPr lang="zh-CN" altLang="en-US" sz="2400" i="1" dirty="0">
                <a:latin typeface="+mj-ea"/>
              </a:rPr>
              <a:t> </a:t>
            </a:r>
            <a:r>
              <a:rPr lang="en-US" altLang="zh-CN" sz="2400" i="1" dirty="0" smtClean="0">
                <a:latin typeface="+mj-ea"/>
              </a:rPr>
              <a:t>a</a:t>
            </a:r>
            <a:r>
              <a:rPr lang="en-US" altLang="zh-CN" sz="2400" i="1" baseline="-25000" dirty="0">
                <a:latin typeface="+mj-ea"/>
              </a:rPr>
              <a:t>3</a:t>
            </a:r>
            <a:r>
              <a:rPr lang="en-US" altLang="zh-CN" sz="2400" i="1" dirty="0" smtClean="0">
                <a:latin typeface="+mj-ea"/>
              </a:rPr>
              <a:t> </a:t>
            </a:r>
            <a:r>
              <a:rPr lang="en-US" altLang="zh-CN" sz="2400" i="1" dirty="0">
                <a:latin typeface="+mj-ea"/>
              </a:rPr>
              <a:t>,</a:t>
            </a:r>
            <a:r>
              <a:rPr lang="zh-CN" altLang="en-US" sz="2400" i="1" dirty="0">
                <a:latin typeface="+mj-ea"/>
              </a:rPr>
              <a:t> </a:t>
            </a:r>
            <a:r>
              <a:rPr lang="en-US" altLang="zh-CN" sz="2400" i="1" dirty="0" smtClean="0">
                <a:latin typeface="+mj-ea"/>
              </a:rPr>
              <a:t>a</a:t>
            </a:r>
            <a:r>
              <a:rPr lang="en-US" altLang="zh-CN" sz="2400" i="1" baseline="-25000" dirty="0">
                <a:latin typeface="+mj-ea"/>
              </a:rPr>
              <a:t>4</a:t>
            </a:r>
            <a:r>
              <a:rPr lang="en-US" altLang="zh-CN" sz="2400" i="1" dirty="0" smtClean="0">
                <a:latin typeface="+mj-ea"/>
                <a:ea typeface="+mj-ea"/>
              </a:rPr>
              <a:t>}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latin typeface="+mj-ea"/>
                <a:ea typeface="+mj-ea"/>
              </a:rPr>
              <a:t>其中，只有</a:t>
            </a:r>
            <a:r>
              <a:rPr lang="en-US" altLang="zh-CN" sz="2400" i="1" dirty="0" smtClean="0">
                <a:latin typeface="+mj-ea"/>
                <a:ea typeface="+mj-ea"/>
              </a:rPr>
              <a:t>{</a:t>
            </a:r>
            <a:r>
              <a:rPr lang="en-US" altLang="zh-CN" sz="2400" i="1" dirty="0">
                <a:latin typeface="+mj-ea"/>
              </a:rPr>
              <a:t>a</a:t>
            </a:r>
            <a:r>
              <a:rPr lang="en-US" altLang="zh-CN" sz="2400" i="1" baseline="-25000" dirty="0">
                <a:latin typeface="+mj-ea"/>
              </a:rPr>
              <a:t>1</a:t>
            </a:r>
            <a:r>
              <a:rPr lang="en-US" altLang="zh-CN" sz="2400" i="1" dirty="0" smtClean="0">
                <a:latin typeface="+mj-ea"/>
                <a:ea typeface="+mj-ea"/>
              </a:rPr>
              <a:t>}</a:t>
            </a:r>
            <a:r>
              <a:rPr lang="en-US" altLang="zh-CN" sz="2400" i="1" dirty="0" smtClean="0">
                <a:latin typeface="宋体" charset="0"/>
              </a:rPr>
              <a:t>×</a:t>
            </a:r>
            <a:r>
              <a:rPr lang="en-US" altLang="zh-CN" sz="2400" i="1" dirty="0" smtClean="0"/>
              <a:t>S[B,C] </a:t>
            </a:r>
            <a:r>
              <a:rPr lang="en-US" altLang="zh-CN" sz="2400" i="1" dirty="0">
                <a:latin typeface="Arial Unicode MS" charset="0"/>
                <a:ea typeface="Arial Unicode MS" charset="0"/>
                <a:cs typeface="Arial Unicode MS" charset="0"/>
              </a:rPr>
              <a:t>⊆</a:t>
            </a:r>
            <a:r>
              <a:rPr lang="en-US" altLang="zh-CN" sz="2400" i="1" dirty="0"/>
              <a:t>R</a:t>
            </a:r>
            <a:endParaRPr lang="zh-CN" altLang="en-US" sz="2400" i="1" dirty="0">
              <a:latin typeface="+mj-ea"/>
              <a:ea typeface="+mj-ea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微软雅黑" charset="-122"/>
                <a:ea typeface="微软雅黑" charset="-122"/>
              </a:rPr>
              <a:t>   </a:t>
            </a:r>
            <a:r>
              <a:rPr lang="zh-CN" altLang="en-US" sz="2400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R 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÷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S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={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a</a:t>
            </a:r>
            <a:r>
              <a:rPr lang="en-US" altLang="zh-CN" sz="2400" baseline="-30000" dirty="0">
                <a:latin typeface="微软雅黑" charset="-122"/>
                <a:ea typeface="微软雅黑" charset="-122"/>
              </a:rPr>
              <a:t>1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} 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charset="-122"/>
                <a:ea typeface="微软雅黑" charset="-122"/>
              </a:rPr>
              <a:t>除运算 </a:t>
            </a:r>
            <a:r>
              <a:rPr lang="zh-CN" altLang="en-US" sz="2800" dirty="0" smtClean="0">
                <a:latin typeface="微软雅黑" charset="-122"/>
                <a:ea typeface="微软雅黑" charset="-122"/>
              </a:rPr>
              <a:t>例</a:t>
            </a:r>
            <a:r>
              <a:rPr lang="en-US" altLang="zh-CN" sz="2800" dirty="0" smtClean="0">
                <a:latin typeface="微软雅黑" charset="-122"/>
                <a:ea typeface="微软雅黑" charset="-122"/>
              </a:rPr>
              <a:t>——</a:t>
            </a:r>
            <a:r>
              <a:rPr lang="zh-CN" altLang="en-US" sz="2800" dirty="0" smtClean="0">
                <a:latin typeface="微软雅黑" charset="-122"/>
                <a:ea typeface="微软雅黑" charset="-122"/>
              </a:rPr>
              <a:t>进一步理解</a:t>
            </a:r>
            <a:endParaRPr lang="zh-CN" altLang="en-US" sz="2800" dirty="0">
              <a:latin typeface="微软雅黑" charset="-122"/>
              <a:ea typeface="微软雅黑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1760" y="4797152"/>
            <a:ext cx="720080" cy="2060848"/>
          </a:xfrm>
          <a:prstGeom prst="rect">
            <a:avLst/>
          </a:prstGeom>
          <a:solidFill>
            <a:schemeClr val="accent5">
              <a:lumMod val="50000"/>
              <a:alpha val="6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圆角矩形标注 1"/>
          <p:cNvSpPr/>
          <p:nvPr/>
        </p:nvSpPr>
        <p:spPr>
          <a:xfrm>
            <a:off x="3497364" y="6142461"/>
            <a:ext cx="2160240" cy="612648"/>
          </a:xfrm>
          <a:prstGeom prst="wedgeRoundRectCallout">
            <a:avLst>
              <a:gd name="adj1" fmla="val -81983"/>
              <a:gd name="adj2" fmla="val -2208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r>
              <a:rPr lang="zh-CN" altLang="en-US" dirty="0" smtClean="0"/>
              <a:t>属性不参与运算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05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5"/>
          </p:nvPr>
        </p:nvGraphicFramePr>
        <p:xfrm>
          <a:off x="457200" y="1490663"/>
          <a:ext cx="4090988" cy="2887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747"/>
                <a:gridCol w="1022747"/>
                <a:gridCol w="1022747"/>
                <a:gridCol w="1022747"/>
              </a:tblGrid>
              <a:tr h="48127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</a:tr>
              <a:tr h="48127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</a:tr>
              <a:tr h="48127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</a:tr>
              <a:tr h="48127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</a:tr>
              <a:tr h="48127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</a:tr>
              <a:tr h="481277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</a:t>
                      </a:r>
                      <a:endParaRPr lang="zh-CN" altLang="en-US" sz="2400" dirty="0"/>
                    </a:p>
                  </a:txBody>
                  <a:tcPr marL="91457" marR="91457" marT="45719" marB="45719"/>
                </a:tc>
              </a:tr>
            </a:tbl>
          </a:graphicData>
        </a:graphic>
      </p:graphicFrame>
      <p:sp>
        <p:nvSpPr>
          <p:cNvPr id="56359" name="文本框 4"/>
          <p:cNvSpPr txBox="1">
            <a:spLocks noChangeArrowheads="1"/>
          </p:cNvSpPr>
          <p:nvPr/>
        </p:nvSpPr>
        <p:spPr bwMode="auto">
          <a:xfrm>
            <a:off x="488950" y="981075"/>
            <a:ext cx="1547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/>
              <a:t>R</a:t>
            </a:r>
            <a:endParaRPr lang="zh-CN" altLang="en-US" sz="32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62513" y="1952625"/>
          <a:ext cx="3106737" cy="188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79"/>
                <a:gridCol w="1035579"/>
                <a:gridCol w="1035579"/>
              </a:tblGrid>
              <a:tr h="51758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</a:t>
                      </a:r>
                      <a:endParaRPr lang="zh-CN" altLang="en-US" sz="2400" dirty="0"/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</a:t>
                      </a:r>
                      <a:endParaRPr lang="zh-CN" altLang="en-US" sz="2400" dirty="0"/>
                    </a:p>
                  </a:txBody>
                  <a:tcPr marL="91432" marR="91432" marT="45714" marB="45714"/>
                </a:tc>
              </a:tr>
              <a:tr h="45718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L="91432" marR="91432" marT="45714" marB="45714"/>
                </a:tc>
              </a:tr>
              <a:tr h="45718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</a:t>
                      </a:r>
                      <a:endParaRPr lang="zh-CN" altLang="en-US" sz="2400" dirty="0"/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</a:t>
                      </a:r>
                      <a:endParaRPr lang="zh-CN" altLang="en-US" sz="2400" dirty="0"/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32" marR="91432" marT="45714" marB="45714"/>
                </a:tc>
              </a:tr>
              <a:tr h="45718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</a:t>
                      </a:r>
                      <a:endParaRPr lang="zh-CN" altLang="en-US" sz="2400" dirty="0"/>
                    </a:p>
                  </a:txBody>
                  <a:tcPr marL="91432" marR="91432"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marL="91432" marR="91432" marT="45714" marB="45714"/>
                </a:tc>
              </a:tr>
            </a:tbl>
          </a:graphicData>
        </a:graphic>
      </p:graphicFrame>
      <p:sp>
        <p:nvSpPr>
          <p:cNvPr id="8" name="文本框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1978" y="4680000"/>
            <a:ext cx="1404000" cy="684000"/>
          </a:xfrm>
          <a:prstGeom prst="rect">
            <a:avLst/>
          </a:prstGeom>
          <a:blipFill rotWithShape="0">
            <a:blip r:embed="rId2"/>
            <a:srcRect/>
            <a:stretch>
              <a:fillRect l="-10880" t="-4981" r="-105872" b="-2060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</p:txBody>
      </p:sp>
      <p:sp>
        <p:nvSpPr>
          <p:cNvPr id="56383" name="文本框 8"/>
          <p:cNvSpPr txBox="1">
            <a:spLocks noChangeArrowheads="1"/>
          </p:cNvSpPr>
          <p:nvPr/>
        </p:nvSpPr>
        <p:spPr bwMode="auto">
          <a:xfrm>
            <a:off x="4932363" y="1470025"/>
            <a:ext cx="1547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/>
              <a:t>S</a:t>
            </a:r>
            <a:endParaRPr lang="zh-CN" altLang="en-US" sz="320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除运算 练习</a:t>
            </a:r>
          </a:p>
        </p:txBody>
      </p:sp>
      <p:graphicFrame>
        <p:nvGraphicFramePr>
          <p:cNvPr id="9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292505"/>
              </p:ext>
            </p:extLst>
          </p:nvPr>
        </p:nvGraphicFramePr>
        <p:xfrm>
          <a:off x="2915816" y="4680000"/>
          <a:ext cx="1512492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46"/>
                <a:gridCol w="756246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541" marR="91541" marT="45777" marB="45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541" marR="91541" marT="45777" marB="45777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541" marR="91541" marT="45777" marB="45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</a:t>
                      </a:r>
                      <a:endParaRPr lang="zh-CN" altLang="en-US" sz="2200" b="1" dirty="0"/>
                    </a:p>
                  </a:txBody>
                  <a:tcPr marL="91541" marR="91541" marT="45777" marB="4577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38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sz="quarter" idx="15"/>
          </p:nvPr>
        </p:nvSpPr>
        <p:spPr>
          <a:xfrm>
            <a:off x="468313" y="1052513"/>
            <a:ext cx="7559675" cy="5688855"/>
          </a:xfrm>
        </p:spPr>
        <p:txBody>
          <a:bodyPr/>
          <a:lstStyle/>
          <a:p>
            <a:pPr algn="just" eaLnBrk="1" hangingPunct="1">
              <a:buFont typeface="Wingdings" charset="2"/>
              <a:buNone/>
            </a:pPr>
            <a:r>
              <a:rPr lang="zh-CN" altLang="en-US" sz="2400" dirty="0">
                <a:latin typeface="微软雅黑" charset="-122"/>
                <a:ea typeface="微软雅黑" charset="-122"/>
              </a:rPr>
              <a:t>以学生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-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课程数据库为例 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algn="just" eaLnBrk="1" hangingPunct="1">
              <a:buFont typeface="Wingdings" charset="2"/>
              <a:buNone/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[</a:t>
            </a:r>
            <a:r>
              <a:rPr lang="zh-CN" altLang="en-US" sz="2400" dirty="0">
                <a:latin typeface="微软雅黑" charset="-122"/>
                <a:ea typeface="黑体" charset="-122"/>
              </a:rPr>
              <a:t>例</a:t>
            </a:r>
            <a:r>
              <a:rPr lang="en-US" altLang="zh-CN" sz="2400" dirty="0">
                <a:latin typeface="微软雅黑" charset="-122"/>
                <a:ea typeface="黑体" charset="-122"/>
              </a:rPr>
              <a:t>2.10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]  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查询至少选修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1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号课程和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3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号课程的学生号码 。</a:t>
            </a:r>
          </a:p>
          <a:p>
            <a:pPr marL="819150" lvl="1" eaLnBrk="1" hangingPunct="1">
              <a:buFont typeface="Wingdings" charset="2"/>
              <a:buNone/>
            </a:pPr>
            <a:endParaRPr lang="zh-CN" altLang="en-US" dirty="0">
              <a:latin typeface="微软雅黑" charset="-122"/>
              <a:ea typeface="微软雅黑" charset="-122"/>
            </a:endParaRPr>
          </a:p>
          <a:p>
            <a:pPr marL="819150" lvl="1" eaLnBrk="1" hangingPunct="1">
              <a:buFont typeface="Wingdings" charset="2"/>
              <a:buNone/>
            </a:pPr>
            <a:endParaRPr lang="en-US" altLang="zh-CN" dirty="0">
              <a:latin typeface="微软雅黑" charset="-122"/>
              <a:ea typeface="微软雅黑" charset="-122"/>
            </a:endParaRPr>
          </a:p>
          <a:p>
            <a:pPr marL="819150" lvl="1" eaLnBrk="1" hangingPunct="1">
              <a:buFont typeface="Wingdings" charset="2"/>
              <a:buNone/>
            </a:pPr>
            <a:endParaRPr lang="en-US" altLang="zh-CN" dirty="0">
              <a:latin typeface="微软雅黑" charset="-122"/>
              <a:ea typeface="微软雅黑" charset="-122"/>
            </a:endParaRPr>
          </a:p>
          <a:p>
            <a:pPr marL="819150" lvl="1" eaLnBrk="1" hangingPunct="1">
              <a:buFont typeface="Wingdings" charset="2"/>
              <a:buNone/>
            </a:pPr>
            <a:endParaRPr lang="en-US" altLang="zh-CN" dirty="0">
              <a:latin typeface="微软雅黑" charset="-122"/>
              <a:ea typeface="微软雅黑" charset="-122"/>
            </a:endParaRPr>
          </a:p>
          <a:p>
            <a:pPr marL="819150" lvl="1" eaLnBrk="1" hangingPunct="1">
              <a:buFont typeface="Wingdings" charset="2"/>
              <a:buNone/>
            </a:pPr>
            <a:endParaRPr lang="en-US" altLang="zh-CN" dirty="0">
              <a:latin typeface="微软雅黑" charset="-122"/>
              <a:ea typeface="微软雅黑" charset="-122"/>
            </a:endParaRPr>
          </a:p>
          <a:p>
            <a:pPr marL="819150" lvl="1" eaLnBrk="1" hangingPunct="1">
              <a:buFont typeface="Wingdings" charset="2"/>
              <a:buNone/>
            </a:pPr>
            <a:r>
              <a:rPr lang="zh-CN" altLang="en-US" sz="2400" dirty="0">
                <a:latin typeface="微软雅黑" charset="-122"/>
                <a:ea typeface="微软雅黑" charset="-122"/>
              </a:rPr>
              <a:t>首先建立一个临时关系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K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： </a:t>
            </a:r>
          </a:p>
          <a:p>
            <a:pPr marL="819150" lvl="1" eaLnBrk="1" hangingPunct="1">
              <a:buFont typeface="Wingdings" charset="2"/>
              <a:buNone/>
            </a:pPr>
            <a:r>
              <a:rPr lang="zh-CN" altLang="en-US" dirty="0">
                <a:latin typeface="微软雅黑" charset="-122"/>
                <a:ea typeface="微软雅黑" charset="-122"/>
              </a:rPr>
              <a:t> </a:t>
            </a:r>
          </a:p>
          <a:p>
            <a:pPr marL="819150" lvl="1" algn="just" eaLnBrk="1" hangingPunct="1">
              <a:buFont typeface="Wingdings" charset="2"/>
              <a:buNone/>
            </a:pPr>
            <a:endParaRPr lang="zh-CN" altLang="en-US" dirty="0">
              <a:latin typeface="微软雅黑" charset="-122"/>
              <a:ea typeface="微软雅黑" charset="-122"/>
            </a:endParaRPr>
          </a:p>
          <a:p>
            <a:pPr marL="819150" lvl="1" algn="just" eaLnBrk="1" hangingPunct="1">
              <a:buFont typeface="Wingdings" charset="2"/>
              <a:buNone/>
            </a:pPr>
            <a:endParaRPr lang="zh-CN" altLang="en-US" dirty="0">
              <a:latin typeface="微软雅黑" charset="-122"/>
              <a:ea typeface="微软雅黑" charset="-122"/>
            </a:endParaRPr>
          </a:p>
          <a:p>
            <a:pPr marL="819150" lvl="1" algn="just" eaLnBrk="1" hangingPunct="1">
              <a:buFont typeface="Wingdings" charset="2"/>
              <a:buNone/>
            </a:pPr>
            <a:endParaRPr lang="en-US" altLang="zh-CN" dirty="0">
              <a:latin typeface="微软雅黑" charset="-122"/>
              <a:ea typeface="微软雅黑" charset="-122"/>
            </a:endParaRPr>
          </a:p>
          <a:p>
            <a:pPr marL="819150" lvl="1" algn="just" eaLnBrk="1" hangingPunct="1">
              <a:buFont typeface="Wingdings" charset="2"/>
              <a:buNone/>
            </a:pPr>
            <a:r>
              <a:rPr lang="zh-CN" altLang="en-US" sz="2400" dirty="0">
                <a:latin typeface="微软雅黑" charset="-122"/>
                <a:ea typeface="微软雅黑" charset="-122"/>
              </a:rPr>
              <a:t>然后求：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π</a:t>
            </a:r>
            <a:r>
              <a:rPr lang="en-US" altLang="zh-CN" sz="2400" baseline="-30000" dirty="0" err="1">
                <a:latin typeface="微软雅黑" charset="-122"/>
                <a:ea typeface="微软雅黑" charset="-122"/>
              </a:rPr>
              <a:t>Sno,Cno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(SC)÷</a:t>
            </a:r>
            <a:r>
              <a:rPr lang="en-US" altLang="zh-CN" sz="2400" i="1" dirty="0">
                <a:latin typeface="微软雅黑" charset="-122"/>
                <a:ea typeface="微软雅黑" charset="-122"/>
              </a:rPr>
              <a:t>K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marL="819150" lvl="1" algn="just" eaLnBrk="1" hangingPunct="1">
              <a:buFont typeface="Wingdings" charset="2"/>
              <a:buNone/>
            </a:pPr>
            <a:endParaRPr lang="en-US" altLang="zh-CN" dirty="0">
              <a:latin typeface="微软雅黑" charset="-122"/>
              <a:ea typeface="微软雅黑" charset="-122"/>
            </a:endParaRPr>
          </a:p>
          <a:p>
            <a:pPr marL="819150" lvl="1" eaLnBrk="1" hangingPunct="1">
              <a:buFont typeface="Wingdings" charset="2"/>
              <a:buNone/>
            </a:pPr>
            <a:r>
              <a:rPr lang="en-US" altLang="zh-CN" dirty="0">
                <a:latin typeface="微软雅黑" charset="-122"/>
                <a:ea typeface="微软雅黑" charset="-122"/>
              </a:rPr>
              <a:t>	</a:t>
            </a:r>
          </a:p>
        </p:txBody>
      </p:sp>
      <p:graphicFrame>
        <p:nvGraphicFramePr>
          <p:cNvPr id="5" name="Group 26"/>
          <p:cNvGraphicFramePr>
            <a:graphicFrameLocks noGrp="1"/>
          </p:cNvGraphicFramePr>
          <p:nvPr/>
        </p:nvGraphicFramePr>
        <p:xfrm>
          <a:off x="4859338" y="4184650"/>
          <a:ext cx="1066800" cy="1371601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1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marT="45741" marB="457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综合例子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11188" y="2078038"/>
            <a:ext cx="7172325" cy="142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08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80"/>
          <p:cNvGraphicFramePr>
            <a:graphicFrameLocks noGrp="1"/>
          </p:cNvGraphicFramePr>
          <p:nvPr>
            <p:ph sz="quarter" idx="15"/>
          </p:nvPr>
        </p:nvGraphicFramePr>
        <p:xfrm>
          <a:off x="5364163" y="1412875"/>
          <a:ext cx="2460625" cy="3976689"/>
        </p:xfrm>
        <a:graphic>
          <a:graphicData uri="http://schemas.openxmlformats.org/drawingml/2006/table">
            <a:tbl>
              <a:tblPr/>
              <a:tblGrid>
                <a:gridCol w="1658207"/>
                <a:gridCol w="802418"/>
              </a:tblGrid>
              <a:tr h="542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13" marR="9001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L="90013" marR="9001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13" marR="9001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13" marR="9001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13" marR="9001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13" marR="9001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13" marR="9001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13" marR="9001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13" marR="9001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13" marR="9001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13" marR="9001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13" marR="9001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2438" y="1087438"/>
            <a:ext cx="4752975" cy="4983162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557213" indent="-214313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857250" indent="-1714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200150" indent="-1714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1543050" indent="-1714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微软雅黑" charset="-122"/>
                <a:ea typeface="微软雅黑" charset="-122"/>
              </a:rPr>
              <a:t>[</a:t>
            </a:r>
            <a:r>
              <a:rPr lang="zh-CN" altLang="en-US" sz="2400">
                <a:latin typeface="微软雅黑" charset="-122"/>
                <a:ea typeface="微软雅黑" charset="-122"/>
              </a:rPr>
              <a:t>例</a:t>
            </a:r>
            <a:r>
              <a:rPr lang="en-US" altLang="zh-CN" sz="2400">
                <a:latin typeface="微软雅黑" charset="-122"/>
                <a:ea typeface="微软雅黑" charset="-122"/>
              </a:rPr>
              <a:t>2.10]</a:t>
            </a:r>
            <a:r>
              <a:rPr lang="zh-CN" altLang="en-US" sz="2400">
                <a:latin typeface="微软雅黑" charset="-122"/>
                <a:ea typeface="微软雅黑" charset="-122"/>
              </a:rPr>
              <a:t>续</a:t>
            </a:r>
            <a:endParaRPr lang="en-US" altLang="zh-CN" sz="240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50000"/>
              </a:lnSpc>
              <a:buFont typeface="Wingdings" charset="2"/>
              <a:buNone/>
            </a:pPr>
            <a:r>
              <a:rPr lang="zh-CN" altLang="en-US" sz="2400">
                <a:latin typeface="微软雅黑" charset="-122"/>
                <a:ea typeface="微软雅黑" charset="-122"/>
              </a:rPr>
              <a:t>    </a:t>
            </a:r>
            <a:r>
              <a:rPr lang="en-US" altLang="zh-CN" sz="2400">
                <a:latin typeface="微软雅黑" charset="-122"/>
                <a:ea typeface="微软雅黑" charset="-122"/>
              </a:rPr>
              <a:t>π</a:t>
            </a:r>
            <a:r>
              <a:rPr lang="en-US" altLang="zh-CN" sz="2400" baseline="-30000">
                <a:latin typeface="微软雅黑" charset="-122"/>
                <a:ea typeface="微软雅黑" charset="-122"/>
              </a:rPr>
              <a:t>Sno,Cno</a:t>
            </a:r>
            <a:r>
              <a:rPr lang="en-US" altLang="zh-CN" sz="2400">
                <a:latin typeface="微软雅黑" charset="-122"/>
                <a:ea typeface="微软雅黑" charset="-122"/>
              </a:rPr>
              <a:t>(SC)</a:t>
            </a:r>
          </a:p>
          <a:p>
            <a:pPr eaLnBrk="1" hangingPunct="1">
              <a:lnSpc>
                <a:spcPct val="150000"/>
              </a:lnSpc>
              <a:buFont typeface="Wingdings" charset="2"/>
              <a:buNone/>
            </a:pPr>
            <a:r>
              <a:rPr lang="en-US" altLang="zh-CN" sz="2400">
                <a:latin typeface="微软雅黑" charset="-122"/>
                <a:ea typeface="微软雅黑" charset="-122"/>
              </a:rPr>
              <a:t>    201215121</a:t>
            </a:r>
            <a:r>
              <a:rPr lang="zh-CN" altLang="en-US" sz="2400">
                <a:latin typeface="微软雅黑" charset="-122"/>
                <a:ea typeface="微软雅黑" charset="-122"/>
              </a:rPr>
              <a:t>象集</a:t>
            </a:r>
            <a:r>
              <a:rPr lang="en-US" altLang="zh-CN" sz="2400">
                <a:latin typeface="微软雅黑" charset="-122"/>
                <a:ea typeface="微软雅黑" charset="-122"/>
              </a:rPr>
              <a:t>{1</a:t>
            </a:r>
            <a:r>
              <a:rPr lang="zh-CN" altLang="en-US" sz="2400">
                <a:latin typeface="微软雅黑" charset="-122"/>
                <a:ea typeface="微软雅黑" charset="-122"/>
              </a:rPr>
              <a:t>，</a:t>
            </a:r>
            <a:r>
              <a:rPr lang="en-US" altLang="zh-CN" sz="2400">
                <a:latin typeface="微软雅黑" charset="-122"/>
                <a:ea typeface="微软雅黑" charset="-122"/>
              </a:rPr>
              <a:t>2</a:t>
            </a:r>
            <a:r>
              <a:rPr lang="zh-CN" altLang="en-US" sz="2400">
                <a:latin typeface="微软雅黑" charset="-122"/>
                <a:ea typeface="微软雅黑" charset="-122"/>
              </a:rPr>
              <a:t>，</a:t>
            </a:r>
            <a:r>
              <a:rPr lang="en-US" altLang="zh-CN" sz="2400">
                <a:latin typeface="微软雅黑" charset="-122"/>
                <a:ea typeface="微软雅黑" charset="-122"/>
              </a:rPr>
              <a:t>3}</a:t>
            </a:r>
          </a:p>
          <a:p>
            <a:pPr eaLnBrk="1" hangingPunct="1">
              <a:lnSpc>
                <a:spcPct val="150000"/>
              </a:lnSpc>
              <a:buFont typeface="Wingdings" charset="2"/>
              <a:buNone/>
            </a:pPr>
            <a:r>
              <a:rPr lang="en-US" altLang="zh-CN" sz="2400">
                <a:latin typeface="微软雅黑" charset="-122"/>
                <a:ea typeface="微软雅黑" charset="-122"/>
              </a:rPr>
              <a:t>    201215122</a:t>
            </a:r>
            <a:r>
              <a:rPr lang="zh-CN" altLang="en-US" sz="2400">
                <a:latin typeface="微软雅黑" charset="-122"/>
                <a:ea typeface="微软雅黑" charset="-122"/>
              </a:rPr>
              <a:t>象集</a:t>
            </a:r>
            <a:r>
              <a:rPr lang="en-US" altLang="zh-CN" sz="2400">
                <a:latin typeface="微软雅黑" charset="-122"/>
                <a:ea typeface="微软雅黑" charset="-122"/>
              </a:rPr>
              <a:t>{2</a:t>
            </a:r>
            <a:r>
              <a:rPr lang="zh-CN" altLang="en-US" sz="2400">
                <a:latin typeface="微软雅黑" charset="-122"/>
                <a:ea typeface="微软雅黑" charset="-122"/>
              </a:rPr>
              <a:t>，</a:t>
            </a:r>
            <a:r>
              <a:rPr lang="en-US" altLang="zh-CN" sz="2400">
                <a:latin typeface="微软雅黑" charset="-122"/>
                <a:ea typeface="微软雅黑" charset="-122"/>
              </a:rPr>
              <a:t>3}</a:t>
            </a:r>
          </a:p>
          <a:p>
            <a:pPr eaLnBrk="1" hangingPunct="1">
              <a:lnSpc>
                <a:spcPct val="150000"/>
              </a:lnSpc>
              <a:buFont typeface="Wingdings" charset="2"/>
              <a:buNone/>
            </a:pPr>
            <a:r>
              <a:rPr lang="en-US" altLang="zh-CN" sz="2400">
                <a:latin typeface="微软雅黑" charset="-122"/>
                <a:ea typeface="微软雅黑" charset="-122"/>
              </a:rPr>
              <a:t>    K={1</a:t>
            </a:r>
            <a:r>
              <a:rPr lang="zh-CN" altLang="en-US" sz="2400">
                <a:latin typeface="微软雅黑" charset="-122"/>
                <a:ea typeface="微软雅黑" charset="-122"/>
              </a:rPr>
              <a:t>，</a:t>
            </a:r>
            <a:r>
              <a:rPr lang="en-US" altLang="zh-CN" sz="2400">
                <a:latin typeface="微软雅黑" charset="-122"/>
                <a:ea typeface="微软雅黑" charset="-122"/>
              </a:rPr>
              <a:t>3}</a:t>
            </a:r>
          </a:p>
          <a:p>
            <a:pPr eaLnBrk="1" hangingPunct="1">
              <a:lnSpc>
                <a:spcPct val="150000"/>
              </a:lnSpc>
              <a:buFont typeface="Wingdings" charset="2"/>
              <a:buNone/>
            </a:pPr>
            <a:r>
              <a:rPr lang="en-US" altLang="zh-CN" sz="2400">
                <a:latin typeface="微软雅黑" charset="-122"/>
                <a:ea typeface="微软雅黑" charset="-122"/>
              </a:rPr>
              <a:t>   </a:t>
            </a:r>
            <a:r>
              <a:rPr lang="zh-CN" altLang="en-US" sz="2400">
                <a:latin typeface="微软雅黑" charset="-122"/>
                <a:ea typeface="微软雅黑" charset="-122"/>
              </a:rPr>
              <a:t>于是：</a:t>
            </a:r>
            <a:r>
              <a:rPr lang="en-US" altLang="zh-CN" sz="2400">
                <a:latin typeface="微软雅黑" charset="-122"/>
                <a:ea typeface="微软雅黑" charset="-122"/>
              </a:rPr>
              <a:t>π</a:t>
            </a:r>
            <a:r>
              <a:rPr lang="en-US" altLang="zh-CN" sz="2400" baseline="-30000">
                <a:latin typeface="微软雅黑" charset="-122"/>
                <a:ea typeface="微软雅黑" charset="-122"/>
              </a:rPr>
              <a:t>Sno,Cno</a:t>
            </a:r>
            <a:r>
              <a:rPr lang="en-US" altLang="zh-CN" sz="2400">
                <a:latin typeface="微软雅黑" charset="-122"/>
                <a:ea typeface="微软雅黑" charset="-122"/>
              </a:rPr>
              <a:t>(SC)÷</a:t>
            </a:r>
            <a:r>
              <a:rPr lang="en-US" altLang="zh-CN" sz="2400" i="1">
                <a:latin typeface="微软雅黑" charset="-122"/>
                <a:ea typeface="微软雅黑" charset="-122"/>
              </a:rPr>
              <a:t>K=</a:t>
            </a:r>
            <a:r>
              <a:rPr lang="en-US" altLang="zh-CN" sz="2400">
                <a:latin typeface="微软雅黑" charset="-122"/>
                <a:ea typeface="微软雅黑" charset="-122"/>
              </a:rPr>
              <a:t>{201215121}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综合例子</a:t>
            </a:r>
          </a:p>
        </p:txBody>
      </p:sp>
    </p:spTree>
    <p:extLst>
      <p:ext uri="{BB962C8B-B14F-4D97-AF65-F5344CB8AC3E}">
        <p14:creationId xmlns:p14="http://schemas.microsoft.com/office/powerpoint/2010/main" val="41777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2000" y="2556000"/>
            <a:ext cx="8208000" cy="4068000"/>
          </a:xfrm>
          <a:prstGeom prst="rect">
            <a:avLst/>
          </a:prstGeom>
          <a:blipFill rotWithShape="0">
            <a:blip r:embed="rId2"/>
            <a:srcRect/>
            <a:stretch>
              <a:fillRect l="-924" t="-1546" r="-3556" b="-1490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例子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38150" y="925513"/>
            <a:ext cx="7172325" cy="1423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75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2780928"/>
            <a:ext cx="7651750" cy="2006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ts val="1200"/>
              </a:spcBef>
            </a:pPr>
            <a:r>
              <a:rPr lang="en-US" altLang="zh-CN" sz="1500" dirty="0" smtClean="0">
                <a:latin typeface="微软雅黑" charset="-122"/>
                <a:ea typeface="微软雅黑" charset="-122"/>
              </a:rPr>
              <a:t>1. ‘IS’</a:t>
            </a:r>
            <a:r>
              <a:rPr lang="zh-CN" altLang="en-US" sz="1500" dirty="0" smtClean="0">
                <a:latin typeface="微软雅黑" charset="-122"/>
                <a:ea typeface="微软雅黑" charset="-122"/>
              </a:rPr>
              <a:t>系学生以及年龄</a:t>
            </a:r>
            <a:r>
              <a:rPr lang="en-US" altLang="zh-CN" sz="1500" dirty="0" smtClean="0">
                <a:latin typeface="微软雅黑" charset="-122"/>
                <a:ea typeface="微软雅黑" charset="-122"/>
              </a:rPr>
              <a:t>&gt;20</a:t>
            </a:r>
            <a:r>
              <a:rPr lang="zh-CN" altLang="en-US" sz="1500" dirty="0" smtClean="0">
                <a:latin typeface="微软雅黑" charset="-122"/>
                <a:ea typeface="微软雅黑" charset="-122"/>
              </a:rPr>
              <a:t>岁的学生的信息</a:t>
            </a:r>
            <a:endParaRPr lang="en-US" altLang="zh-CN" sz="1500" dirty="0" smtClean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40000"/>
              </a:lnSpc>
              <a:spcBef>
                <a:spcPts val="1200"/>
              </a:spcBef>
            </a:pPr>
            <a:r>
              <a:rPr lang="en-US" altLang="zh-CN" sz="1500" dirty="0" smtClean="0">
                <a:latin typeface="微软雅黑" charset="-122"/>
                <a:ea typeface="微软雅黑" charset="-122"/>
              </a:rPr>
              <a:t>2.</a:t>
            </a:r>
            <a:r>
              <a:rPr lang="zh-CN" altLang="en-US" sz="1500" dirty="0">
                <a:latin typeface="微软雅黑" charset="-122"/>
                <a:ea typeface="微软雅黑" charset="-122"/>
              </a:rPr>
              <a:t> </a:t>
            </a:r>
            <a:r>
              <a:rPr lang="zh-CN" altLang="en-US" sz="1500" dirty="0" smtClean="0">
                <a:latin typeface="微软雅黑" charset="-122"/>
                <a:ea typeface="微软雅黑" charset="-122"/>
              </a:rPr>
              <a:t>选修了</a:t>
            </a:r>
            <a:r>
              <a:rPr lang="en-US" altLang="zh-CN" sz="1500" dirty="0" smtClean="0">
                <a:latin typeface="微软雅黑" charset="-122"/>
                <a:ea typeface="微软雅黑" charset="-122"/>
              </a:rPr>
              <a:t>’0001’</a:t>
            </a:r>
            <a:r>
              <a:rPr lang="zh-CN" altLang="en-US" sz="1500" dirty="0" smtClean="0">
                <a:latin typeface="微软雅黑" charset="-122"/>
                <a:ea typeface="微软雅黑" charset="-122"/>
              </a:rPr>
              <a:t>号学生所选的</a:t>
            </a:r>
            <a:r>
              <a:rPr lang="zh-CN" altLang="en-US" sz="1500" dirty="0" smtClean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全部</a:t>
            </a:r>
            <a:r>
              <a:rPr lang="zh-CN" altLang="en-US" sz="1500" dirty="0" smtClean="0">
                <a:latin typeface="微软雅黑" charset="-122"/>
                <a:ea typeface="微软雅黑" charset="-122"/>
              </a:rPr>
              <a:t>课程的学生的学号</a:t>
            </a:r>
            <a:endParaRPr lang="en-US" altLang="zh-CN" sz="1500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40000"/>
              </a:lnSpc>
              <a:spcBef>
                <a:spcPts val="1200"/>
              </a:spcBef>
            </a:pPr>
            <a:r>
              <a:rPr lang="en-US" altLang="zh-CN" sz="1500" dirty="0">
                <a:latin typeface="微软雅黑" charset="-122"/>
                <a:ea typeface="微软雅黑" charset="-122"/>
              </a:rPr>
              <a:t>3</a:t>
            </a:r>
            <a:r>
              <a:rPr lang="en-US" altLang="zh-CN" sz="1500" dirty="0" smtClean="0">
                <a:latin typeface="微软雅黑" charset="-122"/>
                <a:ea typeface="微软雅黑" charset="-122"/>
              </a:rPr>
              <a:t>.</a:t>
            </a:r>
            <a:r>
              <a:rPr lang="zh-CN" altLang="en-US" sz="1500" dirty="0">
                <a:latin typeface="微软雅黑" charset="-122"/>
                <a:ea typeface="微软雅黑" charset="-122"/>
              </a:rPr>
              <a:t> </a:t>
            </a:r>
            <a:r>
              <a:rPr lang="zh-CN" altLang="en-US" sz="1500" dirty="0" smtClean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没选</a:t>
            </a:r>
            <a:r>
              <a:rPr lang="en-US" altLang="zh-CN" sz="1500" dirty="0" smtClean="0">
                <a:latin typeface="微软雅黑" charset="-122"/>
                <a:ea typeface="微软雅黑" charset="-122"/>
              </a:rPr>
              <a:t>’C01’</a:t>
            </a:r>
            <a:r>
              <a:rPr lang="zh-CN" altLang="en-US" sz="1500" dirty="0" smtClean="0">
                <a:latin typeface="微软雅黑" charset="-122"/>
                <a:ea typeface="微软雅黑" charset="-122"/>
              </a:rPr>
              <a:t>课程的学生的学号、姓名</a:t>
            </a:r>
            <a:endParaRPr lang="en-US" altLang="zh-CN" sz="1500" dirty="0">
              <a:latin typeface="微软雅黑" charset="-122"/>
              <a:ea typeface="微软雅黑" charset="-122"/>
            </a:endParaRPr>
          </a:p>
          <a:p>
            <a:pPr>
              <a:lnSpc>
                <a:spcPct val="140000"/>
              </a:lnSpc>
              <a:spcBef>
                <a:spcPts val="1200"/>
              </a:spcBef>
            </a:pPr>
            <a:r>
              <a:rPr lang="en-US" altLang="zh-CN" sz="1500" dirty="0">
                <a:latin typeface="微软雅黑" charset="-122"/>
                <a:ea typeface="微软雅黑" charset="-122"/>
              </a:rPr>
              <a:t>4</a:t>
            </a:r>
            <a:r>
              <a:rPr lang="en-US" altLang="zh-CN" sz="1500" dirty="0" smtClean="0">
                <a:latin typeface="微软雅黑" charset="-122"/>
                <a:ea typeface="微软雅黑" charset="-122"/>
              </a:rPr>
              <a:t>. </a:t>
            </a:r>
            <a:r>
              <a:rPr lang="zh-CN" altLang="en-US" sz="1500" dirty="0" smtClean="0">
                <a:latin typeface="微软雅黑" charset="-122"/>
                <a:ea typeface="微软雅黑" charset="-122"/>
              </a:rPr>
              <a:t>只选了</a:t>
            </a:r>
            <a:r>
              <a:rPr lang="en-US" altLang="zh-CN" sz="1500" dirty="0" smtClean="0">
                <a:latin typeface="微软雅黑" charset="-122"/>
                <a:ea typeface="微软雅黑" charset="-122"/>
              </a:rPr>
              <a:t>’C01’</a:t>
            </a:r>
            <a:r>
              <a:rPr lang="zh-CN" altLang="en-US" sz="1800" dirty="0">
                <a:latin typeface="微软雅黑" charset="-122"/>
                <a:ea typeface="微软雅黑" charset="-122"/>
              </a:rPr>
              <a:t>课程的学生的学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号</a:t>
            </a:r>
            <a:endParaRPr lang="en-US" altLang="zh-CN" sz="1800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40000"/>
              </a:lnSpc>
              <a:spcBef>
                <a:spcPts val="1200"/>
              </a:spcBef>
            </a:pPr>
            <a:endParaRPr lang="zh-CN" altLang="en-US" sz="1700" dirty="0">
              <a:latin typeface="微软雅黑" charset="-122"/>
              <a:ea typeface="微软雅黑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127875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prstClr val="black"/>
                </a:solidFill>
                <a:latin typeface="微软雅黑" pitchFamily="34" charset="-122"/>
              </a:rPr>
              <a:t>综合</a:t>
            </a:r>
            <a:r>
              <a:rPr lang="zh-CN" altLang="en-US" sz="2800" kern="0" dirty="0" smtClean="0">
                <a:solidFill>
                  <a:prstClr val="black"/>
                </a:solidFill>
                <a:latin typeface="微软雅黑" pitchFamily="34" charset="-122"/>
              </a:rPr>
              <a:t>练习</a:t>
            </a:r>
            <a:endParaRPr lang="zh-CN" altLang="en-US" sz="2800" kern="0" dirty="0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28613" y="1062038"/>
            <a:ext cx="7172325" cy="168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3" name="AutoShape 1" descr="C:\Users\lab\AppData\Roaming\Tencent\Users\17473654\QQ\WinTemp\RichOle\T`OY%I]3M(I30SVD$B#}Q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C:\Users\lab\AppData\Roaming\Tencent\Users\17473654\QQ\WinTemp\RichOle\T`OY%I]3M(I30SVD$B#}Q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3" descr="C:\Users\lab\AppData\Roaming\Tencent\Users\17473654\QQ\WinTemp\RichOle\T`OY%I]3M(I30SVD$B#}Q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53136"/>
            <a:ext cx="83153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4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188913"/>
            <a:ext cx="8077200" cy="527050"/>
          </a:xfrm>
        </p:spPr>
        <p:txBody>
          <a:bodyPr/>
          <a:lstStyle/>
          <a:p>
            <a:r>
              <a:rPr lang="zh-CN" altLang="en-US" sz="3200" dirty="0"/>
              <a:t>其他关系代数运算</a:t>
            </a:r>
            <a:endParaRPr lang="en-US" altLang="zh-CN" sz="3200" dirty="0" smtClean="0">
              <a:ea typeface="微软雅黑" panose="020B0503020204020204" pitchFamily="34" charset="-122"/>
            </a:endParaRPr>
          </a:p>
        </p:txBody>
      </p:sp>
      <p:sp>
        <p:nvSpPr>
          <p:cNvPr id="102403" name="AutoShape 4" descr="d:\users\administrator\appdata\roaming\360se6\User Data\Temp\images?q=tbn:ANd9GcQouzzEJDnX2jOQqYatwMBpdX4ptLi0Y1e_7XUB5HneNeQx3OuJ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617026722"/>
              </p:ext>
            </p:extLst>
          </p:nvPr>
        </p:nvGraphicFramePr>
        <p:xfrm>
          <a:off x="611560" y="1268760"/>
          <a:ext cx="7272808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882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304800" y="1124744"/>
            <a:ext cx="8077200" cy="5123656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zh-CN" altLang="en-US" dirty="0" smtClean="0"/>
              <a:t>不知道、不存在、无意义</a:t>
            </a:r>
            <a:endParaRPr lang="en-US" altLang="zh-CN" dirty="0" smtClean="0"/>
          </a:p>
          <a:p>
            <a:pPr marL="457200" indent="-457200">
              <a:buFont typeface="Wingdings" charset="2"/>
              <a:buChar char="ü"/>
            </a:pPr>
            <a:r>
              <a:rPr lang="en-US" altLang="zh-CN" dirty="0" smtClean="0"/>
              <a:t>Null</a:t>
            </a:r>
          </a:p>
          <a:p>
            <a:pPr marL="457200" indent="-457200">
              <a:buFont typeface="Wingdings" charset="2"/>
              <a:buChar char="ü"/>
            </a:pPr>
            <a:r>
              <a:rPr lang="en-US" altLang="zh-CN" dirty="0" smtClean="0"/>
              <a:t>Unknown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altLang="zh-CN" dirty="0" smtClean="0"/>
              <a:t>True, false</a:t>
            </a:r>
            <a:r>
              <a:rPr lang="zh-CN" altLang="en-US" dirty="0" smtClean="0"/>
              <a:t>之外的另一个真值</a:t>
            </a:r>
            <a:endParaRPr lang="en-US" altLang="zh-CN" dirty="0" smtClean="0"/>
          </a:p>
          <a:p>
            <a:pPr marL="57150" indent="-342900">
              <a:buFont typeface="Wingdings" charset="2"/>
              <a:buChar char="ü"/>
            </a:pPr>
            <a:endParaRPr lang="en-US" altLang="zh-CN" dirty="0" smtClean="0"/>
          </a:p>
          <a:p>
            <a:pPr marL="57150" indent="-342900">
              <a:buFont typeface="Wingdings" charset="2"/>
              <a:buChar char="ü"/>
            </a:pPr>
            <a:r>
              <a:rPr lang="zh-CN" altLang="en-US" dirty="0" smtClean="0"/>
              <a:t>空值的判断</a:t>
            </a:r>
            <a:endParaRPr lang="en-US" altLang="zh-CN" dirty="0" smtClean="0"/>
          </a:p>
          <a:p>
            <a:pPr marL="800100" lvl="1" indent="-342900">
              <a:buFont typeface="Wingdings" charset="2"/>
              <a:buChar char="ü"/>
            </a:pPr>
            <a:r>
              <a:rPr lang="en-US" altLang="zh-CN" dirty="0" smtClean="0"/>
              <a:t>NULL</a:t>
            </a:r>
            <a:r>
              <a:rPr lang="zh-CN" altLang="en-US" dirty="0" smtClean="0"/>
              <a:t>不等于任何值</a:t>
            </a:r>
            <a:endParaRPr lang="en-US" altLang="zh-CN" dirty="0" smtClean="0"/>
          </a:p>
          <a:p>
            <a:pPr marL="800100" lvl="1" indent="-342900">
              <a:buFont typeface="Wingdings" charset="2"/>
              <a:buChar char="ü"/>
            </a:pPr>
            <a:r>
              <a:rPr lang="zh-CN" altLang="en-US" dirty="0" smtClean="0"/>
              <a:t>不可使用比较运算判断某个值是否等于空值</a:t>
            </a:r>
            <a:endParaRPr lang="en-US" altLang="zh-CN" dirty="0" smtClean="0"/>
          </a:p>
          <a:p>
            <a:pPr marL="800100" lvl="1" indent="-342900">
              <a:buFont typeface="Wingdings" charset="2"/>
              <a:buChar char="ü"/>
            </a:pPr>
            <a:r>
              <a:rPr lang="zh-CN" altLang="en-US" dirty="0" smtClean="0"/>
              <a:t>特殊的判断谓词</a:t>
            </a:r>
            <a:endParaRPr lang="en-US" altLang="zh-CN" dirty="0" smtClean="0"/>
          </a:p>
          <a:p>
            <a:pPr marL="1200150" lvl="2" indent="-342900">
              <a:buFont typeface="Wingdings" charset="2"/>
              <a:buChar char="ü"/>
            </a:pPr>
            <a:r>
              <a:rPr lang="en-US" altLang="zh-CN" dirty="0" smtClean="0"/>
              <a:t>IS NULL</a:t>
            </a:r>
          </a:p>
          <a:p>
            <a:pPr marL="1200150" lvl="2" indent="-342900">
              <a:buFont typeface="Wingdings" charset="2"/>
              <a:buChar char="ü"/>
            </a:pPr>
            <a:r>
              <a:rPr lang="en-US" altLang="zh-CN" dirty="0" smtClean="0"/>
              <a:t>IS NOT NULL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04800" y="132928"/>
            <a:ext cx="8077200" cy="559768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sz="3200" dirty="0">
                <a:solidFill>
                  <a:prstClr val="black"/>
                </a:solidFill>
                <a:latin typeface="Arial"/>
                <a:ea typeface="黑体"/>
              </a:rPr>
              <a:t>空值处理</a:t>
            </a:r>
            <a:endParaRPr lang="en-US" altLang="zh-CN" sz="3200" dirty="0">
              <a:solidFill>
                <a:prstClr val="black"/>
              </a:solidFill>
              <a:latin typeface="Arial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5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自定义 13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8C7B70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6810</Words>
  <Application>Microsoft Office PowerPoint</Application>
  <PresentationFormat>全屏显示(4:3)</PresentationFormat>
  <Paragraphs>1712</Paragraphs>
  <Slides>102</Slides>
  <Notes>22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102</vt:i4>
      </vt:variant>
    </vt:vector>
  </HeadingPairs>
  <TitlesOfParts>
    <vt:vector size="105" baseType="lpstr">
      <vt:lpstr>Pitchbook</vt:lpstr>
      <vt:lpstr>公式</vt:lpstr>
      <vt:lpstr>Document</vt:lpstr>
      <vt:lpstr>PowerPoint 演示文稿</vt:lpstr>
      <vt:lpstr>关系数据库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2014-02-11T06:17:23Z</dcterms:created>
  <dcterms:modified xsi:type="dcterms:W3CDTF">2019-04-01T07:28:39Z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