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5" r:id="rId1"/>
  </p:sldMasterIdLst>
  <p:notesMasterIdLst>
    <p:notesMasterId r:id="rId35"/>
  </p:notesMasterIdLst>
  <p:handoutMasterIdLst>
    <p:handoutMasterId r:id="rId36"/>
  </p:handoutMasterIdLst>
  <p:sldIdLst>
    <p:sldId id="345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32" r:id="rId3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6" autoAdjust="0"/>
    <p:restoredTop sz="80521" autoAdjust="0"/>
  </p:normalViewPr>
  <p:slideViewPr>
    <p:cSldViewPr>
      <p:cViewPr varScale="1">
        <p:scale>
          <a:sx n="96" d="100"/>
          <a:sy n="96" d="100"/>
        </p:scale>
        <p:origin x="18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972463-5404-48A7-B3E6-7A28D7732EA2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3303EC51-8E71-4434-9015-6B6896B252D1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% （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百分号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  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代表任意长度（长度可以为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）的字符串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D6918A-41B4-4ECE-BAE8-D1E5A89679D9}" type="parTrans" cxnId="{A47D3D95-99D5-4379-980B-64B8E69AEC4F}">
      <dgm:prSet/>
      <dgm:spPr/>
      <dgm:t>
        <a:bodyPr/>
        <a:lstStyle/>
        <a:p>
          <a:endParaRPr lang="zh-CN" altLang="en-US" sz="2000"/>
        </a:p>
      </dgm:t>
    </dgm:pt>
    <dgm:pt modelId="{39ABB07D-265F-44F1-A288-4E810B4F1931}" type="sibTrans" cxnId="{A47D3D95-99D5-4379-980B-64B8E69AEC4F}">
      <dgm:prSet/>
      <dgm:spPr/>
      <dgm:t>
        <a:bodyPr/>
        <a:lstStyle/>
        <a:p>
          <a:endParaRPr lang="zh-CN" altLang="en-US" sz="2000"/>
        </a:p>
      </dgm:t>
    </dgm:pt>
    <dgm:pt modelId="{B7A7CD3B-0BDD-4BDB-912D-F6A6A718EB89}">
      <dgm:prSet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例如</a:t>
          </a:r>
          <a:r>
            <a:rPr lang="en-US" altLang="zh-CN" sz="24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a%b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表示以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开头，以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结尾的任意长度的字符串</a:t>
          </a:r>
          <a:endParaRPr lang="en-US" altLang="zh-CN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A776BE-C47C-4BD9-A959-8E109201102A}" type="parTrans" cxnId="{C290C698-034D-4EC4-B4ED-9375BDF51163}">
      <dgm:prSet/>
      <dgm:spPr/>
      <dgm:t>
        <a:bodyPr/>
        <a:lstStyle/>
        <a:p>
          <a:endParaRPr lang="zh-CN" altLang="en-US" sz="2000"/>
        </a:p>
      </dgm:t>
    </dgm:pt>
    <dgm:pt modelId="{B556F08A-145D-49D6-984B-E571C6C3A78E}" type="sibTrans" cxnId="{C290C698-034D-4EC4-B4ED-9375BDF51163}">
      <dgm:prSet/>
      <dgm:spPr/>
      <dgm:t>
        <a:bodyPr/>
        <a:lstStyle/>
        <a:p>
          <a:endParaRPr lang="zh-CN" altLang="en-US" sz="2000"/>
        </a:p>
      </dgm:t>
    </dgm:pt>
    <dgm:pt modelId="{370E2EB0-2167-490F-AB5C-8844F15371E1}">
      <dgm:prSet custT="1"/>
      <dgm:spPr/>
      <dgm:t>
        <a:bodyPr/>
        <a:lstStyle/>
        <a:p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_ （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下横线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  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代表任意单个字符。</a:t>
          </a:r>
          <a:endParaRPr lang="en-US" altLang="zh-CN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2B2DF3-D96F-4D25-8CFB-9D3BDB3C68CF}" type="parTrans" cxnId="{6EA0AB8C-F44F-4A27-AC21-C560568F887C}">
      <dgm:prSet/>
      <dgm:spPr/>
      <dgm:t>
        <a:bodyPr/>
        <a:lstStyle/>
        <a:p>
          <a:endParaRPr lang="zh-CN" altLang="en-US" sz="2000"/>
        </a:p>
      </dgm:t>
    </dgm:pt>
    <dgm:pt modelId="{E163D751-AA0F-4B56-B96C-FD8A8C64BD61}" type="sibTrans" cxnId="{6EA0AB8C-F44F-4A27-AC21-C560568F887C}">
      <dgm:prSet/>
      <dgm:spPr/>
      <dgm:t>
        <a:bodyPr/>
        <a:lstStyle/>
        <a:p>
          <a:endParaRPr lang="zh-CN" altLang="en-US" sz="2000"/>
        </a:p>
      </dgm:t>
    </dgm:pt>
    <dgm:pt modelId="{EF8FF716-7D0E-4C3D-A0B4-BFC3D222EA93}">
      <dgm:prSet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例如</a:t>
          </a:r>
          <a:r>
            <a:rPr lang="en-US" altLang="zh-CN" sz="24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a_b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表示以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开头，以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结尾的长度为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的任意字符串</a:t>
          </a:r>
          <a:endParaRPr lang="en-US" altLang="zh-CN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F606C-9AC7-455A-B59A-EDBC89516C38}" type="parTrans" cxnId="{E2B33626-1CCA-4D0E-9CF1-29BD580BD4DF}">
      <dgm:prSet/>
      <dgm:spPr/>
      <dgm:t>
        <a:bodyPr/>
        <a:lstStyle/>
        <a:p>
          <a:endParaRPr lang="zh-CN" altLang="en-US" sz="2000"/>
        </a:p>
      </dgm:t>
    </dgm:pt>
    <dgm:pt modelId="{91A746AA-34BE-4BE6-BFD6-4398DB3C8044}" type="sibTrans" cxnId="{E2B33626-1CCA-4D0E-9CF1-29BD580BD4DF}">
      <dgm:prSet/>
      <dgm:spPr/>
      <dgm:t>
        <a:bodyPr/>
        <a:lstStyle/>
        <a:p>
          <a:endParaRPr lang="zh-CN" altLang="en-US" sz="2000"/>
        </a:p>
      </dgm:t>
    </dgm:pt>
    <dgm:pt modelId="{FC4307E7-78CB-435D-BCCB-770AAAC1C135}">
      <dgm:prSet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匹配汉字时，需区分数据库字符集或数据类型编码，如果为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ASCII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编码，一个汉字需要两个‘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_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’匹配，如果是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GBK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或者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Unicode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编码，则只需要一个</a:t>
          </a:r>
          <a:endParaRPr lang="en-US" altLang="zh-CN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4D5F39-36EC-409C-89BC-C9BC5EAC2C0A}" type="parTrans" cxnId="{C79FB8D1-D315-41A1-A2AB-13CBA44C7EB8}">
      <dgm:prSet/>
      <dgm:spPr/>
      <dgm:t>
        <a:bodyPr/>
        <a:lstStyle/>
        <a:p>
          <a:endParaRPr lang="zh-CN" altLang="en-US"/>
        </a:p>
      </dgm:t>
    </dgm:pt>
    <dgm:pt modelId="{B408698C-2482-493A-AD10-1DB579AF175A}" type="sibTrans" cxnId="{C79FB8D1-D315-41A1-A2AB-13CBA44C7EB8}">
      <dgm:prSet/>
      <dgm:spPr/>
      <dgm:t>
        <a:bodyPr/>
        <a:lstStyle/>
        <a:p>
          <a:endParaRPr lang="zh-CN" altLang="en-US"/>
        </a:p>
      </dgm:t>
    </dgm:pt>
    <dgm:pt modelId="{8E5B8D2A-E776-4AEC-91B9-BF7CFC1ED69D}" type="pres">
      <dgm:prSet presAssocID="{2D972463-5404-48A7-B3E6-7A28D7732EA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1FAD622-53B2-485A-B53A-74462B8E2D0F}" type="pres">
      <dgm:prSet presAssocID="{3303EC51-8E71-4434-9015-6B6896B252D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B218AB-1D12-4170-9B67-DDBADFB2660A}" type="pres">
      <dgm:prSet presAssocID="{3303EC51-8E71-4434-9015-6B6896B252D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9AECBD-795F-40E4-A25E-2672EC7F1904}" type="pres">
      <dgm:prSet presAssocID="{370E2EB0-2167-490F-AB5C-8844F15371E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93CA82-6DA1-47DD-ADA6-CD533924A703}" type="pres">
      <dgm:prSet presAssocID="{370E2EB0-2167-490F-AB5C-8844F15371E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90C698-034D-4EC4-B4ED-9375BDF51163}" srcId="{3303EC51-8E71-4434-9015-6B6896B252D1}" destId="{B7A7CD3B-0BDD-4BDB-912D-F6A6A718EB89}" srcOrd="0" destOrd="0" parTransId="{48A776BE-C47C-4BD9-A959-8E109201102A}" sibTransId="{B556F08A-145D-49D6-984B-E571C6C3A78E}"/>
    <dgm:cxn modelId="{6EA0AB8C-F44F-4A27-AC21-C560568F887C}" srcId="{2D972463-5404-48A7-B3E6-7A28D7732EA2}" destId="{370E2EB0-2167-490F-AB5C-8844F15371E1}" srcOrd="1" destOrd="0" parTransId="{072B2DF3-D96F-4D25-8CFB-9D3BDB3C68CF}" sibTransId="{E163D751-AA0F-4B56-B96C-FD8A8C64BD61}"/>
    <dgm:cxn modelId="{E2B33626-1CCA-4D0E-9CF1-29BD580BD4DF}" srcId="{370E2EB0-2167-490F-AB5C-8844F15371E1}" destId="{EF8FF716-7D0E-4C3D-A0B4-BFC3D222EA93}" srcOrd="1" destOrd="0" parTransId="{CB8F606C-9AC7-455A-B59A-EDBC89516C38}" sibTransId="{91A746AA-34BE-4BE6-BFD6-4398DB3C8044}"/>
    <dgm:cxn modelId="{4171D4BE-F433-614F-BED8-E9C2247CF869}" type="presOf" srcId="{370E2EB0-2167-490F-AB5C-8844F15371E1}" destId="{BD9AECBD-795F-40E4-A25E-2672EC7F1904}" srcOrd="0" destOrd="0" presId="urn:microsoft.com/office/officeart/2005/8/layout/vList2"/>
    <dgm:cxn modelId="{AC524C3C-6E64-F349-B6A2-F5373632C24F}" type="presOf" srcId="{EF8FF716-7D0E-4C3D-A0B4-BFC3D222EA93}" destId="{6893CA82-6DA1-47DD-ADA6-CD533924A703}" srcOrd="0" destOrd="1" presId="urn:microsoft.com/office/officeart/2005/8/layout/vList2"/>
    <dgm:cxn modelId="{32AF2731-6A04-4E9D-B341-9C270573EF07}" type="presOf" srcId="{FC4307E7-78CB-435D-BCCB-770AAAC1C135}" destId="{6893CA82-6DA1-47DD-ADA6-CD533924A703}" srcOrd="0" destOrd="0" presId="urn:microsoft.com/office/officeart/2005/8/layout/vList2"/>
    <dgm:cxn modelId="{C5D5BEA4-80CC-1A42-BF3D-666FED64B10B}" type="presOf" srcId="{2D972463-5404-48A7-B3E6-7A28D7732EA2}" destId="{8E5B8D2A-E776-4AEC-91B9-BF7CFC1ED69D}" srcOrd="0" destOrd="0" presId="urn:microsoft.com/office/officeart/2005/8/layout/vList2"/>
    <dgm:cxn modelId="{B9604311-05A7-B145-A536-D776E28E8A5B}" type="presOf" srcId="{B7A7CD3B-0BDD-4BDB-912D-F6A6A718EB89}" destId="{1FB218AB-1D12-4170-9B67-DDBADFB2660A}" srcOrd="0" destOrd="0" presId="urn:microsoft.com/office/officeart/2005/8/layout/vList2"/>
    <dgm:cxn modelId="{4B4B2A61-BE46-894B-90FD-E98F2BA22178}" type="presOf" srcId="{3303EC51-8E71-4434-9015-6B6896B252D1}" destId="{91FAD622-53B2-485A-B53A-74462B8E2D0F}" srcOrd="0" destOrd="0" presId="urn:microsoft.com/office/officeart/2005/8/layout/vList2"/>
    <dgm:cxn modelId="{A47D3D95-99D5-4379-980B-64B8E69AEC4F}" srcId="{2D972463-5404-48A7-B3E6-7A28D7732EA2}" destId="{3303EC51-8E71-4434-9015-6B6896B252D1}" srcOrd="0" destOrd="0" parTransId="{86D6918A-41B4-4ECE-BAE8-D1E5A89679D9}" sibTransId="{39ABB07D-265F-44F1-A288-4E810B4F1931}"/>
    <dgm:cxn modelId="{C79FB8D1-D315-41A1-A2AB-13CBA44C7EB8}" srcId="{370E2EB0-2167-490F-AB5C-8844F15371E1}" destId="{FC4307E7-78CB-435D-BCCB-770AAAC1C135}" srcOrd="0" destOrd="0" parTransId="{404D5F39-36EC-409C-89BC-C9BC5EAC2C0A}" sibTransId="{B408698C-2482-493A-AD10-1DB579AF175A}"/>
    <dgm:cxn modelId="{D57D94BB-DA1F-6C48-9DA7-FA78D93CF723}" type="presParOf" srcId="{8E5B8D2A-E776-4AEC-91B9-BF7CFC1ED69D}" destId="{91FAD622-53B2-485A-B53A-74462B8E2D0F}" srcOrd="0" destOrd="0" presId="urn:microsoft.com/office/officeart/2005/8/layout/vList2"/>
    <dgm:cxn modelId="{C86A68BB-F6A8-2C40-AE00-18DDF22A9280}" type="presParOf" srcId="{8E5B8D2A-E776-4AEC-91B9-BF7CFC1ED69D}" destId="{1FB218AB-1D12-4170-9B67-DDBADFB2660A}" srcOrd="1" destOrd="0" presId="urn:microsoft.com/office/officeart/2005/8/layout/vList2"/>
    <dgm:cxn modelId="{D4DA4790-0464-E843-8698-6E89DC0A0D96}" type="presParOf" srcId="{8E5B8D2A-E776-4AEC-91B9-BF7CFC1ED69D}" destId="{BD9AECBD-795F-40E4-A25E-2672EC7F1904}" srcOrd="2" destOrd="0" presId="urn:microsoft.com/office/officeart/2005/8/layout/vList2"/>
    <dgm:cxn modelId="{1B7CB709-A5FB-C848-B759-BCCF5ABA826E}" type="presParOf" srcId="{8E5B8D2A-E776-4AEC-91B9-BF7CFC1ED69D}" destId="{6893CA82-6DA1-47DD-ADA6-CD533924A70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AD622-53B2-485A-B53A-74462B8E2D0F}">
      <dsp:nvSpPr>
        <dsp:cNvPr id="0" name=""/>
        <dsp:cNvSpPr/>
      </dsp:nvSpPr>
      <dsp:spPr>
        <a:xfrm>
          <a:off x="0" y="1861"/>
          <a:ext cx="7848872" cy="5484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% （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百分号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  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代表任意长度（长度可以为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）的字符串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774" y="28635"/>
        <a:ext cx="7795324" cy="494924"/>
      </dsp:txXfrm>
    </dsp:sp>
    <dsp:sp modelId="{1FB218AB-1D12-4170-9B67-DDBADFB2660A}">
      <dsp:nvSpPr>
        <dsp:cNvPr id="0" name=""/>
        <dsp:cNvSpPr/>
      </dsp:nvSpPr>
      <dsp:spPr>
        <a:xfrm>
          <a:off x="0" y="550334"/>
          <a:ext cx="7848872" cy="406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20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例如</a:t>
          </a:r>
          <a:r>
            <a:rPr lang="en-US" altLang="zh-CN" sz="24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a%b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表示以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开头，以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结尾的任意长度的字符串</a:t>
          </a:r>
          <a:endParaRPr lang="en-US" altLang="zh-CN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50334"/>
        <a:ext cx="7848872" cy="406931"/>
      </dsp:txXfrm>
    </dsp:sp>
    <dsp:sp modelId="{BD9AECBD-795F-40E4-A25E-2672EC7F1904}">
      <dsp:nvSpPr>
        <dsp:cNvPr id="0" name=""/>
        <dsp:cNvSpPr/>
      </dsp:nvSpPr>
      <dsp:spPr>
        <a:xfrm>
          <a:off x="0" y="957265"/>
          <a:ext cx="7848872" cy="5484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_ （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下横线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  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代表任意单个字符。</a:t>
          </a:r>
          <a:endParaRPr lang="en-US" altLang="zh-CN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774" y="984039"/>
        <a:ext cx="7795324" cy="494924"/>
      </dsp:txXfrm>
    </dsp:sp>
    <dsp:sp modelId="{6893CA82-6DA1-47DD-ADA6-CD533924A703}">
      <dsp:nvSpPr>
        <dsp:cNvPr id="0" name=""/>
        <dsp:cNvSpPr/>
      </dsp:nvSpPr>
      <dsp:spPr>
        <a:xfrm>
          <a:off x="0" y="1505738"/>
          <a:ext cx="7848872" cy="190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20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匹配汉字时，需区分数据库字符集或数据类型编码，如果为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ASCII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编码，一个汉字需要两个‘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_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’匹配，如果是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GBK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或者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Unicode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编码，则只需要一个</a:t>
          </a:r>
          <a:endParaRPr lang="en-US" altLang="zh-CN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例如</a:t>
          </a:r>
          <a:r>
            <a:rPr lang="en-US" altLang="zh-CN" sz="24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a_b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表示以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开头，以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结尾的长度为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的任意字符串</a:t>
          </a:r>
          <a:endParaRPr lang="en-US" altLang="zh-CN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05738"/>
        <a:ext cx="7848872" cy="1909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9692AB40-05D3-8C47-AE4D-81F65204B5B7}" type="datetimeFigureOut">
              <a:rPr lang="en-US"/>
              <a:pPr>
                <a:defRPr/>
              </a:pPr>
              <a:t>4/15/18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7B4A77B-CCBD-3147-A5BA-8050C621C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70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A7AB5E7-5894-0E4E-A67C-AF138A6976F1}" type="datetimeFigureOut">
              <a:rPr lang="en-US"/>
              <a:pPr>
                <a:defRPr/>
              </a:pPr>
              <a:t>4/15/18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9E3E711-EBC5-E843-8731-914DEEEEA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0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8501C3-9B2B-B541-B485-A91FBC3173CB}" type="slidenum">
              <a:rPr lang="en-US" altLang="zh-CN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7.Select prod_id,name,price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   From Product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    Where name  like ‘Fish%’;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8. Select prod_id,name,price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    From Product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    Where name like ‘Teddy_ _ _r’;</a:t>
            </a: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fld id="{7C8EC4CD-67F2-E64A-A011-D4CE23E2B45B}" type="slidenum">
              <a:rPr lang="en-US" altLang="zh-CN">
                <a:latin typeface="Calibri" charset="0"/>
              </a:rPr>
              <a:pPr/>
              <a:t>27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Select name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From Product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Where price is null;</a:t>
            </a: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fld id="{B8E31942-5539-D145-B74D-D4ACDEB229CB}" type="slidenum">
              <a:rPr lang="en-US" altLang="zh-CN">
                <a:latin typeface="Calibri" charset="0"/>
              </a:rPr>
              <a:pPr/>
              <a:t>29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Select name,price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From Product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Where prod_id =‘DLL01’ OR prod_id=‘BRS01’;</a:t>
            </a: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fld id="{8DE044EE-FCBB-CC46-BE2B-4ADE6DEF370B}" type="slidenum">
              <a:rPr lang="en-US" altLang="zh-CN">
                <a:latin typeface="Calibri" charset="0"/>
              </a:rPr>
              <a:pPr/>
              <a:t>32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8852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C048A2-EC7F-AB41-A7D1-525B3F9FC2FA}" type="slidenum">
              <a:rPr lang="en-US" altLang="zh-CN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fld id="{81BE07EE-AF35-D744-ABCF-DD5CB0CEBBE7}" type="slidenum">
              <a:rPr lang="en-US" altLang="zh-CN">
                <a:latin typeface="Calibri" charset="0"/>
              </a:rPr>
              <a:pPr/>
              <a:t>3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SELECT</a:t>
            </a:r>
            <a:r>
              <a:rPr lang="zh-CN" altLang="en-US">
                <a:latin typeface="Calibri" charset="0"/>
                <a:ea typeface="宋体" charset="0"/>
              </a:rPr>
              <a:t>子句：指定要显示的属性列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FROM</a:t>
            </a:r>
            <a:r>
              <a:rPr lang="zh-CN" altLang="en-US">
                <a:latin typeface="Calibri" charset="0"/>
                <a:ea typeface="宋体" charset="0"/>
              </a:rPr>
              <a:t>子句：指定查询对象</a:t>
            </a:r>
            <a:r>
              <a:rPr lang="en-US" altLang="zh-CN">
                <a:latin typeface="Calibri" charset="0"/>
                <a:ea typeface="宋体" charset="0"/>
              </a:rPr>
              <a:t>（</a:t>
            </a:r>
            <a:r>
              <a:rPr lang="zh-CN" altLang="en-US">
                <a:latin typeface="Calibri" charset="0"/>
                <a:ea typeface="宋体" charset="0"/>
              </a:rPr>
              <a:t>基本表或视图</a:t>
            </a:r>
            <a:r>
              <a:rPr lang="en-US" altLang="zh-CN">
                <a:latin typeface="Calibri" charset="0"/>
                <a:ea typeface="宋体" charset="0"/>
              </a:rPr>
              <a:t>）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WHERE</a:t>
            </a:r>
            <a:r>
              <a:rPr lang="zh-CN" altLang="en-US">
                <a:latin typeface="Calibri" charset="0"/>
                <a:ea typeface="宋体" charset="0"/>
              </a:rPr>
              <a:t>子句：指定查询条件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GROUP BY</a:t>
            </a:r>
            <a:r>
              <a:rPr lang="zh-CN" altLang="en-US">
                <a:latin typeface="Calibri" charset="0"/>
                <a:ea typeface="宋体" charset="0"/>
              </a:rPr>
              <a:t>子句：对查询结果按指定列的值分组，该属性列值相等的元组为一个组。通常会在每组中作用聚集函数。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HAVING</a:t>
            </a:r>
            <a:r>
              <a:rPr lang="zh-CN" altLang="en-US">
                <a:latin typeface="Calibri" charset="0"/>
                <a:ea typeface="宋体" charset="0"/>
              </a:rPr>
              <a:t>短语：只有满足指定条件的组才予以输出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ORDER BY</a:t>
            </a:r>
            <a:r>
              <a:rPr lang="zh-CN" altLang="en-US">
                <a:latin typeface="Calibri" charset="0"/>
                <a:ea typeface="宋体" charset="0"/>
              </a:rPr>
              <a:t>子句：对查询结果表按指定列值的升序或降序排序 </a:t>
            </a:r>
          </a:p>
          <a:p>
            <a:pPr eaLnBrk="1" hangingPunct="1"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fld id="{117D4947-12D0-EE4A-8D38-EABF7986C4DE}" type="slidenum">
              <a:rPr lang="zh-CN" altLang="en-US">
                <a:latin typeface="Calibri" charset="0"/>
                <a:ea typeface="宋体" charset="0"/>
                <a:cs typeface="宋体" charset="0"/>
              </a:rPr>
              <a:pPr/>
              <a:t>4</a:t>
            </a:fld>
            <a:endParaRPr lang="zh-CN" altLang="en-US">
              <a:latin typeface="Calibri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fld id="{4E8FA630-7F4C-104C-A1FF-8C6E61885EF4}" type="slidenum">
              <a:rPr lang="en-US" altLang="zh-CN">
                <a:latin typeface="Calibri" charset="0"/>
              </a:rPr>
              <a:pPr/>
              <a:t>8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fld id="{D2B8FF43-9946-3A40-BE72-E42823B26266}" type="slidenum">
              <a:rPr lang="en-US" altLang="zh-CN">
                <a:latin typeface="Calibri" charset="0"/>
              </a:rPr>
              <a:pPr/>
              <a:t>14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fld id="{734A68E9-6ACF-0048-B6CA-09B001F321C6}" type="slidenum">
              <a:rPr lang="en-US" altLang="zh-CN">
                <a:latin typeface="Calibri" charset="0"/>
              </a:rPr>
              <a:pPr/>
              <a:t>17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SELECT name,price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FROM Product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WHERE price BETWEEN 100 AND 200;</a:t>
            </a:r>
          </a:p>
          <a:p>
            <a:pPr eaLnBrk="1" hangingPunct="1">
              <a:spcBef>
                <a:spcPct val="0"/>
              </a:spcBef>
            </a:pPr>
            <a:endParaRPr lang="en-US" altLang="zh-CN">
              <a:latin typeface="Calibri" charset="0"/>
              <a:ea typeface="宋体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SELECT *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FROM Product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WHERE vend_id!=‘DLL01’;</a:t>
            </a: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fld id="{1A453777-90F6-EC4D-9A79-32F5719C9D87}" type="slidenum">
              <a:rPr lang="en-US" altLang="zh-CN">
                <a:latin typeface="Calibri" charset="0"/>
              </a:rPr>
              <a:pPr/>
              <a:t>19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SELECT name,price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FROM Product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WHERE vend_id in(‘DLL01’,’BRS01’);</a:t>
            </a:r>
          </a:p>
          <a:p>
            <a:pPr eaLnBrk="1" hangingPunct="1"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fld id="{8F911ABE-7FAA-BF42-918E-7A87FF3D6A9F}" type="slidenum">
              <a:rPr lang="en-US" altLang="zh-CN">
                <a:latin typeface="Calibri" charset="0"/>
              </a:rPr>
              <a:pPr/>
              <a:t>21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fld id="{AD23E0DF-7922-8B4D-AD76-C6DC43635A7F}" type="slidenum">
              <a:rPr lang="en-US" altLang="zh-CN">
                <a:latin typeface="Calibri" charset="0"/>
              </a:rPr>
              <a:pPr/>
              <a:t>25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3600"/>
            <a:ext cx="9144000" cy="218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0"/>
          <p:cNvSpPr/>
          <p:nvPr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10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1"/>
          <p:cNvSpPr/>
          <p:nvPr/>
        </p:nvSpPr>
        <p:spPr>
          <a:xfrm>
            <a:off x="0" y="4646613"/>
            <a:ext cx="9144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0" y="4114800"/>
            <a:ext cx="8964488" cy="533400"/>
          </a:xfrm>
          <a:noFill/>
        </p:spPr>
        <p:txBody>
          <a:bodyPr vert="horz">
            <a:noAutofit/>
          </a:bodyPr>
          <a:lstStyle>
            <a:lvl1pPr algn="l">
              <a:defRPr sz="4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Rectangle 15"/>
          <p:cNvSpPr>
            <a:spLocks noGrp="1"/>
          </p:cNvSpPr>
          <p:nvPr>
            <p:ph type="sldNum" sz="quarter" idx="10"/>
          </p:nvPr>
        </p:nvSpPr>
        <p:spPr>
          <a:xfrm>
            <a:off x="6477000" y="6477000"/>
            <a:ext cx="1020763" cy="3048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C402543-20A6-6E47-B1BA-74D1348BFE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2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 smtClean="0">
                <a:solidFill>
                  <a:srgbClr val="A0A0A0"/>
                </a:solidFill>
              </a:defRPr>
            </a:lvl1pPr>
            <a:extLst/>
          </a:lstStyle>
          <a:p>
            <a:pPr>
              <a:defRPr/>
            </a:pPr>
            <a:fld id="{0D942308-EE92-3840-9DF5-7FF286CF3DBA}" type="datetime1">
              <a:rPr lang="en-US" smtClean="0"/>
              <a:pPr>
                <a:defRPr/>
              </a:pPr>
              <a:t>4/15/18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414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4510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63538" y="701675"/>
            <a:ext cx="7272337" cy="71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Rectangle 2"/>
          <p:cNvSpPr txBox="1">
            <a:spLocks/>
          </p:cNvSpPr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</a:rPr>
              <a:t>An Introduction to Database System</a:t>
            </a:r>
            <a:endParaRPr lang="en-US" sz="20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/>
          </p:cNvSpPr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数据库系统原理</a:t>
            </a:r>
            <a:endParaRPr lang="en-US" altLang="x-none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6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A9489F-1869-CB46-B45C-D782ED843F75}" type="datetime1">
              <a:rPr lang="en-US"/>
              <a:pPr>
                <a:defRPr/>
              </a:pPr>
              <a:t>4/15/18</a:t>
            </a:fld>
            <a:endParaRPr lang="en-US"/>
          </a:p>
        </p:txBody>
      </p:sp>
      <p:sp>
        <p:nvSpPr>
          <p:cNvPr id="7" name="Rectangle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27934DC-E947-AC46-B9D6-67C47007BC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2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-107950" y="-171450"/>
            <a:ext cx="9432925" cy="7200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1F2E1-37D0-4B4D-95E4-01783C2EBE33}" type="datetime1">
              <a:rPr lang="en-US"/>
              <a:pPr>
                <a:defRPr/>
              </a:pPr>
              <a:t>4/15/18</a:t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BF2DB-37CB-0440-AFF0-B5B5DE91F7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99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A101-BFE8-DB41-B77C-6A9A1E1ABA85}" type="datetime1">
              <a:rPr lang="en-US"/>
              <a:pPr>
                <a:defRPr/>
              </a:pPr>
              <a:t>4/15/18</a:t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DFD9F-61EA-DD43-82A5-C88F7B422B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3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2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5" name="Rectangle 2"/>
          <p:cNvSpPr txBox="1">
            <a:spLocks/>
          </p:cNvSpPr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</a:rPr>
              <a:t>An Introduction to Database System</a:t>
            </a:r>
            <a:endParaRPr lang="en-US" sz="20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46" name="Rectangle 2"/>
          <p:cNvSpPr txBox="1">
            <a:spLocks/>
          </p:cNvSpPr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数据库系统原理</a:t>
            </a:r>
            <a:endParaRPr lang="en-US" altLang="x-none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/>
          </p:nvPr>
        </p:nvSpPr>
        <p:spPr>
          <a:xfrm>
            <a:off x="1524000" y="16002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/>
          </p:nvPr>
        </p:nvSpPr>
        <p:spPr>
          <a:xfrm>
            <a:off x="1524000" y="40386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/>
          </p:nvPr>
        </p:nvSpPr>
        <p:spPr>
          <a:xfrm>
            <a:off x="3657600" y="16002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/>
          </p:nvPr>
        </p:nvSpPr>
        <p:spPr>
          <a:xfrm>
            <a:off x="3657600" y="40386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/>
          </p:nvPr>
        </p:nvSpPr>
        <p:spPr>
          <a:xfrm>
            <a:off x="5791200" y="16002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/>
          </p:nvPr>
        </p:nvSpPr>
        <p:spPr>
          <a:xfrm>
            <a:off x="5791200" y="40386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7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D9F5D00-7131-7D45-9A7C-EB6E0A4E4CC7}" type="datetime1">
              <a:rPr lang="en-US"/>
              <a:pPr>
                <a:defRPr/>
              </a:pPr>
              <a:t>4/15/18</a:t>
            </a:fld>
            <a:endParaRPr lang="en-US"/>
          </a:p>
        </p:txBody>
      </p:sp>
      <p:sp>
        <p:nvSpPr>
          <p:cNvPr id="48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A17E5C-2DD1-9B45-8F66-A10CC40DA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9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</a:rPr>
              <a:t>An Introduction to Database System</a:t>
            </a:r>
            <a:endParaRPr lang="en-US" sz="20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 txBox="1">
            <a:spLocks/>
          </p:cNvSpPr>
          <p:nvPr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800" kern="0" dirty="0" smtClean="0">
                <a:latin typeface="微软雅黑" panose="020B0503020204020204" pitchFamily="34" charset="-122"/>
              </a:rPr>
              <a:t>数据库系统原理</a:t>
            </a:r>
            <a:endParaRPr lang="en-US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942308-EE92-3840-9DF5-7FF286CF3DBA}" type="datetime1">
              <a:rPr lang="en-US" smtClean="0"/>
              <a:pPr>
                <a:defRPr/>
              </a:pPr>
              <a:t>4/15/18</a:t>
            </a:fld>
            <a:endParaRPr lang="en-US" dirty="0"/>
          </a:p>
        </p:txBody>
      </p:sp>
      <p:sp>
        <p:nvSpPr>
          <p:cNvPr id="5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C402543-20A6-6E47-B1BA-74D1348BFE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3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3538" y="701675"/>
            <a:ext cx="7272337" cy="71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800" dirty="0" smtClean="0">
                <a:latin typeface="+mn-lt"/>
              </a:rPr>
              <a:t>An Introduction to Database System</a:t>
            </a:r>
            <a:endParaRPr lang="en-US" sz="18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800" kern="0" dirty="0" smtClean="0">
                <a:latin typeface="微软雅黑" panose="020B0503020204020204" pitchFamily="34" charset="-122"/>
              </a:rPr>
              <a:t>数据库系统原理</a:t>
            </a:r>
            <a:endParaRPr lang="en-US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836712"/>
            <a:ext cx="8077200" cy="5411688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5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>
            <a:normAutofit/>
          </a:bodyPr>
          <a:lstStyle>
            <a:lvl1pPr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224FA4D-0CAD-5F48-A51F-08DCBFDBA2A2}" type="datetime1">
              <a:rPr lang="en-US" smtClean="0"/>
              <a:pPr>
                <a:defRPr/>
              </a:pPr>
              <a:t>4/15/18</a:t>
            </a:fld>
            <a:endParaRPr lang="en-US"/>
          </a:p>
        </p:txBody>
      </p:sp>
      <p:sp>
        <p:nvSpPr>
          <p:cNvPr id="8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>
              <a:defRPr/>
            </a:pPr>
            <a:fld id="{D1E69E2B-610C-0945-B796-69CBAC90E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363538" y="701675"/>
            <a:ext cx="7272337" cy="71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2"/>
          <p:cNvSpPr txBox="1">
            <a:spLocks/>
          </p:cNvSpPr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800" dirty="0" smtClean="0">
                <a:latin typeface="+mn-lt"/>
              </a:rPr>
              <a:t>An Introduction to Database System</a:t>
            </a:r>
            <a:endParaRPr lang="en-US" sz="18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3" name="Rectangle 2"/>
          <p:cNvSpPr txBox="1">
            <a:spLocks/>
          </p:cNvSpPr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数据库系统原理</a:t>
            </a:r>
            <a:endParaRPr lang="en-US" altLang="x-none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668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3538" y="701675"/>
            <a:ext cx="7272337" cy="71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</a:rPr>
              <a:t>An Introduction to Database System</a:t>
            </a:r>
            <a:endParaRPr lang="en-US" sz="20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800" kern="0" dirty="0" smtClean="0">
                <a:latin typeface="微软雅黑" panose="020B0503020204020204" pitchFamily="34" charset="-122"/>
              </a:rPr>
              <a:t>数据库系统原理</a:t>
            </a:r>
            <a:endParaRPr lang="en-US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A9489F-1869-CB46-B45C-D782ED843F75}" type="datetime1">
              <a:rPr lang="en-US" smtClean="0"/>
              <a:pPr>
                <a:defRPr/>
              </a:pPr>
              <a:t>4/15/18</a:t>
            </a:fld>
            <a:endParaRPr lang="en-US"/>
          </a:p>
        </p:txBody>
      </p:sp>
      <p:sp>
        <p:nvSpPr>
          <p:cNvPr id="7" name="Rectangle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27934DC-E947-AC46-B9D6-67C47007BC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矩形 8"/>
          <p:cNvSpPr/>
          <p:nvPr userDrawn="1"/>
        </p:nvSpPr>
        <p:spPr>
          <a:xfrm>
            <a:off x="363538" y="701675"/>
            <a:ext cx="7272337" cy="71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2"/>
          <p:cNvSpPr txBox="1">
            <a:spLocks/>
          </p:cNvSpPr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</a:rPr>
              <a:t>An Introduction to Database System</a:t>
            </a:r>
            <a:endParaRPr lang="en-US" sz="20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1" name="Rectangle 2"/>
          <p:cNvSpPr txBox="1">
            <a:spLocks/>
          </p:cNvSpPr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数据库系统原理</a:t>
            </a:r>
            <a:endParaRPr lang="en-US" altLang="x-none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66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/>
        </p:nvSpPr>
        <p:spPr>
          <a:xfrm>
            <a:off x="-107950" y="-171450"/>
            <a:ext cx="9432925" cy="7200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1F2E1-37D0-4B4D-95E4-01783C2EBE33}" type="datetime1">
              <a:rPr lang="en-US" smtClean="0"/>
              <a:pPr>
                <a:defRPr/>
              </a:pPr>
              <a:t>4/15/18</a:t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BF2DB-37CB-0440-AFF0-B5B5DE91F7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-107950" y="-171450"/>
            <a:ext cx="9432925" cy="7200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8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42308-EE92-3840-9DF5-7FF286CF3DBA}" type="datetime1">
              <a:rPr lang="en-US" smtClean="0"/>
              <a:pPr>
                <a:defRPr/>
              </a:pPr>
              <a:t>4/15/18</a:t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02543-20A6-6E47-B1BA-74D1348BFE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285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2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5" name="Rectangle 2"/>
          <p:cNvSpPr txBox="1">
            <a:spLocks/>
          </p:cNvSpPr>
          <p:nvPr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</a:rPr>
              <a:t>An Introduction to Database System</a:t>
            </a:r>
            <a:endParaRPr lang="en-US" sz="20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46" name="Rectangle 2"/>
          <p:cNvSpPr txBox="1">
            <a:spLocks/>
          </p:cNvSpPr>
          <p:nvPr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800" kern="0" dirty="0" smtClean="0">
                <a:latin typeface="微软雅黑" panose="020B0503020204020204" pitchFamily="34" charset="-122"/>
              </a:rPr>
              <a:t>数据库系统原理</a:t>
            </a:r>
            <a:endParaRPr lang="en-US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/>
          </p:nvPr>
        </p:nvSpPr>
        <p:spPr>
          <a:xfrm>
            <a:off x="1524000" y="16002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/>
          </p:nvPr>
        </p:nvSpPr>
        <p:spPr>
          <a:xfrm>
            <a:off x="1524000" y="40386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/>
          </p:nvPr>
        </p:nvSpPr>
        <p:spPr>
          <a:xfrm>
            <a:off x="3657600" y="16002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/>
          </p:nvPr>
        </p:nvSpPr>
        <p:spPr>
          <a:xfrm>
            <a:off x="3657600" y="40386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/>
          </p:nvPr>
        </p:nvSpPr>
        <p:spPr>
          <a:xfrm>
            <a:off x="5791200" y="16002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/>
          </p:nvPr>
        </p:nvSpPr>
        <p:spPr>
          <a:xfrm>
            <a:off x="5791200" y="40386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7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D9F5D00-7131-7D45-9A7C-EB6E0A4E4CC7}" type="datetime1">
              <a:rPr lang="en-US" smtClean="0"/>
              <a:pPr>
                <a:defRPr/>
              </a:pPr>
              <a:t>4/15/18</a:t>
            </a:fld>
            <a:endParaRPr lang="en-US"/>
          </a:p>
        </p:txBody>
      </p:sp>
      <p:sp>
        <p:nvSpPr>
          <p:cNvPr id="48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A17E5C-2DD1-9B45-8F66-A10CC40DA8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9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0" name="Rectangle 2"/>
          <p:cNvSpPr txBox="1">
            <a:spLocks/>
          </p:cNvSpPr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</a:rPr>
              <a:t>An Introduction to Database System</a:t>
            </a:r>
            <a:endParaRPr lang="en-US" sz="20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1" name="Rectangle 2"/>
          <p:cNvSpPr txBox="1">
            <a:spLocks/>
          </p:cNvSpPr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数据库系统原理</a:t>
            </a:r>
            <a:endParaRPr lang="en-US" altLang="x-none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90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</a:rPr>
              <a:t>An Introduction to Database System</a:t>
            </a:r>
            <a:endParaRPr lang="en-US" sz="20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 txBox="1">
            <a:spLocks/>
          </p:cNvSpPr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数据库系统原理</a:t>
            </a:r>
            <a:endParaRPr lang="en-US" altLang="x-none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E5F5C9E-A0AE-624D-A1E9-F0321D6F7534}" type="datetime1">
              <a:rPr lang="en-US"/>
              <a:pPr>
                <a:defRPr/>
              </a:pPr>
              <a:t>4/15/18</a:t>
            </a:fld>
            <a:endParaRPr lang="en-US"/>
          </a:p>
        </p:txBody>
      </p:sp>
      <p:sp>
        <p:nvSpPr>
          <p:cNvPr id="5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ED871D-735C-8445-BFAB-D656DD26C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63538" y="701675"/>
            <a:ext cx="7272337" cy="71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/>
          </p:cNvSpPr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800" dirty="0" smtClean="0">
                <a:latin typeface="+mn-lt"/>
              </a:rPr>
              <a:t>An Introduction to Database System</a:t>
            </a:r>
            <a:endParaRPr lang="en-US" sz="18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/>
          </p:cNvSpPr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数据库系统原理</a:t>
            </a:r>
            <a:endParaRPr lang="en-US" altLang="x-none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836712"/>
            <a:ext cx="8077200" cy="541168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extLst/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15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224FA4D-0CAD-5F48-A51F-08DCBFDBA2A2}" type="datetime1">
              <a:rPr lang="en-US"/>
              <a:pPr>
                <a:defRPr/>
              </a:pPr>
              <a:t>4/15/18</a:t>
            </a:fld>
            <a:endParaRPr lang="en-US"/>
          </a:p>
        </p:txBody>
      </p:sp>
      <p:sp>
        <p:nvSpPr>
          <p:cNvPr id="8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>
              <a:defRPr/>
            </a:pPr>
            <a:fld id="{D1E69E2B-610C-0945-B796-69CBAC90E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6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 bwMode="auto">
          <a:xfrm>
            <a:off x="304800" y="381000"/>
            <a:ext cx="80772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altLang="zh-CN" smtClean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65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0D942308-EE92-3840-9DF5-7FF286CF3DBA}" type="datetime1">
              <a:rPr lang="en-US" smtClean="0"/>
              <a:pPr>
                <a:defRPr/>
              </a:pPr>
              <a:t>4/15/18</a:t>
            </a:fld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3988" y="6473825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C402543-20A6-6E47-B1BA-74D1348BFE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dirty="0">
                <a:solidFill>
                  <a:sysClr val="windowText" lastClr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9pPr>
      <a:extLst/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6" b="-2071"/>
          <a:stretch>
            <a:fillRect/>
          </a:stretch>
        </p:blipFill>
        <p:spPr bwMode="auto">
          <a:xfrm>
            <a:off x="-36513" y="0"/>
            <a:ext cx="9178926" cy="710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-36513" y="4149725"/>
            <a:ext cx="9174163" cy="19431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2598738" y="4305300"/>
            <a:ext cx="5286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>
                <a:latin typeface="微软雅黑" charset="-122"/>
                <a:ea typeface="微软雅黑" charset="-122"/>
              </a:rPr>
              <a:t>数据库系统原理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700338" y="5013325"/>
            <a:ext cx="431958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36886" y="5569605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山东财经大学   张抗抗</a:t>
            </a:r>
            <a:endParaRPr lang="en-US" altLang="zh-CN" sz="2800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179512" y="836613"/>
            <a:ext cx="8077200" cy="1656283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000" dirty="0" smtClean="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000" dirty="0" smtClean="0">
                <a:latin typeface="微软雅黑" charset="0"/>
                <a:ea typeface="微软雅黑" charset="0"/>
                <a:cs typeface="微软雅黑" charset="0"/>
              </a:rPr>
              <a:t>3.20] </a:t>
            </a:r>
            <a:r>
              <a:rPr lang="zh-CN" altLang="en-US" sz="2000" dirty="0" smtClean="0">
                <a:latin typeface="微软雅黑" charset="0"/>
                <a:ea typeface="微软雅黑" charset="0"/>
                <a:cs typeface="微软雅黑" charset="0"/>
              </a:rPr>
              <a:t>查询全体学生的姓名、出生年份和所在的院系，要求用小写字母表示系名。</a:t>
            </a:r>
          </a:p>
          <a:p>
            <a:pPr marL="457200" lvl="1" indent="0" algn="just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 smtClean="0">
                <a:latin typeface="微软雅黑" charset="0"/>
                <a:ea typeface="微软雅黑" charset="0"/>
                <a:cs typeface="微软雅黑" charset="0"/>
              </a:rPr>
              <a:t>Sname</a:t>
            </a:r>
            <a:r>
              <a:rPr lang="en-US" altLang="zh-CN" sz="2000" dirty="0" smtClean="0"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CN" altLang="en-US" sz="2000" dirty="0" smtClean="0">
                <a:latin typeface="微软雅黑" charset="0"/>
                <a:ea typeface="微软雅黑" charset="0"/>
                <a:cs typeface="微软雅黑" charset="0"/>
              </a:rPr>
              <a:t>'</a:t>
            </a:r>
            <a:r>
              <a:rPr lang="en-US" altLang="zh-CN" sz="2000" dirty="0" smtClean="0">
                <a:latin typeface="微软雅黑" charset="0"/>
                <a:ea typeface="微软雅黑" charset="0"/>
                <a:cs typeface="微软雅黑" charset="0"/>
              </a:rPr>
              <a:t>Year of Birth: </a:t>
            </a:r>
            <a:r>
              <a:rPr lang="zh-CN" altLang="en-US" sz="2000" dirty="0" smtClean="0">
                <a:latin typeface="微软雅黑" charset="0"/>
                <a:ea typeface="微软雅黑" charset="0"/>
                <a:cs typeface="微软雅黑" charset="0"/>
              </a:rPr>
              <a:t>'</a:t>
            </a:r>
            <a:r>
              <a:rPr lang="en-US" altLang="zh-CN" sz="2000" dirty="0" smtClean="0">
                <a:latin typeface="微软雅黑" charset="0"/>
                <a:ea typeface="微软雅黑" charset="0"/>
                <a:cs typeface="微软雅黑" charset="0"/>
              </a:rPr>
              <a:t>,2016-Sage,LOWER</a:t>
            </a:r>
            <a:r>
              <a:rPr lang="zh-CN" altLang="en-US" sz="2000" dirty="0" smtClean="0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en-US" altLang="zh-CN" sz="2000" dirty="0" err="1" smtClean="0">
                <a:latin typeface="微软雅黑" charset="0"/>
                <a:ea typeface="微软雅黑" charset="0"/>
                <a:cs typeface="微软雅黑" charset="0"/>
              </a:rPr>
              <a:t>Sdept</a:t>
            </a:r>
            <a:r>
              <a:rPr lang="zh-CN" altLang="en-US" sz="2000" dirty="0" smtClean="0">
                <a:latin typeface="微软雅黑" charset="0"/>
                <a:ea typeface="微软雅黑" charset="0"/>
                <a:cs typeface="微软雅黑" charset="0"/>
              </a:rPr>
              <a:t>)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000" dirty="0" smtClean="0">
                <a:latin typeface="微软雅黑" charset="0"/>
                <a:ea typeface="微软雅黑" charset="0"/>
                <a:cs typeface="微软雅黑" charset="0"/>
              </a:rPr>
              <a:t> Student</a:t>
            </a:r>
            <a:r>
              <a:rPr lang="zh-CN" altLang="en-US" sz="2000" dirty="0" smtClean="0">
                <a:latin typeface="微软雅黑" charset="0"/>
                <a:ea typeface="微软雅黑" charset="0"/>
                <a:cs typeface="微软雅黑" charset="0"/>
              </a:rPr>
              <a:t>; 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/*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假设当时为</a:t>
            </a:r>
            <a:r>
              <a:rPr lang="en-US" altLang="zh-CN" sz="2000" dirty="0" smtClean="0">
                <a:latin typeface="微软雅黑" charset="0"/>
                <a:ea typeface="微软雅黑" charset="0"/>
                <a:cs typeface="微软雅黑" charset="0"/>
              </a:rPr>
              <a:t>2016</a:t>
            </a:r>
            <a:r>
              <a:rPr lang="zh-CN" altLang="en-US" sz="2000" dirty="0" smtClean="0">
                <a:latin typeface="微软雅黑" charset="0"/>
                <a:ea typeface="微软雅黑" charset="0"/>
                <a:cs typeface="微软雅黑" charset="0"/>
              </a:rPr>
              <a:t>年*</a:t>
            </a:r>
            <a:r>
              <a:rPr lang="en-US" altLang="zh-CN" sz="2000" dirty="0" smtClean="0">
                <a:latin typeface="微软雅黑" charset="0"/>
                <a:ea typeface="微软雅黑" charset="0"/>
                <a:cs typeface="微软雅黑" charset="0"/>
              </a:rPr>
              <a:t>/</a:t>
            </a:r>
            <a:endParaRPr lang="zh-CN" altLang="en-US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endParaRPr lang="zh-CN" altLang="en-US" sz="20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5496" y="4221163"/>
            <a:ext cx="7272338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hangingPunct="1"/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输出结果：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en-US" altLang="zh-CN" dirty="0" err="1">
                <a:latin typeface="微软雅黑" charset="0"/>
                <a:ea typeface="微软雅黑" charset="0"/>
                <a:cs typeface="微软雅黑" charset="0"/>
              </a:rPr>
              <a:t>Sname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   'Year of Birth:'  2016-Sage   LOWER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en-US" altLang="zh-CN" dirty="0" err="1">
                <a:latin typeface="微软雅黑" charset="0"/>
                <a:ea typeface="微软雅黑" charset="0"/>
                <a:cs typeface="微软雅黑" charset="0"/>
              </a:rPr>
              <a:t>Sdept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en-US" altLang="zh-CN" dirty="0">
              <a:latin typeface="微软雅黑" charset="0"/>
              <a:ea typeface="微软雅黑" charset="0"/>
              <a:cs typeface="微软雅黑" charset="0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李勇    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Year of Birth:    1996       	</a:t>
            </a:r>
            <a:r>
              <a:rPr lang="en-US" altLang="zh-CN" dirty="0" err="1">
                <a:latin typeface="微软雅黑" charset="0"/>
                <a:ea typeface="微软雅黑" charset="0"/>
                <a:cs typeface="微软雅黑" charset="0"/>
              </a:rPr>
              <a:t>cs</a:t>
            </a:r>
            <a:endParaRPr lang="en-US" altLang="zh-CN" dirty="0">
              <a:latin typeface="微软雅黑" charset="0"/>
              <a:ea typeface="微软雅黑" charset="0"/>
              <a:cs typeface="微软雅黑" charset="0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刘晨    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Year of Birth:    1997       	</a:t>
            </a:r>
            <a:r>
              <a:rPr lang="en-US" altLang="zh-CN" dirty="0" err="1">
                <a:latin typeface="微软雅黑" charset="0"/>
                <a:ea typeface="微软雅黑" charset="0"/>
                <a:cs typeface="微软雅黑" charset="0"/>
              </a:rPr>
              <a:t>cs</a:t>
            </a:r>
            <a:endParaRPr lang="en-US" altLang="zh-CN" dirty="0">
              <a:latin typeface="微软雅黑" charset="0"/>
              <a:ea typeface="微软雅黑" charset="0"/>
              <a:cs typeface="微软雅黑" charset="0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王敏    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Year of Birth:    1998       	ma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张立    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Year of Birth:    1997      	is </a:t>
            </a:r>
          </a:p>
        </p:txBody>
      </p:sp>
      <p:sp>
        <p:nvSpPr>
          <p:cNvPr id="25603" name="Title 2"/>
          <p:cNvSpPr txBox="1">
            <a:spLocks/>
          </p:cNvSpPr>
          <p:nvPr/>
        </p:nvSpPr>
        <p:spPr bwMode="auto">
          <a:xfrm>
            <a:off x="323850" y="260350"/>
            <a:ext cx="74168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查询经过计算的值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311087"/>
              </p:ext>
            </p:extLst>
          </p:nvPr>
        </p:nvGraphicFramePr>
        <p:xfrm>
          <a:off x="4139952" y="2492896"/>
          <a:ext cx="4364037" cy="2124700"/>
        </p:xfrm>
        <a:graphic>
          <a:graphicData uri="http://schemas.openxmlformats.org/drawingml/2006/table">
            <a:tbl>
              <a:tblPr/>
              <a:tblGrid>
                <a:gridCol w="1314450"/>
                <a:gridCol w="814387"/>
                <a:gridCol w="638175"/>
                <a:gridCol w="717550"/>
                <a:gridCol w="8794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学号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Sno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姓名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Sname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性别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Ssex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年龄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Sage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所在系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Sdept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201215121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李勇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男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CS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201215122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刘晨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女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19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CS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201215123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王敏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女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18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MA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201215125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张立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男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19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IS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34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23850" y="836613"/>
            <a:ext cx="7848600" cy="2160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使用列</a:t>
            </a:r>
            <a:r>
              <a:rPr lang="zh-CN" altLang="en-US" sz="2000" dirty="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别名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改变查询结果的列标题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: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>
                <a:latin typeface="微软雅黑" charset="0"/>
                <a:ea typeface="微软雅黑" charset="0"/>
                <a:cs typeface="微软雅黑" charset="0"/>
              </a:rPr>
              <a:t>Sname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NAME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'Year of Birth: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'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>
                <a:solidFill>
                  <a:srgbClr val="D75B5B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BIRTH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,</a:t>
            </a:r>
          </a:p>
          <a:p>
            <a:pPr marL="457200" lvl="1" indent="0" algn="just" eaLnBrk="1" hangingPunct="1">
              <a:lnSpc>
                <a:spcPct val="160000"/>
              </a:lnSpc>
            </a:pP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       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2014-Sage </a:t>
            </a:r>
            <a:r>
              <a:rPr lang="en-US" altLang="zh-CN" sz="2000" dirty="0">
                <a:solidFill>
                  <a:srgbClr val="D75B5B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BIRTHDAY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LOWER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en-US" altLang="zh-CN" sz="2000" dirty="0" err="1">
                <a:latin typeface="微软雅黑" charset="0"/>
                <a:ea typeface="微软雅黑" charset="0"/>
                <a:cs typeface="微软雅黑" charset="0"/>
              </a:rPr>
              <a:t>Sdept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en-US" altLang="zh-CN" sz="2000" dirty="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DEPARTMENT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 Student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;</a:t>
            </a:r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626" name="Title 2"/>
          <p:cNvSpPr txBox="1">
            <a:spLocks/>
          </p:cNvSpPr>
          <p:nvPr/>
        </p:nvSpPr>
        <p:spPr bwMode="auto">
          <a:xfrm>
            <a:off x="323850" y="260350"/>
            <a:ext cx="74168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查询经过计算的值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5288" y="3933825"/>
            <a:ext cx="69850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输出结果：</a:t>
            </a:r>
          </a:p>
          <a:p>
            <a:pPr lvl="1" algn="just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    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NAME      BIRTH         BIRTHDAY   DEPARTMENT</a:t>
            </a:r>
          </a:p>
          <a:p>
            <a:pPr lvl="1" algn="just" eaLnBrk="1" hangingPunct="1">
              <a:lnSpc>
                <a:spcPct val="50000"/>
              </a:lnSpc>
            </a:pP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   </a:t>
            </a:r>
          </a:p>
          <a:p>
            <a:pPr lvl="1" algn="just" eaLnBrk="1" hangingPunct="1"/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     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李勇    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Year of Birth:    1994             cs</a:t>
            </a:r>
          </a:p>
          <a:p>
            <a:pPr lvl="1" algn="just" eaLnBrk="1" hangingPunct="1"/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     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刘晨    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Year of Birth:    1995             cs</a:t>
            </a:r>
          </a:p>
          <a:p>
            <a:pPr lvl="1" algn="just" eaLnBrk="1" hangingPunct="1"/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     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王敏    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Year of Birth:    1996             ma</a:t>
            </a:r>
          </a:p>
          <a:p>
            <a:pPr lvl="1" algn="just" eaLnBrk="1" hangingPunct="1"/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     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张立    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Year of Birth:    1995             is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471438"/>
              </p:ext>
            </p:extLst>
          </p:nvPr>
        </p:nvGraphicFramePr>
        <p:xfrm>
          <a:off x="3995936" y="2420888"/>
          <a:ext cx="4364037" cy="2124700"/>
        </p:xfrm>
        <a:graphic>
          <a:graphicData uri="http://schemas.openxmlformats.org/drawingml/2006/table">
            <a:tbl>
              <a:tblPr/>
              <a:tblGrid>
                <a:gridCol w="1314450"/>
                <a:gridCol w="814387"/>
                <a:gridCol w="638175"/>
                <a:gridCol w="717550"/>
                <a:gridCol w="8794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学号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Sno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姓名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Sname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性别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Ssex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年龄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Sage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所在系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Sdept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201215121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李勇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男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CS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201215122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刘晨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女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19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CS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201215123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王敏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女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18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MA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201215125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张立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男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19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IS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60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内容占位符 1"/>
          <p:cNvSpPr>
            <a:spLocks noGrp="1"/>
          </p:cNvSpPr>
          <p:nvPr>
            <p:ph sz="quarter" idx="15"/>
          </p:nvPr>
        </p:nvSpPr>
        <p:spPr>
          <a:xfrm>
            <a:off x="342900" y="908050"/>
            <a:ext cx="8077200" cy="1614488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如果没有指定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DISTINCT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关键词，则缺省为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ALL </a:t>
            </a:r>
          </a:p>
          <a:p>
            <a:pPr marL="457200" lvl="1" indent="0" eaLnBrk="1" hangingPunct="1"/>
            <a:r>
              <a:rPr lang="en-US" altLang="zh-CN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Sno   </a:t>
            </a:r>
            <a:r>
              <a:rPr lang="en-US" altLang="zh-CN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SC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;</a:t>
            </a:r>
          </a:p>
          <a:p>
            <a:pPr marL="457200" lvl="1" indent="0" eaLnBrk="1" hangingPunct="1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	等价于：</a:t>
            </a:r>
          </a:p>
          <a:p>
            <a:pPr marL="457200" lvl="1" indent="0" eaLnBrk="1" hangingPunct="1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en-US" altLang="zh-CN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ALL  Sno  </a:t>
            </a:r>
            <a:r>
              <a:rPr lang="en-US" altLang="zh-CN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SC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;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148263" y="3284538"/>
            <a:ext cx="4572000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Sno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					201215121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					201215121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					201215121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					201215122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					201215122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458788" y="3141663"/>
          <a:ext cx="4943475" cy="2944813"/>
        </p:xfrm>
        <a:graphic>
          <a:graphicData uri="http://schemas.openxmlformats.org/drawingml/2006/table">
            <a:tbl>
              <a:tblPr/>
              <a:tblGrid>
                <a:gridCol w="2133600"/>
                <a:gridCol w="1458912"/>
                <a:gridCol w="1350963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学 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Sno</a:t>
                      </a:r>
                    </a:p>
                  </a:txBody>
                  <a:tcPr marL="91465" marR="91465" marT="45718" marB="45718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Cno</a:t>
                      </a:r>
                    </a:p>
                  </a:txBody>
                  <a:tcPr marL="91465" marR="91465" marT="45718" marB="4571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Grade</a:t>
                      </a:r>
                    </a:p>
                  </a:txBody>
                  <a:tcPr marL="91465" marR="91465" marT="45718" marB="45718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201215121</a:t>
                      </a:r>
                    </a:p>
                  </a:txBody>
                  <a:tcPr marL="91465" marR="91465" marT="45718" marB="45718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1</a:t>
                      </a:r>
                    </a:p>
                  </a:txBody>
                  <a:tcPr marL="91465" marR="91465" marT="45718" marB="4571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 92</a:t>
                      </a:r>
                    </a:p>
                  </a:txBody>
                  <a:tcPr marL="91465" marR="91465" marT="45718" marB="45718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201215121 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65" marR="91465" marT="45718" marB="45718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65" marR="91465" marT="45718" marB="4571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85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65" marR="91465" marT="45718" marB="45718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201215121 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65" marR="91465" marT="45718" marB="45718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3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91465" marR="91465" marT="45718" marB="4571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88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65" marR="91465" marT="45718" marB="45718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201215122</a:t>
                      </a:r>
                    </a:p>
                  </a:txBody>
                  <a:tcPr marL="91465" marR="91465" marT="45718" marB="45718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65" marR="91465" marT="45718" marB="4571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90</a:t>
                      </a:r>
                    </a:p>
                  </a:txBody>
                  <a:tcPr marL="91465" marR="91465" marT="45718" marB="45718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201215122</a:t>
                      </a:r>
                    </a:p>
                  </a:txBody>
                  <a:tcPr marL="91465" marR="91465" marT="45718" marB="45718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3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91465" marR="91465" marT="45718" marB="4571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80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65" marR="91465" marT="45718" marB="45718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679" name="Title 2"/>
          <p:cNvSpPr txBox="1">
            <a:spLocks/>
          </p:cNvSpPr>
          <p:nvPr/>
        </p:nvSpPr>
        <p:spPr bwMode="auto">
          <a:xfrm>
            <a:off x="323850" y="260350"/>
            <a:ext cx="74168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2. 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选择表中的若干元组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55600" y="2522538"/>
            <a:ext cx="4937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 eaLnBrk="1" hangingPunct="1"/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执行上面的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语句后，结果为： </a:t>
            </a:r>
          </a:p>
        </p:txBody>
      </p:sp>
    </p:spTree>
    <p:extLst>
      <p:ext uri="{BB962C8B-B14F-4D97-AF65-F5344CB8AC3E}">
        <p14:creationId xmlns:p14="http://schemas.microsoft.com/office/powerpoint/2010/main" val="2870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1"/>
          <p:cNvSpPr>
            <a:spLocks noGrp="1"/>
          </p:cNvSpPr>
          <p:nvPr>
            <p:ph sz="quarter" idx="15"/>
          </p:nvPr>
        </p:nvSpPr>
        <p:spPr>
          <a:xfrm>
            <a:off x="341313" y="981075"/>
            <a:ext cx="8077200" cy="1368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指定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DISTINCT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关键词，去掉表中重复的行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  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80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 DISTINCT 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Sno FROM SC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; </a:t>
            </a:r>
          </a:p>
          <a:p>
            <a:pPr eaLnBrk="1" hangingPunct="1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674" name="Title 2"/>
          <p:cNvSpPr txBox="1">
            <a:spLocks/>
          </p:cNvSpPr>
          <p:nvPr/>
        </p:nvSpPr>
        <p:spPr bwMode="auto">
          <a:xfrm>
            <a:off x="323850" y="260350"/>
            <a:ext cx="74168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消除取值重复的行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468313" y="3011488"/>
          <a:ext cx="4941887" cy="2944813"/>
        </p:xfrm>
        <a:graphic>
          <a:graphicData uri="http://schemas.openxmlformats.org/drawingml/2006/table">
            <a:tbl>
              <a:tblPr/>
              <a:tblGrid>
                <a:gridCol w="2133600"/>
                <a:gridCol w="1458912"/>
                <a:gridCol w="1349375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学 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Sno</a:t>
                      </a:r>
                    </a:p>
                  </a:txBody>
                  <a:tcPr marL="91436" marR="91436" marT="45718" marB="45718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Cno</a:t>
                      </a:r>
                    </a:p>
                  </a:txBody>
                  <a:tcPr marL="91436" marR="91436" marT="45718" marB="4571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Grade</a:t>
                      </a:r>
                    </a:p>
                  </a:txBody>
                  <a:tcPr marL="91436" marR="91436" marT="45718" marB="45718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201215121</a:t>
                      </a:r>
                    </a:p>
                  </a:txBody>
                  <a:tcPr marL="91436" marR="91436" marT="45718" marB="45718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1</a:t>
                      </a:r>
                    </a:p>
                  </a:txBody>
                  <a:tcPr marL="91436" marR="91436" marT="45718" marB="4571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 92</a:t>
                      </a:r>
                    </a:p>
                  </a:txBody>
                  <a:tcPr marL="91436" marR="91436" marT="45718" marB="45718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201215121 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8" marB="45718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8" marB="4571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85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8" marB="45718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201215121 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8" marB="45718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3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91436" marR="91436" marT="45718" marB="4571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88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8" marB="45718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201215122</a:t>
                      </a:r>
                    </a:p>
                  </a:txBody>
                  <a:tcPr marL="91436" marR="91436" marT="45718" marB="45718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8" marB="4571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90</a:t>
                      </a:r>
                    </a:p>
                  </a:txBody>
                  <a:tcPr marL="91436" marR="91436" marT="45718" marB="45718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201215122</a:t>
                      </a:r>
                    </a:p>
                  </a:txBody>
                  <a:tcPr marL="91436" marR="91436" marT="45718" marB="45718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3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91436" marR="91436" marT="45718" marB="4571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80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8" marB="45718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148263" y="3284538"/>
            <a:ext cx="457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Sno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					201215121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					201215122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55600" y="2522538"/>
            <a:ext cx="4937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 eaLnBrk="1" hangingPunct="1"/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执行上面的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语句后，结果为： </a:t>
            </a:r>
          </a:p>
        </p:txBody>
      </p:sp>
    </p:spTree>
    <p:extLst>
      <p:ext uri="{BB962C8B-B14F-4D97-AF65-F5344CB8AC3E}">
        <p14:creationId xmlns:p14="http://schemas.microsoft.com/office/powerpoint/2010/main" val="359236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pic>
        <p:nvPicPr>
          <p:cNvPr id="5" name="Picture 3" descr="D:\My Documents\图片收藏\question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187844"/>
            <a:ext cx="1994433" cy="2000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699" name="内容占位符 1"/>
          <p:cNvSpPr txBox="1">
            <a:spLocks/>
          </p:cNvSpPr>
          <p:nvPr/>
        </p:nvSpPr>
        <p:spPr bwMode="auto">
          <a:xfrm>
            <a:off x="325438" y="981075"/>
            <a:ext cx="7796212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Product</a:t>
            </a:r>
            <a:r>
              <a:rPr lang="zh-CN" altLang="en-US" sz="28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sz="2800" dirty="0" err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prod_id,vend_id,name,price</a:t>
            </a:r>
            <a:r>
              <a:rPr lang="en-US" altLang="zh-CN" sz="28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商品（商品</a:t>
            </a:r>
            <a:r>
              <a:rPr lang="en-US" altLang="zh-CN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_id, </a:t>
            </a:r>
            <a:r>
              <a:rPr lang="zh-CN" altLang="en-US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供应商</a:t>
            </a:r>
            <a:r>
              <a:rPr lang="en-US" altLang="zh-CN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_id, </a:t>
            </a:r>
            <a:r>
              <a:rPr lang="zh-CN" altLang="en-US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商品名</a:t>
            </a:r>
            <a:r>
              <a:rPr lang="en-US" altLang="zh-CN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zh-CN" altLang="en-US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价格）</a:t>
            </a:r>
            <a:endParaRPr lang="en-US" altLang="zh-CN" dirty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.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查询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Product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表中所有供应商的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id</a:t>
            </a:r>
          </a:p>
          <a:p>
            <a:pPr eaLnBrk="1" hangingPunct="1">
              <a:spcBef>
                <a:spcPct val="20000"/>
              </a:spcBef>
            </a:pP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668588" y="3356992"/>
            <a:ext cx="5453062" cy="954087"/>
          </a:xfrm>
          <a:prstGeom prst="rect">
            <a:avLst/>
          </a:prstGeom>
          <a:gradFill rotWithShape="1">
            <a:gsLst>
              <a:gs pos="0">
                <a:srgbClr val="EBE1DC"/>
              </a:gs>
              <a:gs pos="75000">
                <a:srgbClr val="CFBCB1"/>
              </a:gs>
              <a:gs pos="100000">
                <a:srgbClr val="C8B5AA"/>
              </a:gs>
            </a:gsLst>
            <a:lin ang="5400000" scaled="1"/>
          </a:gradFill>
          <a:ln w="9525">
            <a:solidFill>
              <a:srgbClr val="937A69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8"/>
              </a:srgbClr>
            </a:outerShdw>
          </a:effec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000000"/>
                </a:solidFill>
              </a:rPr>
              <a:t>SELECT </a:t>
            </a:r>
            <a:r>
              <a:rPr lang="en-US" altLang="zh-CN" sz="2800" dirty="0">
                <a:solidFill>
                  <a:srgbClr val="FF00FF"/>
                </a:solidFill>
              </a:rPr>
              <a:t>DISTINCT </a:t>
            </a:r>
            <a:r>
              <a:rPr lang="en-US" altLang="zh-CN" sz="2800" dirty="0" err="1">
                <a:solidFill>
                  <a:srgbClr val="000000"/>
                </a:solidFill>
              </a:rPr>
              <a:t>vend_id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altLang="zh-CN" sz="2800" dirty="0">
                <a:solidFill>
                  <a:srgbClr val="000000"/>
                </a:solidFill>
              </a:rPr>
              <a:t>FROM  Product;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2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156007892"/>
              </p:ext>
            </p:extLst>
          </p:nvPr>
        </p:nvGraphicFramePr>
        <p:xfrm>
          <a:off x="381000" y="1462088"/>
          <a:ext cx="7791450" cy="3960565"/>
        </p:xfrm>
        <a:graphic>
          <a:graphicData uri="http://schemas.openxmlformats.org/drawingml/2006/table">
            <a:tbl>
              <a:tblPr/>
              <a:tblGrid>
                <a:gridCol w="2030413"/>
                <a:gridCol w="5761037"/>
              </a:tblGrid>
              <a:tr h="482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查 询 条 件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41" marR="9144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谓    词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41" marR="9144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比较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41" marR="9144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=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,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&gt;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,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&lt;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,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&gt;=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,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&lt;=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,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!=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,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&lt;&gt;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,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!&gt;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,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!&lt;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;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/>
                      </a:r>
                      <a:b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</a:b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NOT+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上述比较运算符（表示否定）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41" marR="9144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确定范围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41" marR="9144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BETWEEN AND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,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NOT BETWEEN AND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41" marR="9144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确定集合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41" marR="9144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IN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,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NOT IN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41" marR="9144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字符匹配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41" marR="9144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LIKE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,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NOT LIKE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41" marR="9144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空    值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41" marR="9144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IS NULL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,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IS NOT NULL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41" marR="9144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多重条件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（逻辑运算）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91441" marR="9144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AND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,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OR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,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NOT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91441" marR="9144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71" name="Title 2"/>
          <p:cNvSpPr txBox="1">
            <a:spLocks/>
          </p:cNvSpPr>
          <p:nvPr/>
        </p:nvSpPr>
        <p:spPr bwMode="auto">
          <a:xfrm>
            <a:off x="323850" y="260350"/>
            <a:ext cx="74168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选择满足一定条件的元组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323528" y="856580"/>
            <a:ext cx="74168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常用的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查询</a:t>
            </a:r>
            <a:r>
              <a:rPr lang="zh-CN" altLang="en-US" sz="2400" smtClean="0">
                <a:latin typeface="微软雅黑" charset="0"/>
                <a:ea typeface="微软雅黑" charset="0"/>
                <a:cs typeface="微软雅黑" charset="0"/>
              </a:rPr>
              <a:t>条件构造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23850" y="836613"/>
            <a:ext cx="8077200" cy="56880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3.22]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 查询计算机科学系全体学生的名单。</a:t>
            </a:r>
          </a:p>
          <a:p>
            <a:pPr marL="457200" lvl="1" indent="0" eaLnBrk="1" hangingPunct="1">
              <a:lnSpc>
                <a:spcPct val="90000"/>
              </a:lnSpc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  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Sname</a:t>
            </a:r>
          </a:p>
          <a:p>
            <a:pPr marL="457200" lvl="1" indent="0" eaLnBrk="1" hangingPunct="1">
              <a:lnSpc>
                <a:spcPct val="90000"/>
              </a:lnSpc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 Student</a:t>
            </a:r>
          </a:p>
          <a:p>
            <a:pPr marL="457200" lvl="1" indent="0" eaLnBrk="1" hangingPunct="1">
              <a:lnSpc>
                <a:spcPct val="90000"/>
              </a:lnSpc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WHERE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Sdept=‘CS’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; </a:t>
            </a:r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 marL="457200" lvl="1" indent="0" eaLnBrk="1" hangingPunct="1">
              <a:lnSpc>
                <a:spcPct val="90000"/>
              </a:lnSpc>
            </a:pP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3.23]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查询所有年龄在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20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岁以下的学生姓名及其年龄。</a:t>
            </a:r>
          </a:p>
          <a:p>
            <a:pPr marL="457200" lvl="1" indent="0" algn="just" eaLnBrk="1" hangingPunct="1">
              <a:lnSpc>
                <a:spcPct val="90000"/>
              </a:lnSpc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   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Sname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Sage </a:t>
            </a:r>
          </a:p>
          <a:p>
            <a:pPr marL="457200" lvl="1" indent="0" algn="just" eaLnBrk="1" hangingPunct="1">
              <a:lnSpc>
                <a:spcPct val="90000"/>
              </a:lnSpc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 Student    </a:t>
            </a:r>
          </a:p>
          <a:p>
            <a:pPr marL="457200" lvl="1" indent="0" algn="just" eaLnBrk="1" hangingPunct="1">
              <a:lnSpc>
                <a:spcPct val="90000"/>
              </a:lnSpc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WHERE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Sage &lt; 20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;</a:t>
            </a:r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 marL="457200" lvl="1" indent="0" algn="just" eaLnBrk="1" hangingPunct="1">
              <a:lnSpc>
                <a:spcPct val="90000"/>
              </a:lnSpc>
            </a:pP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3.24]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查询考试成绩有不及格的学生的学号。</a:t>
            </a:r>
          </a:p>
          <a:p>
            <a:pPr marL="914400" lvl="2" indent="0"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DISTINCT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Sno</a:t>
            </a:r>
          </a:p>
          <a:p>
            <a:pPr marL="914400" lvl="2" indent="0"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SC</a:t>
            </a:r>
          </a:p>
          <a:p>
            <a:pPr marL="914400" lvl="2" indent="0"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WHERE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Grade&lt;60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; </a:t>
            </a:r>
          </a:p>
          <a:p>
            <a:pPr eaLnBrk="1" hangingPunct="1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2770" name="Title 2"/>
          <p:cNvSpPr txBox="1">
            <a:spLocks/>
          </p:cNvSpPr>
          <p:nvPr/>
        </p:nvSpPr>
        <p:spPr bwMode="auto">
          <a:xfrm>
            <a:off x="323850" y="260350"/>
            <a:ext cx="74168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①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比较大小</a:t>
            </a:r>
          </a:p>
        </p:txBody>
      </p:sp>
    </p:spTree>
    <p:extLst>
      <p:ext uri="{BB962C8B-B14F-4D97-AF65-F5344CB8AC3E}">
        <p14:creationId xmlns:p14="http://schemas.microsoft.com/office/powerpoint/2010/main" val="23873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1"/>
          <p:cNvSpPr>
            <a:spLocks noGrp="1"/>
          </p:cNvSpPr>
          <p:nvPr>
            <p:ph sz="quarter" idx="15"/>
          </p:nvPr>
        </p:nvSpPr>
        <p:spPr>
          <a:xfrm>
            <a:off x="325438" y="981075"/>
            <a:ext cx="7796212" cy="1943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Product</a:t>
            </a:r>
            <a:r>
              <a:rPr lang="zh-CN" altLang="en-US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dirty="0" err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prod_id,vend_id,name,price</a:t>
            </a:r>
            <a:r>
              <a:rPr lang="en-US" altLang="zh-CN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商品（商品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_id, </a:t>
            </a: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供应商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_id, </a:t>
            </a: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商品名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价格）</a:t>
            </a:r>
            <a:endParaRPr lang="en-US" altLang="zh-CN" sz="2000" dirty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.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查询产品价格大于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100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元的产品信息。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pic>
        <p:nvPicPr>
          <p:cNvPr id="5" name="Picture 3" descr="D:\My Documents\图片收藏\question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187844"/>
            <a:ext cx="1994433" cy="2000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059832" y="3501008"/>
            <a:ext cx="4572000" cy="1200150"/>
          </a:xfrm>
          <a:prstGeom prst="rect">
            <a:avLst/>
          </a:prstGeom>
          <a:gradFill rotWithShape="1">
            <a:gsLst>
              <a:gs pos="0">
                <a:srgbClr val="EBE1DC"/>
              </a:gs>
              <a:gs pos="75000">
                <a:srgbClr val="CFBCB1"/>
              </a:gs>
              <a:gs pos="100000">
                <a:srgbClr val="C8B5AA"/>
              </a:gs>
            </a:gsLst>
            <a:lin ang="5400000" scaled="1"/>
          </a:gradFill>
          <a:ln w="9525">
            <a:solidFill>
              <a:srgbClr val="937A69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8"/>
              </a:srgbClr>
            </a:outerShdw>
          </a:effec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000000"/>
                </a:solidFill>
              </a:rPr>
              <a:t>SELECT *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</a:rPr>
              <a:t>FROM Product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</a:rPr>
              <a:t>WHERE price&gt;100;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6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04800" y="2070100"/>
            <a:ext cx="7867650" cy="4311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3.25]</a:t>
            </a:r>
            <a:r>
              <a:rPr lang="en-US" altLang="zh-CN" sz="180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查询年龄在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20~23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岁（包括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20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岁和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23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岁）之间的学生的姓名、系别和年龄</a:t>
            </a:r>
          </a:p>
          <a:p>
            <a:pPr marL="457200" lvl="1" indent="0" algn="just" eaLnBrk="1" hangingPunct="1">
              <a:lnSpc>
                <a:spcPct val="80000"/>
              </a:lnSpc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     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Sname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Sdept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Sage</a:t>
            </a:r>
          </a:p>
          <a:p>
            <a:pPr marL="914400" lvl="2" indent="0" algn="just" eaLnBrk="1" hangingPunct="1">
              <a:lnSpc>
                <a:spcPct val="8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 Student</a:t>
            </a:r>
          </a:p>
          <a:p>
            <a:pPr marL="914400" lvl="2" indent="0" eaLnBrk="1" hangingPunct="1">
              <a:lnSpc>
                <a:spcPct val="8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WHERE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Sage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BETWEEN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20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AND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23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; </a:t>
            </a:r>
          </a:p>
          <a:p>
            <a:pPr marL="914400" lvl="2" indent="0" eaLnBrk="1" hangingPunct="1">
              <a:lnSpc>
                <a:spcPct val="80000"/>
              </a:lnSpc>
            </a:pPr>
            <a:endParaRPr lang="zh-CN" altLang="en-US" sz="2800">
              <a:latin typeface="微软雅黑" charset="0"/>
              <a:ea typeface="微软雅黑" charset="0"/>
              <a:cs typeface="微软雅黑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3.26] 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查询年龄不在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20~23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岁之间的学生姓名、系别和年龄</a:t>
            </a:r>
          </a:p>
          <a:p>
            <a:pPr algn="just" eaLnBrk="1" hangingPunct="1">
              <a:lnSpc>
                <a:spcPct val="80000"/>
              </a:lnSpc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Sname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Sdept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Sage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Student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WHERE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Sage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NOT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BETWEEN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20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AND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23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; </a:t>
            </a:r>
          </a:p>
          <a:p>
            <a:pPr eaLnBrk="1" hangingPunct="1">
              <a:lnSpc>
                <a:spcPct val="90000"/>
              </a:lnSpc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14350" y="998538"/>
            <a:ext cx="7224713" cy="8683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8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谓词</a:t>
            </a:r>
            <a:r>
              <a:rPr lang="en-US" altLang="zh-CN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:   </a:t>
            </a: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BETWEEN …  AND  …</a:t>
            </a:r>
            <a:endParaRPr lang="en-US" altLang="zh-CN" sz="24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        NOT BETWEEN  …  AND  …</a:t>
            </a:r>
          </a:p>
        </p:txBody>
      </p:sp>
      <p:sp>
        <p:nvSpPr>
          <p:cNvPr id="35843" name="Title 2"/>
          <p:cNvSpPr txBox="1">
            <a:spLocks/>
          </p:cNvSpPr>
          <p:nvPr/>
        </p:nvSpPr>
        <p:spPr bwMode="auto">
          <a:xfrm>
            <a:off x="323850" y="260350"/>
            <a:ext cx="74168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② 确定范围</a:t>
            </a:r>
          </a:p>
        </p:txBody>
      </p:sp>
    </p:spTree>
    <p:extLst>
      <p:ext uri="{BB962C8B-B14F-4D97-AF65-F5344CB8AC3E}">
        <p14:creationId xmlns:p14="http://schemas.microsoft.com/office/powerpoint/2010/main" val="361420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内容占位符 1"/>
          <p:cNvSpPr>
            <a:spLocks noGrp="1"/>
          </p:cNvSpPr>
          <p:nvPr>
            <p:ph sz="quarter" idx="15"/>
          </p:nvPr>
        </p:nvSpPr>
        <p:spPr>
          <a:xfrm>
            <a:off x="325438" y="764704"/>
            <a:ext cx="7796212" cy="32067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Product</a:t>
            </a:r>
            <a:r>
              <a:rPr lang="zh-CN" altLang="en-US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dirty="0" err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prod_id,vend_id,name,price</a:t>
            </a:r>
            <a:r>
              <a:rPr lang="en-US" altLang="zh-CN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商品（商品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_id, </a:t>
            </a: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供应商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_id, </a:t>
            </a: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商品名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价格）</a:t>
            </a:r>
            <a:endParaRPr lang="en-US" altLang="zh-CN" sz="2000" dirty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.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查询产品价格在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100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元到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200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元之间的产品名称和价格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5.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查询所有不是供应商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DLL01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制造的商品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pic>
        <p:nvPicPr>
          <p:cNvPr id="5" name="Picture 3" descr="D:\My Documents\图片收藏\question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187844"/>
            <a:ext cx="1994433" cy="2000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635896" y="4365104"/>
            <a:ext cx="4572000" cy="2032000"/>
          </a:xfrm>
          <a:prstGeom prst="rect">
            <a:avLst/>
          </a:prstGeom>
          <a:gradFill rotWithShape="1">
            <a:gsLst>
              <a:gs pos="0">
                <a:srgbClr val="EBE1DC"/>
              </a:gs>
              <a:gs pos="75000">
                <a:srgbClr val="CFBCB1"/>
              </a:gs>
              <a:gs pos="100000">
                <a:srgbClr val="C8B5AA"/>
              </a:gs>
            </a:gsLst>
            <a:lin ang="5400000" scaled="1"/>
          </a:gradFill>
          <a:ln w="9525">
            <a:solidFill>
              <a:srgbClr val="937A69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8"/>
              </a:srgbClr>
            </a:outerShdw>
          </a:effectLst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SELECT </a:t>
            </a:r>
            <a:r>
              <a:rPr lang="en-US" altLang="zh-CN" dirty="0" err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name,price</a:t>
            </a:r>
            <a:endParaRPr lang="en-US" altLang="zh-CN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FROM Product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WHERE price BETWEEN 100 AND 200;</a:t>
            </a:r>
          </a:p>
          <a:p>
            <a:pPr eaLnBrk="1" hangingPunct="1"/>
            <a:endParaRPr lang="en-US" altLang="zh-CN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SELECT *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FROM Product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WHERE </a:t>
            </a:r>
            <a:r>
              <a:rPr lang="en-US" altLang="zh-CN" dirty="0" err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vend_id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!=‘DLL01’;</a:t>
            </a:r>
            <a:endParaRPr lang="zh-CN" altLang="en-US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4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²"/>
            </a:pPr>
            <a:r>
              <a:rPr kumimoji="1" lang="zh-CN" altLang="en-US" dirty="0" smtClean="0"/>
              <a:t>关系代数操作</a:t>
            </a:r>
            <a:endParaRPr kumimoji="1" lang="en-US" altLang="zh-CN" dirty="0" smtClean="0"/>
          </a:p>
          <a:p>
            <a:pPr marL="1200150" lvl="1" indent="-457200">
              <a:buFont typeface="Wingdings" charset="2"/>
              <a:buChar char="ü"/>
            </a:pPr>
            <a:r>
              <a:rPr kumimoji="1" lang="zh-CN" altLang="en-US" dirty="0" smtClean="0"/>
              <a:t>选择</a:t>
            </a:r>
            <a:endParaRPr kumimoji="1" lang="en-US" altLang="zh-CN" dirty="0" smtClean="0"/>
          </a:p>
          <a:p>
            <a:pPr marL="1200150" lvl="1" indent="-457200">
              <a:buFont typeface="Wingdings" charset="2"/>
              <a:buChar char="ü"/>
            </a:pPr>
            <a:r>
              <a:rPr kumimoji="1" lang="zh-CN" altLang="en-US" dirty="0" smtClean="0"/>
              <a:t>投影（广义投影）</a:t>
            </a:r>
            <a:endParaRPr kumimoji="1" lang="en-US" altLang="zh-CN" dirty="0" smtClean="0"/>
          </a:p>
          <a:p>
            <a:pPr marL="1200150" lvl="1" indent="-457200">
              <a:buFont typeface="Wingdings" charset="2"/>
              <a:buChar char="ü"/>
            </a:pPr>
            <a:r>
              <a:rPr kumimoji="1" lang="zh-CN" altLang="en-US" dirty="0" smtClean="0"/>
              <a:t>连接（等值连接，外连接）</a:t>
            </a:r>
            <a:endParaRPr kumimoji="1" lang="en-US" altLang="zh-CN" dirty="0" smtClean="0"/>
          </a:p>
          <a:p>
            <a:pPr marL="1200150" lvl="1" indent="-457200">
              <a:buFont typeface="Wingdings" charset="2"/>
              <a:buChar char="ü"/>
            </a:pPr>
            <a:r>
              <a:rPr kumimoji="1" lang="zh-CN" altLang="en-US" dirty="0" smtClean="0"/>
              <a:t>聚集函数</a:t>
            </a:r>
            <a:endParaRPr kumimoji="1" lang="en-US" altLang="zh-CN" dirty="0" smtClean="0"/>
          </a:p>
          <a:p>
            <a:pPr marL="1200150" lvl="1" indent="-457200">
              <a:buFont typeface="Wingdings" charset="2"/>
              <a:buChar char="ü"/>
            </a:pPr>
            <a:r>
              <a:rPr kumimoji="1" lang="zh-CN" altLang="en-US" dirty="0" smtClean="0"/>
              <a:t>交</a:t>
            </a:r>
            <a:endParaRPr kumimoji="1" lang="en-US" altLang="zh-CN" dirty="0" smtClean="0"/>
          </a:p>
          <a:p>
            <a:pPr marL="1200150" lvl="1" indent="-457200">
              <a:buFont typeface="Wingdings" charset="2"/>
              <a:buChar char="ü"/>
            </a:pPr>
            <a:r>
              <a:rPr kumimoji="1" lang="zh-CN" altLang="en-US" dirty="0" smtClean="0"/>
              <a:t>并</a:t>
            </a:r>
            <a:endParaRPr kumimoji="1" lang="en-US" altLang="zh-CN" dirty="0" smtClean="0"/>
          </a:p>
          <a:p>
            <a:pPr marL="1200150" lvl="1" indent="-457200">
              <a:buFont typeface="Wingdings" charset="2"/>
              <a:buChar char="ü"/>
            </a:pPr>
            <a:r>
              <a:rPr kumimoji="1" lang="zh-CN" altLang="en-US" dirty="0" smtClean="0"/>
              <a:t>差</a:t>
            </a:r>
            <a:endParaRPr kumimoji="1" lang="en-US" altLang="zh-CN" dirty="0" smtClean="0"/>
          </a:p>
          <a:p>
            <a:pPr marL="1200150" lvl="1" indent="-457200">
              <a:buFont typeface="Wingdings" charset="2"/>
              <a:buChar char="ü"/>
            </a:pPr>
            <a:r>
              <a:rPr kumimoji="1" lang="zh-CN" altLang="en-US" dirty="0" smtClean="0">
                <a:solidFill>
                  <a:srgbClr val="FF0000"/>
                </a:solidFill>
              </a:rPr>
              <a:t>除（关系演算：</a:t>
            </a:r>
            <a:r>
              <a:rPr kumimoji="1" lang="zh-CN" altLang="en-US" dirty="0">
                <a:solidFill>
                  <a:srgbClr val="FF0000"/>
                </a:solidFill>
              </a:rPr>
              <a:t>存在</a:t>
            </a:r>
            <a:r>
              <a:rPr kumimoji="1" lang="zh-CN" altLang="en-US" dirty="0" smtClean="0">
                <a:solidFill>
                  <a:srgbClr val="FF0000"/>
                </a:solidFill>
              </a:rPr>
              <a:t>量词）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04800" y="188640"/>
            <a:ext cx="8077200" cy="648072"/>
          </a:xfrm>
        </p:spPr>
        <p:txBody>
          <a:bodyPr/>
          <a:lstStyle/>
          <a:p>
            <a:r>
              <a:rPr kumimoji="1" lang="en-US" altLang="en-US" sz="2800" dirty="0" smtClean="0"/>
              <a:t>回顾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401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04800" y="1557338"/>
            <a:ext cx="7723188" cy="4930775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400" dirty="0">
                <a:latin typeface="微软雅黑" charset="0"/>
                <a:ea typeface="黑体" charset="0"/>
              </a:rPr>
              <a:t>例</a:t>
            </a:r>
            <a:r>
              <a:rPr lang="en-US" altLang="zh-CN" sz="2400" dirty="0">
                <a:latin typeface="微软雅黑" charset="0"/>
                <a:ea typeface="黑体" charset="0"/>
              </a:rPr>
              <a:t>3.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27]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查询计算机科学系（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CS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）、数学系（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MA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）和信息系（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IS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）学生的姓名和性别。</a:t>
            </a:r>
          </a:p>
          <a:p>
            <a:pPr marL="457200" lvl="1" indent="0" eaLnBrk="1" hangingPunct="1"/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Sname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Ssex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lvl="1" indent="0" eaLnBrk="1" hangingPunct="1"/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Student</a:t>
            </a:r>
          </a:p>
          <a:p>
            <a:pPr marL="457200" lvl="1" indent="0" eaLnBrk="1" hangingPunct="1"/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WHERE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Sdept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IN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'CS','MA’,'IS' 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;</a:t>
            </a:r>
          </a:p>
          <a:p>
            <a:pPr marL="457200" lvl="1" indent="0" eaLnBrk="1" hangingPunct="1"/>
            <a:endParaRPr lang="en-US" altLang="zh-CN" dirty="0">
              <a:latin typeface="微软雅黑" charset="0"/>
              <a:ea typeface="微软雅黑" charset="0"/>
              <a:cs typeface="微软雅黑" charset="0"/>
            </a:endParaRPr>
          </a:p>
          <a:p>
            <a:pPr algn="just" eaLnBrk="1" hangingPunct="1"/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400" dirty="0">
                <a:latin typeface="微软雅黑" charset="0"/>
                <a:ea typeface="黑体" charset="0"/>
              </a:rPr>
              <a:t>例</a:t>
            </a:r>
            <a:r>
              <a:rPr lang="en-US" altLang="zh-CN" sz="2400" dirty="0">
                <a:latin typeface="微软雅黑" charset="0"/>
                <a:ea typeface="黑体" charset="0"/>
              </a:rPr>
              <a:t>3.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28]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查询既不是计算机科学系、数学系，也不是信息系的学生的姓名和性别。</a:t>
            </a:r>
          </a:p>
          <a:p>
            <a:pPr marL="457200" lvl="1" indent="0" algn="just" eaLnBrk="1" hangingPunct="1"/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Sname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Ssex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lvl="1" indent="0" algn="just" eaLnBrk="1" hangingPunct="1"/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Student</a:t>
            </a:r>
          </a:p>
          <a:p>
            <a:pPr marL="457200" lvl="1" indent="0" algn="just" eaLnBrk="1" hangingPunct="1"/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WHERE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Sdept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NOT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IN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'IS','MA’,'CS' 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;</a:t>
            </a:r>
          </a:p>
          <a:p>
            <a:pPr eaLnBrk="1" hangingPunct="1"/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68313" y="903288"/>
            <a:ext cx="6624637" cy="4794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8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谓词：</a:t>
            </a: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IN &lt;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值表</a:t>
            </a: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&gt;,  NOT IN &lt;</a:t>
            </a:r>
            <a:r>
              <a:rPr lang="zh-CN" altLang="en-US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值表</a:t>
            </a:r>
            <a:r>
              <a:rPr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&gt;  </a:t>
            </a:r>
          </a:p>
        </p:txBody>
      </p:sp>
      <p:sp>
        <p:nvSpPr>
          <p:cNvPr id="38915" name="Title 2"/>
          <p:cNvSpPr txBox="1">
            <a:spLocks/>
          </p:cNvSpPr>
          <p:nvPr/>
        </p:nvSpPr>
        <p:spPr bwMode="auto">
          <a:xfrm>
            <a:off x="323850" y="260350"/>
            <a:ext cx="74168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③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确定集合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22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内容占位符 1"/>
          <p:cNvSpPr>
            <a:spLocks noGrp="1"/>
          </p:cNvSpPr>
          <p:nvPr>
            <p:ph sz="quarter" idx="15"/>
          </p:nvPr>
        </p:nvSpPr>
        <p:spPr>
          <a:xfrm>
            <a:off x="325438" y="981075"/>
            <a:ext cx="7796212" cy="32067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Product</a:t>
            </a:r>
            <a:r>
              <a:rPr lang="zh-CN" altLang="en-US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dirty="0" err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prod_id,vend_id,name,price</a:t>
            </a:r>
            <a:r>
              <a:rPr lang="en-US" altLang="zh-CN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商品（商品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_id, </a:t>
            </a: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供应商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_id, </a:t>
            </a: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商品名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价格）</a:t>
            </a:r>
            <a:endParaRPr lang="en-US" altLang="zh-CN" sz="2000" dirty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6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.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查询供应商编号为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DLL01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或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BRS01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的产品名称和价格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pic>
        <p:nvPicPr>
          <p:cNvPr id="5" name="Picture 3" descr="D:\My Documents\图片收藏\question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187844"/>
            <a:ext cx="1994433" cy="2000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149600" y="3821113"/>
            <a:ext cx="5238750" cy="1200150"/>
          </a:xfrm>
          <a:prstGeom prst="rect">
            <a:avLst/>
          </a:prstGeom>
          <a:gradFill rotWithShape="1">
            <a:gsLst>
              <a:gs pos="0">
                <a:srgbClr val="EBE1DC"/>
              </a:gs>
              <a:gs pos="75000">
                <a:srgbClr val="CFBCB1"/>
              </a:gs>
              <a:gs pos="100000">
                <a:srgbClr val="C8B5AA"/>
              </a:gs>
            </a:gsLst>
            <a:lin ang="5400000" scaled="1"/>
          </a:gradFill>
          <a:ln w="9525">
            <a:solidFill>
              <a:srgbClr val="937A69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8"/>
              </a:srgbClr>
            </a:outerShdw>
          </a:effec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solidFill>
                  <a:srgbClr val="000000"/>
                </a:solidFill>
              </a:rPr>
              <a:t>SELECT name,price 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</a:rPr>
              <a:t>FROM Product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</a:rPr>
              <a:t>WHERE vend_id in(‘DLL01’,’BRS01’);</a:t>
            </a:r>
          </a:p>
        </p:txBody>
      </p:sp>
    </p:spTree>
    <p:extLst>
      <p:ext uri="{BB962C8B-B14F-4D97-AF65-F5344CB8AC3E}">
        <p14:creationId xmlns:p14="http://schemas.microsoft.com/office/powerpoint/2010/main" val="373453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内容占位符 1"/>
          <p:cNvSpPr>
            <a:spLocks noGrp="1"/>
          </p:cNvSpPr>
          <p:nvPr>
            <p:ph sz="quarter" idx="15"/>
          </p:nvPr>
        </p:nvSpPr>
        <p:spPr>
          <a:xfrm>
            <a:off x="323850" y="1557338"/>
            <a:ext cx="8077200" cy="1066800"/>
          </a:xfrm>
        </p:spPr>
        <p:txBody>
          <a:bodyPr/>
          <a:lstStyle/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&lt;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匹配串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&gt;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可以是一个完整的字符串，</a:t>
            </a:r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           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也可以含有通配符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%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_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01625" y="908050"/>
            <a:ext cx="7602538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8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谓词： </a:t>
            </a:r>
            <a:r>
              <a:rPr lang="en-US" altLang="zh-CN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[NOT] LIKE  ‘&lt;</a:t>
            </a:r>
            <a:r>
              <a:rPr lang="zh-CN" altLang="en-US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匹配串</a:t>
            </a:r>
            <a:r>
              <a:rPr lang="en-US" altLang="zh-CN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&gt;’  [ESCAPE ‘ &lt;</a:t>
            </a:r>
            <a:r>
              <a:rPr lang="zh-CN" altLang="en-US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换码字符</a:t>
            </a:r>
            <a:r>
              <a:rPr lang="en-US" altLang="zh-CN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&gt;’]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73615347"/>
              </p:ext>
            </p:extLst>
          </p:nvPr>
        </p:nvGraphicFramePr>
        <p:xfrm>
          <a:off x="323528" y="2564904"/>
          <a:ext cx="7848872" cy="3417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</a:rPr>
              <a:t>④ 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字符匹配</a:t>
            </a:r>
          </a:p>
        </p:txBody>
      </p:sp>
    </p:spTree>
    <p:extLst>
      <p:ext uri="{BB962C8B-B14F-4D97-AF65-F5344CB8AC3E}">
        <p14:creationId xmlns:p14="http://schemas.microsoft.com/office/powerpoint/2010/main" val="138528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95288" y="981075"/>
            <a:ext cx="8077200" cy="5411788"/>
          </a:xfrm>
        </p:spPr>
        <p:txBody>
          <a:bodyPr/>
          <a:lstStyle/>
          <a:p>
            <a:pPr marL="0" lvl="1" indent="0" eaLnBrk="1" hangingPunct="1">
              <a:buFont typeface="Wingdings" charset="0"/>
              <a:buChar char="n"/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匹配串为固定字符串</a:t>
            </a:r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 marL="0" lvl="1" indent="0" eaLnBrk="1" hangingPunct="1"/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 marL="0" lvl="1" indent="0" eaLnBrk="1" hangingPunct="1"/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400">
                <a:latin typeface="微软雅黑" charset="0"/>
                <a:ea typeface="黑体" charset="0"/>
              </a:rPr>
              <a:t>例</a:t>
            </a:r>
            <a:r>
              <a:rPr lang="en-US" altLang="zh-CN" sz="2400">
                <a:latin typeface="微软雅黑" charset="0"/>
                <a:ea typeface="黑体" charset="0"/>
              </a:rPr>
              <a:t>3.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29]  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查询学号为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201215121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的学生的详细情况。</a:t>
            </a:r>
          </a:p>
          <a:p>
            <a:pPr marL="1333500" lvl="2" indent="-419100" algn="just" eaLnBrk="1" hangingPunct="1">
              <a:lnSpc>
                <a:spcPct val="90000"/>
              </a:lnSpc>
            </a:pPr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   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*    </a:t>
            </a:r>
          </a:p>
          <a:p>
            <a:pPr marL="1333500" lvl="2" indent="-419100" algn="just" eaLnBrk="1" hangingPunct="1">
              <a:lnSpc>
                <a:spcPct val="90000"/>
              </a:lnSpc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Student  </a:t>
            </a:r>
          </a:p>
          <a:p>
            <a:pPr marL="1333500" lvl="2" indent="-419100" algn="just" eaLnBrk="1" hangingPunct="1">
              <a:lnSpc>
                <a:spcPct val="90000"/>
              </a:lnSpc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WHERE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Sno </a:t>
            </a:r>
            <a:r>
              <a:rPr lang="en-US" altLang="zh-CN" sz="240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LIKE 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‘201215121'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;</a:t>
            </a:r>
          </a:p>
          <a:p>
            <a:pPr marL="0" lvl="1" indent="0" algn="just" eaLnBrk="1" hangingPunct="1">
              <a:lnSpc>
                <a:spcPct val="90000"/>
              </a:lnSpc>
            </a:pP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等价于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en-US" sz="4400">
                <a:latin typeface="微软雅黑" charset="0"/>
                <a:ea typeface="微软雅黑" charset="0"/>
                <a:cs typeface="微软雅黑" charset="0"/>
              </a:rPr>
              <a:t> </a:t>
            </a:r>
          </a:p>
          <a:p>
            <a:pPr marL="1333500" lvl="2" indent="-419100" eaLnBrk="1" hangingPunct="1">
              <a:lnSpc>
                <a:spcPct val="9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    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* </a:t>
            </a:r>
          </a:p>
          <a:p>
            <a:pPr marL="1333500" lvl="2" indent="-419100" eaLnBrk="1" hangingPunct="1">
              <a:lnSpc>
                <a:spcPct val="90000"/>
              </a:lnSpc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Student </a:t>
            </a:r>
          </a:p>
          <a:p>
            <a:pPr marL="1333500" lvl="2" indent="-419100" eaLnBrk="1" hangingPunct="1">
              <a:lnSpc>
                <a:spcPct val="90000"/>
              </a:lnSpc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WHERE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Sno = ' 201215121 '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;</a:t>
            </a:r>
          </a:p>
          <a:p>
            <a:pPr eaLnBrk="1" hangingPunct="1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字符匹配</a:t>
            </a:r>
          </a:p>
        </p:txBody>
      </p:sp>
    </p:spTree>
    <p:extLst>
      <p:ext uri="{BB962C8B-B14F-4D97-AF65-F5344CB8AC3E}">
        <p14:creationId xmlns:p14="http://schemas.microsoft.com/office/powerpoint/2010/main" val="122626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23850" y="981075"/>
            <a:ext cx="8077200" cy="5411788"/>
          </a:xfrm>
        </p:spPr>
        <p:txBody>
          <a:bodyPr/>
          <a:lstStyle/>
          <a:p>
            <a:pPr eaLnBrk="1" hangingPunct="1">
              <a:buFont typeface="Wingdings" charset="0"/>
              <a:buChar char="n"/>
            </a:pP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匹配串为含通配符的字符串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r>
              <a:rPr lang="en-US" altLang="zh-CN" sz="3200" dirty="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3.30]  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查询所有姓刘学生的姓名、学号和性别。</a:t>
            </a:r>
          </a:p>
          <a:p>
            <a:pPr marL="457200" lvl="1" indent="0" eaLnBrk="1" hangingPunct="1"/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Sname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Sno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Ssex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lvl="1" indent="0" eaLnBrk="1" hangingPunct="1"/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Student</a:t>
            </a:r>
          </a:p>
          <a:p>
            <a:pPr marL="457200" lvl="1" indent="0" eaLnBrk="1" hangingPunct="1"/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WHERE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Sname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LIKE </a:t>
            </a:r>
            <a:r>
              <a:rPr lang="zh-CN" altLang="en-US" sz="2400" dirty="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'刘</a:t>
            </a:r>
            <a:r>
              <a:rPr lang="en-US" altLang="zh-CN" sz="2400" dirty="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%</a:t>
            </a:r>
            <a:r>
              <a:rPr lang="zh-CN" altLang="en-US" sz="2400" dirty="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'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;</a:t>
            </a:r>
          </a:p>
          <a:p>
            <a:pPr marL="457200" lvl="1" indent="0" eaLnBrk="1" hangingPunct="1"/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3.31]  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查询姓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欧阳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且全名为三个汉字的学生的姓名。</a:t>
            </a:r>
          </a:p>
          <a:p>
            <a:pPr marL="457200" lvl="1" indent="0" eaLnBrk="1" hangingPunct="1"/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Sname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lvl="1" indent="0" eaLnBrk="1" hangingPunct="1"/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Student</a:t>
            </a:r>
          </a:p>
          <a:p>
            <a:pPr marL="457200" lvl="1" indent="0" eaLnBrk="1" hangingPunct="1"/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WHERE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Sname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LIKE '</a:t>
            </a:r>
            <a:r>
              <a:rPr lang="zh-CN" altLang="en-US" sz="2400" dirty="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欧阳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_'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;</a:t>
            </a:r>
          </a:p>
          <a:p>
            <a:pPr eaLnBrk="1" hangingPunct="1"/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字符匹配</a:t>
            </a:r>
          </a:p>
        </p:txBody>
      </p:sp>
    </p:spTree>
    <p:extLst>
      <p:ext uri="{BB962C8B-B14F-4D97-AF65-F5344CB8AC3E}">
        <p14:creationId xmlns:p14="http://schemas.microsoft.com/office/powerpoint/2010/main" val="88087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04800" y="1041400"/>
            <a:ext cx="8077200" cy="5411788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3.32]  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查询名字中第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个字为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阳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字的学生的姓名和学号。</a:t>
            </a:r>
          </a:p>
          <a:p>
            <a:pPr marL="457200" lvl="1" indent="0" eaLnBrk="1" hangingPunct="1"/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lang="en-US" altLang="zh-CN" sz="2400" dirty="0" err="1" smtClean="0">
                <a:latin typeface="微软雅黑" charset="0"/>
                <a:ea typeface="微软雅黑" charset="0"/>
                <a:cs typeface="微软雅黑" charset="0"/>
              </a:rPr>
              <a:t>Sname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2400" dirty="0" err="1" smtClean="0">
                <a:latin typeface="微软雅黑" charset="0"/>
                <a:ea typeface="微软雅黑" charset="0"/>
                <a:cs typeface="微软雅黑" charset="0"/>
              </a:rPr>
              <a:t>Sno</a:t>
            </a:r>
            <a:endParaRPr lang="en-US" altLang="zh-CN" sz="24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marL="457200" lvl="1" indent="0" eaLnBrk="1" hangingPunct="1"/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     Student</a:t>
            </a:r>
          </a:p>
          <a:p>
            <a:pPr marL="457200" lvl="1" indent="0" eaLnBrk="1" hangingPunct="1"/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WHERE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lang="en-US" altLang="zh-CN" sz="2400" dirty="0" err="1" smtClean="0">
                <a:latin typeface="微软雅黑" charset="0"/>
                <a:ea typeface="微软雅黑" charset="0"/>
                <a:cs typeface="微软雅黑" charset="0"/>
              </a:rPr>
              <a:t>Sname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LIKE 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'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_</a:t>
            </a:r>
            <a:r>
              <a:rPr lang="zh-CN" altLang="en-US" sz="2400" dirty="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阳</a:t>
            </a:r>
            <a:r>
              <a:rPr lang="en-US" altLang="zh-CN" sz="2400" dirty="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%</a:t>
            </a:r>
            <a:r>
              <a:rPr lang="zh-CN" altLang="en-US" sz="2400" dirty="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'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;</a:t>
            </a:r>
          </a:p>
          <a:p>
            <a:pPr marL="457200" lvl="1" indent="0" eaLnBrk="1" hangingPunct="1"/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3.33]  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查询所有不姓刘的学生姓名、学号和性别。</a:t>
            </a:r>
          </a:p>
          <a:p>
            <a:pPr marL="457200" lvl="1" indent="0" eaLnBrk="1" hangingPunct="1"/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Sname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Sno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Ssex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lvl="1" indent="0" eaLnBrk="1" hangingPunct="1"/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Student</a:t>
            </a:r>
          </a:p>
          <a:p>
            <a:pPr marL="457200" lvl="1" indent="0" eaLnBrk="1" hangingPunct="1"/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WHERE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Sname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NOT LIKE '</a:t>
            </a:r>
            <a:r>
              <a:rPr lang="zh-CN" altLang="en-US" sz="2400" dirty="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刘</a:t>
            </a:r>
            <a:r>
              <a:rPr lang="en-US" altLang="zh-CN" sz="2400" dirty="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%'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;</a:t>
            </a:r>
          </a:p>
          <a:p>
            <a:pPr eaLnBrk="1" hangingPunct="1"/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字符匹配</a:t>
            </a:r>
          </a:p>
        </p:txBody>
      </p:sp>
    </p:spTree>
    <p:extLst>
      <p:ext uri="{BB962C8B-B14F-4D97-AF65-F5344CB8AC3E}">
        <p14:creationId xmlns:p14="http://schemas.microsoft.com/office/powerpoint/2010/main" val="411804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23850" y="1484313"/>
            <a:ext cx="8077200" cy="54117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n"/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使用换码字符将通配符转义为普通字符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3.34] 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查询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DB_Design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课程的课程号和学分。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Cno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Ccredit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 Course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WHERE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Cname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LIKE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'DB</a:t>
            </a:r>
            <a:r>
              <a:rPr lang="en-US" altLang="zh-CN" sz="2400">
                <a:solidFill>
                  <a:srgbClr val="852121"/>
                </a:solidFill>
                <a:latin typeface="微软雅黑" charset="0"/>
                <a:ea typeface="微软雅黑" charset="0"/>
                <a:cs typeface="微软雅黑" charset="0"/>
              </a:rPr>
              <a:t>\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_Design' </a:t>
            </a:r>
            <a:r>
              <a:rPr lang="en-US" altLang="zh-CN" sz="240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ESCAPE '\ ' 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;</a:t>
            </a:r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3.35]  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查询以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"DB_"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开头，且倒数第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个字符为 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的课程的详细情况。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Course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WHERE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Cname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LIKE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'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DB</a:t>
            </a:r>
            <a:r>
              <a:rPr lang="en-US" altLang="zh-CN" sz="2400">
                <a:solidFill>
                  <a:srgbClr val="852121"/>
                </a:solidFill>
                <a:latin typeface="微软雅黑" charset="0"/>
                <a:ea typeface="微软雅黑" charset="0"/>
                <a:cs typeface="微软雅黑" charset="0"/>
              </a:rPr>
              <a:t>\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_%i_ _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'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ESCAPE '\ ' 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>
                <a:solidFill>
                  <a:srgbClr val="009999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>
                <a:solidFill>
                  <a:srgbClr val="009999"/>
                </a:solidFill>
                <a:latin typeface="微软雅黑" charset="0"/>
                <a:ea typeface="微软雅黑" charset="0"/>
                <a:cs typeface="微软雅黑" charset="0"/>
              </a:rPr>
              <a:t>	ESCAPE '＼' 表示“ ＼” 为换码字符</a:t>
            </a:r>
          </a:p>
          <a:p>
            <a:pPr eaLnBrk="1" hangingPunct="1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23850" y="841375"/>
            <a:ext cx="7485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8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谓词： </a:t>
            </a:r>
            <a:r>
              <a:rPr lang="en-US" altLang="zh-CN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[NOT] LIKE  ‘&lt;</a:t>
            </a:r>
            <a:r>
              <a:rPr lang="zh-CN" altLang="en-US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匹配串</a:t>
            </a:r>
            <a:r>
              <a:rPr lang="en-US" altLang="zh-CN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&gt;’  [ESCAPE ‘ &lt;</a:t>
            </a:r>
            <a:r>
              <a:rPr lang="zh-CN" altLang="en-US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换码字符</a:t>
            </a:r>
            <a:r>
              <a:rPr lang="en-US" altLang="zh-CN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&gt;’]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字符匹配</a:t>
            </a:r>
          </a:p>
        </p:txBody>
      </p:sp>
    </p:spTree>
    <p:extLst>
      <p:ext uri="{BB962C8B-B14F-4D97-AF65-F5344CB8AC3E}">
        <p14:creationId xmlns:p14="http://schemas.microsoft.com/office/powerpoint/2010/main" val="2964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内容占位符 1"/>
          <p:cNvSpPr>
            <a:spLocks noGrp="1"/>
          </p:cNvSpPr>
          <p:nvPr>
            <p:ph sz="quarter" idx="15"/>
          </p:nvPr>
        </p:nvSpPr>
        <p:spPr>
          <a:xfrm>
            <a:off x="323850" y="744539"/>
            <a:ext cx="7796212" cy="31734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Product</a:t>
            </a:r>
            <a:r>
              <a:rPr lang="zh-CN" altLang="en-US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dirty="0" err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prod_id,vend_id,name,price</a:t>
            </a:r>
            <a:r>
              <a:rPr lang="en-US" altLang="zh-CN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商品（商品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_id, </a:t>
            </a: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供应商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_id, </a:t>
            </a: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商品名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价格）</a:t>
            </a:r>
            <a:endParaRPr lang="en-US" altLang="zh-CN" sz="2000" dirty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7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.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查询所有以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Fish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开头命名的产品的编号、名称、价格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8.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查询所有以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Teddy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开头，以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r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结尾的共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9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个字符的产品的编号、名称、价格。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pic>
        <p:nvPicPr>
          <p:cNvPr id="5" name="Picture 3" descr="D:\My Documents\图片收藏\question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187844"/>
            <a:ext cx="1994433" cy="2000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289601" y="4033863"/>
            <a:ext cx="4751388" cy="2308225"/>
          </a:xfrm>
          <a:prstGeom prst="rect">
            <a:avLst/>
          </a:prstGeom>
          <a:gradFill rotWithShape="1">
            <a:gsLst>
              <a:gs pos="0">
                <a:srgbClr val="EBE1DC"/>
              </a:gs>
              <a:gs pos="75000">
                <a:srgbClr val="CFBCB1"/>
              </a:gs>
              <a:gs pos="100000">
                <a:srgbClr val="C8B5AA"/>
              </a:gs>
            </a:gsLst>
            <a:lin ang="5400000" scaled="1"/>
          </a:gradFill>
          <a:ln w="9525">
            <a:solidFill>
              <a:srgbClr val="937A69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8"/>
              </a:srgbClr>
            </a:outerShdw>
          </a:effec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solidFill>
                  <a:srgbClr val="000000"/>
                </a:solidFill>
              </a:rPr>
              <a:t>7.Select prod_id,name,price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</a:rPr>
              <a:t>   From Product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</a:rPr>
              <a:t>    Where name  like ‘Fish%’;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</a:rPr>
              <a:t>8. Select prod_id,name,price 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</a:rPr>
              <a:t>    From Product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</a:rPr>
              <a:t>    Where name like ‘Teddy_ _ _r’;</a:t>
            </a: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04800" y="1481138"/>
            <a:ext cx="8077200" cy="5043487"/>
          </a:xfrm>
        </p:spPr>
        <p:txBody>
          <a:bodyPr/>
          <a:lstStyle/>
          <a:p>
            <a:pPr marL="914400" lvl="2" indent="0" eaLnBrk="1" hangingPunct="1">
              <a:lnSpc>
                <a:spcPct val="120000"/>
              </a:lnSpc>
              <a:spcBef>
                <a:spcPct val="0"/>
              </a:spcBef>
              <a:buFont typeface="Wingdings" charset="0"/>
              <a:buChar char="n"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“IS” 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不能用 “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=” 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代替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3.36]  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某些学生选修课程后没有参加考试，所以有选课记录，但</a:t>
            </a:r>
            <a:r>
              <a:rPr lang="zh-CN" altLang="en-US" sz="2400" smtClean="0">
                <a:latin typeface="微软雅黑" charset="0"/>
                <a:ea typeface="微软雅黑" charset="0"/>
                <a:cs typeface="微软雅黑" charset="0"/>
              </a:rPr>
              <a:t>没有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考试成绩。查询缺少成绩的学生的学号和相应的课程号。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	  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Sno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Cno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SC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WHERE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Grade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IS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NULL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3.37]  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查所有有成绩的学生学号和课程号。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Sno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Cno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SC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WHERE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Grade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IS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NOT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NULL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;</a:t>
            </a:r>
          </a:p>
          <a:p>
            <a:pPr eaLnBrk="1" hangingPunct="1"/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85763" y="863600"/>
            <a:ext cx="7291387" cy="49847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8"/>
              </a:srgb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lvl="1" eaLnBrk="1" hangingPunct="1">
              <a:lnSpc>
                <a:spcPct val="120000"/>
              </a:lnSpc>
              <a:buFont typeface="Wingdings" charset="2"/>
              <a:buChar char="v"/>
              <a:defRPr/>
            </a:pPr>
            <a:r>
              <a:rPr lang="zh-CN" altLang="en-US" sz="2400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+mn-cs"/>
              </a:rPr>
              <a:t>谓词： </a:t>
            </a:r>
            <a:r>
              <a:rPr lang="en-US" altLang="zh-CN" sz="2400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+mn-cs"/>
              </a:rPr>
              <a:t>IS NULL </a:t>
            </a:r>
            <a:r>
              <a:rPr lang="zh-CN" altLang="en-US" sz="2400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+mn-cs"/>
              </a:rPr>
              <a:t>或 </a:t>
            </a:r>
            <a:r>
              <a:rPr lang="en-US" altLang="zh-CN" sz="2400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+mn-cs"/>
              </a:rPr>
              <a:t>IS NOT NULL</a:t>
            </a:r>
          </a:p>
        </p:txBody>
      </p:sp>
      <p:sp>
        <p:nvSpPr>
          <p:cNvPr id="50179" name="Title 2"/>
          <p:cNvSpPr txBox="1">
            <a:spLocks/>
          </p:cNvSpPr>
          <p:nvPr/>
        </p:nvSpPr>
        <p:spPr bwMode="auto">
          <a:xfrm>
            <a:off x="323850" y="260350"/>
            <a:ext cx="74168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⑤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涉及空值的查询</a:t>
            </a:r>
          </a:p>
        </p:txBody>
      </p:sp>
    </p:spTree>
    <p:extLst>
      <p:ext uri="{BB962C8B-B14F-4D97-AF65-F5344CB8AC3E}">
        <p14:creationId xmlns:p14="http://schemas.microsoft.com/office/powerpoint/2010/main" val="31198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内容占位符 1"/>
          <p:cNvSpPr>
            <a:spLocks noGrp="1"/>
          </p:cNvSpPr>
          <p:nvPr>
            <p:ph sz="quarter" idx="15"/>
          </p:nvPr>
        </p:nvSpPr>
        <p:spPr>
          <a:xfrm>
            <a:off x="325438" y="981075"/>
            <a:ext cx="7796212" cy="417671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Product</a:t>
            </a:r>
            <a:r>
              <a:rPr lang="zh-CN" altLang="en-US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dirty="0" err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prod_id,vend_id,name,price</a:t>
            </a:r>
            <a:r>
              <a:rPr lang="en-US" altLang="zh-CN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商品（商品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_id, </a:t>
            </a: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供应商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_id, </a:t>
            </a: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商品名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价格）</a:t>
            </a:r>
            <a:endParaRPr lang="en-US" altLang="zh-CN" sz="2000" dirty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9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.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查询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Product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表中商品价格为空的产品名称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pic>
        <p:nvPicPr>
          <p:cNvPr id="5" name="Picture 3" descr="D:\My Documents\图片收藏\question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187844"/>
            <a:ext cx="1994433" cy="2000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419475" y="3595688"/>
            <a:ext cx="4572000" cy="1384300"/>
          </a:xfrm>
          <a:prstGeom prst="rect">
            <a:avLst/>
          </a:prstGeom>
          <a:gradFill rotWithShape="1">
            <a:gsLst>
              <a:gs pos="0">
                <a:srgbClr val="EBE1DC"/>
              </a:gs>
              <a:gs pos="75000">
                <a:srgbClr val="CFBCB1"/>
              </a:gs>
              <a:gs pos="100000">
                <a:srgbClr val="C8B5AA"/>
              </a:gs>
            </a:gsLst>
            <a:lin ang="5400000" scaled="1"/>
          </a:gradFill>
          <a:ln w="9525">
            <a:solidFill>
              <a:srgbClr val="937A69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8"/>
              </a:srgbClr>
            </a:outerShdw>
          </a:effec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SELECT name</a:t>
            </a:r>
          </a:p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FROM Product</a:t>
            </a:r>
          </a:p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WHERE price IS NULL;</a:t>
            </a:r>
            <a:endParaRPr lang="zh-CN" altLang="en-US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61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2"/>
          <p:cNvSpPr txBox="1">
            <a:spLocks/>
          </p:cNvSpPr>
          <p:nvPr/>
        </p:nvSpPr>
        <p:spPr bwMode="auto">
          <a:xfrm>
            <a:off x="323850" y="260350"/>
            <a:ext cx="324008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本讲内容</a:t>
            </a:r>
          </a:p>
        </p:txBody>
      </p:sp>
      <p:sp>
        <p:nvSpPr>
          <p:cNvPr id="15362" name="矩形 2"/>
          <p:cNvSpPr>
            <a:spLocks noChangeArrowheads="1"/>
          </p:cNvSpPr>
          <p:nvPr/>
        </p:nvSpPr>
        <p:spPr bwMode="auto">
          <a:xfrm>
            <a:off x="539750" y="908050"/>
            <a:ext cx="71278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Wingdings" charset="0"/>
              <a:buChar char="Ø"/>
            </a:pP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3.4 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数据查询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39750" y="923925"/>
            <a:ext cx="4968875" cy="64770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>
            <a:outerShdw blurRad="65500" dist="38100" dir="5400000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39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23850" y="3068638"/>
            <a:ext cx="8077200" cy="2305050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3.38]  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查询计算机系年龄在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20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岁以下的学生姓名。</a:t>
            </a:r>
          </a:p>
          <a:p>
            <a:pPr eaLnBrk="1" hangingPunct="1"/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Sname</a:t>
            </a:r>
          </a:p>
          <a:p>
            <a:pPr eaLnBrk="1" hangingPunct="1"/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 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Student</a:t>
            </a:r>
          </a:p>
          <a:p>
            <a:pPr eaLnBrk="1" hangingPunct="1"/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 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WHERE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Sdept= 'CS'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AND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Sage&lt;20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;</a:t>
            </a:r>
          </a:p>
          <a:p>
            <a:pPr eaLnBrk="1" hangingPunct="1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0838" y="1052513"/>
            <a:ext cx="7029450" cy="1655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逻辑运算符：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AND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和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OR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来连接多个查询条件</a:t>
            </a:r>
          </a:p>
          <a:p>
            <a:pPr lvl="2" eaLnBrk="1" hangingPunct="1">
              <a:spcBef>
                <a:spcPct val="20000"/>
              </a:spcBef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AND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的优先级高于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OR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NOT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优先级最高</a:t>
            </a:r>
            <a:endParaRPr lang="en-US" altLang="zh-CN" sz="2400" dirty="0" smtClean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 lvl="2" eaLnBrk="1" hangingPunct="1">
              <a:spcBef>
                <a:spcPct val="20000"/>
              </a:spcBef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可以用括号改变优先级</a:t>
            </a:r>
          </a:p>
        </p:txBody>
      </p:sp>
      <p:sp>
        <p:nvSpPr>
          <p:cNvPr id="53251" name="Title 2"/>
          <p:cNvSpPr txBox="1">
            <a:spLocks/>
          </p:cNvSpPr>
          <p:nvPr/>
        </p:nvSpPr>
        <p:spPr bwMode="auto">
          <a:xfrm>
            <a:off x="323850" y="260350"/>
            <a:ext cx="74168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⑥多重条件查询</a:t>
            </a:r>
          </a:p>
        </p:txBody>
      </p:sp>
    </p:spTree>
    <p:extLst>
      <p:ext uri="{BB962C8B-B14F-4D97-AF65-F5344CB8AC3E}">
        <p14:creationId xmlns:p14="http://schemas.microsoft.com/office/powerpoint/2010/main" val="56243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93700" y="1125538"/>
            <a:ext cx="7634288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3.27]  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查询计算机科学系（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CS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）、数学系（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MA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）和信息系（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IS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）学生的姓名和性别。</a:t>
            </a:r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pPr marL="914400" lvl="2" indent="0"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Sname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Ssex</a:t>
            </a:r>
          </a:p>
          <a:p>
            <a:pPr marL="914400" lvl="2" indent="0"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 Student</a:t>
            </a:r>
          </a:p>
          <a:p>
            <a:pPr marL="914400" lvl="2" indent="0"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WHERE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Sdept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IN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'CS ','MA ','IS'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 marL="914400" lvl="2" indent="0" eaLnBrk="1" hangingPunct="1">
              <a:lnSpc>
                <a:spcPct val="90000"/>
              </a:lnSpc>
            </a:pP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可改写为：</a:t>
            </a:r>
          </a:p>
          <a:p>
            <a:pPr marL="914400" lvl="2" indent="0"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Sname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Ssex</a:t>
            </a:r>
          </a:p>
          <a:p>
            <a:pPr marL="914400" lvl="2" indent="0"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 Student</a:t>
            </a:r>
          </a:p>
          <a:p>
            <a:pPr marL="914400" lvl="2" indent="0"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WHERE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Sdept= ' CS'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OR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Sdept= ' MA'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OR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Sdept= 'IS '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;</a:t>
            </a:r>
          </a:p>
          <a:p>
            <a:pPr marL="457200" lvl="1" indent="0" eaLnBrk="1" hangingPunct="1">
              <a:lnSpc>
                <a:spcPct val="90000"/>
              </a:lnSpc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4274" name="Title 2"/>
          <p:cNvSpPr txBox="1">
            <a:spLocks/>
          </p:cNvSpPr>
          <p:nvPr/>
        </p:nvSpPr>
        <p:spPr bwMode="auto">
          <a:xfrm>
            <a:off x="323850" y="260350"/>
            <a:ext cx="74168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多重条件查询</a:t>
            </a:r>
          </a:p>
        </p:txBody>
      </p:sp>
    </p:spTree>
    <p:extLst>
      <p:ext uri="{BB962C8B-B14F-4D97-AF65-F5344CB8AC3E}">
        <p14:creationId xmlns:p14="http://schemas.microsoft.com/office/powerpoint/2010/main" val="106250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内容占位符 1"/>
          <p:cNvSpPr>
            <a:spLocks noGrp="1"/>
          </p:cNvSpPr>
          <p:nvPr>
            <p:ph sz="quarter" idx="15"/>
          </p:nvPr>
        </p:nvSpPr>
        <p:spPr>
          <a:xfrm>
            <a:off x="323850" y="764704"/>
            <a:ext cx="8136582" cy="417671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Product</a:t>
            </a:r>
            <a:r>
              <a:rPr lang="zh-CN" altLang="en-US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dirty="0" err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prod_id,vend_id,name,price</a:t>
            </a:r>
            <a:r>
              <a:rPr lang="en-US" altLang="zh-CN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商品（商品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_id, </a:t>
            </a: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供应商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_id, </a:t>
            </a: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商品名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价格）</a:t>
            </a:r>
            <a:endParaRPr lang="en-US" altLang="zh-CN" sz="2000" dirty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6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.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查询供应商编号为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DLL01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或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BRS01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的产品名称和价格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</a:t>
            </a:r>
          </a:p>
          <a:p>
            <a:pPr eaLnBrk="1" hangingPunct="1"/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10.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查询供应商编号为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DLL01,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并且价格小于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100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元的产品名称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pic>
        <p:nvPicPr>
          <p:cNvPr id="5" name="Picture 3" descr="D:\My Documents\图片收藏\question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295" y="4284340"/>
            <a:ext cx="1994433" cy="2000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835150" y="3957638"/>
            <a:ext cx="6769100" cy="2678112"/>
          </a:xfrm>
          <a:prstGeom prst="rect">
            <a:avLst/>
          </a:prstGeom>
          <a:gradFill rotWithShape="1">
            <a:gsLst>
              <a:gs pos="0">
                <a:srgbClr val="EBE1DC"/>
              </a:gs>
              <a:gs pos="75000">
                <a:srgbClr val="CFBCB1"/>
              </a:gs>
              <a:gs pos="100000">
                <a:srgbClr val="C8B5AA"/>
              </a:gs>
            </a:gsLst>
            <a:lin ang="5400000" scaled="1"/>
          </a:gradFill>
          <a:ln w="9525">
            <a:solidFill>
              <a:srgbClr val="937A69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8"/>
              </a:srgbClr>
            </a:outerShdw>
          </a:effec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solidFill>
                  <a:srgbClr val="000000"/>
                </a:solidFill>
              </a:rPr>
              <a:t>SELECT name,price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</a:rPr>
              <a:t>FROM Product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</a:rPr>
              <a:t>WHERE prod_id =‘DLL01’ OR prod_id=‘BRS01’;</a:t>
            </a:r>
          </a:p>
          <a:p>
            <a:pPr eaLnBrk="1" hangingPunct="1"/>
            <a:endParaRPr lang="en-US" altLang="zh-CN" sz="240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</a:rPr>
              <a:t>SELECT  name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</a:rPr>
              <a:t>FROM     Product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</a:rPr>
              <a:t>WHERE  vend_id=‘DLL01’ AND price&lt;100</a:t>
            </a: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4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304800" y="188913"/>
            <a:ext cx="8077200" cy="5270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z="3200" dirty="0">
                <a:ea typeface="微软雅黑" charset="-122"/>
              </a:rPr>
              <a:t>Q&amp;A</a:t>
            </a:r>
          </a:p>
        </p:txBody>
      </p:sp>
      <p:sp>
        <p:nvSpPr>
          <p:cNvPr id="77827" name="AutoShape 4" descr="d:\users\administrator\appdata\roaming\360se6\User Data\Temp\images?q=tbn:ANd9GcQouzzEJDnX2jOQqYatwMBpdX4ptLi0Y1e_7XUB5HneNeQx3OuJ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/>
          </a:p>
        </p:txBody>
      </p:sp>
      <p:pic>
        <p:nvPicPr>
          <p:cNvPr id="7782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28775"/>
            <a:ext cx="55435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9" name="Rectangle 8"/>
          <p:cNvSpPr>
            <a:spLocks noChangeArrowheads="1"/>
          </p:cNvSpPr>
          <p:nvPr/>
        </p:nvSpPr>
        <p:spPr bwMode="auto">
          <a:xfrm>
            <a:off x="725488" y="3068638"/>
            <a:ext cx="7235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6000">
                <a:solidFill>
                  <a:srgbClr val="000000"/>
                </a:solidFill>
                <a:latin typeface="隶书" charset="0"/>
                <a:ea typeface="隶书" charset="0"/>
              </a:rPr>
              <a:t>克明峻德 格物致知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23850" y="1052513"/>
            <a:ext cx="7723188" cy="4421187"/>
          </a:xfrm>
          <a:solidFill>
            <a:schemeClr val="accent1"/>
          </a:solidFill>
          <a:ln w="38100" cap="flat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语句格式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1900">
                <a:solidFill>
                  <a:srgbClr val="463E38"/>
                </a:solidFill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zh-CN" altLang="en-US" sz="19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200">
                <a:solidFill>
                  <a:srgbClr val="FFFF0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2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2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[ALL|DISTINCT] </a:t>
            </a:r>
            <a:r>
              <a:rPr lang="en-US" altLang="zh-CN" sz="17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&lt;</a:t>
            </a:r>
            <a:r>
              <a:rPr lang="zh-CN" altLang="en-US" sz="17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目标列表达式</a:t>
            </a:r>
            <a:r>
              <a:rPr lang="en-US" altLang="zh-CN" sz="17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&gt;[</a:t>
            </a:r>
            <a:r>
              <a:rPr lang="zh-CN" altLang="en-US" sz="17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en-US" altLang="zh-CN" sz="17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&lt;</a:t>
            </a:r>
            <a:r>
              <a:rPr lang="zh-CN" altLang="en-US" sz="17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目标列表达式</a:t>
            </a:r>
            <a:r>
              <a:rPr lang="en-US" altLang="zh-CN" sz="17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&gt;] </a:t>
            </a:r>
            <a:r>
              <a:rPr lang="en-US" altLang="zh-CN" sz="1700">
                <a:solidFill>
                  <a:srgbClr val="FFFFFF"/>
                </a:solidFill>
                <a:latin typeface="Courier New" charset="0"/>
                <a:ea typeface="微软雅黑" charset="0"/>
                <a:cs typeface="微软雅黑" charset="0"/>
              </a:rPr>
              <a:t>…</a:t>
            </a:r>
            <a:endParaRPr lang="en-US" altLang="zh-CN" sz="17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just" eaLnBrk="1" hangingPunct="1">
              <a:lnSpc>
                <a:spcPct val="140000"/>
              </a:lnSpc>
            </a:pPr>
            <a:r>
              <a:rPr lang="en-US" altLang="zh-CN" sz="1700">
                <a:solidFill>
                  <a:srgbClr val="D75B5B"/>
                </a:solidFill>
                <a:latin typeface="微软雅黑" charset="0"/>
                <a:ea typeface="微软雅黑" charset="0"/>
                <a:cs typeface="微软雅黑" charset="0"/>
              </a:rPr>
              <a:t>       </a:t>
            </a:r>
            <a:r>
              <a:rPr lang="en-US" altLang="zh-CN" sz="2200">
                <a:solidFill>
                  <a:srgbClr val="FFFF0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2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&lt;</a:t>
            </a:r>
            <a:r>
              <a:rPr lang="zh-CN" altLang="en-US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表名或视图名</a:t>
            </a:r>
            <a:r>
              <a:rPr lang="en-US" altLang="zh-CN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&gt;</a:t>
            </a:r>
            <a:r>
              <a:rPr lang="en-US" altLang="zh-CN" sz="17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[,&lt;</a:t>
            </a:r>
            <a:r>
              <a:rPr lang="zh-CN" altLang="en-US" sz="17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表名或视图名</a:t>
            </a:r>
            <a:r>
              <a:rPr lang="en-US" altLang="zh-CN" sz="17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&gt; ]</a:t>
            </a:r>
            <a:r>
              <a:rPr lang="en-US" altLang="zh-CN" sz="1700">
                <a:solidFill>
                  <a:srgbClr val="FFFFFF"/>
                </a:solidFill>
                <a:latin typeface="Courier New" charset="0"/>
                <a:ea typeface="微软雅黑" charset="0"/>
                <a:cs typeface="微软雅黑" charset="0"/>
              </a:rPr>
              <a:t>…|</a:t>
            </a:r>
            <a:r>
              <a:rPr lang="zh-CN" altLang="en-US" sz="1700">
                <a:solidFill>
                  <a:srgbClr val="FFFFFF"/>
                </a:solidFill>
                <a:latin typeface="Courier New" charset="0"/>
                <a:ea typeface="微软雅黑" charset="0"/>
                <a:cs typeface="微软雅黑" charset="0"/>
              </a:rPr>
              <a:t>(</a:t>
            </a:r>
            <a:r>
              <a:rPr lang="en-US" altLang="zh-CN" sz="17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SELECT </a:t>
            </a:r>
            <a:r>
              <a:rPr lang="zh-CN" altLang="en-US" sz="17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语句)      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                  </a:t>
            </a:r>
            <a:r>
              <a:rPr lang="en-US" altLang="zh-CN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en-US" altLang="zh-CN" sz="2200">
                <a:solidFill>
                  <a:srgbClr val="FFFF00"/>
                </a:solidFill>
                <a:latin typeface="微软雅黑" charset="0"/>
                <a:ea typeface="微软雅黑" charset="0"/>
                <a:cs typeface="微软雅黑" charset="0"/>
              </a:rPr>
              <a:t>AS</a:t>
            </a:r>
            <a:r>
              <a:rPr lang="en-US" altLang="zh-CN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]&lt;</a:t>
            </a:r>
            <a:r>
              <a:rPr lang="zh-CN" altLang="en-US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别名</a:t>
            </a:r>
            <a:r>
              <a:rPr lang="en-US" altLang="zh-CN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&gt;</a:t>
            </a:r>
          </a:p>
          <a:p>
            <a:pPr marL="819150" lvl="1" algn="just" eaLnBrk="1" hangingPunct="1">
              <a:lnSpc>
                <a:spcPct val="140000"/>
              </a:lnSpc>
            </a:pPr>
            <a:r>
              <a:rPr lang="en-US" altLang="zh-CN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[ </a:t>
            </a:r>
            <a:r>
              <a:rPr lang="en-US" altLang="zh-CN" sz="2200">
                <a:solidFill>
                  <a:srgbClr val="FFFF00"/>
                </a:solidFill>
                <a:latin typeface="微软雅黑" charset="0"/>
                <a:ea typeface="微软雅黑" charset="0"/>
                <a:cs typeface="微软雅黑" charset="0"/>
              </a:rPr>
              <a:t>WHERE</a:t>
            </a:r>
            <a:r>
              <a:rPr lang="en-US" altLang="zh-CN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&lt;</a:t>
            </a:r>
            <a:r>
              <a:rPr lang="zh-CN" altLang="en-US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条件表达式</a:t>
            </a:r>
            <a:r>
              <a:rPr lang="en-US" altLang="zh-CN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&gt; ]</a:t>
            </a:r>
          </a:p>
          <a:p>
            <a:pPr marL="819150" lvl="1" algn="just" eaLnBrk="1" hangingPunct="1">
              <a:lnSpc>
                <a:spcPct val="140000"/>
              </a:lnSpc>
            </a:pPr>
            <a:r>
              <a:rPr lang="en-US" altLang="zh-CN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[ </a:t>
            </a:r>
            <a:r>
              <a:rPr lang="en-US" altLang="zh-CN" sz="2200">
                <a:solidFill>
                  <a:srgbClr val="FFFF00"/>
                </a:solidFill>
                <a:latin typeface="微软雅黑" charset="0"/>
                <a:ea typeface="微软雅黑" charset="0"/>
                <a:cs typeface="微软雅黑" charset="0"/>
              </a:rPr>
              <a:t>GROUP</a:t>
            </a:r>
            <a:r>
              <a:rPr lang="en-US" altLang="zh-CN" sz="22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200">
                <a:solidFill>
                  <a:srgbClr val="FFFF00"/>
                </a:solidFill>
                <a:latin typeface="微软雅黑" charset="0"/>
                <a:ea typeface="微软雅黑" charset="0"/>
                <a:cs typeface="微软雅黑" charset="0"/>
              </a:rPr>
              <a:t>BY</a:t>
            </a:r>
            <a:r>
              <a:rPr lang="en-US" altLang="zh-CN" sz="22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&lt;</a:t>
            </a:r>
            <a:r>
              <a:rPr lang="zh-CN" altLang="en-US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列名</a:t>
            </a:r>
            <a:r>
              <a:rPr lang="en-US" altLang="zh-CN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1&gt; [ </a:t>
            </a:r>
            <a:r>
              <a:rPr lang="en-US" altLang="zh-CN" sz="2200">
                <a:solidFill>
                  <a:srgbClr val="FFFF00"/>
                </a:solidFill>
                <a:latin typeface="微软雅黑" charset="0"/>
                <a:ea typeface="微软雅黑" charset="0"/>
                <a:cs typeface="微软雅黑" charset="0"/>
              </a:rPr>
              <a:t>HAVING</a:t>
            </a:r>
            <a:r>
              <a:rPr lang="en-US" altLang="zh-CN" sz="22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&lt;</a:t>
            </a:r>
            <a:r>
              <a:rPr lang="zh-CN" altLang="en-US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条件表达式</a:t>
            </a:r>
            <a:r>
              <a:rPr lang="en-US" altLang="zh-CN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&gt; ] ]</a:t>
            </a:r>
          </a:p>
          <a:p>
            <a:pPr marL="819150" lvl="1" algn="just" eaLnBrk="1" hangingPunct="1">
              <a:lnSpc>
                <a:spcPct val="140000"/>
              </a:lnSpc>
            </a:pPr>
            <a:r>
              <a:rPr lang="en-US" altLang="zh-CN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[ </a:t>
            </a:r>
            <a:r>
              <a:rPr lang="en-US" altLang="zh-CN" sz="2200">
                <a:solidFill>
                  <a:srgbClr val="FFFF00"/>
                </a:solidFill>
                <a:latin typeface="微软雅黑" charset="0"/>
                <a:ea typeface="微软雅黑" charset="0"/>
                <a:cs typeface="微软雅黑" charset="0"/>
              </a:rPr>
              <a:t>ORDER</a:t>
            </a:r>
            <a:r>
              <a:rPr lang="en-US" altLang="zh-CN" sz="22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200">
                <a:solidFill>
                  <a:srgbClr val="FFFF00"/>
                </a:solidFill>
                <a:latin typeface="微软雅黑" charset="0"/>
                <a:ea typeface="微软雅黑" charset="0"/>
                <a:cs typeface="微软雅黑" charset="0"/>
              </a:rPr>
              <a:t>BY</a:t>
            </a:r>
            <a:r>
              <a:rPr lang="en-US" altLang="zh-CN" sz="22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&lt;</a:t>
            </a:r>
            <a:r>
              <a:rPr lang="zh-CN" altLang="en-US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列名</a:t>
            </a:r>
            <a:r>
              <a:rPr lang="en-US" altLang="zh-CN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2&gt; [ ASC|DESC ] ]</a:t>
            </a:r>
            <a:r>
              <a:rPr lang="zh-CN" altLang="en-US" sz="2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endParaRPr lang="zh-CN" altLang="en-US" sz="17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410" name="Title 2"/>
          <p:cNvSpPr txBox="1">
            <a:spLocks/>
          </p:cNvSpPr>
          <p:nvPr/>
        </p:nvSpPr>
        <p:spPr bwMode="auto">
          <a:xfrm>
            <a:off x="323850" y="260350"/>
            <a:ext cx="74168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3.4 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数据查询</a:t>
            </a:r>
          </a:p>
        </p:txBody>
      </p:sp>
    </p:spTree>
    <p:extLst>
      <p:ext uri="{BB962C8B-B14F-4D97-AF65-F5344CB8AC3E}">
        <p14:creationId xmlns:p14="http://schemas.microsoft.com/office/powerpoint/2010/main" val="11449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内容占位符 1"/>
          <p:cNvSpPr>
            <a:spLocks noGrp="1"/>
          </p:cNvSpPr>
          <p:nvPr>
            <p:ph sz="quarter" idx="15"/>
          </p:nvPr>
        </p:nvSpPr>
        <p:spPr>
          <a:xfrm>
            <a:off x="468313" y="1125538"/>
            <a:ext cx="8077200" cy="54102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查询仅涉及一个表</a:t>
            </a:r>
          </a:p>
          <a:p>
            <a:pPr marL="457200" lvl="1" indent="0" algn="just" eaLnBrk="1" hangingPunct="1">
              <a:lnSpc>
                <a:spcPct val="160000"/>
              </a:lnSpc>
            </a:pPr>
            <a:r>
              <a:rPr lang="en-US" altLang="zh-CN" sz="2800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2800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</a:rPr>
              <a:t>选择表中的若干列</a:t>
            </a:r>
          </a:p>
          <a:p>
            <a:pPr marL="457200" lvl="1" indent="0" algn="just" eaLnBrk="1" hangingPunct="1">
              <a:lnSpc>
                <a:spcPct val="160000"/>
              </a:lnSpc>
            </a:pP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2.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选择表中的若干元组</a:t>
            </a:r>
          </a:p>
          <a:p>
            <a:pPr marL="457200" lvl="1" indent="0" algn="just" eaLnBrk="1" hangingPunct="1">
              <a:lnSpc>
                <a:spcPct val="160000"/>
              </a:lnSpc>
            </a:pP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3.ORDER BY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子句</a:t>
            </a:r>
          </a:p>
          <a:p>
            <a:pPr marL="457200" lvl="1" indent="0" algn="just" eaLnBrk="1" hangingPunct="1">
              <a:lnSpc>
                <a:spcPct val="160000"/>
              </a:lnSpc>
            </a:pP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4.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聚集函数</a:t>
            </a:r>
          </a:p>
          <a:p>
            <a:pPr marL="457200" lvl="1" indent="0" algn="just" eaLnBrk="1" hangingPunct="1">
              <a:lnSpc>
                <a:spcPct val="160000"/>
              </a:lnSpc>
            </a:pP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5.GROUP BY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子句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458" name="Title 2"/>
          <p:cNvSpPr txBox="1">
            <a:spLocks/>
          </p:cNvSpPr>
          <p:nvPr/>
        </p:nvSpPr>
        <p:spPr bwMode="auto">
          <a:xfrm>
            <a:off x="323850" y="260350"/>
            <a:ext cx="74168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3.4.1  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单表查询</a:t>
            </a:r>
          </a:p>
        </p:txBody>
      </p:sp>
    </p:spTree>
    <p:extLst>
      <p:ext uri="{BB962C8B-B14F-4D97-AF65-F5344CB8AC3E}">
        <p14:creationId xmlns:p14="http://schemas.microsoft.com/office/powerpoint/2010/main" val="25900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438150" y="2636838"/>
            <a:ext cx="7302500" cy="3944937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3.16]  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查询全体学生的学号与姓名。</a:t>
            </a:r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pPr algn="just" eaLnBrk="1" hangingPunct="1"/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Sno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Sname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Student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;</a:t>
            </a:r>
            <a:r>
              <a:rPr lang="zh-CN" altLang="en-US" sz="2400">
                <a:latin typeface="Courier New" charset="0"/>
                <a:ea typeface="微软雅黑" charset="0"/>
                <a:cs typeface="微软雅黑" charset="0"/>
              </a:rPr>
              <a:t> </a:t>
            </a:r>
            <a:endParaRPr lang="en-US" altLang="zh-CN" sz="2400">
              <a:latin typeface="Courier New" charset="0"/>
              <a:ea typeface="微软雅黑" charset="0"/>
              <a:cs typeface="微软雅黑" charset="0"/>
            </a:endParaRPr>
          </a:p>
          <a:p>
            <a:pPr algn="just" eaLnBrk="1" hangingPunct="1"/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3.17]  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查询全体学生的姓名、学号、所在系。</a:t>
            </a:r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pPr algn="just" eaLnBrk="1" hangingPunct="1"/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Sname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Sno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Sdept 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Student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;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482" name="Title 2"/>
          <p:cNvSpPr txBox="1">
            <a:spLocks/>
          </p:cNvSpPr>
          <p:nvPr/>
        </p:nvSpPr>
        <p:spPr bwMode="auto">
          <a:xfrm>
            <a:off x="323850" y="260350"/>
            <a:ext cx="74168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选择表中的若干列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38150" y="925513"/>
            <a:ext cx="7172325" cy="1423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8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+mn-cs"/>
              </a:rPr>
              <a:t>学生表：</a:t>
            </a:r>
            <a:r>
              <a:rPr lang="en-US" altLang="zh-CN" sz="2000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+mn-cs"/>
              </a:rPr>
              <a:t>Student</a:t>
            </a:r>
            <a:r>
              <a:rPr lang="zh-CN" altLang="en-US" sz="2000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+mn-cs"/>
              </a:rPr>
              <a:t>(</a:t>
            </a:r>
            <a:r>
              <a:rPr lang="en-US" altLang="zh-CN" sz="2000" u="sng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+mn-cs"/>
              </a:rPr>
              <a:t>Sno</a:t>
            </a:r>
            <a:r>
              <a:rPr lang="en-US" altLang="zh-CN" sz="2000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+mn-cs"/>
              </a:rPr>
              <a:t>,Sname,Ssex,Sage,Sdept</a:t>
            </a:r>
            <a:r>
              <a:rPr lang="zh-CN" altLang="en-US" sz="2000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+mn-cs"/>
              </a:rPr>
              <a:t>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+mn-cs"/>
              </a:rPr>
              <a:t>课程表：</a:t>
            </a:r>
            <a:r>
              <a:rPr lang="en-US" altLang="zh-CN" sz="2000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+mn-cs"/>
              </a:rPr>
              <a:t>Course</a:t>
            </a:r>
            <a:r>
              <a:rPr lang="zh-CN" altLang="en-US" sz="2000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+mn-cs"/>
              </a:rPr>
              <a:t>(</a:t>
            </a:r>
            <a:r>
              <a:rPr lang="en-US" altLang="zh-CN" sz="2000" u="sng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+mn-cs"/>
              </a:rPr>
              <a:t>Cno</a:t>
            </a:r>
            <a:r>
              <a:rPr lang="en-US" altLang="zh-CN" sz="2000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+mn-cs"/>
              </a:rPr>
              <a:t>,Cname,Cpno,Ccredit</a:t>
            </a:r>
            <a:r>
              <a:rPr lang="zh-CN" altLang="en-US" sz="2000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+mn-cs"/>
              </a:rPr>
              <a:t>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+mn-cs"/>
              </a:rPr>
              <a:t>学生选课表：</a:t>
            </a:r>
            <a:r>
              <a:rPr lang="en-US" altLang="zh-CN" sz="2000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+mn-cs"/>
              </a:rPr>
              <a:t>SC</a:t>
            </a:r>
            <a:r>
              <a:rPr lang="zh-CN" altLang="en-US" sz="2000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+mn-cs"/>
              </a:rPr>
              <a:t>(</a:t>
            </a:r>
            <a:r>
              <a:rPr lang="en-US" altLang="zh-CN" sz="2000" u="sng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+mn-cs"/>
              </a:rPr>
              <a:t>Sno,Cno</a:t>
            </a:r>
            <a:r>
              <a:rPr lang="en-US" altLang="zh-CN" sz="2000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+mn-cs"/>
              </a:rPr>
              <a:t>,Grade</a:t>
            </a:r>
            <a:r>
              <a:rPr lang="zh-CN" altLang="en-US" sz="2000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366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82588" y="908050"/>
            <a:ext cx="8077200" cy="6021388"/>
          </a:xfrm>
        </p:spPr>
        <p:txBody>
          <a:bodyPr/>
          <a:lstStyle/>
          <a:p>
            <a:pPr algn="just" eaLnBrk="1" hangingPunct="1"/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查询全部列，选出所有属性列：</a:t>
            </a:r>
          </a:p>
          <a:p>
            <a:pPr marL="914400" lvl="2" indent="0" algn="just" eaLnBrk="1" hangingPunct="1">
              <a:buSzPct val="87000"/>
              <a:buFont typeface="Wingdings" charset="0"/>
              <a:buChar char="l"/>
            </a:pPr>
            <a:r>
              <a:rPr lang="zh-CN" altLang="en-US" sz="2200">
                <a:latin typeface="微软雅黑" charset="0"/>
                <a:ea typeface="微软雅黑" charset="0"/>
                <a:cs typeface="微软雅黑" charset="0"/>
              </a:rPr>
              <a:t>在</a:t>
            </a:r>
            <a:r>
              <a:rPr lang="en-US" altLang="zh-CN" sz="2200"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zh-CN" altLang="en-US" sz="2200">
                <a:latin typeface="微软雅黑" charset="0"/>
                <a:ea typeface="微软雅黑" charset="0"/>
                <a:cs typeface="微软雅黑" charset="0"/>
              </a:rPr>
              <a:t>关键字后面列出所有列名 </a:t>
            </a:r>
          </a:p>
          <a:p>
            <a:pPr marL="914400" lvl="2" indent="0" algn="just" eaLnBrk="1" hangingPunct="1">
              <a:buSzPct val="87000"/>
              <a:buFont typeface="Wingdings" charset="0"/>
              <a:buChar char="l"/>
            </a:pPr>
            <a:r>
              <a:rPr lang="zh-CN" altLang="en-US" sz="2200">
                <a:latin typeface="微软雅黑" charset="0"/>
                <a:ea typeface="微软雅黑" charset="0"/>
                <a:cs typeface="微软雅黑" charset="0"/>
              </a:rPr>
              <a:t>将</a:t>
            </a:r>
            <a:r>
              <a:rPr lang="en-US" altLang="zh-CN" sz="2200">
                <a:latin typeface="微软雅黑" charset="0"/>
                <a:ea typeface="微软雅黑" charset="0"/>
                <a:cs typeface="微软雅黑" charset="0"/>
              </a:rPr>
              <a:t>&lt;</a:t>
            </a:r>
            <a:r>
              <a:rPr lang="zh-CN" altLang="en-US" sz="2200">
                <a:latin typeface="微软雅黑" charset="0"/>
                <a:ea typeface="微软雅黑" charset="0"/>
                <a:cs typeface="微软雅黑" charset="0"/>
              </a:rPr>
              <a:t>目标列表达式</a:t>
            </a:r>
            <a:r>
              <a:rPr lang="en-US" altLang="zh-CN" sz="2200">
                <a:latin typeface="微软雅黑" charset="0"/>
                <a:ea typeface="微软雅黑" charset="0"/>
                <a:cs typeface="微软雅黑" charset="0"/>
              </a:rPr>
              <a:t>&gt;</a:t>
            </a:r>
            <a:r>
              <a:rPr lang="zh-CN" altLang="en-US" sz="2200">
                <a:latin typeface="微软雅黑" charset="0"/>
                <a:ea typeface="微软雅黑" charset="0"/>
                <a:cs typeface="微软雅黑" charset="0"/>
              </a:rPr>
              <a:t>指定为 </a:t>
            </a:r>
            <a:r>
              <a:rPr lang="zh-CN" altLang="en-US" sz="2200">
                <a:solidFill>
                  <a:srgbClr val="FF00FF"/>
                </a:solidFill>
                <a:latin typeface="微软雅黑" charset="0"/>
                <a:ea typeface="微软雅黑" charset="0"/>
                <a:cs typeface="微软雅黑" charset="0"/>
              </a:rPr>
              <a:t> *</a:t>
            </a:r>
          </a:p>
          <a:p>
            <a:pPr marL="457200" lvl="1" indent="0" algn="just" eaLnBrk="1" hangingPunct="1"/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 marL="457200" lvl="1" indent="0" algn="just" eaLnBrk="1" hangingPunct="1"/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 marL="457200" lvl="1" indent="0" algn="just" eaLnBrk="1" hangingPunct="1"/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 marL="457200" lvl="1" indent="0" algn="just" eaLnBrk="1" hangingPunct="1"/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 marL="457200" lvl="1" indent="0" algn="just" eaLnBrk="1" hangingPunct="1"/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 marL="457200" lvl="1" indent="0" algn="just" eaLnBrk="1" hangingPunct="1"/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3.18]  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查询全体学生的详细记录</a:t>
            </a:r>
          </a:p>
          <a:p>
            <a:pPr marL="914400" lvl="2" indent="0" algn="just" eaLnBrk="1" hangingPunct="1"/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Sno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Sname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Ssex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Sage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Sdept </a:t>
            </a:r>
          </a:p>
          <a:p>
            <a:pPr marL="914400" lvl="2" indent="0" algn="just" eaLnBrk="1" hangingPunct="1"/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Student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; </a:t>
            </a:r>
          </a:p>
          <a:p>
            <a:pPr marL="914400" lvl="2" indent="0" algn="just" eaLnBrk="1" hangingPunct="1"/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或</a:t>
            </a:r>
          </a:p>
          <a:p>
            <a:pPr marL="914400" lvl="2" indent="0" algn="just" eaLnBrk="1" hangingPunct="1"/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* </a:t>
            </a:r>
            <a:r>
              <a:rPr lang="en-US" altLang="zh-CN" sz="24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Student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; </a:t>
            </a:r>
          </a:p>
          <a:p>
            <a:pPr eaLnBrk="1" hangingPunct="1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506" name="Title 2"/>
          <p:cNvSpPr txBox="1">
            <a:spLocks/>
          </p:cNvSpPr>
          <p:nvPr/>
        </p:nvSpPr>
        <p:spPr bwMode="auto">
          <a:xfrm>
            <a:off x="323850" y="260350"/>
            <a:ext cx="74168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选择表中的若干列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46088" y="2205038"/>
            <a:ext cx="7172325" cy="19383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8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学生</a:t>
            </a:r>
            <a:r>
              <a:rPr lang="en-US" altLang="zh-CN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zh-CN" altLang="en-US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课程模式 </a:t>
            </a:r>
            <a:r>
              <a:rPr lang="en-US" altLang="zh-CN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S-T :   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学生表：</a:t>
            </a:r>
            <a:r>
              <a:rPr lang="en-US" altLang="zh-CN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Student</a:t>
            </a:r>
            <a:r>
              <a:rPr lang="zh-CN" altLang="en-US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Sno</a:t>
            </a:r>
            <a:r>
              <a:rPr lang="en-US" altLang="zh-CN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,Sname,Ssex,Sage,Sdept</a:t>
            </a:r>
            <a:r>
              <a:rPr lang="zh-CN" altLang="en-US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课程表：</a:t>
            </a:r>
            <a:r>
              <a:rPr lang="en-US" altLang="zh-CN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Course</a:t>
            </a:r>
            <a:r>
              <a:rPr lang="zh-CN" altLang="en-US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Cno</a:t>
            </a:r>
            <a:r>
              <a:rPr lang="en-US" altLang="zh-CN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,Cname,Cpno,Ccredit</a:t>
            </a:r>
            <a:r>
              <a:rPr lang="zh-CN" altLang="en-US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学生选课表：</a:t>
            </a:r>
            <a:r>
              <a:rPr lang="en-US" altLang="zh-CN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SC</a:t>
            </a:r>
            <a:r>
              <a:rPr lang="zh-CN" altLang="en-US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Sno,Cno</a:t>
            </a:r>
            <a:r>
              <a:rPr lang="en-US" altLang="zh-CN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,Grade</a:t>
            </a:r>
            <a:r>
              <a:rPr lang="zh-CN" altLang="en-US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398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1"/>
          <p:cNvSpPr>
            <a:spLocks noGrp="1"/>
          </p:cNvSpPr>
          <p:nvPr>
            <p:ph sz="quarter" idx="15"/>
          </p:nvPr>
        </p:nvSpPr>
        <p:spPr>
          <a:xfrm>
            <a:off x="325438" y="981075"/>
            <a:ext cx="7796212" cy="19431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Product</a:t>
            </a:r>
            <a:r>
              <a:rPr lang="zh-CN" altLang="en-US" sz="28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sz="2800" dirty="0" err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prod_id,vend_id,name,price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商品（商品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_id, 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供应商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_id, 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商品名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价格）</a:t>
            </a:r>
            <a:endParaRPr lang="en-US" altLang="zh-CN" sz="2000" dirty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查询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Product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表中所有商品的名称和价格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pic>
        <p:nvPicPr>
          <p:cNvPr id="5" name="Picture 3" descr="D:\My Documents\图片收藏\question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187844"/>
            <a:ext cx="1994433" cy="2000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987824" y="4437112"/>
            <a:ext cx="4572000" cy="954087"/>
          </a:xfrm>
          <a:prstGeom prst="rect">
            <a:avLst/>
          </a:prstGeom>
          <a:gradFill rotWithShape="1">
            <a:gsLst>
              <a:gs pos="0">
                <a:srgbClr val="EBE1DC"/>
              </a:gs>
              <a:gs pos="75000">
                <a:srgbClr val="CFBCB1"/>
              </a:gs>
              <a:gs pos="100000">
                <a:srgbClr val="C8B5AA"/>
              </a:gs>
            </a:gsLst>
            <a:lin ang="5400000" scaled="1"/>
          </a:gradFill>
          <a:ln w="9525">
            <a:solidFill>
              <a:srgbClr val="937A69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8"/>
              </a:srgbClr>
            </a:outerShdw>
          </a:effec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SELECT name,price </a:t>
            </a:r>
          </a:p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FROM  Product;</a:t>
            </a:r>
            <a:endParaRPr lang="zh-CN" altLang="en-US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4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23850" y="2420938"/>
            <a:ext cx="8077200" cy="158432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en-US" altLang="zh-CN" sz="2200" dirty="0">
                <a:latin typeface="微软雅黑" charset="0"/>
                <a:ea typeface="微软雅黑" charset="0"/>
                <a:cs typeface="微软雅黑" charset="0"/>
              </a:rPr>
              <a:t>[</a:t>
            </a:r>
            <a:r>
              <a:rPr lang="zh-CN" altLang="en-US" sz="2200" dirty="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200" dirty="0">
                <a:latin typeface="微软雅黑" charset="0"/>
                <a:ea typeface="微软雅黑" charset="0"/>
                <a:cs typeface="微软雅黑" charset="0"/>
              </a:rPr>
              <a:t>3.19]  </a:t>
            </a:r>
            <a:r>
              <a:rPr lang="zh-CN" altLang="en-US" sz="2200" dirty="0">
                <a:latin typeface="微软雅黑" charset="0"/>
                <a:ea typeface="微软雅黑" charset="0"/>
                <a:cs typeface="微软雅黑" charset="0"/>
              </a:rPr>
              <a:t>查全体学生的姓名及其出生年份。</a:t>
            </a:r>
          </a:p>
          <a:p>
            <a:pPr marL="457200" lvl="1" indent="0" algn="just" eaLnBrk="1" hangingPunct="1">
              <a:lnSpc>
                <a:spcPct val="130000"/>
              </a:lnSpc>
            </a:pPr>
            <a:r>
              <a:rPr lang="en-US" altLang="zh-CN" sz="2200" dirty="0">
                <a:latin typeface="微软雅黑" charset="0"/>
                <a:ea typeface="微软雅黑" charset="0"/>
                <a:cs typeface="微软雅黑" charset="0"/>
              </a:rPr>
              <a:t>SELECT </a:t>
            </a:r>
            <a:r>
              <a:rPr lang="en-US" altLang="zh-CN" sz="2200" dirty="0" err="1">
                <a:latin typeface="微软雅黑" charset="0"/>
                <a:ea typeface="微软雅黑" charset="0"/>
                <a:cs typeface="微软雅黑" charset="0"/>
              </a:rPr>
              <a:t>Sname</a:t>
            </a:r>
            <a:r>
              <a:rPr lang="zh-CN" altLang="en-US" sz="2200" dirty="0"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en-US" altLang="zh-CN" sz="2200" dirty="0" smtClean="0">
                <a:latin typeface="微软雅黑" charset="0"/>
                <a:ea typeface="微软雅黑" charset="0"/>
                <a:cs typeface="微软雅黑" charset="0"/>
              </a:rPr>
              <a:t>2014-Sage       </a:t>
            </a:r>
            <a:r>
              <a:rPr lang="en-US" altLang="zh-CN" sz="2200" dirty="0">
                <a:latin typeface="微软雅黑" charset="0"/>
                <a:ea typeface="微软雅黑" charset="0"/>
                <a:cs typeface="微软雅黑" charset="0"/>
              </a:rPr>
              <a:t>/*</a:t>
            </a:r>
            <a:r>
              <a:rPr lang="zh-CN" altLang="en-US" sz="2200" dirty="0">
                <a:latin typeface="微软雅黑" charset="0"/>
                <a:ea typeface="微软雅黑" charset="0"/>
                <a:cs typeface="微软雅黑" charset="0"/>
              </a:rPr>
              <a:t>假设当时为</a:t>
            </a:r>
            <a:r>
              <a:rPr lang="en-US" altLang="zh-CN" sz="2200" dirty="0" smtClean="0">
                <a:latin typeface="微软雅黑" charset="0"/>
                <a:ea typeface="微软雅黑" charset="0"/>
                <a:cs typeface="微软雅黑" charset="0"/>
              </a:rPr>
              <a:t>2014</a:t>
            </a:r>
            <a:r>
              <a:rPr lang="zh-CN" altLang="en-US" sz="2200" dirty="0" smtClean="0">
                <a:latin typeface="微软雅黑" charset="0"/>
                <a:ea typeface="微软雅黑" charset="0"/>
                <a:cs typeface="微软雅黑" charset="0"/>
              </a:rPr>
              <a:t>年*</a:t>
            </a:r>
            <a:r>
              <a:rPr lang="en-US" altLang="zh-CN" sz="2200" dirty="0" smtClean="0">
                <a:latin typeface="微软雅黑" charset="0"/>
                <a:ea typeface="微软雅黑" charset="0"/>
                <a:cs typeface="微软雅黑" charset="0"/>
              </a:rPr>
              <a:t>/</a:t>
            </a:r>
          </a:p>
          <a:p>
            <a:pPr marL="457200" lvl="1" indent="0" algn="just" eaLnBrk="1" hangingPunct="1">
              <a:lnSpc>
                <a:spcPct val="130000"/>
              </a:lnSpc>
            </a:pPr>
            <a:r>
              <a:rPr lang="en-US" altLang="zh-CN" sz="2200" dirty="0" smtClean="0">
                <a:latin typeface="微软雅黑" charset="0"/>
                <a:ea typeface="微软雅黑" charset="0"/>
                <a:cs typeface="微软雅黑" charset="0"/>
              </a:rPr>
              <a:t>FROM Student</a:t>
            </a:r>
            <a:r>
              <a:rPr lang="zh-CN" altLang="en-US" sz="2200" dirty="0" smtClean="0">
                <a:latin typeface="微软雅黑" charset="0"/>
                <a:ea typeface="微软雅黑" charset="0"/>
                <a:cs typeface="微软雅黑" charset="0"/>
              </a:rPr>
              <a:t>;</a:t>
            </a:r>
            <a:endParaRPr lang="zh-CN" altLang="en-US" sz="2200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lvl="1" indent="0" algn="just" eaLnBrk="1" hangingPunct="1">
              <a:lnSpc>
                <a:spcPct val="70000"/>
              </a:lnSpc>
            </a:pPr>
            <a:endParaRPr lang="en-US" altLang="zh-CN" sz="22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9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376238" y="4005263"/>
          <a:ext cx="4364037" cy="2182815"/>
        </p:xfrm>
        <a:graphic>
          <a:graphicData uri="http://schemas.openxmlformats.org/drawingml/2006/table">
            <a:tbl>
              <a:tblPr/>
              <a:tblGrid>
                <a:gridCol w="1314450"/>
                <a:gridCol w="814387"/>
                <a:gridCol w="638175"/>
                <a:gridCol w="717550"/>
                <a:gridCol w="879475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学号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Sno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姓名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Sname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性别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Ssex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年龄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Sage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所在系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Sdept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201215121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李勇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男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CS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201215122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刘晨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女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19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CS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201215123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王敏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女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18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MA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201215125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张立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男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19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IS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91436" marR="91436" marT="45712" marB="45712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2900" y="915988"/>
            <a:ext cx="7199313" cy="1335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查询经过计算的值 </a:t>
            </a:r>
          </a:p>
          <a:p>
            <a:pPr lvl="1" indent="-285750" eaLnBrk="1" hangingPunct="1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SELECT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子句的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&lt;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目标列表达式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&gt;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不仅可以为表中的属性列，也可以是表达式，包括算术表达式、常量、函数等</a:t>
            </a:r>
            <a:endParaRPr lang="en-US" altLang="zh-CN" sz="20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613" name="Title 2"/>
          <p:cNvSpPr txBox="1">
            <a:spLocks/>
          </p:cNvSpPr>
          <p:nvPr/>
        </p:nvSpPr>
        <p:spPr bwMode="auto">
          <a:xfrm>
            <a:off x="323850" y="260350"/>
            <a:ext cx="74168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查询经过计算的值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427538" y="4197350"/>
            <a:ext cx="3744912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just" eaLnBrk="1" hangingPunct="1">
              <a:lnSpc>
                <a:spcPct val="90000"/>
              </a:lnSpc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输出结果：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            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Sname   2014-Sage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               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李勇         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1994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               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刘晨         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1995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               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王敏         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1996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               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张立         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1995 </a:t>
            </a:r>
          </a:p>
        </p:txBody>
      </p:sp>
    </p:spTree>
    <p:extLst>
      <p:ext uri="{BB962C8B-B14F-4D97-AF65-F5344CB8AC3E}">
        <p14:creationId xmlns:p14="http://schemas.microsoft.com/office/powerpoint/2010/main" val="315487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Pitchbook">
  <a:themeElements>
    <a:clrScheme name="自定义 13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8C7B70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 Relation Model &amp; Relation Algebra.pptx</Template>
  <TotalTime>0</TotalTime>
  <Words>2400</Words>
  <Application>Microsoft Macintosh PowerPoint</Application>
  <PresentationFormat>全屏显示(4:3)</PresentationFormat>
  <Paragraphs>497</Paragraphs>
  <Slides>33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Arial Black</vt:lpstr>
      <vt:lpstr>Calibri</vt:lpstr>
      <vt:lpstr>Courier New</vt:lpstr>
      <vt:lpstr>Times New Roman</vt:lpstr>
      <vt:lpstr>Wingdings</vt:lpstr>
      <vt:lpstr>黑体</vt:lpstr>
      <vt:lpstr>隶书</vt:lpstr>
      <vt:lpstr>宋体</vt:lpstr>
      <vt:lpstr>微软雅黑</vt:lpstr>
      <vt:lpstr>Pitchbook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2014-02-11T06:17:23Z</dcterms:created>
  <dcterms:modified xsi:type="dcterms:W3CDTF">2018-04-15T13:22:34Z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