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FFFF"/>
    <a:srgbClr val="FFCCFF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E60D-926A-4300-9592-B714649A4BA9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672F5-C0EC-4FCD-ADC4-92CFEED9D2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DFCD54-4886-42FB-BBF6-A9FDA5B25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A0D017-E2C2-4C43-8C47-F4B91E4258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70311B-B5BD-49A5-9BFF-1345D5D726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FDA032-B6E6-4F23-A1D6-673B3A90E5A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FBED290-639E-4E62-8514-6693CB5177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4CAF1A-7423-481B-AB87-D183BF4955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6693AD-85B0-4776-AF0A-30C5F8DF73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87A75-59A1-4CA3-BF90-CC72E8D714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8E7E42-FF8E-4ED6-9023-D9E3D92D2B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5B019C-BC8D-4C1E-8452-B0EFCCF8959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94958-A54F-42D4-909F-D7DE7470A0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CF2205-CE5B-490E-9778-45EFD430F7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B1B7C5-2122-42DB-89C3-EAC51F42DD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3CF7C07-E6F9-4C0E-9AFF-E0B07C15701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lnSpc>
          <a:spcPts val="36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ts val="36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ts val="36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ts val="36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ts val="36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1828800"/>
            <a:ext cx="6723856" cy="2209800"/>
          </a:xfrm>
        </p:spPr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套利定价理论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4653136"/>
            <a:ext cx="6019800" cy="1250032"/>
          </a:xfrm>
        </p:spPr>
        <p:txBody>
          <a:bodyPr/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山东财经大学     林英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275856" y="980728"/>
            <a:ext cx="5419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金融数学与建模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</a:t>
            </a:r>
            <a:r>
              <a:rPr lang="zh-CN" altLang="en-US"/>
              <a:t>投资组合的因子模型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700338" y="1700213"/>
          <a:ext cx="2447925" cy="769937"/>
        </p:xfrm>
        <a:graphic>
          <a:graphicData uri="http://schemas.openxmlformats.org/presentationml/2006/ole">
            <p:oleObj spid="_x0000_s22532" name="Equation" r:id="rId3" imgW="1358310" imgH="431613" progId="Equation.DSMT4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51725" y="1916113"/>
            <a:ext cx="844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(4.1.6)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1390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特别地</a:t>
            </a:r>
            <a:r>
              <a:rPr lang="en-US" altLang="zh-CN"/>
              <a:t>,</a:t>
            </a:r>
            <a:r>
              <a:rPr lang="zh-CN" altLang="en-US"/>
              <a:t>如果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268538" y="2565400"/>
          <a:ext cx="977900" cy="765175"/>
        </p:xfrm>
        <a:graphic>
          <a:graphicData uri="http://schemas.openxmlformats.org/presentationml/2006/ole">
            <p:oleObj spid="_x0000_s22536" name="Equation" r:id="rId4" imgW="495000" imgH="393480" progId="Equation.DSMT4">
              <p:embed/>
            </p:oleObj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779838" y="2781300"/>
          <a:ext cx="1871662" cy="407988"/>
        </p:xfrm>
        <a:graphic>
          <a:graphicData uri="http://schemas.openxmlformats.org/presentationml/2006/ole">
            <p:oleObj spid="_x0000_s22538" name="Equation" r:id="rId5" imgW="914400" imgH="203200" progId="Equation.DSMT4">
              <p:embed/>
            </p:oleObj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11188" y="3500438"/>
            <a:ext cx="412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328863" y="3429000"/>
          <a:ext cx="2830512" cy="735013"/>
        </p:xfrm>
        <a:graphic>
          <a:graphicData uri="http://schemas.openxmlformats.org/presentationml/2006/ole">
            <p:oleObj spid="_x0000_s22541" name="Equation" r:id="rId6" imgW="1650960" imgH="431640" progId="Equation.DSMT4">
              <p:embed/>
            </p:oleObj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39750" y="4292600"/>
          <a:ext cx="1295400" cy="360363"/>
        </p:xfrm>
        <a:graphic>
          <a:graphicData uri="http://schemas.openxmlformats.org/presentationml/2006/ole">
            <p:oleObj spid="_x0000_s22543" name="Equation" r:id="rId7" imgW="761760" imgH="203040" progId="Equation.DSMT4">
              <p:embed/>
            </p:oleObj>
          </a:graphicData>
        </a:graphic>
      </p:graphicFrame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051050" y="4292600"/>
          <a:ext cx="2117725" cy="366713"/>
        </p:xfrm>
        <a:graphic>
          <a:graphicData uri="http://schemas.openxmlformats.org/presentationml/2006/ole">
            <p:oleObj spid="_x0000_s22545" name="Equation" r:id="rId8" imgW="1384200" imgH="241200" progId="Equation.DSMT4">
              <p:embed/>
            </p:oleObj>
          </a:graphicData>
        </a:graphic>
      </p:graphicFrame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39750" y="5013325"/>
          <a:ext cx="6624638" cy="600075"/>
        </p:xfrm>
        <a:graphic>
          <a:graphicData uri="http://schemas.openxmlformats.org/presentationml/2006/ole">
            <p:oleObj spid="_x0000_s22547" name="Equation" r:id="rId9" imgW="4737100" imgH="431800" progId="Equation.DSMT4">
              <p:embed/>
            </p:oleObj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481888" y="5099050"/>
            <a:ext cx="844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40" grpId="0"/>
      <p:bldP spid="225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692697"/>
            <a:ext cx="8229600" cy="51747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CAPM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局限性：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、要求市场处于竞争均衡的状态下</a:t>
            </a:r>
          </a:p>
          <a:p>
            <a:pPr marL="742950" marR="0" lvl="1" indent="-2857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、假设比较多而且要求严格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、计算量巨大。</a:t>
            </a:r>
          </a:p>
          <a:p>
            <a:pPr algn="l" eaLnBrk="1" hangingPunct="1">
              <a:lnSpc>
                <a:spcPts val="35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+mn-ea"/>
                <a:ea typeface="+mn-ea"/>
              </a:rPr>
              <a:t>罗斯</a:t>
            </a:r>
            <a:r>
              <a:rPr lang="en-US" altLang="zh-CN" sz="2400" b="1" dirty="0" smtClean="0">
                <a:latin typeface="+mn-ea"/>
                <a:ea typeface="+mn-ea"/>
              </a:rPr>
              <a:t>(</a:t>
            </a:r>
            <a:r>
              <a:rPr lang="en-US" altLang="zh-CN" sz="2400" b="1" dirty="0" err="1" smtClean="0">
                <a:latin typeface="+mn-ea"/>
                <a:ea typeface="+mn-ea"/>
              </a:rPr>
              <a:t>A.Ross</a:t>
            </a:r>
            <a:r>
              <a:rPr lang="en-US" altLang="zh-CN" sz="2400" b="1" dirty="0" smtClean="0">
                <a:latin typeface="+mn-ea"/>
                <a:ea typeface="+mn-ea"/>
              </a:rPr>
              <a:t>)1976</a:t>
            </a:r>
            <a:r>
              <a:rPr lang="zh-CN" altLang="en-US" sz="2400" b="1" dirty="0" smtClean="0">
                <a:latin typeface="+mn-ea"/>
                <a:ea typeface="+mn-ea"/>
              </a:rPr>
              <a:t>年提出了多因素定价模型</a:t>
            </a:r>
            <a:r>
              <a:rPr lang="en-US" altLang="zh-CN" sz="2400" b="1" dirty="0" smtClean="0">
                <a:latin typeface="+mn-ea"/>
                <a:ea typeface="+mn-ea"/>
              </a:rPr>
              <a:t>——</a:t>
            </a:r>
            <a:r>
              <a:rPr lang="zh-CN" altLang="en-US" sz="2400" b="1" dirty="0" smtClean="0"/>
              <a:t>套利定价理论</a:t>
            </a:r>
            <a:endParaRPr lang="en-US" altLang="zh-CN" sz="2400" b="1" dirty="0" smtClean="0"/>
          </a:p>
          <a:p>
            <a:pPr algn="l" eaLnBrk="1" hangingPunct="1">
              <a:lnSpc>
                <a:spcPts val="35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、竞争均衡的条件放松，</a:t>
            </a:r>
            <a:r>
              <a:rPr lang="en-US" altLang="zh-CN" sz="2400" b="1" dirty="0" smtClean="0"/>
              <a:t>APT</a:t>
            </a:r>
            <a:r>
              <a:rPr lang="zh-CN" altLang="en-US" sz="2400" b="1" dirty="0" smtClean="0"/>
              <a:t>是在无套利条件下导出的。</a:t>
            </a:r>
            <a:endParaRPr lang="en-US" altLang="zh-CN" sz="2400" b="1" dirty="0" smtClean="0"/>
          </a:p>
          <a:p>
            <a:pPr algn="l" eaLnBrk="1" hangingPunct="1">
              <a:lnSpc>
                <a:spcPts val="35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APT</a:t>
            </a:r>
            <a:r>
              <a:rPr lang="zh-CN" altLang="en-US" sz="2400" b="1" dirty="0" smtClean="0"/>
              <a:t>除了市场因素之外，资产价格受一些外部因素影响。在这种意义下，</a:t>
            </a:r>
            <a:r>
              <a:rPr lang="en-US" altLang="zh-CN" sz="2400" b="1" dirty="0" smtClean="0"/>
              <a:t>APT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CAPM</a:t>
            </a:r>
            <a:r>
              <a:rPr lang="zh-CN" altLang="en-US" sz="2400" b="1" dirty="0" smtClean="0"/>
              <a:t>的完善和发展</a:t>
            </a:r>
            <a:endParaRPr lang="en-US" altLang="zh-CN" sz="2400" b="1" dirty="0" smtClean="0"/>
          </a:p>
          <a:p>
            <a:pPr algn="l" eaLnBrk="1" hangingPunct="1">
              <a:lnSpc>
                <a:spcPts val="35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、套利定价模型的假设大大少于</a:t>
            </a:r>
            <a:r>
              <a:rPr lang="en-US" altLang="zh-CN" sz="2400" b="1" dirty="0" smtClean="0"/>
              <a:t>CAPM</a:t>
            </a:r>
            <a:r>
              <a:rPr lang="zh-CN" altLang="en-US" sz="2400" b="1" dirty="0" smtClean="0"/>
              <a:t>的假设，比</a:t>
            </a:r>
            <a:r>
              <a:rPr lang="en-US" altLang="zh-CN" sz="2400" b="1" dirty="0" smtClean="0"/>
              <a:t>CAPM</a:t>
            </a:r>
            <a:r>
              <a:rPr lang="zh-CN" altLang="en-US" sz="2400" b="1" dirty="0" smtClean="0"/>
              <a:t>更接近资本市场的实际情况。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4.1  </a:t>
            </a:r>
            <a:r>
              <a:rPr lang="zh-CN" altLang="en-US" b="1" dirty="0"/>
              <a:t>多因子线性模型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APT</a:t>
            </a:r>
            <a:r>
              <a:rPr lang="zh-CN" altLang="en-US" b="1" dirty="0"/>
              <a:t>模型有如下的假定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b="1" dirty="0"/>
              <a:t>市场是无摩擦的，完全竞争市场；</a:t>
            </a:r>
          </a:p>
          <a:p>
            <a:pPr lvl="1"/>
            <a:r>
              <a:rPr lang="zh-CN" altLang="en-US" b="1" dirty="0"/>
              <a:t>市场上存在充分多的资产，而且每种资产都是无限可分的；</a:t>
            </a:r>
          </a:p>
          <a:p>
            <a:pPr lvl="1"/>
            <a:r>
              <a:rPr lang="zh-CN" altLang="en-US" b="1" dirty="0"/>
              <a:t>所有投资者对各种资产的收益预期都是一致的；</a:t>
            </a:r>
          </a:p>
          <a:p>
            <a:pPr lvl="1"/>
            <a:r>
              <a:rPr lang="zh-CN" altLang="en-US" b="1" dirty="0"/>
              <a:t>假定存在有限个因素共同影响资产的收益率。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4.1.1</a:t>
            </a:r>
            <a:r>
              <a:rPr lang="zh-CN" altLang="en-US" b="1"/>
              <a:t>多因子线性模型</a:t>
            </a:r>
            <a:r>
              <a:rPr lang="zh-CN" altLang="en-US"/>
              <a:t>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95698" y="2595637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11560" y="2636912"/>
            <a:ext cx="3406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设资产市场有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种风险资产，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667498" y="2590875"/>
            <a:ext cx="19732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其收益率分别为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560" y="4132337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539160" y="2662312"/>
          <a:ext cx="1319213" cy="365125"/>
        </p:xfrm>
        <a:graphic>
          <a:graphicData uri="http://schemas.openxmlformats.org/presentationml/2006/ole">
            <p:oleObj spid="_x0000_s9228" name="Equation" r:id="rId3" imgW="825480" imgH="228600" progId="Equation.DSMT4">
              <p:embed/>
            </p:oleObj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2948" y="3238575"/>
            <a:ext cx="2803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无风险资产的收益率为</a:t>
            </a:r>
            <a:r>
              <a:rPr lang="zh-CN" altLang="en-US" dirty="0"/>
              <a:t> 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03560" y="41275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918198" y="3310012"/>
          <a:ext cx="360362" cy="360363"/>
        </p:xfrm>
        <a:graphic>
          <a:graphicData uri="http://schemas.openxmlformats.org/presentationml/2006/ole">
            <p:oleObj spid="_x0000_s9231" name="Equation" r:id="rId4" imgW="241200" imgH="241200" progId="Equation.DSMT4">
              <p:embed/>
            </p:oleObj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162673" y="3238575"/>
            <a:ext cx="63881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风险资产的收益率是随机变量，无风险收益率为常数。 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71873" y="3814837"/>
            <a:ext cx="3825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设影响风险资产收益率的因素为</a:t>
            </a:r>
            <a:r>
              <a:rPr lang="zh-CN" altLang="en-US"/>
              <a:t> 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03560" y="4165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4243760" y="3886275"/>
          <a:ext cx="287338" cy="287337"/>
        </p:xfrm>
        <a:graphic>
          <a:graphicData uri="http://schemas.openxmlformats.org/presentationml/2006/ole">
            <p:oleObj spid="_x0000_s9235" name="Equation" r:id="rId5" imgW="164885" imgH="164885" progId="Equation.DSMT4">
              <p:embed/>
            </p:oleObj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459660" y="3814837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个，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035923" y="3814837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设为</a:t>
            </a:r>
            <a:r>
              <a:rPr lang="zh-CN" altLang="en-US"/>
              <a:t> 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103560" y="4132337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683623" y="3886275"/>
          <a:ext cx="1209675" cy="341312"/>
        </p:xfrm>
        <a:graphic>
          <a:graphicData uri="http://schemas.openxmlformats.org/presentationml/2006/ole">
            <p:oleObj spid="_x0000_s9241" name="Equation" r:id="rId6" imgW="812520" imgH="228600" progId="Equation.DSMT4">
              <p:embed/>
            </p:oleObj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43310" y="4391100"/>
            <a:ext cx="4081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它们是随机变量，称它们为</a:t>
            </a:r>
            <a:r>
              <a:rPr lang="zh-CN" altLang="en-US" sz="2000" b="1" dirty="0">
                <a:solidFill>
                  <a:srgbClr val="FF0000"/>
                </a:solidFill>
              </a:rPr>
              <a:t>因子。</a:t>
            </a:r>
            <a:r>
              <a:rPr lang="zh-CN" altLang="en-US" dirty="0"/>
              <a:t> 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103560" y="4132337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103560" y="41466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103560" y="4132337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103560" y="4165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103560" y="41561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103560" y="3814837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27584" y="19888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/>
              <a:t>APT</a:t>
            </a:r>
            <a:r>
              <a:rPr lang="zh-CN" altLang="en-US" sz="2400" b="1" dirty="0" smtClean="0"/>
              <a:t>除了市场因素之外，资产价格也受一些外部因素影响。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6" grpId="0"/>
      <p:bldP spid="9227" grpId="0"/>
      <p:bldP spid="9229" grpId="0"/>
      <p:bldP spid="9230" grpId="0"/>
      <p:bldP spid="9232" grpId="0"/>
      <p:bldP spid="9233" grpId="0"/>
      <p:bldP spid="9234" grpId="0"/>
      <p:bldP spid="9236" grpId="0"/>
      <p:bldP spid="9237" grpId="0"/>
      <p:bldP spid="9238" grpId="0"/>
      <p:bldP spid="9242" grpId="0"/>
      <p:bldP spid="9243" grpId="0"/>
      <p:bldP spid="9246" grpId="0"/>
      <p:bldP spid="9248" grpId="0"/>
      <p:bldP spid="9252" grpId="0"/>
      <p:bldP spid="9255" grpId="0"/>
      <p:bldP spid="9258" grpId="0"/>
      <p:bldP spid="9261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827584" y="692696"/>
            <a:ext cx="56140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风险资产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收益率可以写成如下形式：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1043360" y="1413421"/>
          <a:ext cx="4176712" cy="433388"/>
        </p:xfrm>
        <a:graphic>
          <a:graphicData uri="http://schemas.openxmlformats.org/presentationml/2006/ole">
            <p:oleObj spid="_x0000_s35842" name="Equation" r:id="rId3" imgW="2197100" imgH="228600" progId="Equation.DSMT4">
              <p:embed/>
            </p:oleObj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/>
        </p:nvGraphicFramePr>
        <p:xfrm>
          <a:off x="5508997" y="1484859"/>
          <a:ext cx="1368425" cy="315912"/>
        </p:xfrm>
        <a:graphic>
          <a:graphicData uri="http://schemas.openxmlformats.org/presentationml/2006/ole">
            <p:oleObj spid="_x0000_s35843" name="Equation" r:id="rId4" imgW="863225" imgH="203112" progId="Equation.DSMT4">
              <p:embed/>
            </p:oleObj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216272" y="2277021"/>
            <a:ext cx="704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其中</a:t>
            </a:r>
            <a:r>
              <a:rPr lang="zh-CN" altLang="en-US" dirty="0"/>
              <a:t> 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619672" y="5373216"/>
            <a:ext cx="71516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表示未知的或者不可预测的次要因素，也是一随机变量，称为残差</a:t>
            </a:r>
            <a:r>
              <a:rPr lang="zh-CN" altLang="en-US" dirty="0"/>
              <a:t> 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99592" y="2852936"/>
            <a:ext cx="7200800" cy="2503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ts val="33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为证券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实际收益率；</a:t>
            </a:r>
            <a:endParaRPr kumimoji="1"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ts val="33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为因素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的预期收益率为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时证券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的预期收益率；</a:t>
            </a:r>
          </a:p>
          <a:p>
            <a:pPr marL="342900" indent="-342900" algn="l">
              <a:lnSpc>
                <a:spcPts val="33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为证券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对因素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的敏感系数；</a:t>
            </a:r>
          </a:p>
          <a:p>
            <a:pPr marL="342900" indent="-342900" algn="l">
              <a:lnSpc>
                <a:spcPts val="33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为因素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的预期收益率；</a:t>
            </a:r>
          </a:p>
          <a:p>
            <a:pPr marL="342900" indent="-342900" algn="l">
              <a:lnSpc>
                <a:spcPts val="33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kumimoji="1" lang="en-US" altLang="zh-CN" sz="2400" b="1" baseline="-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为证券</a:t>
            </a:r>
            <a:r>
              <a:rPr kumimoji="1"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的误差 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6" grpId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684213" y="765175"/>
          <a:ext cx="3240087" cy="539750"/>
        </p:xfrm>
        <a:graphic>
          <a:graphicData uri="http://schemas.openxmlformats.org/presentationml/2006/ole">
            <p:oleObj spid="_x0000_s13317" name="Equation" r:id="rId3" imgW="1371600" imgH="228600" progId="Equation.DSMT4">
              <p:embed/>
            </p:oleObj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84213" y="1700213"/>
          <a:ext cx="2519362" cy="403225"/>
        </p:xfrm>
        <a:graphic>
          <a:graphicData uri="http://schemas.openxmlformats.org/presentationml/2006/ole">
            <p:oleObj spid="_x0000_s13319" name="Equation" r:id="rId4" imgW="1612900" imgH="254000" progId="Equation.DSMT4">
              <p:embed/>
            </p:oleObj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11188" y="2276475"/>
          <a:ext cx="1727200" cy="452438"/>
        </p:xfrm>
        <a:graphic>
          <a:graphicData uri="http://schemas.openxmlformats.org/presentationml/2006/ole">
            <p:oleObj spid="_x0000_s13321" name="Equation" r:id="rId5" imgW="1054100" imgH="279400" progId="Equation.DSMT4">
              <p:embed/>
            </p:oleObj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611188" y="2924175"/>
          <a:ext cx="1871662" cy="481013"/>
        </p:xfrm>
        <a:graphic>
          <a:graphicData uri="http://schemas.openxmlformats.org/presentationml/2006/ole">
            <p:oleObj spid="_x0000_s13323" name="Equation" r:id="rId6" imgW="1079500" imgH="279400" progId="Equation.DSMT4">
              <p:embed/>
            </p:oleObj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11188" y="3644900"/>
          <a:ext cx="1657350" cy="395288"/>
        </p:xfrm>
        <a:graphic>
          <a:graphicData uri="http://schemas.openxmlformats.org/presentationml/2006/ole">
            <p:oleObj spid="_x0000_s13325" name="Equation" r:id="rId7" imgW="1079032" imgH="253890" progId="Equation.DSMT4">
              <p:embed/>
            </p:oleObj>
          </a:graphicData>
        </a:graphic>
      </p:graphicFrame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631825" y="4437063"/>
          <a:ext cx="2981325" cy="407987"/>
        </p:xfrm>
        <a:graphic>
          <a:graphicData uri="http://schemas.openxmlformats.org/presentationml/2006/ole">
            <p:oleObj spid="_x0000_s13327" name="Equation" r:id="rId8" imgW="1739880" imgH="241200" progId="Equation.DSMT4">
              <p:embed/>
            </p:oleObj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-107950" y="32845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611188" y="5300663"/>
          <a:ext cx="2879725" cy="496887"/>
        </p:xfrm>
        <a:graphic>
          <a:graphicData uri="http://schemas.openxmlformats.org/presentationml/2006/ole">
            <p:oleObj spid="_x0000_s13329" name="Equation" r:id="rId9" imgW="1600200" imgH="279400" progId="Equation.DSMT4">
              <p:embed/>
            </p:oleObj>
          </a:graphicData>
        </a:graphic>
      </p:graphicFrame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492500" y="1700213"/>
          <a:ext cx="2808288" cy="358775"/>
        </p:xfrm>
        <a:graphic>
          <a:graphicData uri="http://schemas.openxmlformats.org/presentationml/2006/ole">
            <p:oleObj spid="_x0000_s13331" name="Equation" r:id="rId10" imgW="1562100" imgH="203200" progId="Equation.DSMT4">
              <p:embed/>
            </p:oleObj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6732588" y="1700213"/>
          <a:ext cx="931862" cy="363537"/>
        </p:xfrm>
        <a:graphic>
          <a:graphicData uri="http://schemas.openxmlformats.org/presentationml/2006/ole">
            <p:oleObj spid="_x0000_s13336" name="Equation" r:id="rId11" imgW="520560" imgH="203040" progId="Equation.DSMT4">
              <p:embed/>
            </p:oleObj>
          </a:graphicData>
        </a:graphic>
      </p:graphicFrame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3492500" y="2276475"/>
          <a:ext cx="1800225" cy="406400"/>
        </p:xfrm>
        <a:graphic>
          <a:graphicData uri="http://schemas.openxmlformats.org/presentationml/2006/ole">
            <p:oleObj spid="_x0000_s13339" name="Equation" r:id="rId12" imgW="888614" imgH="203112" progId="Equation.DSMT4">
              <p:embed/>
            </p:oleObj>
          </a:graphicData>
        </a:graphic>
      </p:graphicFrame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3419475" y="2997200"/>
          <a:ext cx="2736850" cy="349250"/>
        </p:xfrm>
        <a:graphic>
          <a:graphicData uri="http://schemas.openxmlformats.org/presentationml/2006/ole">
            <p:oleObj spid="_x0000_s13341" name="Equation" r:id="rId13" imgW="1562100" imgH="203200" progId="Equation.DSMT4">
              <p:embed/>
            </p:oleObj>
          </a:graphicData>
        </a:graphic>
      </p:graphicFrame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3492500" y="3644900"/>
          <a:ext cx="2159000" cy="357188"/>
        </p:xfrm>
        <a:graphic>
          <a:graphicData uri="http://schemas.openxmlformats.org/presentationml/2006/ole">
            <p:oleObj spid="_x0000_s13343" name="Equation" r:id="rId14" imgW="1206500" imgH="203200" progId="Equation.DSMT4">
              <p:embed/>
            </p:oleObj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3995738" y="4437063"/>
          <a:ext cx="1584325" cy="420687"/>
        </p:xfrm>
        <a:graphic>
          <a:graphicData uri="http://schemas.openxmlformats.org/presentationml/2006/ole">
            <p:oleObj spid="_x0000_s13345" name="Equation" r:id="rId15" imgW="748975" imgH="203112" progId="Equation.DSMT4">
              <p:embed/>
            </p:oleObj>
          </a:graphicData>
        </a:graphic>
      </p:graphicFrame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3995738" y="5373688"/>
          <a:ext cx="1512887" cy="360362"/>
        </p:xfrm>
        <a:graphic>
          <a:graphicData uri="http://schemas.openxmlformats.org/presentationml/2006/ole">
            <p:oleObj spid="_x0000_s13347" name="Equation" r:id="rId16" imgW="837836" imgH="203112" progId="Equation.DSMT4">
              <p:embed/>
            </p:oleObj>
          </a:graphicData>
        </a:graphic>
      </p:graphicFrame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6732588" y="2276475"/>
            <a:ext cx="958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(4.1.1c)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732588" y="2924175"/>
            <a:ext cx="971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(4.1.1d)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732588" y="3573463"/>
            <a:ext cx="971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(4.1.1e)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6804025" y="4365625"/>
            <a:ext cx="908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(4.1.1f)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6804025" y="5300663"/>
            <a:ext cx="971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(4.1.1g)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7" grpId="0"/>
      <p:bldP spid="13359" grpId="0"/>
      <p:bldP spid="13360" grpId="0"/>
      <p:bldP spid="13361" grpId="0"/>
      <p:bldP spid="133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4.1.2</a:t>
            </a:r>
            <a:r>
              <a:rPr lang="zh-CN" altLang="en-US"/>
              <a:t>多因子线性模型的向量形式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06425" y="1773238"/>
          <a:ext cx="2387600" cy="373062"/>
        </p:xfrm>
        <a:graphic>
          <a:graphicData uri="http://schemas.openxmlformats.org/presentationml/2006/ole">
            <p:oleObj spid="_x0000_s19460" name="Equation" r:id="rId3" imgW="1523880" imgH="241200" progId="Equation.DSMT4">
              <p:embed/>
            </p:oleObj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203575" y="1700213"/>
          <a:ext cx="2411413" cy="442912"/>
        </p:xfrm>
        <a:graphic>
          <a:graphicData uri="http://schemas.openxmlformats.org/presentationml/2006/ole">
            <p:oleObj spid="_x0000_s19462" name="Equation" r:id="rId4" imgW="1295400" imgH="241300" progId="Equation.DSMT4">
              <p:embed/>
            </p:oleObj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651500" y="1700213"/>
          <a:ext cx="2625725" cy="403225"/>
        </p:xfrm>
        <a:graphic>
          <a:graphicData uri="http://schemas.openxmlformats.org/presentationml/2006/ole">
            <p:oleObj spid="_x0000_s19464" name="Equation" r:id="rId5" imgW="1498320" imgH="228600" progId="Equation.DSMT4">
              <p:embed/>
            </p:oleObj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755650" y="2349500"/>
          <a:ext cx="2416175" cy="471488"/>
        </p:xfrm>
        <a:graphic>
          <a:graphicData uri="http://schemas.openxmlformats.org/presentationml/2006/ole">
            <p:oleObj spid="_x0000_s19466" name="Equation" r:id="rId6" imgW="1320480" imgH="253800" progId="Equation.DSMT4">
              <p:embed/>
            </p:oleObj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276600" y="2349500"/>
          <a:ext cx="2052638" cy="473075"/>
        </p:xfrm>
        <a:graphic>
          <a:graphicData uri="http://schemas.openxmlformats.org/presentationml/2006/ole">
            <p:oleObj spid="_x0000_s19468" name="Equation" r:id="rId7" imgW="1193760" imgH="279360" progId="Equation.DSMT4">
              <p:embed/>
            </p:oleObj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84213" y="3068638"/>
            <a:ext cx="3549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则模型</a:t>
            </a:r>
            <a:r>
              <a:rPr lang="en-US" altLang="zh-CN"/>
              <a:t>(4.1.1a)</a:t>
            </a:r>
            <a:r>
              <a:rPr lang="zh-CN" altLang="en-US"/>
              <a:t>可以写成向量形式</a:t>
            </a:r>
            <a:r>
              <a:rPr lang="en-US" altLang="zh-CN"/>
              <a:t>: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132138" y="3644900"/>
          <a:ext cx="1628775" cy="303213"/>
        </p:xfrm>
        <a:graphic>
          <a:graphicData uri="http://schemas.openxmlformats.org/presentationml/2006/ole">
            <p:oleObj spid="_x0000_s19471" name="Equation" r:id="rId8" imgW="939600" imgH="177480" progId="Equation.DSMT4">
              <p:embed/>
            </p:oleObj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451725" y="3573463"/>
            <a:ext cx="971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(4.1.2a)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84213" y="4221163"/>
            <a:ext cx="933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且满足</a:t>
            </a:r>
            <a:r>
              <a:rPr lang="en-US" altLang="zh-CN"/>
              <a:t>:</a:t>
            </a: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755650" y="5013325"/>
          <a:ext cx="5400675" cy="692150"/>
        </p:xfrm>
        <a:graphic>
          <a:graphicData uri="http://schemas.openxmlformats.org/presentationml/2006/ole">
            <p:oleObj spid="_x0000_s19475" name="Equation" r:id="rId9" imgW="3340100" imgH="431800" progId="Equation.DSMT4">
              <p:embed/>
            </p:oleObj>
          </a:graphicData>
        </a:graphic>
      </p:graphicFrame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524750" y="4941888"/>
            <a:ext cx="971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(4.1.2b)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3" grpId="0"/>
      <p:bldP spid="19474" grpId="0"/>
      <p:bldP spid="194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4.1.2</a:t>
            </a:r>
            <a:r>
              <a:rPr lang="zh-CN" altLang="en-US"/>
              <a:t>多因子线性模型的向量形式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63575" y="1989138"/>
          <a:ext cx="4075113" cy="498475"/>
        </p:xfrm>
        <a:graphic>
          <a:graphicData uri="http://schemas.openxmlformats.org/presentationml/2006/ole">
            <p:oleObj spid="_x0000_s20484" name="Equation" r:id="rId3" imgW="2489040" imgH="304560" progId="Equation.DSMT4">
              <p:embed/>
            </p:oleObj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11188" y="2781300"/>
          <a:ext cx="3529012" cy="492125"/>
        </p:xfrm>
        <a:graphic>
          <a:graphicData uri="http://schemas.openxmlformats.org/presentationml/2006/ole">
            <p:oleObj spid="_x0000_s20486" name="Equation" r:id="rId4" imgW="1981200" imgH="279400" progId="Equation.DSMT4">
              <p:embed/>
            </p:oleObj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11188" y="3644900"/>
          <a:ext cx="3276600" cy="438150"/>
        </p:xfrm>
        <a:graphic>
          <a:graphicData uri="http://schemas.openxmlformats.org/presentationml/2006/ole">
            <p:oleObj spid="_x0000_s20488" name="Equation" r:id="rId5" imgW="2070100" imgH="279400" progId="Equation.DSMT4">
              <p:embed/>
            </p:oleObj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732588" y="1989138"/>
            <a:ext cx="958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(4.1.2c)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804025" y="2781300"/>
            <a:ext cx="971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(4.1.2d)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877050" y="3573463"/>
            <a:ext cx="971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(4.1.2e)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39750" y="4508500"/>
          <a:ext cx="1993900" cy="369888"/>
        </p:xfrm>
        <a:graphic>
          <a:graphicData uri="http://schemas.openxmlformats.org/presentationml/2006/ole">
            <p:oleObj spid="_x0000_s20493" name="Equation" r:id="rId6" imgW="1231560" imgH="228600" progId="Equation.DSMT4">
              <p:embed/>
            </p:oleObj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627313" y="4508500"/>
          <a:ext cx="2117725" cy="377825"/>
        </p:xfrm>
        <a:graphic>
          <a:graphicData uri="http://schemas.openxmlformats.org/presentationml/2006/ole">
            <p:oleObj spid="_x0000_s20495" name="Equation" r:id="rId7" imgW="1282680" imgH="228600" progId="Equation.DSMT4">
              <p:embed/>
            </p:oleObj>
          </a:graphicData>
        </a:graphic>
      </p:graphicFrame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4787900" y="4508500"/>
          <a:ext cx="4176713" cy="398463"/>
        </p:xfrm>
        <a:graphic>
          <a:graphicData uri="http://schemas.openxmlformats.org/presentationml/2006/ole">
            <p:oleObj spid="_x0000_s20497" name="Equation" r:id="rId8" imgW="2705040" imgH="253800" progId="Equation.DSMT4">
              <p:embed/>
            </p:oleObj>
          </a:graphicData>
        </a:graphic>
      </p:graphicFrame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250825" y="5229225"/>
          <a:ext cx="3059113" cy="388938"/>
        </p:xfrm>
        <a:graphic>
          <a:graphicData uri="http://schemas.openxmlformats.org/presentationml/2006/ole">
            <p:oleObj spid="_x0000_s20499" name="Equation" r:id="rId9" imgW="1866600" imgH="241200" progId="Equation.DSMT4">
              <p:embed/>
            </p:oleObj>
          </a:graphicData>
        </a:graphic>
      </p:graphicFrame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3419475" y="5229225"/>
          <a:ext cx="3948113" cy="387350"/>
        </p:xfrm>
        <a:graphic>
          <a:graphicData uri="http://schemas.openxmlformats.org/presentationml/2006/ole">
            <p:oleObj spid="_x0000_s20501" name="Equation" r:id="rId10" imgW="24256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  <p:bldP spid="20491" grpId="0"/>
      <p:bldP spid="204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</a:t>
            </a:r>
            <a:r>
              <a:rPr lang="zh-CN" altLang="en-US"/>
              <a:t>投资组合的因子模型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23850" y="1844675"/>
          <a:ext cx="5016500" cy="446088"/>
        </p:xfrm>
        <a:graphic>
          <a:graphicData uri="http://schemas.openxmlformats.org/presentationml/2006/ole">
            <p:oleObj spid="_x0000_s21508" name="Equation" r:id="rId3" imgW="2666880" imgH="241200" progId="Equation.DSMT4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364163" y="1844675"/>
          <a:ext cx="3384550" cy="411163"/>
        </p:xfrm>
        <a:graphic>
          <a:graphicData uri="http://schemas.openxmlformats.org/presentationml/2006/ole">
            <p:oleObj spid="_x0000_s21510" name="Equation" r:id="rId4" imgW="1904760" imgH="228600" progId="Equation.DSMT4">
              <p:embed/>
            </p:oleObj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0" y="0"/>
          <a:ext cx="1914525" cy="228600"/>
        </p:xfrm>
        <a:graphic>
          <a:graphicData uri="http://schemas.openxmlformats.org/presentationml/2006/ole">
            <p:oleObj spid="_x0000_s21512" name="Equation" r:id="rId5" imgW="1917700" imgH="228600" progId="Equation.DSMT4">
              <p:embed/>
            </p:oleObj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0" y="0"/>
          <a:ext cx="1914525" cy="228600"/>
        </p:xfrm>
        <a:graphic>
          <a:graphicData uri="http://schemas.openxmlformats.org/presentationml/2006/ole">
            <p:oleObj spid="_x0000_s21515" name="Equation" r:id="rId6" imgW="1917700" imgH="228600" progId="Equation.DSMT4">
              <p:embed/>
            </p:oleObj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2555776" y="2492896"/>
          <a:ext cx="3455987" cy="412750"/>
        </p:xfrm>
        <a:graphic>
          <a:graphicData uri="http://schemas.openxmlformats.org/presentationml/2006/ole">
            <p:oleObj spid="_x0000_s21518" name="Equation" r:id="rId7" imgW="1917700" imgH="228600" progId="Equation.DSMT4">
              <p:embed/>
            </p:oleObj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596188" y="2492375"/>
            <a:ext cx="844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(4.1.3)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95250" y="3213100"/>
            <a:ext cx="2520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将模型（</a:t>
            </a:r>
            <a:r>
              <a:rPr lang="en-US" altLang="zh-CN" dirty="0"/>
              <a:t>4.1.a</a:t>
            </a:r>
            <a:r>
              <a:rPr lang="zh-CN" altLang="en-US" dirty="0"/>
              <a:t>）代入得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467544" y="3789040"/>
          <a:ext cx="7679494" cy="792088"/>
        </p:xfrm>
        <a:graphic>
          <a:graphicData uri="http://schemas.openxmlformats.org/presentationml/2006/ole">
            <p:oleObj spid="_x0000_s21522" name="Equation" r:id="rId8" imgW="4152600" imgH="431640" progId="Equation.DSMT4">
              <p:embed/>
            </p:oleObj>
          </a:graphicData>
        </a:graphic>
      </p:graphicFrame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7956376" y="3140968"/>
            <a:ext cx="844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(4.1.4)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1979712" y="5589240"/>
          <a:ext cx="1368425" cy="762000"/>
        </p:xfrm>
        <a:graphic>
          <a:graphicData uri="http://schemas.openxmlformats.org/presentationml/2006/ole">
            <p:oleObj spid="_x0000_s21525" name="Equation" r:id="rId9" imgW="774364" imgH="431613" progId="Equation.DSMT4">
              <p:embed/>
            </p:oleObj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596336" y="5661248"/>
            <a:ext cx="844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(4.1.5)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0" y="4869160"/>
            <a:ext cx="84946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也即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投资组合各因子的敏感系数等于各资产敏感系数的加权和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21" grpId="0"/>
      <p:bldP spid="21524" grpId="0"/>
      <p:bldP spid="21527" grpId="0"/>
      <p:bldP spid="19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2441</TotalTime>
  <Words>439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Pixel</vt:lpstr>
      <vt:lpstr>Equation</vt:lpstr>
      <vt:lpstr>第四章 套利定价理论</vt:lpstr>
      <vt:lpstr>幻灯片 2</vt:lpstr>
      <vt:lpstr>4.1  多因子线性模型</vt:lpstr>
      <vt:lpstr>4.1.1多因子线性模型 </vt:lpstr>
      <vt:lpstr>幻灯片 5</vt:lpstr>
      <vt:lpstr>幻灯片 6</vt:lpstr>
      <vt:lpstr>4.1.2多因子线性模型的向量形式</vt:lpstr>
      <vt:lpstr>4.1.2多因子线性模型的向量形式</vt:lpstr>
      <vt:lpstr>4.1.3投资组合的因子模型</vt:lpstr>
      <vt:lpstr>4.1.3投资组合的因子模型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套利定价理论</dc:title>
  <dc:creator>微软用户</dc:creator>
  <cp:lastModifiedBy>thinkpad</cp:lastModifiedBy>
  <cp:revision>62</cp:revision>
  <dcterms:created xsi:type="dcterms:W3CDTF">2008-01-23T13:15:55Z</dcterms:created>
  <dcterms:modified xsi:type="dcterms:W3CDTF">2018-12-18T12:47:30Z</dcterms:modified>
</cp:coreProperties>
</file>