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sldIdLst>
    <p:sldId id="279" r:id="rId2"/>
    <p:sldId id="281" r:id="rId3"/>
    <p:sldId id="282" r:id="rId4"/>
    <p:sldId id="283" r:id="rId5"/>
    <p:sldId id="284" r:id="rId6"/>
    <p:sldId id="286" r:id="rId7"/>
    <p:sldId id="287" r:id="rId8"/>
    <p:sldId id="288" r:id="rId9"/>
    <p:sldId id="266" r:id="rId10"/>
    <p:sldId id="267" r:id="rId11"/>
    <p:sldId id="268" r:id="rId12"/>
    <p:sldId id="269" r:id="rId13"/>
    <p:sldId id="270" r:id="rId14"/>
    <p:sldId id="271" r:id="rId15"/>
    <p:sldId id="272" r:id="rId16"/>
    <p:sldId id="273" r:id="rId17"/>
    <p:sldId id="274" r:id="rId18"/>
    <p:sldId id="275" r:id="rId19"/>
    <p:sldId id="276" r:id="rId20"/>
    <p:sldId id="289" r:id="rId21"/>
    <p:sldId id="291" r:id="rId22"/>
    <p:sldId id="292" r:id="rId23"/>
    <p:sldId id="293" r:id="rId24"/>
    <p:sldId id="294" r:id="rId25"/>
    <p:sldId id="295" r:id="rId26"/>
    <p:sldId id="277" r:id="rId27"/>
    <p:sldId id="278" r:id="rId28"/>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FFFFF"/>
    <a:srgbClr val="FFCCFF"/>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5" autoAdjust="0"/>
    <p:restoredTop sz="94660"/>
  </p:normalViewPr>
  <p:slideViewPr>
    <p:cSldViewPr>
      <p:cViewPr varScale="1">
        <p:scale>
          <a:sx n="65" d="100"/>
          <a:sy n="65" d="100"/>
        </p:scale>
        <p:origin x="-15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9"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2.wmf"/><Relationship Id="rId7" Type="http://schemas.openxmlformats.org/officeDocument/2006/relationships/image" Target="../media/image77.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9" Type="http://schemas.openxmlformats.org/officeDocument/2006/relationships/image" Target="../media/image9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5" Type="http://schemas.openxmlformats.org/officeDocument/2006/relationships/image" Target="../media/image113.wmf"/><Relationship Id="rId4"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27F0BA-4DEF-4D23-9612-1B9C6BDBDB3D}" type="datetimeFigureOut">
              <a:rPr lang="zh-CN" altLang="en-US" smtClean="0"/>
              <a:pPr/>
              <a:t>2018/11/24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CB35BE-6531-4E25-ABAE-CB86F70BC34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p:spPr>
        <p:txBody>
          <a:bodyPr/>
          <a:lstStyle/>
          <a:p>
            <a:endParaRPr lang="zh-CN" altLang="en-US" smtClean="0">
              <a:ea typeface="宋体" charset="-122"/>
            </a:endParaRPr>
          </a:p>
        </p:txBody>
      </p:sp>
      <p:sp>
        <p:nvSpPr>
          <p:cNvPr id="55300" name="灯片编号占位符 3"/>
          <p:cNvSpPr>
            <a:spLocks noGrp="1"/>
          </p:cNvSpPr>
          <p:nvPr>
            <p:ph type="sldNum" sz="quarter" idx="5"/>
          </p:nvPr>
        </p:nvSpPr>
        <p:spPr>
          <a:noFill/>
        </p:spPr>
        <p:txBody>
          <a:bodyPr/>
          <a:lstStyle/>
          <a:p>
            <a:fld id="{584E10D0-98B5-47FF-B288-1B16B94C7DD4}" type="slidenum">
              <a:rPr lang="en-US" altLang="zh-CN" smtClean="0">
                <a:ea typeface="宋体" charset="-122"/>
              </a:rPr>
              <a:pPr/>
              <a:t>3</a:t>
            </a:fld>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r>
              <a:rPr lang="zh-CN" altLang="en-US" smtClean="0">
                <a:ea typeface="宋体" charset="-122"/>
              </a:rPr>
              <a:t>无投入就无产出。</a:t>
            </a:r>
          </a:p>
        </p:txBody>
      </p:sp>
      <p:sp>
        <p:nvSpPr>
          <p:cNvPr id="56324" name="灯片编号占位符 3"/>
          <p:cNvSpPr>
            <a:spLocks noGrp="1"/>
          </p:cNvSpPr>
          <p:nvPr>
            <p:ph type="sldNum" sz="quarter" idx="5"/>
          </p:nvPr>
        </p:nvSpPr>
        <p:spPr>
          <a:noFill/>
        </p:spPr>
        <p:txBody>
          <a:bodyPr/>
          <a:lstStyle/>
          <a:p>
            <a:fld id="{F4AF5616-D809-4109-914B-2DE4052FEB11}" type="slidenum">
              <a:rPr lang="en-US" altLang="zh-CN" smtClean="0">
                <a:ea typeface="宋体" charset="-122"/>
              </a:rPr>
              <a:pPr/>
              <a:t>4</a:t>
            </a:fld>
            <a:endParaRPr lang="en-US"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p:spPr>
        <p:txBody>
          <a:bodyPr/>
          <a:lstStyle/>
          <a:p>
            <a:r>
              <a:rPr lang="zh-CN" altLang="en-US" smtClean="0">
                <a:ea typeface="宋体" charset="-122"/>
              </a:rPr>
              <a:t>线性定价法则和正线性定价法则（跨时套利）</a:t>
            </a:r>
          </a:p>
          <a:p>
            <a:endParaRPr lang="zh-CN" altLang="en-US" smtClean="0">
              <a:ea typeface="宋体" charset="-122"/>
            </a:endParaRPr>
          </a:p>
        </p:txBody>
      </p:sp>
      <p:sp>
        <p:nvSpPr>
          <p:cNvPr id="57348" name="灯片编号占位符 3"/>
          <p:cNvSpPr>
            <a:spLocks noGrp="1"/>
          </p:cNvSpPr>
          <p:nvPr>
            <p:ph type="sldNum" sz="quarter" idx="5"/>
          </p:nvPr>
        </p:nvSpPr>
        <p:spPr>
          <a:noFill/>
        </p:spPr>
        <p:txBody>
          <a:bodyPr/>
          <a:lstStyle/>
          <a:p>
            <a:fld id="{A7D745C5-B712-40C6-8F2A-57370B4D032A}" type="slidenum">
              <a:rPr lang="en-US" altLang="zh-CN" smtClean="0">
                <a:ea typeface="宋体" charset="-122"/>
              </a:rPr>
              <a:pPr/>
              <a:t>5</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sp>
          <p:nvSpPr>
            <p:cNvPr id="5123"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zh-CN" sz="2400">
                <a:latin typeface="Times New Roman" pitchFamily="18" charset="0"/>
              </a:endParaRPr>
            </a:p>
          </p:txBody>
        </p:sp>
        <p:sp>
          <p:nvSpPr>
            <p:cNvPr id="5124"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grpSp>
          <p:nvGrpSpPr>
            <p:cNvPr id="5125" name="Group 5"/>
            <p:cNvGrpSpPr>
              <a:grpSpLocks/>
            </p:cNvGrpSpPr>
            <p:nvPr/>
          </p:nvGrpSpPr>
          <p:grpSpPr bwMode="auto">
            <a:xfrm>
              <a:off x="0" y="672"/>
              <a:ext cx="1806" cy="1989"/>
              <a:chOff x="0" y="672"/>
              <a:chExt cx="1806" cy="1989"/>
            </a:xfrm>
          </p:grpSpPr>
          <p:sp>
            <p:nvSpPr>
              <p:cNvPr id="5126"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sp>
            <p:nvSpPr>
              <p:cNvPr id="5127"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28"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29"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sp>
            <p:nvSpPr>
              <p:cNvPr id="5130"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sp>
            <p:nvSpPr>
              <p:cNvPr id="5131"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32"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sp>
            <p:nvSpPr>
              <p:cNvPr id="5133"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sp>
            <p:nvSpPr>
              <p:cNvPr id="5134"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35"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grpSp>
      </p:grpSp>
      <p:sp>
        <p:nvSpPr>
          <p:cNvPr id="5136"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137" name="Rectangle 17"/>
          <p:cNvSpPr>
            <a:spLocks noGrp="1" noChangeArrowheads="1"/>
          </p:cNvSpPr>
          <p:nvPr>
            <p:ph type="ftr" sz="quarter" idx="3"/>
          </p:nvPr>
        </p:nvSpPr>
        <p:spPr/>
        <p:txBody>
          <a:bodyPr/>
          <a:lstStyle>
            <a:lvl1pPr>
              <a:defRPr/>
            </a:lvl1pPr>
          </a:lstStyle>
          <a:p>
            <a:endParaRPr lang="en-US" altLang="zh-CN"/>
          </a:p>
        </p:txBody>
      </p:sp>
      <p:sp>
        <p:nvSpPr>
          <p:cNvPr id="5138" name="Rectangle 18"/>
          <p:cNvSpPr>
            <a:spLocks noGrp="1" noChangeArrowheads="1"/>
          </p:cNvSpPr>
          <p:nvPr>
            <p:ph type="sldNum" sz="quarter" idx="4"/>
          </p:nvPr>
        </p:nvSpPr>
        <p:spPr/>
        <p:txBody>
          <a:bodyPr/>
          <a:lstStyle>
            <a:lvl1pPr>
              <a:defRPr/>
            </a:lvl1pPr>
          </a:lstStyle>
          <a:p>
            <a:fld id="{4EDFCD54-4886-42FB-BBF6-A9FDA5B25E17}" type="slidenum">
              <a:rPr lang="en-US" altLang="zh-CN"/>
              <a:pPr/>
              <a:t>‹#›</a:t>
            </a:fld>
            <a:endParaRPr lang="en-US" altLang="zh-CN"/>
          </a:p>
        </p:txBody>
      </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AA0D017-E2C2-4C43-8C47-F4B91E4258F1}"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6870311B-B5BD-49A5-9BFF-1345D5D72678}"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2133600" cy="457200"/>
          </a:xfrm>
        </p:spPr>
        <p:txBody>
          <a:bodyPr/>
          <a:lstStyle>
            <a:lvl1pPr>
              <a:defRPr/>
            </a:lvl1pPr>
          </a:lstStyle>
          <a:p>
            <a:fld id="{DAFDA032-B6E6-4F23-A1D6-673B3A90E5AF}" type="slidenum">
              <a:rPr lang="en-US" altLang="zh-CN"/>
              <a:pPr/>
              <a:t>‹#›</a:t>
            </a:fld>
            <a:endParaRPr lang="en-US" altLang="zh-CN"/>
          </a:p>
        </p:txBody>
      </p:sp>
      <p:sp>
        <p:nvSpPr>
          <p:cNvPr id="8" name="日期占位符 7"/>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6553200" y="6248400"/>
            <a:ext cx="2133600" cy="457200"/>
          </a:xfrm>
        </p:spPr>
        <p:txBody>
          <a:bodyPr/>
          <a:lstStyle>
            <a:lvl1pPr>
              <a:defRPr/>
            </a:lvl1pPr>
          </a:lstStyle>
          <a:p>
            <a:fld id="{AFBED290-639E-4E62-8514-6693CB51772A}" type="slidenum">
              <a:rPr lang="en-US" altLang="zh-CN"/>
              <a:pPr/>
              <a:t>‹#›</a:t>
            </a:fld>
            <a:endParaRPr lang="en-US" altLang="zh-CN"/>
          </a:p>
        </p:txBody>
      </p:sp>
      <p:sp>
        <p:nvSpPr>
          <p:cNvPr id="9" name="日期占位符 8"/>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099592"/>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844824"/>
            <a:ext cx="8229600" cy="402257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14CAF1A-7423-481B-AB87-D183BF4955FA}"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B6693AD-85B0-4776-AF0A-30C5F8DF7334}"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77F87A75-59A1-4CA3-BF90-CC72E8D714C3}"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348E7E42-FF8E-4ED6-9023-D9E3D92D2BAC}"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075B019C-BC8D-4C1E-8452-B0EFCCF89590}"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EC794958-A54F-42D4-909F-D7DE7470A00B}"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2CF2205-CE5B-490E-9778-45EFD430F7B0}"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DBB1B7C5-2122-42DB-89C3-EAC51F42DDC0}"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A3CF7C07-E6F9-4C0E-9AFF-E0B07C15701E}" type="slidenum">
              <a:rPr lang="en-US" altLang="zh-CN"/>
              <a:pPr/>
              <a:t>‹#›</a:t>
            </a:fld>
            <a:endParaRPr lang="en-US" altLang="zh-CN"/>
          </a:p>
        </p:txBody>
      </p:sp>
      <p:grpSp>
        <p:nvGrpSpPr>
          <p:cNvPr id="4100" name="Group 4"/>
          <p:cNvGrpSpPr>
            <a:grpSpLocks/>
          </p:cNvGrpSpPr>
          <p:nvPr/>
        </p:nvGrpSpPr>
        <p:grpSpPr bwMode="auto">
          <a:xfrm>
            <a:off x="0" y="0"/>
            <a:ext cx="9144000" cy="546100"/>
            <a:chOff x="0" y="0"/>
            <a:chExt cx="5760" cy="344"/>
          </a:xfrm>
        </p:grpSpPr>
        <p:sp>
          <p:nvSpPr>
            <p:cNvPr id="41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zh-CN" sz="2400">
                <a:latin typeface="Times New Roman" pitchFamily="18" charset="0"/>
              </a:endParaRPr>
            </a:p>
          </p:txBody>
        </p:sp>
        <p:sp>
          <p:nvSpPr>
            <p:cNvPr id="41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lgn="l"/>
              <a:endParaRPr lang="zh-CN" altLang="zh-CN" sz="2400">
                <a:latin typeface="Times New Roman" pitchFamily="18" charset="0"/>
              </a:endParaRPr>
            </a:p>
          </p:txBody>
        </p:sp>
        <p:sp>
          <p:nvSpPr>
            <p:cNvPr id="410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lgn="l"/>
              <a:endParaRPr lang="zh-CN" altLang="zh-CN">
                <a:solidFill>
                  <a:schemeClr val="hlink"/>
                </a:solidFill>
              </a:endParaRPr>
            </a:p>
          </p:txBody>
        </p:sp>
        <p:sp>
          <p:nvSpPr>
            <p:cNvPr id="410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lgn="l"/>
              <a:endParaRPr lang="zh-CN" altLang="zh-CN">
                <a:solidFill>
                  <a:schemeClr val="hlink"/>
                </a:solidFill>
              </a:endParaRPr>
            </a:p>
          </p:txBody>
        </p:sp>
        <p:sp>
          <p:nvSpPr>
            <p:cNvPr id="410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lgn="l"/>
              <a:endParaRPr lang="zh-CN" altLang="zh-CN">
                <a:solidFill>
                  <a:schemeClr val="accent2"/>
                </a:solidFill>
              </a:endParaRPr>
            </a:p>
          </p:txBody>
        </p:sp>
        <p:sp>
          <p:nvSpPr>
            <p:cNvPr id="410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lgn="l"/>
              <a:endParaRPr lang="zh-CN" altLang="zh-CN">
                <a:solidFill>
                  <a:schemeClr val="hlink"/>
                </a:solidFill>
              </a:endParaRPr>
            </a:p>
          </p:txBody>
        </p:sp>
        <p:sp>
          <p:nvSpPr>
            <p:cNvPr id="410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sp>
          <p:nvSpPr>
            <p:cNvPr id="410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lgn="l"/>
              <a:endParaRPr lang="zh-CN" altLang="zh-CN">
                <a:solidFill>
                  <a:schemeClr val="accent2"/>
                </a:solidFill>
              </a:endParaRPr>
            </a:p>
          </p:txBody>
        </p:sp>
        <p:sp>
          <p:nvSpPr>
            <p:cNvPr id="410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lgn="l"/>
              <a:endParaRPr lang="zh-CN" altLang="zh-CN">
                <a:solidFill>
                  <a:schemeClr val="accent2"/>
                </a:solidFill>
              </a:endParaRPr>
            </a:p>
          </p:txBody>
        </p:sp>
      </p:grpSp>
      <p:sp>
        <p:nvSpPr>
          <p:cNvPr id="4110"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4111"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000">
          <a:solidFill>
            <a:schemeClr val="tx1"/>
          </a:solidFill>
          <a:latin typeface="隶书" pitchFamily="49" charset="-122"/>
          <a:ea typeface="隶书" pitchFamily="49" charset="-122"/>
          <a:cs typeface="+mj-cs"/>
        </a:defRPr>
      </a:lvl1pPr>
      <a:lvl2pPr algn="l" rtl="0" fontAlgn="base">
        <a:spcBef>
          <a:spcPct val="0"/>
        </a:spcBef>
        <a:spcAft>
          <a:spcPct val="0"/>
        </a:spcAft>
        <a:defRPr sz="4400">
          <a:solidFill>
            <a:schemeClr val="tx1"/>
          </a:solidFill>
          <a:latin typeface="Arial" charset="0"/>
          <a:ea typeface="宋体" pitchFamily="2" charset="-122"/>
        </a:defRPr>
      </a:lvl2pPr>
      <a:lvl3pPr algn="l" rtl="0" fontAlgn="base">
        <a:spcBef>
          <a:spcPct val="0"/>
        </a:spcBef>
        <a:spcAft>
          <a:spcPct val="0"/>
        </a:spcAft>
        <a:defRPr sz="4400">
          <a:solidFill>
            <a:schemeClr val="tx1"/>
          </a:solidFill>
          <a:latin typeface="Arial" charset="0"/>
          <a:ea typeface="宋体" pitchFamily="2" charset="-122"/>
        </a:defRPr>
      </a:lvl3pPr>
      <a:lvl4pPr algn="l" rtl="0" fontAlgn="base">
        <a:spcBef>
          <a:spcPct val="0"/>
        </a:spcBef>
        <a:spcAft>
          <a:spcPct val="0"/>
        </a:spcAft>
        <a:defRPr sz="4400">
          <a:solidFill>
            <a:schemeClr val="tx1"/>
          </a:solidFill>
          <a:latin typeface="Arial" charset="0"/>
          <a:ea typeface="宋体" pitchFamily="2" charset="-122"/>
        </a:defRPr>
      </a:lvl4pPr>
      <a:lvl5pPr algn="l" rtl="0" fontAlgn="base">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fontAlgn="base">
        <a:lnSpc>
          <a:spcPts val="3600"/>
        </a:lnSpc>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fontAlgn="base">
        <a:lnSpc>
          <a:spcPts val="3600"/>
        </a:lnSpc>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lnSpc>
          <a:spcPts val="3600"/>
        </a:lnSpc>
        <a:spcBef>
          <a:spcPct val="20000"/>
        </a:spcBef>
        <a:spcAft>
          <a:spcPct val="0"/>
        </a:spcAft>
        <a:buClr>
          <a:schemeClr val="bg2"/>
        </a:buClr>
        <a:buSzPct val="65000"/>
        <a:buFont typeface="Wingdings" pitchFamily="2" charset="2"/>
        <a:buChar char="n"/>
        <a:defRPr sz="2800">
          <a:solidFill>
            <a:schemeClr val="tx1"/>
          </a:solidFill>
          <a:latin typeface="+mn-lt"/>
          <a:ea typeface="+mn-ea"/>
        </a:defRPr>
      </a:lvl3pPr>
      <a:lvl4pPr marL="1600200" indent="-228600" algn="l" rtl="0" fontAlgn="base">
        <a:lnSpc>
          <a:spcPts val="3600"/>
        </a:lnSpc>
        <a:spcBef>
          <a:spcPct val="20000"/>
        </a:spcBef>
        <a:spcAft>
          <a:spcPct val="0"/>
        </a:spcAft>
        <a:buClr>
          <a:schemeClr val="accent2"/>
        </a:buClr>
        <a:buSzPct val="70000"/>
        <a:buFont typeface="Wingdings" pitchFamily="2" charset="2"/>
        <a:buChar char="¨"/>
        <a:defRPr sz="2800">
          <a:solidFill>
            <a:schemeClr val="tx1"/>
          </a:solidFill>
          <a:latin typeface="+mn-lt"/>
          <a:ea typeface="+mn-ea"/>
        </a:defRPr>
      </a:lvl4pPr>
      <a:lvl5pPr marL="2057400" indent="-228600" algn="l" rtl="0" fontAlgn="base">
        <a:lnSpc>
          <a:spcPts val="3600"/>
        </a:lnSpc>
        <a:spcBef>
          <a:spcPct val="20000"/>
        </a:spcBef>
        <a:spcAft>
          <a:spcPct val="0"/>
        </a:spcAft>
        <a:buClr>
          <a:schemeClr val="bg2"/>
        </a:buClr>
        <a:buFont typeface="Wingdings" pitchFamily="2" charset="2"/>
        <a:buChar char="§"/>
        <a:defRPr sz="28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oleObject" Target="../embeddings/oleObject38.bin"/><Relationship Id="rId3" Type="http://schemas.openxmlformats.org/officeDocument/2006/relationships/oleObject" Target="../embeddings/oleObject28.bin"/><Relationship Id="rId7" Type="http://schemas.openxmlformats.org/officeDocument/2006/relationships/oleObject" Target="../embeddings/oleObject32.bin"/><Relationship Id="rId12"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1.bin"/><Relationship Id="rId11" Type="http://schemas.openxmlformats.org/officeDocument/2006/relationships/oleObject" Target="../embeddings/oleObject36.bin"/><Relationship Id="rId5" Type="http://schemas.openxmlformats.org/officeDocument/2006/relationships/oleObject" Target="../embeddings/oleObject30.bin"/><Relationship Id="rId10" Type="http://schemas.openxmlformats.org/officeDocument/2006/relationships/oleObject" Target="../embeddings/oleObject35.bin"/><Relationship Id="rId4" Type="http://schemas.openxmlformats.org/officeDocument/2006/relationships/oleObject" Target="../embeddings/oleObject29.bin"/><Relationship Id="rId9" Type="http://schemas.openxmlformats.org/officeDocument/2006/relationships/oleObject" Target="../embeddings/oleObject3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2.bin"/><Relationship Id="rId11" Type="http://schemas.openxmlformats.org/officeDocument/2006/relationships/oleObject" Target="../embeddings/oleObject47.bin"/><Relationship Id="rId5" Type="http://schemas.openxmlformats.org/officeDocument/2006/relationships/oleObject" Target="../embeddings/oleObject41.bin"/><Relationship Id="rId10" Type="http://schemas.openxmlformats.org/officeDocument/2006/relationships/oleObject" Target="../embeddings/oleObject46.bin"/><Relationship Id="rId4" Type="http://schemas.openxmlformats.org/officeDocument/2006/relationships/oleObject" Target="../embeddings/oleObject40.bin"/><Relationship Id="rId9" Type="http://schemas.openxmlformats.org/officeDocument/2006/relationships/oleObject" Target="../embeddings/oleObject4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 Id="rId9" Type="http://schemas.openxmlformats.org/officeDocument/2006/relationships/oleObject" Target="../embeddings/oleObject60.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64.bin"/><Relationship Id="rId11" Type="http://schemas.openxmlformats.org/officeDocument/2006/relationships/oleObject" Target="../embeddings/oleObject69.bin"/><Relationship Id="rId5" Type="http://schemas.openxmlformats.org/officeDocument/2006/relationships/oleObject" Target="../embeddings/oleObject63.bin"/><Relationship Id="rId10" Type="http://schemas.openxmlformats.org/officeDocument/2006/relationships/oleObject" Target="../embeddings/oleObject68.bin"/><Relationship Id="rId4" Type="http://schemas.openxmlformats.org/officeDocument/2006/relationships/oleObject" Target="../embeddings/oleObject62.bin"/><Relationship Id="rId9" Type="http://schemas.openxmlformats.org/officeDocument/2006/relationships/oleObject" Target="../embeddings/oleObject6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 Id="rId9" Type="http://schemas.openxmlformats.org/officeDocument/2006/relationships/oleObject" Target="../embeddings/oleObject76.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4.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83.bin"/><Relationship Id="rId11" Type="http://schemas.openxmlformats.org/officeDocument/2006/relationships/oleObject" Target="../embeddings/oleObject88.bin"/><Relationship Id="rId5" Type="http://schemas.openxmlformats.org/officeDocument/2006/relationships/oleObject" Target="../embeddings/oleObject82.bin"/><Relationship Id="rId10" Type="http://schemas.openxmlformats.org/officeDocument/2006/relationships/oleObject" Target="../embeddings/oleObject87.bin"/><Relationship Id="rId4" Type="http://schemas.openxmlformats.org/officeDocument/2006/relationships/oleObject" Target="../embeddings/oleObject81.bin"/><Relationship Id="rId9" Type="http://schemas.openxmlformats.org/officeDocument/2006/relationships/oleObject" Target="../embeddings/oleObject8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95.bin"/><Relationship Id="rId11" Type="http://schemas.openxmlformats.org/officeDocument/2006/relationships/oleObject" Target="../embeddings/oleObject100.bin"/><Relationship Id="rId5" Type="http://schemas.openxmlformats.org/officeDocument/2006/relationships/oleObject" Target="../embeddings/oleObject94.bin"/><Relationship Id="rId10" Type="http://schemas.openxmlformats.org/officeDocument/2006/relationships/oleObject" Target="../embeddings/oleObject99.bin"/><Relationship Id="rId4" Type="http://schemas.openxmlformats.org/officeDocument/2006/relationships/oleObject" Target="../embeddings/oleObject93.bin"/><Relationship Id="rId9" Type="http://schemas.openxmlformats.org/officeDocument/2006/relationships/oleObject" Target="../embeddings/oleObject9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10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105.bin"/><Relationship Id="rId4" Type="http://schemas.openxmlformats.org/officeDocument/2006/relationships/oleObject" Target="../embeddings/oleObject10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09.bin"/><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2.bin"/><Relationship Id="rId7"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z="4400" b="1" dirty="0" smtClean="0"/>
              <a:t>4.2  </a:t>
            </a:r>
            <a:r>
              <a:rPr lang="zh-CN" altLang="en-US" sz="4400" b="1" dirty="0" smtClean="0"/>
              <a:t>不含残差的线性因子模型的套利定价理论</a:t>
            </a:r>
            <a:r>
              <a:rPr lang="zh-CN" altLang="en-US" sz="4400" dirty="0" smtClean="0"/>
              <a:t> </a:t>
            </a:r>
            <a:endParaRPr lang="zh-CN" altLang="en-US" sz="4400" dirty="0"/>
          </a:p>
        </p:txBody>
      </p:sp>
      <p:sp>
        <p:nvSpPr>
          <p:cNvPr id="5" name="副标题 4"/>
          <p:cNvSpPr>
            <a:spLocks noGrp="1"/>
          </p:cNvSpPr>
          <p:nvPr>
            <p:ph type="subTitle" idx="1"/>
          </p:nvPr>
        </p:nvSpPr>
        <p:spPr>
          <a:xfrm>
            <a:off x="3419872" y="4581128"/>
            <a:ext cx="6019800" cy="792088"/>
          </a:xfrm>
        </p:spPr>
        <p:txBody>
          <a:bodyPr/>
          <a:lstStyle/>
          <a:p>
            <a:r>
              <a:rPr lang="zh-CN" altLang="en-US" sz="3200" b="1" dirty="0" smtClean="0"/>
              <a:t>山东财经大学     林英</a:t>
            </a:r>
            <a:endParaRPr lang="zh-CN" alt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z="2800" b="1"/>
              <a:t>4.2  </a:t>
            </a:r>
            <a:r>
              <a:rPr lang="zh-CN" altLang="en-US" sz="2800" b="1"/>
              <a:t>不含残差的线性因子模型的套利定价理论</a:t>
            </a:r>
          </a:p>
        </p:txBody>
      </p:sp>
      <p:sp>
        <p:nvSpPr>
          <p:cNvPr id="25604" name="Text Box 4"/>
          <p:cNvSpPr txBox="1">
            <a:spLocks noChangeArrowheads="1"/>
          </p:cNvSpPr>
          <p:nvPr/>
        </p:nvSpPr>
        <p:spPr bwMode="auto">
          <a:xfrm>
            <a:off x="539750" y="1773238"/>
            <a:ext cx="4298950" cy="457200"/>
          </a:xfrm>
          <a:prstGeom prst="rect">
            <a:avLst/>
          </a:prstGeom>
          <a:noFill/>
          <a:ln w="9525" algn="ctr">
            <a:noFill/>
            <a:miter lim="800000"/>
            <a:headEnd/>
            <a:tailEnd/>
          </a:ln>
          <a:effectLst/>
        </p:spPr>
        <p:txBody>
          <a:bodyPr wrap="none">
            <a:spAutoFit/>
          </a:bodyPr>
          <a:lstStyle/>
          <a:p>
            <a:r>
              <a:rPr lang="en-US" altLang="zh-CN" sz="2400">
                <a:latin typeface="黑体" pitchFamily="2" charset="-122"/>
                <a:ea typeface="黑体" pitchFamily="2" charset="-122"/>
              </a:rPr>
              <a:t>4.2.1  </a:t>
            </a:r>
            <a:r>
              <a:rPr lang="zh-CN" altLang="en-US" sz="2400">
                <a:latin typeface="黑体" pitchFamily="2" charset="-122"/>
                <a:ea typeface="黑体" pitchFamily="2" charset="-122"/>
              </a:rPr>
              <a:t>不含残差的单因子模型</a:t>
            </a:r>
          </a:p>
        </p:txBody>
      </p:sp>
      <p:sp>
        <p:nvSpPr>
          <p:cNvPr id="25605" name="Text Box 5"/>
          <p:cNvSpPr txBox="1">
            <a:spLocks noChangeArrowheads="1"/>
          </p:cNvSpPr>
          <p:nvPr/>
        </p:nvSpPr>
        <p:spPr bwMode="auto">
          <a:xfrm>
            <a:off x="827584" y="2492896"/>
            <a:ext cx="3124574" cy="461665"/>
          </a:xfrm>
          <a:prstGeom prst="rect">
            <a:avLst/>
          </a:prstGeom>
          <a:noFill/>
          <a:ln w="9525" algn="ctr">
            <a:noFill/>
            <a:miter lim="800000"/>
            <a:headEnd/>
            <a:tailEnd/>
          </a:ln>
          <a:effectLst/>
        </p:spPr>
        <p:txBody>
          <a:bodyPr wrap="none">
            <a:spAutoFit/>
          </a:bodyPr>
          <a:lstStyle/>
          <a:p>
            <a:r>
              <a:rPr lang="zh-CN" altLang="en-US" sz="2400" b="1" dirty="0"/>
              <a:t>如果不存在套利机会 </a:t>
            </a:r>
            <a:r>
              <a:rPr lang="en-US" altLang="zh-CN" sz="2400" b="1" dirty="0"/>
              <a:t>,</a:t>
            </a:r>
          </a:p>
        </p:txBody>
      </p:sp>
      <p:sp>
        <p:nvSpPr>
          <p:cNvPr id="25606" name="Text Box 6"/>
          <p:cNvSpPr txBox="1">
            <a:spLocks noChangeArrowheads="1"/>
          </p:cNvSpPr>
          <p:nvPr/>
        </p:nvSpPr>
        <p:spPr bwMode="auto">
          <a:xfrm>
            <a:off x="3923928" y="2492896"/>
            <a:ext cx="2731838" cy="461665"/>
          </a:xfrm>
          <a:prstGeom prst="rect">
            <a:avLst/>
          </a:prstGeom>
          <a:noFill/>
          <a:ln w="9525" algn="ctr">
            <a:noFill/>
            <a:miter lim="800000"/>
            <a:headEnd/>
            <a:tailEnd/>
          </a:ln>
          <a:effectLst/>
        </p:spPr>
        <p:txBody>
          <a:bodyPr wrap="none">
            <a:spAutoFit/>
          </a:bodyPr>
          <a:lstStyle/>
          <a:p>
            <a:r>
              <a:rPr lang="zh-CN" altLang="en-US" sz="2400" b="1" dirty="0"/>
              <a:t>对于任意资产组合 </a:t>
            </a:r>
          </a:p>
        </p:txBody>
      </p:sp>
      <p:sp>
        <p:nvSpPr>
          <p:cNvPr id="25608" name="Rectangle 8"/>
          <p:cNvSpPr>
            <a:spLocks noChangeArrowheads="1"/>
          </p:cNvSpPr>
          <p:nvPr/>
        </p:nvSpPr>
        <p:spPr bwMode="auto">
          <a:xfrm>
            <a:off x="4479634" y="3069581"/>
            <a:ext cx="184731" cy="461665"/>
          </a:xfrm>
          <a:prstGeom prst="rect">
            <a:avLst/>
          </a:prstGeom>
          <a:noFill/>
          <a:ln w="9525" algn="ctr">
            <a:noFill/>
            <a:miter lim="800000"/>
            <a:headEnd/>
            <a:tailEnd/>
          </a:ln>
          <a:effectLst/>
        </p:spPr>
        <p:txBody>
          <a:bodyPr wrap="none" anchor="ctr">
            <a:spAutoFit/>
          </a:bodyPr>
          <a:lstStyle/>
          <a:p>
            <a:endParaRPr lang="zh-CN" altLang="en-US" sz="2400" b="1"/>
          </a:p>
        </p:txBody>
      </p:sp>
      <p:graphicFrame>
        <p:nvGraphicFramePr>
          <p:cNvPr id="25607" name="Object 7"/>
          <p:cNvGraphicFramePr>
            <a:graphicFrameLocks noChangeAspect="1"/>
          </p:cNvGraphicFramePr>
          <p:nvPr/>
        </p:nvGraphicFramePr>
        <p:xfrm>
          <a:off x="6588224" y="2492896"/>
          <a:ext cx="1296144" cy="459461"/>
        </p:xfrm>
        <a:graphic>
          <a:graphicData uri="http://schemas.openxmlformats.org/presentationml/2006/ole">
            <p:oleObj spid="_x0000_s25607" name="Equation" r:id="rId3" imgW="723586" imgH="253890" progId="Equation.DSMT4">
              <p:embed/>
            </p:oleObj>
          </a:graphicData>
        </a:graphic>
      </p:graphicFrame>
      <p:sp>
        <p:nvSpPr>
          <p:cNvPr id="25609" name="Text Box 9"/>
          <p:cNvSpPr txBox="1">
            <a:spLocks noChangeArrowheads="1"/>
          </p:cNvSpPr>
          <p:nvPr/>
        </p:nvSpPr>
        <p:spPr bwMode="auto">
          <a:xfrm>
            <a:off x="251520" y="3068960"/>
            <a:ext cx="3740127" cy="461665"/>
          </a:xfrm>
          <a:prstGeom prst="rect">
            <a:avLst/>
          </a:prstGeom>
          <a:noFill/>
          <a:ln w="9525" algn="ctr">
            <a:noFill/>
            <a:miter lim="800000"/>
            <a:headEnd/>
            <a:tailEnd/>
          </a:ln>
          <a:effectLst/>
        </p:spPr>
        <p:txBody>
          <a:bodyPr wrap="none">
            <a:spAutoFit/>
          </a:bodyPr>
          <a:lstStyle/>
          <a:p>
            <a:r>
              <a:rPr lang="zh-CN" altLang="en-US" sz="2400" b="1" dirty="0"/>
              <a:t>必须满足无套利条件</a:t>
            </a:r>
            <a:r>
              <a:rPr lang="en-US" altLang="zh-CN" sz="2400" b="1" dirty="0"/>
              <a:t>,</a:t>
            </a:r>
            <a:r>
              <a:rPr lang="zh-CN" altLang="en-US" sz="2400" b="1" dirty="0"/>
              <a:t>即如 </a:t>
            </a:r>
          </a:p>
        </p:txBody>
      </p:sp>
      <p:sp>
        <p:nvSpPr>
          <p:cNvPr id="25611" name="Rectangle 11"/>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b="1"/>
          </a:p>
        </p:txBody>
      </p:sp>
      <p:graphicFrame>
        <p:nvGraphicFramePr>
          <p:cNvPr id="25610" name="Object 10"/>
          <p:cNvGraphicFramePr>
            <a:graphicFrameLocks noChangeAspect="1"/>
          </p:cNvGraphicFramePr>
          <p:nvPr/>
        </p:nvGraphicFramePr>
        <p:xfrm>
          <a:off x="2195736" y="3645024"/>
          <a:ext cx="2016125" cy="461962"/>
        </p:xfrm>
        <a:graphic>
          <a:graphicData uri="http://schemas.openxmlformats.org/presentationml/2006/ole">
            <p:oleObj spid="_x0000_s25610" name="Equation" r:id="rId4" imgW="1002865" imgH="228501" progId="Equation.DSMT4">
              <p:embed/>
            </p:oleObj>
          </a:graphicData>
        </a:graphic>
      </p:graphicFrame>
      <p:sp>
        <p:nvSpPr>
          <p:cNvPr id="25613" name="Rectangle 13"/>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b="1"/>
          </a:p>
        </p:txBody>
      </p:sp>
      <p:graphicFrame>
        <p:nvGraphicFramePr>
          <p:cNvPr id="25612" name="Object 12"/>
          <p:cNvGraphicFramePr>
            <a:graphicFrameLocks noChangeAspect="1"/>
          </p:cNvGraphicFramePr>
          <p:nvPr/>
        </p:nvGraphicFramePr>
        <p:xfrm>
          <a:off x="2051720" y="4077072"/>
          <a:ext cx="2665413" cy="460375"/>
        </p:xfrm>
        <a:graphic>
          <a:graphicData uri="http://schemas.openxmlformats.org/presentationml/2006/ole">
            <p:oleObj spid="_x0000_s25612" name="Equation" r:id="rId5" imgW="1320800" imgH="228600" progId="Equation.DSMT4">
              <p:embed/>
            </p:oleObj>
          </a:graphicData>
        </a:graphic>
      </p:graphicFrame>
      <p:sp>
        <p:nvSpPr>
          <p:cNvPr id="25614" name="Text Box 14"/>
          <p:cNvSpPr txBox="1">
            <a:spLocks noChangeArrowheads="1"/>
          </p:cNvSpPr>
          <p:nvPr/>
        </p:nvSpPr>
        <p:spPr bwMode="auto">
          <a:xfrm>
            <a:off x="6470023" y="3232150"/>
            <a:ext cx="1245855" cy="461665"/>
          </a:xfrm>
          <a:prstGeom prst="rect">
            <a:avLst/>
          </a:prstGeom>
          <a:noFill/>
          <a:ln w="9525" algn="ctr">
            <a:noFill/>
            <a:miter lim="800000"/>
            <a:headEnd/>
            <a:tailEnd/>
          </a:ln>
          <a:effectLst/>
        </p:spPr>
        <p:txBody>
          <a:bodyPr wrap="none">
            <a:spAutoFit/>
          </a:bodyPr>
          <a:lstStyle/>
          <a:p>
            <a:r>
              <a:rPr lang="en-US" altLang="zh-CN" sz="2400" b="1"/>
              <a:t>(4.2.3a)</a:t>
            </a:r>
          </a:p>
        </p:txBody>
      </p:sp>
      <p:sp>
        <p:nvSpPr>
          <p:cNvPr id="25615" name="Text Box 15"/>
          <p:cNvSpPr txBox="1">
            <a:spLocks noChangeArrowheads="1"/>
          </p:cNvSpPr>
          <p:nvPr/>
        </p:nvSpPr>
        <p:spPr bwMode="auto">
          <a:xfrm>
            <a:off x="6514396" y="3933825"/>
            <a:ext cx="1261885" cy="461665"/>
          </a:xfrm>
          <a:prstGeom prst="rect">
            <a:avLst/>
          </a:prstGeom>
          <a:noFill/>
          <a:ln w="9525" algn="ctr">
            <a:noFill/>
            <a:miter lim="800000"/>
            <a:headEnd/>
            <a:tailEnd/>
          </a:ln>
          <a:effectLst/>
        </p:spPr>
        <p:txBody>
          <a:bodyPr wrap="none">
            <a:spAutoFit/>
          </a:bodyPr>
          <a:lstStyle/>
          <a:p>
            <a:r>
              <a:rPr lang="en-US" altLang="zh-CN" sz="2400" b="1"/>
              <a:t>(4.2.3b)</a:t>
            </a:r>
          </a:p>
        </p:txBody>
      </p:sp>
      <p:sp>
        <p:nvSpPr>
          <p:cNvPr id="25616" name="Text Box 16"/>
          <p:cNvSpPr txBox="1">
            <a:spLocks noChangeArrowheads="1"/>
          </p:cNvSpPr>
          <p:nvPr/>
        </p:nvSpPr>
        <p:spPr bwMode="auto">
          <a:xfrm>
            <a:off x="60365" y="4581525"/>
            <a:ext cx="1107996" cy="461665"/>
          </a:xfrm>
          <a:prstGeom prst="rect">
            <a:avLst/>
          </a:prstGeom>
          <a:noFill/>
          <a:ln w="9525" algn="ctr">
            <a:noFill/>
            <a:miter lim="800000"/>
            <a:headEnd/>
            <a:tailEnd/>
          </a:ln>
          <a:effectLst/>
        </p:spPr>
        <p:txBody>
          <a:bodyPr wrap="none">
            <a:spAutoFit/>
          </a:bodyPr>
          <a:lstStyle/>
          <a:p>
            <a:r>
              <a:rPr lang="zh-CN" altLang="en-US" sz="2400" b="1"/>
              <a:t>则必有</a:t>
            </a:r>
          </a:p>
        </p:txBody>
      </p:sp>
      <p:sp>
        <p:nvSpPr>
          <p:cNvPr id="25618" name="Rectangle 18"/>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b="1"/>
          </a:p>
        </p:txBody>
      </p:sp>
      <p:graphicFrame>
        <p:nvGraphicFramePr>
          <p:cNvPr id="25617" name="Object 17"/>
          <p:cNvGraphicFramePr>
            <a:graphicFrameLocks noChangeAspect="1"/>
          </p:cNvGraphicFramePr>
          <p:nvPr/>
        </p:nvGraphicFramePr>
        <p:xfrm>
          <a:off x="1907704" y="5013176"/>
          <a:ext cx="3744913" cy="409575"/>
        </p:xfrm>
        <a:graphic>
          <a:graphicData uri="http://schemas.openxmlformats.org/presentationml/2006/ole">
            <p:oleObj spid="_x0000_s25617" name="Equation" r:id="rId6" imgW="2082800" imgH="228600" progId="Equation.DSMT4">
              <p:embed/>
            </p:oleObj>
          </a:graphicData>
        </a:graphic>
      </p:graphicFrame>
      <p:sp>
        <p:nvSpPr>
          <p:cNvPr id="25619" name="Text Box 19"/>
          <p:cNvSpPr txBox="1">
            <a:spLocks noChangeArrowheads="1"/>
          </p:cNvSpPr>
          <p:nvPr/>
        </p:nvSpPr>
        <p:spPr bwMode="auto">
          <a:xfrm>
            <a:off x="6588224" y="4869160"/>
            <a:ext cx="1245854" cy="461665"/>
          </a:xfrm>
          <a:prstGeom prst="rect">
            <a:avLst/>
          </a:prstGeom>
          <a:noFill/>
          <a:ln w="9525" algn="ctr">
            <a:noFill/>
            <a:miter lim="800000"/>
            <a:headEnd/>
            <a:tailEnd/>
          </a:ln>
          <a:effectLst/>
        </p:spPr>
        <p:txBody>
          <a:bodyPr wrap="none">
            <a:spAutoFit/>
          </a:bodyPr>
          <a:lstStyle/>
          <a:p>
            <a:r>
              <a:rPr lang="en-US" altLang="zh-CN" sz="2400" b="1" dirty="0"/>
              <a:t>(4.2.3c)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6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6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p:bldP spid="25606" grpId="0"/>
      <p:bldP spid="25609" grpId="0"/>
      <p:bldP spid="25614" grpId="0"/>
      <p:bldP spid="25615" grpId="0"/>
      <p:bldP spid="25616" grpId="0"/>
      <p:bldP spid="256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2800" b="1"/>
              <a:t>4.2  </a:t>
            </a:r>
            <a:r>
              <a:rPr lang="zh-CN" altLang="en-US" sz="2800" b="1"/>
              <a:t>不含残差的线性因子模型的套利定价理论</a:t>
            </a:r>
          </a:p>
        </p:txBody>
      </p:sp>
      <p:sp>
        <p:nvSpPr>
          <p:cNvPr id="26628" name="Text Box 4"/>
          <p:cNvSpPr txBox="1">
            <a:spLocks noChangeArrowheads="1"/>
          </p:cNvSpPr>
          <p:nvPr/>
        </p:nvSpPr>
        <p:spPr bwMode="auto">
          <a:xfrm>
            <a:off x="539750" y="1773238"/>
            <a:ext cx="4298950" cy="457200"/>
          </a:xfrm>
          <a:prstGeom prst="rect">
            <a:avLst/>
          </a:prstGeom>
          <a:noFill/>
          <a:ln w="9525" algn="ctr">
            <a:noFill/>
            <a:miter lim="800000"/>
            <a:headEnd/>
            <a:tailEnd/>
          </a:ln>
          <a:effectLst/>
        </p:spPr>
        <p:txBody>
          <a:bodyPr wrap="none">
            <a:spAutoFit/>
          </a:bodyPr>
          <a:lstStyle/>
          <a:p>
            <a:r>
              <a:rPr lang="en-US" altLang="zh-CN" sz="2400">
                <a:latin typeface="黑体" pitchFamily="2" charset="-122"/>
                <a:ea typeface="黑体" pitchFamily="2" charset="-122"/>
              </a:rPr>
              <a:t>4.2.1  </a:t>
            </a:r>
            <a:r>
              <a:rPr lang="zh-CN" altLang="en-US" sz="2400">
                <a:latin typeface="黑体" pitchFamily="2" charset="-122"/>
                <a:ea typeface="黑体" pitchFamily="2" charset="-122"/>
              </a:rPr>
              <a:t>不含残差的单因子模型</a:t>
            </a:r>
          </a:p>
        </p:txBody>
      </p:sp>
      <p:sp>
        <p:nvSpPr>
          <p:cNvPr id="26629" name="Text Box 5"/>
          <p:cNvSpPr txBox="1">
            <a:spLocks noChangeArrowheads="1"/>
          </p:cNvSpPr>
          <p:nvPr/>
        </p:nvSpPr>
        <p:spPr bwMode="auto">
          <a:xfrm>
            <a:off x="971549" y="2492375"/>
            <a:ext cx="1209235" cy="369332"/>
          </a:xfrm>
          <a:prstGeom prst="rect">
            <a:avLst/>
          </a:prstGeom>
          <a:noFill/>
          <a:ln w="9525" algn="ctr">
            <a:noFill/>
            <a:miter lim="800000"/>
            <a:headEnd/>
            <a:tailEnd/>
          </a:ln>
          <a:effectLst/>
        </p:spPr>
        <p:txBody>
          <a:bodyPr wrap="square">
            <a:spAutoFit/>
          </a:bodyPr>
          <a:lstStyle/>
          <a:p>
            <a:r>
              <a:rPr lang="zh-CN" altLang="en-US"/>
              <a:t>假设向量 </a:t>
            </a:r>
          </a:p>
        </p:txBody>
      </p:sp>
      <p:sp>
        <p:nvSpPr>
          <p:cNvPr id="26631" name="Rectangle 7"/>
          <p:cNvSpPr>
            <a:spLocks noChangeArrowheads="1"/>
          </p:cNvSpPr>
          <p:nvPr/>
        </p:nvSpPr>
        <p:spPr bwMode="auto">
          <a:xfrm>
            <a:off x="-1" y="3152893"/>
            <a:ext cx="9515293" cy="369332"/>
          </a:xfrm>
          <a:prstGeom prst="rect">
            <a:avLst/>
          </a:prstGeom>
          <a:noFill/>
          <a:ln w="9525" algn="ctr">
            <a:noFill/>
            <a:miter lim="800000"/>
            <a:headEnd/>
            <a:tailEnd/>
          </a:ln>
          <a:effectLst/>
        </p:spPr>
        <p:txBody>
          <a:bodyPr wrap="square" anchor="ctr">
            <a:spAutoFit/>
          </a:bodyPr>
          <a:lstStyle/>
          <a:p>
            <a:endParaRPr lang="zh-CN" altLang="en-US"/>
          </a:p>
        </p:txBody>
      </p:sp>
      <p:graphicFrame>
        <p:nvGraphicFramePr>
          <p:cNvPr id="26630" name="Object 6"/>
          <p:cNvGraphicFramePr>
            <a:graphicFrameLocks noChangeAspect="1"/>
          </p:cNvGraphicFramePr>
          <p:nvPr/>
        </p:nvGraphicFramePr>
        <p:xfrm>
          <a:off x="2051049" y="2492375"/>
          <a:ext cx="1315921" cy="363072"/>
        </p:xfrm>
        <a:graphic>
          <a:graphicData uri="http://schemas.openxmlformats.org/presentationml/2006/ole">
            <p:oleObj spid="_x0000_s26630" name="Equation" r:id="rId3" imgW="685800" imgH="228600" progId="Equation.DSMT4">
              <p:embed/>
            </p:oleObj>
          </a:graphicData>
        </a:graphic>
      </p:graphicFrame>
      <p:sp>
        <p:nvSpPr>
          <p:cNvPr id="26632" name="Text Box 8"/>
          <p:cNvSpPr txBox="1">
            <a:spLocks noChangeArrowheads="1"/>
          </p:cNvSpPr>
          <p:nvPr/>
        </p:nvSpPr>
        <p:spPr bwMode="auto">
          <a:xfrm>
            <a:off x="3276600" y="2492375"/>
            <a:ext cx="905274" cy="369332"/>
          </a:xfrm>
          <a:prstGeom prst="rect">
            <a:avLst/>
          </a:prstGeom>
          <a:noFill/>
          <a:ln w="9525" algn="ctr">
            <a:noFill/>
            <a:miter lim="800000"/>
            <a:headEnd/>
            <a:tailEnd/>
          </a:ln>
          <a:effectLst/>
        </p:spPr>
        <p:txBody>
          <a:bodyPr wrap="square">
            <a:spAutoFit/>
          </a:bodyPr>
          <a:lstStyle/>
          <a:p>
            <a:r>
              <a:rPr lang="zh-CN" altLang="en-US"/>
              <a:t>和向量</a:t>
            </a:r>
          </a:p>
        </p:txBody>
      </p:sp>
      <p:sp>
        <p:nvSpPr>
          <p:cNvPr id="26634" name="Rectangle 10"/>
          <p:cNvSpPr>
            <a:spLocks noChangeArrowheads="1"/>
          </p:cNvSpPr>
          <p:nvPr/>
        </p:nvSpPr>
        <p:spPr bwMode="auto">
          <a:xfrm>
            <a:off x="-1" y="3148131"/>
            <a:ext cx="9515293" cy="369332"/>
          </a:xfrm>
          <a:prstGeom prst="rect">
            <a:avLst/>
          </a:prstGeom>
          <a:noFill/>
          <a:ln w="9525" algn="ctr">
            <a:noFill/>
            <a:miter lim="800000"/>
            <a:headEnd/>
            <a:tailEnd/>
          </a:ln>
          <a:effectLst/>
        </p:spPr>
        <p:txBody>
          <a:bodyPr wrap="square" anchor="ctr">
            <a:spAutoFit/>
          </a:bodyPr>
          <a:lstStyle/>
          <a:p>
            <a:endParaRPr lang="zh-CN" altLang="en-US"/>
          </a:p>
        </p:txBody>
      </p:sp>
      <p:graphicFrame>
        <p:nvGraphicFramePr>
          <p:cNvPr id="26633" name="Object 9"/>
          <p:cNvGraphicFramePr>
            <a:graphicFrameLocks noChangeAspect="1"/>
          </p:cNvGraphicFramePr>
          <p:nvPr/>
        </p:nvGraphicFramePr>
        <p:xfrm>
          <a:off x="4140200" y="2492375"/>
          <a:ext cx="1661946" cy="432958"/>
        </p:xfrm>
        <a:graphic>
          <a:graphicData uri="http://schemas.openxmlformats.org/presentationml/2006/ole">
            <p:oleObj spid="_x0000_s26633" name="Equation" r:id="rId4" imgW="914400" imgH="241300" progId="Equation.DSMT4">
              <p:embed/>
            </p:oleObj>
          </a:graphicData>
        </a:graphic>
      </p:graphicFrame>
      <p:sp>
        <p:nvSpPr>
          <p:cNvPr id="26635" name="Text Box 11"/>
          <p:cNvSpPr txBox="1">
            <a:spLocks noChangeArrowheads="1"/>
          </p:cNvSpPr>
          <p:nvPr/>
        </p:nvSpPr>
        <p:spPr bwMode="auto">
          <a:xfrm>
            <a:off x="5724524" y="2492375"/>
            <a:ext cx="1209235" cy="369332"/>
          </a:xfrm>
          <a:prstGeom prst="rect">
            <a:avLst/>
          </a:prstGeom>
          <a:noFill/>
          <a:ln w="9525" algn="ctr">
            <a:noFill/>
            <a:miter lim="800000"/>
            <a:headEnd/>
            <a:tailEnd/>
          </a:ln>
          <a:effectLst/>
        </p:spPr>
        <p:txBody>
          <a:bodyPr wrap="square">
            <a:spAutoFit/>
          </a:bodyPr>
          <a:lstStyle/>
          <a:p>
            <a:r>
              <a:rPr lang="zh-CN" altLang="en-US"/>
              <a:t>线性无关</a:t>
            </a:r>
            <a:r>
              <a:rPr lang="en-US" altLang="zh-CN"/>
              <a:t>,</a:t>
            </a:r>
          </a:p>
        </p:txBody>
      </p:sp>
      <p:sp>
        <p:nvSpPr>
          <p:cNvPr id="26636" name="Text Box 12"/>
          <p:cNvSpPr txBox="1">
            <a:spLocks noChangeArrowheads="1"/>
          </p:cNvSpPr>
          <p:nvPr/>
        </p:nvSpPr>
        <p:spPr bwMode="auto">
          <a:xfrm>
            <a:off x="468312" y="3068637"/>
            <a:ext cx="3825941" cy="369332"/>
          </a:xfrm>
          <a:prstGeom prst="rect">
            <a:avLst/>
          </a:prstGeom>
          <a:noFill/>
          <a:ln w="9525" algn="ctr">
            <a:noFill/>
            <a:miter lim="800000"/>
            <a:headEnd/>
            <a:tailEnd/>
          </a:ln>
          <a:effectLst/>
        </p:spPr>
        <p:txBody>
          <a:bodyPr wrap="square">
            <a:spAutoFit/>
          </a:bodyPr>
          <a:lstStyle/>
          <a:p>
            <a:r>
              <a:rPr lang="zh-CN" altLang="en-US"/>
              <a:t>由上面两个向量生成的子空间记为 </a:t>
            </a:r>
          </a:p>
        </p:txBody>
      </p:sp>
      <p:sp>
        <p:nvSpPr>
          <p:cNvPr id="26638" name="Rectangle 14"/>
          <p:cNvSpPr>
            <a:spLocks noChangeArrowheads="1"/>
          </p:cNvSpPr>
          <p:nvPr/>
        </p:nvSpPr>
        <p:spPr bwMode="auto">
          <a:xfrm>
            <a:off x="-180976" y="3195756"/>
            <a:ext cx="9515293" cy="369332"/>
          </a:xfrm>
          <a:prstGeom prst="rect">
            <a:avLst/>
          </a:prstGeom>
          <a:noFill/>
          <a:ln w="9525" algn="ctr">
            <a:noFill/>
            <a:miter lim="800000"/>
            <a:headEnd/>
            <a:tailEnd/>
          </a:ln>
          <a:effectLst/>
        </p:spPr>
        <p:txBody>
          <a:bodyPr wrap="square" anchor="ctr">
            <a:spAutoFit/>
          </a:bodyPr>
          <a:lstStyle/>
          <a:p>
            <a:endParaRPr lang="zh-CN" altLang="en-US"/>
          </a:p>
        </p:txBody>
      </p:sp>
      <p:graphicFrame>
        <p:nvGraphicFramePr>
          <p:cNvPr id="26637" name="Object 13"/>
          <p:cNvGraphicFramePr>
            <a:graphicFrameLocks noChangeAspect="1"/>
          </p:cNvGraphicFramePr>
          <p:nvPr/>
        </p:nvGraphicFramePr>
        <p:xfrm>
          <a:off x="3995737" y="3068637"/>
          <a:ext cx="1731833" cy="368185"/>
        </p:xfrm>
        <a:graphic>
          <a:graphicData uri="http://schemas.openxmlformats.org/presentationml/2006/ole">
            <p:oleObj spid="_x0000_s26637" name="Equation" r:id="rId5" imgW="939600" imgH="203040" progId="Equation.DSMT4">
              <p:embed/>
            </p:oleObj>
          </a:graphicData>
        </a:graphic>
      </p:graphicFrame>
      <p:sp>
        <p:nvSpPr>
          <p:cNvPr id="26640" name="Rectangle 16"/>
          <p:cNvSpPr>
            <a:spLocks noChangeArrowheads="1"/>
          </p:cNvSpPr>
          <p:nvPr/>
        </p:nvSpPr>
        <p:spPr bwMode="auto">
          <a:xfrm>
            <a:off x="-252413" y="3357563"/>
            <a:ext cx="9144001"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6639" name="Object 15"/>
          <p:cNvGraphicFramePr>
            <a:graphicFrameLocks noChangeAspect="1"/>
          </p:cNvGraphicFramePr>
          <p:nvPr/>
        </p:nvGraphicFramePr>
        <p:xfrm>
          <a:off x="5651500" y="2997200"/>
          <a:ext cx="3429576" cy="393754"/>
        </p:xfrm>
        <a:graphic>
          <a:graphicData uri="http://schemas.openxmlformats.org/presentationml/2006/ole">
            <p:oleObj spid="_x0000_s26639" name="Equation" r:id="rId6" imgW="1854000" imgH="215640" progId="Equation.DSMT4">
              <p:embed/>
            </p:oleObj>
          </a:graphicData>
        </a:graphic>
      </p:graphicFrame>
      <p:sp>
        <p:nvSpPr>
          <p:cNvPr id="26641" name="Text Box 17"/>
          <p:cNvSpPr txBox="1">
            <a:spLocks noChangeArrowheads="1"/>
          </p:cNvSpPr>
          <p:nvPr/>
        </p:nvSpPr>
        <p:spPr bwMode="auto">
          <a:xfrm>
            <a:off x="179387" y="3716337"/>
            <a:ext cx="1618921" cy="369332"/>
          </a:xfrm>
          <a:prstGeom prst="rect">
            <a:avLst/>
          </a:prstGeom>
          <a:noFill/>
          <a:ln w="9525" algn="ctr">
            <a:noFill/>
            <a:miter lim="800000"/>
            <a:headEnd/>
            <a:tailEnd/>
          </a:ln>
          <a:effectLst/>
        </p:spPr>
        <p:txBody>
          <a:bodyPr wrap="square">
            <a:spAutoFit/>
          </a:bodyPr>
          <a:lstStyle/>
          <a:p>
            <a:r>
              <a:rPr lang="zh-CN" altLang="en-US"/>
              <a:t>构成的子空间</a:t>
            </a:r>
          </a:p>
        </p:txBody>
      </p:sp>
      <p:sp>
        <p:nvSpPr>
          <p:cNvPr id="26643" name="Rectangle 19"/>
          <p:cNvSpPr>
            <a:spLocks noChangeArrowheads="1"/>
          </p:cNvSpPr>
          <p:nvPr/>
        </p:nvSpPr>
        <p:spPr bwMode="auto">
          <a:xfrm>
            <a:off x="-1" y="3167181"/>
            <a:ext cx="9515293" cy="369332"/>
          </a:xfrm>
          <a:prstGeom prst="rect">
            <a:avLst/>
          </a:prstGeom>
          <a:noFill/>
          <a:ln w="9525" algn="ctr">
            <a:noFill/>
            <a:miter lim="800000"/>
            <a:headEnd/>
            <a:tailEnd/>
          </a:ln>
          <a:effectLst/>
        </p:spPr>
        <p:txBody>
          <a:bodyPr wrap="square" anchor="ctr">
            <a:spAutoFit/>
          </a:bodyPr>
          <a:lstStyle/>
          <a:p>
            <a:endParaRPr lang="zh-CN" altLang="en-US"/>
          </a:p>
        </p:txBody>
      </p:sp>
      <p:graphicFrame>
        <p:nvGraphicFramePr>
          <p:cNvPr id="26642" name="Object 18"/>
          <p:cNvGraphicFramePr>
            <a:graphicFrameLocks noChangeAspect="1"/>
          </p:cNvGraphicFramePr>
          <p:nvPr/>
        </p:nvGraphicFramePr>
        <p:xfrm>
          <a:off x="1692275" y="3716338"/>
          <a:ext cx="347730" cy="317048"/>
        </p:xfrm>
        <a:graphic>
          <a:graphicData uri="http://schemas.openxmlformats.org/presentationml/2006/ole">
            <p:oleObj spid="_x0000_s26642" name="Equation" r:id="rId7" imgW="215713" imgH="203024" progId="Equation.DSMT4">
              <p:embed/>
            </p:oleObj>
          </a:graphicData>
        </a:graphic>
      </p:graphicFrame>
      <p:sp>
        <p:nvSpPr>
          <p:cNvPr id="26644" name="Text Box 20"/>
          <p:cNvSpPr txBox="1">
            <a:spLocks noChangeArrowheads="1"/>
          </p:cNvSpPr>
          <p:nvPr/>
        </p:nvSpPr>
        <p:spPr bwMode="auto">
          <a:xfrm>
            <a:off x="1803400" y="3722687"/>
            <a:ext cx="667392" cy="369332"/>
          </a:xfrm>
          <a:prstGeom prst="rect">
            <a:avLst/>
          </a:prstGeom>
          <a:noFill/>
          <a:ln w="9525" algn="ctr">
            <a:noFill/>
            <a:miter lim="800000"/>
            <a:headEnd/>
            <a:tailEnd/>
          </a:ln>
          <a:effectLst/>
        </p:spPr>
        <p:txBody>
          <a:bodyPr wrap="square">
            <a:spAutoFit/>
          </a:bodyPr>
          <a:lstStyle/>
          <a:p>
            <a:r>
              <a:rPr lang="zh-CN" altLang="en-US"/>
              <a:t>即与</a:t>
            </a:r>
          </a:p>
        </p:txBody>
      </p:sp>
      <p:sp>
        <p:nvSpPr>
          <p:cNvPr id="26646" name="Rectangle 22"/>
          <p:cNvSpPr>
            <a:spLocks noChangeArrowheads="1"/>
          </p:cNvSpPr>
          <p:nvPr/>
        </p:nvSpPr>
        <p:spPr bwMode="auto">
          <a:xfrm>
            <a:off x="-1" y="3176706"/>
            <a:ext cx="9515293" cy="369332"/>
          </a:xfrm>
          <a:prstGeom prst="rect">
            <a:avLst/>
          </a:prstGeom>
          <a:noFill/>
          <a:ln w="9525" algn="ctr">
            <a:noFill/>
            <a:miter lim="800000"/>
            <a:headEnd/>
            <a:tailEnd/>
          </a:ln>
          <a:effectLst/>
        </p:spPr>
        <p:txBody>
          <a:bodyPr wrap="square" anchor="ctr">
            <a:spAutoFit/>
          </a:bodyPr>
          <a:lstStyle/>
          <a:p>
            <a:endParaRPr lang="zh-CN" altLang="en-US"/>
          </a:p>
        </p:txBody>
      </p:sp>
      <p:graphicFrame>
        <p:nvGraphicFramePr>
          <p:cNvPr id="26645" name="Object 21"/>
          <p:cNvGraphicFramePr>
            <a:graphicFrameLocks noChangeAspect="1"/>
          </p:cNvGraphicFramePr>
          <p:nvPr/>
        </p:nvGraphicFramePr>
        <p:xfrm>
          <a:off x="2339975" y="3789363"/>
          <a:ext cx="260798" cy="310230"/>
        </p:xfrm>
        <a:graphic>
          <a:graphicData uri="http://schemas.openxmlformats.org/presentationml/2006/ole">
            <p:oleObj spid="_x0000_s26645" name="Equation" r:id="rId8" imgW="152202" imgH="177569" progId="Equation.DSMT4">
              <p:embed/>
            </p:oleObj>
          </a:graphicData>
        </a:graphic>
      </p:graphicFrame>
      <p:sp>
        <p:nvSpPr>
          <p:cNvPr id="26647" name="Text Box 23"/>
          <p:cNvSpPr txBox="1">
            <a:spLocks noChangeArrowheads="1"/>
          </p:cNvSpPr>
          <p:nvPr/>
        </p:nvSpPr>
        <p:spPr bwMode="auto">
          <a:xfrm>
            <a:off x="2555875" y="3716337"/>
            <a:ext cx="3588058" cy="369332"/>
          </a:xfrm>
          <a:prstGeom prst="rect">
            <a:avLst/>
          </a:prstGeom>
          <a:noFill/>
          <a:ln w="9525" algn="ctr">
            <a:noFill/>
            <a:miter lim="800000"/>
            <a:headEnd/>
            <a:tailEnd/>
          </a:ln>
          <a:effectLst/>
        </p:spPr>
        <p:txBody>
          <a:bodyPr wrap="square">
            <a:spAutoFit/>
          </a:bodyPr>
          <a:lstStyle/>
          <a:p>
            <a:r>
              <a:rPr lang="zh-CN" altLang="en-US"/>
              <a:t>中向量正交的向量构成的集合， </a:t>
            </a:r>
          </a:p>
        </p:txBody>
      </p:sp>
      <p:sp>
        <p:nvSpPr>
          <p:cNvPr id="26648" name="Text Box 24"/>
          <p:cNvSpPr txBox="1">
            <a:spLocks noChangeArrowheads="1"/>
          </p:cNvSpPr>
          <p:nvPr/>
        </p:nvSpPr>
        <p:spPr bwMode="auto">
          <a:xfrm>
            <a:off x="5940424" y="3716337"/>
            <a:ext cx="2160765" cy="369332"/>
          </a:xfrm>
          <a:prstGeom prst="rect">
            <a:avLst/>
          </a:prstGeom>
          <a:noFill/>
          <a:ln w="9525" algn="ctr">
            <a:noFill/>
            <a:miter lim="800000"/>
            <a:headEnd/>
            <a:tailEnd/>
          </a:ln>
          <a:effectLst/>
        </p:spPr>
        <p:txBody>
          <a:bodyPr wrap="square">
            <a:spAutoFit/>
          </a:bodyPr>
          <a:lstStyle/>
          <a:p>
            <a:r>
              <a:rPr lang="zh-CN" altLang="en-US"/>
              <a:t>由无套利条件得出 </a:t>
            </a:r>
          </a:p>
        </p:txBody>
      </p:sp>
      <p:sp>
        <p:nvSpPr>
          <p:cNvPr id="26650" name="Rectangle 26"/>
          <p:cNvSpPr>
            <a:spLocks noChangeArrowheads="1"/>
          </p:cNvSpPr>
          <p:nvPr/>
        </p:nvSpPr>
        <p:spPr bwMode="auto">
          <a:xfrm>
            <a:off x="-1" y="3148131"/>
            <a:ext cx="9515293" cy="369332"/>
          </a:xfrm>
          <a:prstGeom prst="rect">
            <a:avLst/>
          </a:prstGeom>
          <a:noFill/>
          <a:ln w="9525" algn="ctr">
            <a:noFill/>
            <a:miter lim="800000"/>
            <a:headEnd/>
            <a:tailEnd/>
          </a:ln>
          <a:effectLst/>
        </p:spPr>
        <p:txBody>
          <a:bodyPr wrap="square" anchor="ctr">
            <a:spAutoFit/>
          </a:bodyPr>
          <a:lstStyle/>
          <a:p>
            <a:endParaRPr lang="zh-CN" altLang="en-US"/>
          </a:p>
        </p:txBody>
      </p:sp>
      <p:graphicFrame>
        <p:nvGraphicFramePr>
          <p:cNvPr id="26649" name="Object 25"/>
          <p:cNvGraphicFramePr>
            <a:graphicFrameLocks noChangeAspect="1"/>
          </p:cNvGraphicFramePr>
          <p:nvPr/>
        </p:nvGraphicFramePr>
        <p:xfrm>
          <a:off x="323850" y="4437062"/>
          <a:ext cx="2088084" cy="352843"/>
        </p:xfrm>
        <a:graphic>
          <a:graphicData uri="http://schemas.openxmlformats.org/presentationml/2006/ole">
            <p:oleObj spid="_x0000_s26649" name="Equation" r:id="rId9" imgW="1409088" imgH="241195" progId="Equation.DSMT4">
              <p:embed/>
            </p:oleObj>
          </a:graphicData>
        </a:graphic>
      </p:graphicFrame>
      <p:sp>
        <p:nvSpPr>
          <p:cNvPr id="26651" name="Text Box 27"/>
          <p:cNvSpPr txBox="1">
            <a:spLocks noChangeArrowheads="1"/>
          </p:cNvSpPr>
          <p:nvPr/>
        </p:nvSpPr>
        <p:spPr bwMode="auto">
          <a:xfrm>
            <a:off x="2124074" y="4437062"/>
            <a:ext cx="971353" cy="369332"/>
          </a:xfrm>
          <a:prstGeom prst="rect">
            <a:avLst/>
          </a:prstGeom>
          <a:noFill/>
          <a:ln w="9525" algn="ctr">
            <a:noFill/>
            <a:miter lim="800000"/>
            <a:headEnd/>
            <a:tailEnd/>
          </a:ln>
          <a:effectLst/>
        </p:spPr>
        <p:txBody>
          <a:bodyPr wrap="square">
            <a:spAutoFit/>
          </a:bodyPr>
          <a:lstStyle/>
          <a:p>
            <a:r>
              <a:rPr lang="zh-CN" altLang="en-US"/>
              <a:t>满足与 </a:t>
            </a:r>
          </a:p>
        </p:txBody>
      </p:sp>
      <p:sp>
        <p:nvSpPr>
          <p:cNvPr id="26653" name="Rectangle 29"/>
          <p:cNvSpPr>
            <a:spLocks noChangeArrowheads="1"/>
          </p:cNvSpPr>
          <p:nvPr/>
        </p:nvSpPr>
        <p:spPr bwMode="auto">
          <a:xfrm>
            <a:off x="-1" y="3167181"/>
            <a:ext cx="9515293" cy="369332"/>
          </a:xfrm>
          <a:prstGeom prst="rect">
            <a:avLst/>
          </a:prstGeom>
          <a:noFill/>
          <a:ln w="9525" algn="ctr">
            <a:noFill/>
            <a:miter lim="800000"/>
            <a:headEnd/>
            <a:tailEnd/>
          </a:ln>
          <a:effectLst/>
        </p:spPr>
        <p:txBody>
          <a:bodyPr wrap="square" anchor="ctr">
            <a:spAutoFit/>
          </a:bodyPr>
          <a:lstStyle/>
          <a:p>
            <a:endParaRPr lang="zh-CN" altLang="en-US"/>
          </a:p>
        </p:txBody>
      </p:sp>
      <p:graphicFrame>
        <p:nvGraphicFramePr>
          <p:cNvPr id="26652" name="Object 28"/>
          <p:cNvGraphicFramePr>
            <a:graphicFrameLocks noChangeAspect="1"/>
          </p:cNvGraphicFramePr>
          <p:nvPr/>
        </p:nvGraphicFramePr>
        <p:xfrm>
          <a:off x="2916238" y="4437063"/>
          <a:ext cx="347730" cy="317048"/>
        </p:xfrm>
        <a:graphic>
          <a:graphicData uri="http://schemas.openxmlformats.org/presentationml/2006/ole">
            <p:oleObj spid="_x0000_s26652" name="Equation" r:id="rId10" imgW="215713" imgH="203024" progId="Equation.DSMT4">
              <p:embed/>
            </p:oleObj>
          </a:graphicData>
        </a:graphic>
      </p:graphicFrame>
      <p:sp>
        <p:nvSpPr>
          <p:cNvPr id="26654" name="Text Box 30"/>
          <p:cNvSpPr txBox="1">
            <a:spLocks noChangeArrowheads="1"/>
          </p:cNvSpPr>
          <p:nvPr/>
        </p:nvSpPr>
        <p:spPr bwMode="auto">
          <a:xfrm>
            <a:off x="3203574" y="4437062"/>
            <a:ext cx="2398647" cy="369332"/>
          </a:xfrm>
          <a:prstGeom prst="rect">
            <a:avLst/>
          </a:prstGeom>
          <a:noFill/>
          <a:ln w="9525" algn="ctr">
            <a:noFill/>
            <a:miter lim="800000"/>
            <a:headEnd/>
            <a:tailEnd/>
          </a:ln>
          <a:effectLst/>
        </p:spPr>
        <p:txBody>
          <a:bodyPr wrap="square">
            <a:spAutoFit/>
          </a:bodyPr>
          <a:lstStyle/>
          <a:p>
            <a:r>
              <a:rPr lang="zh-CN" altLang="en-US"/>
              <a:t>中所有向量都正交， </a:t>
            </a:r>
          </a:p>
        </p:txBody>
      </p:sp>
      <p:sp>
        <p:nvSpPr>
          <p:cNvPr id="26656" name="Rectangle 32"/>
          <p:cNvSpPr>
            <a:spLocks noChangeArrowheads="1"/>
          </p:cNvSpPr>
          <p:nvPr/>
        </p:nvSpPr>
        <p:spPr bwMode="auto">
          <a:xfrm>
            <a:off x="-1" y="3138606"/>
            <a:ext cx="9515293" cy="369332"/>
          </a:xfrm>
          <a:prstGeom prst="rect">
            <a:avLst/>
          </a:prstGeom>
          <a:noFill/>
          <a:ln w="9525" algn="ctr">
            <a:noFill/>
            <a:miter lim="800000"/>
            <a:headEnd/>
            <a:tailEnd/>
          </a:ln>
          <a:effectLst/>
        </p:spPr>
        <p:txBody>
          <a:bodyPr wrap="square" anchor="ctr">
            <a:spAutoFit/>
          </a:bodyPr>
          <a:lstStyle/>
          <a:p>
            <a:endParaRPr lang="zh-CN" altLang="en-US"/>
          </a:p>
        </p:txBody>
      </p:sp>
      <p:graphicFrame>
        <p:nvGraphicFramePr>
          <p:cNvPr id="26655" name="Object 31"/>
          <p:cNvGraphicFramePr>
            <a:graphicFrameLocks noChangeAspect="1"/>
          </p:cNvGraphicFramePr>
          <p:nvPr/>
        </p:nvGraphicFramePr>
        <p:xfrm>
          <a:off x="5175787" y="4437112"/>
          <a:ext cx="3968213" cy="432958"/>
        </p:xfrm>
        <a:graphic>
          <a:graphicData uri="http://schemas.openxmlformats.org/presentationml/2006/ole">
            <p:oleObj spid="_x0000_s26655" name="Equation" r:id="rId11" imgW="2349360" imgH="253800" progId="Equation.DSMT4">
              <p:embed/>
            </p:oleObj>
          </a:graphicData>
        </a:graphic>
      </p:graphicFrame>
      <p:sp>
        <p:nvSpPr>
          <p:cNvPr id="26658" name="Rectangle 34"/>
          <p:cNvSpPr>
            <a:spLocks noChangeArrowheads="1"/>
          </p:cNvSpPr>
          <p:nvPr/>
        </p:nvSpPr>
        <p:spPr bwMode="auto">
          <a:xfrm>
            <a:off x="-1" y="3152893"/>
            <a:ext cx="9515293" cy="369332"/>
          </a:xfrm>
          <a:prstGeom prst="rect">
            <a:avLst/>
          </a:prstGeom>
          <a:noFill/>
          <a:ln w="9525" algn="ctr">
            <a:noFill/>
            <a:miter lim="800000"/>
            <a:headEnd/>
            <a:tailEnd/>
          </a:ln>
          <a:effectLst/>
        </p:spPr>
        <p:txBody>
          <a:bodyPr wrap="square" anchor="ctr">
            <a:spAutoFit/>
          </a:bodyPr>
          <a:lstStyle/>
          <a:p>
            <a:endParaRPr lang="zh-CN" altLang="en-US"/>
          </a:p>
        </p:txBody>
      </p:sp>
      <p:graphicFrame>
        <p:nvGraphicFramePr>
          <p:cNvPr id="26657" name="Object 33"/>
          <p:cNvGraphicFramePr>
            <a:graphicFrameLocks noChangeAspect="1"/>
          </p:cNvGraphicFramePr>
          <p:nvPr/>
        </p:nvGraphicFramePr>
        <p:xfrm>
          <a:off x="323850" y="5084763"/>
          <a:ext cx="2396610" cy="403980"/>
        </p:xfrm>
        <a:graphic>
          <a:graphicData uri="http://schemas.openxmlformats.org/presentationml/2006/ole">
            <p:oleObj spid="_x0000_s26657" name="Equation" r:id="rId12" imgW="1333440" imgH="228600" progId="Equation.DSMT4">
              <p:embed/>
            </p:oleObj>
          </a:graphicData>
        </a:graphic>
      </p:graphicFrame>
      <p:sp>
        <p:nvSpPr>
          <p:cNvPr id="26660" name="Rectangle 36"/>
          <p:cNvSpPr>
            <a:spLocks noChangeArrowheads="1"/>
          </p:cNvSpPr>
          <p:nvPr/>
        </p:nvSpPr>
        <p:spPr bwMode="auto">
          <a:xfrm>
            <a:off x="-1" y="3148131"/>
            <a:ext cx="9515293" cy="369332"/>
          </a:xfrm>
          <a:prstGeom prst="rect">
            <a:avLst/>
          </a:prstGeom>
          <a:noFill/>
          <a:ln w="9525" algn="ctr">
            <a:noFill/>
            <a:miter lim="800000"/>
            <a:headEnd/>
            <a:tailEnd/>
          </a:ln>
          <a:effectLst/>
        </p:spPr>
        <p:txBody>
          <a:bodyPr wrap="square" anchor="ctr">
            <a:spAutoFit/>
          </a:bodyPr>
          <a:lstStyle/>
          <a:p>
            <a:endParaRPr lang="zh-CN" altLang="en-US"/>
          </a:p>
        </p:txBody>
      </p:sp>
      <p:graphicFrame>
        <p:nvGraphicFramePr>
          <p:cNvPr id="26659" name="Object 35"/>
          <p:cNvGraphicFramePr>
            <a:graphicFrameLocks noChangeAspect="1"/>
          </p:cNvGraphicFramePr>
          <p:nvPr/>
        </p:nvGraphicFramePr>
        <p:xfrm>
          <a:off x="2555875" y="5734050"/>
          <a:ext cx="3789236" cy="431254"/>
        </p:xfrm>
        <a:graphic>
          <a:graphicData uri="http://schemas.openxmlformats.org/presentationml/2006/ole">
            <p:oleObj spid="_x0000_s26659" name="Equation" r:id="rId13" imgW="2082800" imgH="2413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6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6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6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6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6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6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6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65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66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65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6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26632" grpId="0"/>
      <p:bldP spid="26635" grpId="0"/>
      <p:bldP spid="26636" grpId="0"/>
      <p:bldP spid="26641" grpId="0"/>
      <p:bldP spid="26644" grpId="0"/>
      <p:bldP spid="26647" grpId="0"/>
      <p:bldP spid="26648" grpId="0"/>
      <p:bldP spid="26651" grpId="0"/>
      <p:bldP spid="266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z="2800" b="1"/>
              <a:t>4.2  </a:t>
            </a:r>
            <a:r>
              <a:rPr lang="zh-CN" altLang="en-US" sz="2800" b="1"/>
              <a:t>不含残差的线性因子模型的套利定价理论</a:t>
            </a:r>
          </a:p>
        </p:txBody>
      </p:sp>
      <p:sp>
        <p:nvSpPr>
          <p:cNvPr id="27652" name="Text Box 4"/>
          <p:cNvSpPr txBox="1">
            <a:spLocks noChangeArrowheads="1"/>
          </p:cNvSpPr>
          <p:nvPr/>
        </p:nvSpPr>
        <p:spPr bwMode="auto">
          <a:xfrm>
            <a:off x="539750" y="1773238"/>
            <a:ext cx="4298950" cy="457200"/>
          </a:xfrm>
          <a:prstGeom prst="rect">
            <a:avLst/>
          </a:prstGeom>
          <a:noFill/>
          <a:ln w="9525" algn="ctr">
            <a:noFill/>
            <a:miter lim="800000"/>
            <a:headEnd/>
            <a:tailEnd/>
          </a:ln>
          <a:effectLst/>
        </p:spPr>
        <p:txBody>
          <a:bodyPr wrap="none">
            <a:spAutoFit/>
          </a:bodyPr>
          <a:lstStyle/>
          <a:p>
            <a:r>
              <a:rPr lang="en-US" altLang="zh-CN" sz="2400">
                <a:latin typeface="黑体" pitchFamily="2" charset="-122"/>
                <a:ea typeface="黑体" pitchFamily="2" charset="-122"/>
              </a:rPr>
              <a:t>4.2.1  </a:t>
            </a:r>
            <a:r>
              <a:rPr lang="zh-CN" altLang="en-US" sz="2400">
                <a:latin typeface="黑体" pitchFamily="2" charset="-122"/>
                <a:ea typeface="黑体" pitchFamily="2" charset="-122"/>
              </a:rPr>
              <a:t>不含残差的单因子模型</a:t>
            </a:r>
          </a:p>
        </p:txBody>
      </p:sp>
      <p:sp>
        <p:nvSpPr>
          <p:cNvPr id="27653" name="Text Box 5"/>
          <p:cNvSpPr txBox="1">
            <a:spLocks noChangeArrowheads="1"/>
          </p:cNvSpPr>
          <p:nvPr/>
        </p:nvSpPr>
        <p:spPr bwMode="auto">
          <a:xfrm>
            <a:off x="294224" y="2492375"/>
            <a:ext cx="2646878" cy="461665"/>
          </a:xfrm>
          <a:prstGeom prst="rect">
            <a:avLst/>
          </a:prstGeom>
          <a:noFill/>
          <a:ln w="9525" algn="ctr">
            <a:noFill/>
            <a:miter lim="800000"/>
            <a:headEnd/>
            <a:tailEnd/>
          </a:ln>
          <a:effectLst/>
        </p:spPr>
        <p:txBody>
          <a:bodyPr wrap="none">
            <a:spAutoFit/>
          </a:bodyPr>
          <a:lstStyle/>
          <a:p>
            <a:r>
              <a:rPr lang="zh-CN" altLang="en-US" sz="2400"/>
              <a:t>写成分量形式，有</a:t>
            </a:r>
          </a:p>
        </p:txBody>
      </p:sp>
      <p:sp>
        <p:nvSpPr>
          <p:cNvPr id="27655" name="Rectangle 7"/>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a:p>
        </p:txBody>
      </p:sp>
      <p:graphicFrame>
        <p:nvGraphicFramePr>
          <p:cNvPr id="27654" name="Object 6"/>
          <p:cNvGraphicFramePr>
            <a:graphicFrameLocks noChangeAspect="1"/>
          </p:cNvGraphicFramePr>
          <p:nvPr/>
        </p:nvGraphicFramePr>
        <p:xfrm>
          <a:off x="2484438" y="3141662"/>
          <a:ext cx="1869952" cy="412231"/>
        </p:xfrm>
        <a:graphic>
          <a:graphicData uri="http://schemas.openxmlformats.org/presentationml/2006/ole">
            <p:oleObj spid="_x0000_s27654" name="Equation" r:id="rId3" imgW="1040948" imgH="228501" progId="Equation.DSMT4">
              <p:embed/>
            </p:oleObj>
          </a:graphicData>
        </a:graphic>
      </p:graphicFrame>
      <p:sp>
        <p:nvSpPr>
          <p:cNvPr id="27657" name="Rectangle 9"/>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a:p>
        </p:txBody>
      </p:sp>
      <p:graphicFrame>
        <p:nvGraphicFramePr>
          <p:cNvPr id="27656" name="Object 8"/>
          <p:cNvGraphicFramePr>
            <a:graphicFrameLocks noChangeAspect="1"/>
          </p:cNvGraphicFramePr>
          <p:nvPr/>
        </p:nvGraphicFramePr>
        <p:xfrm>
          <a:off x="2411413" y="3716337"/>
          <a:ext cx="2027824" cy="435035"/>
        </p:xfrm>
        <a:graphic>
          <a:graphicData uri="http://schemas.openxmlformats.org/presentationml/2006/ole">
            <p:oleObj spid="_x0000_s27656" name="Equation" r:id="rId4" imgW="1066800" imgH="228600" progId="Equation.DSMT4">
              <p:embed/>
            </p:oleObj>
          </a:graphicData>
        </a:graphic>
      </p:graphicFrame>
      <p:sp>
        <p:nvSpPr>
          <p:cNvPr id="27659" name="Rectangle 11"/>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a:p>
        </p:txBody>
      </p:sp>
      <p:graphicFrame>
        <p:nvGraphicFramePr>
          <p:cNvPr id="27658" name="Object 10"/>
          <p:cNvGraphicFramePr>
            <a:graphicFrameLocks noChangeAspect="1"/>
          </p:cNvGraphicFramePr>
          <p:nvPr/>
        </p:nvGraphicFramePr>
        <p:xfrm>
          <a:off x="2411413" y="4365625"/>
          <a:ext cx="1989234" cy="431527"/>
        </p:xfrm>
        <a:graphic>
          <a:graphicData uri="http://schemas.openxmlformats.org/presentationml/2006/ole">
            <p:oleObj spid="_x0000_s27658" name="Equation" r:id="rId5" imgW="1054100" imgH="228600" progId="Equation.DSMT4">
              <p:embed/>
            </p:oleObj>
          </a:graphicData>
        </a:graphic>
      </p:graphicFrame>
      <p:sp>
        <p:nvSpPr>
          <p:cNvPr id="27660" name="Text Box 12"/>
          <p:cNvSpPr txBox="1">
            <a:spLocks noChangeArrowheads="1"/>
          </p:cNvSpPr>
          <p:nvPr/>
        </p:nvSpPr>
        <p:spPr bwMode="auto">
          <a:xfrm>
            <a:off x="243906" y="5013325"/>
            <a:ext cx="3386386" cy="461665"/>
          </a:xfrm>
          <a:prstGeom prst="rect">
            <a:avLst/>
          </a:prstGeom>
          <a:noFill/>
          <a:ln w="9525" algn="ctr">
            <a:noFill/>
            <a:miter lim="800000"/>
            <a:headEnd/>
            <a:tailEnd/>
          </a:ln>
          <a:effectLst/>
        </p:spPr>
        <p:txBody>
          <a:bodyPr wrap="square">
            <a:spAutoFit/>
          </a:bodyPr>
          <a:lstStyle/>
          <a:p>
            <a:r>
              <a:rPr lang="zh-CN" altLang="en-US" sz="2400"/>
              <a:t>由上面假设可以算出 </a:t>
            </a:r>
          </a:p>
        </p:txBody>
      </p:sp>
      <p:sp>
        <p:nvSpPr>
          <p:cNvPr id="27662" name="Rectangle 14"/>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a:p>
        </p:txBody>
      </p:sp>
      <p:graphicFrame>
        <p:nvGraphicFramePr>
          <p:cNvPr id="27661" name="Object 13"/>
          <p:cNvGraphicFramePr>
            <a:graphicFrameLocks noChangeAspect="1"/>
          </p:cNvGraphicFramePr>
          <p:nvPr/>
        </p:nvGraphicFramePr>
        <p:xfrm>
          <a:off x="3275856" y="5013176"/>
          <a:ext cx="2255544" cy="432048"/>
        </p:xfrm>
        <a:graphic>
          <a:graphicData uri="http://schemas.openxmlformats.org/presentationml/2006/ole">
            <p:oleObj spid="_x0000_s27661" name="Equation" r:id="rId6" imgW="1193760" imgH="228600" progId="Equation.DSMT4">
              <p:embed/>
            </p:oleObj>
          </a:graphicData>
        </a:graphic>
      </p:graphicFrame>
      <p:sp>
        <p:nvSpPr>
          <p:cNvPr id="27664" name="Rectangle 16"/>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a:p>
        </p:txBody>
      </p:sp>
      <p:graphicFrame>
        <p:nvGraphicFramePr>
          <p:cNvPr id="27663" name="Object 15"/>
          <p:cNvGraphicFramePr>
            <a:graphicFrameLocks noChangeAspect="1"/>
          </p:cNvGraphicFramePr>
          <p:nvPr/>
        </p:nvGraphicFramePr>
        <p:xfrm>
          <a:off x="5652120" y="5085184"/>
          <a:ext cx="2592288" cy="407529"/>
        </p:xfrm>
        <a:graphic>
          <a:graphicData uri="http://schemas.openxmlformats.org/presentationml/2006/ole">
            <p:oleObj spid="_x0000_s27663" name="Equation" r:id="rId7" imgW="1460160" imgH="228600" progId="Equation.DSMT4">
              <p:embed/>
            </p:oleObj>
          </a:graphicData>
        </a:graphic>
      </p:graphicFrame>
      <p:sp>
        <p:nvSpPr>
          <p:cNvPr id="27666" name="Rectangle 18"/>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a:p>
        </p:txBody>
      </p:sp>
      <p:graphicFrame>
        <p:nvGraphicFramePr>
          <p:cNvPr id="27665" name="Object 17"/>
          <p:cNvGraphicFramePr>
            <a:graphicFrameLocks noChangeAspect="1"/>
          </p:cNvGraphicFramePr>
          <p:nvPr/>
        </p:nvGraphicFramePr>
        <p:xfrm>
          <a:off x="251520" y="5589240"/>
          <a:ext cx="1225341" cy="431899"/>
        </p:xfrm>
        <a:graphic>
          <a:graphicData uri="http://schemas.openxmlformats.org/presentationml/2006/ole">
            <p:oleObj spid="_x0000_s27665" name="Equation" r:id="rId8" imgW="647640" imgH="228600" progId="Equation.DSMT4">
              <p:embed/>
            </p:oleObj>
          </a:graphicData>
        </a:graphic>
      </p:graphicFrame>
      <p:sp>
        <p:nvSpPr>
          <p:cNvPr id="27668" name="Rectangle 20"/>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a:p>
        </p:txBody>
      </p:sp>
      <p:graphicFrame>
        <p:nvGraphicFramePr>
          <p:cNvPr id="27667" name="Object 19"/>
          <p:cNvGraphicFramePr>
            <a:graphicFrameLocks noChangeAspect="1"/>
          </p:cNvGraphicFramePr>
          <p:nvPr/>
        </p:nvGraphicFramePr>
        <p:xfrm>
          <a:off x="1475656" y="5589240"/>
          <a:ext cx="1403183" cy="435808"/>
        </p:xfrm>
        <a:graphic>
          <a:graphicData uri="http://schemas.openxmlformats.org/presentationml/2006/ole">
            <p:oleObj spid="_x0000_s27667" name="Equation" r:id="rId9" imgW="736560" imgH="228600" progId="Equation.DSMT4">
              <p:embed/>
            </p:oleObj>
          </a:graphicData>
        </a:graphic>
      </p:graphicFrame>
      <p:sp>
        <p:nvSpPr>
          <p:cNvPr id="27670" name="Rectangle 22"/>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a:p>
        </p:txBody>
      </p:sp>
      <p:graphicFrame>
        <p:nvGraphicFramePr>
          <p:cNvPr id="27669" name="Object 21"/>
          <p:cNvGraphicFramePr>
            <a:graphicFrameLocks noChangeAspect="1"/>
          </p:cNvGraphicFramePr>
          <p:nvPr/>
        </p:nvGraphicFramePr>
        <p:xfrm>
          <a:off x="2843808" y="5589240"/>
          <a:ext cx="1373867" cy="457304"/>
        </p:xfrm>
        <a:graphic>
          <a:graphicData uri="http://schemas.openxmlformats.org/presentationml/2006/ole">
            <p:oleObj spid="_x0000_s27669" name="Equation" r:id="rId10" imgW="685800" imgH="228600" progId="Equation.DSMT4">
              <p:embed/>
            </p:oleObj>
          </a:graphicData>
        </a:graphic>
      </p:graphicFrame>
      <p:sp>
        <p:nvSpPr>
          <p:cNvPr id="27671" name="Text Box 23"/>
          <p:cNvSpPr txBox="1">
            <a:spLocks noChangeArrowheads="1"/>
          </p:cNvSpPr>
          <p:nvPr/>
        </p:nvSpPr>
        <p:spPr bwMode="auto">
          <a:xfrm>
            <a:off x="3995936" y="5589240"/>
            <a:ext cx="3043497" cy="461665"/>
          </a:xfrm>
          <a:prstGeom prst="rect">
            <a:avLst/>
          </a:prstGeom>
          <a:noFill/>
          <a:ln w="9525" algn="ctr">
            <a:noFill/>
            <a:miter lim="800000"/>
            <a:headEnd/>
            <a:tailEnd/>
          </a:ln>
          <a:effectLst/>
        </p:spPr>
        <p:txBody>
          <a:bodyPr wrap="square">
            <a:spAutoFit/>
          </a:bodyPr>
          <a:lstStyle/>
          <a:p>
            <a:r>
              <a:rPr lang="zh-CN" altLang="en-US" sz="2400" dirty="0"/>
              <a:t>在同一条直线上， </a:t>
            </a:r>
          </a:p>
        </p:txBody>
      </p:sp>
      <p:sp>
        <p:nvSpPr>
          <p:cNvPr id="27672" name="Text Box 24"/>
          <p:cNvSpPr txBox="1">
            <a:spLocks noChangeArrowheads="1"/>
          </p:cNvSpPr>
          <p:nvPr/>
        </p:nvSpPr>
        <p:spPr bwMode="auto">
          <a:xfrm>
            <a:off x="539552" y="6093296"/>
            <a:ext cx="6117380" cy="461665"/>
          </a:xfrm>
          <a:prstGeom prst="rect">
            <a:avLst/>
          </a:prstGeom>
          <a:noFill/>
          <a:ln w="9525" algn="ctr">
            <a:noFill/>
            <a:miter lim="800000"/>
            <a:headEnd/>
            <a:tailEnd/>
          </a:ln>
          <a:effectLst/>
        </p:spPr>
        <p:txBody>
          <a:bodyPr wrap="none">
            <a:spAutoFit/>
          </a:bodyPr>
          <a:lstStyle/>
          <a:p>
            <a:r>
              <a:rPr lang="zh-CN" altLang="en-US" sz="2400" dirty="0">
                <a:solidFill>
                  <a:srgbClr val="FF0000"/>
                </a:solidFill>
              </a:rPr>
              <a:t>如果不在同一条直线上，就存在套利机会</a:t>
            </a:r>
            <a:r>
              <a:rPr lang="zh-CN" altLang="en-US" sz="2400" dirty="0"/>
              <a:t>。 </a:t>
            </a:r>
          </a:p>
        </p:txBody>
      </p:sp>
      <p:graphicFrame>
        <p:nvGraphicFramePr>
          <p:cNvPr id="2" name="Object 22"/>
          <p:cNvGraphicFramePr>
            <a:graphicFrameLocks noChangeAspect="1"/>
          </p:cNvGraphicFramePr>
          <p:nvPr/>
        </p:nvGraphicFramePr>
        <p:xfrm>
          <a:off x="5436096" y="3573016"/>
          <a:ext cx="1955800" cy="434975"/>
        </p:xfrm>
        <a:graphic>
          <a:graphicData uri="http://schemas.openxmlformats.org/presentationml/2006/ole">
            <p:oleObj spid="_x0000_s27670" name="Equation" r:id="rId11" imgW="102852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6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6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6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67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3" grpId="0"/>
      <p:bldP spid="27660" grpId="0"/>
      <p:bldP spid="27671" grpId="0"/>
      <p:bldP spid="276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2800" b="1"/>
              <a:t>4.2  </a:t>
            </a:r>
            <a:r>
              <a:rPr lang="zh-CN" altLang="en-US" sz="2800" b="1"/>
              <a:t>不含残差的线性因子模型的套利定价理论</a:t>
            </a:r>
          </a:p>
        </p:txBody>
      </p:sp>
      <p:sp>
        <p:nvSpPr>
          <p:cNvPr id="28676" name="Text Box 4"/>
          <p:cNvSpPr txBox="1">
            <a:spLocks noChangeArrowheads="1"/>
          </p:cNvSpPr>
          <p:nvPr/>
        </p:nvSpPr>
        <p:spPr bwMode="auto">
          <a:xfrm>
            <a:off x="539750" y="1773238"/>
            <a:ext cx="4298950" cy="457200"/>
          </a:xfrm>
          <a:prstGeom prst="rect">
            <a:avLst/>
          </a:prstGeom>
          <a:noFill/>
          <a:ln w="9525" algn="ctr">
            <a:noFill/>
            <a:miter lim="800000"/>
            <a:headEnd/>
            <a:tailEnd/>
          </a:ln>
          <a:effectLst/>
        </p:spPr>
        <p:txBody>
          <a:bodyPr wrap="none">
            <a:spAutoFit/>
          </a:bodyPr>
          <a:lstStyle/>
          <a:p>
            <a:r>
              <a:rPr lang="en-US" altLang="zh-CN" sz="2400">
                <a:latin typeface="黑体" pitchFamily="2" charset="-122"/>
                <a:ea typeface="黑体" pitchFamily="2" charset="-122"/>
              </a:rPr>
              <a:t>4.2.1  </a:t>
            </a:r>
            <a:r>
              <a:rPr lang="zh-CN" altLang="en-US" sz="2400">
                <a:latin typeface="黑体" pitchFamily="2" charset="-122"/>
                <a:ea typeface="黑体" pitchFamily="2" charset="-122"/>
              </a:rPr>
              <a:t>不含残差的单因子模型</a:t>
            </a:r>
          </a:p>
        </p:txBody>
      </p:sp>
      <p:sp>
        <p:nvSpPr>
          <p:cNvPr id="28678" name="Text Box 6"/>
          <p:cNvSpPr txBox="1">
            <a:spLocks noChangeArrowheads="1"/>
          </p:cNvSpPr>
          <p:nvPr/>
        </p:nvSpPr>
        <p:spPr bwMode="auto">
          <a:xfrm>
            <a:off x="2555875" y="6021388"/>
            <a:ext cx="3270250" cy="366712"/>
          </a:xfrm>
          <a:prstGeom prst="rect">
            <a:avLst/>
          </a:prstGeom>
          <a:noFill/>
          <a:ln w="9525" algn="ctr">
            <a:noFill/>
            <a:miter lim="800000"/>
            <a:headEnd/>
            <a:tailEnd/>
          </a:ln>
          <a:effectLst/>
        </p:spPr>
        <p:txBody>
          <a:bodyPr wrap="none">
            <a:spAutoFit/>
          </a:bodyPr>
          <a:lstStyle/>
          <a:p>
            <a:r>
              <a:rPr lang="en-US" altLang="zh-CN"/>
              <a:t> </a:t>
            </a:r>
            <a:r>
              <a:rPr lang="zh-CN" altLang="en-US"/>
              <a:t>图</a:t>
            </a:r>
            <a:r>
              <a:rPr lang="en-US" altLang="zh-CN"/>
              <a:t>4.1 3</a:t>
            </a:r>
            <a:r>
              <a:rPr lang="zh-CN" altLang="en-US"/>
              <a:t>种股票的收益期望连线</a:t>
            </a:r>
          </a:p>
        </p:txBody>
      </p:sp>
      <p:sp>
        <p:nvSpPr>
          <p:cNvPr id="28680" name="Line 8"/>
          <p:cNvSpPr>
            <a:spLocks noChangeShapeType="1"/>
          </p:cNvSpPr>
          <p:nvPr/>
        </p:nvSpPr>
        <p:spPr bwMode="auto">
          <a:xfrm flipV="1">
            <a:off x="1692275" y="2420938"/>
            <a:ext cx="0" cy="2879725"/>
          </a:xfrm>
          <a:prstGeom prst="line">
            <a:avLst/>
          </a:prstGeom>
          <a:noFill/>
          <a:ln w="9525">
            <a:solidFill>
              <a:schemeClr val="tx1"/>
            </a:solidFill>
            <a:round/>
            <a:headEnd/>
            <a:tailEnd/>
          </a:ln>
          <a:effectLst/>
        </p:spPr>
        <p:txBody>
          <a:bodyPr>
            <a:spAutoFit/>
          </a:bodyPr>
          <a:lstStyle/>
          <a:p>
            <a:endParaRPr lang="zh-CN" altLang="en-US"/>
          </a:p>
        </p:txBody>
      </p:sp>
      <p:sp>
        <p:nvSpPr>
          <p:cNvPr id="28681" name="Line 9"/>
          <p:cNvSpPr>
            <a:spLocks noChangeShapeType="1"/>
          </p:cNvSpPr>
          <p:nvPr/>
        </p:nvSpPr>
        <p:spPr bwMode="auto">
          <a:xfrm flipV="1">
            <a:off x="1692275" y="5229225"/>
            <a:ext cx="5975350" cy="71438"/>
          </a:xfrm>
          <a:prstGeom prst="line">
            <a:avLst/>
          </a:prstGeom>
          <a:noFill/>
          <a:ln w="9525">
            <a:solidFill>
              <a:schemeClr val="tx1"/>
            </a:solidFill>
            <a:round/>
            <a:headEnd/>
            <a:tailEnd/>
          </a:ln>
          <a:effectLst/>
        </p:spPr>
        <p:txBody>
          <a:bodyPr>
            <a:spAutoFit/>
          </a:bodyPr>
          <a:lstStyle/>
          <a:p>
            <a:endParaRPr lang="zh-CN" altLang="en-US"/>
          </a:p>
        </p:txBody>
      </p:sp>
      <p:sp>
        <p:nvSpPr>
          <p:cNvPr id="28682" name="Line 10"/>
          <p:cNvSpPr>
            <a:spLocks noChangeShapeType="1"/>
          </p:cNvSpPr>
          <p:nvPr/>
        </p:nvSpPr>
        <p:spPr bwMode="auto">
          <a:xfrm>
            <a:off x="1692275" y="4797425"/>
            <a:ext cx="71438" cy="0"/>
          </a:xfrm>
          <a:prstGeom prst="line">
            <a:avLst/>
          </a:prstGeom>
          <a:noFill/>
          <a:ln w="9525">
            <a:solidFill>
              <a:schemeClr val="tx1"/>
            </a:solidFill>
            <a:round/>
            <a:headEnd/>
            <a:tailEnd/>
          </a:ln>
          <a:effectLst/>
        </p:spPr>
        <p:txBody>
          <a:bodyPr>
            <a:spAutoFit/>
          </a:bodyPr>
          <a:lstStyle/>
          <a:p>
            <a:endParaRPr lang="zh-CN" altLang="en-US"/>
          </a:p>
        </p:txBody>
      </p:sp>
      <p:sp>
        <p:nvSpPr>
          <p:cNvPr id="28685" name="Line 13"/>
          <p:cNvSpPr>
            <a:spLocks noChangeShapeType="1"/>
          </p:cNvSpPr>
          <p:nvPr/>
        </p:nvSpPr>
        <p:spPr bwMode="auto">
          <a:xfrm>
            <a:off x="1692275" y="4508500"/>
            <a:ext cx="71438" cy="0"/>
          </a:xfrm>
          <a:prstGeom prst="line">
            <a:avLst/>
          </a:prstGeom>
          <a:noFill/>
          <a:ln w="9525">
            <a:solidFill>
              <a:schemeClr val="tx1"/>
            </a:solidFill>
            <a:round/>
            <a:headEnd/>
            <a:tailEnd/>
          </a:ln>
          <a:effectLst/>
        </p:spPr>
        <p:txBody>
          <a:bodyPr>
            <a:spAutoFit/>
          </a:bodyPr>
          <a:lstStyle/>
          <a:p>
            <a:endParaRPr lang="zh-CN" altLang="en-US"/>
          </a:p>
        </p:txBody>
      </p:sp>
      <p:sp>
        <p:nvSpPr>
          <p:cNvPr id="28687" name="Line 15"/>
          <p:cNvSpPr>
            <a:spLocks noChangeShapeType="1"/>
          </p:cNvSpPr>
          <p:nvPr/>
        </p:nvSpPr>
        <p:spPr bwMode="auto">
          <a:xfrm>
            <a:off x="1692275" y="4149725"/>
            <a:ext cx="71438" cy="0"/>
          </a:xfrm>
          <a:prstGeom prst="line">
            <a:avLst/>
          </a:prstGeom>
          <a:noFill/>
          <a:ln w="9525">
            <a:solidFill>
              <a:schemeClr val="tx1"/>
            </a:solidFill>
            <a:round/>
            <a:headEnd/>
            <a:tailEnd/>
          </a:ln>
          <a:effectLst/>
        </p:spPr>
        <p:txBody>
          <a:bodyPr>
            <a:spAutoFit/>
          </a:bodyPr>
          <a:lstStyle/>
          <a:p>
            <a:endParaRPr lang="zh-CN" altLang="en-US"/>
          </a:p>
        </p:txBody>
      </p:sp>
      <p:sp>
        <p:nvSpPr>
          <p:cNvPr id="28688" name="Line 16"/>
          <p:cNvSpPr>
            <a:spLocks noChangeShapeType="1"/>
          </p:cNvSpPr>
          <p:nvPr/>
        </p:nvSpPr>
        <p:spPr bwMode="auto">
          <a:xfrm>
            <a:off x="1692275" y="3860800"/>
            <a:ext cx="71438" cy="0"/>
          </a:xfrm>
          <a:prstGeom prst="line">
            <a:avLst/>
          </a:prstGeom>
          <a:noFill/>
          <a:ln w="9525">
            <a:solidFill>
              <a:schemeClr val="tx1"/>
            </a:solidFill>
            <a:round/>
            <a:headEnd/>
            <a:tailEnd/>
          </a:ln>
          <a:effectLst/>
        </p:spPr>
        <p:txBody>
          <a:bodyPr>
            <a:spAutoFit/>
          </a:bodyPr>
          <a:lstStyle/>
          <a:p>
            <a:endParaRPr lang="zh-CN" altLang="en-US"/>
          </a:p>
        </p:txBody>
      </p:sp>
      <p:sp>
        <p:nvSpPr>
          <p:cNvPr id="28689" name="Line 17"/>
          <p:cNvSpPr>
            <a:spLocks noChangeShapeType="1"/>
          </p:cNvSpPr>
          <p:nvPr/>
        </p:nvSpPr>
        <p:spPr bwMode="auto">
          <a:xfrm>
            <a:off x="1692275" y="3500438"/>
            <a:ext cx="71438" cy="0"/>
          </a:xfrm>
          <a:prstGeom prst="line">
            <a:avLst/>
          </a:prstGeom>
          <a:noFill/>
          <a:ln w="9525">
            <a:solidFill>
              <a:schemeClr val="tx1"/>
            </a:solidFill>
            <a:round/>
            <a:headEnd/>
            <a:tailEnd/>
          </a:ln>
          <a:effectLst/>
        </p:spPr>
        <p:txBody>
          <a:bodyPr>
            <a:spAutoFit/>
          </a:bodyPr>
          <a:lstStyle/>
          <a:p>
            <a:endParaRPr lang="zh-CN" altLang="en-US"/>
          </a:p>
        </p:txBody>
      </p:sp>
      <p:sp>
        <p:nvSpPr>
          <p:cNvPr id="28690" name="Line 18"/>
          <p:cNvSpPr>
            <a:spLocks noChangeShapeType="1"/>
          </p:cNvSpPr>
          <p:nvPr/>
        </p:nvSpPr>
        <p:spPr bwMode="auto">
          <a:xfrm>
            <a:off x="1692275" y="3141663"/>
            <a:ext cx="71438" cy="0"/>
          </a:xfrm>
          <a:prstGeom prst="line">
            <a:avLst/>
          </a:prstGeom>
          <a:noFill/>
          <a:ln w="9525">
            <a:solidFill>
              <a:schemeClr val="tx1"/>
            </a:solidFill>
            <a:round/>
            <a:headEnd/>
            <a:tailEnd/>
          </a:ln>
          <a:effectLst/>
        </p:spPr>
        <p:txBody>
          <a:bodyPr>
            <a:spAutoFit/>
          </a:bodyPr>
          <a:lstStyle/>
          <a:p>
            <a:endParaRPr lang="zh-CN" altLang="en-US"/>
          </a:p>
        </p:txBody>
      </p:sp>
      <p:sp>
        <p:nvSpPr>
          <p:cNvPr id="28691" name="Line 19"/>
          <p:cNvSpPr>
            <a:spLocks noChangeShapeType="1"/>
          </p:cNvSpPr>
          <p:nvPr/>
        </p:nvSpPr>
        <p:spPr bwMode="auto">
          <a:xfrm>
            <a:off x="1692275" y="2852738"/>
            <a:ext cx="71438" cy="0"/>
          </a:xfrm>
          <a:prstGeom prst="line">
            <a:avLst/>
          </a:prstGeom>
          <a:noFill/>
          <a:ln w="9525">
            <a:solidFill>
              <a:schemeClr val="tx1"/>
            </a:solidFill>
            <a:round/>
            <a:headEnd/>
            <a:tailEnd/>
          </a:ln>
          <a:effectLst/>
        </p:spPr>
        <p:txBody>
          <a:bodyPr>
            <a:spAutoFit/>
          </a:bodyPr>
          <a:lstStyle/>
          <a:p>
            <a:endParaRPr lang="zh-CN" altLang="en-US"/>
          </a:p>
        </p:txBody>
      </p:sp>
      <p:sp>
        <p:nvSpPr>
          <p:cNvPr id="28692" name="Line 20"/>
          <p:cNvSpPr>
            <a:spLocks noChangeShapeType="1"/>
          </p:cNvSpPr>
          <p:nvPr/>
        </p:nvSpPr>
        <p:spPr bwMode="auto">
          <a:xfrm>
            <a:off x="1692275" y="2565400"/>
            <a:ext cx="71438" cy="0"/>
          </a:xfrm>
          <a:prstGeom prst="line">
            <a:avLst/>
          </a:prstGeom>
          <a:noFill/>
          <a:ln w="9525">
            <a:solidFill>
              <a:schemeClr val="tx1"/>
            </a:solidFill>
            <a:round/>
            <a:headEnd/>
            <a:tailEnd/>
          </a:ln>
          <a:effectLst/>
        </p:spPr>
        <p:txBody>
          <a:bodyPr>
            <a:spAutoFit/>
          </a:bodyPr>
          <a:lstStyle/>
          <a:p>
            <a:endParaRPr lang="zh-CN" altLang="en-US"/>
          </a:p>
        </p:txBody>
      </p:sp>
      <p:sp>
        <p:nvSpPr>
          <p:cNvPr id="28693" name="Line 21"/>
          <p:cNvSpPr>
            <a:spLocks noChangeShapeType="1"/>
          </p:cNvSpPr>
          <p:nvPr/>
        </p:nvSpPr>
        <p:spPr bwMode="auto">
          <a:xfrm>
            <a:off x="1692275" y="5084763"/>
            <a:ext cx="71438" cy="0"/>
          </a:xfrm>
          <a:prstGeom prst="line">
            <a:avLst/>
          </a:prstGeom>
          <a:noFill/>
          <a:ln w="9525">
            <a:solidFill>
              <a:schemeClr val="tx1"/>
            </a:solidFill>
            <a:round/>
            <a:headEnd/>
            <a:tailEnd/>
          </a:ln>
          <a:effectLst/>
        </p:spPr>
        <p:txBody>
          <a:bodyPr>
            <a:spAutoFit/>
          </a:bodyPr>
          <a:lstStyle/>
          <a:p>
            <a:endParaRPr lang="zh-CN" altLang="en-US"/>
          </a:p>
        </p:txBody>
      </p:sp>
      <p:sp>
        <p:nvSpPr>
          <p:cNvPr id="28694" name="Line 22"/>
          <p:cNvSpPr>
            <a:spLocks noChangeShapeType="1"/>
          </p:cNvSpPr>
          <p:nvPr/>
        </p:nvSpPr>
        <p:spPr bwMode="auto">
          <a:xfrm flipV="1">
            <a:off x="7667625" y="5084763"/>
            <a:ext cx="0" cy="144462"/>
          </a:xfrm>
          <a:prstGeom prst="line">
            <a:avLst/>
          </a:prstGeom>
          <a:noFill/>
          <a:ln w="9525">
            <a:solidFill>
              <a:schemeClr val="tx1"/>
            </a:solidFill>
            <a:round/>
            <a:headEnd/>
            <a:tailEnd/>
          </a:ln>
          <a:effectLst/>
        </p:spPr>
        <p:txBody>
          <a:bodyPr>
            <a:spAutoFit/>
          </a:bodyPr>
          <a:lstStyle/>
          <a:p>
            <a:endParaRPr lang="zh-CN" altLang="en-US"/>
          </a:p>
        </p:txBody>
      </p:sp>
      <p:sp>
        <p:nvSpPr>
          <p:cNvPr id="28695" name="Line 23"/>
          <p:cNvSpPr>
            <a:spLocks noChangeShapeType="1"/>
          </p:cNvSpPr>
          <p:nvPr/>
        </p:nvSpPr>
        <p:spPr bwMode="auto">
          <a:xfrm flipV="1">
            <a:off x="4643438" y="5157788"/>
            <a:ext cx="0" cy="71437"/>
          </a:xfrm>
          <a:prstGeom prst="line">
            <a:avLst/>
          </a:prstGeom>
          <a:noFill/>
          <a:ln w="9525">
            <a:solidFill>
              <a:schemeClr val="tx1"/>
            </a:solidFill>
            <a:round/>
            <a:headEnd/>
            <a:tailEnd/>
          </a:ln>
          <a:effectLst/>
        </p:spPr>
        <p:txBody>
          <a:bodyPr>
            <a:spAutoFit/>
          </a:bodyPr>
          <a:lstStyle/>
          <a:p>
            <a:endParaRPr lang="zh-CN" altLang="en-US"/>
          </a:p>
        </p:txBody>
      </p:sp>
      <p:sp>
        <p:nvSpPr>
          <p:cNvPr id="28696" name="Line 24"/>
          <p:cNvSpPr>
            <a:spLocks noChangeShapeType="1"/>
          </p:cNvSpPr>
          <p:nvPr/>
        </p:nvSpPr>
        <p:spPr bwMode="auto">
          <a:xfrm flipV="1">
            <a:off x="3132138" y="5229225"/>
            <a:ext cx="0" cy="71438"/>
          </a:xfrm>
          <a:prstGeom prst="line">
            <a:avLst/>
          </a:prstGeom>
          <a:noFill/>
          <a:ln w="9525">
            <a:solidFill>
              <a:schemeClr val="tx1"/>
            </a:solidFill>
            <a:round/>
            <a:headEnd/>
            <a:tailEnd/>
          </a:ln>
          <a:effectLst/>
        </p:spPr>
        <p:txBody>
          <a:bodyPr>
            <a:spAutoFit/>
          </a:bodyPr>
          <a:lstStyle/>
          <a:p>
            <a:endParaRPr lang="zh-CN" altLang="en-US"/>
          </a:p>
        </p:txBody>
      </p:sp>
      <p:sp>
        <p:nvSpPr>
          <p:cNvPr id="28697" name="Line 25"/>
          <p:cNvSpPr>
            <a:spLocks noChangeShapeType="1"/>
          </p:cNvSpPr>
          <p:nvPr/>
        </p:nvSpPr>
        <p:spPr bwMode="auto">
          <a:xfrm flipV="1">
            <a:off x="6227763" y="5157788"/>
            <a:ext cx="0" cy="71437"/>
          </a:xfrm>
          <a:prstGeom prst="line">
            <a:avLst/>
          </a:prstGeom>
          <a:noFill/>
          <a:ln w="9525">
            <a:solidFill>
              <a:schemeClr val="tx1"/>
            </a:solidFill>
            <a:round/>
            <a:headEnd/>
            <a:tailEnd/>
          </a:ln>
          <a:effectLst/>
        </p:spPr>
        <p:txBody>
          <a:bodyPr>
            <a:spAutoFit/>
          </a:bodyPr>
          <a:lstStyle/>
          <a:p>
            <a:endParaRPr lang="zh-CN" altLang="en-US"/>
          </a:p>
        </p:txBody>
      </p:sp>
      <p:sp>
        <p:nvSpPr>
          <p:cNvPr id="28698" name="Line 26"/>
          <p:cNvSpPr>
            <a:spLocks noChangeShapeType="1"/>
          </p:cNvSpPr>
          <p:nvPr/>
        </p:nvSpPr>
        <p:spPr bwMode="auto">
          <a:xfrm flipV="1">
            <a:off x="1692275" y="2636838"/>
            <a:ext cx="4535488" cy="1512887"/>
          </a:xfrm>
          <a:prstGeom prst="line">
            <a:avLst/>
          </a:prstGeom>
          <a:noFill/>
          <a:ln w="9525">
            <a:solidFill>
              <a:schemeClr val="tx1"/>
            </a:solidFill>
            <a:round/>
            <a:headEnd/>
            <a:tailEnd/>
          </a:ln>
          <a:effectLst/>
        </p:spPr>
        <p:txBody>
          <a:bodyPr>
            <a:spAutoFit/>
          </a:bodyPr>
          <a:lstStyle/>
          <a:p>
            <a:endParaRPr lang="zh-CN" altLang="en-US"/>
          </a:p>
        </p:txBody>
      </p:sp>
      <p:sp>
        <p:nvSpPr>
          <p:cNvPr id="28699" name="Text Box 27"/>
          <p:cNvSpPr txBox="1">
            <a:spLocks noChangeArrowheads="1"/>
          </p:cNvSpPr>
          <p:nvPr/>
        </p:nvSpPr>
        <p:spPr bwMode="auto">
          <a:xfrm>
            <a:off x="7740650" y="4868863"/>
            <a:ext cx="344488" cy="366712"/>
          </a:xfrm>
          <a:prstGeom prst="rect">
            <a:avLst/>
          </a:prstGeom>
          <a:noFill/>
          <a:ln w="9525" algn="ctr">
            <a:noFill/>
            <a:miter lim="800000"/>
            <a:headEnd/>
            <a:tailEnd/>
          </a:ln>
          <a:effectLst/>
        </p:spPr>
        <p:txBody>
          <a:bodyPr wrap="none">
            <a:spAutoFit/>
          </a:bodyPr>
          <a:lstStyle/>
          <a:p>
            <a:r>
              <a:rPr lang="en-US" altLang="zh-CN"/>
              <a:t>b</a:t>
            </a:r>
            <a:r>
              <a:rPr lang="en-US" altLang="zh-CN" baseline="-25000"/>
              <a:t>i</a:t>
            </a:r>
          </a:p>
        </p:txBody>
      </p:sp>
      <p:sp>
        <p:nvSpPr>
          <p:cNvPr id="28700" name="Text Box 28"/>
          <p:cNvSpPr txBox="1">
            <a:spLocks noChangeArrowheads="1"/>
          </p:cNvSpPr>
          <p:nvPr/>
        </p:nvSpPr>
        <p:spPr bwMode="auto">
          <a:xfrm>
            <a:off x="5834063" y="5248275"/>
            <a:ext cx="501650" cy="366713"/>
          </a:xfrm>
          <a:prstGeom prst="rect">
            <a:avLst/>
          </a:prstGeom>
          <a:noFill/>
          <a:ln w="9525" algn="ctr">
            <a:noFill/>
            <a:miter lim="800000"/>
            <a:headEnd/>
            <a:tailEnd/>
          </a:ln>
          <a:effectLst/>
        </p:spPr>
        <p:txBody>
          <a:bodyPr wrap="none">
            <a:spAutoFit/>
          </a:bodyPr>
          <a:lstStyle/>
          <a:p>
            <a:r>
              <a:rPr lang="en-US" altLang="zh-CN"/>
              <a:t>1.5</a:t>
            </a:r>
          </a:p>
        </p:txBody>
      </p:sp>
      <p:sp>
        <p:nvSpPr>
          <p:cNvPr id="28701" name="Text Box 29"/>
          <p:cNvSpPr txBox="1">
            <a:spLocks noChangeArrowheads="1"/>
          </p:cNvSpPr>
          <p:nvPr/>
        </p:nvSpPr>
        <p:spPr bwMode="auto">
          <a:xfrm>
            <a:off x="7440613" y="5248275"/>
            <a:ext cx="311150" cy="366713"/>
          </a:xfrm>
          <a:prstGeom prst="rect">
            <a:avLst/>
          </a:prstGeom>
          <a:noFill/>
          <a:ln w="9525" algn="ctr">
            <a:noFill/>
            <a:miter lim="800000"/>
            <a:headEnd/>
            <a:tailEnd/>
          </a:ln>
          <a:effectLst/>
        </p:spPr>
        <p:txBody>
          <a:bodyPr wrap="none">
            <a:spAutoFit/>
          </a:bodyPr>
          <a:lstStyle/>
          <a:p>
            <a:r>
              <a:rPr lang="en-US" altLang="zh-CN"/>
              <a:t>2</a:t>
            </a:r>
          </a:p>
        </p:txBody>
      </p:sp>
      <p:sp>
        <p:nvSpPr>
          <p:cNvPr id="28702" name="Text Box 30"/>
          <p:cNvSpPr txBox="1">
            <a:spLocks noChangeArrowheads="1"/>
          </p:cNvSpPr>
          <p:nvPr/>
        </p:nvSpPr>
        <p:spPr bwMode="auto">
          <a:xfrm>
            <a:off x="2700338" y="5300663"/>
            <a:ext cx="501650" cy="366712"/>
          </a:xfrm>
          <a:prstGeom prst="rect">
            <a:avLst/>
          </a:prstGeom>
          <a:noFill/>
          <a:ln w="9525" algn="ctr">
            <a:noFill/>
            <a:miter lim="800000"/>
            <a:headEnd/>
            <a:tailEnd/>
          </a:ln>
          <a:effectLst/>
        </p:spPr>
        <p:txBody>
          <a:bodyPr wrap="none">
            <a:spAutoFit/>
          </a:bodyPr>
          <a:lstStyle/>
          <a:p>
            <a:r>
              <a:rPr lang="en-US" altLang="zh-CN"/>
              <a:t>0.5</a:t>
            </a:r>
          </a:p>
        </p:txBody>
      </p:sp>
      <p:sp>
        <p:nvSpPr>
          <p:cNvPr id="28703" name="Text Box 31"/>
          <p:cNvSpPr txBox="1">
            <a:spLocks noChangeArrowheads="1"/>
          </p:cNvSpPr>
          <p:nvPr/>
        </p:nvSpPr>
        <p:spPr bwMode="auto">
          <a:xfrm>
            <a:off x="1555750" y="5314950"/>
            <a:ext cx="311150" cy="366713"/>
          </a:xfrm>
          <a:prstGeom prst="rect">
            <a:avLst/>
          </a:prstGeom>
          <a:noFill/>
          <a:ln w="9525" algn="ctr">
            <a:noFill/>
            <a:miter lim="800000"/>
            <a:headEnd/>
            <a:tailEnd/>
          </a:ln>
          <a:effectLst/>
        </p:spPr>
        <p:txBody>
          <a:bodyPr wrap="none">
            <a:spAutoFit/>
          </a:bodyPr>
          <a:lstStyle/>
          <a:p>
            <a:r>
              <a:rPr lang="en-US" altLang="zh-CN"/>
              <a:t>0</a:t>
            </a:r>
          </a:p>
        </p:txBody>
      </p:sp>
      <p:sp>
        <p:nvSpPr>
          <p:cNvPr id="28704" name="Text Box 32"/>
          <p:cNvSpPr txBox="1">
            <a:spLocks noChangeArrowheads="1"/>
          </p:cNvSpPr>
          <p:nvPr/>
        </p:nvSpPr>
        <p:spPr bwMode="auto">
          <a:xfrm>
            <a:off x="971550" y="4868863"/>
            <a:ext cx="628650" cy="366712"/>
          </a:xfrm>
          <a:prstGeom prst="rect">
            <a:avLst/>
          </a:prstGeom>
          <a:noFill/>
          <a:ln w="9525" algn="ctr">
            <a:noFill/>
            <a:miter lim="800000"/>
            <a:headEnd/>
            <a:tailEnd/>
          </a:ln>
          <a:effectLst/>
        </p:spPr>
        <p:txBody>
          <a:bodyPr wrap="none">
            <a:spAutoFit/>
          </a:bodyPr>
          <a:lstStyle/>
          <a:p>
            <a:r>
              <a:rPr lang="en-US" altLang="zh-CN"/>
              <a:t>0.02</a:t>
            </a:r>
          </a:p>
        </p:txBody>
      </p:sp>
      <p:sp>
        <p:nvSpPr>
          <p:cNvPr id="28705" name="Text Box 33"/>
          <p:cNvSpPr txBox="1">
            <a:spLocks noChangeArrowheads="1"/>
          </p:cNvSpPr>
          <p:nvPr/>
        </p:nvSpPr>
        <p:spPr bwMode="auto">
          <a:xfrm>
            <a:off x="971550" y="4581525"/>
            <a:ext cx="628650" cy="366713"/>
          </a:xfrm>
          <a:prstGeom prst="rect">
            <a:avLst/>
          </a:prstGeom>
          <a:noFill/>
          <a:ln w="9525" algn="ctr">
            <a:noFill/>
            <a:miter lim="800000"/>
            <a:headEnd/>
            <a:tailEnd/>
          </a:ln>
          <a:effectLst/>
        </p:spPr>
        <p:txBody>
          <a:bodyPr wrap="none">
            <a:spAutoFit/>
          </a:bodyPr>
          <a:lstStyle/>
          <a:p>
            <a:r>
              <a:rPr lang="en-US" altLang="zh-CN"/>
              <a:t>0.04</a:t>
            </a:r>
          </a:p>
        </p:txBody>
      </p:sp>
      <p:sp>
        <p:nvSpPr>
          <p:cNvPr id="28706" name="Text Box 34"/>
          <p:cNvSpPr txBox="1">
            <a:spLocks noChangeArrowheads="1"/>
          </p:cNvSpPr>
          <p:nvPr/>
        </p:nvSpPr>
        <p:spPr bwMode="auto">
          <a:xfrm>
            <a:off x="971550" y="3933825"/>
            <a:ext cx="628650" cy="366713"/>
          </a:xfrm>
          <a:prstGeom prst="rect">
            <a:avLst/>
          </a:prstGeom>
          <a:noFill/>
          <a:ln w="9525" algn="ctr">
            <a:noFill/>
            <a:miter lim="800000"/>
            <a:headEnd/>
            <a:tailEnd/>
          </a:ln>
          <a:effectLst/>
        </p:spPr>
        <p:txBody>
          <a:bodyPr wrap="none">
            <a:spAutoFit/>
          </a:bodyPr>
          <a:lstStyle/>
          <a:p>
            <a:r>
              <a:rPr lang="en-US" altLang="zh-CN"/>
              <a:t>0.08</a:t>
            </a:r>
          </a:p>
        </p:txBody>
      </p:sp>
      <p:sp>
        <p:nvSpPr>
          <p:cNvPr id="28707" name="Text Box 35"/>
          <p:cNvSpPr txBox="1">
            <a:spLocks noChangeArrowheads="1"/>
          </p:cNvSpPr>
          <p:nvPr/>
        </p:nvSpPr>
        <p:spPr bwMode="auto">
          <a:xfrm>
            <a:off x="1042988" y="2349500"/>
            <a:ext cx="628650" cy="366713"/>
          </a:xfrm>
          <a:prstGeom prst="rect">
            <a:avLst/>
          </a:prstGeom>
          <a:noFill/>
          <a:ln w="9525" algn="ctr">
            <a:noFill/>
            <a:miter lim="800000"/>
            <a:headEnd/>
            <a:tailEnd/>
          </a:ln>
          <a:effectLst/>
        </p:spPr>
        <p:txBody>
          <a:bodyPr wrap="none">
            <a:spAutoFit/>
          </a:bodyPr>
          <a:lstStyle/>
          <a:p>
            <a:r>
              <a:rPr lang="en-US" altLang="zh-CN"/>
              <a:t>0.16</a:t>
            </a:r>
          </a:p>
        </p:txBody>
      </p:sp>
      <p:sp>
        <p:nvSpPr>
          <p:cNvPr id="28708" name="Text Box 36"/>
          <p:cNvSpPr txBox="1">
            <a:spLocks noChangeArrowheads="1"/>
          </p:cNvSpPr>
          <p:nvPr/>
        </p:nvSpPr>
        <p:spPr bwMode="auto">
          <a:xfrm>
            <a:off x="1763713" y="2276475"/>
            <a:ext cx="679450" cy="366713"/>
          </a:xfrm>
          <a:prstGeom prst="rect">
            <a:avLst/>
          </a:prstGeom>
          <a:noFill/>
          <a:ln w="9525" algn="ctr">
            <a:noFill/>
            <a:miter lim="800000"/>
            <a:headEnd/>
            <a:tailEnd/>
          </a:ln>
          <a:effectLst/>
        </p:spPr>
        <p:txBody>
          <a:bodyPr wrap="none">
            <a:spAutoFit/>
          </a:bodyPr>
          <a:lstStyle/>
          <a:p>
            <a:r>
              <a:rPr lang="en-US" altLang="zh-CN"/>
              <a:t>E(Ri</a:t>
            </a:r>
            <a:r>
              <a:rPr lang="en-US" altLang="zh-CN" baseline="-25000"/>
              <a:t>)</a:t>
            </a:r>
          </a:p>
        </p:txBody>
      </p:sp>
      <p:sp>
        <p:nvSpPr>
          <p:cNvPr id="28709" name="Text Box 37"/>
          <p:cNvSpPr txBox="1">
            <a:spLocks noChangeArrowheads="1"/>
          </p:cNvSpPr>
          <p:nvPr/>
        </p:nvSpPr>
        <p:spPr bwMode="auto">
          <a:xfrm>
            <a:off x="4451350" y="5300663"/>
            <a:ext cx="311150" cy="366712"/>
          </a:xfrm>
          <a:prstGeom prst="rect">
            <a:avLst/>
          </a:prstGeom>
          <a:noFill/>
          <a:ln w="9525" algn="ctr">
            <a:noFill/>
            <a:miter lim="800000"/>
            <a:headEnd/>
            <a:tailEnd/>
          </a:ln>
          <a:effectLst/>
        </p:spPr>
        <p:txBody>
          <a:bodyPr wrap="none">
            <a:spAutoFit/>
          </a:bodyPr>
          <a:lstStyle/>
          <a:p>
            <a:r>
              <a:rPr lang="en-US" altLang="zh-CN"/>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z="2800" b="1"/>
              <a:t>4.2  </a:t>
            </a:r>
            <a:r>
              <a:rPr lang="zh-CN" altLang="en-US" sz="2800" b="1"/>
              <a:t>不含残差的线性因子模型的套利定价理论</a:t>
            </a:r>
          </a:p>
        </p:txBody>
      </p:sp>
      <p:sp>
        <p:nvSpPr>
          <p:cNvPr id="29700" name="Text Box 4"/>
          <p:cNvSpPr txBox="1">
            <a:spLocks noChangeArrowheads="1"/>
          </p:cNvSpPr>
          <p:nvPr/>
        </p:nvSpPr>
        <p:spPr bwMode="auto">
          <a:xfrm>
            <a:off x="539750" y="1773238"/>
            <a:ext cx="4298950" cy="457200"/>
          </a:xfrm>
          <a:prstGeom prst="rect">
            <a:avLst/>
          </a:prstGeom>
          <a:noFill/>
          <a:ln w="9525" algn="ctr">
            <a:noFill/>
            <a:miter lim="800000"/>
            <a:headEnd/>
            <a:tailEnd/>
          </a:ln>
          <a:effectLst/>
        </p:spPr>
        <p:txBody>
          <a:bodyPr wrap="none">
            <a:spAutoFit/>
          </a:bodyPr>
          <a:lstStyle/>
          <a:p>
            <a:r>
              <a:rPr lang="en-US" altLang="zh-CN" sz="2400">
                <a:latin typeface="黑体" pitchFamily="2" charset="-122"/>
                <a:ea typeface="黑体" pitchFamily="2" charset="-122"/>
              </a:rPr>
              <a:t>4.2.1  </a:t>
            </a:r>
            <a:r>
              <a:rPr lang="zh-CN" altLang="en-US" sz="2400">
                <a:latin typeface="黑体" pitchFamily="2" charset="-122"/>
                <a:ea typeface="黑体" pitchFamily="2" charset="-122"/>
              </a:rPr>
              <a:t>不含残差的单因子模型</a:t>
            </a:r>
          </a:p>
        </p:txBody>
      </p:sp>
      <p:sp>
        <p:nvSpPr>
          <p:cNvPr id="29701" name="Text Box 5"/>
          <p:cNvSpPr txBox="1">
            <a:spLocks noChangeArrowheads="1"/>
          </p:cNvSpPr>
          <p:nvPr/>
        </p:nvSpPr>
        <p:spPr bwMode="auto">
          <a:xfrm>
            <a:off x="367249" y="2565400"/>
            <a:ext cx="2646878" cy="461665"/>
          </a:xfrm>
          <a:prstGeom prst="rect">
            <a:avLst/>
          </a:prstGeom>
          <a:noFill/>
          <a:ln w="9525" algn="ctr">
            <a:noFill/>
            <a:miter lim="800000"/>
            <a:headEnd/>
            <a:tailEnd/>
          </a:ln>
          <a:effectLst/>
        </p:spPr>
        <p:txBody>
          <a:bodyPr wrap="none">
            <a:spAutoFit/>
          </a:bodyPr>
          <a:lstStyle/>
          <a:p>
            <a:r>
              <a:rPr lang="zh-CN" altLang="en-US" sz="2400" dirty="0"/>
              <a:t>在无套利的情况下</a:t>
            </a:r>
          </a:p>
        </p:txBody>
      </p:sp>
      <p:sp>
        <p:nvSpPr>
          <p:cNvPr id="29703" name="Rectangle 7"/>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9702" name="Object 6"/>
          <p:cNvGraphicFramePr>
            <a:graphicFrameLocks noChangeAspect="1"/>
          </p:cNvGraphicFramePr>
          <p:nvPr/>
        </p:nvGraphicFramePr>
        <p:xfrm>
          <a:off x="1979613" y="3068637"/>
          <a:ext cx="3762993" cy="440415"/>
        </p:xfrm>
        <a:graphic>
          <a:graphicData uri="http://schemas.openxmlformats.org/presentationml/2006/ole">
            <p:oleObj spid="_x0000_s29702" name="Equation" r:id="rId3" imgW="2197100" imgH="254000" progId="Equation.DSMT4">
              <p:embed/>
            </p:oleObj>
          </a:graphicData>
        </a:graphic>
      </p:graphicFrame>
      <p:sp>
        <p:nvSpPr>
          <p:cNvPr id="29705" name="Rectangle 9"/>
          <p:cNvSpPr>
            <a:spLocks noChangeArrowheads="1"/>
          </p:cNvSpPr>
          <p:nvPr/>
        </p:nvSpPr>
        <p:spPr bwMode="auto">
          <a:xfrm>
            <a:off x="0" y="314166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9704" name="Object 8"/>
          <p:cNvGraphicFramePr>
            <a:graphicFrameLocks noChangeAspect="1"/>
          </p:cNvGraphicFramePr>
          <p:nvPr/>
        </p:nvGraphicFramePr>
        <p:xfrm>
          <a:off x="1979612" y="3573462"/>
          <a:ext cx="3531517" cy="432221"/>
        </p:xfrm>
        <a:graphic>
          <a:graphicData uri="http://schemas.openxmlformats.org/presentationml/2006/ole">
            <p:oleObj spid="_x0000_s29704" name="Equation" r:id="rId4" imgW="2108200" imgH="254000" progId="Equation.DSMT4">
              <p:embed/>
            </p:oleObj>
          </a:graphicData>
        </a:graphic>
      </p:graphicFrame>
      <p:sp>
        <p:nvSpPr>
          <p:cNvPr id="29707" name="Rectangle 11"/>
          <p:cNvSpPr>
            <a:spLocks noChangeArrowheads="1"/>
          </p:cNvSpPr>
          <p:nvPr/>
        </p:nvSpPr>
        <p:spPr bwMode="auto">
          <a:xfrm>
            <a:off x="0" y="314166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9706" name="Object 10"/>
          <p:cNvGraphicFramePr>
            <a:graphicFrameLocks noChangeAspect="1"/>
          </p:cNvGraphicFramePr>
          <p:nvPr/>
        </p:nvGraphicFramePr>
        <p:xfrm>
          <a:off x="1979613" y="4076700"/>
          <a:ext cx="3715876" cy="434270"/>
        </p:xfrm>
        <a:graphic>
          <a:graphicData uri="http://schemas.openxmlformats.org/presentationml/2006/ole">
            <p:oleObj spid="_x0000_s29706" name="Equation" r:id="rId5" imgW="2197100" imgH="254000" progId="Equation.DSMT4">
              <p:embed/>
            </p:oleObj>
          </a:graphicData>
        </a:graphic>
      </p:graphicFrame>
      <p:sp>
        <p:nvSpPr>
          <p:cNvPr id="29708" name="Text Box 12"/>
          <p:cNvSpPr txBox="1">
            <a:spLocks noChangeArrowheads="1"/>
          </p:cNvSpPr>
          <p:nvPr/>
        </p:nvSpPr>
        <p:spPr bwMode="auto">
          <a:xfrm>
            <a:off x="362671" y="4581525"/>
            <a:ext cx="2186354" cy="461665"/>
          </a:xfrm>
          <a:prstGeom prst="rect">
            <a:avLst/>
          </a:prstGeom>
          <a:noFill/>
          <a:ln w="9525" algn="ctr">
            <a:noFill/>
            <a:miter lim="800000"/>
            <a:headEnd/>
            <a:tailEnd/>
          </a:ln>
          <a:effectLst/>
        </p:spPr>
        <p:txBody>
          <a:bodyPr wrap="square">
            <a:spAutoFit/>
          </a:bodyPr>
          <a:lstStyle/>
          <a:p>
            <a:r>
              <a:rPr lang="zh-CN" altLang="en-US" sz="2400"/>
              <a:t>按原来的数据 </a:t>
            </a:r>
          </a:p>
        </p:txBody>
      </p:sp>
      <p:sp>
        <p:nvSpPr>
          <p:cNvPr id="29710" name="Rectangle 14"/>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9709" name="Object 13"/>
          <p:cNvGraphicFramePr>
            <a:graphicFrameLocks noChangeAspect="1"/>
          </p:cNvGraphicFramePr>
          <p:nvPr/>
        </p:nvGraphicFramePr>
        <p:xfrm>
          <a:off x="2627784" y="4653136"/>
          <a:ext cx="2671169" cy="419930"/>
        </p:xfrm>
        <a:graphic>
          <a:graphicData uri="http://schemas.openxmlformats.org/presentationml/2006/ole">
            <p:oleObj spid="_x0000_s29709" name="Equation" r:id="rId6" imgW="1460160" imgH="228600" progId="Equation.DSMT4">
              <p:embed/>
            </p:oleObj>
          </a:graphicData>
        </a:graphic>
      </p:graphicFrame>
      <p:sp>
        <p:nvSpPr>
          <p:cNvPr id="29711" name="Text Box 15"/>
          <p:cNvSpPr txBox="1">
            <a:spLocks noChangeArrowheads="1"/>
          </p:cNvSpPr>
          <p:nvPr/>
        </p:nvSpPr>
        <p:spPr bwMode="auto">
          <a:xfrm>
            <a:off x="467544" y="5229200"/>
            <a:ext cx="1893468" cy="461665"/>
          </a:xfrm>
          <a:prstGeom prst="rect">
            <a:avLst/>
          </a:prstGeom>
          <a:noFill/>
          <a:ln w="9525" algn="ctr">
            <a:noFill/>
            <a:miter lim="800000"/>
            <a:headEnd/>
            <a:tailEnd/>
          </a:ln>
          <a:effectLst/>
        </p:spPr>
        <p:txBody>
          <a:bodyPr wrap="none">
            <a:spAutoFit/>
          </a:bodyPr>
          <a:lstStyle/>
          <a:p>
            <a:r>
              <a:rPr lang="zh-CN" altLang="en-US" sz="2400" dirty="0"/>
              <a:t>在直线上方 </a:t>
            </a:r>
            <a:r>
              <a:rPr lang="en-US" altLang="zh-CN" sz="2400" dirty="0"/>
              <a:t>,</a:t>
            </a:r>
          </a:p>
        </p:txBody>
      </p:sp>
      <p:sp>
        <p:nvSpPr>
          <p:cNvPr id="29713" name="Rectangle 17"/>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9712" name="Object 16"/>
          <p:cNvGraphicFramePr>
            <a:graphicFrameLocks noChangeAspect="1"/>
          </p:cNvGraphicFramePr>
          <p:nvPr/>
        </p:nvGraphicFramePr>
        <p:xfrm>
          <a:off x="5364088" y="4581128"/>
          <a:ext cx="2787933" cy="432221"/>
        </p:xfrm>
        <a:graphic>
          <a:graphicData uri="http://schemas.openxmlformats.org/presentationml/2006/ole">
            <p:oleObj spid="_x0000_s29712" name="Equation" r:id="rId7" imgW="1473200" imgH="228600" progId="Equation.DSMT4">
              <p:embed/>
            </p:oleObj>
          </a:graphicData>
        </a:graphic>
      </p:graphicFrame>
      <p:sp>
        <p:nvSpPr>
          <p:cNvPr id="29715" name="Rectangle 19"/>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9714" name="Object 18"/>
          <p:cNvGraphicFramePr>
            <a:graphicFrameLocks noChangeAspect="1"/>
          </p:cNvGraphicFramePr>
          <p:nvPr/>
        </p:nvGraphicFramePr>
        <p:xfrm>
          <a:off x="2483768" y="5229200"/>
          <a:ext cx="2808312" cy="446677"/>
        </p:xfrm>
        <a:graphic>
          <a:graphicData uri="http://schemas.openxmlformats.org/presentationml/2006/ole">
            <p:oleObj spid="_x0000_s29714" name="Equation" r:id="rId8" imgW="1435100" imgH="228600" progId="Equation.DSMT4">
              <p:embed/>
            </p:oleObj>
          </a:graphicData>
        </a:graphic>
      </p:graphicFrame>
      <p:sp>
        <p:nvSpPr>
          <p:cNvPr id="29716" name="Text Box 20"/>
          <p:cNvSpPr txBox="1">
            <a:spLocks noChangeArrowheads="1"/>
          </p:cNvSpPr>
          <p:nvPr/>
        </p:nvSpPr>
        <p:spPr bwMode="auto">
          <a:xfrm>
            <a:off x="5148064" y="5229200"/>
            <a:ext cx="2424062" cy="461665"/>
          </a:xfrm>
          <a:prstGeom prst="rect">
            <a:avLst/>
          </a:prstGeom>
          <a:noFill/>
          <a:ln w="9525" algn="ctr">
            <a:noFill/>
            <a:miter lim="800000"/>
            <a:headEnd/>
            <a:tailEnd/>
          </a:ln>
          <a:effectLst/>
        </p:spPr>
        <p:txBody>
          <a:bodyPr wrap="none">
            <a:spAutoFit/>
          </a:bodyPr>
          <a:lstStyle/>
          <a:p>
            <a:r>
              <a:rPr lang="zh-CN" altLang="en-US" sz="2400" dirty="0"/>
              <a:t>在直线的下方， </a:t>
            </a:r>
          </a:p>
        </p:txBody>
      </p:sp>
      <p:sp>
        <p:nvSpPr>
          <p:cNvPr id="29717" name="Text Box 21"/>
          <p:cNvSpPr txBox="1">
            <a:spLocks noChangeArrowheads="1"/>
          </p:cNvSpPr>
          <p:nvPr/>
        </p:nvSpPr>
        <p:spPr bwMode="auto">
          <a:xfrm>
            <a:off x="683568" y="5805264"/>
            <a:ext cx="2424062" cy="461665"/>
          </a:xfrm>
          <a:prstGeom prst="rect">
            <a:avLst/>
          </a:prstGeom>
          <a:noFill/>
          <a:ln w="9525" algn="ctr">
            <a:noFill/>
            <a:miter lim="800000"/>
            <a:headEnd/>
            <a:tailEnd/>
          </a:ln>
          <a:effectLst/>
        </p:spPr>
        <p:txBody>
          <a:bodyPr wrap="none">
            <a:spAutoFit/>
          </a:bodyPr>
          <a:lstStyle/>
          <a:p>
            <a:r>
              <a:rPr lang="zh-CN" altLang="en-US" sz="2400" dirty="0"/>
              <a:t>存在套利机会。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7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7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7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7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7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8" grpId="0"/>
      <p:bldP spid="29711" grpId="0"/>
      <p:bldP spid="29716" grpId="0"/>
      <p:bldP spid="297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z="2800" b="1"/>
              <a:t>4.2  </a:t>
            </a:r>
            <a:r>
              <a:rPr lang="zh-CN" altLang="en-US" sz="2800" b="1"/>
              <a:t>不含残差的线性因子模型的套利定价理论</a:t>
            </a:r>
          </a:p>
        </p:txBody>
      </p:sp>
      <p:sp>
        <p:nvSpPr>
          <p:cNvPr id="30724" name="Rectangle 4"/>
          <p:cNvSpPr>
            <a:spLocks noChangeArrowheads="1"/>
          </p:cNvSpPr>
          <p:nvPr/>
        </p:nvSpPr>
        <p:spPr bwMode="auto">
          <a:xfrm>
            <a:off x="468313" y="1700213"/>
            <a:ext cx="4298950" cy="457200"/>
          </a:xfrm>
          <a:prstGeom prst="rect">
            <a:avLst/>
          </a:prstGeom>
          <a:noFill/>
          <a:ln w="9525" algn="ctr">
            <a:noFill/>
            <a:miter lim="800000"/>
            <a:headEnd/>
            <a:tailEnd/>
          </a:ln>
          <a:effectLst/>
        </p:spPr>
        <p:txBody>
          <a:bodyPr wrap="none">
            <a:spAutoFit/>
          </a:bodyPr>
          <a:lstStyle/>
          <a:p>
            <a:r>
              <a:rPr lang="en-US" altLang="zh-CN" sz="2400">
                <a:latin typeface="黑体" pitchFamily="2" charset="-122"/>
                <a:ea typeface="黑体" pitchFamily="2" charset="-122"/>
              </a:rPr>
              <a:t>4.2.1  </a:t>
            </a:r>
            <a:r>
              <a:rPr lang="zh-CN" altLang="en-US" sz="2400">
                <a:latin typeface="黑体" pitchFamily="2" charset="-122"/>
                <a:ea typeface="黑体" pitchFamily="2" charset="-122"/>
              </a:rPr>
              <a:t>不含残差的单因子模型</a:t>
            </a:r>
          </a:p>
        </p:txBody>
      </p:sp>
      <p:sp>
        <p:nvSpPr>
          <p:cNvPr id="30725" name="Text Box 5"/>
          <p:cNvSpPr txBox="1">
            <a:spLocks noChangeArrowheads="1"/>
          </p:cNvSpPr>
          <p:nvPr/>
        </p:nvSpPr>
        <p:spPr bwMode="auto">
          <a:xfrm>
            <a:off x="539750" y="2565400"/>
            <a:ext cx="2076450" cy="366713"/>
          </a:xfrm>
          <a:prstGeom prst="rect">
            <a:avLst/>
          </a:prstGeom>
          <a:noFill/>
          <a:ln w="9525" algn="ctr">
            <a:noFill/>
            <a:miter lim="800000"/>
            <a:headEnd/>
            <a:tailEnd/>
          </a:ln>
          <a:effectLst/>
        </p:spPr>
        <p:txBody>
          <a:bodyPr wrap="none">
            <a:spAutoFit/>
          </a:bodyPr>
          <a:lstStyle/>
          <a:p>
            <a:r>
              <a:rPr lang="zh-CN" altLang="en-US">
                <a:ea typeface="黑体" pitchFamily="2" charset="-122"/>
              </a:rPr>
              <a:t>相应的交易策略使</a:t>
            </a:r>
            <a:r>
              <a:rPr lang="zh-CN" altLang="en-US"/>
              <a:t> </a:t>
            </a:r>
          </a:p>
        </p:txBody>
      </p:sp>
      <p:sp>
        <p:nvSpPr>
          <p:cNvPr id="30727" name="Rectangle 7"/>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0726" name="Object 6"/>
          <p:cNvGraphicFramePr>
            <a:graphicFrameLocks noChangeAspect="1"/>
          </p:cNvGraphicFramePr>
          <p:nvPr/>
        </p:nvGraphicFramePr>
        <p:xfrm>
          <a:off x="2555875" y="2565400"/>
          <a:ext cx="576263" cy="346075"/>
        </p:xfrm>
        <a:graphic>
          <a:graphicData uri="http://schemas.openxmlformats.org/presentationml/2006/ole">
            <p:oleObj spid="_x0000_s30726" name="Equation" r:id="rId3" imgW="431613" imgH="253890" progId="Equation.DSMT4">
              <p:embed/>
            </p:oleObj>
          </a:graphicData>
        </a:graphic>
      </p:graphicFrame>
      <p:sp>
        <p:nvSpPr>
          <p:cNvPr id="30728" name="Text Box 8"/>
          <p:cNvSpPr txBox="1">
            <a:spLocks noChangeArrowheads="1"/>
          </p:cNvSpPr>
          <p:nvPr/>
        </p:nvSpPr>
        <p:spPr bwMode="auto">
          <a:xfrm>
            <a:off x="3154363" y="2565400"/>
            <a:ext cx="2305050" cy="366713"/>
          </a:xfrm>
          <a:prstGeom prst="rect">
            <a:avLst/>
          </a:prstGeom>
          <a:noFill/>
          <a:ln w="9525" algn="ctr">
            <a:noFill/>
            <a:miter lim="800000"/>
            <a:headEnd/>
            <a:tailEnd/>
          </a:ln>
          <a:effectLst/>
        </p:spPr>
        <p:txBody>
          <a:bodyPr wrap="none">
            <a:spAutoFit/>
          </a:bodyPr>
          <a:lstStyle/>
          <a:p>
            <a:r>
              <a:rPr lang="zh-CN" altLang="en-US">
                <a:latin typeface="黑体" pitchFamily="2" charset="-122"/>
                <a:ea typeface="黑体" pitchFamily="2" charset="-122"/>
              </a:rPr>
              <a:t>由</a:t>
            </a:r>
            <a:r>
              <a:rPr lang="en-US" altLang="zh-CN">
                <a:latin typeface="黑体" pitchFamily="2" charset="-122"/>
                <a:ea typeface="黑体" pitchFamily="2" charset="-122"/>
              </a:rPr>
              <a:t>15%</a:t>
            </a:r>
            <a:r>
              <a:rPr lang="zh-CN" altLang="en-US">
                <a:latin typeface="黑体" pitchFamily="2" charset="-122"/>
                <a:ea typeface="黑体" pitchFamily="2" charset="-122"/>
              </a:rPr>
              <a:t>下降到</a:t>
            </a:r>
            <a:r>
              <a:rPr lang="en-US" altLang="zh-CN">
                <a:latin typeface="黑体" pitchFamily="2" charset="-122"/>
                <a:ea typeface="黑体" pitchFamily="2" charset="-122"/>
              </a:rPr>
              <a:t>11.6%</a:t>
            </a:r>
            <a:r>
              <a:rPr lang="zh-CN" altLang="en-US">
                <a:latin typeface="黑体" pitchFamily="2" charset="-122"/>
                <a:ea typeface="黑体" pitchFamily="2" charset="-122"/>
              </a:rPr>
              <a:t>，</a:t>
            </a:r>
            <a:r>
              <a:rPr lang="zh-CN" altLang="en-US"/>
              <a:t> </a:t>
            </a:r>
          </a:p>
        </p:txBody>
      </p:sp>
      <p:sp>
        <p:nvSpPr>
          <p:cNvPr id="30730" name="Rectangle 10"/>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0729" name="Object 9"/>
          <p:cNvGraphicFramePr>
            <a:graphicFrameLocks noChangeAspect="1"/>
          </p:cNvGraphicFramePr>
          <p:nvPr/>
        </p:nvGraphicFramePr>
        <p:xfrm>
          <a:off x="5580063" y="2565400"/>
          <a:ext cx="647700" cy="371475"/>
        </p:xfrm>
        <a:graphic>
          <a:graphicData uri="http://schemas.openxmlformats.org/presentationml/2006/ole">
            <p:oleObj spid="_x0000_s30729" name="Equation" r:id="rId4" imgW="444240" imgH="253800" progId="Equation.DSMT4">
              <p:embed/>
            </p:oleObj>
          </a:graphicData>
        </a:graphic>
      </p:graphicFrame>
      <p:sp>
        <p:nvSpPr>
          <p:cNvPr id="30731" name="Text Box 11"/>
          <p:cNvSpPr txBox="1">
            <a:spLocks noChangeArrowheads="1"/>
          </p:cNvSpPr>
          <p:nvPr/>
        </p:nvSpPr>
        <p:spPr bwMode="auto">
          <a:xfrm>
            <a:off x="5219700" y="2565400"/>
            <a:ext cx="412750" cy="366713"/>
          </a:xfrm>
          <a:prstGeom prst="rect">
            <a:avLst/>
          </a:prstGeom>
          <a:noFill/>
          <a:ln w="9525" algn="ctr">
            <a:noFill/>
            <a:miter lim="800000"/>
            <a:headEnd/>
            <a:tailEnd/>
          </a:ln>
          <a:effectLst/>
        </p:spPr>
        <p:txBody>
          <a:bodyPr wrap="none">
            <a:spAutoFit/>
          </a:bodyPr>
          <a:lstStyle/>
          <a:p>
            <a:r>
              <a:rPr lang="zh-CN" altLang="en-US">
                <a:ea typeface="黑体" pitchFamily="2" charset="-122"/>
              </a:rPr>
              <a:t>当</a:t>
            </a:r>
          </a:p>
        </p:txBody>
      </p:sp>
      <p:sp>
        <p:nvSpPr>
          <p:cNvPr id="30732" name="Text Box 12"/>
          <p:cNvSpPr txBox="1">
            <a:spLocks noChangeArrowheads="1"/>
          </p:cNvSpPr>
          <p:nvPr/>
        </p:nvSpPr>
        <p:spPr bwMode="auto">
          <a:xfrm>
            <a:off x="6156325" y="2565400"/>
            <a:ext cx="2330450" cy="366713"/>
          </a:xfrm>
          <a:prstGeom prst="rect">
            <a:avLst/>
          </a:prstGeom>
          <a:noFill/>
          <a:ln w="9525" algn="ctr">
            <a:noFill/>
            <a:miter lim="800000"/>
            <a:headEnd/>
            <a:tailEnd/>
          </a:ln>
          <a:effectLst/>
        </p:spPr>
        <p:txBody>
          <a:bodyPr wrap="none">
            <a:spAutoFit/>
          </a:bodyPr>
          <a:lstStyle/>
          <a:p>
            <a:r>
              <a:rPr lang="zh-CN" altLang="en-US"/>
              <a:t>由</a:t>
            </a:r>
            <a:r>
              <a:rPr lang="en-US" altLang="zh-CN"/>
              <a:t>21</a:t>
            </a:r>
            <a:r>
              <a:rPr lang="zh-CN" altLang="en-US"/>
              <a:t>％下降到</a:t>
            </a:r>
            <a:r>
              <a:rPr lang="en-US" altLang="zh-CN"/>
              <a:t>20%</a:t>
            </a:r>
            <a:r>
              <a:rPr lang="zh-CN" altLang="en-US"/>
              <a:t>， </a:t>
            </a:r>
          </a:p>
        </p:txBody>
      </p:sp>
      <p:sp>
        <p:nvSpPr>
          <p:cNvPr id="30733" name="Text Box 13"/>
          <p:cNvSpPr txBox="1">
            <a:spLocks noChangeArrowheads="1"/>
          </p:cNvSpPr>
          <p:nvPr/>
        </p:nvSpPr>
        <p:spPr bwMode="auto">
          <a:xfrm>
            <a:off x="477838" y="3217863"/>
            <a:ext cx="412750" cy="366712"/>
          </a:xfrm>
          <a:prstGeom prst="rect">
            <a:avLst/>
          </a:prstGeom>
          <a:noFill/>
          <a:ln w="9525" algn="ctr">
            <a:noFill/>
            <a:miter lim="800000"/>
            <a:headEnd/>
            <a:tailEnd/>
          </a:ln>
          <a:effectLst/>
        </p:spPr>
        <p:txBody>
          <a:bodyPr wrap="none">
            <a:spAutoFit/>
          </a:bodyPr>
          <a:lstStyle/>
          <a:p>
            <a:r>
              <a:rPr lang="zh-CN" altLang="en-US"/>
              <a:t>当</a:t>
            </a:r>
          </a:p>
        </p:txBody>
      </p:sp>
      <p:sp>
        <p:nvSpPr>
          <p:cNvPr id="30735" name="Rectangle 15"/>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0734" name="Object 14"/>
          <p:cNvGraphicFramePr>
            <a:graphicFrameLocks noChangeAspect="1"/>
          </p:cNvGraphicFramePr>
          <p:nvPr/>
        </p:nvGraphicFramePr>
        <p:xfrm>
          <a:off x="827088" y="3284538"/>
          <a:ext cx="576262" cy="331787"/>
        </p:xfrm>
        <a:graphic>
          <a:graphicData uri="http://schemas.openxmlformats.org/presentationml/2006/ole">
            <p:oleObj spid="_x0000_s30734" name="Equation" r:id="rId5" imgW="444114" imgH="253780" progId="Equation.DSMT4">
              <p:embed/>
            </p:oleObj>
          </a:graphicData>
        </a:graphic>
      </p:graphicFrame>
      <p:sp>
        <p:nvSpPr>
          <p:cNvPr id="30736" name="Text Box 16"/>
          <p:cNvSpPr txBox="1">
            <a:spLocks noChangeArrowheads="1"/>
          </p:cNvSpPr>
          <p:nvPr/>
        </p:nvSpPr>
        <p:spPr bwMode="auto">
          <a:xfrm>
            <a:off x="1433513" y="3284538"/>
            <a:ext cx="2495550" cy="366712"/>
          </a:xfrm>
          <a:prstGeom prst="rect">
            <a:avLst/>
          </a:prstGeom>
          <a:noFill/>
          <a:ln w="9525" algn="ctr">
            <a:noFill/>
            <a:miter lim="800000"/>
            <a:headEnd/>
            <a:tailEnd/>
          </a:ln>
          <a:effectLst/>
        </p:spPr>
        <p:txBody>
          <a:bodyPr wrap="none">
            <a:spAutoFit/>
          </a:bodyPr>
          <a:lstStyle/>
          <a:p>
            <a:r>
              <a:rPr lang="zh-CN" altLang="en-US"/>
              <a:t>由</a:t>
            </a:r>
            <a:r>
              <a:rPr lang="en-US" altLang="zh-CN"/>
              <a:t>12%</a:t>
            </a:r>
            <a:r>
              <a:rPr lang="zh-CN" altLang="en-US"/>
              <a:t>上升到</a:t>
            </a:r>
            <a:r>
              <a:rPr lang="en-US" altLang="zh-CN"/>
              <a:t>15.2% </a:t>
            </a:r>
            <a:r>
              <a:rPr lang="zh-CN" altLang="en-US"/>
              <a:t>，</a:t>
            </a:r>
          </a:p>
        </p:txBody>
      </p:sp>
      <p:sp>
        <p:nvSpPr>
          <p:cNvPr id="30737" name="Text Box 17"/>
          <p:cNvSpPr txBox="1">
            <a:spLocks noChangeArrowheads="1"/>
          </p:cNvSpPr>
          <p:nvPr/>
        </p:nvSpPr>
        <p:spPr bwMode="auto">
          <a:xfrm>
            <a:off x="3708400" y="3284538"/>
            <a:ext cx="1847850" cy="366712"/>
          </a:xfrm>
          <a:prstGeom prst="rect">
            <a:avLst/>
          </a:prstGeom>
          <a:noFill/>
          <a:ln w="9525" algn="ctr">
            <a:noFill/>
            <a:miter lim="800000"/>
            <a:headEnd/>
            <a:tailEnd/>
          </a:ln>
          <a:effectLst/>
        </p:spPr>
        <p:txBody>
          <a:bodyPr wrap="none">
            <a:spAutoFit/>
          </a:bodyPr>
          <a:lstStyle/>
          <a:p>
            <a:r>
              <a:rPr lang="zh-CN" altLang="en-US"/>
              <a:t>则无套利机会。 </a:t>
            </a:r>
          </a:p>
        </p:txBody>
      </p:sp>
      <p:sp>
        <p:nvSpPr>
          <p:cNvPr id="30738" name="Text Box 18"/>
          <p:cNvSpPr txBox="1">
            <a:spLocks noChangeArrowheads="1"/>
          </p:cNvSpPr>
          <p:nvPr/>
        </p:nvSpPr>
        <p:spPr bwMode="auto">
          <a:xfrm>
            <a:off x="539750" y="3933825"/>
            <a:ext cx="704850" cy="366713"/>
          </a:xfrm>
          <a:prstGeom prst="rect">
            <a:avLst/>
          </a:prstGeom>
          <a:noFill/>
          <a:ln w="9525" algn="ctr">
            <a:noFill/>
            <a:miter lim="800000"/>
            <a:headEnd/>
            <a:tailEnd/>
          </a:ln>
          <a:effectLst/>
        </p:spPr>
        <p:txBody>
          <a:bodyPr wrap="none">
            <a:spAutoFit/>
          </a:bodyPr>
          <a:lstStyle/>
          <a:p>
            <a:r>
              <a:rPr lang="zh-CN" altLang="en-US"/>
              <a:t>因此 </a:t>
            </a:r>
          </a:p>
        </p:txBody>
      </p:sp>
      <p:sp>
        <p:nvSpPr>
          <p:cNvPr id="30740" name="Rectangle 20"/>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0739" name="Object 19"/>
          <p:cNvGraphicFramePr>
            <a:graphicFrameLocks noChangeAspect="1"/>
          </p:cNvGraphicFramePr>
          <p:nvPr/>
        </p:nvGraphicFramePr>
        <p:xfrm>
          <a:off x="1116013" y="4005263"/>
          <a:ext cx="576262" cy="314325"/>
        </p:xfrm>
        <a:graphic>
          <a:graphicData uri="http://schemas.openxmlformats.org/presentationml/2006/ole">
            <p:oleObj spid="_x0000_s30739" name="Equation" r:id="rId6" imgW="419100" imgH="228600" progId="Equation.DSMT4">
              <p:embed/>
            </p:oleObj>
          </a:graphicData>
        </a:graphic>
      </p:graphicFrame>
      <p:sp>
        <p:nvSpPr>
          <p:cNvPr id="30741" name="Text Box 21"/>
          <p:cNvSpPr txBox="1">
            <a:spLocks noChangeArrowheads="1"/>
          </p:cNvSpPr>
          <p:nvPr/>
        </p:nvSpPr>
        <p:spPr bwMode="auto">
          <a:xfrm>
            <a:off x="1557338" y="3938588"/>
            <a:ext cx="412750" cy="366712"/>
          </a:xfrm>
          <a:prstGeom prst="rect">
            <a:avLst/>
          </a:prstGeom>
          <a:noFill/>
          <a:ln w="9525" algn="ctr">
            <a:noFill/>
            <a:miter lim="800000"/>
            <a:headEnd/>
            <a:tailEnd/>
          </a:ln>
          <a:effectLst/>
        </p:spPr>
        <p:txBody>
          <a:bodyPr wrap="none">
            <a:spAutoFit/>
          </a:bodyPr>
          <a:lstStyle/>
          <a:p>
            <a:r>
              <a:rPr lang="zh-CN" altLang="en-US"/>
              <a:t>是</a:t>
            </a:r>
          </a:p>
        </p:txBody>
      </p:sp>
      <p:sp>
        <p:nvSpPr>
          <p:cNvPr id="30743" name="Rectangle 23"/>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0742" name="Object 22"/>
          <p:cNvGraphicFramePr>
            <a:graphicFrameLocks noChangeAspect="1"/>
          </p:cNvGraphicFramePr>
          <p:nvPr/>
        </p:nvGraphicFramePr>
        <p:xfrm>
          <a:off x="1908175" y="4005263"/>
          <a:ext cx="233363" cy="330200"/>
        </p:xfrm>
        <a:graphic>
          <a:graphicData uri="http://schemas.openxmlformats.org/presentationml/2006/ole">
            <p:oleObj spid="_x0000_s30742" name="Equation" r:id="rId7" imgW="165028" imgH="228501" progId="Equation.DSMT4">
              <p:embed/>
            </p:oleObj>
          </a:graphicData>
        </a:graphic>
      </p:graphicFrame>
      <p:sp>
        <p:nvSpPr>
          <p:cNvPr id="30744" name="Text Box 24"/>
          <p:cNvSpPr txBox="1">
            <a:spLocks noChangeArrowheads="1"/>
          </p:cNvSpPr>
          <p:nvPr/>
        </p:nvSpPr>
        <p:spPr bwMode="auto">
          <a:xfrm>
            <a:off x="2051050" y="3933825"/>
            <a:ext cx="1619250" cy="366713"/>
          </a:xfrm>
          <a:prstGeom prst="rect">
            <a:avLst/>
          </a:prstGeom>
          <a:noFill/>
          <a:ln w="9525" algn="ctr">
            <a:noFill/>
            <a:miter lim="800000"/>
            <a:headEnd/>
            <a:tailEnd/>
          </a:ln>
          <a:effectLst/>
        </p:spPr>
        <p:txBody>
          <a:bodyPr wrap="none">
            <a:spAutoFit/>
          </a:bodyPr>
          <a:lstStyle/>
          <a:p>
            <a:r>
              <a:rPr lang="zh-CN" altLang="en-US" dirty="0"/>
              <a:t>的线性函数， </a:t>
            </a:r>
          </a:p>
        </p:txBody>
      </p:sp>
      <p:sp>
        <p:nvSpPr>
          <p:cNvPr id="30745" name="Text Box 25"/>
          <p:cNvSpPr txBox="1">
            <a:spLocks noChangeArrowheads="1"/>
          </p:cNvSpPr>
          <p:nvPr/>
        </p:nvSpPr>
        <p:spPr bwMode="auto">
          <a:xfrm>
            <a:off x="3492500" y="3933825"/>
            <a:ext cx="2762250" cy="366713"/>
          </a:xfrm>
          <a:prstGeom prst="rect">
            <a:avLst/>
          </a:prstGeom>
          <a:noFill/>
          <a:ln w="9525" algn="ctr">
            <a:noFill/>
            <a:miter lim="800000"/>
            <a:headEnd/>
            <a:tailEnd/>
          </a:ln>
          <a:effectLst/>
        </p:spPr>
        <p:txBody>
          <a:bodyPr wrap="none">
            <a:spAutoFit/>
          </a:bodyPr>
          <a:lstStyle/>
          <a:p>
            <a:r>
              <a:rPr lang="zh-CN" altLang="en-US" dirty="0"/>
              <a:t>称此直线为</a:t>
            </a:r>
            <a:r>
              <a:rPr lang="zh-CN" altLang="en-US" dirty="0">
                <a:solidFill>
                  <a:srgbClr val="FF0000"/>
                </a:solidFill>
              </a:rPr>
              <a:t>套利定价线。 </a:t>
            </a:r>
          </a:p>
        </p:txBody>
      </p:sp>
      <p:sp>
        <p:nvSpPr>
          <p:cNvPr id="30746" name="Text Box 26"/>
          <p:cNvSpPr txBox="1">
            <a:spLocks noChangeArrowheads="1"/>
          </p:cNvSpPr>
          <p:nvPr/>
        </p:nvSpPr>
        <p:spPr bwMode="auto">
          <a:xfrm>
            <a:off x="6153150" y="3933825"/>
            <a:ext cx="2990850" cy="366713"/>
          </a:xfrm>
          <a:prstGeom prst="rect">
            <a:avLst/>
          </a:prstGeom>
          <a:noFill/>
          <a:ln w="9525" algn="ctr">
            <a:noFill/>
            <a:miter lim="800000"/>
            <a:headEnd/>
            <a:tailEnd/>
          </a:ln>
          <a:effectLst/>
        </p:spPr>
        <p:txBody>
          <a:bodyPr wrap="none">
            <a:spAutoFit/>
          </a:bodyPr>
          <a:lstStyle/>
          <a:p>
            <a:r>
              <a:rPr lang="zh-CN" altLang="en-US" dirty="0"/>
              <a:t>如果市场存在无风险资产， </a:t>
            </a:r>
          </a:p>
        </p:txBody>
      </p:sp>
      <p:sp>
        <p:nvSpPr>
          <p:cNvPr id="30747" name="Text Box 27"/>
          <p:cNvSpPr txBox="1">
            <a:spLocks noChangeArrowheads="1"/>
          </p:cNvSpPr>
          <p:nvPr/>
        </p:nvSpPr>
        <p:spPr bwMode="auto">
          <a:xfrm>
            <a:off x="446088" y="4600575"/>
            <a:ext cx="476250" cy="366713"/>
          </a:xfrm>
          <a:prstGeom prst="rect">
            <a:avLst/>
          </a:prstGeom>
          <a:noFill/>
          <a:ln w="9525" algn="ctr">
            <a:noFill/>
            <a:miter lim="800000"/>
            <a:headEnd/>
            <a:tailEnd/>
          </a:ln>
          <a:effectLst/>
        </p:spPr>
        <p:txBody>
          <a:bodyPr wrap="none">
            <a:spAutoFit/>
          </a:bodyPr>
          <a:lstStyle/>
          <a:p>
            <a:r>
              <a:rPr lang="zh-CN" altLang="en-US"/>
              <a:t>则 </a:t>
            </a:r>
          </a:p>
        </p:txBody>
      </p:sp>
      <p:sp>
        <p:nvSpPr>
          <p:cNvPr id="30749" name="Rectangle 29"/>
          <p:cNvSpPr>
            <a:spLocks noChangeArrowheads="1"/>
          </p:cNvSpPr>
          <p:nvPr/>
        </p:nvSpPr>
        <p:spPr bwMode="auto">
          <a:xfrm>
            <a:off x="0" y="33099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0748" name="Object 28"/>
          <p:cNvGraphicFramePr>
            <a:graphicFrameLocks noChangeAspect="1"/>
          </p:cNvGraphicFramePr>
          <p:nvPr/>
        </p:nvGraphicFramePr>
        <p:xfrm>
          <a:off x="971600" y="4581128"/>
          <a:ext cx="1368152" cy="419490"/>
        </p:xfrm>
        <a:graphic>
          <a:graphicData uri="http://schemas.openxmlformats.org/presentationml/2006/ole">
            <p:oleObj spid="_x0000_s30748" name="Equation" r:id="rId8" imgW="774360" imgH="241200" progId="Equation.DSMT4">
              <p:embed/>
            </p:oleObj>
          </a:graphicData>
        </a:graphic>
      </p:graphicFrame>
      <p:graphicFrame>
        <p:nvGraphicFramePr>
          <p:cNvPr id="2" name="Object 29"/>
          <p:cNvGraphicFramePr>
            <a:graphicFrameLocks noChangeAspect="1"/>
          </p:cNvGraphicFramePr>
          <p:nvPr/>
        </p:nvGraphicFramePr>
        <p:xfrm>
          <a:off x="3406775" y="4941888"/>
          <a:ext cx="2298700" cy="503237"/>
        </p:xfrm>
        <a:graphic>
          <a:graphicData uri="http://schemas.openxmlformats.org/presentationml/2006/ole">
            <p:oleObj spid="_x0000_s30749" name="Equation" r:id="rId9" imgW="1104840" imgH="241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7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7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7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7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7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7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74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74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74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7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8" grpId="0"/>
      <p:bldP spid="30731" grpId="0"/>
      <p:bldP spid="30732" grpId="0"/>
      <p:bldP spid="30733" grpId="0"/>
      <p:bldP spid="30736" grpId="0"/>
      <p:bldP spid="30737" grpId="0"/>
      <p:bldP spid="30738" grpId="0"/>
      <p:bldP spid="30741" grpId="0"/>
      <p:bldP spid="30744" grpId="0"/>
      <p:bldP spid="30745" grpId="0"/>
      <p:bldP spid="30746" grpId="0"/>
      <p:bldP spid="307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476250"/>
            <a:ext cx="8229600" cy="1371600"/>
          </a:xfrm>
        </p:spPr>
        <p:txBody>
          <a:bodyPr/>
          <a:lstStyle/>
          <a:p>
            <a:r>
              <a:rPr lang="en-US" altLang="zh-CN" sz="2800" b="1">
                <a:latin typeface="黑体" pitchFamily="2" charset="-122"/>
                <a:ea typeface="黑体" pitchFamily="2" charset="-122"/>
              </a:rPr>
              <a:t>4.2  </a:t>
            </a:r>
            <a:r>
              <a:rPr lang="zh-CN" altLang="en-US" sz="2800" b="1">
                <a:latin typeface="黑体" pitchFamily="2" charset="-122"/>
                <a:ea typeface="黑体" pitchFamily="2" charset="-122"/>
              </a:rPr>
              <a:t>不含残差的线性因子模型的套利定价理论</a:t>
            </a:r>
          </a:p>
        </p:txBody>
      </p:sp>
      <p:sp>
        <p:nvSpPr>
          <p:cNvPr id="31748" name="Text Box 4"/>
          <p:cNvSpPr txBox="1">
            <a:spLocks noChangeArrowheads="1"/>
          </p:cNvSpPr>
          <p:nvPr/>
        </p:nvSpPr>
        <p:spPr bwMode="auto">
          <a:xfrm>
            <a:off x="395536" y="1484784"/>
            <a:ext cx="2622550" cy="457200"/>
          </a:xfrm>
          <a:prstGeom prst="rect">
            <a:avLst/>
          </a:prstGeom>
          <a:noFill/>
          <a:ln w="9525" algn="ctr">
            <a:noFill/>
            <a:miter lim="800000"/>
            <a:headEnd/>
            <a:tailEnd/>
          </a:ln>
          <a:effectLst/>
        </p:spPr>
        <p:txBody>
          <a:bodyPr wrap="none">
            <a:spAutoFit/>
          </a:bodyPr>
          <a:lstStyle/>
          <a:p>
            <a:r>
              <a:rPr lang="en-US" altLang="zh-CN" sz="2400" dirty="0">
                <a:latin typeface="黑体" pitchFamily="2" charset="-122"/>
                <a:ea typeface="黑体" pitchFamily="2" charset="-122"/>
              </a:rPr>
              <a:t>4.2.2  K</a:t>
            </a:r>
            <a:r>
              <a:rPr lang="zh-CN" altLang="en-US" sz="2400" dirty="0">
                <a:latin typeface="黑体" pitchFamily="2" charset="-122"/>
                <a:ea typeface="黑体" pitchFamily="2" charset="-122"/>
              </a:rPr>
              <a:t>因子模型</a:t>
            </a:r>
          </a:p>
        </p:txBody>
      </p:sp>
      <p:sp>
        <p:nvSpPr>
          <p:cNvPr id="31749" name="Text Box 5"/>
          <p:cNvSpPr txBox="1">
            <a:spLocks noChangeArrowheads="1"/>
          </p:cNvSpPr>
          <p:nvPr/>
        </p:nvSpPr>
        <p:spPr bwMode="auto">
          <a:xfrm>
            <a:off x="323528" y="2132856"/>
            <a:ext cx="3363421" cy="461665"/>
          </a:xfrm>
          <a:prstGeom prst="rect">
            <a:avLst/>
          </a:prstGeom>
          <a:noFill/>
          <a:ln w="9525" algn="ctr">
            <a:noFill/>
            <a:miter lim="800000"/>
            <a:headEnd/>
            <a:tailEnd/>
          </a:ln>
          <a:effectLst/>
        </p:spPr>
        <p:txBody>
          <a:bodyPr wrap="none">
            <a:spAutoFit/>
          </a:bodyPr>
          <a:lstStyle/>
          <a:p>
            <a:r>
              <a:rPr lang="zh-CN" altLang="en-US" sz="2400" b="1" dirty="0"/>
              <a:t>多因子无残差线性模型</a:t>
            </a:r>
            <a:r>
              <a:rPr lang="zh-CN" altLang="en-US" sz="2400" dirty="0"/>
              <a:t> </a:t>
            </a:r>
          </a:p>
        </p:txBody>
      </p:sp>
      <p:sp>
        <p:nvSpPr>
          <p:cNvPr id="31751" name="Rectangle 7"/>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1750" name="Object 6"/>
          <p:cNvGraphicFramePr>
            <a:graphicFrameLocks noChangeAspect="1"/>
          </p:cNvGraphicFramePr>
          <p:nvPr/>
        </p:nvGraphicFramePr>
        <p:xfrm>
          <a:off x="1331640" y="2708920"/>
          <a:ext cx="4176464" cy="487990"/>
        </p:xfrm>
        <a:graphic>
          <a:graphicData uri="http://schemas.openxmlformats.org/presentationml/2006/ole">
            <p:oleObj spid="_x0000_s31750" name="Equation" r:id="rId3" imgW="1955800" imgH="228600" progId="Equation.DSMT4">
              <p:embed/>
            </p:oleObj>
          </a:graphicData>
        </a:graphic>
      </p:graphicFrame>
      <p:sp>
        <p:nvSpPr>
          <p:cNvPr id="31753" name="Rectangle 9"/>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1752" name="Object 8"/>
          <p:cNvGraphicFramePr>
            <a:graphicFrameLocks noChangeAspect="1"/>
          </p:cNvGraphicFramePr>
          <p:nvPr/>
        </p:nvGraphicFramePr>
        <p:xfrm>
          <a:off x="5724128" y="2852936"/>
          <a:ext cx="2576512" cy="314325"/>
        </p:xfrm>
        <a:graphic>
          <a:graphicData uri="http://schemas.openxmlformats.org/presentationml/2006/ole">
            <p:oleObj spid="_x0000_s31752" name="Equation" r:id="rId4" imgW="1638000" imgH="203040" progId="Equation.DSMT4">
              <p:embed/>
            </p:oleObj>
          </a:graphicData>
        </a:graphic>
      </p:graphicFrame>
      <p:sp>
        <p:nvSpPr>
          <p:cNvPr id="31754" name="Text Box 10"/>
          <p:cNvSpPr txBox="1">
            <a:spLocks noChangeArrowheads="1"/>
          </p:cNvSpPr>
          <p:nvPr/>
        </p:nvSpPr>
        <p:spPr bwMode="auto">
          <a:xfrm>
            <a:off x="395536" y="3356992"/>
            <a:ext cx="803426" cy="461665"/>
          </a:xfrm>
          <a:prstGeom prst="rect">
            <a:avLst/>
          </a:prstGeom>
          <a:noFill/>
          <a:ln w="9525" algn="ctr">
            <a:noFill/>
            <a:miter lim="800000"/>
            <a:headEnd/>
            <a:tailEnd/>
          </a:ln>
          <a:effectLst/>
        </p:spPr>
        <p:txBody>
          <a:bodyPr wrap="none">
            <a:spAutoFit/>
          </a:bodyPr>
          <a:lstStyle/>
          <a:p>
            <a:r>
              <a:rPr lang="zh-CN" altLang="en-US" sz="2400" b="1" dirty="0"/>
              <a:t>假定</a:t>
            </a:r>
          </a:p>
        </p:txBody>
      </p:sp>
      <p:sp>
        <p:nvSpPr>
          <p:cNvPr id="31756" name="Rectangle 12"/>
          <p:cNvSpPr>
            <a:spLocks noChangeArrowheads="1"/>
          </p:cNvSpPr>
          <p:nvPr/>
        </p:nvSpPr>
        <p:spPr bwMode="auto">
          <a:xfrm>
            <a:off x="0" y="32337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1755" name="Object 11"/>
          <p:cNvGraphicFramePr>
            <a:graphicFrameLocks noChangeAspect="1"/>
          </p:cNvGraphicFramePr>
          <p:nvPr/>
        </p:nvGraphicFramePr>
        <p:xfrm>
          <a:off x="1259632" y="3429000"/>
          <a:ext cx="1235075" cy="508000"/>
        </p:xfrm>
        <a:graphic>
          <a:graphicData uri="http://schemas.openxmlformats.org/presentationml/2006/ole">
            <p:oleObj spid="_x0000_s31755" name="Equation" r:id="rId5" imgW="952200" imgH="393480" progId="Equation.DSMT4">
              <p:embed/>
            </p:oleObj>
          </a:graphicData>
        </a:graphic>
      </p:graphicFrame>
      <p:sp>
        <p:nvSpPr>
          <p:cNvPr id="31758" name="Rectangle 14"/>
          <p:cNvSpPr>
            <a:spLocks noChangeArrowheads="1"/>
          </p:cNvSpPr>
          <p:nvPr/>
        </p:nvSpPr>
        <p:spPr bwMode="auto">
          <a:xfrm>
            <a:off x="0" y="33099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1757" name="Object 13"/>
          <p:cNvGraphicFramePr>
            <a:graphicFrameLocks noChangeAspect="1"/>
          </p:cNvGraphicFramePr>
          <p:nvPr/>
        </p:nvGraphicFramePr>
        <p:xfrm>
          <a:off x="2483768" y="3429000"/>
          <a:ext cx="2020887" cy="360363"/>
        </p:xfrm>
        <a:graphic>
          <a:graphicData uri="http://schemas.openxmlformats.org/presentationml/2006/ole">
            <p:oleObj spid="_x0000_s31757" name="Equation" r:id="rId6" imgW="1333440" imgH="241200" progId="Equation.DSMT4">
              <p:embed/>
            </p:oleObj>
          </a:graphicData>
        </a:graphic>
      </p:graphicFrame>
      <p:sp>
        <p:nvSpPr>
          <p:cNvPr id="31760" name="Rectangle 16"/>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1759" name="Object 15"/>
          <p:cNvGraphicFramePr>
            <a:graphicFrameLocks noChangeAspect="1"/>
          </p:cNvGraphicFramePr>
          <p:nvPr/>
        </p:nvGraphicFramePr>
        <p:xfrm>
          <a:off x="4427984" y="3501008"/>
          <a:ext cx="1368425" cy="327025"/>
        </p:xfrm>
        <a:graphic>
          <a:graphicData uri="http://schemas.openxmlformats.org/presentationml/2006/ole">
            <p:oleObj spid="_x0000_s31759" name="Equation" r:id="rId7" imgW="837836" imgH="203112" progId="Equation.DSMT4">
              <p:embed/>
            </p:oleObj>
          </a:graphicData>
        </a:graphic>
      </p:graphicFrame>
      <p:sp>
        <p:nvSpPr>
          <p:cNvPr id="31763" name="Text Box 19"/>
          <p:cNvSpPr txBox="1">
            <a:spLocks noChangeArrowheads="1"/>
          </p:cNvSpPr>
          <p:nvPr/>
        </p:nvSpPr>
        <p:spPr bwMode="auto">
          <a:xfrm>
            <a:off x="5940152" y="3356992"/>
            <a:ext cx="2969083" cy="461665"/>
          </a:xfrm>
          <a:prstGeom prst="rect">
            <a:avLst/>
          </a:prstGeom>
          <a:noFill/>
          <a:ln w="9525" algn="ctr">
            <a:noFill/>
            <a:miter lim="800000"/>
            <a:headEnd/>
            <a:tailEnd/>
          </a:ln>
          <a:effectLst/>
        </p:spPr>
        <p:txBody>
          <a:bodyPr wrap="none">
            <a:spAutoFit/>
          </a:bodyPr>
          <a:lstStyle/>
          <a:p>
            <a:r>
              <a:rPr lang="zh-CN" altLang="en-US" sz="2400" b="1" dirty="0"/>
              <a:t>是线性无关向量组。</a:t>
            </a:r>
          </a:p>
        </p:txBody>
      </p:sp>
      <p:sp>
        <p:nvSpPr>
          <p:cNvPr id="31764" name="Text Box 20"/>
          <p:cNvSpPr txBox="1">
            <a:spLocks noChangeArrowheads="1"/>
          </p:cNvSpPr>
          <p:nvPr/>
        </p:nvSpPr>
        <p:spPr bwMode="auto">
          <a:xfrm>
            <a:off x="323528" y="4005064"/>
            <a:ext cx="2125903" cy="461665"/>
          </a:xfrm>
          <a:prstGeom prst="rect">
            <a:avLst/>
          </a:prstGeom>
          <a:noFill/>
          <a:ln w="9525" algn="ctr">
            <a:noFill/>
            <a:miter lim="800000"/>
            <a:headEnd/>
            <a:tailEnd/>
          </a:ln>
          <a:effectLst/>
        </p:spPr>
        <p:txBody>
          <a:bodyPr wrap="none">
            <a:spAutoFit/>
          </a:bodyPr>
          <a:lstStyle/>
          <a:p>
            <a:r>
              <a:rPr lang="zh-CN" altLang="en-US" sz="2400" b="1"/>
              <a:t>如果资产组合</a:t>
            </a:r>
            <a:r>
              <a:rPr lang="zh-CN" altLang="en-US" sz="2400"/>
              <a:t> </a:t>
            </a:r>
          </a:p>
        </p:txBody>
      </p:sp>
      <p:sp>
        <p:nvSpPr>
          <p:cNvPr id="31766" name="Rectangle 22"/>
          <p:cNvSpPr>
            <a:spLocks noChangeArrowheads="1"/>
          </p:cNvSpPr>
          <p:nvPr/>
        </p:nvSpPr>
        <p:spPr bwMode="auto">
          <a:xfrm>
            <a:off x="0" y="33099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1765" name="Object 21"/>
          <p:cNvGraphicFramePr>
            <a:graphicFrameLocks noChangeAspect="1"/>
          </p:cNvGraphicFramePr>
          <p:nvPr/>
        </p:nvGraphicFramePr>
        <p:xfrm>
          <a:off x="2267744" y="4005064"/>
          <a:ext cx="2376488" cy="409575"/>
        </p:xfrm>
        <a:graphic>
          <a:graphicData uri="http://schemas.openxmlformats.org/presentationml/2006/ole">
            <p:oleObj spid="_x0000_s31765" name="Equation" r:id="rId8" imgW="1384300" imgH="241300" progId="Equation.DSMT4">
              <p:embed/>
            </p:oleObj>
          </a:graphicData>
        </a:graphic>
      </p:graphicFrame>
      <p:sp>
        <p:nvSpPr>
          <p:cNvPr id="31767" name="Text Box 23"/>
          <p:cNvSpPr txBox="1">
            <a:spLocks noChangeArrowheads="1"/>
          </p:cNvSpPr>
          <p:nvPr/>
        </p:nvSpPr>
        <p:spPr bwMode="auto">
          <a:xfrm>
            <a:off x="4644008" y="4005064"/>
            <a:ext cx="2125903" cy="461665"/>
          </a:xfrm>
          <a:prstGeom prst="rect">
            <a:avLst/>
          </a:prstGeom>
          <a:noFill/>
          <a:ln w="9525" algn="ctr">
            <a:noFill/>
            <a:miter lim="800000"/>
            <a:headEnd/>
            <a:tailEnd/>
          </a:ln>
          <a:effectLst/>
        </p:spPr>
        <p:txBody>
          <a:bodyPr wrap="none">
            <a:spAutoFit/>
          </a:bodyPr>
          <a:lstStyle/>
          <a:p>
            <a:r>
              <a:rPr lang="zh-CN" altLang="en-US" sz="2400" b="1" dirty="0"/>
              <a:t>满足如下条件</a:t>
            </a:r>
            <a:r>
              <a:rPr lang="zh-CN" altLang="en-US" sz="2400" dirty="0"/>
              <a:t> </a:t>
            </a:r>
          </a:p>
        </p:txBody>
      </p:sp>
      <p:sp>
        <p:nvSpPr>
          <p:cNvPr id="31769" name="Rectangle 25"/>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1768" name="Object 24"/>
          <p:cNvGraphicFramePr>
            <a:graphicFrameLocks noChangeAspect="1"/>
          </p:cNvGraphicFramePr>
          <p:nvPr/>
        </p:nvGraphicFramePr>
        <p:xfrm>
          <a:off x="3169242" y="4725789"/>
          <a:ext cx="936625" cy="357188"/>
        </p:xfrm>
        <a:graphic>
          <a:graphicData uri="http://schemas.openxmlformats.org/presentationml/2006/ole">
            <p:oleObj spid="_x0000_s31768" name="Equation" r:id="rId9" imgW="520474" imgH="203112" progId="Equation.DSMT4">
              <p:embed/>
            </p:oleObj>
          </a:graphicData>
        </a:graphic>
      </p:graphicFrame>
      <p:sp>
        <p:nvSpPr>
          <p:cNvPr id="31771" name="Rectangle 27"/>
          <p:cNvSpPr>
            <a:spLocks noChangeArrowheads="1"/>
          </p:cNvSpPr>
          <p:nvPr/>
        </p:nvSpPr>
        <p:spPr bwMode="auto">
          <a:xfrm>
            <a:off x="0" y="33099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1770" name="Object 26"/>
          <p:cNvGraphicFramePr>
            <a:graphicFrameLocks noChangeAspect="1"/>
          </p:cNvGraphicFramePr>
          <p:nvPr/>
        </p:nvGraphicFramePr>
        <p:xfrm>
          <a:off x="3169242" y="5302052"/>
          <a:ext cx="936625" cy="425450"/>
        </p:xfrm>
        <a:graphic>
          <a:graphicData uri="http://schemas.openxmlformats.org/presentationml/2006/ole">
            <p:oleObj spid="_x0000_s31770" name="Equation" r:id="rId10" imgW="520474" imgH="241195" progId="Equation.DSMT4">
              <p:embed/>
            </p:oleObj>
          </a:graphicData>
        </a:graphic>
      </p:graphicFrame>
      <p:sp>
        <p:nvSpPr>
          <p:cNvPr id="31773" name="Rectangle 29"/>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1772" name="Object 28"/>
          <p:cNvGraphicFramePr>
            <a:graphicFrameLocks noChangeAspect="1"/>
          </p:cNvGraphicFramePr>
          <p:nvPr/>
        </p:nvGraphicFramePr>
        <p:xfrm>
          <a:off x="4248742" y="5373489"/>
          <a:ext cx="1450975" cy="325438"/>
        </p:xfrm>
        <a:graphic>
          <a:graphicData uri="http://schemas.openxmlformats.org/presentationml/2006/ole">
            <p:oleObj spid="_x0000_s31772" name="Equation" r:id="rId11" imgW="888840" imgH="203040" progId="Equation.DSMT4">
              <p:embed/>
            </p:oleObj>
          </a:graphicData>
        </a:graphic>
      </p:graphicFrame>
      <p:sp>
        <p:nvSpPr>
          <p:cNvPr id="31774" name="Text Box 30"/>
          <p:cNvSpPr txBox="1">
            <a:spLocks noChangeArrowheads="1"/>
          </p:cNvSpPr>
          <p:nvPr/>
        </p:nvSpPr>
        <p:spPr bwMode="auto">
          <a:xfrm>
            <a:off x="7182411" y="4725789"/>
            <a:ext cx="1451039" cy="461665"/>
          </a:xfrm>
          <a:prstGeom prst="rect">
            <a:avLst/>
          </a:prstGeom>
          <a:noFill/>
          <a:ln w="9525" algn="ctr">
            <a:noFill/>
            <a:miter lim="800000"/>
            <a:headEnd/>
            <a:tailEnd/>
          </a:ln>
          <a:effectLst/>
        </p:spPr>
        <p:txBody>
          <a:bodyPr wrap="none">
            <a:spAutoFit/>
          </a:bodyPr>
          <a:lstStyle/>
          <a:p>
            <a:r>
              <a:rPr lang="zh-CN" altLang="en-US" sz="2400"/>
              <a:t>（</a:t>
            </a:r>
            <a:r>
              <a:rPr lang="en-US" altLang="zh-CN" sz="2400"/>
              <a:t>4.2.4a)</a:t>
            </a:r>
          </a:p>
        </p:txBody>
      </p:sp>
      <p:sp>
        <p:nvSpPr>
          <p:cNvPr id="31775" name="Text Box 31"/>
          <p:cNvSpPr txBox="1">
            <a:spLocks noChangeArrowheads="1"/>
          </p:cNvSpPr>
          <p:nvPr/>
        </p:nvSpPr>
        <p:spPr bwMode="auto">
          <a:xfrm>
            <a:off x="7490417" y="5302052"/>
            <a:ext cx="1152525" cy="461665"/>
          </a:xfrm>
          <a:prstGeom prst="rect">
            <a:avLst/>
          </a:prstGeom>
          <a:noFill/>
          <a:ln w="9525" algn="ctr">
            <a:noFill/>
            <a:miter lim="800000"/>
            <a:headEnd/>
            <a:tailEnd/>
          </a:ln>
          <a:effectLst/>
        </p:spPr>
        <p:txBody>
          <a:bodyPr>
            <a:spAutoFit/>
          </a:bodyPr>
          <a:lstStyle/>
          <a:p>
            <a:pPr>
              <a:spcBef>
                <a:spcPct val="50000"/>
              </a:spcBef>
            </a:pPr>
            <a:r>
              <a:rPr lang="en-US" altLang="zh-CN" sz="2400"/>
              <a:t>(4.2.4b)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7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7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7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7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7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77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7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7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54" grpId="0"/>
      <p:bldP spid="31763" grpId="0"/>
      <p:bldP spid="31764" grpId="0"/>
      <p:bldP spid="31767" grpId="0"/>
      <p:bldP spid="31774" grpId="0"/>
      <p:bldP spid="317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2800" b="1">
                <a:latin typeface="黑体" pitchFamily="2" charset="-122"/>
                <a:ea typeface="黑体" pitchFamily="2" charset="-122"/>
              </a:rPr>
              <a:t>4.2  </a:t>
            </a:r>
            <a:r>
              <a:rPr lang="zh-CN" altLang="en-US" sz="2800" b="1">
                <a:latin typeface="黑体" pitchFamily="2" charset="-122"/>
                <a:ea typeface="黑体" pitchFamily="2" charset="-122"/>
              </a:rPr>
              <a:t>不含残差的线性因子模型的套利定价理论</a:t>
            </a:r>
          </a:p>
        </p:txBody>
      </p:sp>
      <p:sp>
        <p:nvSpPr>
          <p:cNvPr id="32773" name="Text Box 5"/>
          <p:cNvSpPr txBox="1">
            <a:spLocks noChangeArrowheads="1"/>
          </p:cNvSpPr>
          <p:nvPr/>
        </p:nvSpPr>
        <p:spPr bwMode="auto">
          <a:xfrm>
            <a:off x="323528" y="1772816"/>
            <a:ext cx="3262432" cy="461665"/>
          </a:xfrm>
          <a:prstGeom prst="rect">
            <a:avLst/>
          </a:prstGeom>
          <a:noFill/>
          <a:ln w="9525" algn="ctr">
            <a:noFill/>
            <a:miter lim="800000"/>
            <a:headEnd/>
            <a:tailEnd/>
          </a:ln>
          <a:effectLst/>
        </p:spPr>
        <p:txBody>
          <a:bodyPr wrap="none">
            <a:spAutoFit/>
          </a:bodyPr>
          <a:lstStyle/>
          <a:p>
            <a:r>
              <a:rPr lang="zh-CN" altLang="en-US" sz="2400" b="1" dirty="0"/>
              <a:t>则由无套利假设，应有</a:t>
            </a:r>
          </a:p>
        </p:txBody>
      </p:sp>
      <p:sp>
        <p:nvSpPr>
          <p:cNvPr id="32775" name="Rectangle 7"/>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2774" name="Object 6"/>
          <p:cNvGraphicFramePr>
            <a:graphicFrameLocks noChangeAspect="1"/>
          </p:cNvGraphicFramePr>
          <p:nvPr/>
        </p:nvGraphicFramePr>
        <p:xfrm>
          <a:off x="2483768" y="2420888"/>
          <a:ext cx="1772105" cy="504056"/>
        </p:xfrm>
        <a:graphic>
          <a:graphicData uri="http://schemas.openxmlformats.org/presentationml/2006/ole">
            <p:oleObj spid="_x0000_s32774" name="Equation" r:id="rId3" imgW="799920" imgH="228600" progId="Equation.DSMT4">
              <p:embed/>
            </p:oleObj>
          </a:graphicData>
        </a:graphic>
      </p:graphicFrame>
      <p:sp>
        <p:nvSpPr>
          <p:cNvPr id="32776" name="Text Box 8"/>
          <p:cNvSpPr txBox="1">
            <a:spLocks noChangeArrowheads="1"/>
          </p:cNvSpPr>
          <p:nvPr/>
        </p:nvSpPr>
        <p:spPr bwMode="auto">
          <a:xfrm>
            <a:off x="6228184" y="2420888"/>
            <a:ext cx="1245854" cy="461665"/>
          </a:xfrm>
          <a:prstGeom prst="rect">
            <a:avLst/>
          </a:prstGeom>
          <a:noFill/>
          <a:ln w="9525" algn="ctr">
            <a:noFill/>
            <a:miter lim="800000"/>
            <a:headEnd/>
            <a:tailEnd/>
          </a:ln>
          <a:effectLst/>
        </p:spPr>
        <p:txBody>
          <a:bodyPr wrap="none">
            <a:spAutoFit/>
          </a:bodyPr>
          <a:lstStyle/>
          <a:p>
            <a:r>
              <a:rPr lang="en-US" altLang="zh-CN" sz="2400" b="1" dirty="0"/>
              <a:t>(4.2.4c)</a:t>
            </a:r>
          </a:p>
        </p:txBody>
      </p:sp>
      <p:sp>
        <p:nvSpPr>
          <p:cNvPr id="32777" name="Text Box 9"/>
          <p:cNvSpPr txBox="1">
            <a:spLocks noChangeArrowheads="1"/>
          </p:cNvSpPr>
          <p:nvPr/>
        </p:nvSpPr>
        <p:spPr bwMode="auto">
          <a:xfrm>
            <a:off x="467544" y="2996952"/>
            <a:ext cx="885179" cy="461665"/>
          </a:xfrm>
          <a:prstGeom prst="rect">
            <a:avLst/>
          </a:prstGeom>
          <a:noFill/>
          <a:ln w="9525" algn="ctr">
            <a:noFill/>
            <a:miter lim="800000"/>
            <a:headEnd/>
            <a:tailEnd/>
          </a:ln>
          <a:effectLst/>
        </p:spPr>
        <p:txBody>
          <a:bodyPr wrap="none">
            <a:spAutoFit/>
          </a:bodyPr>
          <a:lstStyle/>
          <a:p>
            <a:r>
              <a:rPr lang="zh-CN" altLang="en-US" sz="2400" b="1" dirty="0"/>
              <a:t>其中 </a:t>
            </a:r>
          </a:p>
        </p:txBody>
      </p:sp>
      <p:sp>
        <p:nvSpPr>
          <p:cNvPr id="32779" name="Rectangle 11"/>
          <p:cNvSpPr>
            <a:spLocks noChangeArrowheads="1"/>
          </p:cNvSpPr>
          <p:nvPr/>
        </p:nvSpPr>
        <p:spPr bwMode="auto">
          <a:xfrm>
            <a:off x="0" y="33099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2778" name="Object 10"/>
          <p:cNvGraphicFramePr>
            <a:graphicFrameLocks noChangeAspect="1"/>
          </p:cNvGraphicFramePr>
          <p:nvPr/>
        </p:nvGraphicFramePr>
        <p:xfrm>
          <a:off x="1259632" y="3068960"/>
          <a:ext cx="3882667" cy="431849"/>
        </p:xfrm>
        <a:graphic>
          <a:graphicData uri="http://schemas.openxmlformats.org/presentationml/2006/ole">
            <p:oleObj spid="_x0000_s32778" name="Equation" r:id="rId4" imgW="2145960" imgH="241200" progId="Equation.DSMT4">
              <p:embed/>
            </p:oleObj>
          </a:graphicData>
        </a:graphic>
      </p:graphicFrame>
      <p:sp>
        <p:nvSpPr>
          <p:cNvPr id="32780" name="Text Box 12"/>
          <p:cNvSpPr txBox="1">
            <a:spLocks noChangeArrowheads="1"/>
          </p:cNvSpPr>
          <p:nvPr/>
        </p:nvSpPr>
        <p:spPr bwMode="auto">
          <a:xfrm>
            <a:off x="467544" y="3573016"/>
            <a:ext cx="2116285" cy="461665"/>
          </a:xfrm>
          <a:prstGeom prst="rect">
            <a:avLst/>
          </a:prstGeom>
          <a:noFill/>
          <a:ln w="9525" algn="ctr">
            <a:noFill/>
            <a:miter lim="800000"/>
            <a:headEnd/>
            <a:tailEnd/>
          </a:ln>
          <a:effectLst/>
        </p:spPr>
        <p:txBody>
          <a:bodyPr wrap="none">
            <a:spAutoFit/>
          </a:bodyPr>
          <a:lstStyle/>
          <a:p>
            <a:r>
              <a:rPr lang="zh-CN" altLang="en-US" sz="2400" b="1" dirty="0"/>
              <a:t>由于我们假设 </a:t>
            </a:r>
          </a:p>
        </p:txBody>
      </p:sp>
      <p:sp>
        <p:nvSpPr>
          <p:cNvPr id="32782" name="Rectangle 14"/>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2781" name="Object 13"/>
          <p:cNvGraphicFramePr>
            <a:graphicFrameLocks noChangeAspect="1"/>
          </p:cNvGraphicFramePr>
          <p:nvPr/>
        </p:nvGraphicFramePr>
        <p:xfrm>
          <a:off x="2627784" y="3645024"/>
          <a:ext cx="1385036" cy="432048"/>
        </p:xfrm>
        <a:graphic>
          <a:graphicData uri="http://schemas.openxmlformats.org/presentationml/2006/ole">
            <p:oleObj spid="_x0000_s32781" name="Equation" r:id="rId5" imgW="825480" imgH="253800" progId="Equation.DSMT4">
              <p:embed/>
            </p:oleObj>
          </a:graphicData>
        </a:graphic>
      </p:graphicFrame>
      <p:sp>
        <p:nvSpPr>
          <p:cNvPr id="32783" name="Text Box 15"/>
          <p:cNvSpPr txBox="1">
            <a:spLocks noChangeArrowheads="1"/>
          </p:cNvSpPr>
          <p:nvPr/>
        </p:nvSpPr>
        <p:spPr bwMode="auto">
          <a:xfrm>
            <a:off x="3995936" y="3645024"/>
            <a:ext cx="1808508" cy="461665"/>
          </a:xfrm>
          <a:prstGeom prst="rect">
            <a:avLst/>
          </a:prstGeom>
          <a:noFill/>
          <a:ln w="9525" algn="ctr">
            <a:noFill/>
            <a:miter lim="800000"/>
            <a:headEnd/>
            <a:tailEnd/>
          </a:ln>
          <a:effectLst/>
        </p:spPr>
        <p:txBody>
          <a:bodyPr wrap="none">
            <a:spAutoFit/>
          </a:bodyPr>
          <a:lstStyle/>
          <a:p>
            <a:r>
              <a:rPr lang="zh-CN" altLang="en-US" sz="2400" b="1" dirty="0"/>
              <a:t>线性无关， </a:t>
            </a:r>
          </a:p>
        </p:txBody>
      </p:sp>
      <p:sp>
        <p:nvSpPr>
          <p:cNvPr id="32784" name="Text Box 16"/>
          <p:cNvSpPr txBox="1">
            <a:spLocks noChangeArrowheads="1"/>
          </p:cNvSpPr>
          <p:nvPr/>
        </p:nvSpPr>
        <p:spPr bwMode="auto">
          <a:xfrm>
            <a:off x="5508104" y="3645024"/>
            <a:ext cx="577402" cy="461665"/>
          </a:xfrm>
          <a:prstGeom prst="rect">
            <a:avLst/>
          </a:prstGeom>
          <a:noFill/>
          <a:ln w="9525" algn="ctr">
            <a:noFill/>
            <a:miter lim="800000"/>
            <a:headEnd/>
            <a:tailEnd/>
          </a:ln>
          <a:effectLst/>
        </p:spPr>
        <p:txBody>
          <a:bodyPr wrap="none">
            <a:spAutoFit/>
          </a:bodyPr>
          <a:lstStyle/>
          <a:p>
            <a:r>
              <a:rPr lang="zh-CN" altLang="en-US" sz="2400" b="1" dirty="0"/>
              <a:t>故 </a:t>
            </a:r>
          </a:p>
        </p:txBody>
      </p:sp>
      <p:sp>
        <p:nvSpPr>
          <p:cNvPr id="32786" name="Rectangle 18"/>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2785" name="Object 17"/>
          <p:cNvGraphicFramePr>
            <a:graphicFrameLocks noChangeAspect="1"/>
          </p:cNvGraphicFramePr>
          <p:nvPr/>
        </p:nvGraphicFramePr>
        <p:xfrm>
          <a:off x="6012160" y="3573016"/>
          <a:ext cx="2592288" cy="502839"/>
        </p:xfrm>
        <a:graphic>
          <a:graphicData uri="http://schemas.openxmlformats.org/presentationml/2006/ole">
            <p:oleObj spid="_x0000_s32785" name="Equation" r:id="rId6" imgW="1320227" imgH="253890" progId="Equation.DSMT4">
              <p:embed/>
            </p:oleObj>
          </a:graphicData>
        </a:graphic>
      </p:graphicFrame>
      <p:sp>
        <p:nvSpPr>
          <p:cNvPr id="32787" name="Text Box 19"/>
          <p:cNvSpPr txBox="1">
            <a:spLocks noChangeArrowheads="1"/>
          </p:cNvSpPr>
          <p:nvPr/>
        </p:nvSpPr>
        <p:spPr bwMode="auto">
          <a:xfrm>
            <a:off x="488653" y="4293667"/>
            <a:ext cx="577402" cy="461665"/>
          </a:xfrm>
          <a:prstGeom prst="rect">
            <a:avLst/>
          </a:prstGeom>
          <a:noFill/>
          <a:ln w="9525" algn="ctr">
            <a:noFill/>
            <a:miter lim="800000"/>
            <a:headEnd/>
            <a:tailEnd/>
          </a:ln>
          <a:effectLst/>
        </p:spPr>
        <p:txBody>
          <a:bodyPr wrap="none">
            <a:spAutoFit/>
          </a:bodyPr>
          <a:lstStyle/>
          <a:p>
            <a:r>
              <a:rPr lang="zh-CN" altLang="en-US" sz="2400" b="1"/>
              <a:t>是 </a:t>
            </a:r>
          </a:p>
        </p:txBody>
      </p:sp>
      <p:sp>
        <p:nvSpPr>
          <p:cNvPr id="32789" name="Rectangle 21"/>
          <p:cNvSpPr>
            <a:spLocks noChangeArrowheads="1"/>
          </p:cNvSpPr>
          <p:nvPr/>
        </p:nvSpPr>
        <p:spPr bwMode="auto">
          <a:xfrm>
            <a:off x="0" y="33480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2788" name="Object 20"/>
          <p:cNvGraphicFramePr>
            <a:graphicFrameLocks noChangeAspect="1"/>
          </p:cNvGraphicFramePr>
          <p:nvPr/>
        </p:nvGraphicFramePr>
        <p:xfrm>
          <a:off x="899592" y="4365104"/>
          <a:ext cx="763177" cy="288032"/>
        </p:xfrm>
        <a:graphic>
          <a:graphicData uri="http://schemas.openxmlformats.org/presentationml/2006/ole">
            <p:oleObj spid="_x0000_s32788" name="Equation" r:id="rId7" imgW="355292" imgH="164957" progId="Equation.DSMT4">
              <p:embed/>
            </p:oleObj>
          </a:graphicData>
        </a:graphic>
      </p:graphicFrame>
      <p:sp>
        <p:nvSpPr>
          <p:cNvPr id="32790" name="Text Box 22"/>
          <p:cNvSpPr txBox="1">
            <a:spLocks noChangeArrowheads="1"/>
          </p:cNvSpPr>
          <p:nvPr/>
        </p:nvSpPr>
        <p:spPr bwMode="auto">
          <a:xfrm>
            <a:off x="1547664" y="4365104"/>
            <a:ext cx="1500732" cy="461665"/>
          </a:xfrm>
          <a:prstGeom prst="rect">
            <a:avLst/>
          </a:prstGeom>
          <a:noFill/>
          <a:ln w="9525" algn="ctr">
            <a:noFill/>
            <a:miter lim="800000"/>
            <a:headEnd/>
            <a:tailEnd/>
          </a:ln>
          <a:effectLst/>
        </p:spPr>
        <p:txBody>
          <a:bodyPr wrap="none">
            <a:spAutoFit/>
          </a:bodyPr>
          <a:lstStyle/>
          <a:p>
            <a:r>
              <a:rPr lang="zh-CN" altLang="en-US" sz="2400" b="1" dirty="0"/>
              <a:t>维空间， </a:t>
            </a:r>
          </a:p>
        </p:txBody>
      </p:sp>
      <p:sp>
        <p:nvSpPr>
          <p:cNvPr id="32791" name="Text Box 23"/>
          <p:cNvSpPr txBox="1">
            <a:spLocks noChangeArrowheads="1"/>
          </p:cNvSpPr>
          <p:nvPr/>
        </p:nvSpPr>
        <p:spPr bwMode="auto">
          <a:xfrm>
            <a:off x="2699792" y="4365104"/>
            <a:ext cx="2731838" cy="461665"/>
          </a:xfrm>
          <a:prstGeom prst="rect">
            <a:avLst/>
          </a:prstGeom>
          <a:noFill/>
          <a:ln w="9525" algn="ctr">
            <a:noFill/>
            <a:miter lim="800000"/>
            <a:headEnd/>
            <a:tailEnd/>
          </a:ln>
          <a:effectLst/>
        </p:spPr>
        <p:txBody>
          <a:bodyPr wrap="none">
            <a:spAutoFit/>
          </a:bodyPr>
          <a:lstStyle/>
          <a:p>
            <a:r>
              <a:rPr lang="zh-CN" altLang="en-US" sz="2400" b="1" dirty="0"/>
              <a:t>与其正交的空间是 </a:t>
            </a:r>
          </a:p>
        </p:txBody>
      </p:sp>
      <p:sp>
        <p:nvSpPr>
          <p:cNvPr id="32793" name="Rectangle 25"/>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2792" name="Object 24"/>
          <p:cNvGraphicFramePr>
            <a:graphicFrameLocks noChangeAspect="1"/>
          </p:cNvGraphicFramePr>
          <p:nvPr/>
        </p:nvGraphicFramePr>
        <p:xfrm>
          <a:off x="5292080" y="4437112"/>
          <a:ext cx="1080120" cy="319447"/>
        </p:xfrm>
        <a:graphic>
          <a:graphicData uri="http://schemas.openxmlformats.org/presentationml/2006/ole">
            <p:oleObj spid="_x0000_s32792" name="Equation" r:id="rId8" imgW="672808" imgH="203112" progId="Equation.DSMT4">
              <p:embed/>
            </p:oleObj>
          </a:graphicData>
        </a:graphic>
      </p:graphicFrame>
      <p:sp>
        <p:nvSpPr>
          <p:cNvPr id="32794" name="Text Box 26"/>
          <p:cNvSpPr txBox="1">
            <a:spLocks noChangeArrowheads="1"/>
          </p:cNvSpPr>
          <p:nvPr/>
        </p:nvSpPr>
        <p:spPr bwMode="auto">
          <a:xfrm>
            <a:off x="6300192" y="4365104"/>
            <a:ext cx="1500732" cy="461665"/>
          </a:xfrm>
          <a:prstGeom prst="rect">
            <a:avLst/>
          </a:prstGeom>
          <a:noFill/>
          <a:ln w="9525" algn="ctr">
            <a:noFill/>
            <a:miter lim="800000"/>
            <a:headEnd/>
            <a:tailEnd/>
          </a:ln>
          <a:effectLst/>
        </p:spPr>
        <p:txBody>
          <a:bodyPr wrap="none">
            <a:spAutoFit/>
          </a:bodyPr>
          <a:lstStyle/>
          <a:p>
            <a:r>
              <a:rPr lang="zh-CN" altLang="en-US" sz="2400" b="1" dirty="0"/>
              <a:t>维空间。 </a:t>
            </a:r>
          </a:p>
        </p:txBody>
      </p:sp>
      <p:sp>
        <p:nvSpPr>
          <p:cNvPr id="32795" name="Text Box 27"/>
          <p:cNvSpPr txBox="1">
            <a:spLocks noChangeArrowheads="1"/>
          </p:cNvSpPr>
          <p:nvPr/>
        </p:nvSpPr>
        <p:spPr bwMode="auto">
          <a:xfrm>
            <a:off x="395536" y="4941168"/>
            <a:ext cx="4323621" cy="461665"/>
          </a:xfrm>
          <a:prstGeom prst="rect">
            <a:avLst/>
          </a:prstGeom>
          <a:noFill/>
          <a:ln w="9525" algn="ctr">
            <a:noFill/>
            <a:miter lim="800000"/>
            <a:headEnd/>
            <a:tailEnd/>
          </a:ln>
          <a:effectLst/>
        </p:spPr>
        <p:txBody>
          <a:bodyPr wrap="none">
            <a:spAutoFit/>
          </a:bodyPr>
          <a:lstStyle/>
          <a:p>
            <a:r>
              <a:rPr lang="zh-CN" altLang="en-US" sz="2400" b="1" dirty="0"/>
              <a:t>因此</a:t>
            </a:r>
            <a:r>
              <a:rPr lang="en-US" altLang="zh-CN" sz="2400" b="1" dirty="0"/>
              <a:t>,</a:t>
            </a:r>
            <a:r>
              <a:rPr lang="zh-CN" altLang="en-US" sz="2400" b="1" dirty="0"/>
              <a:t>由式</a:t>
            </a:r>
            <a:r>
              <a:rPr lang="en-US" altLang="zh-CN" sz="2400" b="1" dirty="0"/>
              <a:t>(4.2.4a)</a:t>
            </a:r>
            <a:r>
              <a:rPr lang="zh-CN" altLang="en-US" sz="2400" b="1" dirty="0"/>
              <a:t>和式</a:t>
            </a:r>
            <a:r>
              <a:rPr lang="en-US" altLang="zh-CN" sz="2400" b="1" dirty="0"/>
              <a:t>(4.2.4b),</a:t>
            </a:r>
          </a:p>
        </p:txBody>
      </p:sp>
      <p:sp>
        <p:nvSpPr>
          <p:cNvPr id="32797" name="Rectangle 29"/>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2796" name="Object 28"/>
          <p:cNvGraphicFramePr>
            <a:graphicFrameLocks noChangeAspect="1"/>
          </p:cNvGraphicFramePr>
          <p:nvPr/>
        </p:nvGraphicFramePr>
        <p:xfrm>
          <a:off x="1835696" y="5517232"/>
          <a:ext cx="3939454" cy="575394"/>
        </p:xfrm>
        <a:graphic>
          <a:graphicData uri="http://schemas.openxmlformats.org/presentationml/2006/ole">
            <p:oleObj spid="_x0000_s32796" name="Equation" r:id="rId9" imgW="1765300" imgH="2540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7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7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78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78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79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79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79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79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79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2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P spid="32776" grpId="0"/>
      <p:bldP spid="32777" grpId="0"/>
      <p:bldP spid="32780" grpId="0"/>
      <p:bldP spid="32783" grpId="0"/>
      <p:bldP spid="32784" grpId="0"/>
      <p:bldP spid="32787" grpId="0"/>
      <p:bldP spid="32790" grpId="0"/>
      <p:bldP spid="32791" grpId="0"/>
      <p:bldP spid="32794" grpId="0"/>
      <p:bldP spid="3279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z="2800" b="1">
                <a:latin typeface="黑体" pitchFamily="2" charset="-122"/>
                <a:ea typeface="黑体" pitchFamily="2" charset="-122"/>
              </a:rPr>
              <a:t>4.2  </a:t>
            </a:r>
            <a:r>
              <a:rPr lang="zh-CN" altLang="en-US" sz="2800" b="1">
                <a:latin typeface="黑体" pitchFamily="2" charset="-122"/>
                <a:ea typeface="黑体" pitchFamily="2" charset="-122"/>
              </a:rPr>
              <a:t>不含残差的线性因子模型的套利定价理论</a:t>
            </a:r>
          </a:p>
        </p:txBody>
      </p:sp>
      <p:sp>
        <p:nvSpPr>
          <p:cNvPr id="33797" name="Text Box 5"/>
          <p:cNvSpPr txBox="1">
            <a:spLocks noChangeArrowheads="1"/>
          </p:cNvSpPr>
          <p:nvPr/>
        </p:nvSpPr>
        <p:spPr bwMode="auto">
          <a:xfrm>
            <a:off x="611560" y="1988840"/>
            <a:ext cx="2339102" cy="461665"/>
          </a:xfrm>
          <a:prstGeom prst="rect">
            <a:avLst/>
          </a:prstGeom>
          <a:noFill/>
          <a:ln w="9525" algn="ctr">
            <a:noFill/>
            <a:miter lim="800000"/>
            <a:headEnd/>
            <a:tailEnd/>
          </a:ln>
          <a:effectLst/>
        </p:spPr>
        <p:txBody>
          <a:bodyPr wrap="none">
            <a:spAutoFit/>
          </a:bodyPr>
          <a:lstStyle/>
          <a:p>
            <a:r>
              <a:rPr lang="zh-CN" altLang="en-US" sz="2400" b="1" dirty="0"/>
              <a:t>写成分量形式有</a:t>
            </a:r>
          </a:p>
        </p:txBody>
      </p:sp>
      <p:sp>
        <p:nvSpPr>
          <p:cNvPr id="33799" name="Rectangle 7"/>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3798" name="Object 6"/>
          <p:cNvGraphicFramePr>
            <a:graphicFrameLocks noChangeAspect="1"/>
          </p:cNvGraphicFramePr>
          <p:nvPr/>
        </p:nvGraphicFramePr>
        <p:xfrm>
          <a:off x="1547663" y="2924944"/>
          <a:ext cx="4198967" cy="432048"/>
        </p:xfrm>
        <a:graphic>
          <a:graphicData uri="http://schemas.openxmlformats.org/presentationml/2006/ole">
            <p:oleObj spid="_x0000_s33798" name="Equation" r:id="rId3" imgW="2222500" imgH="228600" progId="Equation.DSMT4">
              <p:embed/>
            </p:oleObj>
          </a:graphicData>
        </a:graphic>
      </p:graphicFrame>
      <p:sp>
        <p:nvSpPr>
          <p:cNvPr id="33801" name="Rectangle 9"/>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3800" name="Object 8"/>
          <p:cNvGraphicFramePr>
            <a:graphicFrameLocks noChangeAspect="1"/>
          </p:cNvGraphicFramePr>
          <p:nvPr/>
        </p:nvGraphicFramePr>
        <p:xfrm>
          <a:off x="6084168" y="2996952"/>
          <a:ext cx="1433513" cy="327025"/>
        </p:xfrm>
        <a:graphic>
          <a:graphicData uri="http://schemas.openxmlformats.org/presentationml/2006/ole">
            <p:oleObj spid="_x0000_s33800" name="Equation" r:id="rId4" imgW="876240" imgH="203040" progId="Equation.DSMT4">
              <p:embed/>
            </p:oleObj>
          </a:graphicData>
        </a:graphic>
      </p:graphicFrame>
      <p:sp>
        <p:nvSpPr>
          <p:cNvPr id="33802" name="Text Box 10"/>
          <p:cNvSpPr txBox="1">
            <a:spLocks noChangeArrowheads="1"/>
          </p:cNvSpPr>
          <p:nvPr/>
        </p:nvSpPr>
        <p:spPr bwMode="auto">
          <a:xfrm>
            <a:off x="467544" y="3645024"/>
            <a:ext cx="3962944" cy="461665"/>
          </a:xfrm>
          <a:prstGeom prst="rect">
            <a:avLst/>
          </a:prstGeom>
          <a:noFill/>
          <a:ln w="9525" algn="ctr">
            <a:noFill/>
            <a:miter lim="800000"/>
            <a:headEnd/>
            <a:tailEnd/>
          </a:ln>
          <a:effectLst/>
        </p:spPr>
        <p:txBody>
          <a:bodyPr wrap="none">
            <a:spAutoFit/>
          </a:bodyPr>
          <a:lstStyle/>
          <a:p>
            <a:r>
              <a:rPr lang="zh-CN" altLang="en-US" sz="2400" b="1" dirty="0"/>
              <a:t>如果市场存在无风险资产， </a:t>
            </a:r>
          </a:p>
        </p:txBody>
      </p:sp>
      <p:sp>
        <p:nvSpPr>
          <p:cNvPr id="33803" name="Text Box 11"/>
          <p:cNvSpPr txBox="1">
            <a:spLocks noChangeArrowheads="1"/>
          </p:cNvSpPr>
          <p:nvPr/>
        </p:nvSpPr>
        <p:spPr bwMode="auto">
          <a:xfrm>
            <a:off x="4139952" y="3645024"/>
            <a:ext cx="577402" cy="461665"/>
          </a:xfrm>
          <a:prstGeom prst="rect">
            <a:avLst/>
          </a:prstGeom>
          <a:noFill/>
          <a:ln w="9525" algn="ctr">
            <a:noFill/>
            <a:miter lim="800000"/>
            <a:headEnd/>
            <a:tailEnd/>
          </a:ln>
          <a:effectLst/>
        </p:spPr>
        <p:txBody>
          <a:bodyPr wrap="none">
            <a:spAutoFit/>
          </a:bodyPr>
          <a:lstStyle/>
          <a:p>
            <a:r>
              <a:rPr lang="zh-CN" altLang="en-US" sz="2400" b="1" dirty="0"/>
              <a:t>则 </a:t>
            </a:r>
          </a:p>
        </p:txBody>
      </p:sp>
      <p:sp>
        <p:nvSpPr>
          <p:cNvPr id="33805" name="Rectangle 13"/>
          <p:cNvSpPr>
            <a:spLocks noChangeArrowheads="1"/>
          </p:cNvSpPr>
          <p:nvPr/>
        </p:nvSpPr>
        <p:spPr bwMode="auto">
          <a:xfrm>
            <a:off x="0" y="33099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3804" name="Object 12"/>
          <p:cNvGraphicFramePr>
            <a:graphicFrameLocks noChangeAspect="1"/>
          </p:cNvGraphicFramePr>
          <p:nvPr/>
        </p:nvGraphicFramePr>
        <p:xfrm>
          <a:off x="4572000" y="3645024"/>
          <a:ext cx="1156650" cy="504056"/>
        </p:xfrm>
        <a:graphic>
          <a:graphicData uri="http://schemas.openxmlformats.org/presentationml/2006/ole">
            <p:oleObj spid="_x0000_s33804" name="Equation" r:id="rId5" imgW="545760" imgH="241200" progId="Equation.DSMT4">
              <p:embed/>
            </p:oleObj>
          </a:graphicData>
        </a:graphic>
      </p:graphicFrame>
      <p:sp>
        <p:nvSpPr>
          <p:cNvPr id="33809" name="Rectangle 17"/>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33811" name="Rectangle 19"/>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P spid="33802" grpId="0"/>
      <p:bldP spid="338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2800" b="1" dirty="0">
                <a:latin typeface="黑体" pitchFamily="2" charset="-122"/>
                <a:ea typeface="黑体" pitchFamily="2" charset="-122"/>
              </a:rPr>
              <a:t>4.2  </a:t>
            </a:r>
            <a:r>
              <a:rPr lang="zh-CN" altLang="en-US" sz="2800" b="1" dirty="0">
                <a:latin typeface="黑体" pitchFamily="2" charset="-122"/>
                <a:ea typeface="黑体" pitchFamily="2" charset="-122"/>
              </a:rPr>
              <a:t>不含残差的线性因子模型的套利定价理论</a:t>
            </a:r>
          </a:p>
        </p:txBody>
      </p:sp>
      <p:graphicFrame>
        <p:nvGraphicFramePr>
          <p:cNvPr id="34823" name="Object 7"/>
          <p:cNvGraphicFramePr>
            <a:graphicFrameLocks noChangeAspect="1"/>
          </p:cNvGraphicFramePr>
          <p:nvPr>
            <p:ph sz="half" idx="1"/>
          </p:nvPr>
        </p:nvGraphicFramePr>
        <p:xfrm>
          <a:off x="4499992" y="1556792"/>
          <a:ext cx="1944216" cy="807518"/>
        </p:xfrm>
        <a:graphic>
          <a:graphicData uri="http://schemas.openxmlformats.org/presentationml/2006/ole">
            <p:oleObj spid="_x0000_s34823" name="Equation" r:id="rId3" imgW="1040948" imgH="431613" progId="Equation.DSMT4">
              <p:embed/>
            </p:oleObj>
          </a:graphicData>
        </a:graphic>
      </p:graphicFrame>
      <p:graphicFrame>
        <p:nvGraphicFramePr>
          <p:cNvPr id="34825" name="Object 9"/>
          <p:cNvGraphicFramePr>
            <a:graphicFrameLocks noChangeAspect="1"/>
          </p:cNvGraphicFramePr>
          <p:nvPr>
            <p:ph sz="quarter" idx="2"/>
          </p:nvPr>
        </p:nvGraphicFramePr>
        <p:xfrm>
          <a:off x="6588224" y="1844824"/>
          <a:ext cx="1296988" cy="300037"/>
        </p:xfrm>
        <a:graphic>
          <a:graphicData uri="http://schemas.openxmlformats.org/presentationml/2006/ole">
            <p:oleObj spid="_x0000_s34825" name="Equation" r:id="rId4" imgW="876240" imgH="203040" progId="Equation.DSMT4">
              <p:embed/>
            </p:oleObj>
          </a:graphicData>
        </a:graphic>
      </p:graphicFrame>
      <p:sp>
        <p:nvSpPr>
          <p:cNvPr id="34821" name="Text Box 5"/>
          <p:cNvSpPr txBox="1">
            <a:spLocks noChangeArrowheads="1"/>
          </p:cNvSpPr>
          <p:nvPr/>
        </p:nvSpPr>
        <p:spPr bwMode="auto">
          <a:xfrm>
            <a:off x="395536" y="1700808"/>
            <a:ext cx="1346844" cy="461665"/>
          </a:xfrm>
          <a:prstGeom prst="rect">
            <a:avLst/>
          </a:prstGeom>
          <a:noFill/>
          <a:ln w="9525" algn="ctr">
            <a:noFill/>
            <a:miter lim="800000"/>
            <a:headEnd/>
            <a:tailEnd/>
          </a:ln>
          <a:effectLst/>
        </p:spPr>
        <p:txBody>
          <a:bodyPr wrap="none">
            <a:spAutoFit/>
          </a:bodyPr>
          <a:lstStyle/>
          <a:p>
            <a:r>
              <a:rPr lang="zh-CN" altLang="en-US" sz="2400" b="1" dirty="0">
                <a:solidFill>
                  <a:srgbClr val="FF0000"/>
                </a:solidFill>
                <a:latin typeface="黑体" pitchFamily="2" charset="-122"/>
                <a:ea typeface="黑体" pitchFamily="2" charset="-122"/>
              </a:rPr>
              <a:t>定理</a:t>
            </a:r>
            <a:r>
              <a:rPr lang="en-US" altLang="zh-CN" sz="2400" b="1" dirty="0">
                <a:solidFill>
                  <a:srgbClr val="FF0000"/>
                </a:solidFill>
                <a:latin typeface="黑体" pitchFamily="2" charset="-122"/>
                <a:ea typeface="黑体" pitchFamily="2" charset="-122"/>
              </a:rPr>
              <a:t>4.1</a:t>
            </a:r>
            <a:r>
              <a:rPr lang="en-US" altLang="zh-CN" sz="2400" b="1" dirty="0">
                <a:solidFill>
                  <a:srgbClr val="FF0000"/>
                </a:solidFill>
              </a:rPr>
              <a:t> </a:t>
            </a:r>
          </a:p>
        </p:txBody>
      </p:sp>
      <p:sp>
        <p:nvSpPr>
          <p:cNvPr id="34822" name="Text Box 6"/>
          <p:cNvSpPr txBox="1">
            <a:spLocks noChangeArrowheads="1"/>
          </p:cNvSpPr>
          <p:nvPr/>
        </p:nvSpPr>
        <p:spPr bwMode="auto">
          <a:xfrm>
            <a:off x="1691680" y="1700808"/>
            <a:ext cx="2808287" cy="461665"/>
          </a:xfrm>
          <a:prstGeom prst="rect">
            <a:avLst/>
          </a:prstGeom>
          <a:noFill/>
          <a:ln w="9525" algn="ctr">
            <a:noFill/>
            <a:miter lim="800000"/>
            <a:headEnd/>
            <a:tailEnd/>
          </a:ln>
          <a:effectLst/>
        </p:spPr>
        <p:txBody>
          <a:bodyPr wrap="square">
            <a:spAutoFit/>
          </a:bodyPr>
          <a:lstStyle/>
          <a:p>
            <a:pPr>
              <a:spcBef>
                <a:spcPct val="50000"/>
              </a:spcBef>
            </a:pPr>
            <a:r>
              <a:rPr lang="zh-CN" altLang="en-US" sz="2400" b="1" dirty="0"/>
              <a:t>设资产的收益率为 </a:t>
            </a:r>
          </a:p>
        </p:txBody>
      </p:sp>
      <p:sp>
        <p:nvSpPr>
          <p:cNvPr id="34827" name="Text Box 11"/>
          <p:cNvSpPr txBox="1">
            <a:spLocks noChangeArrowheads="1"/>
          </p:cNvSpPr>
          <p:nvPr/>
        </p:nvSpPr>
        <p:spPr bwMode="auto">
          <a:xfrm>
            <a:off x="539552" y="2348880"/>
            <a:ext cx="885179" cy="461665"/>
          </a:xfrm>
          <a:prstGeom prst="rect">
            <a:avLst/>
          </a:prstGeom>
          <a:noFill/>
          <a:ln w="9525" algn="ctr">
            <a:noFill/>
            <a:miter lim="800000"/>
            <a:headEnd/>
            <a:tailEnd/>
          </a:ln>
          <a:effectLst/>
        </p:spPr>
        <p:txBody>
          <a:bodyPr wrap="none">
            <a:spAutoFit/>
          </a:bodyPr>
          <a:lstStyle/>
          <a:p>
            <a:r>
              <a:rPr lang="zh-CN" altLang="en-US" sz="2400" b="1" dirty="0"/>
              <a:t>其中 </a:t>
            </a:r>
          </a:p>
        </p:txBody>
      </p:sp>
      <p:sp>
        <p:nvSpPr>
          <p:cNvPr id="34829" name="Rectangle 13"/>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b="1"/>
          </a:p>
        </p:txBody>
      </p:sp>
      <p:graphicFrame>
        <p:nvGraphicFramePr>
          <p:cNvPr id="34828" name="Object 12"/>
          <p:cNvGraphicFramePr>
            <a:graphicFrameLocks noChangeAspect="1"/>
          </p:cNvGraphicFramePr>
          <p:nvPr/>
        </p:nvGraphicFramePr>
        <p:xfrm>
          <a:off x="1403648" y="2348880"/>
          <a:ext cx="2121144" cy="504056"/>
        </p:xfrm>
        <a:graphic>
          <a:graphicData uri="http://schemas.openxmlformats.org/presentationml/2006/ole">
            <p:oleObj spid="_x0000_s34828" name="Equation" r:id="rId5" imgW="965160" imgH="228600" progId="Equation.DSMT4">
              <p:embed/>
            </p:oleObj>
          </a:graphicData>
        </a:graphic>
      </p:graphicFrame>
      <p:sp>
        <p:nvSpPr>
          <p:cNvPr id="34830" name="Text Box 14"/>
          <p:cNvSpPr txBox="1">
            <a:spLocks noChangeArrowheads="1"/>
          </p:cNvSpPr>
          <p:nvPr/>
        </p:nvSpPr>
        <p:spPr bwMode="auto">
          <a:xfrm>
            <a:off x="3491880" y="2348880"/>
            <a:ext cx="2731838" cy="461665"/>
          </a:xfrm>
          <a:prstGeom prst="rect">
            <a:avLst/>
          </a:prstGeom>
          <a:noFill/>
          <a:ln w="9525" algn="ctr">
            <a:noFill/>
            <a:miter lim="800000"/>
            <a:headEnd/>
            <a:tailEnd/>
          </a:ln>
          <a:effectLst/>
        </p:spPr>
        <p:txBody>
          <a:bodyPr wrap="none">
            <a:spAutoFit/>
          </a:bodyPr>
          <a:lstStyle/>
          <a:p>
            <a:r>
              <a:rPr lang="zh-CN" altLang="en-US" sz="2400" b="1" dirty="0"/>
              <a:t>是一线性无关组， </a:t>
            </a:r>
          </a:p>
        </p:txBody>
      </p:sp>
      <p:sp>
        <p:nvSpPr>
          <p:cNvPr id="34831" name="Text Box 15"/>
          <p:cNvSpPr txBox="1">
            <a:spLocks noChangeArrowheads="1"/>
          </p:cNvSpPr>
          <p:nvPr/>
        </p:nvSpPr>
        <p:spPr bwMode="auto">
          <a:xfrm>
            <a:off x="5868144" y="2348880"/>
            <a:ext cx="2731838" cy="461665"/>
          </a:xfrm>
          <a:prstGeom prst="rect">
            <a:avLst/>
          </a:prstGeom>
          <a:noFill/>
          <a:ln w="9525" algn="ctr">
            <a:noFill/>
            <a:miter lim="800000"/>
            <a:headEnd/>
            <a:tailEnd/>
          </a:ln>
          <a:effectLst/>
        </p:spPr>
        <p:txBody>
          <a:bodyPr wrap="none">
            <a:spAutoFit/>
          </a:bodyPr>
          <a:lstStyle/>
          <a:p>
            <a:r>
              <a:rPr lang="zh-CN" altLang="en-US" sz="2400" b="1" dirty="0"/>
              <a:t>市场无套利机会， </a:t>
            </a:r>
          </a:p>
        </p:txBody>
      </p:sp>
      <p:sp>
        <p:nvSpPr>
          <p:cNvPr id="34832" name="Text Box 16"/>
          <p:cNvSpPr txBox="1">
            <a:spLocks noChangeArrowheads="1"/>
          </p:cNvSpPr>
          <p:nvPr/>
        </p:nvSpPr>
        <p:spPr bwMode="auto">
          <a:xfrm>
            <a:off x="611560" y="2996952"/>
            <a:ext cx="1192955" cy="461665"/>
          </a:xfrm>
          <a:prstGeom prst="rect">
            <a:avLst/>
          </a:prstGeom>
          <a:noFill/>
          <a:ln w="9525" algn="ctr">
            <a:noFill/>
            <a:miter lim="800000"/>
            <a:headEnd/>
            <a:tailEnd/>
          </a:ln>
          <a:effectLst/>
        </p:spPr>
        <p:txBody>
          <a:bodyPr wrap="none">
            <a:spAutoFit/>
          </a:bodyPr>
          <a:lstStyle/>
          <a:p>
            <a:r>
              <a:rPr lang="zh-CN" altLang="en-US" sz="2400" b="1" dirty="0"/>
              <a:t>则存在 </a:t>
            </a:r>
          </a:p>
        </p:txBody>
      </p:sp>
      <p:sp>
        <p:nvSpPr>
          <p:cNvPr id="34834" name="Rectangle 18"/>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b="1"/>
          </a:p>
        </p:txBody>
      </p:sp>
      <p:graphicFrame>
        <p:nvGraphicFramePr>
          <p:cNvPr id="34833" name="Object 17"/>
          <p:cNvGraphicFramePr>
            <a:graphicFrameLocks noChangeAspect="1"/>
          </p:cNvGraphicFramePr>
          <p:nvPr/>
        </p:nvGraphicFramePr>
        <p:xfrm>
          <a:off x="1691680" y="2996952"/>
          <a:ext cx="360040" cy="456586"/>
        </p:xfrm>
        <a:graphic>
          <a:graphicData uri="http://schemas.openxmlformats.org/presentationml/2006/ole">
            <p:oleObj spid="_x0000_s34833" name="Equation" r:id="rId6" imgW="177646" imgH="228402" progId="Equation.DSMT4">
              <p:embed/>
            </p:oleObj>
          </a:graphicData>
        </a:graphic>
      </p:graphicFrame>
      <p:sp>
        <p:nvSpPr>
          <p:cNvPr id="34836" name="Text Box 20"/>
          <p:cNvSpPr txBox="1">
            <a:spLocks noChangeArrowheads="1"/>
          </p:cNvSpPr>
          <p:nvPr/>
        </p:nvSpPr>
        <p:spPr bwMode="auto">
          <a:xfrm>
            <a:off x="2195736" y="2996952"/>
            <a:ext cx="2424062" cy="461665"/>
          </a:xfrm>
          <a:prstGeom prst="rect">
            <a:avLst/>
          </a:prstGeom>
          <a:noFill/>
          <a:ln w="9525" algn="ctr">
            <a:noFill/>
            <a:miter lim="800000"/>
            <a:headEnd/>
            <a:tailEnd/>
          </a:ln>
          <a:effectLst/>
        </p:spPr>
        <p:txBody>
          <a:bodyPr wrap="none">
            <a:spAutoFit/>
          </a:bodyPr>
          <a:lstStyle/>
          <a:p>
            <a:r>
              <a:rPr lang="zh-CN" altLang="en-US" sz="2400" b="1" dirty="0"/>
              <a:t>的风险溢价因子 </a:t>
            </a:r>
          </a:p>
        </p:txBody>
      </p:sp>
      <p:sp>
        <p:nvSpPr>
          <p:cNvPr id="34838" name="Rectangle 22"/>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b="1"/>
          </a:p>
        </p:txBody>
      </p:sp>
      <p:graphicFrame>
        <p:nvGraphicFramePr>
          <p:cNvPr id="34837" name="Object 21"/>
          <p:cNvGraphicFramePr>
            <a:graphicFrameLocks noChangeAspect="1"/>
          </p:cNvGraphicFramePr>
          <p:nvPr/>
        </p:nvGraphicFramePr>
        <p:xfrm>
          <a:off x="4499992" y="2996952"/>
          <a:ext cx="2417830" cy="504056"/>
        </p:xfrm>
        <a:graphic>
          <a:graphicData uri="http://schemas.openxmlformats.org/presentationml/2006/ole">
            <p:oleObj spid="_x0000_s34837" name="Equation" r:id="rId7" imgW="1091726" imgH="228501" progId="Equation.DSMT4">
              <p:embed/>
            </p:oleObj>
          </a:graphicData>
        </a:graphic>
      </p:graphicFrame>
      <p:sp>
        <p:nvSpPr>
          <p:cNvPr id="34839" name="Text Box 23"/>
          <p:cNvSpPr txBox="1">
            <a:spLocks noChangeArrowheads="1"/>
          </p:cNvSpPr>
          <p:nvPr/>
        </p:nvSpPr>
        <p:spPr bwMode="auto">
          <a:xfrm>
            <a:off x="6876256" y="2996952"/>
            <a:ext cx="492443" cy="461665"/>
          </a:xfrm>
          <a:prstGeom prst="rect">
            <a:avLst/>
          </a:prstGeom>
          <a:noFill/>
          <a:ln w="9525" algn="ctr">
            <a:noFill/>
            <a:miter lim="800000"/>
            <a:headEnd/>
            <a:tailEnd/>
          </a:ln>
          <a:effectLst/>
        </p:spPr>
        <p:txBody>
          <a:bodyPr wrap="none">
            <a:spAutoFit/>
          </a:bodyPr>
          <a:lstStyle/>
          <a:p>
            <a:r>
              <a:rPr lang="zh-CN" altLang="en-US" sz="2400" b="1" dirty="0"/>
              <a:t>及</a:t>
            </a:r>
          </a:p>
        </p:txBody>
      </p:sp>
      <p:sp>
        <p:nvSpPr>
          <p:cNvPr id="34841" name="Rectangle 25"/>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b="1"/>
          </a:p>
        </p:txBody>
      </p:sp>
      <p:graphicFrame>
        <p:nvGraphicFramePr>
          <p:cNvPr id="34840" name="Object 24"/>
          <p:cNvGraphicFramePr>
            <a:graphicFrameLocks noChangeAspect="1"/>
          </p:cNvGraphicFramePr>
          <p:nvPr/>
        </p:nvGraphicFramePr>
        <p:xfrm>
          <a:off x="7236296" y="3068960"/>
          <a:ext cx="342900" cy="431800"/>
        </p:xfrm>
        <a:graphic>
          <a:graphicData uri="http://schemas.openxmlformats.org/presentationml/2006/ole">
            <p:oleObj spid="_x0000_s34840" name="Equation" r:id="rId8" imgW="177646" imgH="228402" progId="Equation.DSMT4">
              <p:embed/>
            </p:oleObj>
          </a:graphicData>
        </a:graphic>
      </p:graphicFrame>
      <p:sp>
        <p:nvSpPr>
          <p:cNvPr id="34842" name="Text Box 26"/>
          <p:cNvSpPr txBox="1">
            <a:spLocks noChangeArrowheads="1"/>
          </p:cNvSpPr>
          <p:nvPr/>
        </p:nvSpPr>
        <p:spPr bwMode="auto">
          <a:xfrm>
            <a:off x="7524328" y="2996952"/>
            <a:ext cx="577402" cy="461665"/>
          </a:xfrm>
          <a:prstGeom prst="rect">
            <a:avLst/>
          </a:prstGeom>
          <a:noFill/>
          <a:ln w="9525" algn="ctr">
            <a:noFill/>
            <a:miter lim="800000"/>
            <a:headEnd/>
            <a:tailEnd/>
          </a:ln>
          <a:effectLst/>
        </p:spPr>
        <p:txBody>
          <a:bodyPr wrap="none">
            <a:spAutoFit/>
          </a:bodyPr>
          <a:lstStyle/>
          <a:p>
            <a:r>
              <a:rPr lang="zh-CN" altLang="en-US" sz="2400" b="1" dirty="0"/>
              <a:t>使 </a:t>
            </a:r>
          </a:p>
        </p:txBody>
      </p:sp>
      <p:sp>
        <p:nvSpPr>
          <p:cNvPr id="34844" name="Rectangle 28"/>
          <p:cNvSpPr>
            <a:spLocks noChangeArrowheads="1"/>
          </p:cNvSpPr>
          <p:nvPr/>
        </p:nvSpPr>
        <p:spPr bwMode="auto">
          <a:xfrm>
            <a:off x="4479634" y="3083868"/>
            <a:ext cx="184731" cy="461665"/>
          </a:xfrm>
          <a:prstGeom prst="rect">
            <a:avLst/>
          </a:prstGeom>
          <a:noFill/>
          <a:ln w="9525" algn="ctr">
            <a:noFill/>
            <a:miter lim="800000"/>
            <a:headEnd/>
            <a:tailEnd/>
          </a:ln>
          <a:effectLst/>
        </p:spPr>
        <p:txBody>
          <a:bodyPr wrap="none" anchor="ctr">
            <a:spAutoFit/>
          </a:bodyPr>
          <a:lstStyle/>
          <a:p>
            <a:endParaRPr lang="zh-CN" altLang="en-US" sz="2400" b="1"/>
          </a:p>
        </p:txBody>
      </p:sp>
      <p:graphicFrame>
        <p:nvGraphicFramePr>
          <p:cNvPr id="34843" name="Object 27"/>
          <p:cNvGraphicFramePr>
            <a:graphicFrameLocks noChangeAspect="1"/>
          </p:cNvGraphicFramePr>
          <p:nvPr/>
        </p:nvGraphicFramePr>
        <p:xfrm>
          <a:off x="1547664" y="3861048"/>
          <a:ext cx="4896544" cy="505272"/>
        </p:xfrm>
        <a:graphic>
          <a:graphicData uri="http://schemas.openxmlformats.org/presentationml/2006/ole">
            <p:oleObj spid="_x0000_s34843" name="Equation" r:id="rId9" imgW="2222500" imgH="228600" progId="Equation.DSMT4">
              <p:embed/>
            </p:oleObj>
          </a:graphicData>
        </a:graphic>
      </p:graphicFrame>
      <p:graphicFrame>
        <p:nvGraphicFramePr>
          <p:cNvPr id="34845" name="Object 29"/>
          <p:cNvGraphicFramePr>
            <a:graphicFrameLocks noChangeAspect="1"/>
          </p:cNvGraphicFramePr>
          <p:nvPr>
            <p:ph sz="quarter" idx="3"/>
          </p:nvPr>
        </p:nvGraphicFramePr>
        <p:xfrm>
          <a:off x="6516216" y="4221088"/>
          <a:ext cx="1366838" cy="317500"/>
        </p:xfrm>
        <a:graphic>
          <a:graphicData uri="http://schemas.openxmlformats.org/presentationml/2006/ole">
            <p:oleObj spid="_x0000_s34845" name="Equation" r:id="rId10" imgW="876240" imgH="203040" progId="Equation.DSMT4">
              <p:embed/>
            </p:oleObj>
          </a:graphicData>
        </a:graphic>
      </p:graphicFrame>
      <p:sp>
        <p:nvSpPr>
          <p:cNvPr id="34848" name="Text Box 32"/>
          <p:cNvSpPr txBox="1">
            <a:spLocks noChangeArrowheads="1"/>
          </p:cNvSpPr>
          <p:nvPr/>
        </p:nvSpPr>
        <p:spPr bwMode="auto">
          <a:xfrm>
            <a:off x="395536" y="4653136"/>
            <a:ext cx="3962944" cy="461665"/>
          </a:xfrm>
          <a:prstGeom prst="rect">
            <a:avLst/>
          </a:prstGeom>
          <a:noFill/>
          <a:ln w="9525" algn="ctr">
            <a:noFill/>
            <a:miter lim="800000"/>
            <a:headEnd/>
            <a:tailEnd/>
          </a:ln>
          <a:effectLst/>
        </p:spPr>
        <p:txBody>
          <a:bodyPr wrap="none">
            <a:spAutoFit/>
          </a:bodyPr>
          <a:lstStyle/>
          <a:p>
            <a:r>
              <a:rPr lang="zh-CN" altLang="en-US" sz="2400" b="1" dirty="0"/>
              <a:t>当市场存在无风险资产时， </a:t>
            </a:r>
          </a:p>
        </p:txBody>
      </p:sp>
      <p:sp>
        <p:nvSpPr>
          <p:cNvPr id="34850" name="Rectangle 34"/>
          <p:cNvSpPr>
            <a:spLocks noChangeArrowheads="1"/>
          </p:cNvSpPr>
          <p:nvPr/>
        </p:nvSpPr>
        <p:spPr bwMode="auto">
          <a:xfrm>
            <a:off x="4479634" y="3079106"/>
            <a:ext cx="184731" cy="461665"/>
          </a:xfrm>
          <a:prstGeom prst="rect">
            <a:avLst/>
          </a:prstGeom>
          <a:noFill/>
          <a:ln w="9525" algn="ctr">
            <a:noFill/>
            <a:miter lim="800000"/>
            <a:headEnd/>
            <a:tailEnd/>
          </a:ln>
          <a:effectLst/>
        </p:spPr>
        <p:txBody>
          <a:bodyPr wrap="none" anchor="ctr">
            <a:spAutoFit/>
          </a:bodyPr>
          <a:lstStyle/>
          <a:p>
            <a:endParaRPr lang="zh-CN" altLang="en-US" sz="2400" b="1"/>
          </a:p>
        </p:txBody>
      </p:sp>
      <p:graphicFrame>
        <p:nvGraphicFramePr>
          <p:cNvPr id="34849" name="Object 33"/>
          <p:cNvGraphicFramePr>
            <a:graphicFrameLocks noChangeAspect="1"/>
          </p:cNvGraphicFramePr>
          <p:nvPr/>
        </p:nvGraphicFramePr>
        <p:xfrm>
          <a:off x="4139952" y="4653136"/>
          <a:ext cx="1080120" cy="482735"/>
        </p:xfrm>
        <a:graphic>
          <a:graphicData uri="http://schemas.openxmlformats.org/presentationml/2006/ole">
            <p:oleObj spid="_x0000_s34849" name="Equation" r:id="rId11" imgW="533160" imgH="241200" progId="Equation.DSMT4">
              <p:embed/>
            </p:oleObj>
          </a:graphicData>
        </a:graphic>
      </p:graphicFrame>
      <p:sp>
        <p:nvSpPr>
          <p:cNvPr id="30" name="矩形 29"/>
          <p:cNvSpPr/>
          <p:nvPr/>
        </p:nvSpPr>
        <p:spPr>
          <a:xfrm>
            <a:off x="395536" y="5157192"/>
            <a:ext cx="8280920" cy="480901"/>
          </a:xfrm>
          <a:prstGeom prst="rect">
            <a:avLst/>
          </a:prstGeom>
        </p:spPr>
        <p:txBody>
          <a:bodyPr wrap="square">
            <a:spAutoFit/>
          </a:bodyPr>
          <a:lstStyle/>
          <a:p>
            <a:pPr algn="l" eaLnBrk="1" hangingPunct="1">
              <a:lnSpc>
                <a:spcPts val="3500"/>
              </a:lnSpc>
              <a:buFont typeface="Arial" pitchFamily="34" charset="0"/>
              <a:buChar char="•"/>
            </a:pPr>
            <a:r>
              <a:rPr lang="zh-CN" altLang="en-US" sz="2400" b="1" dirty="0" smtClean="0">
                <a:latin typeface="宋体" charset="-122"/>
              </a:rPr>
              <a:t>这就是</a:t>
            </a:r>
            <a:r>
              <a:rPr lang="zh-CN" altLang="en-US" sz="2400" b="1" dirty="0" smtClean="0">
                <a:solidFill>
                  <a:srgbClr val="FF0000"/>
                </a:solidFill>
                <a:latin typeface="宋体" charset="-122"/>
              </a:rPr>
              <a:t>套利定价方程</a:t>
            </a:r>
            <a:r>
              <a:rPr lang="zh-CN" altLang="en-US" sz="2400" b="1" dirty="0" smtClean="0">
                <a:latin typeface="宋体" charset="-122"/>
              </a:rPr>
              <a:t>。</a:t>
            </a:r>
            <a:endParaRPr lang="en-US" altLang="zh-CN" sz="2400" b="1" dirty="0" smtClean="0">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8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8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8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8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8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8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8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8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8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84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48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blinds(horizontal)">
                                      <p:cBhvr>
                                        <p:cTn id="8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4822" grpId="0"/>
      <p:bldP spid="34827" grpId="0"/>
      <p:bldP spid="34830" grpId="0"/>
      <p:bldP spid="34831" grpId="0"/>
      <p:bldP spid="34832" grpId="0"/>
      <p:bldP spid="34836" grpId="0"/>
      <p:bldP spid="34839" grpId="0"/>
      <p:bldP spid="34842" grpId="0"/>
      <p:bldP spid="34848"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609600" y="1125538"/>
            <a:ext cx="8153400" cy="4973637"/>
          </a:xfrm>
        </p:spPr>
        <p:txBody>
          <a:bodyPr/>
          <a:lstStyle/>
          <a:p>
            <a:pPr algn="just">
              <a:lnSpc>
                <a:spcPct val="170000"/>
              </a:lnSpc>
              <a:buFont typeface="Wingdings" pitchFamily="2" charset="2"/>
              <a:buChar char="Ø"/>
            </a:pPr>
            <a:r>
              <a:rPr lang="zh-CN" altLang="en-US" sz="2300" smtClean="0">
                <a:latin typeface="仿宋" pitchFamily="49" charset="-122"/>
              </a:rPr>
              <a:t>套利和无套利是现代金融的最基本的概念之一。但是套利究竟是什么呢？简单地说它是“一物一价法则”（</a:t>
            </a:r>
            <a:r>
              <a:rPr lang="en-US" altLang="zh-CN" sz="2300" smtClean="0">
                <a:latin typeface="仿宋" pitchFamily="49" charset="-122"/>
              </a:rPr>
              <a:t>law of one price</a:t>
            </a:r>
            <a:r>
              <a:rPr lang="zh-CN" altLang="en-US" sz="2300" smtClean="0">
                <a:latin typeface="仿宋" pitchFamily="49" charset="-122"/>
              </a:rPr>
              <a:t>）的应用。</a:t>
            </a:r>
          </a:p>
          <a:p>
            <a:pPr algn="just">
              <a:lnSpc>
                <a:spcPct val="170000"/>
              </a:lnSpc>
              <a:buFont typeface="Wingdings" pitchFamily="2" charset="2"/>
              <a:buChar char="Ø"/>
            </a:pPr>
            <a:r>
              <a:rPr lang="zh-CN" altLang="en-US" sz="2300" smtClean="0">
                <a:latin typeface="仿宋" pitchFamily="49" charset="-122"/>
              </a:rPr>
              <a:t>例如在旧货市场上有人愿意用</a:t>
            </a:r>
            <a:r>
              <a:rPr lang="en-US" altLang="zh-CN" sz="2300" smtClean="0">
                <a:latin typeface="仿宋" pitchFamily="49" charset="-122"/>
              </a:rPr>
              <a:t>200</a:t>
            </a:r>
            <a:r>
              <a:rPr lang="zh-CN" altLang="en-US" sz="2300" smtClean="0">
                <a:latin typeface="仿宋" pitchFamily="49" charset="-122"/>
              </a:rPr>
              <a:t>块钱买入一只老款的机械表，而有人愿意以</a:t>
            </a:r>
            <a:r>
              <a:rPr lang="en-US" altLang="zh-CN" sz="2300" smtClean="0">
                <a:latin typeface="仿宋" pitchFamily="49" charset="-122"/>
              </a:rPr>
              <a:t>150</a:t>
            </a:r>
            <a:r>
              <a:rPr lang="zh-CN" altLang="en-US" sz="2300" smtClean="0">
                <a:latin typeface="仿宋" pitchFamily="49" charset="-122"/>
              </a:rPr>
              <a:t>块卖出时，就意味存在着套利机会。精明的商人或者说套利者（</a:t>
            </a:r>
            <a:r>
              <a:rPr lang="en-US" altLang="zh-CN" sz="2300" smtClean="0">
                <a:latin typeface="仿宋" pitchFamily="49" charset="-122"/>
              </a:rPr>
              <a:t>arbitrageur</a:t>
            </a:r>
            <a:r>
              <a:rPr lang="zh-CN" altLang="en-US" sz="2300" smtClean="0">
                <a:latin typeface="仿宋" pitchFamily="49" charset="-122"/>
              </a:rPr>
              <a:t>）会同时按照低价买入，按照高价卖出这块手表，获得</a:t>
            </a:r>
            <a:r>
              <a:rPr lang="en-US" altLang="zh-CN" sz="2300" smtClean="0">
                <a:latin typeface="仿宋" pitchFamily="49" charset="-122"/>
              </a:rPr>
              <a:t>50</a:t>
            </a:r>
            <a:r>
              <a:rPr lang="zh-CN" altLang="en-US" sz="2300" smtClean="0">
                <a:latin typeface="仿宋" pitchFamily="49" charset="-122"/>
              </a:rPr>
              <a:t>元的净利润。 </a:t>
            </a:r>
          </a:p>
          <a:p>
            <a:endParaRPr lang="en-US" altLang="zh-CN" sz="2300" smtClean="0">
              <a:latin typeface="仿宋" pitchFamily="49" charset="-122"/>
            </a:endParaRPr>
          </a:p>
        </p:txBody>
      </p:sp>
      <p:sp>
        <p:nvSpPr>
          <p:cNvPr id="5" name="Rectangle 2"/>
          <p:cNvSpPr>
            <a:spLocks noGrp="1" noRot="1" noChangeArrowheads="1"/>
          </p:cNvSpPr>
          <p:nvPr>
            <p:ph type="title"/>
          </p:nvPr>
        </p:nvSpPr>
        <p:spPr/>
        <p:txBody>
          <a:bodyPr/>
          <a:lstStyle/>
          <a:p>
            <a:pPr algn="l" eaLnBrk="1" hangingPunct="1"/>
            <a:r>
              <a:rPr lang="zh-CN" altLang="en-US" smtClean="0"/>
              <a:t>套利机会：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12" dur="500"/>
                                        <p:tgtEl>
                                          <p:spTgt spid="491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7" dur="500"/>
                                        <p:tgtEl>
                                          <p:spTgt spid="49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noChangeAspect="1"/>
          </p:cNvGraphicFramePr>
          <p:nvPr/>
        </p:nvGraphicFramePr>
        <p:xfrm>
          <a:off x="1763688" y="1340768"/>
          <a:ext cx="4895850" cy="504825"/>
        </p:xfrm>
        <a:graphic>
          <a:graphicData uri="http://schemas.openxmlformats.org/presentationml/2006/ole">
            <p:oleObj spid="_x0000_s57346" name="Equation" r:id="rId3" imgW="2222500" imgH="228600" progId="Equation.DSMT4">
              <p:embed/>
            </p:oleObj>
          </a:graphicData>
        </a:graphic>
      </p:graphicFrame>
      <p:sp>
        <p:nvSpPr>
          <p:cNvPr id="8" name="矩形 7"/>
          <p:cNvSpPr/>
          <p:nvPr/>
        </p:nvSpPr>
        <p:spPr>
          <a:xfrm>
            <a:off x="467544" y="2276872"/>
            <a:ext cx="8208912" cy="1463927"/>
          </a:xfrm>
          <a:prstGeom prst="rect">
            <a:avLst/>
          </a:prstGeom>
        </p:spPr>
        <p:txBody>
          <a:bodyPr wrap="square">
            <a:spAutoFit/>
          </a:bodyPr>
          <a:lstStyle/>
          <a:p>
            <a:pPr algn="l" eaLnBrk="1" hangingPunct="1">
              <a:lnSpc>
                <a:spcPts val="3700"/>
              </a:lnSpc>
              <a:buFont typeface="Arial" pitchFamily="34" charset="0"/>
              <a:buChar char="•"/>
            </a:pPr>
            <a:r>
              <a:rPr lang="zh-CN" altLang="en-US" sz="2400" b="1" dirty="0" smtClean="0">
                <a:latin typeface="宋体" charset="-122"/>
              </a:rPr>
              <a:t>这就是</a:t>
            </a:r>
            <a:r>
              <a:rPr lang="zh-CN" altLang="en-US" sz="2400" b="1" dirty="0" smtClean="0">
                <a:solidFill>
                  <a:srgbClr val="FF0000"/>
                </a:solidFill>
                <a:latin typeface="宋体" charset="-122"/>
              </a:rPr>
              <a:t>套利定价方程</a:t>
            </a:r>
            <a:r>
              <a:rPr lang="zh-CN" altLang="en-US" sz="2400" b="1" dirty="0" smtClean="0">
                <a:latin typeface="宋体" charset="-122"/>
              </a:rPr>
              <a:t>。</a:t>
            </a:r>
            <a:endParaRPr lang="en-US" altLang="zh-CN" sz="2400" b="1" dirty="0" smtClean="0">
              <a:latin typeface="宋体" charset="-122"/>
            </a:endParaRPr>
          </a:p>
          <a:p>
            <a:pPr algn="l" eaLnBrk="1" hangingPunct="1">
              <a:lnSpc>
                <a:spcPts val="3700"/>
              </a:lnSpc>
              <a:buFont typeface="Arial" pitchFamily="34" charset="0"/>
              <a:buChar char="•"/>
            </a:pPr>
            <a:r>
              <a:rPr lang="zh-CN" altLang="en-US" sz="2400" b="1" dirty="0" smtClean="0">
                <a:latin typeface="宋体" charset="-122"/>
              </a:rPr>
              <a:t>在均衡状态下，证券收益率与因素敏感性之间存在线性关系。如果违背了这个线性关系，就会为别人提供套利的机会。</a:t>
            </a:r>
            <a:endParaRPr lang="zh-CN" alt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Rot="1" noChangeArrowheads="1"/>
          </p:cNvSpPr>
          <p:nvPr>
            <p:ph type="title"/>
          </p:nvPr>
        </p:nvSpPr>
        <p:spPr>
          <a:xfrm>
            <a:off x="539552" y="332656"/>
            <a:ext cx="8229600" cy="1099592"/>
          </a:xfrm>
        </p:spPr>
        <p:txBody>
          <a:bodyPr/>
          <a:lstStyle/>
          <a:p>
            <a:r>
              <a:rPr lang="en-US" altLang="zh-CN" sz="3600" b="1" dirty="0" smtClean="0">
                <a:latin typeface="+mj-ea"/>
                <a:ea typeface="+mj-ea"/>
              </a:rPr>
              <a:t>4.2.3λ</a:t>
            </a:r>
            <a:r>
              <a:rPr lang="en-US" altLang="zh-CN" sz="3600" b="1" baseline="-30000" dirty="0" smtClean="0">
                <a:latin typeface="Times New Roman" pitchFamily="18" charset="0"/>
                <a:cs typeface="Times New Roman" pitchFamily="18" charset="0"/>
              </a:rPr>
              <a:t>k</a:t>
            </a:r>
            <a:r>
              <a:rPr lang="en-US" altLang="zh-CN" sz="3600" b="1" dirty="0" smtClean="0">
                <a:latin typeface="+mj-ea"/>
                <a:ea typeface="+mj-ea"/>
              </a:rPr>
              <a:t> </a:t>
            </a:r>
            <a:r>
              <a:rPr lang="zh-CN" altLang="en-US" sz="3600" b="1" dirty="0" smtClean="0">
                <a:latin typeface="+mj-ea"/>
                <a:ea typeface="+mj-ea"/>
              </a:rPr>
              <a:t>的经济意义</a:t>
            </a:r>
          </a:p>
        </p:txBody>
      </p:sp>
      <p:sp>
        <p:nvSpPr>
          <p:cNvPr id="38915" name="Rectangle 3"/>
          <p:cNvSpPr>
            <a:spLocks noGrp="1" noRot="1" noChangeArrowheads="1"/>
          </p:cNvSpPr>
          <p:nvPr>
            <p:ph type="body" idx="1"/>
          </p:nvPr>
        </p:nvSpPr>
        <p:spPr>
          <a:xfrm>
            <a:off x="684213" y="1268413"/>
            <a:ext cx="7772400" cy="4800600"/>
          </a:xfrm>
        </p:spPr>
        <p:txBody>
          <a:bodyPr/>
          <a:lstStyle/>
          <a:p>
            <a:pPr eaLnBrk="1" hangingPunct="1"/>
            <a:r>
              <a:rPr lang="zh-CN" altLang="en-US" sz="2400" b="1" dirty="0" smtClean="0">
                <a:latin typeface="Times New Roman" pitchFamily="18" charset="0"/>
                <a:cs typeface="Times New Roman" pitchFamily="18" charset="0"/>
              </a:rPr>
              <a:t>构造特殊的证券组合</a:t>
            </a:r>
            <a:r>
              <a:rPr lang="en-US" altLang="zh-CN" sz="2400" b="1" dirty="0" err="1" smtClean="0">
                <a:latin typeface="Times New Roman" pitchFamily="18" charset="0"/>
                <a:cs typeface="Times New Roman" pitchFamily="18" charset="0"/>
              </a:rPr>
              <a:t>δ</a:t>
            </a:r>
            <a:r>
              <a:rPr lang="en-US" altLang="zh-CN" sz="2400" b="1" baseline="-30000" dirty="0" err="1" smtClean="0">
                <a:latin typeface="Times New Roman" pitchFamily="18" charset="0"/>
                <a:cs typeface="Times New Roman" pitchFamily="18" charset="0"/>
              </a:rPr>
              <a:t>j</a:t>
            </a:r>
            <a:r>
              <a:rPr lang="zh-CN" altLang="en-US" sz="2400" b="1" dirty="0" smtClean="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δ</a:t>
            </a:r>
            <a:r>
              <a:rPr lang="en-US" altLang="zh-CN" sz="2400" b="1" baseline="-30000" dirty="0" err="1" smtClean="0">
                <a:latin typeface="Times New Roman" pitchFamily="18" charset="0"/>
                <a:cs typeface="Times New Roman" pitchFamily="18" charset="0"/>
              </a:rPr>
              <a:t>j</a:t>
            </a:r>
            <a:r>
              <a:rPr lang="zh-CN" altLang="en-US" sz="2400" b="1" dirty="0" smtClean="0">
                <a:latin typeface="Times New Roman" pitchFamily="18" charset="0"/>
                <a:cs typeface="Times New Roman" pitchFamily="18" charset="0"/>
              </a:rPr>
              <a:t>对因素</a:t>
            </a:r>
            <a:r>
              <a:rPr lang="en-US" altLang="zh-CN" sz="2400" b="1" dirty="0" err="1" smtClean="0">
                <a:latin typeface="Times New Roman" pitchFamily="18" charset="0"/>
                <a:cs typeface="Times New Roman" pitchFamily="18" charset="0"/>
              </a:rPr>
              <a:t>F</a:t>
            </a:r>
            <a:r>
              <a:rPr lang="en-US" altLang="zh-CN" sz="2400" b="1" baseline="-30000" dirty="0" err="1" smtClean="0">
                <a:latin typeface="Times New Roman" pitchFamily="18" charset="0"/>
                <a:cs typeface="Times New Roman" pitchFamily="18" charset="0"/>
              </a:rPr>
              <a:t>j</a:t>
            </a:r>
            <a:r>
              <a:rPr lang="zh-CN" altLang="en-US" sz="2400" b="1" dirty="0" smtClean="0">
                <a:latin typeface="Times New Roman" pitchFamily="18" charset="0"/>
                <a:cs typeface="Times New Roman" pitchFamily="18" charset="0"/>
              </a:rPr>
              <a:t>的敏感性</a:t>
            </a:r>
            <a:r>
              <a:rPr lang="en-US" altLang="zh-CN" sz="2400" b="1" dirty="0" err="1" smtClean="0">
                <a:latin typeface="Times New Roman" pitchFamily="18" charset="0"/>
                <a:cs typeface="Times New Roman" pitchFamily="18" charset="0"/>
              </a:rPr>
              <a:t>b</a:t>
            </a:r>
            <a:r>
              <a:rPr lang="en-US" altLang="zh-CN" sz="2400" b="1" baseline="-30000" dirty="0" err="1" smtClean="0">
                <a:latin typeface="Times New Roman" pitchFamily="18" charset="0"/>
                <a:cs typeface="Times New Roman" pitchFamily="18" charset="0"/>
              </a:rPr>
              <a:t>j</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1</a:t>
            </a:r>
            <a:r>
              <a:rPr lang="zh-CN" altLang="en-US" sz="2400" b="1" dirty="0" smtClean="0">
                <a:latin typeface="Times New Roman" pitchFamily="18" charset="0"/>
                <a:cs typeface="Times New Roman" pitchFamily="18" charset="0"/>
              </a:rPr>
              <a:t>，而对其他因素的敏感性</a:t>
            </a:r>
            <a:r>
              <a:rPr lang="en-US" altLang="zh-CN" sz="2400" b="1" dirty="0" smtClean="0">
                <a:latin typeface="Times New Roman" pitchFamily="18" charset="0"/>
                <a:cs typeface="Times New Roman" pitchFamily="18" charset="0"/>
              </a:rPr>
              <a:t>b</a:t>
            </a:r>
            <a:r>
              <a:rPr lang="en-US" altLang="zh-CN" sz="2400" b="1" baseline="-30000" dirty="0" smtClean="0">
                <a:latin typeface="Times New Roman" pitchFamily="18" charset="0"/>
                <a:cs typeface="Times New Roman" pitchFamily="18" charset="0"/>
              </a:rPr>
              <a:t>i</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0</a:t>
            </a:r>
            <a:r>
              <a:rPr lang="zh-CN" altLang="en-US" sz="2400" b="1" dirty="0" smtClean="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i≠j</a:t>
            </a:r>
            <a:r>
              <a:rPr lang="zh-CN" altLang="en-US" sz="2400" b="1" dirty="0" smtClean="0">
                <a:latin typeface="Times New Roman" pitchFamily="18" charset="0"/>
                <a:cs typeface="Times New Roman" pitchFamily="18" charset="0"/>
              </a:rPr>
              <a:t>）。</a:t>
            </a:r>
          </a:p>
          <a:p>
            <a:pPr eaLnBrk="1" hangingPunct="1"/>
            <a:r>
              <a:rPr lang="en-US" altLang="zh-CN" sz="2400" b="1" dirty="0" err="1" smtClean="0">
                <a:latin typeface="Times New Roman" pitchFamily="18" charset="0"/>
                <a:cs typeface="Times New Roman" pitchFamily="18" charset="0"/>
              </a:rPr>
              <a:t>δ</a:t>
            </a:r>
            <a:r>
              <a:rPr lang="en-US" altLang="zh-CN" sz="2400" b="1" baseline="-30000" dirty="0" err="1" smtClean="0">
                <a:latin typeface="Times New Roman" pitchFamily="18" charset="0"/>
                <a:cs typeface="Times New Roman" pitchFamily="18" charset="0"/>
              </a:rPr>
              <a:t>j</a:t>
            </a:r>
            <a:r>
              <a:rPr lang="zh-CN" altLang="en-US" sz="2400" b="1" dirty="0" smtClean="0">
                <a:latin typeface="Times New Roman" pitchFamily="18" charset="0"/>
                <a:cs typeface="Times New Roman" pitchFamily="18" charset="0"/>
              </a:rPr>
              <a:t>的期望收益率</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E(</a:t>
            </a:r>
            <a:r>
              <a:rPr lang="en-US" altLang="zh-CN" sz="2400" b="1" i="1" dirty="0" err="1" smtClean="0">
                <a:latin typeface="Times New Roman" pitchFamily="18" charset="0"/>
                <a:cs typeface="Times New Roman" pitchFamily="18" charset="0"/>
              </a:rPr>
              <a:t>δ</a:t>
            </a:r>
            <a:r>
              <a:rPr lang="en-US" altLang="zh-CN" sz="2400" b="1" i="1" baseline="-30000" dirty="0" err="1" smtClean="0">
                <a:latin typeface="Times New Roman" pitchFamily="18" charset="0"/>
                <a:cs typeface="Times New Roman" pitchFamily="18" charset="0"/>
              </a:rPr>
              <a:t>j</a:t>
            </a:r>
            <a:r>
              <a:rPr lang="en-US" altLang="zh-CN" sz="2400" b="1" i="1" dirty="0" smtClean="0">
                <a:latin typeface="Times New Roman" pitchFamily="18" charset="0"/>
                <a:cs typeface="Times New Roman" pitchFamily="18" charset="0"/>
              </a:rPr>
              <a:t>)</a:t>
            </a:r>
            <a:r>
              <a:rPr lang="zh-CN" altLang="en-US" sz="2400" b="1" i="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r</a:t>
            </a:r>
            <a:r>
              <a:rPr lang="en-US" altLang="zh-CN" sz="2400" b="1" i="1" baseline="-30000" dirty="0" err="1" smtClean="0">
                <a:latin typeface="Times New Roman" pitchFamily="18" charset="0"/>
                <a:cs typeface="Times New Roman" pitchFamily="18" charset="0"/>
              </a:rPr>
              <a:t>f</a:t>
            </a:r>
            <a:r>
              <a:rPr lang="zh-CN" altLang="en-US" sz="2400" b="1" i="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λ</a:t>
            </a:r>
            <a:r>
              <a:rPr lang="en-US" altLang="zh-CN" sz="2400" b="1" i="1" baseline="-30000" dirty="0" err="1" smtClean="0">
                <a:latin typeface="Times New Roman" pitchFamily="18" charset="0"/>
                <a:cs typeface="Times New Roman" pitchFamily="18" charset="0"/>
              </a:rPr>
              <a:t>j</a:t>
            </a:r>
            <a:endParaRPr lang="en-US" altLang="zh-CN" sz="2400" b="1" i="1" dirty="0" smtClean="0">
              <a:latin typeface="Times New Roman" pitchFamily="18" charset="0"/>
              <a:cs typeface="Times New Roman" pitchFamily="18" charset="0"/>
            </a:endParaRPr>
          </a:p>
          <a:p>
            <a:pPr eaLnBrk="1" hangingPunct="1"/>
            <a:r>
              <a:rPr lang="en-US" altLang="zh-CN" sz="2400" b="1" i="1"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λ</a:t>
            </a:r>
            <a:r>
              <a:rPr lang="en-US" altLang="zh-CN" sz="2400" b="1" i="1" baseline="-30000" dirty="0" err="1" smtClean="0">
                <a:latin typeface="Times New Roman" pitchFamily="18" charset="0"/>
                <a:cs typeface="Times New Roman" pitchFamily="18" charset="0"/>
              </a:rPr>
              <a:t>j</a:t>
            </a:r>
            <a:r>
              <a:rPr lang="en-US" altLang="zh-CN" sz="2400" b="1" i="1" baseline="-30000" dirty="0" smtClean="0">
                <a:latin typeface="Times New Roman" pitchFamily="18" charset="0"/>
                <a:cs typeface="Times New Roman" pitchFamily="18" charset="0"/>
              </a:rPr>
              <a:t> </a:t>
            </a:r>
            <a:r>
              <a:rPr lang="zh-CN" altLang="en-US" sz="2400" b="1" i="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E(</a:t>
            </a:r>
            <a:r>
              <a:rPr lang="en-US" altLang="zh-CN" sz="2400" b="1" i="1" dirty="0" err="1" smtClean="0">
                <a:latin typeface="Times New Roman" pitchFamily="18" charset="0"/>
                <a:cs typeface="Times New Roman" pitchFamily="18" charset="0"/>
              </a:rPr>
              <a:t>δ</a:t>
            </a:r>
            <a:r>
              <a:rPr lang="en-US" altLang="zh-CN" sz="2400" b="1" i="1" baseline="-30000" dirty="0" err="1" smtClean="0">
                <a:latin typeface="Times New Roman" pitchFamily="18" charset="0"/>
                <a:cs typeface="Times New Roman" pitchFamily="18" charset="0"/>
              </a:rPr>
              <a:t>j</a:t>
            </a:r>
            <a:r>
              <a:rPr lang="en-US" altLang="zh-CN" sz="2400" b="1" i="1" baseline="-30000"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a:t>
            </a:r>
            <a:r>
              <a:rPr lang="zh-CN" altLang="en-US" sz="2400" b="1" i="1" dirty="0" smtClean="0">
                <a:latin typeface="Times New Roman" pitchFamily="18" charset="0"/>
                <a:cs typeface="Times New Roman" pitchFamily="18" charset="0"/>
              </a:rPr>
              <a:t>－</a:t>
            </a:r>
            <a:r>
              <a:rPr lang="zh-CN" altLang="en-US" sz="2400" b="1" i="1" baseline="-30000"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r</a:t>
            </a:r>
            <a:r>
              <a:rPr lang="en-US" altLang="zh-CN" sz="2400" b="1" i="1" baseline="-30000" dirty="0" err="1" smtClean="0">
                <a:latin typeface="Times New Roman" pitchFamily="18" charset="0"/>
                <a:cs typeface="Times New Roman" pitchFamily="18" charset="0"/>
              </a:rPr>
              <a:t>f</a:t>
            </a:r>
            <a:endParaRPr lang="en-US" altLang="zh-CN" sz="2400" b="1" i="1" baseline="-30000" dirty="0" smtClean="0">
              <a:latin typeface="Times New Roman" pitchFamily="18" charset="0"/>
              <a:cs typeface="Times New Roman" pitchFamily="18" charset="0"/>
            </a:endParaRPr>
          </a:p>
          <a:p>
            <a:pPr eaLnBrk="1" hangingPunct="1"/>
            <a:r>
              <a:rPr lang="zh-CN" altLang="en-US" sz="2400" b="1" dirty="0" smtClean="0">
                <a:latin typeface="Times New Roman" pitchFamily="18" charset="0"/>
                <a:cs typeface="Times New Roman" pitchFamily="18" charset="0"/>
              </a:rPr>
              <a:t>类似于标准正交基下的坐标</a:t>
            </a:r>
            <a:r>
              <a:rPr lang="en-US" altLang="zh-CN" sz="2400" b="1" dirty="0" smtClean="0">
                <a:latin typeface="Times New Roman" pitchFamily="18" charset="0"/>
                <a:cs typeface="Times New Roman" pitchFamily="18" charset="0"/>
              </a:rPr>
              <a:t>.</a:t>
            </a:r>
          </a:p>
          <a:p>
            <a:pPr eaLnBrk="1" hangingPunct="1"/>
            <a:endParaRPr lang="en-US" altLang="zh-CN" sz="2400" b="1" dirty="0" smtClean="0">
              <a:latin typeface="Times New Roman" pitchFamily="18" charset="0"/>
              <a:cs typeface="Times New Roman" pitchFamily="18" charset="0"/>
            </a:endParaRPr>
          </a:p>
          <a:p>
            <a:pPr eaLnBrk="1" hangingPunct="1"/>
            <a:endParaRPr lang="zh-CN" altLang="en-US" sz="2400" b="1" dirty="0" smtClean="0">
              <a:latin typeface="Times New Roman" pitchFamily="18" charset="0"/>
              <a:cs typeface="Times New Roman" pitchFamily="18" charset="0"/>
            </a:endParaRPr>
          </a:p>
        </p:txBody>
      </p:sp>
      <p:graphicFrame>
        <p:nvGraphicFramePr>
          <p:cNvPr id="38916" name="Object 9"/>
          <p:cNvGraphicFramePr>
            <a:graphicFrameLocks noChangeAspect="1"/>
          </p:cNvGraphicFramePr>
          <p:nvPr/>
        </p:nvGraphicFramePr>
        <p:xfrm>
          <a:off x="827584" y="4005064"/>
          <a:ext cx="6991350" cy="1757362"/>
        </p:xfrm>
        <a:graphic>
          <a:graphicData uri="http://schemas.openxmlformats.org/presentationml/2006/ole">
            <p:oleObj spid="_x0000_s58370" name="Equation" r:id="rId3" imgW="3835080" imgH="9651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22" dur="500"/>
                                        <p:tgtEl>
                                          <p:spTgt spid="3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6"/>
                                        </p:tgtEl>
                                        <p:attrNameLst>
                                          <p:attrName>style.visibility</p:attrName>
                                        </p:attrNameLst>
                                      </p:cBhvr>
                                      <p:to>
                                        <p:strVal val="visible"/>
                                      </p:to>
                                    </p:set>
                                    <p:animEffect transition="in" filter="blinds(horizontal)">
                                      <p:cBhvr>
                                        <p:cTn id="2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8917" name="Object 5"/>
          <p:cNvGraphicFramePr>
            <a:graphicFrameLocks noChangeAspect="1"/>
          </p:cNvGraphicFramePr>
          <p:nvPr>
            <p:ph idx="1"/>
          </p:nvPr>
        </p:nvGraphicFramePr>
        <p:xfrm>
          <a:off x="971600" y="2276872"/>
          <a:ext cx="6907084" cy="1080120"/>
        </p:xfrm>
        <a:graphic>
          <a:graphicData uri="http://schemas.openxmlformats.org/presentationml/2006/ole">
            <p:oleObj spid="_x0000_s59394" name="Equation" r:id="rId3" imgW="3085920" imgH="482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blinds(horizontal)">
                                      <p:cBhvr>
                                        <p:cTn id="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Rectangle 3"/>
          <p:cNvSpPr>
            <a:spLocks noGrp="1" noChangeArrowheads="1"/>
          </p:cNvSpPr>
          <p:nvPr>
            <p:ph type="body" idx="1"/>
          </p:nvPr>
        </p:nvSpPr>
        <p:spPr>
          <a:xfrm>
            <a:off x="684213" y="908050"/>
            <a:ext cx="7772400" cy="5761038"/>
          </a:xfrm>
        </p:spPr>
        <p:txBody>
          <a:bodyPr/>
          <a:lstStyle/>
          <a:p>
            <a:pPr eaLnBrk="1" hangingPunct="1">
              <a:lnSpc>
                <a:spcPct val="110000"/>
              </a:lnSpc>
            </a:pPr>
            <a:r>
              <a:rPr lang="zh-CN" altLang="en-US" sz="2400" dirty="0" smtClean="0">
                <a:latin typeface="宋体" charset="-122"/>
              </a:rPr>
              <a:t>例、证券市场有三个证券其收益率分别记为      ，经验表明，它们受两个市场因子    的影响，下表给出了这三个证券收益率及其与市场因子收益率影响程度的因子            的客观统计估计值：</a:t>
            </a:r>
          </a:p>
          <a:p>
            <a:pPr eaLnBrk="1" hangingPunct="1">
              <a:lnSpc>
                <a:spcPct val="110000"/>
              </a:lnSpc>
            </a:pPr>
            <a:endParaRPr lang="zh-CN" altLang="en-US" sz="2400" dirty="0" smtClean="0">
              <a:latin typeface="宋体" charset="-122"/>
            </a:endParaRPr>
          </a:p>
          <a:p>
            <a:pPr eaLnBrk="1" hangingPunct="1">
              <a:lnSpc>
                <a:spcPct val="110000"/>
              </a:lnSpc>
            </a:pPr>
            <a:endParaRPr lang="zh-CN" altLang="en-US" sz="2400" dirty="0" smtClean="0">
              <a:latin typeface="宋体" charset="-122"/>
            </a:endParaRPr>
          </a:p>
          <a:p>
            <a:pPr eaLnBrk="1" hangingPunct="1">
              <a:lnSpc>
                <a:spcPct val="110000"/>
              </a:lnSpc>
            </a:pPr>
            <a:endParaRPr lang="zh-CN" altLang="en-US" sz="2400" dirty="0" smtClean="0">
              <a:latin typeface="宋体" charset="-122"/>
            </a:endParaRPr>
          </a:p>
          <a:p>
            <a:pPr eaLnBrk="1" hangingPunct="1">
              <a:lnSpc>
                <a:spcPct val="110000"/>
              </a:lnSpc>
            </a:pPr>
            <a:endParaRPr lang="zh-CN" altLang="en-US" sz="2400" dirty="0" smtClean="0">
              <a:latin typeface="宋体" charset="-122"/>
            </a:endParaRPr>
          </a:p>
          <a:p>
            <a:pPr eaLnBrk="1" hangingPunct="1">
              <a:lnSpc>
                <a:spcPct val="110000"/>
              </a:lnSpc>
            </a:pPr>
            <a:endParaRPr lang="en-US" altLang="zh-CN" sz="2400" dirty="0" smtClean="0">
              <a:latin typeface="宋体" charset="-122"/>
            </a:endParaRPr>
          </a:p>
          <a:p>
            <a:pPr eaLnBrk="1" hangingPunct="1">
              <a:lnSpc>
                <a:spcPct val="110000"/>
              </a:lnSpc>
            </a:pPr>
            <a:r>
              <a:rPr lang="zh-CN" altLang="en-US" sz="2400" dirty="0" smtClean="0">
                <a:latin typeface="宋体" charset="-122"/>
              </a:rPr>
              <a:t>以及                  ，如果无风险收益率为</a:t>
            </a:r>
            <a:endParaRPr lang="en-US" altLang="zh-CN" sz="2400" dirty="0" smtClean="0">
              <a:latin typeface="宋体" charset="-122"/>
            </a:endParaRPr>
          </a:p>
          <a:p>
            <a:pPr eaLnBrk="1" hangingPunct="1">
              <a:lnSpc>
                <a:spcPct val="110000"/>
              </a:lnSpc>
              <a:buNone/>
            </a:pPr>
            <a:r>
              <a:rPr lang="en-US" altLang="zh-CN" sz="2400" dirty="0" smtClean="0">
                <a:latin typeface="宋体" charset="-122"/>
              </a:rPr>
              <a:t>           </a:t>
            </a:r>
            <a:r>
              <a:rPr lang="zh-CN" altLang="en-US" sz="2400" dirty="0" smtClean="0">
                <a:latin typeface="宋体" charset="-122"/>
              </a:rPr>
              <a:t>是否存在套利机会？如果有，求套利组合。</a:t>
            </a:r>
          </a:p>
        </p:txBody>
      </p:sp>
      <p:sp>
        <p:nvSpPr>
          <p:cNvPr id="18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4" name="Object 4"/>
          <p:cNvGraphicFramePr>
            <a:graphicFrameLocks noChangeAspect="1"/>
          </p:cNvGraphicFramePr>
          <p:nvPr/>
        </p:nvGraphicFramePr>
        <p:xfrm>
          <a:off x="6948264" y="836712"/>
          <a:ext cx="838200" cy="428625"/>
        </p:xfrm>
        <a:graphic>
          <a:graphicData uri="http://schemas.openxmlformats.org/presentationml/2006/ole">
            <p:oleObj spid="_x0000_s60418" name="Equation" r:id="rId3" imgW="444307" imgH="228501" progId="Equation.DSMT4">
              <p:embed/>
            </p:oleObj>
          </a:graphicData>
        </a:graphic>
      </p:graphicFrame>
      <p:sp>
        <p:nvSpPr>
          <p:cNvPr id="1844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5" name="Object 6"/>
          <p:cNvGraphicFramePr>
            <a:graphicFrameLocks noChangeAspect="1"/>
          </p:cNvGraphicFramePr>
          <p:nvPr/>
        </p:nvGraphicFramePr>
        <p:xfrm>
          <a:off x="5580112" y="1268760"/>
          <a:ext cx="609600" cy="442912"/>
        </p:xfrm>
        <a:graphic>
          <a:graphicData uri="http://schemas.openxmlformats.org/presentationml/2006/ole">
            <p:oleObj spid="_x0000_s60419" name="Equation" r:id="rId4" imgW="317362" imgH="228501" progId="Equation.DSMT4">
              <p:embed/>
            </p:oleObj>
          </a:graphicData>
        </a:graphic>
      </p:graphicFrame>
      <p:sp>
        <p:nvSpPr>
          <p:cNvPr id="1844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6" name="Object 8"/>
          <p:cNvGraphicFramePr>
            <a:graphicFrameLocks noChangeAspect="1"/>
          </p:cNvGraphicFramePr>
          <p:nvPr/>
        </p:nvGraphicFramePr>
        <p:xfrm>
          <a:off x="2339752" y="2132856"/>
          <a:ext cx="1828800" cy="442912"/>
        </p:xfrm>
        <a:graphic>
          <a:graphicData uri="http://schemas.openxmlformats.org/presentationml/2006/ole">
            <p:oleObj spid="_x0000_s60420" name="Equation" r:id="rId5" imgW="1143000" imgH="279400" progId="Equation.DSMT4">
              <p:embed/>
            </p:oleObj>
          </a:graphicData>
        </a:graphic>
      </p:graphicFrame>
      <p:sp>
        <p:nvSpPr>
          <p:cNvPr id="18447" name="Rectangle 19"/>
          <p:cNvSpPr>
            <a:spLocks noChangeArrowheads="1"/>
          </p:cNvSpPr>
          <p:nvPr/>
        </p:nvSpPr>
        <p:spPr bwMode="auto">
          <a:xfrm>
            <a:off x="618520" y="2882900"/>
            <a:ext cx="1569660" cy="461665"/>
          </a:xfrm>
          <a:prstGeom prst="rect">
            <a:avLst/>
          </a:prstGeom>
          <a:noFill/>
          <a:ln w="9525">
            <a:noFill/>
            <a:miter lim="800000"/>
            <a:headEnd/>
            <a:tailEnd/>
          </a:ln>
        </p:spPr>
        <p:txBody>
          <a:bodyPr wrap="none">
            <a:spAutoFit/>
          </a:bodyPr>
          <a:lstStyle/>
          <a:p>
            <a:r>
              <a:rPr lang="en-US" altLang="zh-CN" sz="2400" i="1">
                <a:latin typeface="宋体" charset="-122"/>
                <a:cs typeface="Times New Roman" pitchFamily="18" charset="0"/>
              </a:rPr>
              <a:t>         </a:t>
            </a:r>
            <a:endParaRPr lang="en-US" altLang="zh-CN" sz="2400"/>
          </a:p>
        </p:txBody>
      </p:sp>
      <p:graphicFrame>
        <p:nvGraphicFramePr>
          <p:cNvPr id="61547" name="Group 107"/>
          <p:cNvGraphicFramePr>
            <a:graphicFrameLocks noGrp="1"/>
          </p:cNvGraphicFramePr>
          <p:nvPr/>
        </p:nvGraphicFramePr>
        <p:xfrm>
          <a:off x="1043608" y="2924944"/>
          <a:ext cx="6172200" cy="1706880"/>
        </p:xfrm>
        <a:graphic>
          <a:graphicData uri="http://schemas.openxmlformats.org/drawingml/2006/table">
            <a:tbl>
              <a:tblPr/>
              <a:tblGrid>
                <a:gridCol w="1885950"/>
                <a:gridCol w="1428750"/>
                <a:gridCol w="1428750"/>
                <a:gridCol w="1428750"/>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Tahoma" pitchFamily="34" charset="0"/>
                          <a:ea typeface="宋体" pitchFamily="2" charset="-122"/>
                        </a:rPr>
                        <a:t>证券    的收益率</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宋体" pitchFamily="2" charset="-122"/>
                          <a:ea typeface="宋体" pitchFamily="2" charset="-122"/>
                        </a:rPr>
                        <a:t>     </a:t>
                      </a:r>
                      <a:r>
                        <a:rPr kumimoji="0" lang="en-US" altLang="ja-JP" sz="2000" b="0" i="1" u="none" strike="noStrike" cap="none" normalizeH="0" baseline="0" smtClean="0">
                          <a:ln>
                            <a:noFill/>
                          </a:ln>
                          <a:solidFill>
                            <a:schemeClr val="tx1"/>
                          </a:solidFill>
                          <a:effectLst/>
                          <a:latin typeface="宋体" pitchFamily="2" charset="-122"/>
                          <a:ea typeface="宋体" pitchFamily="2" charset="-122"/>
                        </a:rPr>
                        <a:t>r</a:t>
                      </a:r>
                      <a:r>
                        <a:rPr kumimoji="0" lang="en-US" altLang="zh-CN" sz="2000" b="0" i="1" u="none" strike="noStrike" cap="none" normalizeH="0" baseline="0" smtClean="0">
                          <a:ln>
                            <a:noFill/>
                          </a:ln>
                          <a:solidFill>
                            <a:schemeClr val="tx1"/>
                          </a:solidFill>
                          <a:effectLst/>
                          <a:latin typeface="宋体" pitchFamily="2" charset="-122"/>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11%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0.5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2.0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宋体" pitchFamily="2" charset="-122"/>
                          <a:ea typeface="宋体" pitchFamily="2" charset="-122"/>
                        </a:rPr>
                        <a:t>     </a:t>
                      </a:r>
                      <a:r>
                        <a:rPr kumimoji="0" lang="en-US" altLang="ja-JP" sz="2000" b="0" i="1" u="none" strike="noStrike" cap="none" normalizeH="0" baseline="0" smtClean="0">
                          <a:ln>
                            <a:noFill/>
                          </a:ln>
                          <a:solidFill>
                            <a:schemeClr val="tx1"/>
                          </a:solidFill>
                          <a:effectLst/>
                          <a:latin typeface="宋体" pitchFamily="2" charset="-122"/>
                          <a:ea typeface="宋体" pitchFamily="2" charset="-122"/>
                        </a:rPr>
                        <a:t>r2</a:t>
                      </a:r>
                      <a:endParaRPr kumimoji="0" lang="en-US" altLang="zh-CN" sz="2000" b="0" i="1"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25%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1.0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1.5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1" u="none" strike="noStrike" cap="none" normalizeH="0" baseline="0" smtClean="0">
                          <a:ln>
                            <a:noFill/>
                          </a:ln>
                          <a:solidFill>
                            <a:schemeClr val="tx1"/>
                          </a:solidFill>
                          <a:effectLst/>
                          <a:latin typeface="宋体" pitchFamily="2" charset="-122"/>
                          <a:ea typeface="宋体" pitchFamily="2" charset="-122"/>
                        </a:rPr>
                        <a:t>     </a:t>
                      </a:r>
                      <a:r>
                        <a:rPr kumimoji="0" lang="en-US" altLang="ja-JP" sz="2000" b="0" i="1" u="none" strike="noStrike" cap="none" normalizeH="0" baseline="0" smtClean="0">
                          <a:ln>
                            <a:noFill/>
                          </a:ln>
                          <a:solidFill>
                            <a:schemeClr val="tx1"/>
                          </a:solidFill>
                          <a:effectLst/>
                          <a:latin typeface="宋体" pitchFamily="2" charset="-122"/>
                          <a:ea typeface="宋体" pitchFamily="2" charset="-122"/>
                        </a:rPr>
                        <a:t>r3</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23%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1.5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宋体" pitchFamily="2" charset="-122"/>
                          <a:ea typeface="宋体" pitchFamily="2" charset="-122"/>
                        </a:rPr>
                        <a:t>   1.0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437" name="Object 90"/>
          <p:cNvGraphicFramePr>
            <a:graphicFrameLocks noChangeAspect="1"/>
          </p:cNvGraphicFramePr>
          <p:nvPr/>
        </p:nvGraphicFramePr>
        <p:xfrm>
          <a:off x="1711325" y="2928938"/>
          <a:ext cx="130175" cy="241300"/>
        </p:xfrm>
        <a:graphic>
          <a:graphicData uri="http://schemas.openxmlformats.org/presentationml/2006/ole">
            <p:oleObj spid="_x0000_s60421" name="Equation" r:id="rId6" imgW="88560" imgH="164880" progId="Equation.DSMT4">
              <p:embed/>
            </p:oleObj>
          </a:graphicData>
        </a:graphic>
      </p:graphicFrame>
      <p:sp>
        <p:nvSpPr>
          <p:cNvPr id="18475" name="Rectangle 9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8" name="Object 96"/>
          <p:cNvGraphicFramePr>
            <a:graphicFrameLocks noChangeAspect="1"/>
          </p:cNvGraphicFramePr>
          <p:nvPr/>
        </p:nvGraphicFramePr>
        <p:xfrm>
          <a:off x="3311525" y="2928938"/>
          <a:ext cx="533400" cy="355600"/>
        </p:xfrm>
        <a:graphic>
          <a:graphicData uri="http://schemas.openxmlformats.org/presentationml/2006/ole">
            <p:oleObj spid="_x0000_s60422" name="Equation" r:id="rId7" imgW="342751" imgH="228501" progId="Equation.DSMT4">
              <p:embed/>
            </p:oleObj>
          </a:graphicData>
        </a:graphic>
      </p:graphicFrame>
      <p:sp>
        <p:nvSpPr>
          <p:cNvPr id="18476" name="Rectangle 10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9" name="Object 101"/>
          <p:cNvGraphicFramePr>
            <a:graphicFrameLocks noChangeAspect="1"/>
          </p:cNvGraphicFramePr>
          <p:nvPr/>
        </p:nvGraphicFramePr>
        <p:xfrm>
          <a:off x="4835525" y="2852738"/>
          <a:ext cx="333375" cy="381000"/>
        </p:xfrm>
        <a:graphic>
          <a:graphicData uri="http://schemas.openxmlformats.org/presentationml/2006/ole">
            <p:oleObj spid="_x0000_s60423" name="Equation" r:id="rId8" imgW="203112" imgH="228501" progId="Equation.DSMT4">
              <p:embed/>
            </p:oleObj>
          </a:graphicData>
        </a:graphic>
      </p:graphicFrame>
      <p:sp>
        <p:nvSpPr>
          <p:cNvPr id="18477" name="Rectangle 10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40" name="Object 104"/>
          <p:cNvGraphicFramePr>
            <a:graphicFrameLocks noChangeAspect="1"/>
          </p:cNvGraphicFramePr>
          <p:nvPr/>
        </p:nvGraphicFramePr>
        <p:xfrm>
          <a:off x="6283325" y="2852738"/>
          <a:ext cx="365125" cy="381000"/>
        </p:xfrm>
        <a:graphic>
          <a:graphicData uri="http://schemas.openxmlformats.org/presentationml/2006/ole">
            <p:oleObj spid="_x0000_s60424" name="Equation" r:id="rId9" imgW="215806" imgH="228501" progId="Equation.DSMT4">
              <p:embed/>
            </p:oleObj>
          </a:graphicData>
        </a:graphic>
      </p:graphicFrame>
      <p:sp>
        <p:nvSpPr>
          <p:cNvPr id="18478" name="Rectangle 10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41" name="Object 108"/>
          <p:cNvGraphicFramePr>
            <a:graphicFrameLocks noChangeAspect="1"/>
          </p:cNvGraphicFramePr>
          <p:nvPr/>
        </p:nvGraphicFramePr>
        <p:xfrm>
          <a:off x="1835696" y="5013176"/>
          <a:ext cx="2744788" cy="349250"/>
        </p:xfrm>
        <a:graphic>
          <a:graphicData uri="http://schemas.openxmlformats.org/presentationml/2006/ole">
            <p:oleObj spid="_x0000_s60425" name="Equation" r:id="rId10" imgW="1600200" imgH="203040" progId="Equation.DSMT4">
              <p:embed/>
            </p:oleObj>
          </a:graphicData>
        </a:graphic>
      </p:graphicFrame>
      <p:sp>
        <p:nvSpPr>
          <p:cNvPr id="18479" name="Rectangle 1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42" name="Object 110"/>
          <p:cNvGraphicFramePr>
            <a:graphicFrameLocks noChangeAspect="1"/>
          </p:cNvGraphicFramePr>
          <p:nvPr/>
        </p:nvGraphicFramePr>
        <p:xfrm>
          <a:off x="1043608" y="5517232"/>
          <a:ext cx="1219200" cy="407987"/>
        </p:xfrm>
        <a:graphic>
          <a:graphicData uri="http://schemas.openxmlformats.org/presentationml/2006/ole">
            <p:oleObj spid="_x0000_s60426" name="Equation" r:id="rId11" imgW="583947" imgH="241195"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1"/>
          </p:nvPr>
        </p:nvSpPr>
        <p:spPr>
          <a:xfrm>
            <a:off x="243880" y="1052736"/>
            <a:ext cx="8229600" cy="4022576"/>
          </a:xfrm>
        </p:spPr>
        <p:txBody>
          <a:bodyPr/>
          <a:lstStyle/>
          <a:p>
            <a:pPr eaLnBrk="1" hangingPunct="1"/>
            <a:r>
              <a:rPr lang="zh-CN" altLang="en-US" sz="2400" dirty="0" smtClean="0">
                <a:latin typeface="宋体" charset="-122"/>
              </a:rPr>
              <a:t>由</a:t>
            </a:r>
            <a:r>
              <a:rPr lang="en-US" altLang="zh-CN" sz="2400" i="1" dirty="0" smtClean="0">
                <a:latin typeface="宋体" charset="-122"/>
              </a:rPr>
              <a:t>APT</a:t>
            </a:r>
            <a:r>
              <a:rPr lang="zh-CN" altLang="en-US" sz="2400" dirty="0" smtClean="0">
                <a:latin typeface="宋体" charset="-122"/>
              </a:rPr>
              <a:t>模型，这三个证券的期望收益率为</a:t>
            </a:r>
          </a:p>
          <a:p>
            <a:pPr eaLnBrk="1" hangingPunct="1"/>
            <a:endParaRPr lang="zh-CN" altLang="en-US" sz="2400" dirty="0" smtClean="0">
              <a:latin typeface="宋体" charset="-122"/>
            </a:endParaRPr>
          </a:p>
          <a:p>
            <a:pPr eaLnBrk="1" hangingPunct="1"/>
            <a:endParaRPr lang="zh-CN" altLang="en-US" sz="2400" dirty="0" smtClean="0">
              <a:latin typeface="宋体" charset="-122"/>
            </a:endParaRPr>
          </a:p>
          <a:p>
            <a:pPr eaLnBrk="1" hangingPunct="1"/>
            <a:endParaRPr lang="zh-CN" altLang="en-US" sz="2400" dirty="0" smtClean="0">
              <a:latin typeface="宋体" charset="-122"/>
            </a:endParaRPr>
          </a:p>
          <a:p>
            <a:pPr eaLnBrk="1" hangingPunct="1"/>
            <a:r>
              <a:rPr lang="zh-CN" altLang="en-US" sz="2400" dirty="0" smtClean="0">
                <a:latin typeface="宋体" charset="-122"/>
              </a:rPr>
              <a:t>将</a:t>
            </a:r>
            <a:r>
              <a:rPr lang="en-US" altLang="zh-CN" sz="2400" dirty="0" smtClean="0">
                <a:latin typeface="宋体" charset="-122"/>
              </a:rPr>
              <a:t>APT</a:t>
            </a:r>
            <a:r>
              <a:rPr lang="zh-CN" altLang="en-US" sz="2400" dirty="0" smtClean="0">
                <a:latin typeface="宋体" charset="-122"/>
              </a:rPr>
              <a:t>给出的期望收益率与证券的客观收益率比较，我们发现证券</a:t>
            </a:r>
            <a:r>
              <a:rPr lang="en-US" altLang="zh-CN" sz="2400" dirty="0" smtClean="0">
                <a:latin typeface="宋体" charset="-122"/>
              </a:rPr>
              <a:t>1</a:t>
            </a:r>
            <a:r>
              <a:rPr lang="zh-CN" altLang="en-US" sz="2400" dirty="0" smtClean="0">
                <a:latin typeface="宋体" charset="-122"/>
              </a:rPr>
              <a:t>和证券</a:t>
            </a:r>
            <a:r>
              <a:rPr lang="en-US" altLang="zh-CN" sz="2400" dirty="0" smtClean="0">
                <a:latin typeface="宋体" charset="-122"/>
              </a:rPr>
              <a:t>3</a:t>
            </a:r>
            <a:r>
              <a:rPr lang="zh-CN" altLang="en-US" sz="2400" dirty="0" smtClean="0">
                <a:latin typeface="宋体" charset="-122"/>
              </a:rPr>
              <a:t>的客观估计值的期望收益率与无套利条件下的期望收益率相同，因此交易这两种证券无套利而言。而证券</a:t>
            </a:r>
            <a:r>
              <a:rPr lang="en-US" altLang="zh-CN" sz="2400" dirty="0" smtClean="0">
                <a:latin typeface="宋体" charset="-122"/>
              </a:rPr>
              <a:t>2</a:t>
            </a:r>
            <a:r>
              <a:rPr lang="zh-CN" altLang="en-US" sz="2400" dirty="0" smtClean="0">
                <a:latin typeface="宋体" charset="-122"/>
              </a:rPr>
              <a:t>却不同，即             所以通过卖出适当比例的证券</a:t>
            </a:r>
            <a:r>
              <a:rPr lang="en-US" altLang="zh-CN" sz="2400" dirty="0" smtClean="0">
                <a:latin typeface="宋体" charset="-122"/>
              </a:rPr>
              <a:t>1</a:t>
            </a:r>
            <a:r>
              <a:rPr lang="zh-CN" altLang="en-US" sz="2400" dirty="0" smtClean="0">
                <a:latin typeface="宋体" charset="-122"/>
              </a:rPr>
              <a:t>和证券</a:t>
            </a:r>
            <a:r>
              <a:rPr lang="en-US" altLang="zh-CN" sz="2400" dirty="0" smtClean="0">
                <a:latin typeface="宋体" charset="-122"/>
              </a:rPr>
              <a:t>3</a:t>
            </a:r>
            <a:r>
              <a:rPr lang="zh-CN" altLang="en-US" sz="2400" dirty="0" smtClean="0">
                <a:latin typeface="宋体" charset="-122"/>
              </a:rPr>
              <a:t>，并投资于证券</a:t>
            </a:r>
            <a:r>
              <a:rPr lang="en-US" altLang="zh-CN" sz="2400" dirty="0" smtClean="0">
                <a:latin typeface="宋体" charset="-122"/>
              </a:rPr>
              <a:t>2</a:t>
            </a:r>
            <a:r>
              <a:rPr lang="zh-CN" altLang="en-US" sz="2400" dirty="0" smtClean="0">
                <a:latin typeface="宋体" charset="-122"/>
              </a:rPr>
              <a:t>可以构成套利组合。</a:t>
            </a:r>
            <a:r>
              <a:rPr lang="zh-CN" altLang="en-US" sz="2400" dirty="0" smtClean="0"/>
              <a:t> </a:t>
            </a:r>
            <a:r>
              <a:rPr lang="zh-CN" altLang="en-US" sz="2400" dirty="0" smtClean="0">
                <a:latin typeface="宋体" charset="-122"/>
              </a:rPr>
              <a:t> </a:t>
            </a:r>
          </a:p>
        </p:txBody>
      </p:sp>
      <p:graphicFrame>
        <p:nvGraphicFramePr>
          <p:cNvPr id="19458" name="Object 4"/>
          <p:cNvGraphicFramePr>
            <a:graphicFrameLocks noChangeAspect="1"/>
          </p:cNvGraphicFramePr>
          <p:nvPr/>
        </p:nvGraphicFramePr>
        <p:xfrm>
          <a:off x="1475656" y="1700808"/>
          <a:ext cx="5562600" cy="1163638"/>
        </p:xfrm>
        <a:graphic>
          <a:graphicData uri="http://schemas.openxmlformats.org/presentationml/2006/ole">
            <p:oleObj spid="_x0000_s61442" name="Equation" r:id="rId3" imgW="3276600" imgH="685800" progId="Equation.DSMT4">
              <p:embed/>
            </p:oleObj>
          </a:graphicData>
        </a:graphic>
      </p:graphicFrame>
      <p:graphicFrame>
        <p:nvGraphicFramePr>
          <p:cNvPr id="19459" name="Object 6"/>
          <p:cNvGraphicFramePr>
            <a:graphicFrameLocks noChangeAspect="1"/>
          </p:cNvGraphicFramePr>
          <p:nvPr/>
        </p:nvGraphicFramePr>
        <p:xfrm>
          <a:off x="3419872" y="4653136"/>
          <a:ext cx="1905000" cy="357188"/>
        </p:xfrm>
        <a:graphic>
          <a:graphicData uri="http://schemas.openxmlformats.org/presentationml/2006/ole">
            <p:oleObj spid="_x0000_s61443" name="Equation" r:id="rId4" imgW="1219200" imgH="228600" progId="Equation.DSMT4">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3"/>
          <p:cNvSpPr>
            <a:spLocks noGrp="1" noChangeArrowheads="1"/>
          </p:cNvSpPr>
          <p:nvPr>
            <p:ph type="body" idx="1"/>
          </p:nvPr>
        </p:nvSpPr>
        <p:spPr>
          <a:xfrm>
            <a:off x="827584" y="1052736"/>
            <a:ext cx="7275512" cy="4114800"/>
          </a:xfrm>
        </p:spPr>
        <p:txBody>
          <a:bodyPr/>
          <a:lstStyle/>
          <a:p>
            <a:pPr eaLnBrk="1" hangingPunct="1"/>
            <a:r>
              <a:rPr lang="zh-CN" altLang="en-US" sz="2400" dirty="0" smtClean="0">
                <a:latin typeface="宋体" charset="-122"/>
              </a:rPr>
              <a:t>设证券组合的权重为        </a:t>
            </a:r>
            <a:r>
              <a:rPr lang="en-US" altLang="zh-CN" sz="2400" dirty="0" smtClean="0">
                <a:latin typeface="宋体" charset="-122"/>
              </a:rPr>
              <a:t>,</a:t>
            </a:r>
            <a:r>
              <a:rPr lang="zh-CN" altLang="en-US" sz="2400" dirty="0" smtClean="0">
                <a:latin typeface="宋体" charset="-122"/>
              </a:rPr>
              <a:t>根据套利组合的定义：</a:t>
            </a:r>
          </a:p>
          <a:p>
            <a:pPr eaLnBrk="1" hangingPunct="1"/>
            <a:endParaRPr lang="zh-CN" altLang="en-US" sz="2400" dirty="0" smtClean="0">
              <a:latin typeface="宋体" charset="-122"/>
            </a:endParaRPr>
          </a:p>
          <a:p>
            <a:pPr eaLnBrk="1" hangingPunct="1"/>
            <a:endParaRPr lang="zh-CN" altLang="en-US" sz="2400" dirty="0" smtClean="0">
              <a:latin typeface="宋体" charset="-122"/>
            </a:endParaRPr>
          </a:p>
          <a:p>
            <a:pPr eaLnBrk="1" hangingPunct="1"/>
            <a:endParaRPr lang="zh-CN" altLang="en-US" sz="2400" dirty="0" smtClean="0">
              <a:latin typeface="宋体" charset="-122"/>
            </a:endParaRPr>
          </a:p>
          <a:p>
            <a:pPr eaLnBrk="1" hangingPunct="1"/>
            <a:r>
              <a:rPr lang="zh-CN" altLang="en-US" sz="2400" dirty="0" smtClean="0">
                <a:latin typeface="宋体" charset="-122"/>
              </a:rPr>
              <a:t>由此解得</a:t>
            </a:r>
          </a:p>
          <a:p>
            <a:pPr eaLnBrk="1" hangingPunct="1"/>
            <a:endParaRPr lang="zh-CN" altLang="en-US" sz="2400" dirty="0" smtClean="0">
              <a:latin typeface="宋体" charset="-122"/>
            </a:endParaRPr>
          </a:p>
        </p:txBody>
      </p:sp>
      <p:sp>
        <p:nvSpPr>
          <p:cNvPr id="2048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2" name="Object 4"/>
          <p:cNvGraphicFramePr>
            <a:graphicFrameLocks noChangeAspect="1"/>
          </p:cNvGraphicFramePr>
          <p:nvPr/>
        </p:nvGraphicFramePr>
        <p:xfrm>
          <a:off x="3988296" y="1092423"/>
          <a:ext cx="1219200" cy="430213"/>
        </p:xfrm>
        <a:graphic>
          <a:graphicData uri="http://schemas.openxmlformats.org/presentationml/2006/ole">
            <p:oleObj spid="_x0000_s62466" name="Equation" r:id="rId3" imgW="647700" imgH="228600" progId="Equation.DSMT4">
              <p:embed/>
            </p:oleObj>
          </a:graphicData>
        </a:graphic>
      </p:graphicFrame>
      <p:sp>
        <p:nvSpPr>
          <p:cNvPr id="20488" name="Rectangle 7"/>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3" name="Object 6"/>
          <p:cNvGraphicFramePr>
            <a:graphicFrameLocks noChangeAspect="1"/>
          </p:cNvGraphicFramePr>
          <p:nvPr/>
        </p:nvGraphicFramePr>
        <p:xfrm>
          <a:off x="2627784" y="1628800"/>
          <a:ext cx="3612373" cy="1584176"/>
        </p:xfrm>
        <a:graphic>
          <a:graphicData uri="http://schemas.openxmlformats.org/presentationml/2006/ole">
            <p:oleObj spid="_x0000_s62467" name="Equation" r:id="rId4" imgW="1625400" imgH="711000" progId="Equation.DSMT4">
              <p:embed/>
            </p:oleObj>
          </a:graphicData>
        </a:graphic>
      </p:graphicFrame>
      <p:sp>
        <p:nvSpPr>
          <p:cNvPr id="20489"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4" name="Object 8"/>
          <p:cNvGraphicFramePr>
            <a:graphicFrameLocks noChangeAspect="1"/>
          </p:cNvGraphicFramePr>
          <p:nvPr/>
        </p:nvGraphicFramePr>
        <p:xfrm>
          <a:off x="3124200" y="3500438"/>
          <a:ext cx="3240088" cy="808037"/>
        </p:xfrm>
        <a:graphic>
          <a:graphicData uri="http://schemas.openxmlformats.org/presentationml/2006/ole">
            <p:oleObj spid="_x0000_s62468" name="Equation" r:id="rId5" imgW="1574640" imgH="393480" progId="Equation.DSMT4">
              <p:embed/>
            </p:oleObj>
          </a:graphicData>
        </a:graphic>
      </p:graphicFrame>
      <p:sp>
        <p:nvSpPr>
          <p:cNvPr id="20490"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 name="TextBox 10"/>
          <p:cNvSpPr txBox="1"/>
          <p:nvPr/>
        </p:nvSpPr>
        <p:spPr>
          <a:xfrm>
            <a:off x="827584" y="4653136"/>
            <a:ext cx="6912768" cy="523220"/>
          </a:xfrm>
          <a:prstGeom prst="rect">
            <a:avLst/>
          </a:prstGeom>
          <a:noFill/>
        </p:spPr>
        <p:txBody>
          <a:bodyPr wrap="square" rtlCol="0">
            <a:spAutoFit/>
          </a:bodyPr>
          <a:lstStyle/>
          <a:p>
            <a:pPr algn="l"/>
            <a:r>
              <a:rPr lang="zh-CN" altLang="en-US" sz="2800" dirty="0" smtClean="0"/>
              <a:t>练习：</a:t>
            </a:r>
            <a:r>
              <a:rPr lang="en-US" altLang="zh-CN" sz="2800" dirty="0" smtClean="0"/>
              <a:t>P106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z="2800" b="1">
                <a:latin typeface="黑体" pitchFamily="2" charset="-122"/>
                <a:ea typeface="黑体" pitchFamily="2" charset="-122"/>
              </a:rPr>
              <a:t>4.2  </a:t>
            </a:r>
            <a:r>
              <a:rPr lang="zh-CN" altLang="en-US" sz="2800" b="1">
                <a:latin typeface="黑体" pitchFamily="2" charset="-122"/>
                <a:ea typeface="黑体" pitchFamily="2" charset="-122"/>
              </a:rPr>
              <a:t>不含残差的线性因子模型的套利定价理论</a:t>
            </a:r>
          </a:p>
        </p:txBody>
      </p:sp>
      <p:sp>
        <p:nvSpPr>
          <p:cNvPr id="38916" name="Text Box 4"/>
          <p:cNvSpPr txBox="1">
            <a:spLocks noChangeArrowheads="1"/>
          </p:cNvSpPr>
          <p:nvPr/>
        </p:nvSpPr>
        <p:spPr bwMode="auto">
          <a:xfrm>
            <a:off x="468313" y="1844675"/>
            <a:ext cx="2622550" cy="457200"/>
          </a:xfrm>
          <a:prstGeom prst="rect">
            <a:avLst/>
          </a:prstGeom>
          <a:noFill/>
          <a:ln w="9525" algn="ctr">
            <a:noFill/>
            <a:miter lim="800000"/>
            <a:headEnd/>
            <a:tailEnd/>
          </a:ln>
          <a:effectLst/>
        </p:spPr>
        <p:txBody>
          <a:bodyPr wrap="none">
            <a:spAutoFit/>
          </a:bodyPr>
          <a:lstStyle/>
          <a:p>
            <a:r>
              <a:rPr lang="en-US" altLang="zh-CN" sz="2400" dirty="0">
                <a:latin typeface="黑体" pitchFamily="2" charset="-122"/>
                <a:ea typeface="黑体" pitchFamily="2" charset="-122"/>
              </a:rPr>
              <a:t>4.2.3 </a:t>
            </a:r>
            <a:r>
              <a:rPr lang="zh-CN" altLang="en-US" sz="2400" dirty="0">
                <a:latin typeface="黑体" pitchFamily="2" charset="-122"/>
                <a:ea typeface="黑体" pitchFamily="2" charset="-122"/>
              </a:rPr>
              <a:t>的经济意义</a:t>
            </a:r>
          </a:p>
        </p:txBody>
      </p:sp>
      <p:sp>
        <p:nvSpPr>
          <p:cNvPr id="38917" name="Text Box 5"/>
          <p:cNvSpPr txBox="1">
            <a:spLocks noChangeArrowheads="1"/>
          </p:cNvSpPr>
          <p:nvPr/>
        </p:nvSpPr>
        <p:spPr bwMode="auto">
          <a:xfrm>
            <a:off x="539750" y="2420938"/>
            <a:ext cx="3008313" cy="396875"/>
          </a:xfrm>
          <a:prstGeom prst="rect">
            <a:avLst/>
          </a:prstGeom>
          <a:noFill/>
          <a:ln w="9525" algn="ctr">
            <a:noFill/>
            <a:miter lim="800000"/>
            <a:headEnd/>
            <a:tailEnd/>
          </a:ln>
          <a:effectLst/>
        </p:spPr>
        <p:txBody>
          <a:bodyPr>
            <a:spAutoFit/>
          </a:bodyPr>
          <a:lstStyle/>
          <a:p>
            <a:pPr>
              <a:spcBef>
                <a:spcPct val="50000"/>
              </a:spcBef>
            </a:pPr>
            <a:r>
              <a:rPr lang="zh-CN" altLang="en-US" sz="2000" b="1"/>
              <a:t>构造一个特殊的投资组合</a:t>
            </a:r>
            <a:r>
              <a:rPr lang="zh-CN" altLang="en-US"/>
              <a:t> </a:t>
            </a:r>
          </a:p>
        </p:txBody>
      </p:sp>
      <p:sp>
        <p:nvSpPr>
          <p:cNvPr id="38919" name="Rectangle 7"/>
          <p:cNvSpPr>
            <a:spLocks noChangeArrowheads="1"/>
          </p:cNvSpPr>
          <p:nvPr/>
        </p:nvSpPr>
        <p:spPr bwMode="auto">
          <a:xfrm>
            <a:off x="0" y="32908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8918" name="Object 6"/>
          <p:cNvGraphicFramePr>
            <a:graphicFrameLocks noChangeAspect="1"/>
          </p:cNvGraphicFramePr>
          <p:nvPr/>
        </p:nvGraphicFramePr>
        <p:xfrm>
          <a:off x="3492500" y="2420938"/>
          <a:ext cx="1800225" cy="403225"/>
        </p:xfrm>
        <a:graphic>
          <a:graphicData uri="http://schemas.openxmlformats.org/presentationml/2006/ole">
            <p:oleObj spid="_x0000_s38918" name="Equation" r:id="rId3" imgW="1231560" imgH="279360" progId="Equation.DSMT4">
              <p:embed/>
            </p:oleObj>
          </a:graphicData>
        </a:graphic>
      </p:graphicFrame>
      <p:sp>
        <p:nvSpPr>
          <p:cNvPr id="38920" name="Text Box 8"/>
          <p:cNvSpPr txBox="1">
            <a:spLocks noChangeArrowheads="1"/>
          </p:cNvSpPr>
          <p:nvPr/>
        </p:nvSpPr>
        <p:spPr bwMode="auto">
          <a:xfrm>
            <a:off x="5287963" y="2420938"/>
            <a:ext cx="1565275" cy="366712"/>
          </a:xfrm>
          <a:prstGeom prst="rect">
            <a:avLst/>
          </a:prstGeom>
          <a:noFill/>
          <a:ln w="9525" algn="ctr">
            <a:noFill/>
            <a:miter lim="800000"/>
            <a:headEnd/>
            <a:tailEnd/>
          </a:ln>
          <a:effectLst/>
        </p:spPr>
        <p:txBody>
          <a:bodyPr wrap="none">
            <a:spAutoFit/>
          </a:bodyPr>
          <a:lstStyle/>
          <a:p>
            <a:r>
              <a:rPr lang="zh-CN" altLang="en-US" b="1"/>
              <a:t>满足下面条件</a:t>
            </a:r>
          </a:p>
        </p:txBody>
      </p:sp>
      <p:sp>
        <p:nvSpPr>
          <p:cNvPr id="38924" name="Rectangle 12"/>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8923" name="Object 11"/>
          <p:cNvGraphicFramePr>
            <a:graphicFrameLocks noChangeAspect="1"/>
          </p:cNvGraphicFramePr>
          <p:nvPr/>
        </p:nvGraphicFramePr>
        <p:xfrm>
          <a:off x="2484438" y="2924175"/>
          <a:ext cx="1295400" cy="776288"/>
        </p:xfrm>
        <a:graphic>
          <a:graphicData uri="http://schemas.openxmlformats.org/presentationml/2006/ole">
            <p:oleObj spid="_x0000_s38923" name="Equation" r:id="rId4" imgW="710891" imgH="431613" progId="Equation.DSMT4">
              <p:embed/>
            </p:oleObj>
          </a:graphicData>
        </a:graphic>
      </p:graphicFrame>
      <p:sp>
        <p:nvSpPr>
          <p:cNvPr id="38926" name="Rectangle 14"/>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8925" name="Object 13"/>
          <p:cNvGraphicFramePr>
            <a:graphicFrameLocks noChangeAspect="1"/>
          </p:cNvGraphicFramePr>
          <p:nvPr/>
        </p:nvGraphicFramePr>
        <p:xfrm>
          <a:off x="2533650" y="3789363"/>
          <a:ext cx="1123950" cy="679450"/>
        </p:xfrm>
        <a:graphic>
          <a:graphicData uri="http://schemas.openxmlformats.org/presentationml/2006/ole">
            <p:oleObj spid="_x0000_s38925" name="Equation" r:id="rId5" imgW="711000" imgH="431640" progId="Equation.DSMT4">
              <p:embed/>
            </p:oleObj>
          </a:graphicData>
        </a:graphic>
      </p:graphicFrame>
      <p:sp>
        <p:nvSpPr>
          <p:cNvPr id="38928" name="Rectangle 16"/>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8927" name="Object 15"/>
          <p:cNvGraphicFramePr>
            <a:graphicFrameLocks noChangeAspect="1"/>
          </p:cNvGraphicFramePr>
          <p:nvPr/>
        </p:nvGraphicFramePr>
        <p:xfrm>
          <a:off x="4140200" y="3933825"/>
          <a:ext cx="611188" cy="347663"/>
        </p:xfrm>
        <a:graphic>
          <a:graphicData uri="http://schemas.openxmlformats.org/presentationml/2006/ole">
            <p:oleObj spid="_x0000_s38927" name="Equation" r:id="rId6" imgW="355292" imgH="203024" progId="Equation.DSMT4">
              <p:embed/>
            </p:oleObj>
          </a:graphicData>
        </a:graphic>
      </p:graphicFrame>
      <p:sp>
        <p:nvSpPr>
          <p:cNvPr id="38929" name="Text Box 17"/>
          <p:cNvSpPr txBox="1">
            <a:spLocks noChangeArrowheads="1"/>
          </p:cNvSpPr>
          <p:nvPr/>
        </p:nvSpPr>
        <p:spPr bwMode="auto">
          <a:xfrm>
            <a:off x="7019925" y="3141663"/>
            <a:ext cx="844550" cy="366712"/>
          </a:xfrm>
          <a:prstGeom prst="rect">
            <a:avLst/>
          </a:prstGeom>
          <a:noFill/>
          <a:ln w="9525" algn="ctr">
            <a:noFill/>
            <a:miter lim="800000"/>
            <a:headEnd/>
            <a:tailEnd/>
          </a:ln>
          <a:effectLst/>
        </p:spPr>
        <p:txBody>
          <a:bodyPr wrap="none">
            <a:spAutoFit/>
          </a:bodyPr>
          <a:lstStyle/>
          <a:p>
            <a:r>
              <a:rPr lang="en-US" altLang="zh-CN"/>
              <a:t>(4.2.6)</a:t>
            </a:r>
          </a:p>
        </p:txBody>
      </p:sp>
      <p:sp>
        <p:nvSpPr>
          <p:cNvPr id="38930" name="Text Box 18"/>
          <p:cNvSpPr txBox="1">
            <a:spLocks noChangeArrowheads="1"/>
          </p:cNvSpPr>
          <p:nvPr/>
        </p:nvSpPr>
        <p:spPr bwMode="auto">
          <a:xfrm>
            <a:off x="7019925" y="3860800"/>
            <a:ext cx="844550" cy="366713"/>
          </a:xfrm>
          <a:prstGeom prst="rect">
            <a:avLst/>
          </a:prstGeom>
          <a:noFill/>
          <a:ln w="9525" algn="ctr">
            <a:noFill/>
            <a:miter lim="800000"/>
            <a:headEnd/>
            <a:tailEnd/>
          </a:ln>
          <a:effectLst/>
        </p:spPr>
        <p:txBody>
          <a:bodyPr wrap="none">
            <a:spAutoFit/>
          </a:bodyPr>
          <a:lstStyle/>
          <a:p>
            <a:r>
              <a:rPr lang="en-US" altLang="zh-CN"/>
              <a:t>(4.2.7)</a:t>
            </a:r>
          </a:p>
        </p:txBody>
      </p:sp>
      <p:sp>
        <p:nvSpPr>
          <p:cNvPr id="38931" name="Text Box 19"/>
          <p:cNvSpPr txBox="1">
            <a:spLocks noChangeArrowheads="1"/>
          </p:cNvSpPr>
          <p:nvPr/>
        </p:nvSpPr>
        <p:spPr bwMode="auto">
          <a:xfrm>
            <a:off x="461963" y="4652963"/>
            <a:ext cx="2827337" cy="366712"/>
          </a:xfrm>
          <a:prstGeom prst="rect">
            <a:avLst/>
          </a:prstGeom>
          <a:noFill/>
          <a:ln w="9525" algn="ctr">
            <a:noFill/>
            <a:miter lim="800000"/>
            <a:headEnd/>
            <a:tailEnd/>
          </a:ln>
          <a:effectLst/>
        </p:spPr>
        <p:txBody>
          <a:bodyPr wrap="none">
            <a:spAutoFit/>
          </a:bodyPr>
          <a:lstStyle/>
          <a:p>
            <a:r>
              <a:rPr lang="zh-CN" altLang="en-US" b="1"/>
              <a:t>式（</a:t>
            </a:r>
            <a:r>
              <a:rPr lang="en-US" altLang="zh-CN" b="1"/>
              <a:t>4.2.5</a:t>
            </a:r>
            <a:r>
              <a:rPr lang="zh-CN" altLang="en-US" b="1"/>
              <a:t>）的加权求和，</a:t>
            </a:r>
            <a:r>
              <a:rPr lang="zh-CN" altLang="en-US"/>
              <a:t> </a:t>
            </a:r>
          </a:p>
        </p:txBody>
      </p:sp>
      <p:sp>
        <p:nvSpPr>
          <p:cNvPr id="38932" name="Text Box 20"/>
          <p:cNvSpPr txBox="1">
            <a:spLocks noChangeArrowheads="1"/>
          </p:cNvSpPr>
          <p:nvPr/>
        </p:nvSpPr>
        <p:spPr bwMode="auto">
          <a:xfrm>
            <a:off x="3181350" y="4652963"/>
            <a:ext cx="4192588" cy="366712"/>
          </a:xfrm>
          <a:prstGeom prst="rect">
            <a:avLst/>
          </a:prstGeom>
          <a:noFill/>
          <a:ln w="9525" algn="ctr">
            <a:noFill/>
            <a:miter lim="800000"/>
            <a:headEnd/>
            <a:tailEnd/>
          </a:ln>
          <a:effectLst/>
        </p:spPr>
        <p:txBody>
          <a:bodyPr wrap="none">
            <a:spAutoFit/>
          </a:bodyPr>
          <a:lstStyle/>
          <a:p>
            <a:r>
              <a:rPr lang="zh-CN" altLang="en-US" b="1"/>
              <a:t>由式（</a:t>
            </a:r>
            <a:r>
              <a:rPr lang="en-US" altLang="zh-CN" b="1"/>
              <a:t>4.2.6</a:t>
            </a:r>
            <a:r>
              <a:rPr lang="zh-CN" altLang="en-US" b="1"/>
              <a:t>）和式（</a:t>
            </a:r>
            <a:r>
              <a:rPr lang="en-US" altLang="zh-CN" b="1"/>
              <a:t>4.2.7</a:t>
            </a:r>
            <a:r>
              <a:rPr lang="zh-CN" altLang="en-US" b="1"/>
              <a:t>），我们得到</a:t>
            </a:r>
          </a:p>
        </p:txBody>
      </p:sp>
      <p:sp>
        <p:nvSpPr>
          <p:cNvPr id="38934" name="Rectangle 22"/>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8933" name="Object 21"/>
          <p:cNvGraphicFramePr>
            <a:graphicFrameLocks noChangeAspect="1"/>
          </p:cNvGraphicFramePr>
          <p:nvPr/>
        </p:nvGraphicFramePr>
        <p:xfrm>
          <a:off x="2411413" y="5229225"/>
          <a:ext cx="1655762" cy="417513"/>
        </p:xfrm>
        <a:graphic>
          <a:graphicData uri="http://schemas.openxmlformats.org/presentationml/2006/ole">
            <p:oleObj spid="_x0000_s38933" name="Equation" r:id="rId7" imgW="1015559" imgH="253890" progId="Equation.DSMT4">
              <p:embed/>
            </p:oleObj>
          </a:graphicData>
        </a:graphic>
      </p:graphicFrame>
      <p:sp>
        <p:nvSpPr>
          <p:cNvPr id="38936" name="Rectangle 24"/>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8935" name="Object 23"/>
          <p:cNvGraphicFramePr>
            <a:graphicFrameLocks noChangeAspect="1"/>
          </p:cNvGraphicFramePr>
          <p:nvPr/>
        </p:nvGraphicFramePr>
        <p:xfrm>
          <a:off x="2411413" y="5805488"/>
          <a:ext cx="1655762" cy="417512"/>
        </p:xfrm>
        <a:graphic>
          <a:graphicData uri="http://schemas.openxmlformats.org/presentationml/2006/ole">
            <p:oleObj spid="_x0000_s38935" name="Equation" r:id="rId8" imgW="1015559" imgH="253890" progId="Equation.DSMT4">
              <p:embed/>
            </p:oleObj>
          </a:graphicData>
        </a:graphic>
      </p:graphicFrame>
      <p:sp>
        <p:nvSpPr>
          <p:cNvPr id="38937" name="Text Box 25"/>
          <p:cNvSpPr txBox="1">
            <a:spLocks noChangeArrowheads="1"/>
          </p:cNvSpPr>
          <p:nvPr/>
        </p:nvSpPr>
        <p:spPr bwMode="auto">
          <a:xfrm>
            <a:off x="7092950" y="5157788"/>
            <a:ext cx="844550" cy="366712"/>
          </a:xfrm>
          <a:prstGeom prst="rect">
            <a:avLst/>
          </a:prstGeom>
          <a:noFill/>
          <a:ln w="9525" algn="ctr">
            <a:noFill/>
            <a:miter lim="800000"/>
            <a:headEnd/>
            <a:tailEnd/>
          </a:ln>
          <a:effectLst/>
        </p:spPr>
        <p:txBody>
          <a:bodyPr wrap="none">
            <a:spAutoFit/>
          </a:bodyPr>
          <a:lstStyle/>
          <a:p>
            <a:r>
              <a:rPr lang="en-US" altLang="zh-CN"/>
              <a:t>(4.2.8)</a:t>
            </a:r>
          </a:p>
        </p:txBody>
      </p:sp>
      <p:sp>
        <p:nvSpPr>
          <p:cNvPr id="38938" name="Text Box 26"/>
          <p:cNvSpPr txBox="1">
            <a:spLocks noChangeArrowheads="1"/>
          </p:cNvSpPr>
          <p:nvPr/>
        </p:nvSpPr>
        <p:spPr bwMode="auto">
          <a:xfrm>
            <a:off x="7019925" y="5805488"/>
            <a:ext cx="1065213" cy="366712"/>
          </a:xfrm>
          <a:prstGeom prst="rect">
            <a:avLst/>
          </a:prstGeom>
          <a:noFill/>
          <a:ln w="9525" algn="ctr">
            <a:noFill/>
            <a:miter lim="800000"/>
            <a:headEnd/>
            <a:tailEnd/>
          </a:ln>
          <a:effectLst/>
        </p:spPr>
        <p:txBody>
          <a:bodyPr>
            <a:spAutoFit/>
          </a:bodyPr>
          <a:lstStyle/>
          <a:p>
            <a:pPr>
              <a:spcBef>
                <a:spcPct val="50000"/>
              </a:spcBef>
            </a:pPr>
            <a:r>
              <a:rPr lang="en-US" altLang="zh-CN"/>
              <a:t>(4.2.9)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9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9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9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89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20" grpId="0"/>
      <p:bldP spid="38929" grpId="0"/>
      <p:bldP spid="38930" grpId="0"/>
      <p:bldP spid="38931" grpId="0"/>
      <p:bldP spid="38932" grpId="0"/>
      <p:bldP spid="38937" grpId="0"/>
      <p:bldP spid="38938"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z="2800" b="1">
                <a:latin typeface="黑体" pitchFamily="2" charset="-122"/>
                <a:ea typeface="黑体" pitchFamily="2" charset="-122"/>
              </a:rPr>
              <a:t>4.2  </a:t>
            </a:r>
            <a:r>
              <a:rPr lang="zh-CN" altLang="en-US" sz="2800" b="1">
                <a:latin typeface="黑体" pitchFamily="2" charset="-122"/>
                <a:ea typeface="黑体" pitchFamily="2" charset="-122"/>
              </a:rPr>
              <a:t>不含残差的线性因子模型的套利定价理论</a:t>
            </a:r>
          </a:p>
        </p:txBody>
      </p:sp>
      <p:sp>
        <p:nvSpPr>
          <p:cNvPr id="39941" name="Text Box 5"/>
          <p:cNvSpPr txBox="1">
            <a:spLocks noChangeArrowheads="1"/>
          </p:cNvSpPr>
          <p:nvPr/>
        </p:nvSpPr>
        <p:spPr bwMode="auto">
          <a:xfrm>
            <a:off x="496888" y="2852738"/>
            <a:ext cx="2762250" cy="366712"/>
          </a:xfrm>
          <a:prstGeom prst="rect">
            <a:avLst/>
          </a:prstGeom>
          <a:noFill/>
          <a:ln w="9525" algn="ctr">
            <a:noFill/>
            <a:miter lim="800000"/>
            <a:headEnd/>
            <a:tailEnd/>
          </a:ln>
          <a:effectLst/>
        </p:spPr>
        <p:txBody>
          <a:bodyPr wrap="none">
            <a:spAutoFit/>
          </a:bodyPr>
          <a:lstStyle/>
          <a:p>
            <a:r>
              <a:rPr lang="zh-CN" altLang="en-US" b="1"/>
              <a:t>当市场存在无风险资产时</a:t>
            </a:r>
            <a:r>
              <a:rPr lang="zh-CN" altLang="en-US"/>
              <a:t> </a:t>
            </a:r>
          </a:p>
        </p:txBody>
      </p:sp>
      <p:sp>
        <p:nvSpPr>
          <p:cNvPr id="39943" name="Rectangle 7"/>
          <p:cNvSpPr>
            <a:spLocks noChangeArrowheads="1"/>
          </p:cNvSpPr>
          <p:nvPr/>
        </p:nvSpPr>
        <p:spPr bwMode="auto">
          <a:xfrm>
            <a:off x="0" y="33099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9942" name="Object 6"/>
          <p:cNvGraphicFramePr>
            <a:graphicFrameLocks noChangeAspect="1"/>
          </p:cNvGraphicFramePr>
          <p:nvPr/>
        </p:nvGraphicFramePr>
        <p:xfrm>
          <a:off x="3203575" y="2852738"/>
          <a:ext cx="873125" cy="381000"/>
        </p:xfrm>
        <a:graphic>
          <a:graphicData uri="http://schemas.openxmlformats.org/presentationml/2006/ole">
            <p:oleObj spid="_x0000_s39942" name="Equation" r:id="rId3" imgW="545760" imgH="241200" progId="Equation.DSMT4">
              <p:embed/>
            </p:oleObj>
          </a:graphicData>
        </a:graphic>
      </p:graphicFrame>
      <p:sp>
        <p:nvSpPr>
          <p:cNvPr id="39944" name="Text Box 8"/>
          <p:cNvSpPr txBox="1">
            <a:spLocks noChangeArrowheads="1"/>
          </p:cNvSpPr>
          <p:nvPr/>
        </p:nvSpPr>
        <p:spPr bwMode="auto">
          <a:xfrm>
            <a:off x="3994150" y="2852738"/>
            <a:ext cx="938213" cy="366712"/>
          </a:xfrm>
          <a:prstGeom prst="rect">
            <a:avLst/>
          </a:prstGeom>
          <a:noFill/>
          <a:ln w="9525" algn="ctr">
            <a:noFill/>
            <a:miter lim="800000"/>
            <a:headEnd/>
            <a:tailEnd/>
          </a:ln>
          <a:effectLst/>
        </p:spPr>
        <p:txBody>
          <a:bodyPr wrap="none">
            <a:spAutoFit/>
          </a:bodyPr>
          <a:lstStyle/>
          <a:p>
            <a:r>
              <a:rPr lang="zh-CN" altLang="en-US" b="1"/>
              <a:t>此时，</a:t>
            </a:r>
            <a:r>
              <a:rPr lang="zh-CN" altLang="en-US"/>
              <a:t> </a:t>
            </a:r>
          </a:p>
        </p:txBody>
      </p:sp>
      <p:sp>
        <p:nvSpPr>
          <p:cNvPr id="39946" name="Rectangle 10"/>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9945" name="Object 9"/>
          <p:cNvGraphicFramePr>
            <a:graphicFrameLocks noChangeAspect="1"/>
          </p:cNvGraphicFramePr>
          <p:nvPr/>
        </p:nvGraphicFramePr>
        <p:xfrm>
          <a:off x="2843213" y="3500438"/>
          <a:ext cx="1728787" cy="427037"/>
        </p:xfrm>
        <a:graphic>
          <a:graphicData uri="http://schemas.openxmlformats.org/presentationml/2006/ole">
            <p:oleObj spid="_x0000_s39945" name="Equation" r:id="rId4" imgW="1040948" imgH="253890" progId="Equation.DSMT4">
              <p:embed/>
            </p:oleObj>
          </a:graphicData>
        </a:graphic>
      </p:graphicFrame>
      <p:sp>
        <p:nvSpPr>
          <p:cNvPr id="39947" name="Text Box 11"/>
          <p:cNvSpPr txBox="1">
            <a:spLocks noChangeArrowheads="1"/>
          </p:cNvSpPr>
          <p:nvPr/>
        </p:nvSpPr>
        <p:spPr bwMode="auto">
          <a:xfrm>
            <a:off x="539750" y="4149725"/>
            <a:ext cx="476250" cy="366713"/>
          </a:xfrm>
          <a:prstGeom prst="rect">
            <a:avLst/>
          </a:prstGeom>
          <a:noFill/>
          <a:ln w="9525" algn="ctr">
            <a:noFill/>
            <a:miter lim="800000"/>
            <a:headEnd/>
            <a:tailEnd/>
          </a:ln>
          <a:effectLst/>
        </p:spPr>
        <p:txBody>
          <a:bodyPr wrap="none">
            <a:spAutoFit/>
          </a:bodyPr>
          <a:lstStyle/>
          <a:p>
            <a:r>
              <a:rPr lang="zh-CN" altLang="en-US" b="1"/>
              <a:t>即 </a:t>
            </a:r>
          </a:p>
        </p:txBody>
      </p:sp>
      <p:sp>
        <p:nvSpPr>
          <p:cNvPr id="39949" name="Rectangle 13"/>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9948" name="Object 12"/>
          <p:cNvGraphicFramePr>
            <a:graphicFrameLocks noChangeAspect="1"/>
          </p:cNvGraphicFramePr>
          <p:nvPr/>
        </p:nvGraphicFramePr>
        <p:xfrm>
          <a:off x="900113" y="4149725"/>
          <a:ext cx="317500" cy="401638"/>
        </p:xfrm>
        <a:graphic>
          <a:graphicData uri="http://schemas.openxmlformats.org/presentationml/2006/ole">
            <p:oleObj spid="_x0000_s39948" name="Equation" r:id="rId5" imgW="177646" imgH="228402" progId="Equation.DSMT4">
              <p:embed/>
            </p:oleObj>
          </a:graphicData>
        </a:graphic>
      </p:graphicFrame>
      <p:sp>
        <p:nvSpPr>
          <p:cNvPr id="39950" name="Text Box 14"/>
          <p:cNvSpPr txBox="1">
            <a:spLocks noChangeArrowheads="1"/>
          </p:cNvSpPr>
          <p:nvPr/>
        </p:nvSpPr>
        <p:spPr bwMode="auto">
          <a:xfrm>
            <a:off x="1187450" y="4149725"/>
            <a:ext cx="6480175" cy="366713"/>
          </a:xfrm>
          <a:prstGeom prst="rect">
            <a:avLst/>
          </a:prstGeom>
          <a:noFill/>
          <a:ln w="9525" algn="ctr">
            <a:noFill/>
            <a:miter lim="800000"/>
            <a:headEnd/>
            <a:tailEnd/>
          </a:ln>
          <a:effectLst/>
        </p:spPr>
        <p:txBody>
          <a:bodyPr wrap="none">
            <a:spAutoFit/>
          </a:bodyPr>
          <a:lstStyle/>
          <a:p>
            <a:r>
              <a:rPr lang="zh-CN" altLang="en-US" b="1"/>
              <a:t>是满足条件式（</a:t>
            </a:r>
            <a:r>
              <a:rPr lang="en-US" altLang="zh-CN" b="1"/>
              <a:t>4.2.6</a:t>
            </a:r>
            <a:r>
              <a:rPr lang="zh-CN" altLang="en-US" b="1"/>
              <a:t>）和式</a:t>
            </a:r>
            <a:r>
              <a:rPr lang="en-US" altLang="zh-CN" b="1"/>
              <a:t>(4.2.7)</a:t>
            </a:r>
            <a:r>
              <a:rPr lang="zh-CN" altLang="en-US" b="1"/>
              <a:t>的资产组合的超额收益率。</a:t>
            </a:r>
            <a:r>
              <a:rPr lang="zh-CN" altLang="en-US"/>
              <a:t> </a:t>
            </a:r>
          </a:p>
        </p:txBody>
      </p:sp>
      <p:sp>
        <p:nvSpPr>
          <p:cNvPr id="39951" name="Text Box 15"/>
          <p:cNvSpPr txBox="1">
            <a:spLocks noChangeArrowheads="1"/>
          </p:cNvSpPr>
          <p:nvPr/>
        </p:nvSpPr>
        <p:spPr bwMode="auto">
          <a:xfrm>
            <a:off x="539750" y="4797425"/>
            <a:ext cx="704850" cy="366713"/>
          </a:xfrm>
          <a:prstGeom prst="rect">
            <a:avLst/>
          </a:prstGeom>
          <a:noFill/>
          <a:ln w="9525" algn="ctr">
            <a:noFill/>
            <a:miter lim="800000"/>
            <a:headEnd/>
            <a:tailEnd/>
          </a:ln>
          <a:effectLst/>
        </p:spPr>
        <p:txBody>
          <a:bodyPr wrap="none">
            <a:spAutoFit/>
          </a:bodyPr>
          <a:lstStyle/>
          <a:p>
            <a:r>
              <a:rPr lang="zh-CN" altLang="en-US" b="1"/>
              <a:t>总之</a:t>
            </a:r>
            <a:r>
              <a:rPr lang="en-US" altLang="zh-CN" b="1"/>
              <a:t>,</a:t>
            </a:r>
          </a:p>
        </p:txBody>
      </p:sp>
      <p:sp>
        <p:nvSpPr>
          <p:cNvPr id="39952" name="Text Box 16"/>
          <p:cNvSpPr txBox="1">
            <a:spLocks noChangeArrowheads="1"/>
          </p:cNvSpPr>
          <p:nvPr/>
        </p:nvSpPr>
        <p:spPr bwMode="auto">
          <a:xfrm>
            <a:off x="1165225" y="4816475"/>
            <a:ext cx="476250" cy="366713"/>
          </a:xfrm>
          <a:prstGeom prst="rect">
            <a:avLst/>
          </a:prstGeom>
          <a:noFill/>
          <a:ln w="9525" algn="ctr">
            <a:noFill/>
            <a:miter lim="800000"/>
            <a:headEnd/>
            <a:tailEnd/>
          </a:ln>
          <a:effectLst/>
        </p:spPr>
        <p:txBody>
          <a:bodyPr wrap="none">
            <a:spAutoFit/>
          </a:bodyPr>
          <a:lstStyle/>
          <a:p>
            <a:r>
              <a:rPr lang="zh-CN" altLang="en-US" b="1"/>
              <a:t>即 </a:t>
            </a:r>
          </a:p>
        </p:txBody>
      </p:sp>
      <p:sp>
        <p:nvSpPr>
          <p:cNvPr id="39954" name="Rectangle 18"/>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9953" name="Object 17"/>
          <p:cNvGraphicFramePr>
            <a:graphicFrameLocks noChangeAspect="1"/>
          </p:cNvGraphicFramePr>
          <p:nvPr/>
        </p:nvGraphicFramePr>
        <p:xfrm>
          <a:off x="1476375" y="4797425"/>
          <a:ext cx="317500" cy="401638"/>
        </p:xfrm>
        <a:graphic>
          <a:graphicData uri="http://schemas.openxmlformats.org/presentationml/2006/ole">
            <p:oleObj spid="_x0000_s39953" name="Equation" r:id="rId6" imgW="177646" imgH="228402" progId="Equation.DSMT4">
              <p:embed/>
            </p:oleObj>
          </a:graphicData>
        </a:graphic>
      </p:graphicFrame>
      <p:sp>
        <p:nvSpPr>
          <p:cNvPr id="39955" name="Text Box 19"/>
          <p:cNvSpPr txBox="1">
            <a:spLocks noChangeArrowheads="1"/>
          </p:cNvSpPr>
          <p:nvPr/>
        </p:nvSpPr>
        <p:spPr bwMode="auto">
          <a:xfrm>
            <a:off x="1692275" y="4797425"/>
            <a:ext cx="704850" cy="366713"/>
          </a:xfrm>
          <a:prstGeom prst="rect">
            <a:avLst/>
          </a:prstGeom>
          <a:noFill/>
          <a:ln w="9525" algn="ctr">
            <a:noFill/>
            <a:miter lim="800000"/>
            <a:headEnd/>
            <a:tailEnd/>
          </a:ln>
          <a:effectLst/>
        </p:spPr>
        <p:txBody>
          <a:bodyPr wrap="none">
            <a:spAutoFit/>
          </a:bodyPr>
          <a:lstStyle/>
          <a:p>
            <a:r>
              <a:rPr lang="zh-CN" altLang="en-US" b="1" dirty="0"/>
              <a:t>是对</a:t>
            </a:r>
            <a:r>
              <a:rPr lang="zh-CN" altLang="en-US" dirty="0"/>
              <a:t> </a:t>
            </a:r>
          </a:p>
        </p:txBody>
      </p:sp>
      <p:sp>
        <p:nvSpPr>
          <p:cNvPr id="39957" name="Rectangle 21"/>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39956" name="Object 20"/>
          <p:cNvGraphicFramePr>
            <a:graphicFrameLocks noChangeAspect="1"/>
          </p:cNvGraphicFramePr>
          <p:nvPr/>
        </p:nvGraphicFramePr>
        <p:xfrm>
          <a:off x="2339975" y="4797425"/>
          <a:ext cx="284163" cy="360363"/>
        </p:xfrm>
        <a:graphic>
          <a:graphicData uri="http://schemas.openxmlformats.org/presentationml/2006/ole">
            <p:oleObj spid="_x0000_s39956" name="Equation" r:id="rId7" imgW="177646" imgH="228402" progId="Equation.DSMT4">
              <p:embed/>
            </p:oleObj>
          </a:graphicData>
        </a:graphic>
      </p:graphicFrame>
      <p:sp>
        <p:nvSpPr>
          <p:cNvPr id="39958" name="Text Box 22"/>
          <p:cNvSpPr txBox="1">
            <a:spLocks noChangeArrowheads="1"/>
          </p:cNvSpPr>
          <p:nvPr/>
        </p:nvSpPr>
        <p:spPr bwMode="auto">
          <a:xfrm>
            <a:off x="2555875" y="4797425"/>
            <a:ext cx="1984375" cy="366713"/>
          </a:xfrm>
          <a:prstGeom prst="rect">
            <a:avLst/>
          </a:prstGeom>
          <a:noFill/>
          <a:ln w="9525" algn="ctr">
            <a:noFill/>
            <a:miter lim="800000"/>
            <a:headEnd/>
            <a:tailEnd/>
          </a:ln>
          <a:effectLst/>
        </p:spPr>
        <p:txBody>
          <a:bodyPr wrap="none">
            <a:spAutoFit/>
          </a:bodyPr>
          <a:lstStyle/>
          <a:p>
            <a:r>
              <a:rPr lang="zh-CN" altLang="en-US" b="1" dirty="0"/>
              <a:t>的敏感系数为</a:t>
            </a:r>
            <a:r>
              <a:rPr lang="en-US" altLang="zh-CN" b="1" dirty="0"/>
              <a:t>1</a:t>
            </a:r>
            <a:r>
              <a:rPr lang="zh-CN" altLang="en-US" dirty="0"/>
              <a:t>， </a:t>
            </a:r>
          </a:p>
        </p:txBody>
      </p:sp>
      <p:sp>
        <p:nvSpPr>
          <p:cNvPr id="39959" name="Text Box 23"/>
          <p:cNvSpPr txBox="1">
            <a:spLocks noChangeArrowheads="1"/>
          </p:cNvSpPr>
          <p:nvPr/>
        </p:nvSpPr>
        <p:spPr bwMode="auto">
          <a:xfrm>
            <a:off x="4346575" y="4797425"/>
            <a:ext cx="3073400" cy="366713"/>
          </a:xfrm>
          <a:prstGeom prst="rect">
            <a:avLst/>
          </a:prstGeom>
          <a:noFill/>
          <a:ln w="9525" algn="ctr">
            <a:noFill/>
            <a:miter lim="800000"/>
            <a:headEnd/>
            <a:tailEnd/>
          </a:ln>
          <a:effectLst/>
        </p:spPr>
        <p:txBody>
          <a:bodyPr wrap="none">
            <a:spAutoFit/>
          </a:bodyPr>
          <a:lstStyle/>
          <a:p>
            <a:r>
              <a:rPr lang="zh-CN" altLang="en-US" b="1" dirty="0"/>
              <a:t>对其他因素的敏感系数为</a:t>
            </a:r>
            <a:r>
              <a:rPr lang="en-US" altLang="zh-CN" b="1" dirty="0"/>
              <a:t>0</a:t>
            </a:r>
            <a:r>
              <a:rPr lang="zh-CN" altLang="en-US" b="1" dirty="0"/>
              <a:t>的</a:t>
            </a:r>
          </a:p>
        </p:txBody>
      </p:sp>
      <p:sp>
        <p:nvSpPr>
          <p:cNvPr id="39960" name="Text Box 24"/>
          <p:cNvSpPr txBox="1">
            <a:spLocks noChangeArrowheads="1"/>
          </p:cNvSpPr>
          <p:nvPr/>
        </p:nvSpPr>
        <p:spPr bwMode="auto">
          <a:xfrm>
            <a:off x="600075" y="5445125"/>
            <a:ext cx="3700463" cy="366713"/>
          </a:xfrm>
          <a:prstGeom prst="rect">
            <a:avLst/>
          </a:prstGeom>
          <a:noFill/>
          <a:ln w="9525" algn="ctr">
            <a:noFill/>
            <a:miter lim="800000"/>
            <a:headEnd/>
            <a:tailEnd/>
          </a:ln>
          <a:effectLst/>
        </p:spPr>
        <p:txBody>
          <a:bodyPr wrap="none">
            <a:spAutoFit/>
          </a:bodyPr>
          <a:lstStyle/>
          <a:p>
            <a:r>
              <a:rPr lang="zh-CN" altLang="en-US" b="1"/>
              <a:t>投资组合的超额收益或风险溢价。</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9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9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9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9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9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9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9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9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P spid="39944" grpId="0"/>
      <p:bldP spid="39947" grpId="0"/>
      <p:bldP spid="39950" grpId="0"/>
      <p:bldP spid="39951" grpId="0"/>
      <p:bldP spid="39952" grpId="0"/>
      <p:bldP spid="39955" grpId="0"/>
      <p:bldP spid="39958" grpId="0"/>
      <p:bldP spid="39959" grpId="0"/>
      <p:bldP spid="399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AutoShape 2"/>
          <p:cNvSpPr>
            <a:spLocks noGrp="1" noChangeArrowheads="1"/>
          </p:cNvSpPr>
          <p:nvPr>
            <p:ph type="title"/>
          </p:nvPr>
        </p:nvSpPr>
        <p:spPr/>
        <p:txBody>
          <a:bodyPr/>
          <a:lstStyle/>
          <a:p>
            <a:pPr algn="l" eaLnBrk="1" hangingPunct="1"/>
            <a:r>
              <a:rPr lang="zh-CN" altLang="en-US" smtClean="0"/>
              <a:t>套利机会：</a:t>
            </a:r>
          </a:p>
        </p:txBody>
      </p:sp>
      <p:graphicFrame>
        <p:nvGraphicFramePr>
          <p:cNvPr id="186371" name="Object 3"/>
          <p:cNvGraphicFramePr>
            <a:graphicFrameLocks noChangeAspect="1"/>
          </p:cNvGraphicFramePr>
          <p:nvPr>
            <p:ph idx="1"/>
          </p:nvPr>
        </p:nvGraphicFramePr>
        <p:xfrm>
          <a:off x="762000" y="2057400"/>
          <a:ext cx="7731125" cy="457200"/>
        </p:xfrm>
        <a:graphic>
          <a:graphicData uri="http://schemas.openxmlformats.org/presentationml/2006/ole">
            <p:oleObj spid="_x0000_s52226" name="Equation" r:id="rId4" imgW="3441600" imgH="203040" progId="Equation.DSMT4">
              <p:embed/>
            </p:oleObj>
          </a:graphicData>
        </a:graphic>
      </p:graphicFrame>
      <p:sp>
        <p:nvSpPr>
          <p:cNvPr id="186372" name="Rectangle 4"/>
          <p:cNvSpPr>
            <a:spLocks noChangeArrowheads="1"/>
          </p:cNvSpPr>
          <p:nvPr/>
        </p:nvSpPr>
        <p:spPr bwMode="auto">
          <a:xfrm>
            <a:off x="0" y="3211513"/>
            <a:ext cx="9144000" cy="0"/>
          </a:xfrm>
          <a:prstGeom prst="rect">
            <a:avLst/>
          </a:prstGeom>
          <a:noFill/>
          <a:ln w="9525" algn="ctr">
            <a:noFill/>
            <a:miter lim="800000"/>
            <a:headEnd/>
            <a:tailEnd/>
          </a:ln>
          <a:effectLst>
            <a:outerShdw dist="35921" dir="2700000" algn="ctr" rotWithShape="0">
              <a:schemeClr val="bg2"/>
            </a:outerShdw>
          </a:effectLst>
        </p:spPr>
        <p:txBody>
          <a:bodyPr wrap="none" anchor="ctr">
            <a:spAutoFit/>
          </a:bodyPr>
          <a:lstStyle/>
          <a:p>
            <a:pPr>
              <a:defRPr/>
            </a:pPr>
            <a:endParaRPr lang="zh-CN" altLang="en-US">
              <a:ea typeface="宋体" pitchFamily="2" charset="-122"/>
            </a:endParaRPr>
          </a:p>
        </p:txBody>
      </p:sp>
      <p:graphicFrame>
        <p:nvGraphicFramePr>
          <p:cNvPr id="186373" name="Object 5"/>
          <p:cNvGraphicFramePr>
            <a:graphicFrameLocks noChangeAspect="1"/>
          </p:cNvGraphicFramePr>
          <p:nvPr/>
        </p:nvGraphicFramePr>
        <p:xfrm>
          <a:off x="1752600" y="2895600"/>
          <a:ext cx="4035425" cy="914400"/>
        </p:xfrm>
        <a:graphic>
          <a:graphicData uri="http://schemas.openxmlformats.org/presentationml/2006/ole">
            <p:oleObj spid="_x0000_s52227" name="Equation" r:id="rId5" imgW="1917360" imgH="431640" progId="Equation.DSMT4">
              <p:embed/>
            </p:oleObj>
          </a:graphicData>
        </a:graphic>
      </p:graphicFrame>
      <p:sp>
        <p:nvSpPr>
          <p:cNvPr id="186374" name="Rectangle 6"/>
          <p:cNvSpPr>
            <a:spLocks noChangeArrowheads="1"/>
          </p:cNvSpPr>
          <p:nvPr/>
        </p:nvSpPr>
        <p:spPr bwMode="auto">
          <a:xfrm>
            <a:off x="0" y="3211513"/>
            <a:ext cx="9144000" cy="0"/>
          </a:xfrm>
          <a:prstGeom prst="rect">
            <a:avLst/>
          </a:prstGeom>
          <a:noFill/>
          <a:ln w="9525" algn="ctr">
            <a:noFill/>
            <a:miter lim="800000"/>
            <a:headEnd/>
            <a:tailEnd/>
          </a:ln>
          <a:effectLst>
            <a:outerShdw dist="35921" dir="2700000" algn="ctr" rotWithShape="0">
              <a:schemeClr val="bg2"/>
            </a:outerShdw>
          </a:effectLst>
        </p:spPr>
        <p:txBody>
          <a:bodyPr wrap="none" anchor="ctr">
            <a:spAutoFit/>
          </a:bodyPr>
          <a:lstStyle/>
          <a:p>
            <a:pPr>
              <a:defRPr/>
            </a:pPr>
            <a:endParaRPr lang="zh-CN" altLang="en-US">
              <a:ea typeface="宋体" pitchFamily="2" charset="-122"/>
            </a:endParaRPr>
          </a:p>
        </p:txBody>
      </p:sp>
      <p:graphicFrame>
        <p:nvGraphicFramePr>
          <p:cNvPr id="186375" name="Object 7"/>
          <p:cNvGraphicFramePr>
            <a:graphicFrameLocks noChangeAspect="1"/>
          </p:cNvGraphicFramePr>
          <p:nvPr/>
        </p:nvGraphicFramePr>
        <p:xfrm>
          <a:off x="1752600" y="4038600"/>
          <a:ext cx="2527300" cy="876300"/>
        </p:xfrm>
        <a:graphic>
          <a:graphicData uri="http://schemas.openxmlformats.org/presentationml/2006/ole">
            <p:oleObj spid="_x0000_s52228" name="Equation" r:id="rId6" imgW="1257120" imgH="431640" progId="Equation.DSMT4">
              <p:embed/>
            </p:oleObj>
          </a:graphicData>
        </a:graphic>
      </p:graphicFrame>
      <p:sp>
        <p:nvSpPr>
          <p:cNvPr id="186376" name="Rectangle 8"/>
          <p:cNvSpPr>
            <a:spLocks noChangeArrowheads="1"/>
          </p:cNvSpPr>
          <p:nvPr/>
        </p:nvSpPr>
        <p:spPr bwMode="auto">
          <a:xfrm>
            <a:off x="0" y="3211513"/>
            <a:ext cx="9144000" cy="0"/>
          </a:xfrm>
          <a:prstGeom prst="rect">
            <a:avLst/>
          </a:prstGeom>
          <a:noFill/>
          <a:ln w="9525" algn="ctr">
            <a:noFill/>
            <a:miter lim="800000"/>
            <a:headEnd/>
            <a:tailEnd/>
          </a:ln>
          <a:effectLst>
            <a:outerShdw dist="35921" dir="2700000" algn="ctr" rotWithShape="0">
              <a:schemeClr val="bg2"/>
            </a:outerShdw>
          </a:effectLst>
        </p:spPr>
        <p:txBody>
          <a:bodyPr wrap="none" anchor="ctr">
            <a:spAutoFit/>
          </a:bodyPr>
          <a:lstStyle/>
          <a:p>
            <a:pPr>
              <a:defRPr/>
            </a:pPr>
            <a:endParaRPr lang="zh-CN" altLang="en-US">
              <a:ea typeface="宋体" pitchFamily="2" charset="-122"/>
            </a:endParaRPr>
          </a:p>
        </p:txBody>
      </p:sp>
      <p:graphicFrame>
        <p:nvGraphicFramePr>
          <p:cNvPr id="186377" name="Object 9"/>
          <p:cNvGraphicFramePr>
            <a:graphicFrameLocks noChangeAspect="1"/>
          </p:cNvGraphicFramePr>
          <p:nvPr/>
        </p:nvGraphicFramePr>
        <p:xfrm>
          <a:off x="4724400" y="4114800"/>
          <a:ext cx="2095500" cy="758825"/>
        </p:xfrm>
        <a:graphic>
          <a:graphicData uri="http://schemas.openxmlformats.org/presentationml/2006/ole">
            <p:oleObj spid="_x0000_s52229" name="Equation" r:id="rId7" imgW="1206360" imgH="431640" progId="Equation.DSMT4">
              <p:embed/>
            </p:oleObj>
          </a:graphicData>
        </a:graphic>
      </p:graphicFrame>
      <p:sp>
        <p:nvSpPr>
          <p:cNvPr id="186378" name="Rectangle 10"/>
          <p:cNvSpPr>
            <a:spLocks noChangeArrowheads="1"/>
          </p:cNvSpPr>
          <p:nvPr/>
        </p:nvSpPr>
        <p:spPr bwMode="auto">
          <a:xfrm>
            <a:off x="0" y="3211513"/>
            <a:ext cx="9144000" cy="0"/>
          </a:xfrm>
          <a:prstGeom prst="rect">
            <a:avLst/>
          </a:prstGeom>
          <a:noFill/>
          <a:ln w="9525" algn="ctr">
            <a:noFill/>
            <a:miter lim="800000"/>
            <a:headEnd/>
            <a:tailEnd/>
          </a:ln>
          <a:effectLst>
            <a:outerShdw dist="35921" dir="2700000" algn="ctr" rotWithShape="0">
              <a:schemeClr val="bg2"/>
            </a:outerShdw>
          </a:effectLst>
        </p:spPr>
        <p:txBody>
          <a:bodyPr wrap="none" anchor="ctr">
            <a:spAutoFit/>
          </a:bodyPr>
          <a:lstStyle/>
          <a:p>
            <a:pPr>
              <a:defRPr/>
            </a:pPr>
            <a:endParaRPr lang="zh-CN" altLang="en-US">
              <a:ea typeface="宋体" pitchFamily="2" charset="-122"/>
            </a:endParaRPr>
          </a:p>
        </p:txBody>
      </p:sp>
      <p:graphicFrame>
        <p:nvGraphicFramePr>
          <p:cNvPr id="186379" name="Object 11"/>
          <p:cNvGraphicFramePr>
            <a:graphicFrameLocks noChangeAspect="1"/>
          </p:cNvGraphicFramePr>
          <p:nvPr/>
        </p:nvGraphicFramePr>
        <p:xfrm>
          <a:off x="1752600" y="4953000"/>
          <a:ext cx="2470150" cy="866775"/>
        </p:xfrm>
        <a:graphic>
          <a:graphicData uri="http://schemas.openxmlformats.org/presentationml/2006/ole">
            <p:oleObj spid="_x0000_s52230" name="Equation" r:id="rId8" imgW="1244520" imgH="431640" progId="Equation.DSMT4">
              <p:embed/>
            </p:oleObj>
          </a:graphicData>
        </a:graphic>
      </p:graphicFrame>
      <p:sp>
        <p:nvSpPr>
          <p:cNvPr id="186380" name="Rectangle 12"/>
          <p:cNvSpPr>
            <a:spLocks noChangeArrowheads="1"/>
          </p:cNvSpPr>
          <p:nvPr/>
        </p:nvSpPr>
        <p:spPr bwMode="auto">
          <a:xfrm>
            <a:off x="0" y="3211513"/>
            <a:ext cx="9144000" cy="0"/>
          </a:xfrm>
          <a:prstGeom prst="rect">
            <a:avLst/>
          </a:prstGeom>
          <a:noFill/>
          <a:ln w="9525" algn="ctr">
            <a:noFill/>
            <a:miter lim="800000"/>
            <a:headEnd/>
            <a:tailEnd/>
          </a:ln>
          <a:effectLst>
            <a:outerShdw dist="35921" dir="2700000" algn="ctr" rotWithShape="0">
              <a:schemeClr val="bg2"/>
            </a:outerShdw>
          </a:effectLst>
        </p:spPr>
        <p:txBody>
          <a:bodyPr wrap="none" anchor="ctr">
            <a:spAutoFit/>
          </a:bodyPr>
          <a:lstStyle/>
          <a:p>
            <a:pPr>
              <a:defRPr/>
            </a:pPr>
            <a:endParaRPr lang="zh-CN" altLang="en-US">
              <a:ea typeface="宋体" pitchFamily="2" charset="-122"/>
            </a:endParaRPr>
          </a:p>
        </p:txBody>
      </p:sp>
      <p:graphicFrame>
        <p:nvGraphicFramePr>
          <p:cNvPr id="186381" name="Object 13"/>
          <p:cNvGraphicFramePr>
            <a:graphicFrameLocks noChangeAspect="1"/>
          </p:cNvGraphicFramePr>
          <p:nvPr/>
        </p:nvGraphicFramePr>
        <p:xfrm>
          <a:off x="4724400" y="5105400"/>
          <a:ext cx="2174875" cy="785813"/>
        </p:xfrm>
        <a:graphic>
          <a:graphicData uri="http://schemas.openxmlformats.org/presentationml/2006/ole">
            <p:oleObj spid="_x0000_s52231" name="Equation" r:id="rId9" imgW="120636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6371"/>
                                        </p:tgtEl>
                                        <p:attrNameLst>
                                          <p:attrName>style.visibility</p:attrName>
                                        </p:attrNameLst>
                                      </p:cBhvr>
                                      <p:to>
                                        <p:strVal val="visible"/>
                                      </p:to>
                                    </p:set>
                                    <p:anim calcmode="lin" valueType="num">
                                      <p:cBhvr additive="base">
                                        <p:cTn id="7" dur="1000" fill="hold"/>
                                        <p:tgtEl>
                                          <p:spTgt spid="186371"/>
                                        </p:tgtEl>
                                        <p:attrNameLst>
                                          <p:attrName>ppt_x</p:attrName>
                                        </p:attrNameLst>
                                      </p:cBhvr>
                                      <p:tavLst>
                                        <p:tav tm="0">
                                          <p:val>
                                            <p:strVal val="0-#ppt_w/2"/>
                                          </p:val>
                                        </p:tav>
                                        <p:tav tm="100000">
                                          <p:val>
                                            <p:strVal val="#ppt_x"/>
                                          </p:val>
                                        </p:tav>
                                      </p:tavLst>
                                    </p:anim>
                                    <p:anim calcmode="lin" valueType="num">
                                      <p:cBhvr additive="base">
                                        <p:cTn id="8" dur="1000" fill="hold"/>
                                        <p:tgtEl>
                                          <p:spTgt spid="186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6373"/>
                                        </p:tgtEl>
                                        <p:attrNameLst>
                                          <p:attrName>style.visibility</p:attrName>
                                        </p:attrNameLst>
                                      </p:cBhvr>
                                      <p:to>
                                        <p:strVal val="visible"/>
                                      </p:to>
                                    </p:set>
                                    <p:anim calcmode="lin" valueType="num">
                                      <p:cBhvr additive="base">
                                        <p:cTn id="13" dur="1000" fill="hold"/>
                                        <p:tgtEl>
                                          <p:spTgt spid="186373"/>
                                        </p:tgtEl>
                                        <p:attrNameLst>
                                          <p:attrName>ppt_x</p:attrName>
                                        </p:attrNameLst>
                                      </p:cBhvr>
                                      <p:tavLst>
                                        <p:tav tm="0">
                                          <p:val>
                                            <p:strVal val="0-#ppt_w/2"/>
                                          </p:val>
                                        </p:tav>
                                        <p:tav tm="100000">
                                          <p:val>
                                            <p:strVal val="#ppt_x"/>
                                          </p:val>
                                        </p:tav>
                                      </p:tavLst>
                                    </p:anim>
                                    <p:anim calcmode="lin" valueType="num">
                                      <p:cBhvr additive="base">
                                        <p:cTn id="14" dur="1000" fill="hold"/>
                                        <p:tgtEl>
                                          <p:spTgt spid="1863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6375"/>
                                        </p:tgtEl>
                                        <p:attrNameLst>
                                          <p:attrName>style.visibility</p:attrName>
                                        </p:attrNameLst>
                                      </p:cBhvr>
                                      <p:to>
                                        <p:strVal val="visible"/>
                                      </p:to>
                                    </p:set>
                                    <p:anim calcmode="lin" valueType="num">
                                      <p:cBhvr additive="base">
                                        <p:cTn id="19" dur="1000" fill="hold"/>
                                        <p:tgtEl>
                                          <p:spTgt spid="186375"/>
                                        </p:tgtEl>
                                        <p:attrNameLst>
                                          <p:attrName>ppt_x</p:attrName>
                                        </p:attrNameLst>
                                      </p:cBhvr>
                                      <p:tavLst>
                                        <p:tav tm="0">
                                          <p:val>
                                            <p:strVal val="0-#ppt_w/2"/>
                                          </p:val>
                                        </p:tav>
                                        <p:tav tm="100000">
                                          <p:val>
                                            <p:strVal val="#ppt_x"/>
                                          </p:val>
                                        </p:tav>
                                      </p:tavLst>
                                    </p:anim>
                                    <p:anim calcmode="lin" valueType="num">
                                      <p:cBhvr additive="base">
                                        <p:cTn id="20" dur="1000" fill="hold"/>
                                        <p:tgtEl>
                                          <p:spTgt spid="18637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6377"/>
                                        </p:tgtEl>
                                        <p:attrNameLst>
                                          <p:attrName>style.visibility</p:attrName>
                                        </p:attrNameLst>
                                      </p:cBhvr>
                                      <p:to>
                                        <p:strVal val="visible"/>
                                      </p:to>
                                    </p:set>
                                    <p:anim calcmode="lin" valueType="num">
                                      <p:cBhvr additive="base">
                                        <p:cTn id="25" dur="1000" fill="hold"/>
                                        <p:tgtEl>
                                          <p:spTgt spid="186377"/>
                                        </p:tgtEl>
                                        <p:attrNameLst>
                                          <p:attrName>ppt_x</p:attrName>
                                        </p:attrNameLst>
                                      </p:cBhvr>
                                      <p:tavLst>
                                        <p:tav tm="0">
                                          <p:val>
                                            <p:strVal val="0-#ppt_w/2"/>
                                          </p:val>
                                        </p:tav>
                                        <p:tav tm="100000">
                                          <p:val>
                                            <p:strVal val="#ppt_x"/>
                                          </p:val>
                                        </p:tav>
                                      </p:tavLst>
                                    </p:anim>
                                    <p:anim calcmode="lin" valueType="num">
                                      <p:cBhvr additive="base">
                                        <p:cTn id="26" dur="1000" fill="hold"/>
                                        <p:tgtEl>
                                          <p:spTgt spid="18637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6379"/>
                                        </p:tgtEl>
                                        <p:attrNameLst>
                                          <p:attrName>style.visibility</p:attrName>
                                        </p:attrNameLst>
                                      </p:cBhvr>
                                      <p:to>
                                        <p:strVal val="visible"/>
                                      </p:to>
                                    </p:set>
                                    <p:anim calcmode="lin" valueType="num">
                                      <p:cBhvr additive="base">
                                        <p:cTn id="31" dur="1000" fill="hold"/>
                                        <p:tgtEl>
                                          <p:spTgt spid="186379"/>
                                        </p:tgtEl>
                                        <p:attrNameLst>
                                          <p:attrName>ppt_x</p:attrName>
                                        </p:attrNameLst>
                                      </p:cBhvr>
                                      <p:tavLst>
                                        <p:tav tm="0">
                                          <p:val>
                                            <p:strVal val="0-#ppt_w/2"/>
                                          </p:val>
                                        </p:tav>
                                        <p:tav tm="100000">
                                          <p:val>
                                            <p:strVal val="#ppt_x"/>
                                          </p:val>
                                        </p:tav>
                                      </p:tavLst>
                                    </p:anim>
                                    <p:anim calcmode="lin" valueType="num">
                                      <p:cBhvr additive="base">
                                        <p:cTn id="32" dur="1000" fill="hold"/>
                                        <p:tgtEl>
                                          <p:spTgt spid="18637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6381"/>
                                        </p:tgtEl>
                                        <p:attrNameLst>
                                          <p:attrName>style.visibility</p:attrName>
                                        </p:attrNameLst>
                                      </p:cBhvr>
                                      <p:to>
                                        <p:strVal val="visible"/>
                                      </p:to>
                                    </p:set>
                                    <p:anim calcmode="lin" valueType="num">
                                      <p:cBhvr additive="base">
                                        <p:cTn id="37" dur="1000" fill="hold"/>
                                        <p:tgtEl>
                                          <p:spTgt spid="186381"/>
                                        </p:tgtEl>
                                        <p:attrNameLst>
                                          <p:attrName>ppt_x</p:attrName>
                                        </p:attrNameLst>
                                      </p:cBhvr>
                                      <p:tavLst>
                                        <p:tav tm="0">
                                          <p:val>
                                            <p:strVal val="0-#ppt_w/2"/>
                                          </p:val>
                                        </p:tav>
                                        <p:tav tm="100000">
                                          <p:val>
                                            <p:strVal val="#ppt_x"/>
                                          </p:val>
                                        </p:tav>
                                      </p:tavLst>
                                    </p:anim>
                                    <p:anim calcmode="lin" valueType="num">
                                      <p:cBhvr additive="base">
                                        <p:cTn id="38" dur="1000" fill="hold"/>
                                        <p:tgtEl>
                                          <p:spTgt spid="1863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algn="l"/>
            <a:r>
              <a:rPr lang="zh-CN" altLang="en-US" smtClean="0"/>
              <a:t>套利机会：</a:t>
            </a:r>
          </a:p>
        </p:txBody>
      </p:sp>
      <p:sp>
        <p:nvSpPr>
          <p:cNvPr id="47107" name="内容占位符 2"/>
          <p:cNvSpPr>
            <a:spLocks noGrp="1"/>
          </p:cNvSpPr>
          <p:nvPr>
            <p:ph idx="1"/>
          </p:nvPr>
        </p:nvSpPr>
        <p:spPr/>
        <p:txBody>
          <a:bodyPr/>
          <a:lstStyle/>
          <a:p>
            <a:pPr>
              <a:lnSpc>
                <a:spcPct val="150000"/>
              </a:lnSpc>
            </a:pPr>
            <a:r>
              <a:rPr lang="zh-CN" altLang="en-US" b="1" smtClean="0">
                <a:latin typeface="宋体" charset="-122"/>
                <a:ea typeface="宋体" charset="-122"/>
              </a:rPr>
              <a:t>指不投入任何资产即可获利；</a:t>
            </a:r>
            <a:endParaRPr lang="en-US" altLang="zh-CN" b="1" smtClean="0">
              <a:latin typeface="宋体" charset="-122"/>
              <a:ea typeface="宋体" charset="-122"/>
            </a:endParaRPr>
          </a:p>
          <a:p>
            <a:pPr>
              <a:lnSpc>
                <a:spcPct val="150000"/>
              </a:lnSpc>
            </a:pPr>
            <a:r>
              <a:rPr lang="zh-CN" altLang="en-US" b="1" smtClean="0">
                <a:latin typeface="宋体" charset="-122"/>
                <a:ea typeface="宋体" charset="-122"/>
              </a:rPr>
              <a:t>或者</a:t>
            </a:r>
            <a:r>
              <a:rPr lang="zh-CN" altLang="en-US" b="1" smtClean="0">
                <a:solidFill>
                  <a:srgbClr val="FF0000"/>
                </a:solidFill>
                <a:latin typeface="宋体" charset="-122"/>
                <a:ea typeface="宋体" charset="-122"/>
              </a:rPr>
              <a:t>在</a:t>
            </a:r>
            <a:r>
              <a:rPr lang="en-US" altLang="zh-CN" b="1" smtClean="0">
                <a:solidFill>
                  <a:srgbClr val="FF0000"/>
                </a:solidFill>
                <a:latin typeface="宋体" charset="-122"/>
                <a:ea typeface="宋体" charset="-122"/>
              </a:rPr>
              <a:t>0</a:t>
            </a:r>
            <a:r>
              <a:rPr lang="zh-CN" altLang="en-US" b="1" smtClean="0">
                <a:solidFill>
                  <a:srgbClr val="FF0000"/>
                </a:solidFill>
                <a:latin typeface="宋体" charset="-122"/>
                <a:ea typeface="宋体" charset="-122"/>
              </a:rPr>
              <a:t>期不进行任何投入，而在</a:t>
            </a:r>
            <a:r>
              <a:rPr lang="en-US" altLang="zh-CN" b="1" smtClean="0">
                <a:solidFill>
                  <a:srgbClr val="FF0000"/>
                </a:solidFill>
                <a:latin typeface="宋体" charset="-122"/>
                <a:ea typeface="宋体" charset="-122"/>
              </a:rPr>
              <a:t>1</a:t>
            </a:r>
            <a:r>
              <a:rPr lang="zh-CN" altLang="en-US" b="1" smtClean="0">
                <a:solidFill>
                  <a:srgbClr val="FF0000"/>
                </a:solidFill>
                <a:latin typeface="宋体" charset="-122"/>
                <a:ea typeface="宋体" charset="-122"/>
              </a:rPr>
              <a:t>期可获得无风险收益；</a:t>
            </a:r>
            <a:endParaRPr lang="en-US" altLang="zh-CN" b="1" smtClean="0">
              <a:solidFill>
                <a:srgbClr val="FF0000"/>
              </a:solidFill>
              <a:latin typeface="宋体" charset="-122"/>
              <a:ea typeface="宋体" charset="-122"/>
            </a:endParaRPr>
          </a:p>
          <a:p>
            <a:pPr>
              <a:lnSpc>
                <a:spcPct val="150000"/>
              </a:lnSpc>
            </a:pPr>
            <a:r>
              <a:rPr lang="zh-CN" altLang="en-US" b="1" smtClean="0">
                <a:latin typeface="宋体" charset="-122"/>
                <a:ea typeface="宋体" charset="-122"/>
              </a:rPr>
              <a:t>或者在</a:t>
            </a:r>
            <a:r>
              <a:rPr lang="en-US" altLang="zh-CN" b="1" smtClean="0">
                <a:latin typeface="宋体" charset="-122"/>
                <a:ea typeface="宋体" charset="-122"/>
              </a:rPr>
              <a:t>0</a:t>
            </a:r>
            <a:r>
              <a:rPr lang="zh-CN" altLang="en-US" b="1" smtClean="0">
                <a:latin typeface="宋体" charset="-122"/>
                <a:ea typeface="宋体" charset="-122"/>
              </a:rPr>
              <a:t>期获得无风险收益，而在</a:t>
            </a:r>
            <a:r>
              <a:rPr lang="en-US" altLang="zh-CN" b="1" smtClean="0">
                <a:latin typeface="宋体" charset="-122"/>
                <a:ea typeface="宋体" charset="-122"/>
              </a:rPr>
              <a:t>1</a:t>
            </a:r>
            <a:r>
              <a:rPr lang="zh-CN" altLang="en-US" b="1" smtClean="0">
                <a:latin typeface="宋体" charset="-122"/>
                <a:ea typeface="宋体" charset="-122"/>
              </a:rPr>
              <a:t>期无任何现金支出。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AutoShape 2"/>
          <p:cNvSpPr>
            <a:spLocks noGrp="1" noChangeArrowheads="1"/>
          </p:cNvSpPr>
          <p:nvPr>
            <p:ph type="title"/>
          </p:nvPr>
        </p:nvSpPr>
        <p:spPr/>
        <p:txBody>
          <a:bodyPr/>
          <a:lstStyle/>
          <a:p>
            <a:pPr eaLnBrk="1" hangingPunct="1"/>
            <a:r>
              <a:rPr lang="en-US" altLang="zh-CN" smtClean="0"/>
              <a:t>1.6.1 </a:t>
            </a:r>
            <a:r>
              <a:rPr lang="zh-CN" altLang="en-US" smtClean="0"/>
              <a:t>单期确定性无套利定价模型</a:t>
            </a:r>
          </a:p>
        </p:txBody>
      </p:sp>
      <p:graphicFrame>
        <p:nvGraphicFramePr>
          <p:cNvPr id="187395" name="Object 3"/>
          <p:cNvGraphicFramePr>
            <a:graphicFrameLocks noChangeAspect="1"/>
          </p:cNvGraphicFramePr>
          <p:nvPr>
            <p:ph sz="half" idx="1"/>
          </p:nvPr>
        </p:nvGraphicFramePr>
        <p:xfrm>
          <a:off x="914400" y="1905000"/>
          <a:ext cx="7704138" cy="887413"/>
        </p:xfrm>
        <a:graphic>
          <a:graphicData uri="http://schemas.openxmlformats.org/presentationml/2006/ole">
            <p:oleObj spid="_x0000_s53250" name="Equation" r:id="rId4" imgW="3746160" imgH="431640" progId="Equation.DSMT4">
              <p:embed/>
            </p:oleObj>
          </a:graphicData>
        </a:graphic>
      </p:graphicFrame>
      <p:sp>
        <p:nvSpPr>
          <p:cNvPr id="187396" name="Rectangle 4"/>
          <p:cNvSpPr>
            <a:spLocks noChangeArrowheads="1"/>
          </p:cNvSpPr>
          <p:nvPr/>
        </p:nvSpPr>
        <p:spPr bwMode="auto">
          <a:xfrm>
            <a:off x="0" y="3211513"/>
            <a:ext cx="9144000" cy="0"/>
          </a:xfrm>
          <a:prstGeom prst="rect">
            <a:avLst/>
          </a:prstGeom>
          <a:noFill/>
          <a:ln w="9525" algn="ctr">
            <a:noFill/>
            <a:miter lim="800000"/>
            <a:headEnd/>
            <a:tailEnd/>
          </a:ln>
          <a:effectLst>
            <a:outerShdw dist="35921" dir="2700000" algn="ctr" rotWithShape="0">
              <a:schemeClr val="bg2"/>
            </a:outerShdw>
          </a:effectLst>
        </p:spPr>
        <p:txBody>
          <a:bodyPr wrap="none" anchor="ctr">
            <a:spAutoFit/>
          </a:bodyPr>
          <a:lstStyle/>
          <a:p>
            <a:pPr>
              <a:defRPr/>
            </a:pPr>
            <a:endParaRPr lang="zh-CN" altLang="en-US">
              <a:ea typeface="宋体" pitchFamily="2" charset="-122"/>
            </a:endParaRPr>
          </a:p>
        </p:txBody>
      </p:sp>
      <p:graphicFrame>
        <p:nvGraphicFramePr>
          <p:cNvPr id="187397" name="Object 5"/>
          <p:cNvGraphicFramePr>
            <a:graphicFrameLocks noChangeAspect="1"/>
          </p:cNvGraphicFramePr>
          <p:nvPr/>
        </p:nvGraphicFramePr>
        <p:xfrm>
          <a:off x="1295400" y="3124200"/>
          <a:ext cx="7448550" cy="838200"/>
        </p:xfrm>
        <a:graphic>
          <a:graphicData uri="http://schemas.openxmlformats.org/presentationml/2006/ole">
            <p:oleObj spid="_x0000_s53251" name="Equation" r:id="rId5" imgW="3860640" imgH="431640" progId="Equation.DSMT4">
              <p:embed/>
            </p:oleObj>
          </a:graphicData>
        </a:graphic>
      </p:graphicFrame>
      <p:sp>
        <p:nvSpPr>
          <p:cNvPr id="187398" name="Rectangle 6"/>
          <p:cNvSpPr>
            <a:spLocks noChangeArrowheads="1"/>
          </p:cNvSpPr>
          <p:nvPr/>
        </p:nvSpPr>
        <p:spPr bwMode="auto">
          <a:xfrm>
            <a:off x="0" y="3211513"/>
            <a:ext cx="9144000" cy="0"/>
          </a:xfrm>
          <a:prstGeom prst="rect">
            <a:avLst/>
          </a:prstGeom>
          <a:noFill/>
          <a:ln w="9525" algn="ctr">
            <a:noFill/>
            <a:miter lim="800000"/>
            <a:headEnd/>
            <a:tailEnd/>
          </a:ln>
          <a:effectLst>
            <a:outerShdw dist="35921" dir="2700000" algn="ctr" rotWithShape="0">
              <a:schemeClr val="bg2"/>
            </a:outerShdw>
          </a:effectLst>
        </p:spPr>
        <p:txBody>
          <a:bodyPr wrap="none" anchor="ctr">
            <a:spAutoFit/>
          </a:bodyPr>
          <a:lstStyle/>
          <a:p>
            <a:pPr>
              <a:defRPr/>
            </a:pPr>
            <a:endParaRPr lang="zh-CN" altLang="en-US">
              <a:ea typeface="宋体" pitchFamily="2" charset="-122"/>
            </a:endParaRPr>
          </a:p>
        </p:txBody>
      </p:sp>
      <p:graphicFrame>
        <p:nvGraphicFramePr>
          <p:cNvPr id="187399" name="Object 7"/>
          <p:cNvGraphicFramePr>
            <a:graphicFrameLocks noChangeAspect="1"/>
          </p:cNvGraphicFramePr>
          <p:nvPr/>
        </p:nvGraphicFramePr>
        <p:xfrm>
          <a:off x="1295400" y="4267200"/>
          <a:ext cx="2927350" cy="773113"/>
        </p:xfrm>
        <a:graphic>
          <a:graphicData uri="http://schemas.openxmlformats.org/presentationml/2006/ole">
            <p:oleObj spid="_x0000_s53252" name="Equation" r:id="rId6" imgW="1650960" imgH="431640" progId="Equation.DSMT4">
              <p:embed/>
            </p:oleObj>
          </a:graphicData>
        </a:graphic>
      </p:graphicFrame>
      <p:sp>
        <p:nvSpPr>
          <p:cNvPr id="187400" name="Rectangle 8"/>
          <p:cNvSpPr>
            <a:spLocks noChangeArrowheads="1"/>
          </p:cNvSpPr>
          <p:nvPr/>
        </p:nvSpPr>
        <p:spPr bwMode="auto">
          <a:xfrm>
            <a:off x="0" y="3211513"/>
            <a:ext cx="9144000" cy="0"/>
          </a:xfrm>
          <a:prstGeom prst="rect">
            <a:avLst/>
          </a:prstGeom>
          <a:noFill/>
          <a:ln w="9525" algn="ctr">
            <a:noFill/>
            <a:miter lim="800000"/>
            <a:headEnd/>
            <a:tailEnd/>
          </a:ln>
          <a:effectLst>
            <a:outerShdw dist="35921" dir="2700000" algn="ctr" rotWithShape="0">
              <a:schemeClr val="bg2"/>
            </a:outerShdw>
          </a:effectLst>
        </p:spPr>
        <p:txBody>
          <a:bodyPr wrap="none" anchor="ctr">
            <a:spAutoFit/>
          </a:bodyPr>
          <a:lstStyle/>
          <a:p>
            <a:pPr>
              <a:defRPr/>
            </a:pPr>
            <a:endParaRPr lang="zh-CN" altLang="en-US">
              <a:ea typeface="宋体" pitchFamily="2" charset="-122"/>
            </a:endParaRPr>
          </a:p>
        </p:txBody>
      </p:sp>
      <p:graphicFrame>
        <p:nvGraphicFramePr>
          <p:cNvPr id="187401" name="Object 9"/>
          <p:cNvGraphicFramePr>
            <a:graphicFrameLocks noChangeAspect="1"/>
          </p:cNvGraphicFramePr>
          <p:nvPr/>
        </p:nvGraphicFramePr>
        <p:xfrm>
          <a:off x="4419600" y="4267200"/>
          <a:ext cx="2368550" cy="762000"/>
        </p:xfrm>
        <a:graphic>
          <a:graphicData uri="http://schemas.openxmlformats.org/presentationml/2006/ole">
            <p:oleObj spid="_x0000_s53253" name="Equation" r:id="rId7" imgW="134604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wipe(left)">
                                      <p:cBhvr>
                                        <p:cTn id="7" dur="500"/>
                                        <p:tgtEl>
                                          <p:spTgt spid="1873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7397"/>
                                        </p:tgtEl>
                                        <p:attrNameLst>
                                          <p:attrName>style.visibility</p:attrName>
                                        </p:attrNameLst>
                                      </p:cBhvr>
                                      <p:to>
                                        <p:strVal val="visible"/>
                                      </p:to>
                                    </p:set>
                                    <p:animEffect transition="in" filter="wipe(left)">
                                      <p:cBhvr>
                                        <p:cTn id="12" dur="500"/>
                                        <p:tgtEl>
                                          <p:spTgt spid="18739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7399"/>
                                        </p:tgtEl>
                                        <p:attrNameLst>
                                          <p:attrName>style.visibility</p:attrName>
                                        </p:attrNameLst>
                                      </p:cBhvr>
                                      <p:to>
                                        <p:strVal val="visible"/>
                                      </p:to>
                                    </p:set>
                                    <p:anim calcmode="lin" valueType="num">
                                      <p:cBhvr additive="base">
                                        <p:cTn id="17" dur="1000" fill="hold"/>
                                        <p:tgtEl>
                                          <p:spTgt spid="187399"/>
                                        </p:tgtEl>
                                        <p:attrNameLst>
                                          <p:attrName>ppt_x</p:attrName>
                                        </p:attrNameLst>
                                      </p:cBhvr>
                                      <p:tavLst>
                                        <p:tav tm="0">
                                          <p:val>
                                            <p:strVal val="0-#ppt_w/2"/>
                                          </p:val>
                                        </p:tav>
                                        <p:tav tm="100000">
                                          <p:val>
                                            <p:strVal val="#ppt_x"/>
                                          </p:val>
                                        </p:tav>
                                      </p:tavLst>
                                    </p:anim>
                                    <p:anim calcmode="lin" valueType="num">
                                      <p:cBhvr additive="base">
                                        <p:cTn id="18" dur="1000" fill="hold"/>
                                        <p:tgtEl>
                                          <p:spTgt spid="18739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7401"/>
                                        </p:tgtEl>
                                        <p:attrNameLst>
                                          <p:attrName>style.visibility</p:attrName>
                                        </p:attrNameLst>
                                      </p:cBhvr>
                                      <p:to>
                                        <p:strVal val="visible"/>
                                      </p:to>
                                    </p:set>
                                    <p:animEffect transition="in" filter="wipe(left)">
                                      <p:cBhvr>
                                        <p:cTn id="23" dur="500"/>
                                        <p:tgtEl>
                                          <p:spTgt spid="187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609600" y="152400"/>
            <a:ext cx="7772400" cy="1143000"/>
          </a:xfrm>
        </p:spPr>
        <p:txBody>
          <a:bodyPr/>
          <a:lstStyle/>
          <a:p>
            <a:pPr eaLnBrk="1" hangingPunct="1"/>
            <a:r>
              <a:rPr lang="zh-CN" altLang="en-US" dirty="0" smtClean="0"/>
              <a:t>套利组合</a:t>
            </a:r>
          </a:p>
        </p:txBody>
      </p:sp>
      <p:sp>
        <p:nvSpPr>
          <p:cNvPr id="35843" name="Rectangle 4"/>
          <p:cNvSpPr>
            <a:spLocks noChangeArrowheads="1"/>
          </p:cNvSpPr>
          <p:nvPr/>
        </p:nvSpPr>
        <p:spPr bwMode="auto">
          <a:xfrm>
            <a:off x="609600" y="1295400"/>
            <a:ext cx="8153400" cy="5105400"/>
          </a:xfrm>
          <a:prstGeom prst="rect">
            <a:avLst/>
          </a:prstGeom>
          <a:noFill/>
          <a:ln w="9525">
            <a:noFill/>
            <a:miter lim="800000"/>
            <a:headEnd/>
            <a:tailEnd/>
          </a:ln>
        </p:spPr>
        <p:txBody>
          <a:bodyPr/>
          <a:lstStyle/>
          <a:p>
            <a:pPr marL="342900" indent="-342900" algn="l">
              <a:lnSpc>
                <a:spcPts val="3300"/>
              </a:lnSpc>
              <a:spcBef>
                <a:spcPct val="20000"/>
              </a:spcBef>
              <a:buClr>
                <a:schemeClr val="accent2"/>
              </a:buClr>
              <a:buSzPct val="80000"/>
              <a:buFont typeface="Wingdings" pitchFamily="2" charset="2"/>
              <a:buChar char="l"/>
            </a:pPr>
            <a:r>
              <a:rPr kumimoji="1" lang="zh-CN" altLang="en-US" sz="2400" b="1" dirty="0">
                <a:latin typeface="宋体" charset="-122"/>
              </a:rPr>
              <a:t>为实现套利，需要买入一些证券，同时卖出一些证券，该过程就是构建套利组合</a:t>
            </a:r>
          </a:p>
          <a:p>
            <a:pPr marL="342900" indent="-342900" algn="l">
              <a:lnSpc>
                <a:spcPts val="3300"/>
              </a:lnSpc>
              <a:spcBef>
                <a:spcPct val="20000"/>
              </a:spcBef>
              <a:buClr>
                <a:schemeClr val="accent2"/>
              </a:buClr>
              <a:buSzPct val="80000"/>
              <a:buFont typeface="Wingdings" pitchFamily="2" charset="2"/>
              <a:buChar char="l"/>
            </a:pPr>
            <a:r>
              <a:rPr kumimoji="1" lang="zh-CN" altLang="en-US" sz="2400" b="1" dirty="0">
                <a:latin typeface="宋体" charset="-122"/>
              </a:rPr>
              <a:t>构建套利组合需要满足的</a:t>
            </a:r>
            <a:r>
              <a:rPr kumimoji="1" lang="en-US" altLang="zh-CN" sz="2400" b="1" dirty="0">
                <a:latin typeface="宋体" charset="-122"/>
              </a:rPr>
              <a:t>3</a:t>
            </a:r>
            <a:r>
              <a:rPr kumimoji="1" lang="zh-CN" altLang="en-US" sz="2400" b="1" dirty="0">
                <a:latin typeface="宋体" charset="-122"/>
              </a:rPr>
              <a:t>个条件：</a:t>
            </a:r>
          </a:p>
          <a:p>
            <a:pPr marL="342900" indent="-342900">
              <a:lnSpc>
                <a:spcPts val="3300"/>
              </a:lnSpc>
              <a:spcBef>
                <a:spcPct val="20000"/>
              </a:spcBef>
              <a:buClr>
                <a:schemeClr val="accent2"/>
              </a:buClr>
              <a:buSzPct val="80000"/>
              <a:buFont typeface="Wingdings" pitchFamily="2" charset="2"/>
              <a:buChar char="l"/>
            </a:pPr>
            <a:r>
              <a:rPr kumimoji="1" lang="zh-CN" altLang="en-US" sz="2400" b="1" dirty="0">
                <a:latin typeface="宋体" charset="-122"/>
              </a:rPr>
              <a:t>第一，不增加额外资金。套利组合中买入证券需要的资金来自卖出证券所的资金</a:t>
            </a:r>
          </a:p>
          <a:p>
            <a:pPr marL="342900" indent="-342900">
              <a:lnSpc>
                <a:spcPts val="3300"/>
              </a:lnSpc>
              <a:spcBef>
                <a:spcPct val="20000"/>
              </a:spcBef>
              <a:buClr>
                <a:schemeClr val="accent2"/>
              </a:buClr>
              <a:buSzPct val="80000"/>
              <a:buFont typeface="Wingdings" pitchFamily="2" charset="2"/>
              <a:buChar char="l"/>
            </a:pPr>
            <a:r>
              <a:rPr kumimoji="1" lang="zh-CN" altLang="en-US" sz="2400" b="1" dirty="0">
                <a:latin typeface="宋体" charset="-122"/>
              </a:rPr>
              <a:t>第二，套利不承担风险。因素模型中的风险是因素</a:t>
            </a:r>
            <a:r>
              <a:rPr kumimoji="1" lang="zh-CN" altLang="en-US" sz="2400" b="1" dirty="0" smtClean="0">
                <a:latin typeface="宋体" charset="-122"/>
              </a:rPr>
              <a:t>风险。模型不受各因素的影响。</a:t>
            </a:r>
            <a:endParaRPr kumimoji="1" lang="zh-CN" altLang="en-US" sz="2400" b="1" dirty="0">
              <a:latin typeface="宋体" charset="-122"/>
            </a:endParaRPr>
          </a:p>
          <a:p>
            <a:pPr marL="342900" indent="-342900">
              <a:lnSpc>
                <a:spcPts val="3300"/>
              </a:lnSpc>
              <a:spcBef>
                <a:spcPct val="20000"/>
              </a:spcBef>
              <a:buClr>
                <a:schemeClr val="accent2"/>
              </a:buClr>
              <a:buSzPct val="80000"/>
              <a:buFont typeface="Wingdings" pitchFamily="2" charset="2"/>
              <a:buChar char="l"/>
            </a:pPr>
            <a:r>
              <a:rPr kumimoji="1" lang="zh-CN" altLang="en-US" sz="2400" b="1" dirty="0">
                <a:latin typeface="宋体" charset="-122"/>
              </a:rPr>
              <a:t>第三，套利提供</a:t>
            </a:r>
            <a:r>
              <a:rPr kumimoji="1" lang="zh-CN" altLang="en-US" sz="2400" b="1" dirty="0">
                <a:solidFill>
                  <a:schemeClr val="hlink"/>
                </a:solidFill>
                <a:latin typeface="宋体" charset="-122"/>
              </a:rPr>
              <a:t>正</a:t>
            </a:r>
            <a:r>
              <a:rPr kumimoji="1" lang="zh-CN" altLang="en-US" sz="2400" b="1" dirty="0">
                <a:latin typeface="宋体" charset="-122"/>
              </a:rPr>
              <a:t>利润。新证券组合的收益率必须大于前组合的收益率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7" dur="5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blinds(horizontal)">
                                      <p:cBhvr>
                                        <p:cTn id="22" dur="500"/>
                                        <p:tgtEl>
                                          <p:spTgt spid="35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blinds(horizontal)">
                                      <p:cBhvr>
                                        <p:cTn id="27" dur="5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Grp="1" noChangeArrowheads="1"/>
          </p:cNvSpPr>
          <p:nvPr>
            <p:ph type="body" idx="1"/>
          </p:nvPr>
        </p:nvSpPr>
        <p:spPr>
          <a:xfrm>
            <a:off x="827088" y="1052513"/>
            <a:ext cx="7772400" cy="5257800"/>
          </a:xfrm>
        </p:spPr>
        <p:txBody>
          <a:bodyPr/>
          <a:lstStyle/>
          <a:p>
            <a:pPr eaLnBrk="1" hangingPunct="1">
              <a:lnSpc>
                <a:spcPct val="120000"/>
              </a:lnSpc>
            </a:pPr>
            <a:r>
              <a:rPr lang="zh-CN" altLang="en-US" dirty="0" smtClean="0">
                <a:latin typeface="宋体" charset="-122"/>
              </a:rPr>
              <a:t>投资者建立套利组合即寻求以下方程组的解 </a:t>
            </a:r>
            <a:r>
              <a:rPr lang="en-US" altLang="zh-CN" dirty="0" smtClean="0">
                <a:latin typeface="宋体" charset="-122"/>
              </a:rPr>
              <a:t>:</a:t>
            </a:r>
          </a:p>
          <a:p>
            <a:pPr eaLnBrk="1" hangingPunct="1">
              <a:lnSpc>
                <a:spcPct val="120000"/>
              </a:lnSpc>
            </a:pPr>
            <a:endParaRPr lang="en-US" altLang="zh-CN" dirty="0" smtClean="0">
              <a:latin typeface="宋体" charset="-122"/>
            </a:endParaRPr>
          </a:p>
          <a:p>
            <a:pPr eaLnBrk="1" hangingPunct="1">
              <a:lnSpc>
                <a:spcPct val="120000"/>
              </a:lnSpc>
            </a:pPr>
            <a:endParaRPr lang="en-US" altLang="zh-CN" dirty="0" smtClean="0">
              <a:latin typeface="宋体" charset="-122"/>
            </a:endParaRPr>
          </a:p>
          <a:p>
            <a:pPr eaLnBrk="1" hangingPunct="1">
              <a:lnSpc>
                <a:spcPct val="120000"/>
              </a:lnSpc>
            </a:pPr>
            <a:endParaRPr lang="en-US" altLang="zh-CN" dirty="0" smtClean="0">
              <a:latin typeface="宋体" charset="-122"/>
            </a:endParaRPr>
          </a:p>
          <a:p>
            <a:pPr eaLnBrk="1" hangingPunct="1">
              <a:lnSpc>
                <a:spcPct val="120000"/>
              </a:lnSpc>
            </a:pPr>
            <a:endParaRPr lang="en-US" altLang="zh-CN" dirty="0" smtClean="0">
              <a:latin typeface="宋体" charset="-122"/>
            </a:endParaRPr>
          </a:p>
          <a:p>
            <a:pPr eaLnBrk="1" hangingPunct="1">
              <a:buNone/>
            </a:pPr>
            <a:endParaRPr lang="en-US" altLang="zh-CN" dirty="0" smtClean="0"/>
          </a:p>
          <a:p>
            <a:pPr eaLnBrk="1" hangingPunct="1"/>
            <a:r>
              <a:rPr lang="zh-CN" altLang="en-US" dirty="0" smtClean="0"/>
              <a:t>公式可以用矩阵的方式表示；</a:t>
            </a:r>
            <a:r>
              <a:rPr lang="en-US" altLang="zh-CN" dirty="0" smtClean="0"/>
              <a:t>x</a:t>
            </a:r>
            <a:r>
              <a:rPr lang="zh-CN" altLang="en-US" dirty="0" smtClean="0"/>
              <a:t>表示权重改变量，未知，需要求解。</a:t>
            </a:r>
          </a:p>
          <a:p>
            <a:pPr eaLnBrk="1" hangingPunct="1"/>
            <a:r>
              <a:rPr lang="zh-CN" altLang="en-US" dirty="0" smtClean="0"/>
              <a:t>解一般是不唯一的。</a:t>
            </a:r>
            <a:endParaRPr lang="zh-CN" altLang="en-US" dirty="0" smtClean="0">
              <a:ea typeface="Arial Unicode MS" pitchFamily="34" charset="-122"/>
              <a:cs typeface="Arial Unicode MS" pitchFamily="34" charset="-122"/>
            </a:endParaRPr>
          </a:p>
          <a:p>
            <a:pPr eaLnBrk="1" hangingPunct="1">
              <a:lnSpc>
                <a:spcPct val="120000"/>
              </a:lnSpc>
            </a:pPr>
            <a:endParaRPr lang="en-US" altLang="zh-CN" dirty="0" smtClean="0">
              <a:latin typeface="宋体" charset="-122"/>
            </a:endParaRPr>
          </a:p>
          <a:p>
            <a:pPr eaLnBrk="1" hangingPunct="1">
              <a:lnSpc>
                <a:spcPct val="120000"/>
              </a:lnSpc>
              <a:buFont typeface="Wingdings" pitchFamily="2" charset="2"/>
              <a:buNone/>
            </a:pPr>
            <a:endParaRPr lang="en-US" altLang="zh-CN" dirty="0" smtClean="0">
              <a:latin typeface="宋体" charset="-122"/>
            </a:endParaRPr>
          </a:p>
          <a:p>
            <a:pPr eaLnBrk="1" hangingPunct="1">
              <a:lnSpc>
                <a:spcPct val="120000"/>
              </a:lnSpc>
              <a:buFont typeface="Wingdings" pitchFamily="2" charset="2"/>
              <a:buNone/>
            </a:pPr>
            <a:endParaRPr lang="en-US" altLang="zh-CN" dirty="0" smtClean="0"/>
          </a:p>
          <a:p>
            <a:pPr eaLnBrk="1" hangingPunct="1">
              <a:lnSpc>
                <a:spcPct val="120000"/>
              </a:lnSpc>
              <a:buFont typeface="Wingdings" pitchFamily="2" charset="2"/>
              <a:buNone/>
            </a:pPr>
            <a:endParaRPr lang="en-US" altLang="zh-CN" dirty="0" smtClean="0"/>
          </a:p>
          <a:p>
            <a:pPr eaLnBrk="1" hangingPunct="1">
              <a:lnSpc>
                <a:spcPct val="120000"/>
              </a:lnSpc>
              <a:buFont typeface="Wingdings" pitchFamily="2" charset="2"/>
              <a:buNone/>
            </a:pPr>
            <a:endParaRPr lang="en-US" altLang="zh-CN" dirty="0" smtClean="0"/>
          </a:p>
          <a:p>
            <a:pPr eaLnBrk="1" hangingPunct="1">
              <a:lnSpc>
                <a:spcPct val="120000"/>
              </a:lnSpc>
              <a:buFont typeface="Wingdings" pitchFamily="2" charset="2"/>
              <a:buNone/>
            </a:pPr>
            <a:r>
              <a:rPr lang="en-US" altLang="zh-CN" dirty="0" smtClean="0"/>
              <a:t>    </a:t>
            </a:r>
            <a:endParaRPr lang="zh-CN" altLang="en-US" dirty="0" smtClean="0">
              <a:latin typeface="宋体" charset="-122"/>
            </a:endParaRPr>
          </a:p>
          <a:p>
            <a:pPr eaLnBrk="1" hangingPunct="1">
              <a:lnSpc>
                <a:spcPct val="120000"/>
              </a:lnSpc>
              <a:buFont typeface="Wingdings" pitchFamily="2" charset="2"/>
              <a:buNone/>
            </a:pPr>
            <a:endParaRPr lang="zh-CN" altLang="en-US" dirty="0" smtClean="0"/>
          </a:p>
          <a:p>
            <a:pPr eaLnBrk="1" hangingPunct="1">
              <a:lnSpc>
                <a:spcPct val="120000"/>
              </a:lnSpc>
              <a:buFont typeface="Wingdings" pitchFamily="2" charset="2"/>
              <a:buNone/>
            </a:pPr>
            <a:endParaRPr lang="en-US" altLang="zh-CN" dirty="0" smtClean="0"/>
          </a:p>
        </p:txBody>
      </p:sp>
      <p:graphicFrame>
        <p:nvGraphicFramePr>
          <p:cNvPr id="11266" name="Object 4"/>
          <p:cNvGraphicFramePr>
            <a:graphicFrameLocks noChangeAspect="1"/>
          </p:cNvGraphicFramePr>
          <p:nvPr/>
        </p:nvGraphicFramePr>
        <p:xfrm>
          <a:off x="4518025" y="3327400"/>
          <a:ext cx="106363" cy="201613"/>
        </p:xfrm>
        <a:graphic>
          <a:graphicData uri="http://schemas.openxmlformats.org/presentationml/2006/ole">
            <p:oleObj spid="_x0000_s55298" name="公式" r:id="rId3" imgW="114120" imgH="215640" progId="">
              <p:embed/>
            </p:oleObj>
          </a:graphicData>
        </a:graphic>
      </p:graphicFrame>
      <p:sp>
        <p:nvSpPr>
          <p:cNvPr id="11269" name="Rectangle 5"/>
          <p:cNvSpPr>
            <a:spLocks noChangeArrowheads="1"/>
          </p:cNvSpPr>
          <p:nvPr/>
        </p:nvSpPr>
        <p:spPr bwMode="auto">
          <a:xfrm>
            <a:off x="3995738" y="3224213"/>
            <a:ext cx="9144000" cy="0"/>
          </a:xfrm>
          <a:prstGeom prst="rect">
            <a:avLst/>
          </a:prstGeom>
          <a:noFill/>
          <a:ln w="12700">
            <a:noFill/>
            <a:miter lim="800000"/>
            <a:headEnd type="none" w="sm" len="sm"/>
            <a:tailEnd type="none" w="sm" len="sm"/>
          </a:ln>
        </p:spPr>
        <p:txBody>
          <a:bodyPr>
            <a:spAutoFit/>
          </a:bodyPr>
          <a:lstStyle/>
          <a:p>
            <a:endParaRPr lang="zh-CN" altLang="en-US"/>
          </a:p>
        </p:txBody>
      </p:sp>
      <p:sp>
        <p:nvSpPr>
          <p:cNvPr id="11270" name="Rectangle 7"/>
          <p:cNvSpPr>
            <a:spLocks noChangeArrowheads="1"/>
          </p:cNvSpPr>
          <p:nvPr/>
        </p:nvSpPr>
        <p:spPr bwMode="auto">
          <a:xfrm>
            <a:off x="4191000" y="3048000"/>
            <a:ext cx="9144000" cy="0"/>
          </a:xfrm>
          <a:prstGeom prst="rect">
            <a:avLst/>
          </a:prstGeom>
          <a:noFill/>
          <a:ln w="12700">
            <a:noFill/>
            <a:miter lim="800000"/>
            <a:headEnd type="none" w="sm" len="sm"/>
            <a:tailEnd type="none" w="sm" len="sm"/>
          </a:ln>
        </p:spPr>
        <p:txBody>
          <a:bodyPr>
            <a:spAutoFit/>
          </a:bodyPr>
          <a:lstStyle/>
          <a:p>
            <a:endParaRPr lang="zh-CN" altLang="en-US"/>
          </a:p>
        </p:txBody>
      </p:sp>
      <p:graphicFrame>
        <p:nvGraphicFramePr>
          <p:cNvPr id="8196" name="Object 8"/>
          <p:cNvGraphicFramePr>
            <a:graphicFrameLocks noChangeAspect="1"/>
          </p:cNvGraphicFramePr>
          <p:nvPr/>
        </p:nvGraphicFramePr>
        <p:xfrm>
          <a:off x="1692275" y="1773238"/>
          <a:ext cx="5191125" cy="2459037"/>
        </p:xfrm>
        <a:graphic>
          <a:graphicData uri="http://schemas.openxmlformats.org/presentationml/2006/ole">
            <p:oleObj spid="_x0000_s55299" name="Equation" r:id="rId4" imgW="2361960" imgH="1117440" progId="Equation.DSMT4">
              <p:embed/>
            </p:oleObj>
          </a:graphicData>
        </a:graphic>
      </p:graphicFrame>
      <p:sp>
        <p:nvSpPr>
          <p:cNvPr id="11271" name="Rectangle 9"/>
          <p:cNvSpPr>
            <a:spLocks noChangeArrowheads="1"/>
          </p:cNvSpPr>
          <p:nvPr/>
        </p:nvSpPr>
        <p:spPr bwMode="auto">
          <a:xfrm>
            <a:off x="3467100" y="3224213"/>
            <a:ext cx="9144000" cy="0"/>
          </a:xfrm>
          <a:prstGeom prst="rect">
            <a:avLst/>
          </a:prstGeom>
          <a:noFill/>
          <a:ln w="12700">
            <a:noFill/>
            <a:miter lim="800000"/>
            <a:headEnd type="none" w="sm" len="sm"/>
            <a:tailEnd type="none" w="sm" len="sm"/>
          </a:ln>
        </p:spPr>
        <p:txBody>
          <a:bodyPr>
            <a:spAutoFit/>
          </a:bodyPr>
          <a:lstStyle/>
          <a:p>
            <a:endParaRPr lang="zh-CN" altLang="en-US"/>
          </a:p>
        </p:txBody>
      </p:sp>
      <p:sp>
        <p:nvSpPr>
          <p:cNvPr id="11272" name="Rectangle 11"/>
          <p:cNvSpPr>
            <a:spLocks noChangeArrowheads="1"/>
          </p:cNvSpPr>
          <p:nvPr/>
        </p:nvSpPr>
        <p:spPr bwMode="auto">
          <a:xfrm>
            <a:off x="1303338" y="366713"/>
            <a:ext cx="7793037" cy="1462087"/>
          </a:xfrm>
          <a:prstGeom prst="rect">
            <a:avLst/>
          </a:prstGeom>
          <a:noFill/>
          <a:ln w="9525">
            <a:noFill/>
            <a:miter lim="800000"/>
            <a:headEnd/>
            <a:tailEnd/>
          </a:ln>
        </p:spPr>
        <p:txBody>
          <a:bodyPr anchor="b"/>
          <a:lstStyle/>
          <a:p>
            <a:endParaRPr lang="zh-CN" altLang="en-US" sz="4000" b="1">
              <a:solidFill>
                <a:srgbClr val="000066"/>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blinds(horizontal)">
                                      <p:cBhvr>
                                        <p:cTn id="7" dur="500"/>
                                        <p:tgtEl>
                                          <p:spTgt spid="8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linds(horizontal)">
                                      <p:cBhvr>
                                        <p:cTn id="12" dur="5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8">
                                            <p:txEl>
                                              <p:pRg st="6" end="6"/>
                                            </p:txEl>
                                          </p:spTgt>
                                        </p:tgtEl>
                                        <p:attrNameLst>
                                          <p:attrName>style.visibility</p:attrName>
                                        </p:attrNameLst>
                                      </p:cBhvr>
                                      <p:to>
                                        <p:strVal val="visible"/>
                                      </p:to>
                                    </p:set>
                                    <p:animEffect transition="in" filter="blinds(horizontal)">
                                      <p:cBhvr>
                                        <p:cTn id="17" dur="500"/>
                                        <p:tgtEl>
                                          <p:spTgt spid="8198">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8">
                                            <p:txEl>
                                              <p:pRg st="7" end="7"/>
                                            </p:txEl>
                                          </p:spTgt>
                                        </p:tgtEl>
                                        <p:attrNameLst>
                                          <p:attrName>style.visibility</p:attrName>
                                        </p:attrNameLst>
                                      </p:cBhvr>
                                      <p:to>
                                        <p:strVal val="visible"/>
                                      </p:to>
                                    </p:set>
                                    <p:animEffect transition="in" filter="blinds(horizontal)">
                                      <p:cBhvr>
                                        <p:cTn id="22" dur="500"/>
                                        <p:tgtEl>
                                          <p:spTgt spid="8198">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8">
                                            <p:txEl>
                                              <p:pRg st="13" end="13"/>
                                            </p:txEl>
                                          </p:spTgt>
                                        </p:tgtEl>
                                        <p:attrNameLst>
                                          <p:attrName>style.visibility</p:attrName>
                                        </p:attrNameLst>
                                      </p:cBhvr>
                                      <p:to>
                                        <p:strVal val="visible"/>
                                      </p:to>
                                    </p:set>
                                    <p:animEffect transition="in" filter="blinds(horizontal)">
                                      <p:cBhvr>
                                        <p:cTn id="27" dur="500"/>
                                        <p:tgtEl>
                                          <p:spTgt spid="819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z="2800" b="1" dirty="0"/>
              <a:t>4.2  </a:t>
            </a:r>
            <a:r>
              <a:rPr lang="zh-CN" altLang="en-US" sz="2800" b="1" dirty="0"/>
              <a:t>不含残差的线性因子模型的套利定价理论</a:t>
            </a:r>
            <a:r>
              <a:rPr lang="zh-CN" altLang="en-US" dirty="0"/>
              <a:t> </a:t>
            </a:r>
          </a:p>
        </p:txBody>
      </p:sp>
      <p:sp>
        <p:nvSpPr>
          <p:cNvPr id="23556" name="Text Box 4"/>
          <p:cNvSpPr txBox="1">
            <a:spLocks noChangeArrowheads="1"/>
          </p:cNvSpPr>
          <p:nvPr/>
        </p:nvSpPr>
        <p:spPr bwMode="auto">
          <a:xfrm>
            <a:off x="468313" y="1844675"/>
            <a:ext cx="4298950" cy="457200"/>
          </a:xfrm>
          <a:prstGeom prst="rect">
            <a:avLst/>
          </a:prstGeom>
          <a:noFill/>
          <a:ln w="9525" algn="ctr">
            <a:noFill/>
            <a:miter lim="800000"/>
            <a:headEnd/>
            <a:tailEnd/>
          </a:ln>
          <a:effectLst/>
        </p:spPr>
        <p:txBody>
          <a:bodyPr wrap="none">
            <a:spAutoFit/>
          </a:bodyPr>
          <a:lstStyle/>
          <a:p>
            <a:r>
              <a:rPr lang="en-US" altLang="zh-CN" sz="2400" dirty="0">
                <a:latin typeface="黑体" pitchFamily="2" charset="-122"/>
                <a:ea typeface="黑体" pitchFamily="2" charset="-122"/>
              </a:rPr>
              <a:t>4.2.1  </a:t>
            </a:r>
            <a:r>
              <a:rPr lang="zh-CN" altLang="en-US" sz="2400" dirty="0">
                <a:latin typeface="黑体" pitchFamily="2" charset="-122"/>
                <a:ea typeface="黑体" pitchFamily="2" charset="-122"/>
              </a:rPr>
              <a:t>不含残差的单因子模型</a:t>
            </a:r>
          </a:p>
        </p:txBody>
      </p:sp>
      <p:sp>
        <p:nvSpPr>
          <p:cNvPr id="23558" name="Rectangle 6"/>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3557" name="Object 5"/>
          <p:cNvGraphicFramePr>
            <a:graphicFrameLocks noChangeAspect="1"/>
          </p:cNvGraphicFramePr>
          <p:nvPr/>
        </p:nvGraphicFramePr>
        <p:xfrm>
          <a:off x="2195736" y="2492895"/>
          <a:ext cx="1833490" cy="523175"/>
        </p:xfrm>
        <a:graphic>
          <a:graphicData uri="http://schemas.openxmlformats.org/presentationml/2006/ole">
            <p:oleObj spid="_x0000_s56322" name="Equation" r:id="rId3" imgW="800100" imgH="228600" progId="Equation.DSMT4">
              <p:embed/>
            </p:oleObj>
          </a:graphicData>
        </a:graphic>
      </p:graphicFrame>
      <p:sp>
        <p:nvSpPr>
          <p:cNvPr id="23560" name="Rectangle 8"/>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3559" name="Object 7"/>
          <p:cNvGraphicFramePr>
            <a:graphicFrameLocks noChangeAspect="1"/>
          </p:cNvGraphicFramePr>
          <p:nvPr/>
        </p:nvGraphicFramePr>
        <p:xfrm>
          <a:off x="4356100" y="2492375"/>
          <a:ext cx="1258888" cy="334963"/>
        </p:xfrm>
        <a:graphic>
          <a:graphicData uri="http://schemas.openxmlformats.org/presentationml/2006/ole">
            <p:oleObj spid="_x0000_s56323" name="Equation" r:id="rId4" imgW="748975" imgH="203112" progId="Equation.DSMT4">
              <p:embed/>
            </p:oleObj>
          </a:graphicData>
        </a:graphic>
      </p:graphicFrame>
      <p:sp>
        <p:nvSpPr>
          <p:cNvPr id="23561" name="Text Box 9"/>
          <p:cNvSpPr txBox="1">
            <a:spLocks noChangeArrowheads="1"/>
          </p:cNvSpPr>
          <p:nvPr/>
        </p:nvSpPr>
        <p:spPr bwMode="auto">
          <a:xfrm>
            <a:off x="6886575" y="2368550"/>
            <a:ext cx="844550" cy="366713"/>
          </a:xfrm>
          <a:prstGeom prst="rect">
            <a:avLst/>
          </a:prstGeom>
          <a:noFill/>
          <a:ln w="9525" algn="ctr">
            <a:noFill/>
            <a:miter lim="800000"/>
            <a:headEnd/>
            <a:tailEnd/>
          </a:ln>
          <a:effectLst/>
        </p:spPr>
        <p:txBody>
          <a:bodyPr wrap="none">
            <a:spAutoFit/>
          </a:bodyPr>
          <a:lstStyle/>
          <a:p>
            <a:r>
              <a:rPr lang="en-US" altLang="zh-CN"/>
              <a:t>(4.2.1)</a:t>
            </a:r>
          </a:p>
        </p:txBody>
      </p:sp>
      <p:sp>
        <p:nvSpPr>
          <p:cNvPr id="23562" name="Text Box 10"/>
          <p:cNvSpPr txBox="1">
            <a:spLocks noChangeArrowheads="1"/>
          </p:cNvSpPr>
          <p:nvPr/>
        </p:nvSpPr>
        <p:spPr bwMode="auto">
          <a:xfrm>
            <a:off x="171391" y="2997200"/>
            <a:ext cx="875059" cy="461665"/>
          </a:xfrm>
          <a:prstGeom prst="rect">
            <a:avLst/>
          </a:prstGeom>
          <a:noFill/>
          <a:ln w="9525" algn="ctr">
            <a:noFill/>
            <a:miter lim="800000"/>
            <a:headEnd/>
            <a:tailEnd/>
          </a:ln>
          <a:effectLst/>
        </p:spPr>
        <p:txBody>
          <a:bodyPr wrap="square">
            <a:spAutoFit/>
          </a:bodyPr>
          <a:lstStyle/>
          <a:p>
            <a:r>
              <a:rPr lang="zh-CN" altLang="en-US" sz="2400" b="1"/>
              <a:t>其中</a:t>
            </a:r>
          </a:p>
        </p:txBody>
      </p:sp>
      <p:sp>
        <p:nvSpPr>
          <p:cNvPr id="23564" name="Rectangle 12"/>
          <p:cNvSpPr>
            <a:spLocks noChangeArrowheads="1"/>
          </p:cNvSpPr>
          <p:nvPr/>
        </p:nvSpPr>
        <p:spPr bwMode="auto">
          <a:xfrm>
            <a:off x="0" y="33099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3563" name="Object 11"/>
          <p:cNvGraphicFramePr>
            <a:graphicFrameLocks noChangeAspect="1"/>
          </p:cNvGraphicFramePr>
          <p:nvPr/>
        </p:nvGraphicFramePr>
        <p:xfrm>
          <a:off x="1259632" y="3140968"/>
          <a:ext cx="1683721" cy="473177"/>
        </p:xfrm>
        <a:graphic>
          <a:graphicData uri="http://schemas.openxmlformats.org/presentationml/2006/ole">
            <p:oleObj spid="_x0000_s56324" name="Equation" r:id="rId5" imgW="850680" imgH="241200" progId="Equation.DSMT4">
              <p:embed/>
            </p:oleObj>
          </a:graphicData>
        </a:graphic>
      </p:graphicFrame>
      <p:sp>
        <p:nvSpPr>
          <p:cNvPr id="23566" name="Rectangle 14"/>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3565" name="Object 13"/>
          <p:cNvGraphicFramePr>
            <a:graphicFrameLocks noChangeAspect="1"/>
          </p:cNvGraphicFramePr>
          <p:nvPr/>
        </p:nvGraphicFramePr>
        <p:xfrm>
          <a:off x="3059832" y="3140968"/>
          <a:ext cx="849749" cy="510638"/>
        </p:xfrm>
        <a:graphic>
          <a:graphicData uri="http://schemas.openxmlformats.org/presentationml/2006/ole">
            <p:oleObj spid="_x0000_s56325" name="Equation" r:id="rId6" imgW="381000" imgH="228600" progId="Equation.DSMT4">
              <p:embed/>
            </p:oleObj>
          </a:graphicData>
        </a:graphic>
      </p:graphicFrame>
      <p:sp>
        <p:nvSpPr>
          <p:cNvPr id="23568" name="Rectangle 16"/>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3567" name="Object 15"/>
          <p:cNvGraphicFramePr>
            <a:graphicFrameLocks noChangeAspect="1"/>
          </p:cNvGraphicFramePr>
          <p:nvPr/>
        </p:nvGraphicFramePr>
        <p:xfrm>
          <a:off x="3995936" y="3212976"/>
          <a:ext cx="1922284" cy="370656"/>
        </p:xfrm>
        <a:graphic>
          <a:graphicData uri="http://schemas.openxmlformats.org/presentationml/2006/ole">
            <p:oleObj spid="_x0000_s56326" name="Equation" r:id="rId7" imgW="1040948" imgH="203112" progId="Equation.DSMT4">
              <p:embed/>
            </p:oleObj>
          </a:graphicData>
        </a:graphic>
      </p:graphicFrame>
      <p:sp>
        <p:nvSpPr>
          <p:cNvPr id="23569" name="Text Box 17"/>
          <p:cNvSpPr txBox="1">
            <a:spLocks noChangeArrowheads="1"/>
          </p:cNvSpPr>
          <p:nvPr/>
        </p:nvSpPr>
        <p:spPr bwMode="auto">
          <a:xfrm>
            <a:off x="323528" y="3717032"/>
            <a:ext cx="875059" cy="461665"/>
          </a:xfrm>
          <a:prstGeom prst="rect">
            <a:avLst/>
          </a:prstGeom>
          <a:noFill/>
          <a:ln w="9525" algn="ctr">
            <a:noFill/>
            <a:miter lim="800000"/>
            <a:headEnd/>
            <a:tailEnd/>
          </a:ln>
          <a:effectLst/>
        </p:spPr>
        <p:txBody>
          <a:bodyPr wrap="square">
            <a:spAutoFit/>
          </a:bodyPr>
          <a:lstStyle/>
          <a:p>
            <a:r>
              <a:rPr lang="zh-CN" altLang="en-US" sz="2400" b="1" dirty="0"/>
              <a:t>例子</a:t>
            </a:r>
          </a:p>
        </p:txBody>
      </p:sp>
      <p:sp>
        <p:nvSpPr>
          <p:cNvPr id="23570" name="Text Box 18"/>
          <p:cNvSpPr txBox="1">
            <a:spLocks noChangeArrowheads="1"/>
          </p:cNvSpPr>
          <p:nvPr/>
        </p:nvSpPr>
        <p:spPr bwMode="auto">
          <a:xfrm>
            <a:off x="1331640" y="3861048"/>
            <a:ext cx="6991016" cy="830997"/>
          </a:xfrm>
          <a:prstGeom prst="rect">
            <a:avLst/>
          </a:prstGeom>
          <a:noFill/>
          <a:ln w="9525" algn="ctr">
            <a:noFill/>
            <a:miter lim="800000"/>
            <a:headEnd/>
            <a:tailEnd/>
          </a:ln>
          <a:effectLst/>
        </p:spPr>
        <p:txBody>
          <a:bodyPr wrap="none">
            <a:spAutoFit/>
          </a:bodyPr>
          <a:lstStyle/>
          <a:p>
            <a:r>
              <a:rPr lang="zh-CN" altLang="en-US" sz="2400" b="1" dirty="0"/>
              <a:t>设市场上有三种股票，三种股票期望收益率和</a:t>
            </a:r>
            <a:r>
              <a:rPr lang="zh-CN" altLang="en-US" sz="2400" b="1" dirty="0" smtClean="0"/>
              <a:t>敏感</a:t>
            </a:r>
            <a:endParaRPr lang="en-US" altLang="zh-CN" sz="2400" b="1" dirty="0" smtClean="0"/>
          </a:p>
          <a:p>
            <a:pPr algn="l"/>
            <a:r>
              <a:rPr lang="zh-CN" altLang="en-US" sz="2400" b="1" dirty="0" smtClean="0"/>
              <a:t>系数</a:t>
            </a:r>
            <a:r>
              <a:rPr lang="zh-CN" altLang="en-US" sz="2400" b="1" dirty="0"/>
              <a:t>分别为 </a:t>
            </a:r>
          </a:p>
        </p:txBody>
      </p:sp>
      <p:sp>
        <p:nvSpPr>
          <p:cNvPr id="23572" name="Rectangle 20"/>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3571" name="Object 19"/>
          <p:cNvGraphicFramePr>
            <a:graphicFrameLocks noChangeAspect="1"/>
          </p:cNvGraphicFramePr>
          <p:nvPr/>
        </p:nvGraphicFramePr>
        <p:xfrm>
          <a:off x="1907704" y="4869160"/>
          <a:ext cx="4830350" cy="441632"/>
        </p:xfrm>
        <a:graphic>
          <a:graphicData uri="http://schemas.openxmlformats.org/presentationml/2006/ole">
            <p:oleObj spid="_x0000_s56327" name="Equation" r:id="rId8" imgW="2501900" imgH="228600" progId="Equation.DSMT4">
              <p:embed/>
            </p:oleObj>
          </a:graphicData>
        </a:graphic>
      </p:graphicFrame>
      <p:sp>
        <p:nvSpPr>
          <p:cNvPr id="23574" name="Rectangle 22"/>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3573" name="Object 21"/>
          <p:cNvGraphicFramePr>
            <a:graphicFrameLocks noChangeAspect="1"/>
          </p:cNvGraphicFramePr>
          <p:nvPr/>
        </p:nvGraphicFramePr>
        <p:xfrm>
          <a:off x="2483768" y="5589240"/>
          <a:ext cx="2862723" cy="431775"/>
        </p:xfrm>
        <a:graphic>
          <a:graphicData uri="http://schemas.openxmlformats.org/presentationml/2006/ole">
            <p:oleObj spid="_x0000_s56328" name="Equation" r:id="rId9" imgW="151130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5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5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5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61" grpId="0"/>
      <p:bldP spid="23562" grpId="0"/>
      <p:bldP spid="23569" grpId="0"/>
      <p:bldP spid="235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z="2800" b="1"/>
              <a:t>4.2  </a:t>
            </a:r>
            <a:r>
              <a:rPr lang="zh-CN" altLang="en-US" sz="2800" b="1"/>
              <a:t>不含残差的线性因子模型的套利定价理论</a:t>
            </a:r>
          </a:p>
        </p:txBody>
      </p:sp>
      <p:sp>
        <p:nvSpPr>
          <p:cNvPr id="24581" name="Text Box 5"/>
          <p:cNvSpPr txBox="1">
            <a:spLocks noChangeArrowheads="1"/>
          </p:cNvSpPr>
          <p:nvPr/>
        </p:nvSpPr>
        <p:spPr bwMode="auto">
          <a:xfrm>
            <a:off x="683568" y="2060848"/>
            <a:ext cx="2731838" cy="461665"/>
          </a:xfrm>
          <a:prstGeom prst="rect">
            <a:avLst/>
          </a:prstGeom>
          <a:noFill/>
          <a:ln w="9525" algn="ctr">
            <a:noFill/>
            <a:miter lim="800000"/>
            <a:headEnd/>
            <a:tailEnd/>
          </a:ln>
          <a:effectLst/>
        </p:spPr>
        <p:txBody>
          <a:bodyPr wrap="none">
            <a:spAutoFit/>
          </a:bodyPr>
          <a:lstStyle/>
          <a:p>
            <a:r>
              <a:rPr lang="zh-CN" altLang="en-US" sz="2400" b="1" dirty="0"/>
              <a:t>假设存在资产组合 </a:t>
            </a:r>
          </a:p>
        </p:txBody>
      </p:sp>
      <p:sp>
        <p:nvSpPr>
          <p:cNvPr id="24583" name="Rectangle 7"/>
          <p:cNvSpPr>
            <a:spLocks noChangeArrowheads="1"/>
          </p:cNvSpPr>
          <p:nvPr/>
        </p:nvSpPr>
        <p:spPr bwMode="auto">
          <a:xfrm>
            <a:off x="0" y="32908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4582" name="Object 6"/>
          <p:cNvGraphicFramePr>
            <a:graphicFrameLocks noChangeAspect="1"/>
          </p:cNvGraphicFramePr>
          <p:nvPr/>
        </p:nvGraphicFramePr>
        <p:xfrm>
          <a:off x="3419872" y="2060848"/>
          <a:ext cx="1443022" cy="504056"/>
        </p:xfrm>
        <a:graphic>
          <a:graphicData uri="http://schemas.openxmlformats.org/presentationml/2006/ole">
            <p:oleObj spid="_x0000_s24582" name="Equation" r:id="rId3" imgW="787400" imgH="279400" progId="Equation.DSMT4">
              <p:embed/>
            </p:oleObj>
          </a:graphicData>
        </a:graphic>
      </p:graphicFrame>
      <p:sp>
        <p:nvSpPr>
          <p:cNvPr id="24584" name="Text Box 8"/>
          <p:cNvSpPr txBox="1">
            <a:spLocks noChangeArrowheads="1"/>
          </p:cNvSpPr>
          <p:nvPr/>
        </p:nvSpPr>
        <p:spPr bwMode="auto">
          <a:xfrm>
            <a:off x="4932040" y="2060848"/>
            <a:ext cx="2116285" cy="461665"/>
          </a:xfrm>
          <a:prstGeom prst="rect">
            <a:avLst/>
          </a:prstGeom>
          <a:noFill/>
          <a:ln w="9525" algn="ctr">
            <a:noFill/>
            <a:miter lim="800000"/>
            <a:headEnd/>
            <a:tailEnd/>
          </a:ln>
          <a:effectLst/>
        </p:spPr>
        <p:txBody>
          <a:bodyPr wrap="none">
            <a:spAutoFit/>
          </a:bodyPr>
          <a:lstStyle/>
          <a:p>
            <a:r>
              <a:rPr lang="zh-CN" altLang="en-US" sz="2400" b="1" dirty="0"/>
              <a:t>满足如下条件 </a:t>
            </a:r>
          </a:p>
        </p:txBody>
      </p:sp>
      <p:sp>
        <p:nvSpPr>
          <p:cNvPr id="24586" name="Rectangle 10"/>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4585" name="Object 9"/>
          <p:cNvGraphicFramePr>
            <a:graphicFrameLocks noChangeAspect="1"/>
          </p:cNvGraphicFramePr>
          <p:nvPr/>
        </p:nvGraphicFramePr>
        <p:xfrm>
          <a:off x="2268538" y="2997399"/>
          <a:ext cx="2159000" cy="492125"/>
        </p:xfrm>
        <a:graphic>
          <a:graphicData uri="http://schemas.openxmlformats.org/presentationml/2006/ole">
            <p:oleObj spid="_x0000_s24585" name="Equation" r:id="rId4" imgW="1002865" imgH="228501" progId="Equation.DSMT4">
              <p:embed/>
            </p:oleObj>
          </a:graphicData>
        </a:graphic>
      </p:graphicFrame>
      <p:sp>
        <p:nvSpPr>
          <p:cNvPr id="24588" name="Rectangle 12"/>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4587" name="Object 11"/>
          <p:cNvGraphicFramePr>
            <a:graphicFrameLocks noChangeAspect="1"/>
          </p:cNvGraphicFramePr>
          <p:nvPr/>
        </p:nvGraphicFramePr>
        <p:xfrm>
          <a:off x="1187624" y="3861048"/>
          <a:ext cx="2808287" cy="412750"/>
        </p:xfrm>
        <a:graphic>
          <a:graphicData uri="http://schemas.openxmlformats.org/presentationml/2006/ole">
            <p:oleObj spid="_x0000_s24587" name="Equation" r:id="rId5" imgW="1549400" imgH="228600" progId="Equation.DSMT4">
              <p:embed/>
            </p:oleObj>
          </a:graphicData>
        </a:graphic>
      </p:graphicFrame>
      <p:sp>
        <p:nvSpPr>
          <p:cNvPr id="24590" name="Rectangle 14"/>
          <p:cNvSpPr>
            <a:spLocks noChangeArrowheads="1"/>
          </p:cNvSpPr>
          <p:nvPr/>
        </p:nvSpPr>
        <p:spPr bwMode="auto">
          <a:xfrm>
            <a:off x="0" y="33147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4589" name="Object 13"/>
          <p:cNvGraphicFramePr>
            <a:graphicFrameLocks noChangeAspect="1"/>
          </p:cNvGraphicFramePr>
          <p:nvPr/>
        </p:nvGraphicFramePr>
        <p:xfrm>
          <a:off x="1187624" y="4653136"/>
          <a:ext cx="3095625" cy="398462"/>
        </p:xfrm>
        <a:graphic>
          <a:graphicData uri="http://schemas.openxmlformats.org/presentationml/2006/ole">
            <p:oleObj spid="_x0000_s24589" name="Equation" r:id="rId6" imgW="1778000" imgH="228600" progId="Equation.DSMT4">
              <p:embed/>
            </p:oleObj>
          </a:graphicData>
        </a:graphic>
      </p:graphicFrame>
      <p:sp>
        <p:nvSpPr>
          <p:cNvPr id="24591" name="Text Box 15"/>
          <p:cNvSpPr txBox="1">
            <a:spLocks noChangeArrowheads="1"/>
          </p:cNvSpPr>
          <p:nvPr/>
        </p:nvSpPr>
        <p:spPr bwMode="auto">
          <a:xfrm>
            <a:off x="6308731" y="2945011"/>
            <a:ext cx="1279517" cy="461665"/>
          </a:xfrm>
          <a:prstGeom prst="rect">
            <a:avLst/>
          </a:prstGeom>
          <a:noFill/>
          <a:ln w="9525" algn="ctr">
            <a:noFill/>
            <a:miter lim="800000"/>
            <a:headEnd/>
            <a:tailEnd/>
          </a:ln>
          <a:effectLst/>
        </p:spPr>
        <p:txBody>
          <a:bodyPr wrap="none">
            <a:spAutoFit/>
          </a:bodyPr>
          <a:lstStyle/>
          <a:p>
            <a:r>
              <a:rPr lang="zh-CN" altLang="en-US" sz="2400" b="1" dirty="0" smtClean="0"/>
              <a:t>投入为</a:t>
            </a:r>
            <a:r>
              <a:rPr lang="en-US" altLang="zh-CN" sz="2400" b="1" dirty="0" smtClean="0"/>
              <a:t>0</a:t>
            </a:r>
            <a:endParaRPr lang="en-US" altLang="zh-CN" sz="2400" b="1" dirty="0"/>
          </a:p>
        </p:txBody>
      </p:sp>
      <p:sp>
        <p:nvSpPr>
          <p:cNvPr id="24592" name="Text Box 16"/>
          <p:cNvSpPr txBox="1">
            <a:spLocks noChangeArrowheads="1"/>
          </p:cNvSpPr>
          <p:nvPr/>
        </p:nvSpPr>
        <p:spPr bwMode="auto">
          <a:xfrm>
            <a:off x="4698551" y="3789040"/>
            <a:ext cx="4206601" cy="461665"/>
          </a:xfrm>
          <a:prstGeom prst="rect">
            <a:avLst/>
          </a:prstGeom>
          <a:noFill/>
          <a:ln w="9525" algn="ctr">
            <a:noFill/>
            <a:miter lim="800000"/>
            <a:headEnd/>
            <a:tailEnd/>
          </a:ln>
          <a:effectLst/>
        </p:spPr>
        <p:txBody>
          <a:bodyPr wrap="none">
            <a:spAutoFit/>
          </a:bodyPr>
          <a:lstStyle/>
          <a:p>
            <a:r>
              <a:rPr lang="zh-CN" altLang="en-US" sz="2400" b="1" dirty="0" smtClean="0"/>
              <a:t>该资产组合不受各因素的影响</a:t>
            </a:r>
            <a:endParaRPr lang="en-US" altLang="zh-CN" sz="2400" b="1" dirty="0"/>
          </a:p>
        </p:txBody>
      </p:sp>
      <p:sp>
        <p:nvSpPr>
          <p:cNvPr id="24593" name="Text Box 17"/>
          <p:cNvSpPr txBox="1">
            <a:spLocks noChangeArrowheads="1"/>
          </p:cNvSpPr>
          <p:nvPr/>
        </p:nvSpPr>
        <p:spPr bwMode="auto">
          <a:xfrm>
            <a:off x="5894690" y="4581724"/>
            <a:ext cx="2202847" cy="461665"/>
          </a:xfrm>
          <a:prstGeom prst="rect">
            <a:avLst/>
          </a:prstGeom>
          <a:noFill/>
          <a:ln w="9525" algn="ctr">
            <a:noFill/>
            <a:miter lim="800000"/>
            <a:headEnd/>
            <a:tailEnd/>
          </a:ln>
          <a:effectLst/>
        </p:spPr>
        <p:txBody>
          <a:bodyPr wrap="none">
            <a:spAutoFit/>
          </a:bodyPr>
          <a:lstStyle/>
          <a:p>
            <a:r>
              <a:rPr lang="zh-CN" altLang="en-US" sz="2400" b="1" dirty="0" smtClean="0"/>
              <a:t>预期收益大于</a:t>
            </a:r>
            <a:r>
              <a:rPr lang="en-US" altLang="zh-CN" sz="2400" b="1" dirty="0" smtClean="0"/>
              <a:t>0</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4" grpId="0"/>
      <p:bldP spid="24591" grpId="0"/>
      <p:bldP spid="24592" grpId="0"/>
      <p:bldP spid="24593"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1570</TotalTime>
  <Words>1341</Words>
  <Application>Microsoft Office PowerPoint</Application>
  <PresentationFormat>全屏显示(4:3)</PresentationFormat>
  <Paragraphs>210</Paragraphs>
  <Slides>27</Slides>
  <Notes>3</Notes>
  <HiddenSlides>2</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0" baseType="lpstr">
      <vt:lpstr>Pixel</vt:lpstr>
      <vt:lpstr>Equation</vt:lpstr>
      <vt:lpstr>公式</vt:lpstr>
      <vt:lpstr>4.2  不含残差的线性因子模型的套利定价理论 </vt:lpstr>
      <vt:lpstr>套利机会：</vt:lpstr>
      <vt:lpstr>套利机会：</vt:lpstr>
      <vt:lpstr>套利机会：</vt:lpstr>
      <vt:lpstr>1.6.1 单期确定性无套利定价模型</vt:lpstr>
      <vt:lpstr>套利组合</vt:lpstr>
      <vt:lpstr>幻灯片 7</vt:lpstr>
      <vt:lpstr>4.2  不含残差的线性因子模型的套利定价理论 </vt:lpstr>
      <vt:lpstr>4.2  不含残差的线性因子模型的套利定价理论</vt:lpstr>
      <vt:lpstr>4.2  不含残差的线性因子模型的套利定价理论</vt:lpstr>
      <vt:lpstr>4.2  不含残差的线性因子模型的套利定价理论</vt:lpstr>
      <vt:lpstr>4.2  不含残差的线性因子模型的套利定价理论</vt:lpstr>
      <vt:lpstr>4.2  不含残差的线性因子模型的套利定价理论</vt:lpstr>
      <vt:lpstr>4.2  不含残差的线性因子模型的套利定价理论</vt:lpstr>
      <vt:lpstr>4.2  不含残差的线性因子模型的套利定价理论</vt:lpstr>
      <vt:lpstr>4.2  不含残差的线性因子模型的套利定价理论</vt:lpstr>
      <vt:lpstr>4.2  不含残差的线性因子模型的套利定价理论</vt:lpstr>
      <vt:lpstr>4.2  不含残差的线性因子模型的套利定价理论</vt:lpstr>
      <vt:lpstr>4.2  不含残差的线性因子模型的套利定价理论</vt:lpstr>
      <vt:lpstr>幻灯片 20</vt:lpstr>
      <vt:lpstr>4.2.3λk 的经济意义</vt:lpstr>
      <vt:lpstr>幻灯片 22</vt:lpstr>
      <vt:lpstr>幻灯片 23</vt:lpstr>
      <vt:lpstr>幻灯片 24</vt:lpstr>
      <vt:lpstr>幻灯片 25</vt:lpstr>
      <vt:lpstr>4.2  不含残差的线性因子模型的套利定价理论</vt:lpstr>
      <vt:lpstr>4.2  不含残差的线性因子模型的套利定价理论</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套利定价理论</dc:title>
  <dc:creator>微软用户</dc:creator>
  <cp:lastModifiedBy>thinkpad</cp:lastModifiedBy>
  <cp:revision>65</cp:revision>
  <dcterms:created xsi:type="dcterms:W3CDTF">2008-01-23T13:15:55Z</dcterms:created>
  <dcterms:modified xsi:type="dcterms:W3CDTF">2018-11-24T07:38:16Z</dcterms:modified>
</cp:coreProperties>
</file>