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45" r:id="rId2"/>
    <p:sldId id="610" r:id="rId3"/>
    <p:sldId id="561" r:id="rId4"/>
    <p:sldId id="562" r:id="rId5"/>
    <p:sldId id="563" r:id="rId6"/>
    <p:sldId id="564" r:id="rId7"/>
    <p:sldId id="565" r:id="rId8"/>
    <p:sldId id="566" r:id="rId9"/>
    <p:sldId id="567" r:id="rId10"/>
    <p:sldId id="604" r:id="rId11"/>
    <p:sldId id="568" r:id="rId12"/>
    <p:sldId id="569" r:id="rId13"/>
    <p:sldId id="570" r:id="rId14"/>
    <p:sldId id="571" r:id="rId15"/>
    <p:sldId id="572" r:id="rId16"/>
    <p:sldId id="573" r:id="rId17"/>
    <p:sldId id="574" r:id="rId18"/>
    <p:sldId id="575" r:id="rId19"/>
    <p:sldId id="608" r:id="rId20"/>
    <p:sldId id="609" r:id="rId21"/>
    <p:sldId id="607" r:id="rId22"/>
    <p:sldId id="576" r:id="rId23"/>
    <p:sldId id="577" r:id="rId24"/>
    <p:sldId id="578" r:id="rId25"/>
    <p:sldId id="579" r:id="rId26"/>
    <p:sldId id="580" r:id="rId27"/>
    <p:sldId id="581" r:id="rId28"/>
    <p:sldId id="582" r:id="rId29"/>
    <p:sldId id="583" r:id="rId30"/>
    <p:sldId id="584" r:id="rId31"/>
    <p:sldId id="585" r:id="rId32"/>
    <p:sldId id="586" r:id="rId33"/>
    <p:sldId id="605" r:id="rId34"/>
    <p:sldId id="589" r:id="rId35"/>
    <p:sldId id="587" r:id="rId36"/>
    <p:sldId id="590" r:id="rId37"/>
    <p:sldId id="591" r:id="rId38"/>
    <p:sldId id="592" r:id="rId39"/>
    <p:sldId id="593" r:id="rId40"/>
    <p:sldId id="594" r:id="rId41"/>
    <p:sldId id="595" r:id="rId42"/>
    <p:sldId id="596" r:id="rId43"/>
    <p:sldId id="597" r:id="rId44"/>
    <p:sldId id="598" r:id="rId45"/>
    <p:sldId id="599" r:id="rId46"/>
    <p:sldId id="600" r:id="rId47"/>
    <p:sldId id="606" r:id="rId48"/>
    <p:sldId id="601" r:id="rId49"/>
    <p:sldId id="332" r:id="rId50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86" autoAdjust="0"/>
    <p:restoredTop sz="80590" autoAdjust="0"/>
  </p:normalViewPr>
  <p:slideViewPr>
    <p:cSldViewPr>
      <p:cViewPr varScale="1">
        <p:scale>
          <a:sx n="96" d="100"/>
          <a:sy n="96" d="100"/>
        </p:scale>
        <p:origin x="9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60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B2A3B-6C71-4C92-BEBF-115F87CDBFD7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3FBF6259-972B-48C2-969D-4A62DDBC1835}">
      <dgm:prSet phldrT="[文本]"/>
      <dgm:spPr/>
      <dgm:t>
        <a:bodyPr/>
        <a:lstStyle/>
        <a:p>
          <a:r>
            <a: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1.</a:t>
          </a:r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综合统一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D94E06-5684-4BAE-927E-11B971B2FACD}" type="parTrans" cxnId="{EC532697-CA64-4C20-A753-5A5E8AFF2AAA}">
      <dgm:prSet/>
      <dgm:spPr/>
      <dgm:t>
        <a:bodyPr/>
        <a:lstStyle/>
        <a:p>
          <a:endParaRPr lang="zh-CN" altLang="en-US"/>
        </a:p>
      </dgm:t>
    </dgm:pt>
    <dgm:pt modelId="{274D1725-A0D5-44CF-A5E8-291F4C93A256}" type="sibTrans" cxnId="{EC532697-CA64-4C20-A753-5A5E8AFF2AAA}">
      <dgm:prSet/>
      <dgm:spPr/>
      <dgm:t>
        <a:bodyPr/>
        <a:lstStyle/>
        <a:p>
          <a:endParaRPr lang="zh-CN" altLang="en-US"/>
        </a:p>
      </dgm:t>
    </dgm:pt>
    <dgm:pt modelId="{3A8C3329-7C4A-4760-9ED9-FFABF46A6D39}">
      <dgm:prSet phldrT="[文本]"/>
      <dgm:spPr/>
      <dgm:t>
        <a:bodyPr/>
        <a:lstStyle/>
        <a:p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集数据定义语言（</a:t>
          </a:r>
          <a:r>
            <a: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DDL</a:t>
          </a:r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），数据操纵语言（</a:t>
          </a:r>
          <a:r>
            <a: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DML</a:t>
          </a:r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），数据控制语言（</a:t>
          </a:r>
          <a:r>
            <a: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DCL</a:t>
          </a:r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）功能于一体。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3086-D850-41C8-82F6-1C11EA34BF30}" type="parTrans" cxnId="{99368509-7612-412A-B6E9-A9391AC9B456}">
      <dgm:prSet/>
      <dgm:spPr/>
      <dgm:t>
        <a:bodyPr/>
        <a:lstStyle/>
        <a:p>
          <a:endParaRPr lang="zh-CN" altLang="en-US"/>
        </a:p>
      </dgm:t>
    </dgm:pt>
    <dgm:pt modelId="{B6216241-24D0-43EE-BDCA-41C54E46675B}" type="sibTrans" cxnId="{99368509-7612-412A-B6E9-A9391AC9B456}">
      <dgm:prSet/>
      <dgm:spPr/>
      <dgm:t>
        <a:bodyPr/>
        <a:lstStyle/>
        <a:p>
          <a:endParaRPr lang="zh-CN" altLang="en-US"/>
        </a:p>
      </dgm:t>
    </dgm:pt>
    <dgm:pt modelId="{49098886-0668-41F4-9B39-14EDE1B35A7F}">
      <dgm:prSet phldrT="[文本]"/>
      <dgm:spPr/>
      <dgm:t>
        <a:bodyPr/>
        <a:lstStyle/>
        <a:p>
          <a:r>
            <a: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2.</a:t>
          </a:r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高度非过程化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8FBEAC-AB13-4E59-9CB3-4F474E2F0507}" type="parTrans" cxnId="{B6700AD4-32BE-4CC2-A161-E1FDB6C9D3AE}">
      <dgm:prSet/>
      <dgm:spPr/>
      <dgm:t>
        <a:bodyPr/>
        <a:lstStyle/>
        <a:p>
          <a:endParaRPr lang="zh-CN" altLang="en-US"/>
        </a:p>
      </dgm:t>
    </dgm:pt>
    <dgm:pt modelId="{CA09BBAE-BC8D-4946-B758-F9AF1FFDFE5C}" type="sibTrans" cxnId="{B6700AD4-32BE-4CC2-A161-E1FDB6C9D3AE}">
      <dgm:prSet/>
      <dgm:spPr/>
      <dgm:t>
        <a:bodyPr/>
        <a:lstStyle/>
        <a:p>
          <a:endParaRPr lang="zh-CN" altLang="en-US"/>
        </a:p>
      </dgm:t>
    </dgm:pt>
    <dgm:pt modelId="{5BEA2D44-673D-463E-A19F-092890CB9A5C}">
      <dgm:prSet/>
      <dgm:spPr/>
      <dgm:t>
        <a:bodyPr/>
        <a:lstStyle/>
        <a:p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存取路径的选择以及</a:t>
          </a:r>
          <a:r>
            <a: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SQL</a:t>
          </a:r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的操作过程由系统自动完成。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109E51-594C-4467-B025-5D47DE309D92}" type="parTrans" cxnId="{B6D2FDB4-B419-45BB-81D8-C7FDC0B1E0FB}">
      <dgm:prSet/>
      <dgm:spPr/>
      <dgm:t>
        <a:bodyPr/>
        <a:lstStyle/>
        <a:p>
          <a:endParaRPr lang="zh-CN" altLang="en-US"/>
        </a:p>
      </dgm:t>
    </dgm:pt>
    <dgm:pt modelId="{DEF58BD8-E627-48E8-9694-FACCBD31C78D}" type="sibTrans" cxnId="{B6D2FDB4-B419-45BB-81D8-C7FDC0B1E0FB}">
      <dgm:prSet/>
      <dgm:spPr/>
      <dgm:t>
        <a:bodyPr/>
        <a:lstStyle/>
        <a:p>
          <a:endParaRPr lang="zh-CN" altLang="en-US"/>
        </a:p>
      </dgm:t>
    </dgm:pt>
    <dgm:pt modelId="{9094AD90-FAFF-49DC-9A59-1D2DE5772B2D}">
      <dgm:prSet phldrT="[文本]"/>
      <dgm:spPr/>
      <dgm:t>
        <a:bodyPr/>
        <a:lstStyle/>
        <a:p>
          <a:r>
            <a: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3.</a:t>
          </a:r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面向集合的操作方式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1D9966-C3D8-4E88-8F32-9F89066680FD}" type="parTrans" cxnId="{467B1377-E11E-45D2-9AAA-FE17E5AD31D1}">
      <dgm:prSet/>
      <dgm:spPr/>
      <dgm:t>
        <a:bodyPr/>
        <a:lstStyle/>
        <a:p>
          <a:endParaRPr lang="zh-CN" altLang="en-US"/>
        </a:p>
      </dgm:t>
    </dgm:pt>
    <dgm:pt modelId="{3D6B6768-A3D7-49AC-B45A-99184F8BE8E9}" type="sibTrans" cxnId="{467B1377-E11E-45D2-9AAA-FE17E5AD31D1}">
      <dgm:prSet/>
      <dgm:spPr/>
      <dgm:t>
        <a:bodyPr/>
        <a:lstStyle/>
        <a:p>
          <a:endParaRPr lang="zh-CN" altLang="en-US"/>
        </a:p>
      </dgm:t>
    </dgm:pt>
    <dgm:pt modelId="{820DF948-4C5D-47AF-8889-48863DB62816}">
      <dgm:prSet phldrT="[文本]"/>
      <dgm:spPr/>
      <dgm:t>
        <a:bodyPr/>
        <a:lstStyle/>
        <a:p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操作对象、查找结果可以是元组的集合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49509A-FCE7-434E-AC64-0DA8D10D03C5}" type="parTrans" cxnId="{BABAB26E-C002-4787-A334-B861D9708F20}">
      <dgm:prSet/>
      <dgm:spPr/>
      <dgm:t>
        <a:bodyPr/>
        <a:lstStyle/>
        <a:p>
          <a:endParaRPr lang="zh-CN" altLang="en-US"/>
        </a:p>
      </dgm:t>
    </dgm:pt>
    <dgm:pt modelId="{19EE8F37-A327-41C2-9C7C-0A180056E0E6}" type="sibTrans" cxnId="{BABAB26E-C002-4787-A334-B861D9708F20}">
      <dgm:prSet/>
      <dgm:spPr/>
      <dgm:t>
        <a:bodyPr/>
        <a:lstStyle/>
        <a:p>
          <a:endParaRPr lang="zh-CN" altLang="en-US"/>
        </a:p>
      </dgm:t>
    </dgm:pt>
    <dgm:pt modelId="{10D45FAD-55F6-4C88-921A-E218A3916267}">
      <dgm:prSet/>
      <dgm:spPr/>
      <dgm:t>
        <a:bodyPr/>
        <a:lstStyle/>
        <a:p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一次插入、删除、更新操作的对象可以是元组的集合</a:t>
          </a:r>
        </a:p>
      </dgm:t>
    </dgm:pt>
    <dgm:pt modelId="{CA6F2B64-9864-4082-8C25-EA813918F0F1}" type="parTrans" cxnId="{5646CED6-71FD-4A6F-BBE1-1B53F0929364}">
      <dgm:prSet/>
      <dgm:spPr/>
      <dgm:t>
        <a:bodyPr/>
        <a:lstStyle/>
        <a:p>
          <a:endParaRPr lang="zh-CN" altLang="en-US"/>
        </a:p>
      </dgm:t>
    </dgm:pt>
    <dgm:pt modelId="{27FF29EB-0755-4289-9B14-00B6A44641E3}" type="sibTrans" cxnId="{5646CED6-71FD-4A6F-BBE1-1B53F0929364}">
      <dgm:prSet/>
      <dgm:spPr/>
      <dgm:t>
        <a:bodyPr/>
        <a:lstStyle/>
        <a:p>
          <a:endParaRPr lang="zh-CN" altLang="en-US"/>
        </a:p>
      </dgm:t>
    </dgm:pt>
    <dgm:pt modelId="{30D33D2B-556A-4D05-8446-EC3E0534B941}">
      <dgm:prSet phldrT="[文本]"/>
      <dgm:spPr/>
      <dgm:t>
        <a:bodyPr/>
        <a:lstStyle/>
        <a:p>
          <a:r>
            <a: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</a:t>
          </a:r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以同一种语法结构提供多种使用方式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6F991F-2909-4CA9-844E-36D237878A7C}" type="parTrans" cxnId="{E7A59AF1-5ADF-45AC-98E1-8DA5C5FD5A03}">
      <dgm:prSet/>
      <dgm:spPr/>
      <dgm:t>
        <a:bodyPr/>
        <a:lstStyle/>
        <a:p>
          <a:endParaRPr lang="zh-CN" altLang="en-US"/>
        </a:p>
      </dgm:t>
    </dgm:pt>
    <dgm:pt modelId="{6E3C9D6F-C02F-4B1A-AB46-CBC82A1629EF}" type="sibTrans" cxnId="{E7A59AF1-5ADF-45AC-98E1-8DA5C5FD5A03}">
      <dgm:prSet/>
      <dgm:spPr/>
      <dgm:t>
        <a:bodyPr/>
        <a:lstStyle/>
        <a:p>
          <a:endParaRPr lang="zh-CN" altLang="en-US"/>
        </a:p>
      </dgm:t>
    </dgm:pt>
    <dgm:pt modelId="{56DDEB4F-5437-4136-96E5-1F3F2DE40F51}">
      <dgm:prSet phldrT="[文本]"/>
      <dgm:spPr/>
      <dgm:t>
        <a:bodyPr/>
        <a:lstStyle/>
        <a:p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既是独立的语言，又是嵌入式语言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28564A-22DA-442D-B6DB-1068E71C7E2B}" type="parTrans" cxnId="{30CBF7D7-9050-4AB9-A7E9-8CC234738B01}">
      <dgm:prSet/>
      <dgm:spPr/>
      <dgm:t>
        <a:bodyPr/>
        <a:lstStyle/>
        <a:p>
          <a:endParaRPr lang="zh-CN" altLang="en-US"/>
        </a:p>
      </dgm:t>
    </dgm:pt>
    <dgm:pt modelId="{D1F6AA0C-6E30-4FC2-B934-1017B90FBD82}" type="sibTrans" cxnId="{30CBF7D7-9050-4AB9-A7E9-8CC234738B01}">
      <dgm:prSet/>
      <dgm:spPr/>
      <dgm:t>
        <a:bodyPr/>
        <a:lstStyle/>
        <a:p>
          <a:endParaRPr lang="zh-CN" altLang="en-US"/>
        </a:p>
      </dgm:t>
    </dgm:pt>
    <dgm:pt modelId="{C97F9754-ADEF-4CB5-BFA5-53F57187E2EB}">
      <dgm:prSet phldrT="[文本]"/>
      <dgm:spPr/>
      <dgm:t>
        <a:bodyPr/>
        <a:lstStyle/>
        <a:p>
          <a:r>
            <a: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5.</a:t>
          </a:r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语言简洁，易学易用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391F5B-ED27-44AF-8F9C-08488A9B6A63}" type="parTrans" cxnId="{DF95F7A7-BA70-4C95-8930-E6796C2F20CC}">
      <dgm:prSet/>
      <dgm:spPr/>
      <dgm:t>
        <a:bodyPr/>
        <a:lstStyle/>
        <a:p>
          <a:endParaRPr lang="zh-CN" altLang="en-US"/>
        </a:p>
      </dgm:t>
    </dgm:pt>
    <dgm:pt modelId="{3BCF6848-94B5-4791-A3EA-EFDBB6188740}" type="sibTrans" cxnId="{DF95F7A7-BA70-4C95-8930-E6796C2F20CC}">
      <dgm:prSet/>
      <dgm:spPr/>
      <dgm:t>
        <a:bodyPr/>
        <a:lstStyle/>
        <a:p>
          <a:endParaRPr lang="zh-CN" altLang="en-US"/>
        </a:p>
      </dgm:t>
    </dgm:pt>
    <dgm:pt modelId="{5522356F-91FF-4FAD-B8ED-761CDF1A5137}">
      <dgm:prSet phldrT="[文本]"/>
      <dgm:spPr/>
      <dgm:t>
        <a:bodyPr/>
        <a:lstStyle/>
        <a:p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数据查询：</a:t>
          </a:r>
          <a:r>
            <a:rPr 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SELECT 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790BAD-E59C-41C8-AA35-35864DAB1293}" type="parTrans" cxnId="{AD51C1E8-8F7B-49A9-B190-FAD498B9A718}">
      <dgm:prSet/>
      <dgm:spPr/>
      <dgm:t>
        <a:bodyPr/>
        <a:lstStyle/>
        <a:p>
          <a:endParaRPr lang="zh-CN" altLang="en-US"/>
        </a:p>
      </dgm:t>
    </dgm:pt>
    <dgm:pt modelId="{B97A1060-6B9D-48E2-A967-6C772AC99680}" type="sibTrans" cxnId="{AD51C1E8-8F7B-49A9-B190-FAD498B9A718}">
      <dgm:prSet/>
      <dgm:spPr/>
      <dgm:t>
        <a:bodyPr/>
        <a:lstStyle/>
        <a:p>
          <a:endParaRPr lang="zh-CN" altLang="en-US"/>
        </a:p>
      </dgm:t>
    </dgm:pt>
    <dgm:pt modelId="{5C8C6FEB-D760-40AE-8062-519CC8A37A04}">
      <dgm:prSet/>
      <dgm:spPr/>
      <dgm:t>
        <a:bodyPr/>
        <a:lstStyle/>
        <a:p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数据定义：</a:t>
          </a:r>
          <a:r>
            <a:rPr 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CREATE</a:t>
          </a:r>
          <a:r>
            <a:rPr lang="zh-CN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DROP</a:t>
          </a:r>
          <a:r>
            <a:rPr lang="zh-CN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ALTER</a:t>
          </a:r>
          <a:endParaRPr lang="zh-CN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84F800-4306-40CA-92C7-FD5CC44B1721}" type="parTrans" cxnId="{14F35EE3-B789-4E0D-B9D4-48435D47E409}">
      <dgm:prSet/>
      <dgm:spPr/>
      <dgm:t>
        <a:bodyPr/>
        <a:lstStyle/>
        <a:p>
          <a:endParaRPr lang="zh-CN" altLang="en-US"/>
        </a:p>
      </dgm:t>
    </dgm:pt>
    <dgm:pt modelId="{811EB8EF-180E-4966-9195-E28C267C6675}" type="sibTrans" cxnId="{14F35EE3-B789-4E0D-B9D4-48435D47E409}">
      <dgm:prSet/>
      <dgm:spPr/>
      <dgm:t>
        <a:bodyPr/>
        <a:lstStyle/>
        <a:p>
          <a:endParaRPr lang="zh-CN" altLang="en-US"/>
        </a:p>
      </dgm:t>
    </dgm:pt>
    <dgm:pt modelId="{9253C7A0-9199-4659-A01C-B7EF3EE875F8}">
      <dgm:prSet/>
      <dgm:spPr/>
      <dgm:t>
        <a:bodyPr/>
        <a:lstStyle/>
        <a:p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数据操纵：</a:t>
          </a:r>
          <a:r>
            <a:rPr 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INSERT</a:t>
          </a:r>
          <a:r>
            <a:rPr lang="zh-CN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UPDATE</a:t>
          </a:r>
          <a:r>
            <a:rPr lang="zh-CN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DELETE</a:t>
          </a:r>
          <a:endParaRPr lang="zh-CN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FAFB63-D9C8-42B4-BB66-72E87F07B3F0}" type="parTrans" cxnId="{663E273E-7BBA-4A12-8FBC-88687B8E6AF9}">
      <dgm:prSet/>
      <dgm:spPr/>
      <dgm:t>
        <a:bodyPr/>
        <a:lstStyle/>
        <a:p>
          <a:endParaRPr lang="zh-CN" altLang="en-US"/>
        </a:p>
      </dgm:t>
    </dgm:pt>
    <dgm:pt modelId="{CBDAEDE3-0C53-4ACD-9D21-2D7F2C2B46D3}" type="sibTrans" cxnId="{663E273E-7BBA-4A12-8FBC-88687B8E6AF9}">
      <dgm:prSet/>
      <dgm:spPr/>
      <dgm:t>
        <a:bodyPr/>
        <a:lstStyle/>
        <a:p>
          <a:endParaRPr lang="zh-CN" altLang="en-US"/>
        </a:p>
      </dgm:t>
    </dgm:pt>
    <dgm:pt modelId="{5A6A97F9-2209-4C63-8DB0-20E081363646}">
      <dgm:prSet/>
      <dgm:spPr/>
      <dgm:t>
        <a:bodyPr/>
        <a:lstStyle/>
        <a:p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数据控制：</a:t>
          </a:r>
          <a:r>
            <a:rPr 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GRANT</a:t>
          </a:r>
          <a:r>
            <a:rPr lang="zh-CN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REVOKE</a:t>
          </a:r>
          <a:endParaRPr lang="zh-CN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00678A-CC6F-4BC7-85BB-1D56F0AF82FF}" type="parTrans" cxnId="{0CCF0A92-3AEC-417F-A90D-F3FC08E544D3}">
      <dgm:prSet/>
      <dgm:spPr/>
      <dgm:t>
        <a:bodyPr/>
        <a:lstStyle/>
        <a:p>
          <a:endParaRPr lang="zh-CN" altLang="en-US"/>
        </a:p>
      </dgm:t>
    </dgm:pt>
    <dgm:pt modelId="{3D746927-0788-4E24-B11B-F8FC8B768F69}" type="sibTrans" cxnId="{0CCF0A92-3AEC-417F-A90D-F3FC08E544D3}">
      <dgm:prSet/>
      <dgm:spPr/>
      <dgm:t>
        <a:bodyPr/>
        <a:lstStyle/>
        <a:p>
          <a:endParaRPr lang="zh-CN" altLang="en-US"/>
        </a:p>
      </dgm:t>
    </dgm:pt>
    <dgm:pt modelId="{090443AB-BC7F-413F-9B5C-80003DB0F095}">
      <dgm:prSet phldrT="[文本]"/>
      <dgm:spPr/>
      <dgm:t>
        <a:bodyPr/>
        <a:lstStyle/>
        <a:p>
          <a:r>
            <a:rPr lang="zh-CN" altLang="en-US" dirty="0" smtClean="0"/>
            <a:t>可以独立完成数据库生命周期中的全部活动。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3FA54C-2866-4BF4-BD7B-61C5A899EBA2}" type="parTrans" cxnId="{69067214-9737-4379-8922-0DC202E63EDB}">
      <dgm:prSet/>
      <dgm:spPr/>
      <dgm:t>
        <a:bodyPr/>
        <a:lstStyle/>
        <a:p>
          <a:endParaRPr lang="zh-CN" altLang="en-US"/>
        </a:p>
      </dgm:t>
    </dgm:pt>
    <dgm:pt modelId="{CBDE66E8-D423-43BC-A3CD-406EEA8647CC}" type="sibTrans" cxnId="{69067214-9737-4379-8922-0DC202E63EDB}">
      <dgm:prSet/>
      <dgm:spPr/>
      <dgm:t>
        <a:bodyPr/>
        <a:lstStyle/>
        <a:p>
          <a:endParaRPr lang="zh-CN" altLang="en-US"/>
        </a:p>
      </dgm:t>
    </dgm:pt>
    <dgm:pt modelId="{3BE8C0A7-859B-4829-A334-F1589A717C89}" type="pres">
      <dgm:prSet presAssocID="{04CB2A3B-6C71-4C92-BEBF-115F87CDBF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70FC0E-2C83-4A49-8C9D-9D40BAF44ED9}" type="pres">
      <dgm:prSet presAssocID="{3FBF6259-972B-48C2-969D-4A62DDBC183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07EC77-CDCC-47EA-AB2B-433ADBC863A7}" type="pres">
      <dgm:prSet presAssocID="{3FBF6259-972B-48C2-969D-4A62DDBC1835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6308D5-04EA-4AB4-9917-772900572B36}" type="pres">
      <dgm:prSet presAssocID="{49098886-0668-41F4-9B39-14EDE1B35A7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786969-8FEF-4ED9-AE3A-CA0803621E62}" type="pres">
      <dgm:prSet presAssocID="{49098886-0668-41F4-9B39-14EDE1B35A7F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9A98D0-408F-45D7-AE55-9086EC1B4551}" type="pres">
      <dgm:prSet presAssocID="{9094AD90-FAFF-49DC-9A59-1D2DE5772B2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9FBF04-24F8-4BEE-B8AB-7A47F7554CD0}" type="pres">
      <dgm:prSet presAssocID="{9094AD90-FAFF-49DC-9A59-1D2DE5772B2D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9E4B8A-E655-4441-805C-A836B283EBBE}" type="pres">
      <dgm:prSet presAssocID="{30D33D2B-556A-4D05-8446-EC3E0534B94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9C68CB-8971-459C-A800-E69343B7FD10}" type="pres">
      <dgm:prSet presAssocID="{30D33D2B-556A-4D05-8446-EC3E0534B941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F8504-C8E3-40AF-B88B-FE5380A2FBF8}" type="pres">
      <dgm:prSet presAssocID="{C97F9754-ADEF-4CB5-BFA5-53F57187E2E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35EBB3-3F3E-40EB-A23F-42552DE48410}" type="pres">
      <dgm:prSet presAssocID="{C97F9754-ADEF-4CB5-BFA5-53F57187E2EB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700AD4-32BE-4CC2-A161-E1FDB6C9D3AE}" srcId="{04CB2A3B-6C71-4C92-BEBF-115F87CDBFD7}" destId="{49098886-0668-41F4-9B39-14EDE1B35A7F}" srcOrd="1" destOrd="0" parTransId="{598FBEAC-AB13-4E59-9CB3-4F474E2F0507}" sibTransId="{CA09BBAE-BC8D-4946-B758-F9AF1FFDFE5C}"/>
    <dgm:cxn modelId="{51668C87-48F5-4CED-B82E-3325A5724587}" type="presOf" srcId="{3A8C3329-7C4A-4760-9ED9-FFABF46A6D39}" destId="{B107EC77-CDCC-47EA-AB2B-433ADBC863A7}" srcOrd="0" destOrd="0" presId="urn:microsoft.com/office/officeart/2005/8/layout/vList2"/>
    <dgm:cxn modelId="{B6D2FDB4-B419-45BB-81D8-C7FDC0B1E0FB}" srcId="{49098886-0668-41F4-9B39-14EDE1B35A7F}" destId="{5BEA2D44-673D-463E-A19F-092890CB9A5C}" srcOrd="0" destOrd="0" parTransId="{2B109E51-594C-4467-B025-5D47DE309D92}" sibTransId="{DEF58BD8-E627-48E8-9694-FACCBD31C78D}"/>
    <dgm:cxn modelId="{69067214-9737-4379-8922-0DC202E63EDB}" srcId="{3FBF6259-972B-48C2-969D-4A62DDBC1835}" destId="{090443AB-BC7F-413F-9B5C-80003DB0F095}" srcOrd="1" destOrd="0" parTransId="{6F3FA54C-2866-4BF4-BD7B-61C5A899EBA2}" sibTransId="{CBDE66E8-D423-43BC-A3CD-406EEA8647CC}"/>
    <dgm:cxn modelId="{308DE370-FB13-401B-A191-C14552A034FA}" type="presOf" srcId="{820DF948-4C5D-47AF-8889-48863DB62816}" destId="{509FBF04-24F8-4BEE-B8AB-7A47F7554CD0}" srcOrd="0" destOrd="0" presId="urn:microsoft.com/office/officeart/2005/8/layout/vList2"/>
    <dgm:cxn modelId="{9176354A-6543-409D-97CE-8A65E5634DC3}" type="presOf" srcId="{5A6A97F9-2209-4C63-8DB0-20E081363646}" destId="{F935EBB3-3F3E-40EB-A23F-42552DE48410}" srcOrd="0" destOrd="3" presId="urn:microsoft.com/office/officeart/2005/8/layout/vList2"/>
    <dgm:cxn modelId="{4204ACE0-0E45-445F-BCB4-EC2DDCA1BF5E}" type="presOf" srcId="{090443AB-BC7F-413F-9B5C-80003DB0F095}" destId="{B107EC77-CDCC-47EA-AB2B-433ADBC863A7}" srcOrd="0" destOrd="1" presId="urn:microsoft.com/office/officeart/2005/8/layout/vList2"/>
    <dgm:cxn modelId="{467B1377-E11E-45D2-9AAA-FE17E5AD31D1}" srcId="{04CB2A3B-6C71-4C92-BEBF-115F87CDBFD7}" destId="{9094AD90-FAFF-49DC-9A59-1D2DE5772B2D}" srcOrd="2" destOrd="0" parTransId="{881D9966-C3D8-4E88-8F32-9F89066680FD}" sibTransId="{3D6B6768-A3D7-49AC-B45A-99184F8BE8E9}"/>
    <dgm:cxn modelId="{A143B596-3E0B-4B08-97B6-3B8034D09E50}" type="presOf" srcId="{30D33D2B-556A-4D05-8446-EC3E0534B941}" destId="{759E4B8A-E655-4441-805C-A836B283EBBE}" srcOrd="0" destOrd="0" presId="urn:microsoft.com/office/officeart/2005/8/layout/vList2"/>
    <dgm:cxn modelId="{663E273E-7BBA-4A12-8FBC-88687B8E6AF9}" srcId="{C97F9754-ADEF-4CB5-BFA5-53F57187E2EB}" destId="{9253C7A0-9199-4659-A01C-B7EF3EE875F8}" srcOrd="2" destOrd="0" parTransId="{2EFAFB63-D9C8-42B4-BB66-72E87F07B3F0}" sibTransId="{CBDAEDE3-0C53-4ACD-9D21-2D7F2C2B46D3}"/>
    <dgm:cxn modelId="{3D3024D8-B946-4B6D-BDE0-78D62BE4E606}" type="presOf" srcId="{5C8C6FEB-D760-40AE-8062-519CC8A37A04}" destId="{F935EBB3-3F3E-40EB-A23F-42552DE48410}" srcOrd="0" destOrd="1" presId="urn:microsoft.com/office/officeart/2005/8/layout/vList2"/>
    <dgm:cxn modelId="{30CBF7D7-9050-4AB9-A7E9-8CC234738B01}" srcId="{30D33D2B-556A-4D05-8446-EC3E0534B941}" destId="{56DDEB4F-5437-4136-96E5-1F3F2DE40F51}" srcOrd="0" destOrd="0" parTransId="{E828564A-22DA-442D-B6DB-1068E71C7E2B}" sibTransId="{D1F6AA0C-6E30-4FC2-B934-1017B90FBD82}"/>
    <dgm:cxn modelId="{EC532697-CA64-4C20-A753-5A5E8AFF2AAA}" srcId="{04CB2A3B-6C71-4C92-BEBF-115F87CDBFD7}" destId="{3FBF6259-972B-48C2-969D-4A62DDBC1835}" srcOrd="0" destOrd="0" parTransId="{5CD94E06-5684-4BAE-927E-11B971B2FACD}" sibTransId="{274D1725-A0D5-44CF-A5E8-291F4C93A256}"/>
    <dgm:cxn modelId="{99368509-7612-412A-B6E9-A9391AC9B456}" srcId="{3FBF6259-972B-48C2-969D-4A62DDBC1835}" destId="{3A8C3329-7C4A-4760-9ED9-FFABF46A6D39}" srcOrd="0" destOrd="0" parTransId="{DF8E3086-D850-41C8-82F6-1C11EA34BF30}" sibTransId="{B6216241-24D0-43EE-BDCA-41C54E46675B}"/>
    <dgm:cxn modelId="{06CA2E03-8C75-42EB-B8F0-12A48655BB54}" type="presOf" srcId="{49098886-0668-41F4-9B39-14EDE1B35A7F}" destId="{5E6308D5-04EA-4AB4-9917-772900572B36}" srcOrd="0" destOrd="0" presId="urn:microsoft.com/office/officeart/2005/8/layout/vList2"/>
    <dgm:cxn modelId="{20A9E541-A020-4107-AED5-E1A9AB4B62B8}" type="presOf" srcId="{9094AD90-FAFF-49DC-9A59-1D2DE5772B2D}" destId="{A79A98D0-408F-45D7-AE55-9086EC1B4551}" srcOrd="0" destOrd="0" presId="urn:microsoft.com/office/officeart/2005/8/layout/vList2"/>
    <dgm:cxn modelId="{C95DAF45-D95D-49B9-B805-B90383061FDE}" type="presOf" srcId="{5522356F-91FF-4FAD-B8ED-761CDF1A5137}" destId="{F935EBB3-3F3E-40EB-A23F-42552DE48410}" srcOrd="0" destOrd="0" presId="urn:microsoft.com/office/officeart/2005/8/layout/vList2"/>
    <dgm:cxn modelId="{F846A684-DEB4-4C8E-8A30-BFB0AA1B7A30}" type="presOf" srcId="{04CB2A3B-6C71-4C92-BEBF-115F87CDBFD7}" destId="{3BE8C0A7-859B-4829-A334-F1589A717C89}" srcOrd="0" destOrd="0" presId="urn:microsoft.com/office/officeart/2005/8/layout/vList2"/>
    <dgm:cxn modelId="{DF95F7A7-BA70-4C95-8930-E6796C2F20CC}" srcId="{04CB2A3B-6C71-4C92-BEBF-115F87CDBFD7}" destId="{C97F9754-ADEF-4CB5-BFA5-53F57187E2EB}" srcOrd="4" destOrd="0" parTransId="{E0391F5B-ED27-44AF-8F9C-08488A9B6A63}" sibTransId="{3BCF6848-94B5-4791-A3EA-EFDBB6188740}"/>
    <dgm:cxn modelId="{AD51C1E8-8F7B-49A9-B190-FAD498B9A718}" srcId="{C97F9754-ADEF-4CB5-BFA5-53F57187E2EB}" destId="{5522356F-91FF-4FAD-B8ED-761CDF1A5137}" srcOrd="0" destOrd="0" parTransId="{8C790BAD-E59C-41C8-AA35-35864DAB1293}" sibTransId="{B97A1060-6B9D-48E2-A967-6C772AC99680}"/>
    <dgm:cxn modelId="{B4F76F13-A8AD-48DD-B10B-867BD849BBB7}" type="presOf" srcId="{5BEA2D44-673D-463E-A19F-092890CB9A5C}" destId="{6E786969-8FEF-4ED9-AE3A-CA0803621E62}" srcOrd="0" destOrd="0" presId="urn:microsoft.com/office/officeart/2005/8/layout/vList2"/>
    <dgm:cxn modelId="{14F35EE3-B789-4E0D-B9D4-48435D47E409}" srcId="{C97F9754-ADEF-4CB5-BFA5-53F57187E2EB}" destId="{5C8C6FEB-D760-40AE-8062-519CC8A37A04}" srcOrd="1" destOrd="0" parTransId="{8E84F800-4306-40CA-92C7-FD5CC44B1721}" sibTransId="{811EB8EF-180E-4966-9195-E28C267C6675}"/>
    <dgm:cxn modelId="{E7A59AF1-5ADF-45AC-98E1-8DA5C5FD5A03}" srcId="{04CB2A3B-6C71-4C92-BEBF-115F87CDBFD7}" destId="{30D33D2B-556A-4D05-8446-EC3E0534B941}" srcOrd="3" destOrd="0" parTransId="{B16F991F-2909-4CA9-844E-36D237878A7C}" sibTransId="{6E3C9D6F-C02F-4B1A-AB46-CBC82A1629EF}"/>
    <dgm:cxn modelId="{04F4CA37-8224-4A69-8BC4-5EF611568BA8}" type="presOf" srcId="{C97F9754-ADEF-4CB5-BFA5-53F57187E2EB}" destId="{BD8F8504-C8E3-40AF-B88B-FE5380A2FBF8}" srcOrd="0" destOrd="0" presId="urn:microsoft.com/office/officeart/2005/8/layout/vList2"/>
    <dgm:cxn modelId="{5646CED6-71FD-4A6F-BBE1-1B53F0929364}" srcId="{9094AD90-FAFF-49DC-9A59-1D2DE5772B2D}" destId="{10D45FAD-55F6-4C88-921A-E218A3916267}" srcOrd="1" destOrd="0" parTransId="{CA6F2B64-9864-4082-8C25-EA813918F0F1}" sibTransId="{27FF29EB-0755-4289-9B14-00B6A44641E3}"/>
    <dgm:cxn modelId="{AAF2B467-B199-4DF8-BC92-F1A882750691}" type="presOf" srcId="{10D45FAD-55F6-4C88-921A-E218A3916267}" destId="{509FBF04-24F8-4BEE-B8AB-7A47F7554CD0}" srcOrd="0" destOrd="1" presId="urn:microsoft.com/office/officeart/2005/8/layout/vList2"/>
    <dgm:cxn modelId="{DB4AF181-BCC9-4D12-8DC8-426EACF9CD6F}" type="presOf" srcId="{3FBF6259-972B-48C2-969D-4A62DDBC1835}" destId="{D070FC0E-2C83-4A49-8C9D-9D40BAF44ED9}" srcOrd="0" destOrd="0" presId="urn:microsoft.com/office/officeart/2005/8/layout/vList2"/>
    <dgm:cxn modelId="{0CCF0A92-3AEC-417F-A90D-F3FC08E544D3}" srcId="{C97F9754-ADEF-4CB5-BFA5-53F57187E2EB}" destId="{5A6A97F9-2209-4C63-8DB0-20E081363646}" srcOrd="3" destOrd="0" parTransId="{FE00678A-CC6F-4BC7-85BB-1D56F0AF82FF}" sibTransId="{3D746927-0788-4E24-B11B-F8FC8B768F69}"/>
    <dgm:cxn modelId="{2A5D75C4-DDBC-4045-915A-3E8F870D943C}" type="presOf" srcId="{56DDEB4F-5437-4136-96E5-1F3F2DE40F51}" destId="{919C68CB-8971-459C-A800-E69343B7FD10}" srcOrd="0" destOrd="0" presId="urn:microsoft.com/office/officeart/2005/8/layout/vList2"/>
    <dgm:cxn modelId="{BABAB26E-C002-4787-A334-B861D9708F20}" srcId="{9094AD90-FAFF-49DC-9A59-1D2DE5772B2D}" destId="{820DF948-4C5D-47AF-8889-48863DB62816}" srcOrd="0" destOrd="0" parTransId="{2E49509A-FCE7-434E-AC64-0DA8D10D03C5}" sibTransId="{19EE8F37-A327-41C2-9C7C-0A180056E0E6}"/>
    <dgm:cxn modelId="{68371A3D-B8E0-47C7-B877-FF81EBD9DA78}" type="presOf" srcId="{9253C7A0-9199-4659-A01C-B7EF3EE875F8}" destId="{F935EBB3-3F3E-40EB-A23F-42552DE48410}" srcOrd="0" destOrd="2" presId="urn:microsoft.com/office/officeart/2005/8/layout/vList2"/>
    <dgm:cxn modelId="{BF2CED65-66A5-4B47-B834-41C4044CEE9E}" type="presParOf" srcId="{3BE8C0A7-859B-4829-A334-F1589A717C89}" destId="{D070FC0E-2C83-4A49-8C9D-9D40BAF44ED9}" srcOrd="0" destOrd="0" presId="urn:microsoft.com/office/officeart/2005/8/layout/vList2"/>
    <dgm:cxn modelId="{DC16165C-DA4B-4E3C-8853-4249E1A909FD}" type="presParOf" srcId="{3BE8C0A7-859B-4829-A334-F1589A717C89}" destId="{B107EC77-CDCC-47EA-AB2B-433ADBC863A7}" srcOrd="1" destOrd="0" presId="urn:microsoft.com/office/officeart/2005/8/layout/vList2"/>
    <dgm:cxn modelId="{10B27B96-4677-48FE-9E4F-94E5FDB1BB04}" type="presParOf" srcId="{3BE8C0A7-859B-4829-A334-F1589A717C89}" destId="{5E6308D5-04EA-4AB4-9917-772900572B36}" srcOrd="2" destOrd="0" presId="urn:microsoft.com/office/officeart/2005/8/layout/vList2"/>
    <dgm:cxn modelId="{2A486C88-BEFC-421B-A201-B66EE10947DD}" type="presParOf" srcId="{3BE8C0A7-859B-4829-A334-F1589A717C89}" destId="{6E786969-8FEF-4ED9-AE3A-CA0803621E62}" srcOrd="3" destOrd="0" presId="urn:microsoft.com/office/officeart/2005/8/layout/vList2"/>
    <dgm:cxn modelId="{4D5B87A0-CD32-4989-9111-309745BAA370}" type="presParOf" srcId="{3BE8C0A7-859B-4829-A334-F1589A717C89}" destId="{A79A98D0-408F-45D7-AE55-9086EC1B4551}" srcOrd="4" destOrd="0" presId="urn:microsoft.com/office/officeart/2005/8/layout/vList2"/>
    <dgm:cxn modelId="{F1EB883E-389B-4452-B5BB-46C254B4DE24}" type="presParOf" srcId="{3BE8C0A7-859B-4829-A334-F1589A717C89}" destId="{509FBF04-24F8-4BEE-B8AB-7A47F7554CD0}" srcOrd="5" destOrd="0" presId="urn:microsoft.com/office/officeart/2005/8/layout/vList2"/>
    <dgm:cxn modelId="{C57CCF34-6A0E-40DA-B33B-9997B7ECF503}" type="presParOf" srcId="{3BE8C0A7-859B-4829-A334-F1589A717C89}" destId="{759E4B8A-E655-4441-805C-A836B283EBBE}" srcOrd="6" destOrd="0" presId="urn:microsoft.com/office/officeart/2005/8/layout/vList2"/>
    <dgm:cxn modelId="{0E8C60F3-DE45-46CB-AAAD-A4FD39E0309D}" type="presParOf" srcId="{3BE8C0A7-859B-4829-A334-F1589A717C89}" destId="{919C68CB-8971-459C-A800-E69343B7FD10}" srcOrd="7" destOrd="0" presId="urn:microsoft.com/office/officeart/2005/8/layout/vList2"/>
    <dgm:cxn modelId="{414178E5-BB33-4F6C-AC95-5407730947A7}" type="presParOf" srcId="{3BE8C0A7-859B-4829-A334-F1589A717C89}" destId="{BD8F8504-C8E3-40AF-B88B-FE5380A2FBF8}" srcOrd="8" destOrd="0" presId="urn:microsoft.com/office/officeart/2005/8/layout/vList2"/>
    <dgm:cxn modelId="{6F2BB58A-B9F2-4754-B853-0E94997B5695}" type="presParOf" srcId="{3BE8C0A7-859B-4829-A334-F1589A717C89}" destId="{F935EBB3-3F3E-40EB-A23F-42552DE48410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4FA33C-E1D4-4449-9A28-CE181E0F30A2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D8D4D0E0-2C08-4BE7-9F11-C0759B404EFC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基本表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E5A7C1-9D19-4475-BA73-EBE61ADE56C2}" type="parTrans" cxnId="{4C3FA53A-9A5D-4245-8DC3-15A62B437709}">
      <dgm:prSet/>
      <dgm:spPr/>
      <dgm:t>
        <a:bodyPr/>
        <a:lstStyle/>
        <a:p>
          <a:endParaRPr lang="zh-CN" altLang="en-US"/>
        </a:p>
      </dgm:t>
    </dgm:pt>
    <dgm:pt modelId="{3ECF2BB7-F10A-4221-88F7-9C5C107B04AE}" type="sibTrans" cxnId="{4C3FA53A-9A5D-4245-8DC3-15A62B437709}">
      <dgm:prSet/>
      <dgm:spPr/>
      <dgm:t>
        <a:bodyPr/>
        <a:lstStyle/>
        <a:p>
          <a:endParaRPr lang="zh-CN" altLang="en-US"/>
        </a:p>
      </dgm:t>
    </dgm:pt>
    <dgm:pt modelId="{5CC50B3E-B12B-4400-A192-954213A47AF4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存储文件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F359E2-9AE1-43FA-8ADC-9EFDB97F93C7}" type="parTrans" cxnId="{1BBCA15D-A94E-44AF-B9A3-E0C407BBC06C}">
      <dgm:prSet/>
      <dgm:spPr/>
      <dgm:t>
        <a:bodyPr/>
        <a:lstStyle/>
        <a:p>
          <a:endParaRPr lang="zh-CN" altLang="en-US"/>
        </a:p>
      </dgm:t>
    </dgm:pt>
    <dgm:pt modelId="{0F09E15A-ACFE-4CDF-A392-648268B905F4}" type="sibTrans" cxnId="{1BBCA15D-A94E-44AF-B9A3-E0C407BBC06C}">
      <dgm:prSet/>
      <dgm:spPr/>
      <dgm:t>
        <a:bodyPr/>
        <a:lstStyle/>
        <a:p>
          <a:endParaRPr lang="zh-CN" altLang="en-US"/>
        </a:p>
      </dgm:t>
    </dgm:pt>
    <dgm:pt modelId="{7E2305B3-DD98-431C-8954-9293846E4B0C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本身独立存在的表</a:t>
          </a:r>
        </a:p>
      </dgm:t>
    </dgm:pt>
    <dgm:pt modelId="{A4D6A421-9ECE-4C4B-AD00-CE5229AA19E7}" type="parTrans" cxnId="{063F5C59-7157-4195-92DC-2D7637BBE51A}">
      <dgm:prSet/>
      <dgm:spPr/>
      <dgm:t>
        <a:bodyPr/>
        <a:lstStyle/>
        <a:p>
          <a:endParaRPr lang="zh-CN" altLang="en-US"/>
        </a:p>
      </dgm:t>
    </dgm:pt>
    <dgm:pt modelId="{20D57169-1731-489D-829F-06D52CE17FF6}" type="sibTrans" cxnId="{063F5C59-7157-4195-92DC-2D7637BBE51A}">
      <dgm:prSet/>
      <dgm:spPr/>
      <dgm:t>
        <a:bodyPr/>
        <a:lstStyle/>
        <a:p>
          <a:endParaRPr lang="zh-CN" altLang="en-US"/>
        </a:p>
      </dgm:t>
    </dgm:pt>
    <dgm:pt modelId="{DB51B95A-D418-4871-ADDC-F871B96128AE}">
      <dgm:prSet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SQL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中一个关系就对应一个基本表</a:t>
          </a:r>
        </a:p>
      </dgm:t>
    </dgm:pt>
    <dgm:pt modelId="{1531C5B5-8E36-4602-8154-767EA74CB210}" type="parTrans" cxnId="{FFB9C2E1-6A60-4A15-8F7B-26692AE171F6}">
      <dgm:prSet/>
      <dgm:spPr/>
      <dgm:t>
        <a:bodyPr/>
        <a:lstStyle/>
        <a:p>
          <a:endParaRPr lang="zh-CN" altLang="en-US"/>
        </a:p>
      </dgm:t>
    </dgm:pt>
    <dgm:pt modelId="{49B4E16C-709E-4857-87FE-7953CD239AA8}" type="sibTrans" cxnId="{FFB9C2E1-6A60-4A15-8F7B-26692AE171F6}">
      <dgm:prSet/>
      <dgm:spPr/>
      <dgm:t>
        <a:bodyPr/>
        <a:lstStyle/>
        <a:p>
          <a:endParaRPr lang="zh-CN" altLang="en-US"/>
        </a:p>
      </dgm:t>
    </dgm:pt>
    <dgm:pt modelId="{FAEEF8F5-DAC8-4CE9-B02F-980DAD9F6688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一个</a:t>
          </a:r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或多个</a:t>
          </a:r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基本表对应一个存储文件</a:t>
          </a:r>
        </a:p>
      </dgm:t>
    </dgm:pt>
    <dgm:pt modelId="{386F3E9F-B836-4156-A80C-6CEFED1069D7}" type="parTrans" cxnId="{8985D3B5-50A6-45BD-A7F8-D30BFBEFDC3A}">
      <dgm:prSet/>
      <dgm:spPr/>
      <dgm:t>
        <a:bodyPr/>
        <a:lstStyle/>
        <a:p>
          <a:endParaRPr lang="zh-CN" altLang="en-US"/>
        </a:p>
      </dgm:t>
    </dgm:pt>
    <dgm:pt modelId="{023ECB2E-AB51-4E05-BA14-4A784891BEFE}" type="sibTrans" cxnId="{8985D3B5-50A6-45BD-A7F8-D30BFBEFDC3A}">
      <dgm:prSet/>
      <dgm:spPr/>
      <dgm:t>
        <a:bodyPr/>
        <a:lstStyle/>
        <a:p>
          <a:endParaRPr lang="zh-CN" altLang="en-US"/>
        </a:p>
      </dgm:t>
    </dgm:pt>
    <dgm:pt modelId="{3C233A1C-0180-4D5E-80F9-7229E32E9EFD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一个表可以带若干索引</a:t>
          </a:r>
        </a:p>
      </dgm:t>
    </dgm:pt>
    <dgm:pt modelId="{130BD89C-6553-438F-A8AB-6F52CC543142}" type="parTrans" cxnId="{45951F9C-B148-40AB-8E43-29D142497BA5}">
      <dgm:prSet/>
      <dgm:spPr/>
      <dgm:t>
        <a:bodyPr/>
        <a:lstStyle/>
        <a:p>
          <a:endParaRPr lang="zh-CN" altLang="en-US"/>
        </a:p>
      </dgm:t>
    </dgm:pt>
    <dgm:pt modelId="{CBC6407E-76EC-4D51-A91A-60375587565C}" type="sibTrans" cxnId="{45951F9C-B148-40AB-8E43-29D142497BA5}">
      <dgm:prSet/>
      <dgm:spPr/>
      <dgm:t>
        <a:bodyPr/>
        <a:lstStyle/>
        <a:p>
          <a:endParaRPr lang="zh-CN" altLang="en-US"/>
        </a:p>
      </dgm:t>
    </dgm:pt>
    <dgm:pt modelId="{EE9B720B-95DD-40EB-9363-5F6BDB9A6FA4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逻辑结构组成了关系数据库的内模式</a:t>
          </a:r>
        </a:p>
      </dgm:t>
    </dgm:pt>
    <dgm:pt modelId="{97398051-8A41-4EB3-9910-3D248A0546DC}" type="parTrans" cxnId="{60940ACF-8656-4A1E-A89B-89F2B28848B9}">
      <dgm:prSet/>
      <dgm:spPr/>
      <dgm:t>
        <a:bodyPr/>
        <a:lstStyle/>
        <a:p>
          <a:endParaRPr lang="zh-CN" altLang="en-US"/>
        </a:p>
      </dgm:t>
    </dgm:pt>
    <dgm:pt modelId="{DEA563DC-0857-41D8-97F1-0D104DA98CF3}" type="sibTrans" cxnId="{60940ACF-8656-4A1E-A89B-89F2B28848B9}">
      <dgm:prSet/>
      <dgm:spPr/>
      <dgm:t>
        <a:bodyPr/>
        <a:lstStyle/>
        <a:p>
          <a:endParaRPr lang="zh-CN" altLang="en-US"/>
        </a:p>
      </dgm:t>
    </dgm:pt>
    <dgm:pt modelId="{B3A648B0-98BE-4494-A28A-A77DC5AB6F44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物理结构对用户是隐蔽的</a:t>
          </a:r>
        </a:p>
      </dgm:t>
    </dgm:pt>
    <dgm:pt modelId="{67E5FBBE-2CD4-4B03-BBB6-58F5B755B6D2}" type="parTrans" cxnId="{5E6325AC-4277-4B57-BD73-1A179C29E2F2}">
      <dgm:prSet/>
      <dgm:spPr/>
      <dgm:t>
        <a:bodyPr/>
        <a:lstStyle/>
        <a:p>
          <a:endParaRPr lang="zh-CN" altLang="en-US"/>
        </a:p>
      </dgm:t>
    </dgm:pt>
    <dgm:pt modelId="{09D97B4D-6799-40F8-A8DC-76D53305EB9F}" type="sibTrans" cxnId="{5E6325AC-4277-4B57-BD73-1A179C29E2F2}">
      <dgm:prSet/>
      <dgm:spPr/>
      <dgm:t>
        <a:bodyPr/>
        <a:lstStyle/>
        <a:p>
          <a:endParaRPr lang="zh-CN" altLang="en-US"/>
        </a:p>
      </dgm:t>
    </dgm:pt>
    <dgm:pt modelId="{6E0DC576-4D2B-4B47-ACA0-C232F56775C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视图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E0D6F9-DEFA-4FDB-9DA2-6CE5AF8A5E03}" type="parTrans" cxnId="{EB02931C-008A-49A5-886E-BA71F04889E3}">
      <dgm:prSet/>
      <dgm:spPr/>
      <dgm:t>
        <a:bodyPr/>
        <a:lstStyle/>
        <a:p>
          <a:endParaRPr lang="zh-CN" altLang="en-US"/>
        </a:p>
      </dgm:t>
    </dgm:pt>
    <dgm:pt modelId="{0DD4A579-C5A0-4336-B2C5-1AAF9A5334EF}" type="sibTrans" cxnId="{EB02931C-008A-49A5-886E-BA71F04889E3}">
      <dgm:prSet/>
      <dgm:spPr/>
      <dgm:t>
        <a:bodyPr/>
        <a:lstStyle/>
        <a:p>
          <a:endParaRPr lang="zh-CN" altLang="en-US"/>
        </a:p>
      </dgm:t>
    </dgm:pt>
    <dgm:pt modelId="{484BA6A8-AEA5-4DC4-AD92-A2099E8F3B67}">
      <dgm:prSet/>
      <dgm:spPr/>
      <dgm:t>
        <a:bodyPr/>
        <a:lstStyle/>
        <a:p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从一个或几个基本表导出的表</a:t>
          </a:r>
          <a:endParaRPr lang="zh-CN" altLang="en-US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2E152C-E49F-4228-AED3-8A2D32E8E398}" type="parTrans" cxnId="{9AE82961-ED27-4276-A75F-C64943A9E3FC}">
      <dgm:prSet/>
      <dgm:spPr/>
      <dgm:t>
        <a:bodyPr/>
        <a:lstStyle/>
        <a:p>
          <a:endParaRPr lang="zh-CN" altLang="en-US"/>
        </a:p>
      </dgm:t>
    </dgm:pt>
    <dgm:pt modelId="{B40473E9-C605-4007-8416-BDE83743CE9D}" type="sibTrans" cxnId="{9AE82961-ED27-4276-A75F-C64943A9E3FC}">
      <dgm:prSet/>
      <dgm:spPr/>
      <dgm:t>
        <a:bodyPr/>
        <a:lstStyle/>
        <a:p>
          <a:endParaRPr lang="zh-CN" altLang="en-US"/>
        </a:p>
      </dgm:t>
    </dgm:pt>
    <dgm:pt modelId="{A962B54B-60A6-4414-85C3-2B9B36699D2B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数据库中只存放视图的定义而不存放视图对应的数据</a:t>
          </a:r>
        </a:p>
      </dgm:t>
    </dgm:pt>
    <dgm:pt modelId="{C298D41C-BB10-4E69-A377-DA5900133AF1}" type="parTrans" cxnId="{0140C3D2-68C3-423E-AB90-4511387F0F3B}">
      <dgm:prSet/>
      <dgm:spPr/>
      <dgm:t>
        <a:bodyPr/>
        <a:lstStyle/>
        <a:p>
          <a:endParaRPr lang="zh-CN" altLang="en-US"/>
        </a:p>
      </dgm:t>
    </dgm:pt>
    <dgm:pt modelId="{30BE6DD1-1889-4653-937A-6C7FA8A86404}" type="sibTrans" cxnId="{0140C3D2-68C3-423E-AB90-4511387F0F3B}">
      <dgm:prSet/>
      <dgm:spPr/>
      <dgm:t>
        <a:bodyPr/>
        <a:lstStyle/>
        <a:p>
          <a:endParaRPr lang="zh-CN" altLang="en-US"/>
        </a:p>
      </dgm:t>
    </dgm:pt>
    <dgm:pt modelId="{A5AA3E42-9826-43FD-8852-579BE0B49651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视图是一个虚表</a:t>
          </a:r>
        </a:p>
      </dgm:t>
    </dgm:pt>
    <dgm:pt modelId="{3C24BA96-7EDC-4660-BD0D-71BEBE6C387C}" type="parTrans" cxnId="{0696F2CE-5C3F-4C17-9821-71DE4D154803}">
      <dgm:prSet/>
      <dgm:spPr/>
      <dgm:t>
        <a:bodyPr/>
        <a:lstStyle/>
        <a:p>
          <a:endParaRPr lang="zh-CN" altLang="en-US"/>
        </a:p>
      </dgm:t>
    </dgm:pt>
    <dgm:pt modelId="{D8290306-29E6-43DB-8107-E854403233CC}" type="sibTrans" cxnId="{0696F2CE-5C3F-4C17-9821-71DE4D154803}">
      <dgm:prSet/>
      <dgm:spPr/>
      <dgm:t>
        <a:bodyPr/>
        <a:lstStyle/>
        <a:p>
          <a:endParaRPr lang="zh-CN" altLang="en-US"/>
        </a:p>
      </dgm:t>
    </dgm:pt>
    <dgm:pt modelId="{DA20B97D-99E5-40EF-8265-CB1D2FC991D2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用户可以在视图上再定义视图</a:t>
          </a:r>
        </a:p>
      </dgm:t>
    </dgm:pt>
    <dgm:pt modelId="{4BAAAEEA-7111-4FBD-8CC6-7714C41233F6}" type="parTrans" cxnId="{A352F55C-B4AD-4D88-8E21-7F225CD92199}">
      <dgm:prSet/>
      <dgm:spPr/>
      <dgm:t>
        <a:bodyPr/>
        <a:lstStyle/>
        <a:p>
          <a:endParaRPr lang="zh-CN" altLang="en-US"/>
        </a:p>
      </dgm:t>
    </dgm:pt>
    <dgm:pt modelId="{A29C249C-0443-408D-AF98-C913D9457988}" type="sibTrans" cxnId="{A352F55C-B4AD-4D88-8E21-7F225CD92199}">
      <dgm:prSet/>
      <dgm:spPr/>
      <dgm:t>
        <a:bodyPr/>
        <a:lstStyle/>
        <a:p>
          <a:endParaRPr lang="zh-CN" altLang="en-US"/>
        </a:p>
      </dgm:t>
    </dgm:pt>
    <dgm:pt modelId="{F4A58C77-7C18-43A0-94E2-40C73E962E05}" type="pres">
      <dgm:prSet presAssocID="{FD4FA33C-E1D4-4449-9A28-CE181E0F30A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3F3FC01-A354-4F28-8A6B-72BCA9B31385}" type="pres">
      <dgm:prSet presAssocID="{D8D4D0E0-2C08-4BE7-9F11-C0759B404EF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1288E4-4CF7-484D-8E92-FDDB67683544}" type="pres">
      <dgm:prSet presAssocID="{D8D4D0E0-2C08-4BE7-9F11-C0759B404EFC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C02F9D-236B-488D-8D0B-000A21C0C671}" type="pres">
      <dgm:prSet presAssocID="{5CC50B3E-B12B-4400-A192-954213A47AF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FA4F8D-3160-4580-8785-91CA9350ED38}" type="pres">
      <dgm:prSet presAssocID="{5CC50B3E-B12B-4400-A192-954213A47AF4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60C6DB-178C-4343-A077-D286BD6E0E52}" type="pres">
      <dgm:prSet presAssocID="{6E0DC576-4D2B-4B47-ACA0-C232F56775C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6C96A3-7FB4-4DE2-B847-C2D10729019D}" type="pres">
      <dgm:prSet presAssocID="{6E0DC576-4D2B-4B47-ACA0-C232F56775C2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89D6616-5DF8-4625-AD3D-DADD975FD743}" type="presOf" srcId="{3C233A1C-0180-4D5E-80F9-7229E32E9EFD}" destId="{C11288E4-4CF7-484D-8E92-FDDB67683544}" srcOrd="0" destOrd="3" presId="urn:microsoft.com/office/officeart/2005/8/layout/vList2"/>
    <dgm:cxn modelId="{5E6325AC-4277-4B57-BD73-1A179C29E2F2}" srcId="{5CC50B3E-B12B-4400-A192-954213A47AF4}" destId="{B3A648B0-98BE-4494-A28A-A77DC5AB6F44}" srcOrd="1" destOrd="0" parTransId="{67E5FBBE-2CD4-4B03-BBB6-58F5B755B6D2}" sibTransId="{09D97B4D-6799-40F8-A8DC-76D53305EB9F}"/>
    <dgm:cxn modelId="{A352F55C-B4AD-4D88-8E21-7F225CD92199}" srcId="{6E0DC576-4D2B-4B47-ACA0-C232F56775C2}" destId="{DA20B97D-99E5-40EF-8265-CB1D2FC991D2}" srcOrd="3" destOrd="0" parTransId="{4BAAAEEA-7111-4FBD-8CC6-7714C41233F6}" sibTransId="{A29C249C-0443-408D-AF98-C913D9457988}"/>
    <dgm:cxn modelId="{7AE836A1-0152-43BE-BF55-90511067F2F5}" type="presOf" srcId="{DA20B97D-99E5-40EF-8265-CB1D2FC991D2}" destId="{766C96A3-7FB4-4DE2-B847-C2D10729019D}" srcOrd="0" destOrd="3" presId="urn:microsoft.com/office/officeart/2005/8/layout/vList2"/>
    <dgm:cxn modelId="{1BBCA15D-A94E-44AF-B9A3-E0C407BBC06C}" srcId="{FD4FA33C-E1D4-4449-9A28-CE181E0F30A2}" destId="{5CC50B3E-B12B-4400-A192-954213A47AF4}" srcOrd="1" destOrd="0" parTransId="{45F359E2-9AE1-43FA-8ADC-9EFDB97F93C7}" sibTransId="{0F09E15A-ACFE-4CDF-A392-648268B905F4}"/>
    <dgm:cxn modelId="{45951F9C-B148-40AB-8E43-29D142497BA5}" srcId="{D8D4D0E0-2C08-4BE7-9F11-C0759B404EFC}" destId="{3C233A1C-0180-4D5E-80F9-7229E32E9EFD}" srcOrd="3" destOrd="0" parTransId="{130BD89C-6553-438F-A8AB-6F52CC543142}" sibTransId="{CBC6407E-76EC-4D51-A91A-60375587565C}"/>
    <dgm:cxn modelId="{CFE4E533-0C9C-4CEB-B25A-9A8852221224}" type="presOf" srcId="{FAEEF8F5-DAC8-4CE9-B02F-980DAD9F6688}" destId="{C11288E4-4CF7-484D-8E92-FDDB67683544}" srcOrd="0" destOrd="2" presId="urn:microsoft.com/office/officeart/2005/8/layout/vList2"/>
    <dgm:cxn modelId="{60940ACF-8656-4A1E-A89B-89F2B28848B9}" srcId="{5CC50B3E-B12B-4400-A192-954213A47AF4}" destId="{EE9B720B-95DD-40EB-9363-5F6BDB9A6FA4}" srcOrd="0" destOrd="0" parTransId="{97398051-8A41-4EB3-9910-3D248A0546DC}" sibTransId="{DEA563DC-0857-41D8-97F1-0D104DA98CF3}"/>
    <dgm:cxn modelId="{8985D3B5-50A6-45BD-A7F8-D30BFBEFDC3A}" srcId="{D8D4D0E0-2C08-4BE7-9F11-C0759B404EFC}" destId="{FAEEF8F5-DAC8-4CE9-B02F-980DAD9F6688}" srcOrd="2" destOrd="0" parTransId="{386F3E9F-B836-4156-A80C-6CEFED1069D7}" sibTransId="{023ECB2E-AB51-4E05-BA14-4A784891BEFE}"/>
    <dgm:cxn modelId="{9AE82961-ED27-4276-A75F-C64943A9E3FC}" srcId="{6E0DC576-4D2B-4B47-ACA0-C232F56775C2}" destId="{484BA6A8-AEA5-4DC4-AD92-A2099E8F3B67}" srcOrd="0" destOrd="0" parTransId="{EB2E152C-E49F-4228-AED3-8A2D32E8E398}" sibTransId="{B40473E9-C605-4007-8416-BDE83743CE9D}"/>
    <dgm:cxn modelId="{EB02931C-008A-49A5-886E-BA71F04889E3}" srcId="{FD4FA33C-E1D4-4449-9A28-CE181E0F30A2}" destId="{6E0DC576-4D2B-4B47-ACA0-C232F56775C2}" srcOrd="2" destOrd="0" parTransId="{2FE0D6F9-DEFA-4FDB-9DA2-6CE5AF8A5E03}" sibTransId="{0DD4A579-C5A0-4336-B2C5-1AAF9A5334EF}"/>
    <dgm:cxn modelId="{1327E4CF-CF03-4D1E-99BA-8483B62DC977}" type="presOf" srcId="{DB51B95A-D418-4871-ADDC-F871B96128AE}" destId="{C11288E4-4CF7-484D-8E92-FDDB67683544}" srcOrd="0" destOrd="1" presId="urn:microsoft.com/office/officeart/2005/8/layout/vList2"/>
    <dgm:cxn modelId="{24F67315-B607-4D0F-BB4D-FB0ABB081077}" type="presOf" srcId="{6E0DC576-4D2B-4B47-ACA0-C232F56775C2}" destId="{9960C6DB-178C-4343-A077-D286BD6E0E52}" srcOrd="0" destOrd="0" presId="urn:microsoft.com/office/officeart/2005/8/layout/vList2"/>
    <dgm:cxn modelId="{EA92E4FE-6F8A-4FFD-B493-D5A230F60D05}" type="presOf" srcId="{484BA6A8-AEA5-4DC4-AD92-A2099E8F3B67}" destId="{766C96A3-7FB4-4DE2-B847-C2D10729019D}" srcOrd="0" destOrd="0" presId="urn:microsoft.com/office/officeart/2005/8/layout/vList2"/>
    <dgm:cxn modelId="{D5254F34-6D47-40DE-A409-A815004F9A1B}" type="presOf" srcId="{A962B54B-60A6-4414-85C3-2B9B36699D2B}" destId="{766C96A3-7FB4-4DE2-B847-C2D10729019D}" srcOrd="0" destOrd="1" presId="urn:microsoft.com/office/officeart/2005/8/layout/vList2"/>
    <dgm:cxn modelId="{0696F2CE-5C3F-4C17-9821-71DE4D154803}" srcId="{6E0DC576-4D2B-4B47-ACA0-C232F56775C2}" destId="{A5AA3E42-9826-43FD-8852-579BE0B49651}" srcOrd="2" destOrd="0" parTransId="{3C24BA96-7EDC-4660-BD0D-71BEBE6C387C}" sibTransId="{D8290306-29E6-43DB-8107-E854403233CC}"/>
    <dgm:cxn modelId="{4C3FA53A-9A5D-4245-8DC3-15A62B437709}" srcId="{FD4FA33C-E1D4-4449-9A28-CE181E0F30A2}" destId="{D8D4D0E0-2C08-4BE7-9F11-C0759B404EFC}" srcOrd="0" destOrd="0" parTransId="{C3E5A7C1-9D19-4475-BA73-EBE61ADE56C2}" sibTransId="{3ECF2BB7-F10A-4221-88F7-9C5C107B04AE}"/>
    <dgm:cxn modelId="{29C32472-7AD5-4892-A2AD-07E758918686}" type="presOf" srcId="{D8D4D0E0-2C08-4BE7-9F11-C0759B404EFC}" destId="{F3F3FC01-A354-4F28-8A6B-72BCA9B31385}" srcOrd="0" destOrd="0" presId="urn:microsoft.com/office/officeart/2005/8/layout/vList2"/>
    <dgm:cxn modelId="{063F5C59-7157-4195-92DC-2D7637BBE51A}" srcId="{D8D4D0E0-2C08-4BE7-9F11-C0759B404EFC}" destId="{7E2305B3-DD98-431C-8954-9293846E4B0C}" srcOrd="0" destOrd="0" parTransId="{A4D6A421-9ECE-4C4B-AD00-CE5229AA19E7}" sibTransId="{20D57169-1731-489D-829F-06D52CE17FF6}"/>
    <dgm:cxn modelId="{D67C2A4C-693C-478C-88D5-4770A5012220}" type="presOf" srcId="{A5AA3E42-9826-43FD-8852-579BE0B49651}" destId="{766C96A3-7FB4-4DE2-B847-C2D10729019D}" srcOrd="0" destOrd="2" presId="urn:microsoft.com/office/officeart/2005/8/layout/vList2"/>
    <dgm:cxn modelId="{0140C3D2-68C3-423E-AB90-4511387F0F3B}" srcId="{6E0DC576-4D2B-4B47-ACA0-C232F56775C2}" destId="{A962B54B-60A6-4414-85C3-2B9B36699D2B}" srcOrd="1" destOrd="0" parTransId="{C298D41C-BB10-4E69-A377-DA5900133AF1}" sibTransId="{30BE6DD1-1889-4653-937A-6C7FA8A86404}"/>
    <dgm:cxn modelId="{182255A9-3890-4985-945D-516457180B6E}" type="presOf" srcId="{7E2305B3-DD98-431C-8954-9293846E4B0C}" destId="{C11288E4-4CF7-484D-8E92-FDDB67683544}" srcOrd="0" destOrd="0" presId="urn:microsoft.com/office/officeart/2005/8/layout/vList2"/>
    <dgm:cxn modelId="{907CEDAB-1646-47A8-B92C-30160E0A2805}" type="presOf" srcId="{EE9B720B-95DD-40EB-9363-5F6BDB9A6FA4}" destId="{AEFA4F8D-3160-4580-8785-91CA9350ED38}" srcOrd="0" destOrd="0" presId="urn:microsoft.com/office/officeart/2005/8/layout/vList2"/>
    <dgm:cxn modelId="{4C02BB11-A5AF-48F6-A6A7-570547C66310}" type="presOf" srcId="{5CC50B3E-B12B-4400-A192-954213A47AF4}" destId="{3CC02F9D-236B-488D-8D0B-000A21C0C671}" srcOrd="0" destOrd="0" presId="urn:microsoft.com/office/officeart/2005/8/layout/vList2"/>
    <dgm:cxn modelId="{562C8EB7-2250-4403-B3C8-877B19A76DE6}" type="presOf" srcId="{B3A648B0-98BE-4494-A28A-A77DC5AB6F44}" destId="{AEFA4F8D-3160-4580-8785-91CA9350ED38}" srcOrd="0" destOrd="1" presId="urn:microsoft.com/office/officeart/2005/8/layout/vList2"/>
    <dgm:cxn modelId="{54F34C6B-EBCA-4ADC-9914-E4709BEB258E}" type="presOf" srcId="{FD4FA33C-E1D4-4449-9A28-CE181E0F30A2}" destId="{F4A58C77-7C18-43A0-94E2-40C73E962E05}" srcOrd="0" destOrd="0" presId="urn:microsoft.com/office/officeart/2005/8/layout/vList2"/>
    <dgm:cxn modelId="{FFB9C2E1-6A60-4A15-8F7B-26692AE171F6}" srcId="{D8D4D0E0-2C08-4BE7-9F11-C0759B404EFC}" destId="{DB51B95A-D418-4871-ADDC-F871B96128AE}" srcOrd="1" destOrd="0" parTransId="{1531C5B5-8E36-4602-8154-767EA74CB210}" sibTransId="{49B4E16C-709E-4857-87FE-7953CD239AA8}"/>
    <dgm:cxn modelId="{79DD60EB-789F-400B-AAD2-A8F83C041E9A}" type="presParOf" srcId="{F4A58C77-7C18-43A0-94E2-40C73E962E05}" destId="{F3F3FC01-A354-4F28-8A6B-72BCA9B31385}" srcOrd="0" destOrd="0" presId="urn:microsoft.com/office/officeart/2005/8/layout/vList2"/>
    <dgm:cxn modelId="{B3B30B11-FD71-4991-A535-3749F1DB76A7}" type="presParOf" srcId="{F4A58C77-7C18-43A0-94E2-40C73E962E05}" destId="{C11288E4-4CF7-484D-8E92-FDDB67683544}" srcOrd="1" destOrd="0" presId="urn:microsoft.com/office/officeart/2005/8/layout/vList2"/>
    <dgm:cxn modelId="{428966A4-7F95-4EC5-8A4C-44472A8CE8F3}" type="presParOf" srcId="{F4A58C77-7C18-43A0-94E2-40C73E962E05}" destId="{3CC02F9D-236B-488D-8D0B-000A21C0C671}" srcOrd="2" destOrd="0" presId="urn:microsoft.com/office/officeart/2005/8/layout/vList2"/>
    <dgm:cxn modelId="{46452A5C-9BE9-4B3C-B3C3-9056E3BCD480}" type="presParOf" srcId="{F4A58C77-7C18-43A0-94E2-40C73E962E05}" destId="{AEFA4F8D-3160-4580-8785-91CA9350ED38}" srcOrd="3" destOrd="0" presId="urn:microsoft.com/office/officeart/2005/8/layout/vList2"/>
    <dgm:cxn modelId="{5AEFB3B6-4E96-4CDF-8735-81BE951413E2}" type="presParOf" srcId="{F4A58C77-7C18-43A0-94E2-40C73E962E05}" destId="{9960C6DB-178C-4343-A077-D286BD6E0E52}" srcOrd="4" destOrd="0" presId="urn:microsoft.com/office/officeart/2005/8/layout/vList2"/>
    <dgm:cxn modelId="{B4053FCA-0AE3-4770-A7C2-36843425A62F}" type="presParOf" srcId="{F4A58C77-7C18-43A0-94E2-40C73E962E05}" destId="{766C96A3-7FB4-4DE2-B847-C2D10729019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3A9344-DE0D-45DF-986F-980A9B85505D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E10D8FFE-6810-4E07-9C50-AC5F3DF31BAA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方法一：在表名中明显地给出模式名 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2960F6-C978-446B-AB23-CAF266A4736F}" type="parTrans" cxnId="{63A60DC9-CD1F-44B8-AA5B-9823988AC7C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6D24B6-3007-46E2-9D98-40592AA95B57}" type="sibTrans" cxnId="{63A60DC9-CD1F-44B8-AA5B-9823988AC7C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250ABD-FA8B-4975-A309-34639D8D281D}">
      <dgm:prSet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Create table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"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S-T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"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.Student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......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;     /*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模式名为 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S-T*/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8BF3C8-E2F9-4C93-8612-4AD7079ED01D}" type="parTrans" cxnId="{D246FB9A-AAF3-4FAF-9CF1-AF31800E4AB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F759B1-9D79-470B-8601-0442F86C2DE4}" type="sibTrans" cxnId="{D246FB9A-AAF3-4FAF-9CF1-AF31800E4AB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E275FA-EDFF-4985-A703-714B1A394B88}">
      <dgm:prSet/>
      <dgm:spPr/>
      <dgm:t>
        <a:bodyPr/>
        <a:lstStyle/>
        <a:p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Create table </a:t>
          </a:r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"</a:t>
          </a:r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S-T</a:t>
          </a:r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"</a:t>
          </a:r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.Cource</a:t>
          </a:r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......</a:t>
          </a:r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;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56EF9F-8F6C-4FBD-BBEB-24252291AC36}" type="parTrans" cxnId="{AA395511-B820-4D5B-A393-670045C0A04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1D1F8D-6ABB-451B-846C-5C223C5CE0E9}" type="sibTrans" cxnId="{AA395511-B820-4D5B-A393-670045C0A04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6AC09E-E7C4-4027-815A-33260D08FBF1}">
      <dgm:prSet/>
      <dgm:spPr/>
      <dgm:t>
        <a:bodyPr/>
        <a:lstStyle/>
        <a:p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Create table </a:t>
          </a:r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"</a:t>
          </a:r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S-T</a:t>
          </a:r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"</a:t>
          </a:r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.SC</a:t>
          </a:r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......</a:t>
          </a:r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; 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951156-0D2C-4575-A5B7-97B40E3C65EC}" type="parTrans" cxnId="{2BC00D24-2160-4A9F-AD50-6442ADB0885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169E77-6D23-4731-8641-8589E3C24167}" type="sibTrans" cxnId="{2BC00D24-2160-4A9F-AD50-6442ADB0885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721A7-2FF8-41DD-8252-1A95A54A522F}">
      <dgm:prSet/>
      <dgm:spPr/>
      <dgm:t>
        <a:bodyPr/>
        <a:lstStyle/>
        <a:p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方法二：在创建模式语句中同时创建表 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5A12BC-DDC9-498F-9E46-FFA7DD824EDC}" type="parTrans" cxnId="{4005CA98-049F-44F1-A247-A2B6FAD9FF3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52B644-F42C-47A2-8EB5-4456B8382A7E}" type="sibTrans" cxnId="{4005CA98-049F-44F1-A247-A2B6FAD9FF3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F846B2-F312-4720-870A-6EE2D478A99F}">
      <dgm:prSet/>
      <dgm:spPr/>
      <dgm:t>
        <a:bodyPr/>
        <a:lstStyle/>
        <a:p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方法三：设置所属的模式 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60AFAC-DC24-4F82-8678-B1C5F567F1C3}" type="parTrans" cxnId="{461B878E-D54A-4513-A31B-38790123AD0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C48DEA-F9B6-4367-B92C-E26C1F3911BE}" type="sibTrans" cxnId="{461B878E-D54A-4513-A31B-38790123AD0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C985C2-1B60-4C6D-A410-59E59372A582}" type="pres">
      <dgm:prSet presAssocID="{D23A9344-DE0D-45DF-986F-980A9B85505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38CA47-B465-4F50-A151-94BC1A19EDA1}" type="pres">
      <dgm:prSet presAssocID="{E10D8FFE-6810-4E07-9C50-AC5F3DF31BA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415885-789F-49F3-BBF6-E3168A866CC1}" type="pres">
      <dgm:prSet presAssocID="{E10D8FFE-6810-4E07-9C50-AC5F3DF31BA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2C7586-2F43-4502-B9F4-E9551410A515}" type="pres">
      <dgm:prSet presAssocID="{144721A7-2FF8-41DD-8252-1A95A54A522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94CFB5-C207-48D2-B12D-DB8D1D71EBF1}" type="pres">
      <dgm:prSet presAssocID="{1152B644-F42C-47A2-8EB5-4456B8382A7E}" presName="spacer" presStyleCnt="0"/>
      <dgm:spPr/>
      <dgm:t>
        <a:bodyPr/>
        <a:lstStyle/>
        <a:p>
          <a:endParaRPr lang="zh-CN" altLang="en-US"/>
        </a:p>
      </dgm:t>
    </dgm:pt>
    <dgm:pt modelId="{EC69B418-CAC7-4674-9E3B-BB542EBD8299}" type="pres">
      <dgm:prSet presAssocID="{3FF846B2-F312-4720-870A-6EE2D478A9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AD7E8E0-646B-4391-A40C-A2EFD3EEECC5}" type="presOf" srcId="{E10D8FFE-6810-4E07-9C50-AC5F3DF31BAA}" destId="{7938CA47-B465-4F50-A151-94BC1A19EDA1}" srcOrd="0" destOrd="0" presId="urn:microsoft.com/office/officeart/2005/8/layout/vList2"/>
    <dgm:cxn modelId="{63A60DC9-CD1F-44B8-AA5B-9823988AC7CE}" srcId="{D23A9344-DE0D-45DF-986F-980A9B85505D}" destId="{E10D8FFE-6810-4E07-9C50-AC5F3DF31BAA}" srcOrd="0" destOrd="0" parTransId="{E22960F6-C978-446B-AB23-CAF266A4736F}" sibTransId="{C76D24B6-3007-46E2-9D98-40592AA95B57}"/>
    <dgm:cxn modelId="{461B878E-D54A-4513-A31B-38790123AD05}" srcId="{D23A9344-DE0D-45DF-986F-980A9B85505D}" destId="{3FF846B2-F312-4720-870A-6EE2D478A99F}" srcOrd="2" destOrd="0" parTransId="{A160AFAC-DC24-4F82-8678-B1C5F567F1C3}" sibTransId="{F2C48DEA-F9B6-4367-B92C-E26C1F3911BE}"/>
    <dgm:cxn modelId="{2BC00D24-2160-4A9F-AD50-6442ADB08858}" srcId="{E10D8FFE-6810-4E07-9C50-AC5F3DF31BAA}" destId="{7C6AC09E-E7C4-4027-815A-33260D08FBF1}" srcOrd="2" destOrd="0" parTransId="{52951156-0D2C-4575-A5B7-97B40E3C65EC}" sibTransId="{05169E77-6D23-4731-8641-8589E3C24167}"/>
    <dgm:cxn modelId="{D246FB9A-AAF3-4FAF-9CF1-AF31800E4ABA}" srcId="{E10D8FFE-6810-4E07-9C50-AC5F3DF31BAA}" destId="{A7250ABD-FA8B-4975-A309-34639D8D281D}" srcOrd="0" destOrd="0" parTransId="{838BF3C8-E2F9-4C93-8612-4AD7079ED01D}" sibTransId="{47F759B1-9D79-470B-8601-0442F86C2DE4}"/>
    <dgm:cxn modelId="{B7588147-70D8-40AA-9A63-C329AB442EC6}" type="presOf" srcId="{A7250ABD-FA8B-4975-A309-34639D8D281D}" destId="{B8415885-789F-49F3-BBF6-E3168A866CC1}" srcOrd="0" destOrd="0" presId="urn:microsoft.com/office/officeart/2005/8/layout/vList2"/>
    <dgm:cxn modelId="{AA395511-B820-4D5B-A393-670045C0A04F}" srcId="{E10D8FFE-6810-4E07-9C50-AC5F3DF31BAA}" destId="{E7E275FA-EDFF-4985-A703-714B1A394B88}" srcOrd="1" destOrd="0" parTransId="{1D56EF9F-8F6C-4FBD-BBEB-24252291AC36}" sibTransId="{901D1F8D-6ABB-451B-846C-5C223C5CE0E9}"/>
    <dgm:cxn modelId="{65E0DC4E-8A5B-4687-A8C7-AE92AD6191F1}" type="presOf" srcId="{3FF846B2-F312-4720-870A-6EE2D478A99F}" destId="{EC69B418-CAC7-4674-9E3B-BB542EBD8299}" srcOrd="0" destOrd="0" presId="urn:microsoft.com/office/officeart/2005/8/layout/vList2"/>
    <dgm:cxn modelId="{E3EED461-6CC6-4F4E-96CF-07B371AB3670}" type="presOf" srcId="{D23A9344-DE0D-45DF-986F-980A9B85505D}" destId="{C3C985C2-1B60-4C6D-A410-59E59372A582}" srcOrd="0" destOrd="0" presId="urn:microsoft.com/office/officeart/2005/8/layout/vList2"/>
    <dgm:cxn modelId="{1AC6EBD7-FB45-4AE2-9003-368EE083CDDE}" type="presOf" srcId="{144721A7-2FF8-41DD-8252-1A95A54A522F}" destId="{C62C7586-2F43-4502-B9F4-E9551410A515}" srcOrd="0" destOrd="0" presId="urn:microsoft.com/office/officeart/2005/8/layout/vList2"/>
    <dgm:cxn modelId="{4FD26F25-17ED-4A69-B60E-A2BCADEBCAA4}" type="presOf" srcId="{E7E275FA-EDFF-4985-A703-714B1A394B88}" destId="{B8415885-789F-49F3-BBF6-E3168A866CC1}" srcOrd="0" destOrd="1" presId="urn:microsoft.com/office/officeart/2005/8/layout/vList2"/>
    <dgm:cxn modelId="{4005CA98-049F-44F1-A247-A2B6FAD9FF37}" srcId="{D23A9344-DE0D-45DF-986F-980A9B85505D}" destId="{144721A7-2FF8-41DD-8252-1A95A54A522F}" srcOrd="1" destOrd="0" parTransId="{905A12BC-DDC9-498F-9E46-FFA7DD824EDC}" sibTransId="{1152B644-F42C-47A2-8EB5-4456B8382A7E}"/>
    <dgm:cxn modelId="{6C249B77-BBDE-48F0-B6A0-C84E0F2CF89C}" type="presOf" srcId="{7C6AC09E-E7C4-4027-815A-33260D08FBF1}" destId="{B8415885-789F-49F3-BBF6-E3168A866CC1}" srcOrd="0" destOrd="2" presId="urn:microsoft.com/office/officeart/2005/8/layout/vList2"/>
    <dgm:cxn modelId="{4CB9BB19-CD04-43ED-89D2-9B701577BD6C}" type="presParOf" srcId="{C3C985C2-1B60-4C6D-A410-59E59372A582}" destId="{7938CA47-B465-4F50-A151-94BC1A19EDA1}" srcOrd="0" destOrd="0" presId="urn:microsoft.com/office/officeart/2005/8/layout/vList2"/>
    <dgm:cxn modelId="{C181E503-97DA-4400-B2A3-0E20E8660265}" type="presParOf" srcId="{C3C985C2-1B60-4C6D-A410-59E59372A582}" destId="{B8415885-789F-49F3-BBF6-E3168A866CC1}" srcOrd="1" destOrd="0" presId="urn:microsoft.com/office/officeart/2005/8/layout/vList2"/>
    <dgm:cxn modelId="{9BA6FB3B-D61E-49F1-809C-E3DE3CEFEDEC}" type="presParOf" srcId="{C3C985C2-1B60-4C6D-A410-59E59372A582}" destId="{C62C7586-2F43-4502-B9F4-E9551410A515}" srcOrd="2" destOrd="0" presId="urn:microsoft.com/office/officeart/2005/8/layout/vList2"/>
    <dgm:cxn modelId="{F02AA37D-B2A4-4C6C-AF9A-6BD1CE2BC298}" type="presParOf" srcId="{C3C985C2-1B60-4C6D-A410-59E59372A582}" destId="{9294CFB5-C207-48D2-B12D-DB8D1D71EBF1}" srcOrd="3" destOrd="0" presId="urn:microsoft.com/office/officeart/2005/8/layout/vList2"/>
    <dgm:cxn modelId="{640252FB-A66D-4BF6-B2F1-E123CF0822EB}" type="presParOf" srcId="{C3C985C2-1B60-4C6D-A410-59E59372A582}" destId="{EC69B418-CAC7-4674-9E3B-BB542EBD829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29A5B6-7133-4DE1-AFFF-95ACC683F860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FE98068D-BE59-4C02-87C6-E3E99B2F90BE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谁可以建立索引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46A8B4-EC68-4954-A272-1611EAC8DE97}" type="parTrans" cxnId="{87B3C703-42E1-48FE-A190-7427D26200A6}">
      <dgm:prSet/>
      <dgm:spPr/>
      <dgm:t>
        <a:bodyPr/>
        <a:lstStyle/>
        <a:p>
          <a:endParaRPr lang="zh-CN" altLang="en-US"/>
        </a:p>
      </dgm:t>
    </dgm:pt>
    <dgm:pt modelId="{84CCC0ED-5411-4C89-A924-84B5F893E183}" type="sibTrans" cxnId="{87B3C703-42E1-48FE-A190-7427D26200A6}">
      <dgm:prSet/>
      <dgm:spPr/>
      <dgm:t>
        <a:bodyPr/>
        <a:lstStyle/>
        <a:p>
          <a:endParaRPr lang="zh-CN" altLang="en-US"/>
        </a:p>
      </dgm:t>
    </dgm:pt>
    <dgm:pt modelId="{FD171943-CB9D-467A-8D79-657E26B38B7A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数据库管理员</a:t>
          </a:r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或 表的属主（即建立表的人）</a:t>
          </a:r>
        </a:p>
      </dgm:t>
    </dgm:pt>
    <dgm:pt modelId="{A5337238-BB43-4275-ABAA-8B249219B416}" type="parTrans" cxnId="{4BEF6B08-3634-4D79-80FE-FBC96B2DD7CE}">
      <dgm:prSet/>
      <dgm:spPr/>
      <dgm:t>
        <a:bodyPr/>
        <a:lstStyle/>
        <a:p>
          <a:endParaRPr lang="zh-CN" altLang="en-US"/>
        </a:p>
      </dgm:t>
    </dgm:pt>
    <dgm:pt modelId="{2387790E-07FE-4971-980C-63185AB816EF}" type="sibTrans" cxnId="{4BEF6B08-3634-4D79-80FE-FBC96B2DD7CE}">
      <dgm:prSet/>
      <dgm:spPr/>
      <dgm:t>
        <a:bodyPr/>
        <a:lstStyle/>
        <a:p>
          <a:endParaRPr lang="zh-CN" altLang="en-US"/>
        </a:p>
      </dgm:t>
    </dgm:pt>
    <dgm:pt modelId="{9EF26061-857E-47F2-99F9-68AAFEE27317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谁维护索引</a:t>
          </a:r>
        </a:p>
      </dgm:t>
    </dgm:pt>
    <dgm:pt modelId="{8616D283-D39A-4AAA-A5AF-849160AA73E8}" type="parTrans" cxnId="{62341979-D3B1-4D1B-90BC-6ECCCF2610A8}">
      <dgm:prSet/>
      <dgm:spPr/>
      <dgm:t>
        <a:bodyPr/>
        <a:lstStyle/>
        <a:p>
          <a:endParaRPr lang="zh-CN" altLang="en-US"/>
        </a:p>
      </dgm:t>
    </dgm:pt>
    <dgm:pt modelId="{ACE06958-0601-4DE4-8327-2C392D802642}" type="sibTrans" cxnId="{62341979-D3B1-4D1B-90BC-6ECCCF2610A8}">
      <dgm:prSet/>
      <dgm:spPr/>
      <dgm:t>
        <a:bodyPr/>
        <a:lstStyle/>
        <a:p>
          <a:endParaRPr lang="zh-CN" altLang="en-US"/>
        </a:p>
      </dgm:t>
    </dgm:pt>
    <dgm:pt modelId="{8AE7672B-3540-4552-AFA6-E7989210BF6B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关系数据库管理系统自动完成 </a:t>
          </a:r>
        </a:p>
      </dgm:t>
    </dgm:pt>
    <dgm:pt modelId="{2123BEB3-51EC-4301-BFEF-E1EE187C67FB}" type="parTrans" cxnId="{B723817C-B962-4DB2-A774-96020FC48B5F}">
      <dgm:prSet/>
      <dgm:spPr/>
      <dgm:t>
        <a:bodyPr/>
        <a:lstStyle/>
        <a:p>
          <a:endParaRPr lang="zh-CN" altLang="en-US"/>
        </a:p>
      </dgm:t>
    </dgm:pt>
    <dgm:pt modelId="{D051785F-36FE-431D-9384-4180AC0C2ACE}" type="sibTrans" cxnId="{B723817C-B962-4DB2-A774-96020FC48B5F}">
      <dgm:prSet/>
      <dgm:spPr/>
      <dgm:t>
        <a:bodyPr/>
        <a:lstStyle/>
        <a:p>
          <a:endParaRPr lang="zh-CN" altLang="en-US"/>
        </a:p>
      </dgm:t>
    </dgm:pt>
    <dgm:pt modelId="{330DAC6E-D658-41B2-8CBE-92D09C7F53A0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谁使用索引</a:t>
          </a:r>
        </a:p>
      </dgm:t>
    </dgm:pt>
    <dgm:pt modelId="{82D35891-99C7-4FA8-B573-3ADDD933D04F}" type="parTrans" cxnId="{7D088370-37E5-4346-B228-4ACE8852889E}">
      <dgm:prSet/>
      <dgm:spPr/>
      <dgm:t>
        <a:bodyPr/>
        <a:lstStyle/>
        <a:p>
          <a:endParaRPr lang="zh-CN" altLang="en-US"/>
        </a:p>
      </dgm:t>
    </dgm:pt>
    <dgm:pt modelId="{C3ED16BB-E9DD-4165-B0A7-74DD9526DF52}" type="sibTrans" cxnId="{7D088370-37E5-4346-B228-4ACE8852889E}">
      <dgm:prSet/>
      <dgm:spPr/>
      <dgm:t>
        <a:bodyPr/>
        <a:lstStyle/>
        <a:p>
          <a:endParaRPr lang="zh-CN" altLang="en-US"/>
        </a:p>
      </dgm:t>
    </dgm:pt>
    <dgm:pt modelId="{F68D1B11-6135-4ACA-9557-46F41FFB7123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关系数据库管理系统自动选择合适的索引作为存取路径，用户不必也不能显式地选择索引</a:t>
          </a:r>
        </a:p>
      </dgm:t>
    </dgm:pt>
    <dgm:pt modelId="{CF5C99C8-B2F6-4639-855F-3392B4DCFBCF}" type="parTrans" cxnId="{C98D0798-E2FC-45E1-A375-476BC974528E}">
      <dgm:prSet/>
      <dgm:spPr/>
      <dgm:t>
        <a:bodyPr/>
        <a:lstStyle/>
        <a:p>
          <a:endParaRPr lang="zh-CN" altLang="en-US"/>
        </a:p>
      </dgm:t>
    </dgm:pt>
    <dgm:pt modelId="{68D1D1AC-3071-4468-BE4F-F214B99B7E60}" type="sibTrans" cxnId="{C98D0798-E2FC-45E1-A375-476BC974528E}">
      <dgm:prSet/>
      <dgm:spPr/>
      <dgm:t>
        <a:bodyPr/>
        <a:lstStyle/>
        <a:p>
          <a:endParaRPr lang="zh-CN" altLang="en-US"/>
        </a:p>
      </dgm:t>
    </dgm:pt>
    <dgm:pt modelId="{C3691D13-FD83-4701-93D5-E61BD1EA6C94}" type="pres">
      <dgm:prSet presAssocID="{5429A5B6-7133-4DE1-AFFF-95ACC683F8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7830996-D5EC-42CA-B4CE-EF1F64C09653}" type="pres">
      <dgm:prSet presAssocID="{FE98068D-BE59-4C02-87C6-E3E99B2F90B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EF9D82-0E30-43E2-82D2-02FFB3E04FF3}" type="pres">
      <dgm:prSet presAssocID="{FE98068D-BE59-4C02-87C6-E3E99B2F90BE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EB4CAD-8CA6-4816-A4CF-ACA1C52295F6}" type="pres">
      <dgm:prSet presAssocID="{9EF26061-857E-47F2-99F9-68AAFEE2731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D39685-84AE-43C2-A80E-850C2C442CD6}" type="pres">
      <dgm:prSet presAssocID="{9EF26061-857E-47F2-99F9-68AAFEE2731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94A2DD-4331-476D-BE19-DF8307F6183C}" type="pres">
      <dgm:prSet presAssocID="{330DAC6E-D658-41B2-8CBE-92D09C7F53A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EE6EF6-B8BC-4652-A0F0-A893C6259F2D}" type="pres">
      <dgm:prSet presAssocID="{330DAC6E-D658-41B2-8CBE-92D09C7F53A0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7B3C703-42E1-48FE-A190-7427D26200A6}" srcId="{5429A5B6-7133-4DE1-AFFF-95ACC683F860}" destId="{FE98068D-BE59-4C02-87C6-E3E99B2F90BE}" srcOrd="0" destOrd="0" parTransId="{1E46A8B4-EC68-4954-A272-1611EAC8DE97}" sibTransId="{84CCC0ED-5411-4C89-A924-84B5F893E183}"/>
    <dgm:cxn modelId="{C98D0798-E2FC-45E1-A375-476BC974528E}" srcId="{330DAC6E-D658-41B2-8CBE-92D09C7F53A0}" destId="{F68D1B11-6135-4ACA-9557-46F41FFB7123}" srcOrd="0" destOrd="0" parTransId="{CF5C99C8-B2F6-4639-855F-3392B4DCFBCF}" sibTransId="{68D1D1AC-3071-4468-BE4F-F214B99B7E60}"/>
    <dgm:cxn modelId="{882DC7C9-2F4A-4A69-8832-3BF561D5EAD1}" type="presOf" srcId="{9EF26061-857E-47F2-99F9-68AAFEE27317}" destId="{0AEB4CAD-8CA6-4816-A4CF-ACA1C52295F6}" srcOrd="0" destOrd="0" presId="urn:microsoft.com/office/officeart/2005/8/layout/vList2"/>
    <dgm:cxn modelId="{B4916736-635A-4B78-9609-BC92D12A9C5C}" type="presOf" srcId="{8AE7672B-3540-4552-AFA6-E7989210BF6B}" destId="{52D39685-84AE-43C2-A80E-850C2C442CD6}" srcOrd="0" destOrd="0" presId="urn:microsoft.com/office/officeart/2005/8/layout/vList2"/>
    <dgm:cxn modelId="{62341979-D3B1-4D1B-90BC-6ECCCF2610A8}" srcId="{5429A5B6-7133-4DE1-AFFF-95ACC683F860}" destId="{9EF26061-857E-47F2-99F9-68AAFEE27317}" srcOrd="1" destOrd="0" parTransId="{8616D283-D39A-4AAA-A5AF-849160AA73E8}" sibTransId="{ACE06958-0601-4DE4-8327-2C392D802642}"/>
    <dgm:cxn modelId="{7D088370-37E5-4346-B228-4ACE8852889E}" srcId="{5429A5B6-7133-4DE1-AFFF-95ACC683F860}" destId="{330DAC6E-D658-41B2-8CBE-92D09C7F53A0}" srcOrd="2" destOrd="0" parTransId="{82D35891-99C7-4FA8-B573-3ADDD933D04F}" sibTransId="{C3ED16BB-E9DD-4165-B0A7-74DD9526DF52}"/>
    <dgm:cxn modelId="{B723817C-B962-4DB2-A774-96020FC48B5F}" srcId="{9EF26061-857E-47F2-99F9-68AAFEE27317}" destId="{8AE7672B-3540-4552-AFA6-E7989210BF6B}" srcOrd="0" destOrd="0" parTransId="{2123BEB3-51EC-4301-BFEF-E1EE187C67FB}" sibTransId="{D051785F-36FE-431D-9384-4180AC0C2ACE}"/>
    <dgm:cxn modelId="{4BEF6B08-3634-4D79-80FE-FBC96B2DD7CE}" srcId="{FE98068D-BE59-4C02-87C6-E3E99B2F90BE}" destId="{FD171943-CB9D-467A-8D79-657E26B38B7A}" srcOrd="0" destOrd="0" parTransId="{A5337238-BB43-4275-ABAA-8B249219B416}" sibTransId="{2387790E-07FE-4971-980C-63185AB816EF}"/>
    <dgm:cxn modelId="{0CCF6063-3D03-4778-9FF1-4560CDEA56E4}" type="presOf" srcId="{FD171943-CB9D-467A-8D79-657E26B38B7A}" destId="{C5EF9D82-0E30-43E2-82D2-02FFB3E04FF3}" srcOrd="0" destOrd="0" presId="urn:microsoft.com/office/officeart/2005/8/layout/vList2"/>
    <dgm:cxn modelId="{738CA53C-F3FB-4BF4-8AB5-30C31D957A5A}" type="presOf" srcId="{FE98068D-BE59-4C02-87C6-E3E99B2F90BE}" destId="{A7830996-D5EC-42CA-B4CE-EF1F64C09653}" srcOrd="0" destOrd="0" presId="urn:microsoft.com/office/officeart/2005/8/layout/vList2"/>
    <dgm:cxn modelId="{FBC7DDCF-AAEB-48DD-BD31-F162397BCF45}" type="presOf" srcId="{5429A5B6-7133-4DE1-AFFF-95ACC683F860}" destId="{C3691D13-FD83-4701-93D5-E61BD1EA6C94}" srcOrd="0" destOrd="0" presId="urn:microsoft.com/office/officeart/2005/8/layout/vList2"/>
    <dgm:cxn modelId="{57166E6D-2986-4E4D-9773-427F8D03563D}" type="presOf" srcId="{F68D1B11-6135-4ACA-9557-46F41FFB7123}" destId="{5FEE6EF6-B8BC-4652-A0F0-A893C6259F2D}" srcOrd="0" destOrd="0" presId="urn:microsoft.com/office/officeart/2005/8/layout/vList2"/>
    <dgm:cxn modelId="{76C48CDE-32DF-4CDE-BCAB-C2368B5F4848}" type="presOf" srcId="{330DAC6E-D658-41B2-8CBE-92D09C7F53A0}" destId="{2094A2DD-4331-476D-BE19-DF8307F6183C}" srcOrd="0" destOrd="0" presId="urn:microsoft.com/office/officeart/2005/8/layout/vList2"/>
    <dgm:cxn modelId="{B80ACA39-57D7-46AF-B694-73EC67A4CE34}" type="presParOf" srcId="{C3691D13-FD83-4701-93D5-E61BD1EA6C94}" destId="{A7830996-D5EC-42CA-B4CE-EF1F64C09653}" srcOrd="0" destOrd="0" presId="urn:microsoft.com/office/officeart/2005/8/layout/vList2"/>
    <dgm:cxn modelId="{5F1D3F17-DC4C-4B94-8BB0-3249CD009AC0}" type="presParOf" srcId="{C3691D13-FD83-4701-93D5-E61BD1EA6C94}" destId="{C5EF9D82-0E30-43E2-82D2-02FFB3E04FF3}" srcOrd="1" destOrd="0" presId="urn:microsoft.com/office/officeart/2005/8/layout/vList2"/>
    <dgm:cxn modelId="{534A376D-CBC3-4B15-88D9-6736BD803FA6}" type="presParOf" srcId="{C3691D13-FD83-4701-93D5-E61BD1EA6C94}" destId="{0AEB4CAD-8CA6-4816-A4CF-ACA1C52295F6}" srcOrd="2" destOrd="0" presId="urn:microsoft.com/office/officeart/2005/8/layout/vList2"/>
    <dgm:cxn modelId="{101388BF-7216-479E-BA8D-F07F37ED3EED}" type="presParOf" srcId="{C3691D13-FD83-4701-93D5-E61BD1EA6C94}" destId="{52D39685-84AE-43C2-A80E-850C2C442CD6}" srcOrd="3" destOrd="0" presId="urn:microsoft.com/office/officeart/2005/8/layout/vList2"/>
    <dgm:cxn modelId="{7CFCBA48-B510-4709-A9E1-BE9F7C68A110}" type="presParOf" srcId="{C3691D13-FD83-4701-93D5-E61BD1EA6C94}" destId="{2094A2DD-4331-476D-BE19-DF8307F6183C}" srcOrd="4" destOrd="0" presId="urn:microsoft.com/office/officeart/2005/8/layout/vList2"/>
    <dgm:cxn modelId="{FF83586F-DA22-41AB-BAA7-2F6514550424}" type="presParOf" srcId="{C3691D13-FD83-4701-93D5-E61BD1EA6C94}" destId="{5FEE6EF6-B8BC-4652-A0F0-A893C6259F2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0FC0E-2C83-4A49-8C9D-9D40BAF44ED9}">
      <dsp:nvSpPr>
        <dsp:cNvPr id="0" name=""/>
        <dsp:cNvSpPr/>
      </dsp:nvSpPr>
      <dsp:spPr>
        <a:xfrm>
          <a:off x="0" y="174997"/>
          <a:ext cx="7630470" cy="5333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1.</a:t>
          </a:r>
          <a:r>
            <a:rPr lang="zh-CN" altLang="en-US" sz="17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综合统一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034" y="201031"/>
        <a:ext cx="7578402" cy="481232"/>
      </dsp:txXfrm>
    </dsp:sp>
    <dsp:sp modelId="{B107EC77-CDCC-47EA-AB2B-433ADBC863A7}">
      <dsp:nvSpPr>
        <dsp:cNvPr id="0" name=""/>
        <dsp:cNvSpPr/>
      </dsp:nvSpPr>
      <dsp:spPr>
        <a:xfrm>
          <a:off x="0" y="708298"/>
          <a:ext cx="7630470" cy="615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26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3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集数据定义语言（</a:t>
          </a:r>
          <a:r>
            <a:rPr lang="en-US" altLang="zh-CN" sz="13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DDL</a:t>
          </a:r>
          <a:r>
            <a:rPr lang="zh-CN" altLang="en-US" sz="13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），数据操纵语言（</a:t>
          </a:r>
          <a:r>
            <a:rPr lang="en-US" altLang="zh-CN" sz="13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DML</a:t>
          </a:r>
          <a:r>
            <a:rPr lang="zh-CN" altLang="en-US" sz="13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），数据控制语言（</a:t>
          </a:r>
          <a:r>
            <a:rPr lang="en-US" altLang="zh-CN" sz="13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DCL</a:t>
          </a:r>
          <a:r>
            <a:rPr lang="zh-CN" altLang="en-US" sz="13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）功能于一体。</a:t>
          </a:r>
          <a:endParaRPr lang="zh-CN" altLang="en-US" sz="13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300" kern="1200" dirty="0" smtClean="0"/>
            <a:t>可以独立完成数据库生命周期中的全部活动。</a:t>
          </a:r>
          <a:endParaRPr lang="zh-CN" altLang="en-US" sz="13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08298"/>
        <a:ext cx="7630470" cy="615825"/>
      </dsp:txXfrm>
    </dsp:sp>
    <dsp:sp modelId="{5E6308D5-04EA-4AB4-9917-772900572B36}">
      <dsp:nvSpPr>
        <dsp:cNvPr id="0" name=""/>
        <dsp:cNvSpPr/>
      </dsp:nvSpPr>
      <dsp:spPr>
        <a:xfrm>
          <a:off x="0" y="1324123"/>
          <a:ext cx="7630470" cy="5333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2.</a:t>
          </a:r>
          <a:r>
            <a:rPr lang="zh-CN" altLang="en-US" sz="17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高度非过程化</a:t>
          </a:r>
          <a:endParaRPr lang="zh-CN" altLang="en-US" sz="17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034" y="1350157"/>
        <a:ext cx="7578402" cy="481232"/>
      </dsp:txXfrm>
    </dsp:sp>
    <dsp:sp modelId="{6E786969-8FEF-4ED9-AE3A-CA0803621E62}">
      <dsp:nvSpPr>
        <dsp:cNvPr id="0" name=""/>
        <dsp:cNvSpPr/>
      </dsp:nvSpPr>
      <dsp:spPr>
        <a:xfrm>
          <a:off x="0" y="1857424"/>
          <a:ext cx="7630470" cy="29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26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3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存取路径的选择以及</a:t>
          </a:r>
          <a:r>
            <a:rPr lang="en-US" altLang="zh-CN" sz="13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SQL</a:t>
          </a:r>
          <a:r>
            <a:rPr lang="zh-CN" altLang="en-US" sz="13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的操作过程由系统自动完成。</a:t>
          </a:r>
          <a:endParaRPr lang="zh-CN" altLang="en-US" sz="13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857424"/>
        <a:ext cx="7630470" cy="299115"/>
      </dsp:txXfrm>
    </dsp:sp>
    <dsp:sp modelId="{A79A98D0-408F-45D7-AE55-9086EC1B4551}">
      <dsp:nvSpPr>
        <dsp:cNvPr id="0" name=""/>
        <dsp:cNvSpPr/>
      </dsp:nvSpPr>
      <dsp:spPr>
        <a:xfrm>
          <a:off x="0" y="2156539"/>
          <a:ext cx="7630470" cy="5333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3.</a:t>
          </a:r>
          <a:r>
            <a:rPr lang="zh-CN" altLang="en-US" sz="17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面向集合的操作方式</a:t>
          </a:r>
          <a:endParaRPr lang="zh-CN" altLang="en-US" sz="17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034" y="2182573"/>
        <a:ext cx="7578402" cy="481232"/>
      </dsp:txXfrm>
    </dsp:sp>
    <dsp:sp modelId="{509FBF04-24F8-4BEE-B8AB-7A47F7554CD0}">
      <dsp:nvSpPr>
        <dsp:cNvPr id="0" name=""/>
        <dsp:cNvSpPr/>
      </dsp:nvSpPr>
      <dsp:spPr>
        <a:xfrm>
          <a:off x="0" y="2689839"/>
          <a:ext cx="7630470" cy="615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26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3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操作对象、查找结果可以是元组的集合</a:t>
          </a:r>
          <a:endParaRPr lang="zh-CN" altLang="en-US" sz="13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3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一次插入、删除、更新操作的对象可以是元组的集合</a:t>
          </a:r>
        </a:p>
      </dsp:txBody>
      <dsp:txXfrm>
        <a:off x="0" y="2689839"/>
        <a:ext cx="7630470" cy="615825"/>
      </dsp:txXfrm>
    </dsp:sp>
    <dsp:sp modelId="{759E4B8A-E655-4441-805C-A836B283EBBE}">
      <dsp:nvSpPr>
        <dsp:cNvPr id="0" name=""/>
        <dsp:cNvSpPr/>
      </dsp:nvSpPr>
      <dsp:spPr>
        <a:xfrm>
          <a:off x="0" y="3305664"/>
          <a:ext cx="7630470" cy="5333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</a:t>
          </a:r>
          <a:r>
            <a:rPr lang="zh-CN" altLang="en-US" sz="17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以同一种语法结构提供多种使用方式</a:t>
          </a:r>
          <a:endParaRPr lang="zh-CN" altLang="en-US" sz="17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034" y="3331698"/>
        <a:ext cx="7578402" cy="481232"/>
      </dsp:txXfrm>
    </dsp:sp>
    <dsp:sp modelId="{919C68CB-8971-459C-A800-E69343B7FD10}">
      <dsp:nvSpPr>
        <dsp:cNvPr id="0" name=""/>
        <dsp:cNvSpPr/>
      </dsp:nvSpPr>
      <dsp:spPr>
        <a:xfrm>
          <a:off x="0" y="3838965"/>
          <a:ext cx="7630470" cy="29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26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3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既是独立的语言，又是嵌入式语言</a:t>
          </a:r>
          <a:endParaRPr lang="zh-CN" altLang="en-US" sz="13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838965"/>
        <a:ext cx="7630470" cy="299115"/>
      </dsp:txXfrm>
    </dsp:sp>
    <dsp:sp modelId="{BD8F8504-C8E3-40AF-B88B-FE5380A2FBF8}">
      <dsp:nvSpPr>
        <dsp:cNvPr id="0" name=""/>
        <dsp:cNvSpPr/>
      </dsp:nvSpPr>
      <dsp:spPr>
        <a:xfrm>
          <a:off x="0" y="4138080"/>
          <a:ext cx="7630470" cy="5333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5.</a:t>
          </a:r>
          <a:r>
            <a:rPr lang="zh-CN" altLang="en-US" sz="17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语言简洁，易学易用</a:t>
          </a:r>
          <a:endParaRPr lang="zh-CN" altLang="en-US" sz="17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034" y="4164114"/>
        <a:ext cx="7578402" cy="481232"/>
      </dsp:txXfrm>
    </dsp:sp>
    <dsp:sp modelId="{F935EBB3-3F3E-40EB-A23F-42552DE48410}">
      <dsp:nvSpPr>
        <dsp:cNvPr id="0" name=""/>
        <dsp:cNvSpPr/>
      </dsp:nvSpPr>
      <dsp:spPr>
        <a:xfrm>
          <a:off x="0" y="4671381"/>
          <a:ext cx="7630470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26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3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数据查询：</a:t>
          </a:r>
          <a:r>
            <a:rPr lang="en-US" sz="13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SELECT </a:t>
          </a:r>
          <a:endParaRPr lang="zh-CN" altLang="en-US" sz="13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3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数据定义：</a:t>
          </a:r>
          <a:r>
            <a:rPr lang="en-US" sz="13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CREATE</a:t>
          </a:r>
          <a:r>
            <a:rPr lang="zh-CN" sz="13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sz="13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DROP</a:t>
          </a:r>
          <a:r>
            <a:rPr lang="zh-CN" sz="13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sz="13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ALTER</a:t>
          </a:r>
          <a:endParaRPr lang="zh-CN" sz="13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3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数据操纵：</a:t>
          </a:r>
          <a:r>
            <a:rPr lang="en-US" sz="13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INSERT</a:t>
          </a:r>
          <a:r>
            <a:rPr lang="zh-CN" sz="13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sz="13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UPDATE</a:t>
          </a:r>
          <a:r>
            <a:rPr lang="zh-CN" sz="13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sz="13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DELETE</a:t>
          </a:r>
          <a:endParaRPr lang="zh-CN" sz="13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3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数据控制：</a:t>
          </a:r>
          <a:r>
            <a:rPr lang="en-US" sz="13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GRANT</a:t>
          </a:r>
          <a:r>
            <a:rPr lang="zh-CN" sz="13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sz="13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REVOKE</a:t>
          </a:r>
          <a:endParaRPr lang="zh-CN" sz="13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671381"/>
        <a:ext cx="7630470" cy="1266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3FC01-A354-4F28-8A6B-72BCA9B31385}">
      <dsp:nvSpPr>
        <dsp:cNvPr id="0" name=""/>
        <dsp:cNvSpPr/>
      </dsp:nvSpPr>
      <dsp:spPr>
        <a:xfrm>
          <a:off x="0" y="2650"/>
          <a:ext cx="7579568" cy="59604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基本表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096" y="31746"/>
        <a:ext cx="7521376" cy="537849"/>
      </dsp:txXfrm>
    </dsp:sp>
    <dsp:sp modelId="{C11288E4-4CF7-484D-8E92-FDDB67683544}">
      <dsp:nvSpPr>
        <dsp:cNvPr id="0" name=""/>
        <dsp:cNvSpPr/>
      </dsp:nvSpPr>
      <dsp:spPr>
        <a:xfrm>
          <a:off x="0" y="598692"/>
          <a:ext cx="7579568" cy="145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65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本身独立存在的表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SQL</a:t>
          </a: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中一个关系就对应一个基本表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一个</a:t>
          </a:r>
          <a:r>
            <a:rPr 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或多个</a:t>
          </a:r>
          <a:r>
            <a:rPr 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基本表对应一个存储文件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一个表可以带若干索引</a:t>
          </a:r>
        </a:p>
      </dsp:txBody>
      <dsp:txXfrm>
        <a:off x="0" y="598692"/>
        <a:ext cx="7579568" cy="1455210"/>
      </dsp:txXfrm>
    </dsp:sp>
    <dsp:sp modelId="{3CC02F9D-236B-488D-8D0B-000A21C0C671}">
      <dsp:nvSpPr>
        <dsp:cNvPr id="0" name=""/>
        <dsp:cNvSpPr/>
      </dsp:nvSpPr>
      <dsp:spPr>
        <a:xfrm>
          <a:off x="0" y="2053902"/>
          <a:ext cx="7579568" cy="59604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存储文件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096" y="2082998"/>
        <a:ext cx="7521376" cy="537849"/>
      </dsp:txXfrm>
    </dsp:sp>
    <dsp:sp modelId="{AEFA4F8D-3160-4580-8785-91CA9350ED38}">
      <dsp:nvSpPr>
        <dsp:cNvPr id="0" name=""/>
        <dsp:cNvSpPr/>
      </dsp:nvSpPr>
      <dsp:spPr>
        <a:xfrm>
          <a:off x="0" y="2649944"/>
          <a:ext cx="7579568" cy="707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65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逻辑结构组成了关系数据库的内模式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物理结构对用户是隐蔽的</a:t>
          </a:r>
        </a:p>
      </dsp:txBody>
      <dsp:txXfrm>
        <a:off x="0" y="2649944"/>
        <a:ext cx="7579568" cy="707940"/>
      </dsp:txXfrm>
    </dsp:sp>
    <dsp:sp modelId="{9960C6DB-178C-4343-A077-D286BD6E0E52}">
      <dsp:nvSpPr>
        <dsp:cNvPr id="0" name=""/>
        <dsp:cNvSpPr/>
      </dsp:nvSpPr>
      <dsp:spPr>
        <a:xfrm>
          <a:off x="0" y="3357884"/>
          <a:ext cx="7579568" cy="59604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视图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096" y="3386980"/>
        <a:ext cx="7521376" cy="537849"/>
      </dsp:txXfrm>
    </dsp:sp>
    <dsp:sp modelId="{766C96A3-7FB4-4DE2-B847-C2D10729019D}">
      <dsp:nvSpPr>
        <dsp:cNvPr id="0" name=""/>
        <dsp:cNvSpPr/>
      </dsp:nvSpPr>
      <dsp:spPr>
        <a:xfrm>
          <a:off x="0" y="3953926"/>
          <a:ext cx="7579568" cy="145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65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从一个或几个基本表导出的表</a:t>
          </a:r>
          <a:endParaRPr lang="zh-CN" altLang="en-US" sz="15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数据库中只存放视图的定义而不存放视图对应的数据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视图是一个虚表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用户可以在视图上再定义视图</a:t>
          </a:r>
        </a:p>
      </dsp:txBody>
      <dsp:txXfrm>
        <a:off x="0" y="3953926"/>
        <a:ext cx="7579568" cy="14552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8CA47-B465-4F50-A151-94BC1A19EDA1}">
      <dsp:nvSpPr>
        <dsp:cNvPr id="0" name=""/>
        <dsp:cNvSpPr/>
      </dsp:nvSpPr>
      <dsp:spPr>
        <a:xfrm>
          <a:off x="0" y="57990"/>
          <a:ext cx="7960659" cy="81563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方法一：在表名中明显地给出模式名 </a:t>
          </a:r>
          <a:endParaRPr lang="zh-CN" altLang="en-US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16" y="97806"/>
        <a:ext cx="7881027" cy="736004"/>
      </dsp:txXfrm>
    </dsp:sp>
    <dsp:sp modelId="{B8415885-789F-49F3-BBF6-E3168A866CC1}">
      <dsp:nvSpPr>
        <dsp:cNvPr id="0" name=""/>
        <dsp:cNvSpPr/>
      </dsp:nvSpPr>
      <dsp:spPr>
        <a:xfrm>
          <a:off x="0" y="873626"/>
          <a:ext cx="7960659" cy="1426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75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Create table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"</a:t>
          </a: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S-T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"</a:t>
          </a: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.Student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......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;     /*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模式名为 </a:t>
          </a: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S-T*/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Create table </a:t>
          </a:r>
          <a:r>
            <a:rPr lang="zh-CN" altLang="en-US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"</a:t>
          </a:r>
          <a:r>
            <a:rPr lang="en-US" altLang="zh-CN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S-T</a:t>
          </a:r>
          <a:r>
            <a:rPr lang="zh-CN" altLang="en-US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"</a:t>
          </a:r>
          <a:r>
            <a:rPr lang="en-US" altLang="zh-CN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.Cource</a:t>
          </a:r>
          <a:r>
            <a:rPr lang="zh-CN" altLang="en-US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altLang="zh-CN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......</a:t>
          </a:r>
          <a:r>
            <a:rPr lang="zh-CN" altLang="en-US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r>
            <a:rPr lang="en-US" altLang="zh-CN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;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Create table </a:t>
          </a:r>
          <a:r>
            <a:rPr lang="zh-CN" altLang="en-US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"</a:t>
          </a:r>
          <a:r>
            <a:rPr lang="en-US" altLang="zh-CN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S-T</a:t>
          </a:r>
          <a:r>
            <a:rPr lang="zh-CN" altLang="en-US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"</a:t>
          </a:r>
          <a:r>
            <a:rPr lang="en-US" altLang="zh-CN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.SC</a:t>
          </a:r>
          <a:r>
            <a:rPr lang="zh-CN" altLang="en-US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altLang="zh-CN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......</a:t>
          </a:r>
          <a:r>
            <a:rPr lang="zh-CN" altLang="en-US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r>
            <a:rPr lang="en-US" altLang="zh-CN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; 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873626"/>
        <a:ext cx="7960659" cy="1426229"/>
      </dsp:txXfrm>
    </dsp:sp>
    <dsp:sp modelId="{C62C7586-2F43-4502-B9F4-E9551410A515}">
      <dsp:nvSpPr>
        <dsp:cNvPr id="0" name=""/>
        <dsp:cNvSpPr/>
      </dsp:nvSpPr>
      <dsp:spPr>
        <a:xfrm>
          <a:off x="0" y="2299856"/>
          <a:ext cx="7960659" cy="81563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方法二：在创建模式语句中同时创建表 </a:t>
          </a:r>
          <a:endParaRPr lang="zh-CN" altLang="en-US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16" y="2339672"/>
        <a:ext cx="7881027" cy="736004"/>
      </dsp:txXfrm>
    </dsp:sp>
    <dsp:sp modelId="{EC69B418-CAC7-4674-9E3B-BB542EBD8299}">
      <dsp:nvSpPr>
        <dsp:cNvPr id="0" name=""/>
        <dsp:cNvSpPr/>
      </dsp:nvSpPr>
      <dsp:spPr>
        <a:xfrm>
          <a:off x="0" y="3190373"/>
          <a:ext cx="7960659" cy="81563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方法三：设置所属的模式 </a:t>
          </a:r>
          <a:endParaRPr lang="zh-CN" altLang="en-US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16" y="3230189"/>
        <a:ext cx="7881027" cy="7360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30996-D5EC-42CA-B4CE-EF1F64C09653}">
      <dsp:nvSpPr>
        <dsp:cNvPr id="0" name=""/>
        <dsp:cNvSpPr/>
      </dsp:nvSpPr>
      <dsp:spPr>
        <a:xfrm>
          <a:off x="0" y="74023"/>
          <a:ext cx="7795592" cy="10038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谁可以建立索引</a:t>
          </a:r>
          <a:endParaRPr lang="zh-CN" alt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004" y="123027"/>
        <a:ext cx="7697584" cy="905852"/>
      </dsp:txXfrm>
    </dsp:sp>
    <dsp:sp modelId="{C5EF9D82-0E30-43E2-82D2-02FFB3E04FF3}">
      <dsp:nvSpPr>
        <dsp:cNvPr id="0" name=""/>
        <dsp:cNvSpPr/>
      </dsp:nvSpPr>
      <dsp:spPr>
        <a:xfrm>
          <a:off x="0" y="1077883"/>
          <a:ext cx="7795592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51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数据库管理员</a:t>
          </a:r>
          <a:r>
            <a:rPr lang="en-US" sz="2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2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或 表的属主（即建立表的人）</a:t>
          </a:r>
        </a:p>
      </dsp:txBody>
      <dsp:txXfrm>
        <a:off x="0" y="1077883"/>
        <a:ext cx="7795592" cy="579600"/>
      </dsp:txXfrm>
    </dsp:sp>
    <dsp:sp modelId="{0AEB4CAD-8CA6-4816-A4CF-ACA1C52295F6}">
      <dsp:nvSpPr>
        <dsp:cNvPr id="0" name=""/>
        <dsp:cNvSpPr/>
      </dsp:nvSpPr>
      <dsp:spPr>
        <a:xfrm>
          <a:off x="0" y="1657483"/>
          <a:ext cx="7795592" cy="10038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谁维护索引</a:t>
          </a:r>
        </a:p>
      </dsp:txBody>
      <dsp:txXfrm>
        <a:off x="49004" y="1706487"/>
        <a:ext cx="7697584" cy="905852"/>
      </dsp:txXfrm>
    </dsp:sp>
    <dsp:sp modelId="{52D39685-84AE-43C2-A80E-850C2C442CD6}">
      <dsp:nvSpPr>
        <dsp:cNvPr id="0" name=""/>
        <dsp:cNvSpPr/>
      </dsp:nvSpPr>
      <dsp:spPr>
        <a:xfrm>
          <a:off x="0" y="2661343"/>
          <a:ext cx="7795592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51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关系数据库管理系统自动完成 </a:t>
          </a:r>
        </a:p>
      </dsp:txBody>
      <dsp:txXfrm>
        <a:off x="0" y="2661343"/>
        <a:ext cx="7795592" cy="579600"/>
      </dsp:txXfrm>
    </dsp:sp>
    <dsp:sp modelId="{2094A2DD-4331-476D-BE19-DF8307F6183C}">
      <dsp:nvSpPr>
        <dsp:cNvPr id="0" name=""/>
        <dsp:cNvSpPr/>
      </dsp:nvSpPr>
      <dsp:spPr>
        <a:xfrm>
          <a:off x="0" y="3240943"/>
          <a:ext cx="7795592" cy="10038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谁使用索引</a:t>
          </a:r>
        </a:p>
      </dsp:txBody>
      <dsp:txXfrm>
        <a:off x="49004" y="3289947"/>
        <a:ext cx="7697584" cy="905852"/>
      </dsp:txXfrm>
    </dsp:sp>
    <dsp:sp modelId="{5FEE6EF6-B8BC-4652-A0F0-A893C6259F2D}">
      <dsp:nvSpPr>
        <dsp:cNvPr id="0" name=""/>
        <dsp:cNvSpPr/>
      </dsp:nvSpPr>
      <dsp:spPr>
        <a:xfrm>
          <a:off x="0" y="4244803"/>
          <a:ext cx="7795592" cy="109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51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关系数据库管理系统自动选择合适的索引作为存取路径，用户不必也不能显式地选择索引</a:t>
          </a:r>
        </a:p>
      </dsp:txBody>
      <dsp:txXfrm>
        <a:off x="0" y="4244803"/>
        <a:ext cx="7795592" cy="1092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smtClean="0"/>
              <a:pPr/>
              <a:t>3/25/18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45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en-US" smtClean="0"/>
              <a:pPr/>
              <a:t>3/25/18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75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8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98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05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74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Create</a:t>
            </a:r>
            <a:r>
              <a:rPr kumimoji="1" lang="en-US" altLang="zh-CN" baseline="0" dirty="0" smtClean="0"/>
              <a:t> table printer( </a:t>
            </a:r>
          </a:p>
          <a:p>
            <a:r>
              <a:rPr kumimoji="1" lang="en-US" altLang="zh-CN" baseline="0" dirty="0" smtClean="0"/>
              <a:t>             </a:t>
            </a:r>
            <a:r>
              <a:rPr kumimoji="1" lang="en-US" altLang="zh-CN" baseline="0" dirty="0" err="1" smtClean="0"/>
              <a:t>modelnum</a:t>
            </a:r>
            <a:r>
              <a:rPr kumimoji="1" lang="en-US" altLang="zh-CN" baseline="0" dirty="0" smtClean="0"/>
              <a:t> char(20) PRIMARY KEY,</a:t>
            </a:r>
          </a:p>
          <a:p>
            <a:r>
              <a:rPr kumimoji="1" lang="en-US" altLang="zh-CN" baseline="0" dirty="0" smtClean="0"/>
              <a:t>             color char(10),</a:t>
            </a:r>
          </a:p>
          <a:p>
            <a:r>
              <a:rPr kumimoji="1" lang="en-US" altLang="zh-CN" baseline="0" dirty="0" smtClean="0"/>
              <a:t>             type char(10),</a:t>
            </a:r>
          </a:p>
          <a:p>
            <a:r>
              <a:rPr kumimoji="1" lang="en-US" altLang="zh-CN" baseline="0" dirty="0" smtClean="0"/>
              <a:t>             price real</a:t>
            </a:r>
          </a:p>
          <a:p>
            <a:r>
              <a:rPr kumimoji="1" lang="en-US" altLang="zh-CN" baseline="0" dirty="0" smtClean="0"/>
              <a:t>             </a:t>
            </a:r>
          </a:p>
          <a:p>
            <a:r>
              <a:rPr kumimoji="1" lang="en-US" altLang="zh-CN" baseline="0" dirty="0" smtClean="0"/>
              <a:t>             );</a:t>
            </a:r>
          </a:p>
          <a:p>
            <a:r>
              <a:rPr kumimoji="1" lang="en-US" altLang="zh-CN" dirty="0" smtClean="0"/>
              <a:t>Create</a:t>
            </a:r>
            <a:r>
              <a:rPr kumimoji="1" lang="en-US" altLang="zh-CN" baseline="0" dirty="0" smtClean="0"/>
              <a:t> table printer( </a:t>
            </a:r>
          </a:p>
          <a:p>
            <a:r>
              <a:rPr kumimoji="1" lang="en-US" altLang="zh-CN" baseline="0" dirty="0" smtClean="0"/>
              <a:t>             </a:t>
            </a:r>
            <a:r>
              <a:rPr kumimoji="1" lang="en-US" altLang="zh-CN" baseline="0" dirty="0" err="1" smtClean="0"/>
              <a:t>modelnum</a:t>
            </a:r>
            <a:r>
              <a:rPr kumimoji="1" lang="en-US" altLang="zh-CN" baseline="0" dirty="0" smtClean="0"/>
              <a:t> char(20),</a:t>
            </a:r>
          </a:p>
          <a:p>
            <a:r>
              <a:rPr kumimoji="1" lang="en-US" altLang="zh-CN" baseline="0" dirty="0" smtClean="0"/>
              <a:t>             color char(10),</a:t>
            </a:r>
          </a:p>
          <a:p>
            <a:r>
              <a:rPr kumimoji="1" lang="en-US" altLang="zh-CN" baseline="0" dirty="0" smtClean="0"/>
              <a:t>             type char(10),</a:t>
            </a:r>
          </a:p>
          <a:p>
            <a:r>
              <a:rPr kumimoji="1" lang="en-US" altLang="zh-CN" baseline="0" dirty="0" smtClean="0"/>
              <a:t>             price real,</a:t>
            </a:r>
          </a:p>
          <a:p>
            <a:r>
              <a:rPr kumimoji="1" lang="en-US" altLang="zh-CN" baseline="0" dirty="0" smtClean="0"/>
              <a:t>             primary </a:t>
            </a:r>
            <a:r>
              <a:rPr kumimoji="1" lang="en-US" altLang="zh-CN" baseline="0" dirty="0" smtClean="0"/>
              <a:t>key(</a:t>
            </a:r>
            <a:r>
              <a:rPr kumimoji="1" lang="en-US" altLang="zh-CN" baseline="0" dirty="0" err="1" smtClean="0"/>
              <a:t>modelnum</a:t>
            </a:r>
            <a:r>
              <a:rPr kumimoji="1" lang="en-US" altLang="zh-CN" baseline="0" dirty="0" smtClean="0"/>
              <a:t>)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             );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53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CREATE UNIQUE INDEX </a:t>
            </a:r>
            <a:r>
              <a:rPr kumimoji="1" lang="en-US" altLang="zh-CN" dirty="0" err="1" smtClean="0"/>
              <a:t>PRImodelnum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 Printer</a:t>
            </a: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modelnum</a:t>
            </a:r>
            <a:r>
              <a:rPr kumimoji="1" lang="zh-CN" altLang="en-US" dirty="0" smtClean="0"/>
              <a:t>）；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64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altLang="zh-CN" dirty="0" smtClean="0">
              <a:effectLst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06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78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19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 dirty="0" smtClean="0"/>
              <a:t>非关系数据模型的数据操纵语言</a:t>
            </a:r>
            <a:r>
              <a:rPr lang="zh-CN" altLang="en-US" dirty="0" smtClean="0">
                <a:latin typeface="Tahoma" panose="020B0604030504040204" pitchFamily="34" charset="0"/>
              </a:rPr>
              <a:t>“</a:t>
            </a:r>
            <a:r>
              <a:rPr lang="zh-CN" altLang="en-US" dirty="0" smtClean="0">
                <a:solidFill>
                  <a:srgbClr val="FF00FF"/>
                </a:solidFill>
              </a:rPr>
              <a:t>面向过程</a:t>
            </a:r>
            <a:r>
              <a:rPr lang="zh-CN" altLang="en-US" dirty="0" smtClean="0">
                <a:latin typeface="Tahoma" panose="020B0604030504040204" pitchFamily="34" charset="0"/>
              </a:rPr>
              <a:t>”</a:t>
            </a:r>
            <a:r>
              <a:rPr lang="zh-CN" altLang="en-US" dirty="0" smtClean="0"/>
              <a:t>，必须指定存取路径。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dirty="0" smtClean="0"/>
              <a:t>SQL</a:t>
            </a:r>
            <a:r>
              <a:rPr lang="zh-CN" altLang="en-US" dirty="0" smtClean="0"/>
              <a:t>只要提出“做什么”，无须了解存取路径。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dirty="0" smtClean="0"/>
              <a:t> 存取路径的选择以及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的操作过程由系统自动完成。</a:t>
            </a:r>
            <a:endParaRPr lang="en-US" altLang="zh-CN" dirty="0" smtClean="0"/>
          </a:p>
          <a:p>
            <a:pPr eaLnBrk="1" hangingPunct="1">
              <a:lnSpc>
                <a:spcPct val="160000"/>
              </a:lnSpc>
            </a:pPr>
            <a:endParaRPr lang="en-US" altLang="zh-CN" dirty="0" smtClean="0"/>
          </a:p>
          <a:p>
            <a:pPr eaLnBrk="1" hangingPunct="1">
              <a:lnSpc>
                <a:spcPct val="160000"/>
              </a:lnSpc>
            </a:pPr>
            <a:r>
              <a:rPr lang="en-US" altLang="zh-CN" dirty="0" smtClean="0"/>
              <a:t>SQL</a:t>
            </a:r>
            <a:r>
              <a:rPr lang="zh-CN" altLang="en-US" dirty="0" smtClean="0"/>
              <a:t>是独立的语言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  能够独立地用于联机交互的使用方式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dirty="0" smtClean="0"/>
              <a:t>SQL</a:t>
            </a:r>
            <a:r>
              <a:rPr lang="zh-CN" altLang="en-US" dirty="0" smtClean="0"/>
              <a:t>又是嵌入式语言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能够嵌入到高级语言（例如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）程序中，供程序员设计程序时使用</a:t>
            </a:r>
            <a:endParaRPr lang="en-US" altLang="zh-CN" dirty="0" smtClean="0"/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eaLnBrk="1" hangingPunct="1">
              <a:lnSpc>
                <a:spcPct val="160000"/>
              </a:lnSpc>
            </a:pPr>
            <a:r>
              <a:rPr lang="en-US" altLang="zh-CN" dirty="0" smtClean="0"/>
              <a:t>SQL</a:t>
            </a:r>
            <a:r>
              <a:rPr lang="zh-CN" altLang="en-US" dirty="0" smtClean="0"/>
              <a:t>功能极强，完成核心功能只用了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个动词</a:t>
            </a:r>
            <a:endParaRPr lang="en-US" altLang="zh-CN" dirty="0" smtClean="0"/>
          </a:p>
          <a:p>
            <a:pPr eaLnBrk="1" hangingPunct="1">
              <a:lnSpc>
                <a:spcPct val="160000"/>
              </a:lnSpc>
            </a:pPr>
            <a:endParaRPr lang="en-US" altLang="zh-CN" dirty="0" smtClean="0"/>
          </a:p>
          <a:p>
            <a:pPr eaLnBrk="1" hangingPunct="1">
              <a:lnSpc>
                <a:spcPct val="160000"/>
              </a:lnSpc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09E55-3883-4925-909B-EBAB39FFC1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565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39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D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91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14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学生（学号，姓名，性别，年龄，系）</a:t>
            </a:r>
            <a:endParaRPr lang="en-US" altLang="zh-CN" dirty="0" smtClean="0"/>
          </a:p>
          <a:p>
            <a:r>
              <a:rPr lang="zh-CN" altLang="en-US" dirty="0" smtClean="0"/>
              <a:t>课程（课程号，课程名称，先行课编号，学分）</a:t>
            </a:r>
            <a:endParaRPr lang="en-US" altLang="zh-CN" dirty="0" smtClean="0"/>
          </a:p>
          <a:p>
            <a:r>
              <a:rPr lang="zh-CN" altLang="en-US" dirty="0" smtClean="0"/>
              <a:t>选课（学号，课程号，成绩）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96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add author information</a:t>
            </a:r>
            <a:endParaRPr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3/25/18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73B9D0E9-7F95-4423-9114-95494EF8154E}" type="datetime1">
              <a:rPr lang="en-US" smtClean="0"/>
              <a:pPr algn="r"/>
              <a:t>3/25/18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Rectangle 2"/>
          <p:cNvSpPr txBox="1">
            <a:spLocks/>
          </p:cNvSpPr>
          <p:nvPr userDrawn="1"/>
        </p:nvSpPr>
        <p:spPr>
          <a:xfrm>
            <a:off x="8604448" y="2455512"/>
            <a:ext cx="533400" cy="4429872"/>
          </a:xfrm>
          <a:prstGeom prst="rect">
            <a:avLst/>
          </a:prstGeom>
        </p:spPr>
        <p:txBody>
          <a:bodyPr vert="eaVert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2000" b="0" kern="1200" cap="small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An Introduction to Database System</a:t>
            </a:r>
            <a:endParaRPr lang="en-US" sz="2000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1" name="Rectangle 2"/>
          <p:cNvSpPr txBox="1">
            <a:spLocks/>
          </p:cNvSpPr>
          <p:nvPr userDrawn="1"/>
        </p:nvSpPr>
        <p:spPr>
          <a:xfrm>
            <a:off x="8648700" y="270148"/>
            <a:ext cx="533400" cy="191683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数据库系统原理</a:t>
            </a:r>
            <a:endParaRPr lang="en-US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836712"/>
            <a:ext cx="8077200" cy="541168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extLst/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828FD173-2CB3-4214-8741-970D8D476901}" type="datetime1">
              <a:rPr lang="en-US" smtClean="0"/>
              <a:pPr algn="r"/>
              <a:t>3/25/18</a:t>
            </a:fld>
            <a:endParaRPr lang="en-US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fld id="{256D3EEF-DE4E-429D-8EC4-DDC531AFF5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endParaRPr 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62916" y="701416"/>
            <a:ext cx="7272808" cy="720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304800" y="236984"/>
            <a:ext cx="8077200" cy="527720"/>
          </a:xfrm>
        </p:spPr>
        <p:txBody>
          <a:bodyPr>
            <a:normAutofit/>
          </a:bodyPr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endParaRPr lang="en-US" sz="2400" dirty="0"/>
          </a:p>
        </p:txBody>
      </p:sp>
      <p:sp>
        <p:nvSpPr>
          <p:cNvPr id="20" name="Rectangle 2"/>
          <p:cNvSpPr txBox="1">
            <a:spLocks/>
          </p:cNvSpPr>
          <p:nvPr userDrawn="1"/>
        </p:nvSpPr>
        <p:spPr>
          <a:xfrm>
            <a:off x="8604448" y="2455512"/>
            <a:ext cx="533400" cy="4429872"/>
          </a:xfrm>
          <a:prstGeom prst="rect">
            <a:avLst/>
          </a:prstGeom>
        </p:spPr>
        <p:txBody>
          <a:bodyPr vert="eaVert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1800" b="0" kern="1200" cap="small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An Introduction to Database System</a:t>
            </a:r>
            <a:endParaRPr lang="en-US" sz="1800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1" name="Rectangle 2"/>
          <p:cNvSpPr txBox="1">
            <a:spLocks/>
          </p:cNvSpPr>
          <p:nvPr userDrawn="1"/>
        </p:nvSpPr>
        <p:spPr>
          <a:xfrm>
            <a:off x="8648700" y="270148"/>
            <a:ext cx="533400" cy="191683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数据库系统原理</a:t>
            </a:r>
            <a:endParaRPr lang="en-US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FEC9D3F2-7140-49B9-866C-D21246A5836E}" type="datetime1">
              <a:rPr lang="en-US" smtClean="0"/>
              <a:pPr algn="r"/>
              <a:t>3/25/18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62916" y="701416"/>
            <a:ext cx="7272808" cy="720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304800" y="236984"/>
            <a:ext cx="8077200" cy="527720"/>
          </a:xfrm>
        </p:spPr>
        <p:txBody>
          <a:bodyPr>
            <a:normAutofit/>
          </a:bodyPr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endParaRPr lang="en-US" sz="2400" dirty="0"/>
          </a:p>
        </p:txBody>
      </p:sp>
      <p:sp>
        <p:nvSpPr>
          <p:cNvPr id="27" name="Rectangle 2"/>
          <p:cNvSpPr txBox="1">
            <a:spLocks/>
          </p:cNvSpPr>
          <p:nvPr userDrawn="1"/>
        </p:nvSpPr>
        <p:spPr>
          <a:xfrm>
            <a:off x="8604448" y="2455512"/>
            <a:ext cx="533400" cy="4429872"/>
          </a:xfrm>
          <a:prstGeom prst="rect">
            <a:avLst/>
          </a:prstGeom>
        </p:spPr>
        <p:txBody>
          <a:bodyPr vert="eaVert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2000" b="0" kern="1200" cap="small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An Introduction to Database System</a:t>
            </a:r>
            <a:endParaRPr lang="en-US" sz="2000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8" name="Rectangle 2"/>
          <p:cNvSpPr txBox="1">
            <a:spLocks/>
          </p:cNvSpPr>
          <p:nvPr userDrawn="1"/>
        </p:nvSpPr>
        <p:spPr>
          <a:xfrm>
            <a:off x="8648700" y="270148"/>
            <a:ext cx="533400" cy="191683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数据库系统原理</a:t>
            </a:r>
            <a:endParaRPr lang="en-US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CD717AA-EA39-47F3-8A0A-15B3575EDB53}" type="datetime1">
              <a:rPr lang="en-US" smtClean="0"/>
              <a:pPr algn="r"/>
              <a:t>3/25/18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-108520" y="-171400"/>
            <a:ext cx="9433048" cy="72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582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CD717AA-EA39-47F3-8A0A-15B3575EDB53}" type="datetime1">
              <a:rPr lang="en-US" smtClean="0"/>
              <a:pPr algn="r"/>
              <a:t>3/25/18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>
              <a:defRPr sz="1200"/>
            </a:lvl1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fld id="{E8BD303E-7304-41BE-B693-A76D7275A3B0}" type="datetime1">
              <a:rPr lang="en-US" smtClean="0"/>
              <a:pPr algn="r"/>
              <a:t>3/25/18</a:t>
            </a:fld>
            <a:endParaRPr lang="en-US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7" name="Rectangle 2"/>
          <p:cNvSpPr txBox="1">
            <a:spLocks/>
          </p:cNvSpPr>
          <p:nvPr userDrawn="1"/>
        </p:nvSpPr>
        <p:spPr>
          <a:xfrm>
            <a:off x="8604448" y="2455512"/>
            <a:ext cx="533400" cy="4429872"/>
          </a:xfrm>
          <a:prstGeom prst="rect">
            <a:avLst/>
          </a:prstGeom>
        </p:spPr>
        <p:txBody>
          <a:bodyPr vert="eaVert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2000" b="0" kern="1200" cap="small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An Introduction to Database System</a:t>
            </a:r>
            <a:endParaRPr lang="en-US" sz="2000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48" name="Rectangle 2"/>
          <p:cNvSpPr txBox="1">
            <a:spLocks/>
          </p:cNvSpPr>
          <p:nvPr userDrawn="1"/>
        </p:nvSpPr>
        <p:spPr>
          <a:xfrm>
            <a:off x="8648700" y="270148"/>
            <a:ext cx="533400" cy="191683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数据库系统原理</a:t>
            </a:r>
            <a:endParaRPr lang="en-US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>
              <a:defRPr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fld id="{CCD717AA-EA39-47F3-8A0A-15B3575EDB53}" type="datetime1">
              <a:rPr lang="en-US" smtClean="0"/>
              <a:pPr algn="r"/>
              <a:t>3/25/18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>
              <a:defRPr sz="1000"/>
            </a:lvl1pPr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>
              <a:defRPr sz="1000">
                <a:solidFill>
                  <a:sysClr val="windowText" lastClr="000000"/>
                </a:solidFill>
              </a:defRPr>
            </a:lvl1pPr>
            <a:extLst/>
          </a:lstStyle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63" r:id="rId4"/>
    <p:sldLayoutId id="2147483666" r:id="rId5"/>
    <p:sldLayoutId id="2147483665" r:id="rId6"/>
    <p:sldLayoutId id="2147483664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__1.doc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hyperlink" Target="https://en.wikipedia.org/wiki/Sybase" TargetMode="External"/><Relationship Id="rId12" Type="http://schemas.openxmlformats.org/officeDocument/2006/relationships/hyperlink" Target="https://en.wikipedia.org/wiki/Transact-SQL" TargetMode="External"/><Relationship Id="rId13" Type="http://schemas.openxmlformats.org/officeDocument/2006/relationships/hyperlink" Target="https://en.wikipedia.org/wiki/MySQL" TargetMode="External"/><Relationship Id="rId14" Type="http://schemas.openxmlformats.org/officeDocument/2006/relationships/hyperlink" Target="https://en.wikipedia.org/wiki/MonetDB" TargetMode="External"/><Relationship Id="rId15" Type="http://schemas.openxmlformats.org/officeDocument/2006/relationships/hyperlink" Target="https://en.wikipedia.org/wiki/Oracle_Database" TargetMode="External"/><Relationship Id="rId16" Type="http://schemas.openxmlformats.org/officeDocument/2006/relationships/hyperlink" Target="https://en.wikipedia.org/wiki/PL/SQL" TargetMode="External"/><Relationship Id="rId17" Type="http://schemas.openxmlformats.org/officeDocument/2006/relationships/hyperlink" Target="https://en.wikipedia.org/wiki/Ada_(programming_language)" TargetMode="External"/><Relationship Id="rId18" Type="http://schemas.openxmlformats.org/officeDocument/2006/relationships/hyperlink" Target="https://en.wikipedia.org/wiki/PostgreSQL" TargetMode="External"/><Relationship Id="rId19" Type="http://schemas.openxmlformats.org/officeDocument/2006/relationships/hyperlink" Target="https://en.wikipedia.org/wiki/PL/pgSQ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SQL/PSM" TargetMode="External"/><Relationship Id="rId4" Type="http://schemas.openxmlformats.org/officeDocument/2006/relationships/hyperlink" Target="https://en.wikipedia.org/wiki/Firebird_(database_server)" TargetMode="External"/><Relationship Id="rId5" Type="http://schemas.openxmlformats.org/officeDocument/2006/relationships/hyperlink" Target="https://en.wikipedia.org/w/index.php?title=Procedural_SQL&amp;action=edit&amp;redlink=1" TargetMode="External"/><Relationship Id="rId6" Type="http://schemas.openxmlformats.org/officeDocument/2006/relationships/hyperlink" Target="https://en.wikipedia.org/wiki/IBM_DB2" TargetMode="External"/><Relationship Id="rId7" Type="http://schemas.openxmlformats.org/officeDocument/2006/relationships/hyperlink" Target="https://en.wikipedia.org/wiki/SQL_PL" TargetMode="External"/><Relationship Id="rId8" Type="http://schemas.openxmlformats.org/officeDocument/2006/relationships/hyperlink" Target="https://en.wikipedia.org/wiki/IBM_Informix" TargetMode="External"/><Relationship Id="rId9" Type="http://schemas.openxmlformats.org/officeDocument/2006/relationships/hyperlink" Target="https://en.wikipedia.org/w/index.php?title=Stored_Procedural_Language&amp;action=edit&amp;redlink=1" TargetMode="External"/><Relationship Id="rId10" Type="http://schemas.openxmlformats.org/officeDocument/2006/relationships/hyperlink" Target="https://en.wikipedia.org/wiki/Microsof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5" b="-2070"/>
          <a:stretch/>
        </p:blipFill>
        <p:spPr>
          <a:xfrm>
            <a:off x="-36512" y="0"/>
            <a:ext cx="9179024" cy="710140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36513" y="4149080"/>
            <a:ext cx="9174427" cy="19442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597993" y="4305290"/>
            <a:ext cx="52863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数据库系统原理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699792" y="5013176"/>
            <a:ext cx="432048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36886" y="5569605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山东财经大学   张抗抗</a:t>
            </a:r>
            <a:endParaRPr lang="en-US" altLang="zh-CN" sz="2800" dirty="0" smtClean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8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kumimoji="1" lang="zh-CN" altLang="en-US" dirty="0" smtClean="0"/>
              <a:t>关于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的说法，正确的是（  ）</a:t>
            </a:r>
            <a:endParaRPr kumimoji="1" lang="en-US" altLang="zh-CN" dirty="0"/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dirty="0" smtClean="0"/>
              <a:t>A. SQL</a:t>
            </a:r>
            <a:r>
              <a:rPr kumimoji="1" lang="zh-CN" altLang="en-US" dirty="0" smtClean="0"/>
              <a:t>不是一种查询语言</a:t>
            </a:r>
            <a:endParaRPr kumimoji="1" lang="en-US" altLang="zh-CN" dirty="0" smtClean="0"/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dirty="0" smtClean="0"/>
              <a:t>B.SQL</a:t>
            </a:r>
            <a:r>
              <a:rPr kumimoji="1" lang="zh-CN" altLang="en-US" dirty="0" smtClean="0"/>
              <a:t>不是独立的语言，它是嵌入式语言。</a:t>
            </a:r>
            <a:endParaRPr kumimoji="1" lang="en-US" altLang="zh-CN" dirty="0" smtClean="0"/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dirty="0" smtClean="0"/>
              <a:t>C. SQL</a:t>
            </a:r>
            <a:r>
              <a:rPr lang="zh-CN" altLang="en-US" dirty="0" smtClean="0"/>
              <a:t>必须</a:t>
            </a:r>
            <a:r>
              <a:rPr lang="zh-CN" altLang="en-US" dirty="0"/>
              <a:t>指定存取</a:t>
            </a:r>
            <a:r>
              <a:rPr lang="zh-CN" altLang="en-US" dirty="0" smtClean="0"/>
              <a:t>路径。</a:t>
            </a:r>
            <a:endParaRPr lang="en-US" altLang="zh-CN" dirty="0" smtClean="0"/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dirty="0" smtClean="0"/>
              <a:t>D.</a:t>
            </a:r>
            <a:r>
              <a:rPr lang="zh-CN" altLang="en-US" dirty="0"/>
              <a:t>能够独立地用于联机交互的使用</a:t>
            </a:r>
            <a:r>
              <a:rPr lang="zh-CN" altLang="en-US" dirty="0" smtClean="0"/>
              <a:t>方式。</a:t>
            </a:r>
            <a:endParaRPr lang="zh-CN" altLang="en-US" dirty="0"/>
          </a:p>
          <a:p>
            <a:pPr marL="457200" indent="-457200">
              <a:buFont typeface="Arial" charset="0"/>
              <a:buChar char="•"/>
            </a:pPr>
            <a:endParaRPr kumimoji="1"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/>
        <p:txBody>
          <a:bodyPr/>
          <a:lstStyle/>
          <a:p>
            <a:r>
              <a:rPr kumimoji="1" lang="zh-CN" altLang="en-US" dirty="0" smtClean="0"/>
              <a:t>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89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323528" y="260648"/>
            <a:ext cx="3240360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本讲内容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908720"/>
            <a:ext cx="71287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SQL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课程数据库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628800"/>
            <a:ext cx="4968552" cy="648072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64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58552" y="1124744"/>
            <a:ext cx="8077200" cy="54116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学生</a:t>
            </a:r>
            <a:r>
              <a:rPr lang="en-US" altLang="zh-CN" sz="2400" dirty="0"/>
              <a:t>-</a:t>
            </a:r>
            <a:r>
              <a:rPr lang="zh-CN" altLang="en-US" sz="2400" dirty="0"/>
              <a:t>课程模式 </a:t>
            </a:r>
            <a:r>
              <a:rPr lang="en-US" altLang="zh-CN" sz="2400" dirty="0"/>
              <a:t>S-T :   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   学生表：</a:t>
            </a:r>
            <a:r>
              <a:rPr lang="en-US" altLang="zh-CN" sz="2400" dirty="0"/>
              <a:t>Student</a:t>
            </a:r>
            <a:r>
              <a:rPr lang="zh-CN" altLang="en-US" sz="2400" dirty="0"/>
              <a:t>(</a:t>
            </a:r>
            <a:r>
              <a:rPr lang="en-US" altLang="zh-CN" sz="2400" b="1" u="sng" dirty="0" err="1"/>
              <a:t>Sno</a:t>
            </a:r>
            <a:r>
              <a:rPr lang="en-US" altLang="zh-CN" sz="2400" dirty="0" err="1"/>
              <a:t>,Sname,Ssex,Sage,Sdept</a:t>
            </a:r>
            <a:r>
              <a:rPr lang="zh-CN" altLang="en-US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</a:t>
            </a:r>
            <a:r>
              <a:rPr lang="zh-CN" altLang="en-US" sz="2400" dirty="0"/>
              <a:t>课程表：</a:t>
            </a:r>
            <a:r>
              <a:rPr lang="en-US" altLang="zh-CN" sz="2400" dirty="0"/>
              <a:t>Course</a:t>
            </a:r>
            <a:r>
              <a:rPr lang="zh-CN" altLang="en-US" sz="2400" dirty="0"/>
              <a:t>(</a:t>
            </a:r>
            <a:r>
              <a:rPr lang="en-US" altLang="zh-CN" sz="2400" b="1" u="sng" dirty="0" err="1"/>
              <a:t>Cno</a:t>
            </a:r>
            <a:r>
              <a:rPr lang="en-US" altLang="zh-CN" sz="2400" dirty="0" err="1"/>
              <a:t>,Cname,Cpno,Ccredit</a:t>
            </a:r>
            <a:r>
              <a:rPr lang="zh-CN" altLang="en-US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</a:t>
            </a:r>
            <a:r>
              <a:rPr lang="zh-CN" altLang="en-US" sz="2400" dirty="0"/>
              <a:t>学生选课表：</a:t>
            </a:r>
            <a:r>
              <a:rPr lang="en-US" altLang="zh-CN" sz="2400" dirty="0"/>
              <a:t>SC</a:t>
            </a:r>
            <a:r>
              <a:rPr lang="zh-CN" altLang="en-US" sz="2400" dirty="0"/>
              <a:t>(</a:t>
            </a:r>
            <a:r>
              <a:rPr lang="en-US" altLang="zh-CN" sz="2400" b="1" u="sng" dirty="0" err="1"/>
              <a:t>Sno,Cno</a:t>
            </a:r>
            <a:r>
              <a:rPr lang="en-US" altLang="zh-CN" sz="2400" b="1" dirty="0" err="1"/>
              <a:t>,</a:t>
            </a:r>
            <a:r>
              <a:rPr lang="en-US" altLang="zh-CN" sz="2400" dirty="0" err="1"/>
              <a:t>Grade</a:t>
            </a:r>
            <a:r>
              <a:rPr lang="zh-CN" altLang="en-US" sz="2400" dirty="0"/>
              <a:t>)</a:t>
            </a:r>
          </a:p>
          <a:p>
            <a:endParaRPr lang="zh-CN" alt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学生</a:t>
            </a: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课程 数据库</a:t>
            </a:r>
          </a:p>
        </p:txBody>
      </p:sp>
    </p:spTree>
    <p:extLst>
      <p:ext uri="{BB962C8B-B14F-4D97-AF65-F5344CB8AC3E}">
        <p14:creationId xmlns:p14="http://schemas.microsoft.com/office/powerpoint/2010/main" val="248231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/>
          <p:cNvGraphicFramePr>
            <a:graphicFrameLocks noGrp="1"/>
          </p:cNvGraphicFramePr>
          <p:nvPr>
            <p:extLst/>
          </p:nvPr>
        </p:nvGraphicFramePr>
        <p:xfrm>
          <a:off x="421341" y="1479175"/>
          <a:ext cx="7491693" cy="3166978"/>
        </p:xfrm>
        <a:graphic>
          <a:graphicData uri="http://schemas.openxmlformats.org/drawingml/2006/table">
            <a:tbl>
              <a:tblPr/>
              <a:tblGrid>
                <a:gridCol w="1730188"/>
                <a:gridCol w="1308847"/>
                <a:gridCol w="1267271"/>
                <a:gridCol w="1674836"/>
                <a:gridCol w="1510551"/>
              </a:tblGrid>
              <a:tr h="753026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学号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Sno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姓名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Sname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性别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Ssex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年龄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所在系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Sdept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201215121</a:t>
                      </a:r>
                    </a:p>
                  </a:txBody>
                  <a:tcPr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李勇</a:t>
                      </a:r>
                    </a:p>
                  </a:txBody>
                  <a:tcPr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CS</a:t>
                      </a:r>
                    </a:p>
                  </a:txBody>
                  <a:tcPr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69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201215122</a:t>
                      </a:r>
                    </a:p>
                  </a:txBody>
                  <a:tcPr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刘晨</a:t>
                      </a:r>
                    </a:p>
                  </a:txBody>
                  <a:tcPr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CS</a:t>
                      </a:r>
                    </a:p>
                  </a:txBody>
                  <a:tcPr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7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201215123</a:t>
                      </a:r>
                    </a:p>
                  </a:txBody>
                  <a:tcPr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王敏</a:t>
                      </a:r>
                    </a:p>
                  </a:txBody>
                  <a:tcPr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MA</a:t>
                      </a:r>
                    </a:p>
                  </a:txBody>
                  <a:tcPr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20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201215125</a:t>
                      </a:r>
                    </a:p>
                  </a:txBody>
                  <a:tcPr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张立</a:t>
                      </a:r>
                    </a:p>
                  </a:txBody>
                  <a:tcPr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IS</a:t>
                      </a:r>
                    </a:p>
                  </a:txBody>
                  <a:tcPr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395337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/>
          <p:cNvGraphicFramePr>
            <a:graphicFrameLocks noGrp="1"/>
          </p:cNvGraphicFramePr>
          <p:nvPr>
            <p:extLst/>
          </p:nvPr>
        </p:nvGraphicFramePr>
        <p:xfrm>
          <a:off x="444190" y="1340768"/>
          <a:ext cx="7175500" cy="4103691"/>
        </p:xfrm>
        <a:graphic>
          <a:graphicData uri="http://schemas.openxmlformats.org/drawingml/2006/table">
            <a:tbl>
              <a:tblPr/>
              <a:tblGrid>
                <a:gridCol w="1584325"/>
                <a:gridCol w="1949450"/>
                <a:gridCol w="1812925"/>
                <a:gridCol w="1828800"/>
              </a:tblGrid>
              <a:tr h="892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Cname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Ccredit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数学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信息系统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数据结构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数据处理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PASCAL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Course</a:t>
            </a:r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endParaRPr lang="zh-CN" altLang="en-US" sz="28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550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/>
          <p:cNvGraphicFramePr>
            <a:graphicFrameLocks noGrp="1"/>
          </p:cNvGraphicFramePr>
          <p:nvPr>
            <p:extLst/>
          </p:nvPr>
        </p:nvGraphicFramePr>
        <p:xfrm>
          <a:off x="827584" y="1484784"/>
          <a:ext cx="6106366" cy="3217576"/>
        </p:xfrm>
        <a:graphic>
          <a:graphicData uri="http://schemas.openxmlformats.org/drawingml/2006/table">
            <a:tbl>
              <a:tblPr/>
              <a:tblGrid>
                <a:gridCol w="1809428"/>
                <a:gridCol w="2226430"/>
                <a:gridCol w="2070508"/>
              </a:tblGrid>
              <a:tr h="9324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 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Sno</a:t>
                      </a:r>
                    </a:p>
                  </a:txBody>
                  <a:tcPr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Grade</a:t>
                      </a:r>
                    </a:p>
                  </a:txBody>
                  <a:tcPr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4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201215121</a:t>
                      </a:r>
                    </a:p>
                  </a:txBody>
                  <a:tcPr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92</a:t>
                      </a:r>
                    </a:p>
                  </a:txBody>
                  <a:tcPr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201215121  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8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201215121  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88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0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201215122</a:t>
                      </a:r>
                    </a:p>
                  </a:txBody>
                  <a:tcPr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8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201215122</a:t>
                      </a:r>
                    </a:p>
                  </a:txBody>
                  <a:tcPr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80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SC</a:t>
            </a:r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endParaRPr lang="zh-CN" altLang="en-US" sz="28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50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323528" y="260648"/>
            <a:ext cx="3240360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本讲内容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908720"/>
            <a:ext cx="71287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SQL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课程数据库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2276872"/>
            <a:ext cx="4968552" cy="648072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28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539552" y="825624"/>
            <a:ext cx="8077200" cy="5411688"/>
          </a:xfrm>
        </p:spPr>
        <p:txBody>
          <a:bodyPr/>
          <a:lstStyle/>
          <a:p>
            <a:pPr>
              <a:spcBef>
                <a:spcPts val="1200"/>
              </a:spcBef>
              <a:buClr>
                <a:schemeClr val="tx1"/>
              </a:buClr>
              <a:buSzPct val="100000"/>
              <a:defRPr/>
            </a:pPr>
            <a:r>
              <a:rPr lang="en-US" altLang="zh-CN" sz="2800" dirty="0"/>
              <a:t>SQL</a:t>
            </a:r>
            <a:r>
              <a:rPr lang="zh-CN" altLang="en-US" sz="2800" dirty="0"/>
              <a:t>的数据定义功能</a:t>
            </a:r>
            <a:r>
              <a:rPr lang="en-US" altLang="zh-CN" sz="2800" dirty="0"/>
              <a:t>: </a:t>
            </a:r>
          </a:p>
          <a:p>
            <a:pPr marL="800100" lvl="1" indent="-342900"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库定义</a:t>
            </a:r>
            <a:endParaRPr lang="en-US" altLang="zh-CN" sz="2400" dirty="0" smtClean="0"/>
          </a:p>
          <a:p>
            <a:pPr marL="800100" lvl="1" indent="-342900"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模式</a:t>
            </a:r>
            <a:r>
              <a:rPr lang="zh-CN" altLang="en-US" sz="2400" dirty="0"/>
              <a:t>定义</a:t>
            </a:r>
            <a:endParaRPr lang="zh-CN" altLang="en-US" sz="2000" dirty="0"/>
          </a:p>
          <a:p>
            <a:pPr marL="800100" lvl="1" indent="-342900"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表定义</a:t>
            </a:r>
            <a:endParaRPr lang="zh-CN" altLang="en-US" sz="2000" dirty="0"/>
          </a:p>
          <a:p>
            <a:pPr marL="800100" lvl="1" indent="-342900"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视图和索引的定义 </a:t>
            </a:r>
          </a:p>
          <a:p>
            <a:endParaRPr lang="zh-CN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257435"/>
              </p:ext>
            </p:extLst>
          </p:nvPr>
        </p:nvGraphicFramePr>
        <p:xfrm>
          <a:off x="-254000" y="3392488"/>
          <a:ext cx="9155113" cy="311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Document" r:id="rId3" imgW="5634109" imgH="1918985" progId="Word.Document.8">
                  <p:embed/>
                </p:oleObj>
              </mc:Choice>
              <mc:Fallback>
                <p:oleObj name="Document" r:id="rId3" imgW="5634109" imgH="19189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4000" y="3392488"/>
                        <a:ext cx="9155113" cy="311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3.3  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数据定义 </a:t>
            </a:r>
          </a:p>
        </p:txBody>
      </p:sp>
    </p:spTree>
    <p:extLst>
      <p:ext uri="{BB962C8B-B14F-4D97-AF65-F5344CB8AC3E}">
        <p14:creationId xmlns:p14="http://schemas.microsoft.com/office/powerpoint/2010/main" val="17087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123728" y="980728"/>
            <a:ext cx="3529012" cy="2200275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12"/>
          <p:cNvSpPr>
            <a:spLocks noChangeArrowheads="1"/>
          </p:cNvSpPr>
          <p:nvPr/>
        </p:nvSpPr>
        <p:spPr bwMode="auto">
          <a:xfrm>
            <a:off x="2234853" y="1123603"/>
            <a:ext cx="392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数据库（有的系统称为目录）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3744565" y="1523653"/>
            <a:ext cx="252413" cy="409575"/>
          </a:xfrm>
          <a:prstGeom prst="downArrow">
            <a:avLst>
              <a:gd name="adj1" fmla="val 50000"/>
              <a:gd name="adj2" fmla="val 58265"/>
            </a:avLst>
          </a:prstGeom>
          <a:solidFill>
            <a:srgbClr val="FFFFFF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vert="eaVer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14"/>
          <p:cNvSpPr>
            <a:spLocks noChangeArrowheads="1"/>
          </p:cNvSpPr>
          <p:nvPr/>
        </p:nvSpPr>
        <p:spPr bwMode="auto">
          <a:xfrm>
            <a:off x="3565178" y="1933228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15"/>
          <p:cNvSpPr>
            <a:spLocks noChangeArrowheads="1"/>
          </p:cNvSpPr>
          <p:nvPr/>
        </p:nvSpPr>
        <p:spPr bwMode="auto">
          <a:xfrm>
            <a:off x="2615853" y="2636490"/>
            <a:ext cx="2605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表以及视图、索引等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3763615" y="2254696"/>
            <a:ext cx="249237" cy="411163"/>
          </a:xfrm>
          <a:prstGeom prst="downArrow">
            <a:avLst>
              <a:gd name="adj1" fmla="val 50000"/>
              <a:gd name="adj2" fmla="val 58205"/>
            </a:avLst>
          </a:prstGeom>
          <a:solidFill>
            <a:srgbClr val="FFFFFF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vert="eaVer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4294967295"/>
          </p:nvPr>
        </p:nvSpPr>
        <p:spPr>
          <a:xfrm>
            <a:off x="467544" y="3284984"/>
            <a:ext cx="7992888" cy="3168352"/>
          </a:xfrm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现代关系数据库管理系统提供了一个层次化的数据库对象命名机制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一个关系数据库管理系统的实例（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Instance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）中可以建立多个数据库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一个数据库中可以建立多个模式（架构）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一个模式（架构）下通常包括多个表、视图和索引等数据库对象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sz="28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98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 vert="horz">
            <a:noAutofit/>
          </a:bodyPr>
          <a:lstStyle/>
          <a:p>
            <a:pPr marL="342900" indent="-342900">
              <a:spcBef>
                <a:spcPts val="600"/>
              </a:spcBef>
              <a:buFont typeface="Arial" charset="0"/>
              <a:buChar char="•"/>
            </a:pPr>
            <a:r>
              <a:rPr lang="zh-CN" altLang="en-US" sz="2400" dirty="0" smtClean="0"/>
              <a:t>模式是数据库中的数据对象的一个集合</a:t>
            </a:r>
            <a:endParaRPr lang="en-US" altLang="zh-CN" sz="2400" dirty="0" smtClean="0"/>
          </a:p>
          <a:p>
            <a:pPr marL="1085850" lvl="1" indent="-342900">
              <a:spcBef>
                <a:spcPts val="600"/>
              </a:spcBef>
              <a:buFont typeface="Arial" charset="0"/>
              <a:buChar char="•"/>
            </a:pPr>
            <a:r>
              <a:rPr lang="zh-CN" altLang="en-US" dirty="0" smtClean="0"/>
              <a:t>表、视图、存储过程等都是数据库中的数据对象</a:t>
            </a:r>
            <a:endParaRPr lang="en-US" altLang="zh-CN" dirty="0" smtClean="0"/>
          </a:p>
          <a:p>
            <a:pPr marL="342900" indent="-342900">
              <a:spcBef>
                <a:spcPts val="600"/>
              </a:spcBef>
              <a:buFont typeface="Arial" charset="0"/>
              <a:buChar char="•"/>
            </a:pPr>
            <a:endParaRPr lang="en-US" altLang="zh-CN" sz="2400" dirty="0" smtClean="0"/>
          </a:p>
          <a:p>
            <a:pPr marL="342900" indent="-342900">
              <a:spcBef>
                <a:spcPts val="600"/>
              </a:spcBef>
              <a:buFont typeface="Arial" charset="0"/>
              <a:buChar char="•"/>
            </a:pPr>
            <a:r>
              <a:rPr lang="zh-CN" altLang="en-US" sz="2400" dirty="0" smtClean="0"/>
              <a:t>模式是跟数据库的访问控制相关联的一个概念</a:t>
            </a:r>
            <a:endParaRPr lang="en-US" altLang="zh-CN" sz="2400" dirty="0" smtClean="0"/>
          </a:p>
          <a:p>
            <a:pPr marL="1085850" lvl="1" indent="-342900">
              <a:spcBef>
                <a:spcPts val="600"/>
              </a:spcBef>
              <a:buFont typeface="Arial" charset="0"/>
              <a:buChar char="•"/>
            </a:pPr>
            <a:r>
              <a:rPr lang="zh-CN" altLang="en-US" dirty="0" smtClean="0"/>
              <a:t>跟数据库用户具有密切的关系</a:t>
            </a:r>
            <a:endParaRPr lang="en-US" altLang="zh-CN" dirty="0" smtClean="0"/>
          </a:p>
          <a:p>
            <a:pPr marL="1085850" lvl="1" indent="-342900">
              <a:spcBef>
                <a:spcPts val="600"/>
              </a:spcBef>
              <a:buFont typeface="Arial" charset="0"/>
              <a:buChar char="•"/>
            </a:pPr>
            <a:r>
              <a:rPr lang="zh-CN" altLang="en-US" dirty="0" smtClean="0"/>
              <a:t>很多系统中，模式名往往与用户名相同</a:t>
            </a:r>
            <a:endParaRPr lang="en-US" altLang="zh-CN" dirty="0" smtClean="0"/>
          </a:p>
          <a:p>
            <a:pPr marL="1085850" lvl="1" indent="-342900">
              <a:spcBef>
                <a:spcPts val="600"/>
              </a:spcBef>
              <a:buFont typeface="Arial" charset="0"/>
              <a:buChar char="•"/>
            </a:pPr>
            <a:r>
              <a:rPr lang="zh-CN" altLang="en-US" dirty="0" smtClean="0"/>
              <a:t>模式与用户是两个不同的概念</a:t>
            </a:r>
            <a:endParaRPr lang="en-US" altLang="zh-CN" dirty="0" smtClean="0"/>
          </a:p>
          <a:p>
            <a:pPr marL="342900" indent="-342900">
              <a:spcBef>
                <a:spcPts val="600"/>
              </a:spcBef>
              <a:buFont typeface="Arial" charset="0"/>
              <a:buChar char="•"/>
            </a:pPr>
            <a:endParaRPr lang="en-US" altLang="zh-CN" sz="2400" dirty="0" smtClean="0"/>
          </a:p>
          <a:p>
            <a:pPr marL="342900" indent="-342900">
              <a:spcBef>
                <a:spcPts val="600"/>
              </a:spcBef>
              <a:buFont typeface="Arial" charset="0"/>
              <a:buChar char="•"/>
            </a:pPr>
            <a:r>
              <a:rPr lang="zh-CN" altLang="en-US" sz="2400" dirty="0" smtClean="0"/>
              <a:t>形象化的理解</a:t>
            </a:r>
            <a:endParaRPr lang="en-US" altLang="zh-CN" sz="2400" dirty="0" smtClean="0"/>
          </a:p>
          <a:p>
            <a:pPr marL="1085850" lvl="1" indent="-342900">
              <a:spcBef>
                <a:spcPts val="600"/>
              </a:spcBef>
              <a:buFont typeface="Arial" charset="0"/>
              <a:buChar char="•"/>
            </a:pPr>
            <a:r>
              <a:rPr lang="zh-CN" altLang="en-US" dirty="0" smtClean="0"/>
              <a:t>数据库是一个仓库</a:t>
            </a:r>
            <a:endParaRPr lang="en-US" altLang="zh-CN" dirty="0" smtClean="0"/>
          </a:p>
          <a:p>
            <a:pPr marL="1085850" lvl="1" indent="-342900">
              <a:spcBef>
                <a:spcPts val="600"/>
              </a:spcBef>
              <a:buFont typeface="Arial" charset="0"/>
              <a:buChar char="•"/>
            </a:pPr>
            <a:r>
              <a:rPr lang="zh-CN" altLang="en-US" dirty="0" smtClean="0"/>
              <a:t>数据对象是存放在仓库里的各种事物</a:t>
            </a:r>
            <a:endParaRPr lang="en-US" altLang="zh-CN" dirty="0" smtClean="0"/>
          </a:p>
          <a:p>
            <a:pPr marL="1085850" lvl="1" indent="-342900">
              <a:spcBef>
                <a:spcPts val="600"/>
              </a:spcBef>
              <a:buFont typeface="Arial" charset="0"/>
              <a:buChar char="•"/>
            </a:pPr>
            <a:r>
              <a:rPr lang="zh-CN" altLang="en-US" dirty="0" smtClean="0"/>
              <a:t>模式是仓库里独立的房间，这些独立的房间需要特定的用户才能够访问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04800" y="260648"/>
            <a:ext cx="8077200" cy="504056"/>
          </a:xfrm>
        </p:spPr>
        <p:txBody>
          <a:bodyPr vert="horz"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zh-CN" altLang="en-US" sz="2800" cap="small" dirty="0">
                <a:cs typeface="+mj-cs"/>
              </a:rPr>
              <a:t>理解模式</a:t>
            </a:r>
          </a:p>
        </p:txBody>
      </p:sp>
    </p:spTree>
    <p:extLst>
      <p:ext uri="{BB962C8B-B14F-4D97-AF65-F5344CB8AC3E}">
        <p14:creationId xmlns:p14="http://schemas.microsoft.com/office/powerpoint/2010/main" val="7566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/>
        <p:txBody>
          <a:bodyPr/>
          <a:lstStyle/>
          <a:p>
            <a:r>
              <a:rPr lang="zh-CN" altLang="en-US" b="1" dirty="0" smtClean="0"/>
              <a:t>内容回顾</a:t>
            </a:r>
            <a:endParaRPr lang="zh-CN" altLang="en-US" b="1" dirty="0"/>
          </a:p>
        </p:txBody>
      </p:sp>
      <p:graphicFrame>
        <p:nvGraphicFramePr>
          <p:cNvPr id="4" name="Group 1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8267450"/>
              </p:ext>
            </p:extLst>
          </p:nvPr>
        </p:nvGraphicFramePr>
        <p:xfrm>
          <a:off x="755576" y="1700808"/>
          <a:ext cx="6696743" cy="3514572"/>
        </p:xfrm>
        <a:graphic>
          <a:graphicData uri="http://schemas.openxmlformats.org/drawingml/2006/table">
            <a:tbl>
              <a:tblPr/>
              <a:tblGrid>
                <a:gridCol w="1368152"/>
                <a:gridCol w="1177458"/>
                <a:gridCol w="1272805"/>
                <a:gridCol w="1439164"/>
                <a:gridCol w="1439164"/>
              </a:tblGrid>
              <a:tr h="477126">
                <a:tc>
                  <a:txBody>
                    <a:bodyPr/>
                    <a:lstStyle/>
                    <a:p>
                      <a:pPr marL="12700" marR="0" lvl="0" indent="-12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现实世界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概念模型术语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关系术语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数据库术语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一般表格的术语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126">
                <a:tc>
                  <a:txBody>
                    <a:bodyPr/>
                    <a:lstStyle/>
                    <a:p>
                      <a:pPr marL="12700" marR="0" lvl="0" indent="-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事物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126">
                <a:tc>
                  <a:txBody>
                    <a:bodyPr/>
                    <a:lstStyle/>
                    <a:p>
                      <a:pPr marL="12700" marR="0" lvl="0" indent="-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相同的一类事物描述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126">
                <a:tc>
                  <a:txBody>
                    <a:bodyPr/>
                    <a:lstStyle/>
                    <a:p>
                      <a:pPr marL="12700" marR="0" lvl="0" indent="-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同类事物的集合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126">
                <a:tc>
                  <a:txBody>
                    <a:bodyPr/>
                    <a:lstStyle/>
                    <a:p>
                      <a:pPr marL="12700" marR="0" lvl="0" indent="-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事物的某一方面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126">
                <a:tc>
                  <a:txBody>
                    <a:bodyPr/>
                    <a:lstStyle/>
                    <a:p>
                      <a:pPr marL="12700" marR="0" lvl="0" indent="-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事物名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167"/>
          <p:cNvSpPr txBox="1">
            <a:spLocks noGrp="1" noChangeArrowheads="1"/>
          </p:cNvSpPr>
          <p:nvPr>
            <p:ph sz="quarter" idx="15"/>
          </p:nvPr>
        </p:nvSpPr>
        <p:spPr bwMode="auto">
          <a:xfrm>
            <a:off x="304800" y="836613"/>
            <a:ext cx="12811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/>
              <a:t>术语</a:t>
            </a:r>
            <a:r>
              <a:rPr lang="zh-CN" altLang="en-US" b="1" dirty="0"/>
              <a:t>对比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20577"/>
              </p:ext>
            </p:extLst>
          </p:nvPr>
        </p:nvGraphicFramePr>
        <p:xfrm>
          <a:off x="6013155" y="2348881"/>
          <a:ext cx="1439164" cy="2866499"/>
        </p:xfrm>
        <a:graphic>
          <a:graphicData uri="http://schemas.openxmlformats.org/drawingml/2006/table">
            <a:tbl>
              <a:tblPr/>
              <a:tblGrid>
                <a:gridCol w="1439164"/>
              </a:tblGrid>
              <a:tr h="504393">
                <a:tc>
                  <a:txBody>
                    <a:bodyPr/>
                    <a:lstStyle/>
                    <a:p>
                      <a:pPr marL="12700" marR="0" lvl="0" indent="-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行</a:t>
                      </a:r>
                    </a:p>
                  </a:txBody>
                  <a:tcPr marL="91443" marR="9144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660">
                <a:tc>
                  <a:txBody>
                    <a:bodyPr/>
                    <a:lstStyle/>
                    <a:p>
                      <a:pPr marL="12700" marR="0" lvl="0" indent="-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表头（表格的描述）</a:t>
                      </a:r>
                    </a:p>
                  </a:txBody>
                  <a:tcPr marL="91443" marR="9144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660">
                <a:tc>
                  <a:txBody>
                    <a:bodyPr/>
                    <a:lstStyle/>
                    <a:p>
                      <a:pPr marL="12700" marR="0" lvl="0" indent="-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（一张）二维表</a:t>
                      </a:r>
                    </a:p>
                  </a:txBody>
                  <a:tcPr marL="91443" marR="9144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393">
                <a:tc>
                  <a:txBody>
                    <a:bodyPr/>
                    <a:lstStyle/>
                    <a:p>
                      <a:pPr marL="12700" marR="0" lvl="0" indent="-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列</a:t>
                      </a:r>
                    </a:p>
                  </a:txBody>
                  <a:tcPr marL="91443" marR="9144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393">
                <a:tc>
                  <a:txBody>
                    <a:bodyPr/>
                    <a:lstStyle/>
                    <a:p>
                      <a:pPr marL="12700" marR="0" lvl="0" indent="-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表名</a:t>
                      </a:r>
                    </a:p>
                  </a:txBody>
                  <a:tcPr marL="91443" marR="9144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960885"/>
              </p:ext>
            </p:extLst>
          </p:nvPr>
        </p:nvGraphicFramePr>
        <p:xfrm>
          <a:off x="2147878" y="2348879"/>
          <a:ext cx="1177458" cy="2866499"/>
        </p:xfrm>
        <a:graphic>
          <a:graphicData uri="http://schemas.openxmlformats.org/drawingml/2006/table">
            <a:tbl>
              <a:tblPr/>
              <a:tblGrid>
                <a:gridCol w="1177458"/>
              </a:tblGrid>
              <a:tr h="504393">
                <a:tc>
                  <a:txBody>
                    <a:bodyPr/>
                    <a:lstStyle/>
                    <a:p>
                      <a:pPr marL="12700" marR="0" lvl="0" indent="-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实体</a:t>
                      </a:r>
                    </a:p>
                  </a:txBody>
                  <a:tcPr marL="91443" marR="9144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660">
                <a:tc>
                  <a:txBody>
                    <a:bodyPr/>
                    <a:lstStyle/>
                    <a:p>
                      <a:pPr marL="12700" marR="0" lvl="0" indent="-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实体型</a:t>
                      </a:r>
                    </a:p>
                  </a:txBody>
                  <a:tcPr marL="91443" marR="9144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660">
                <a:tc>
                  <a:txBody>
                    <a:bodyPr/>
                    <a:lstStyle/>
                    <a:p>
                      <a:pPr marL="12700" marR="0" lvl="0" indent="-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实体集</a:t>
                      </a:r>
                    </a:p>
                  </a:txBody>
                  <a:tcPr marL="91443" marR="9144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393">
                <a:tc>
                  <a:txBody>
                    <a:bodyPr/>
                    <a:lstStyle/>
                    <a:p>
                      <a:pPr marL="12700" marR="0" lvl="0" indent="-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属性</a:t>
                      </a:r>
                    </a:p>
                  </a:txBody>
                  <a:tcPr marL="91443" marR="9144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393">
                <a:tc>
                  <a:txBody>
                    <a:bodyPr/>
                    <a:lstStyle/>
                    <a:p>
                      <a:pPr marL="12700" marR="0" lvl="0" indent="-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实体名</a:t>
                      </a:r>
                    </a:p>
                  </a:txBody>
                  <a:tcPr marL="91443" marR="9144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420158"/>
              </p:ext>
            </p:extLst>
          </p:nvPr>
        </p:nvGraphicFramePr>
        <p:xfrm>
          <a:off x="3325336" y="2348880"/>
          <a:ext cx="1272805" cy="2866499"/>
        </p:xfrm>
        <a:graphic>
          <a:graphicData uri="http://schemas.openxmlformats.org/drawingml/2006/table">
            <a:tbl>
              <a:tblPr/>
              <a:tblGrid>
                <a:gridCol w="1272805"/>
              </a:tblGrid>
              <a:tr h="504393">
                <a:tc>
                  <a:txBody>
                    <a:bodyPr/>
                    <a:lstStyle/>
                    <a:p>
                      <a:pPr marL="12700" marR="0" lvl="0" indent="-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元组</a:t>
                      </a:r>
                    </a:p>
                  </a:txBody>
                  <a:tcPr marL="91443" marR="9144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660">
                <a:tc>
                  <a:txBody>
                    <a:bodyPr/>
                    <a:lstStyle/>
                    <a:p>
                      <a:pPr marL="12700" marR="0" lvl="0" indent="-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关系模式</a:t>
                      </a:r>
                    </a:p>
                  </a:txBody>
                  <a:tcPr marL="91443" marR="9144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660">
                <a:tc>
                  <a:txBody>
                    <a:bodyPr/>
                    <a:lstStyle/>
                    <a:p>
                      <a:pPr marL="12700" marR="0" lvl="0" indent="-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关系</a:t>
                      </a:r>
                    </a:p>
                  </a:txBody>
                  <a:tcPr marL="91443" marR="9144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393">
                <a:tc>
                  <a:txBody>
                    <a:bodyPr/>
                    <a:lstStyle/>
                    <a:p>
                      <a:pPr marL="12700" marR="0" lvl="0" indent="-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分量</a:t>
                      </a:r>
                    </a:p>
                  </a:txBody>
                  <a:tcPr marL="91443" marR="9144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393">
                <a:tc>
                  <a:txBody>
                    <a:bodyPr/>
                    <a:lstStyle/>
                    <a:p>
                      <a:pPr marL="12700" marR="0" lvl="0" indent="-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关系名</a:t>
                      </a:r>
                    </a:p>
                  </a:txBody>
                  <a:tcPr marL="91443" marR="9144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1050"/>
              </p:ext>
            </p:extLst>
          </p:nvPr>
        </p:nvGraphicFramePr>
        <p:xfrm>
          <a:off x="4573991" y="2348880"/>
          <a:ext cx="1439164" cy="2866499"/>
        </p:xfrm>
        <a:graphic>
          <a:graphicData uri="http://schemas.openxmlformats.org/drawingml/2006/table">
            <a:tbl>
              <a:tblPr/>
              <a:tblGrid>
                <a:gridCol w="1439164"/>
              </a:tblGrid>
              <a:tr h="504393">
                <a:tc>
                  <a:txBody>
                    <a:bodyPr/>
                    <a:lstStyle/>
                    <a:p>
                      <a:pPr marL="12700" marR="0" lvl="0" indent="-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记录</a:t>
                      </a:r>
                    </a:p>
                  </a:txBody>
                  <a:tcPr marL="91443" marR="9144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660">
                <a:tc>
                  <a:txBody>
                    <a:bodyPr/>
                    <a:lstStyle/>
                    <a:p>
                      <a:pPr marL="12700" marR="0" lvl="0" indent="-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表结构</a:t>
                      </a:r>
                    </a:p>
                  </a:txBody>
                  <a:tcPr marL="91443" marR="9144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660">
                <a:tc>
                  <a:txBody>
                    <a:bodyPr/>
                    <a:lstStyle/>
                    <a:p>
                      <a:pPr marL="12700" marR="0" lvl="0" indent="-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数据表</a:t>
                      </a:r>
                    </a:p>
                  </a:txBody>
                  <a:tcPr marL="91443" marR="9144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393">
                <a:tc>
                  <a:txBody>
                    <a:bodyPr/>
                    <a:lstStyle/>
                    <a:p>
                      <a:pPr marL="12700" marR="0" lvl="0" indent="-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字段</a:t>
                      </a:r>
                    </a:p>
                  </a:txBody>
                  <a:tcPr marL="91443" marR="9144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393">
                <a:tc>
                  <a:txBody>
                    <a:bodyPr/>
                    <a:lstStyle/>
                    <a:p>
                      <a:pPr marL="12700" marR="0" lvl="0" indent="-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数据表名</a:t>
                      </a:r>
                    </a:p>
                  </a:txBody>
                  <a:tcPr marL="91443" marR="9144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53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 vert="horz">
            <a:noAutofit/>
          </a:bodyPr>
          <a:lstStyle/>
          <a:p>
            <a:pPr marL="342900" indent="-342900">
              <a:spcBef>
                <a:spcPts val="600"/>
              </a:spcBef>
              <a:buFont typeface="Arial" charset="0"/>
              <a:buChar char="•"/>
            </a:pPr>
            <a:r>
              <a:rPr lang="zh-CN" altLang="en-US" sz="2400" dirty="0" smtClean="0"/>
              <a:t>不同系统对模式有不同的实现方式</a:t>
            </a:r>
            <a:endParaRPr lang="en-US" altLang="zh-CN" sz="2400" dirty="0" smtClean="0"/>
          </a:p>
          <a:p>
            <a:pPr marL="1085850" lvl="1" indent="-342900">
              <a:spcBef>
                <a:spcPts val="600"/>
              </a:spcBef>
              <a:buFont typeface="Arial" charset="0"/>
              <a:buChar char="•"/>
            </a:pPr>
            <a:r>
              <a:rPr lang="zh-CN" altLang="en-US" dirty="0" smtClean="0"/>
              <a:t> 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 没有区分模式和库</a:t>
            </a:r>
            <a:endParaRPr lang="en-US" altLang="zh-CN" dirty="0" smtClean="0"/>
          </a:p>
          <a:p>
            <a:pPr marL="1485900" lvl="2" indent="-342900">
              <a:spcBef>
                <a:spcPts val="600"/>
              </a:spcBef>
              <a:buFont typeface="Arial" charset="0"/>
              <a:buChar char="•"/>
            </a:pPr>
            <a:r>
              <a:rPr lang="zh-CN" altLang="en-US" dirty="0" smtClean="0"/>
              <a:t>仓库只有一个大厅，没有独立房间</a:t>
            </a:r>
            <a:endParaRPr lang="en-US" altLang="zh-CN" dirty="0"/>
          </a:p>
          <a:p>
            <a:pPr marL="1085850" lvl="1" indent="-342900">
              <a:spcBef>
                <a:spcPts val="600"/>
              </a:spcBef>
              <a:buFont typeface="Arial" charset="0"/>
              <a:buChar char="•"/>
            </a:pPr>
            <a:endParaRPr lang="en-US" altLang="zh-CN" dirty="0" smtClean="0"/>
          </a:p>
          <a:p>
            <a:pPr marL="1085850" lvl="1" indent="-342900">
              <a:spcBef>
                <a:spcPts val="600"/>
              </a:spcBef>
              <a:buFont typeface="Arial" charset="0"/>
              <a:buChar char="•"/>
            </a:pPr>
            <a:r>
              <a:rPr lang="en-US" altLang="zh-CN" dirty="0" smtClean="0"/>
              <a:t>Oracle</a:t>
            </a:r>
            <a:r>
              <a:rPr lang="zh-CN" altLang="en-US" dirty="0" smtClean="0"/>
              <a:t>中模式的创建是通过创建用户自动创建的，创建一个用户就会在数据库中创建一个同名的模式</a:t>
            </a:r>
            <a:endParaRPr lang="en-US" altLang="zh-CN" dirty="0" smtClean="0"/>
          </a:p>
          <a:p>
            <a:pPr marL="1485900" lvl="2" indent="-342900">
              <a:spcBef>
                <a:spcPts val="600"/>
              </a:spcBef>
              <a:buFont typeface="Arial" charset="0"/>
              <a:buChar char="•"/>
            </a:pPr>
            <a:r>
              <a:rPr lang="zh-CN" altLang="en-US" dirty="0" smtClean="0"/>
              <a:t>仓库中没有大厅，只有独立的房间</a:t>
            </a:r>
            <a:endParaRPr lang="en-US" altLang="zh-CN" dirty="0"/>
          </a:p>
          <a:p>
            <a:pPr marL="1085850" lvl="1" indent="-342900">
              <a:spcBef>
                <a:spcPts val="600"/>
              </a:spcBef>
              <a:buFont typeface="Arial" charset="0"/>
              <a:buChar char="•"/>
            </a:pPr>
            <a:endParaRPr lang="en-US" altLang="zh-CN" dirty="0" smtClean="0"/>
          </a:p>
          <a:p>
            <a:pPr marL="1085850" lvl="1" indent="-342900">
              <a:spcBef>
                <a:spcPts val="600"/>
              </a:spcBef>
              <a:buFont typeface="Arial" charset="0"/>
              <a:buChar char="•"/>
            </a:pPr>
            <a:r>
              <a:rPr lang="en-US" altLang="zh-CN" dirty="0" smtClean="0"/>
              <a:t>MS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中，没有使用模式这个词，而是叫做架构，有一个全局默认架构 </a:t>
            </a:r>
            <a:r>
              <a:rPr lang="en-US" altLang="zh-CN" dirty="0" err="1" smtClean="0"/>
              <a:t>dbo</a:t>
            </a:r>
            <a:endParaRPr lang="en-US" altLang="zh-CN" dirty="0" smtClean="0"/>
          </a:p>
          <a:p>
            <a:pPr marL="1485900" lvl="2" indent="-342900">
              <a:spcBef>
                <a:spcPts val="600"/>
              </a:spcBef>
              <a:buFont typeface="Arial" charset="0"/>
              <a:buChar char="•"/>
            </a:pPr>
            <a:r>
              <a:rPr lang="zh-CN" altLang="en-US" dirty="0" smtClean="0"/>
              <a:t>可以单独创建架构，创建用户的时候可以指定该用户的默认架构，如果不指定，默认架构即为 </a:t>
            </a:r>
            <a:r>
              <a:rPr lang="en-US" altLang="zh-CN" dirty="0" err="1" smtClean="0"/>
              <a:t>dbo</a:t>
            </a:r>
            <a:endParaRPr lang="en-US" altLang="zh-CN" dirty="0" smtClean="0"/>
          </a:p>
          <a:p>
            <a:pPr marL="1485900" lvl="2" indent="-342900">
              <a:spcBef>
                <a:spcPts val="600"/>
              </a:spcBef>
              <a:buFont typeface="Arial" charset="0"/>
              <a:buChar char="•"/>
            </a:pPr>
            <a:r>
              <a:rPr lang="en-US" altLang="zh-CN" dirty="0" err="1" smtClean="0"/>
              <a:t>dbo</a:t>
            </a:r>
            <a:r>
              <a:rPr lang="zh-CN" altLang="en-US" dirty="0" smtClean="0"/>
              <a:t> 就像仓库的公共大厅，用户指定的架构即为用户的专有房间</a:t>
            </a:r>
            <a:endParaRPr lang="en-US" altLang="zh-CN" dirty="0" smtClean="0"/>
          </a:p>
          <a:p>
            <a:pPr marL="1485900" lvl="2" indent="-342900">
              <a:spcBef>
                <a:spcPts val="600"/>
              </a:spcBef>
              <a:buFont typeface="Arial" charset="0"/>
              <a:buChar char="•"/>
            </a:pP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04800" y="236984"/>
            <a:ext cx="8077200" cy="52772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800" cap="small" dirty="0">
                <a:cs typeface="+mj-cs"/>
              </a:rPr>
              <a:t>理解</a:t>
            </a:r>
            <a:r>
              <a:rPr lang="zh-CN" altLang="en-US" sz="2800" cap="small" dirty="0" smtClean="0">
                <a:cs typeface="+mj-cs"/>
              </a:rPr>
              <a:t>模式（续）</a:t>
            </a:r>
            <a:endParaRPr lang="zh-CN" altLang="en-US" sz="2800" cap="small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4949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04800" y="260648"/>
            <a:ext cx="8077200" cy="48413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zh-CN" altLang="en-US" sz="2800" cap="small" dirty="0">
                <a:latin typeface="微软雅黑" pitchFamily="34" charset="-122"/>
                <a:ea typeface="微软雅黑" pitchFamily="34" charset="-122"/>
                <a:cs typeface="+mj-cs"/>
              </a:rPr>
              <a:t>定义库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467544" y="994430"/>
            <a:ext cx="7128792" cy="12824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Tx/>
              <a:buNone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Tx/>
              <a:buNone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Tx/>
              <a:buNone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Tx/>
              <a:buNone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 smtClean="0"/>
              <a:t>数据库定义（最简单形式）：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 smtClean="0"/>
              <a:t> CREATE DATABASE &lt;</a:t>
            </a:r>
            <a:r>
              <a:rPr lang="zh-CN" altLang="en-US" dirty="0" smtClean="0"/>
              <a:t>数据库名</a:t>
            </a:r>
            <a:r>
              <a:rPr lang="en-US" altLang="zh-CN" dirty="0" smtClean="0"/>
              <a:t>&gt; 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528" y="2526521"/>
            <a:ext cx="7920880" cy="327874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sz="112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7910" indent="-160735" algn="l" rtl="0" eaLnBrk="1" latinLnBrk="0" hangingPunct="1">
              <a:spcBef>
                <a:spcPct val="20000"/>
              </a:spcBef>
              <a:buFontTx/>
              <a:buNone/>
              <a:defRPr sz="112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rtl="0" eaLnBrk="1" latinLnBrk="0" hangingPunct="1">
              <a:spcBef>
                <a:spcPct val="20000"/>
              </a:spcBef>
              <a:buFontTx/>
              <a:buNone/>
              <a:defRPr sz="112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rtl="0" eaLnBrk="1" latinLnBrk="0" hangingPunct="1">
              <a:spcBef>
                <a:spcPct val="20000"/>
              </a:spcBef>
              <a:buFontTx/>
              <a:buNone/>
              <a:defRPr sz="112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rtl="0" eaLnBrk="1" latinLnBrk="0" hangingPunct="1">
              <a:spcBef>
                <a:spcPct val="20000"/>
              </a:spcBef>
              <a:buFontTx/>
              <a:buNone/>
              <a:defRPr sz="112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rtl="0" eaLnBrk="1" latinLnBrk="0" hangingPunct="1">
              <a:spcBef>
                <a:spcPct val="20000"/>
              </a:spcBef>
              <a:buChar char="•"/>
              <a:defRPr sz="112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rtl="0" eaLnBrk="1" latinLnBrk="0" hangingPunct="1">
              <a:spcBef>
                <a:spcPct val="20000"/>
              </a:spcBef>
              <a:buChar char="•"/>
              <a:defRPr sz="112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rtl="0" eaLnBrk="1" latinLnBrk="0" hangingPunct="1">
              <a:spcBef>
                <a:spcPct val="20000"/>
              </a:spcBef>
              <a:buChar char="•"/>
              <a:defRPr sz="112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rtl="0" eaLnBrk="1" latinLnBrk="0" hangingPunct="1">
              <a:spcBef>
                <a:spcPct val="20000"/>
              </a:spcBef>
              <a:buChar char="•"/>
              <a:defRPr sz="112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定义数据库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DATABASE</a:t>
            </a:r>
            <a:r>
              <a:rPr lang="zh-CN" altLang="en-US" sz="20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此为最简单形式，将数据文件以及日志文件的具体设置工作完全交于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467544" y="994430"/>
            <a:ext cx="7992888" cy="128244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 smtClean="0"/>
              <a:t>模式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架构定义：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 smtClean="0"/>
              <a:t> CREATE SCHEMA &lt;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/</a:t>
            </a:r>
            <a:r>
              <a:rPr lang="zh-CN" altLang="en-US" dirty="0" smtClean="0"/>
              <a:t>架构名</a:t>
            </a:r>
            <a:r>
              <a:rPr lang="en-US" altLang="zh-CN" dirty="0" smtClean="0"/>
              <a:t>&gt; AUTHORIZATION &lt;</a:t>
            </a:r>
            <a:r>
              <a:rPr lang="zh-CN" altLang="en-US" dirty="0" smtClean="0"/>
              <a:t>用户名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2526521"/>
            <a:ext cx="792088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sz="112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7910" indent="-160735" algn="l" rtl="0" eaLnBrk="1" latinLnBrk="0" hangingPunct="1">
              <a:spcBef>
                <a:spcPct val="20000"/>
              </a:spcBef>
              <a:buFontTx/>
              <a:buNone/>
              <a:defRPr sz="112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rtl="0" eaLnBrk="1" latinLnBrk="0" hangingPunct="1">
              <a:spcBef>
                <a:spcPct val="20000"/>
              </a:spcBef>
              <a:buFontTx/>
              <a:buNone/>
              <a:defRPr sz="112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rtl="0" eaLnBrk="1" latinLnBrk="0" hangingPunct="1">
              <a:spcBef>
                <a:spcPct val="20000"/>
              </a:spcBef>
              <a:buFontTx/>
              <a:buNone/>
              <a:defRPr sz="112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rtl="0" eaLnBrk="1" latinLnBrk="0" hangingPunct="1">
              <a:spcBef>
                <a:spcPct val="20000"/>
              </a:spcBef>
              <a:buFontTx/>
              <a:buNone/>
              <a:defRPr sz="112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rtl="0" eaLnBrk="1" latinLnBrk="0" hangingPunct="1">
              <a:spcBef>
                <a:spcPct val="20000"/>
              </a:spcBef>
              <a:buChar char="•"/>
              <a:defRPr sz="112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rtl="0" eaLnBrk="1" latinLnBrk="0" hangingPunct="1">
              <a:spcBef>
                <a:spcPct val="20000"/>
              </a:spcBef>
              <a:buChar char="•"/>
              <a:defRPr sz="112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rtl="0" eaLnBrk="1" latinLnBrk="0" hangingPunct="1">
              <a:spcBef>
                <a:spcPct val="20000"/>
              </a:spcBef>
              <a:buChar char="•"/>
              <a:defRPr sz="112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rtl="0" eaLnBrk="1" latinLnBrk="0" hangingPunct="1">
              <a:spcBef>
                <a:spcPct val="20000"/>
              </a:spcBef>
              <a:buChar char="•"/>
              <a:defRPr sz="112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3.1] 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为用户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WANG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定义一个学生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课程模式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S-T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S_T </a:t>
            </a:r>
            <a:r>
              <a:rPr lang="en-US" altLang="zh-CN" sz="20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AUTHORIZATION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WANG;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3.2] </a:t>
            </a:r>
            <a:r>
              <a:rPr lang="en-US" altLang="zh-CN" sz="2400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en-US" altLang="zh-CN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AUTHORIZATION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WANG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该语句没有指定</a:t>
            </a:r>
            <a:r>
              <a:rPr lang="en-US" altLang="zh-CN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模式名</a:t>
            </a:r>
            <a:r>
              <a:rPr lang="en-US" altLang="zh-CN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模式名</a:t>
            </a:r>
            <a:r>
              <a:rPr lang="en-US" altLang="zh-CN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隐含为</a:t>
            </a:r>
            <a:r>
              <a:rPr lang="en-US" altLang="zh-CN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en-US" altLang="zh-CN" sz="1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定义模式</a:t>
            </a:r>
            <a:r>
              <a:rPr lang="en-US" altLang="zh-CN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lang="zh-CN" altLang="en-US" sz="28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32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04800" y="1113656"/>
            <a:ext cx="8077200" cy="541168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定义模式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架构实际上定义了一个</a:t>
            </a:r>
            <a:r>
              <a:rPr lang="zh-CN" altLang="en-US" sz="2400" dirty="0" smtClean="0">
                <a:solidFill>
                  <a:srgbClr val="FF00FF"/>
                </a:solidFill>
              </a:rPr>
              <a:t>命名空间</a:t>
            </a:r>
            <a:r>
              <a:rPr lang="zh-CN" altLang="en-US" sz="2400" dirty="0" smtClean="0"/>
              <a:t>。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在这个空间中可以定义该模式包含的数据库对象，例如基本表、视图、索引等。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CREATE SCHEMA</a:t>
            </a:r>
            <a:r>
              <a:rPr lang="zh-CN" altLang="en-US" sz="2400" dirty="0" smtClean="0"/>
              <a:t>中可以接受</a:t>
            </a:r>
            <a:r>
              <a:rPr lang="en-US" altLang="zh-CN" sz="2400" dirty="0" smtClean="0"/>
              <a:t>CREATE TABLE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CREATE VIEW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GRANT</a:t>
            </a:r>
            <a:r>
              <a:rPr lang="zh-CN" altLang="en-US" sz="2400" dirty="0" smtClean="0"/>
              <a:t>子句。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CREATE SCHEMA &lt;</a:t>
            </a:r>
            <a:r>
              <a:rPr lang="zh-CN" altLang="en-US" sz="2400" dirty="0" smtClean="0"/>
              <a:t>模式名</a:t>
            </a:r>
            <a:r>
              <a:rPr lang="en-US" altLang="zh-CN" sz="2400" dirty="0" smtClean="0"/>
              <a:t>&gt; AUTHORIZATION &lt;</a:t>
            </a:r>
            <a:r>
              <a:rPr lang="zh-CN" altLang="en-US" sz="2400" dirty="0" smtClean="0"/>
              <a:t>用户名</a:t>
            </a:r>
            <a:r>
              <a:rPr lang="en-US" altLang="zh-CN" sz="2400" dirty="0" smtClean="0"/>
              <a:t>&gt;[&lt;</a:t>
            </a:r>
            <a:r>
              <a:rPr lang="zh-CN" altLang="en-US" sz="2400" dirty="0" smtClean="0"/>
              <a:t>表定义子句</a:t>
            </a:r>
            <a:r>
              <a:rPr lang="en-US" altLang="zh-CN" sz="2400" dirty="0" smtClean="0"/>
              <a:t>&gt;|&lt;</a:t>
            </a:r>
            <a:r>
              <a:rPr lang="zh-CN" altLang="en-US" sz="2400" dirty="0" smtClean="0"/>
              <a:t>视图定义子句</a:t>
            </a:r>
            <a:r>
              <a:rPr lang="en-US" altLang="zh-CN" sz="2400" dirty="0" smtClean="0"/>
              <a:t>&gt;|&lt;</a:t>
            </a:r>
            <a:r>
              <a:rPr lang="zh-CN" altLang="en-US" sz="2400" dirty="0" smtClean="0"/>
              <a:t>授权定义子句</a:t>
            </a:r>
            <a:r>
              <a:rPr lang="en-US" altLang="zh-CN" sz="2400" dirty="0" smtClean="0"/>
              <a:t>&gt;]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2800" kern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定义模式</a:t>
            </a: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  <a:p>
            <a:endParaRPr lang="zh-CN" altLang="en-US" sz="28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0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sz="quarter" idx="15"/>
          </p:nvPr>
        </p:nvSpPr>
        <p:spPr>
          <a:xfrm>
            <a:off x="323528" y="908720"/>
            <a:ext cx="8077200" cy="54116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3.3]</a:t>
            </a:r>
            <a:r>
              <a:rPr lang="zh-CN" altLang="en-US" sz="2400" dirty="0" smtClean="0"/>
              <a:t>为用户</a:t>
            </a:r>
            <a:r>
              <a:rPr lang="en-US" altLang="zh-CN" sz="2400" dirty="0" smtClean="0"/>
              <a:t>ZHANG</a:t>
            </a:r>
            <a:r>
              <a:rPr lang="zh-CN" altLang="en-US" sz="2400" dirty="0" smtClean="0"/>
              <a:t>创建了一个模式</a:t>
            </a:r>
            <a:r>
              <a:rPr lang="en-US" altLang="zh-CN" sz="2400" dirty="0" smtClean="0"/>
              <a:t>TEST</a:t>
            </a:r>
            <a:r>
              <a:rPr lang="zh-CN" altLang="en-US" sz="2400" dirty="0" smtClean="0"/>
              <a:t>，并且在其中定义一个表</a:t>
            </a:r>
            <a:r>
              <a:rPr lang="en-US" altLang="zh-CN" sz="2400" dirty="0" smtClean="0"/>
              <a:t>TAB1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70C0"/>
                </a:solidFill>
              </a:rPr>
              <a:t>CREATE</a:t>
            </a:r>
            <a:r>
              <a:rPr lang="en-US" altLang="zh-CN" sz="2400" dirty="0" smtClean="0"/>
              <a:t> </a:t>
            </a:r>
            <a:r>
              <a:rPr lang="en-US" altLang="zh-CN" sz="2400" b="1" dirty="0">
                <a:solidFill>
                  <a:srgbClr val="0070C0"/>
                </a:solidFill>
              </a:rPr>
              <a:t>SCHEMA</a:t>
            </a:r>
            <a:r>
              <a:rPr lang="en-US" altLang="zh-CN" sz="2400" dirty="0" smtClean="0"/>
              <a:t> TEST </a:t>
            </a:r>
            <a:r>
              <a:rPr lang="en-US" altLang="zh-CN" sz="2400" b="1" dirty="0">
                <a:solidFill>
                  <a:srgbClr val="0070C0"/>
                </a:solidFill>
              </a:rPr>
              <a:t>AUTHORIZATION</a:t>
            </a:r>
            <a:r>
              <a:rPr lang="en-US" altLang="zh-CN" sz="2400" dirty="0" smtClean="0"/>
              <a:t> ZHANG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CREATE</a:t>
            </a:r>
            <a:r>
              <a:rPr lang="en-US" altLang="zh-CN" sz="2400" dirty="0" smtClean="0"/>
              <a:t> </a:t>
            </a:r>
            <a:r>
              <a:rPr lang="en-US" altLang="zh-CN" sz="2400" b="1" dirty="0">
                <a:solidFill>
                  <a:srgbClr val="0070C0"/>
                </a:solidFill>
              </a:rPr>
              <a:t>TABLE</a:t>
            </a:r>
            <a:r>
              <a:rPr lang="en-US" altLang="zh-CN" sz="2400" dirty="0" smtClean="0"/>
              <a:t> TAB1</a:t>
            </a:r>
            <a:r>
              <a:rPr lang="zh-CN" altLang="en-US" sz="2400" dirty="0" smtClean="0"/>
              <a:t>   (      </a:t>
            </a:r>
            <a:r>
              <a:rPr lang="en-US" altLang="zh-CN" sz="2400" dirty="0" smtClean="0"/>
              <a:t>COL1 </a:t>
            </a:r>
            <a:r>
              <a:rPr lang="en-US" altLang="zh-CN" sz="2400" b="1" dirty="0">
                <a:solidFill>
                  <a:srgbClr val="0070C0"/>
                </a:solidFill>
              </a:rPr>
              <a:t>SMALLINT</a:t>
            </a:r>
            <a:r>
              <a:rPr lang="zh-CN" altLang="en-US" sz="2700" dirty="0" smtClean="0"/>
              <a:t>,</a:t>
            </a:r>
            <a:r>
              <a:rPr lang="zh-CN" altLang="en-US" dirty="0" smtClean="0"/>
              <a:t> </a:t>
            </a: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                                    </a:t>
            </a:r>
            <a:r>
              <a:rPr lang="en-US" altLang="zh-CN" sz="2400" dirty="0" smtClean="0"/>
              <a:t>COL2 </a:t>
            </a:r>
            <a:r>
              <a:rPr lang="en-US" altLang="zh-CN" sz="2400" b="1" dirty="0">
                <a:solidFill>
                  <a:srgbClr val="0070C0"/>
                </a:solidFill>
              </a:rPr>
              <a:t>INT</a:t>
            </a:r>
            <a:r>
              <a:rPr lang="zh-CN" altLang="en-US" sz="2700" dirty="0" smtClean="0"/>
              <a:t>,</a:t>
            </a: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                                    </a:t>
            </a:r>
            <a:r>
              <a:rPr lang="en-US" altLang="zh-CN" sz="2400" dirty="0" smtClean="0"/>
              <a:t>COL3 </a:t>
            </a:r>
            <a:r>
              <a:rPr lang="en-US" altLang="zh-CN" sz="2400" b="1" dirty="0">
                <a:solidFill>
                  <a:srgbClr val="0070C0"/>
                </a:solidFill>
              </a:rPr>
              <a:t>CHAR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)</a:t>
            </a:r>
            <a:r>
              <a:rPr lang="zh-CN" altLang="en-US" sz="2700" dirty="0" smtClean="0"/>
              <a:t>,</a:t>
            </a: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                                    </a:t>
            </a:r>
            <a:r>
              <a:rPr lang="en-US" altLang="zh-CN" sz="2400" dirty="0" smtClean="0"/>
              <a:t>COL4 </a:t>
            </a:r>
            <a:r>
              <a:rPr lang="en-US" altLang="zh-CN" sz="2400" b="1" dirty="0">
                <a:solidFill>
                  <a:srgbClr val="0070C0"/>
                </a:solidFill>
              </a:rPr>
              <a:t>NUMERIC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10,3</a:t>
            </a:r>
            <a:r>
              <a:rPr lang="zh-CN" altLang="en-US" sz="2400" dirty="0" smtClean="0"/>
              <a:t>)</a:t>
            </a:r>
            <a:r>
              <a:rPr lang="zh-CN" altLang="en-US" sz="2700" dirty="0" smtClean="0"/>
              <a:t>,</a:t>
            </a: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                                    </a:t>
            </a:r>
            <a:r>
              <a:rPr lang="en-US" altLang="zh-CN" sz="2400" dirty="0" smtClean="0"/>
              <a:t>COL5 </a:t>
            </a:r>
            <a:r>
              <a:rPr lang="en-US" altLang="zh-CN" sz="2400" b="1" dirty="0">
                <a:solidFill>
                  <a:srgbClr val="0070C0"/>
                </a:solidFill>
              </a:rPr>
              <a:t>DECIMAL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5,2</a:t>
            </a:r>
            <a:r>
              <a:rPr lang="zh-CN" altLang="en-US" sz="2400" dirty="0" smtClean="0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                                  </a:t>
            </a:r>
            <a:r>
              <a:rPr lang="zh-CN" altLang="en-US" sz="2400" dirty="0" smtClean="0"/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定义模式</a:t>
            </a: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  <a:p>
            <a:endParaRPr lang="zh-CN" altLang="en-US" sz="28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11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251521" y="1268760"/>
            <a:ext cx="8208911" cy="64807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 smtClean="0">
                <a:solidFill>
                  <a:schemeClr val="dk1"/>
                </a:solidFill>
              </a:rPr>
              <a:t>DROP SCHEMA &lt;</a:t>
            </a:r>
            <a:r>
              <a:rPr lang="zh-CN" altLang="en-US" sz="2400" dirty="0" smtClean="0">
                <a:solidFill>
                  <a:schemeClr val="dk1"/>
                </a:solidFill>
              </a:rPr>
              <a:t>模式</a:t>
            </a:r>
            <a:r>
              <a:rPr lang="en-US" altLang="zh-CN" sz="2400" dirty="0" smtClean="0">
                <a:solidFill>
                  <a:schemeClr val="tx1"/>
                </a:solidFill>
              </a:rPr>
              <a:t>/</a:t>
            </a:r>
            <a:r>
              <a:rPr lang="zh-CN" altLang="en-US" sz="2400" dirty="0" smtClean="0">
                <a:solidFill>
                  <a:schemeClr val="tx1"/>
                </a:solidFill>
              </a:rPr>
              <a:t>架构</a:t>
            </a:r>
            <a:r>
              <a:rPr lang="zh-CN" altLang="en-US" sz="2400" dirty="0" smtClean="0">
                <a:solidFill>
                  <a:schemeClr val="dk1"/>
                </a:solidFill>
              </a:rPr>
              <a:t>名</a:t>
            </a:r>
            <a:r>
              <a:rPr lang="en-US" altLang="zh-CN" sz="2400" dirty="0" smtClean="0">
                <a:solidFill>
                  <a:schemeClr val="dk1"/>
                </a:solidFill>
              </a:rPr>
              <a:t>&gt; &lt;CASCADE|RESTRICT&gt;</a:t>
            </a:r>
            <a:endParaRPr lang="en-US" altLang="zh-CN" sz="2400" dirty="0">
              <a:solidFill>
                <a:schemeClr val="dk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6809" y="2060848"/>
            <a:ext cx="793960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CASCADE（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800100" lvl="3" indent="-342900">
              <a:lnSpc>
                <a:spcPct val="150000"/>
              </a:lnSpc>
              <a:spcBef>
                <a:spcPts val="600"/>
              </a:spcBef>
              <a:buSzPct val="87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删除模式的同时把该模式中所有的数据库对象全部删除</a:t>
            </a:r>
          </a:p>
          <a:p>
            <a:pPr marL="0"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RESTRICT（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800100" lvl="3" indent="-342900">
              <a:lnSpc>
                <a:spcPct val="150000"/>
              </a:lnSpc>
              <a:spcBef>
                <a:spcPts val="600"/>
              </a:spcBef>
              <a:buSzPct val="87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如果该模式中定义了下属的数据库对象（如表、视图等），则拒绝该删除语句的执行。</a:t>
            </a:r>
          </a:p>
          <a:p>
            <a:pPr marL="800100" lvl="3" indent="-342900">
              <a:lnSpc>
                <a:spcPct val="150000"/>
              </a:lnSpc>
              <a:spcBef>
                <a:spcPts val="600"/>
              </a:spcBef>
              <a:buSzPct val="87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仅当该模式中没有任何下属的对象时才能执行。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2800" kern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删除模式</a:t>
            </a: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  <a:p>
            <a:endParaRPr lang="zh-CN" altLang="en-US" sz="28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592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467544" y="1052736"/>
            <a:ext cx="8077200" cy="54116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3.4]  DROP SCHEMA ZHANG CASCADE</a:t>
            </a:r>
            <a:r>
              <a:rPr lang="zh-CN" altLang="en-US" sz="2400" dirty="0"/>
              <a:t>;</a:t>
            </a:r>
          </a:p>
          <a:p>
            <a:pPr>
              <a:lnSpc>
                <a:spcPct val="120000"/>
              </a:lnSpc>
            </a:pPr>
            <a:endParaRPr lang="zh-CN" altLang="en-US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         删除模式</a:t>
            </a:r>
            <a:r>
              <a:rPr lang="en-US" altLang="zh-CN" sz="2400" dirty="0"/>
              <a:t>ZHANG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同时该模式中定义的表</a:t>
            </a:r>
            <a:r>
              <a:rPr lang="en-US" altLang="zh-CN" sz="2400" dirty="0"/>
              <a:t>TAB1</a:t>
            </a:r>
            <a:r>
              <a:rPr lang="zh-CN" altLang="en-US" sz="2400" dirty="0"/>
              <a:t>也被删除</a:t>
            </a:r>
          </a:p>
          <a:p>
            <a:endParaRPr lang="zh-CN" alt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删除模式</a:t>
            </a: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  <a:p>
            <a:endParaRPr lang="zh-CN" altLang="en-US" sz="28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25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482273" y="1051890"/>
            <a:ext cx="7186071" cy="28803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chemeClr val="dk1"/>
                </a:solidFill>
              </a:rPr>
              <a:t>定义基本表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>
                <a:solidFill>
                  <a:schemeClr val="dk1"/>
                </a:solidFill>
              </a:rPr>
              <a:t>CREATE TABLE &lt;</a:t>
            </a:r>
            <a:r>
              <a:rPr lang="zh-CN" altLang="en-US" sz="2400" dirty="0">
                <a:solidFill>
                  <a:schemeClr val="dk1"/>
                </a:solidFill>
              </a:rPr>
              <a:t>表名</a:t>
            </a:r>
            <a:r>
              <a:rPr lang="en-US" altLang="zh-CN" sz="2400" dirty="0">
                <a:solidFill>
                  <a:schemeClr val="dk1"/>
                </a:solidFill>
              </a:rPr>
              <a:t>&gt;</a:t>
            </a:r>
          </a:p>
          <a:p>
            <a:pPr lvl="1"/>
            <a:r>
              <a:rPr lang="en-US" altLang="zh-CN" dirty="0">
                <a:solidFill>
                  <a:schemeClr val="dk1"/>
                </a:solidFill>
              </a:rPr>
              <a:t>      </a:t>
            </a:r>
            <a:r>
              <a:rPr lang="zh-CN" altLang="en-US" dirty="0">
                <a:solidFill>
                  <a:schemeClr val="dk1"/>
                </a:solidFill>
              </a:rPr>
              <a:t>(</a:t>
            </a:r>
            <a:r>
              <a:rPr lang="en-US" altLang="zh-CN" dirty="0">
                <a:solidFill>
                  <a:schemeClr val="dk1"/>
                </a:solidFill>
              </a:rPr>
              <a:t>&lt;</a:t>
            </a:r>
            <a:r>
              <a:rPr lang="zh-CN" altLang="en-US" dirty="0">
                <a:solidFill>
                  <a:schemeClr val="dk1"/>
                </a:solidFill>
              </a:rPr>
              <a:t>列名</a:t>
            </a:r>
            <a:r>
              <a:rPr lang="en-US" altLang="zh-CN" dirty="0">
                <a:solidFill>
                  <a:schemeClr val="dk1"/>
                </a:solidFill>
              </a:rPr>
              <a:t>&gt; &lt;</a:t>
            </a:r>
            <a:r>
              <a:rPr lang="zh-CN" altLang="en-US" dirty="0">
                <a:solidFill>
                  <a:schemeClr val="dk1"/>
                </a:solidFill>
              </a:rPr>
              <a:t>数据类型</a:t>
            </a:r>
            <a:r>
              <a:rPr lang="en-US" altLang="zh-CN" dirty="0">
                <a:solidFill>
                  <a:schemeClr val="dk1"/>
                </a:solidFill>
              </a:rPr>
              <a:t>&gt;[ &lt;</a:t>
            </a:r>
            <a:r>
              <a:rPr lang="zh-CN" altLang="en-US" dirty="0">
                <a:solidFill>
                  <a:schemeClr val="dk1"/>
                </a:solidFill>
              </a:rPr>
              <a:t>列级完整性约束条件</a:t>
            </a:r>
            <a:r>
              <a:rPr lang="en-US" altLang="zh-CN" dirty="0">
                <a:solidFill>
                  <a:schemeClr val="dk1"/>
                </a:solidFill>
              </a:rPr>
              <a:t>&gt; ]</a:t>
            </a:r>
          </a:p>
          <a:p>
            <a:pPr lvl="1"/>
            <a:r>
              <a:rPr lang="en-US" altLang="zh-CN" dirty="0">
                <a:solidFill>
                  <a:schemeClr val="dk1"/>
                </a:solidFill>
              </a:rPr>
              <a:t>      [</a:t>
            </a:r>
            <a:r>
              <a:rPr lang="zh-CN" altLang="en-US" dirty="0">
                <a:solidFill>
                  <a:schemeClr val="dk1"/>
                </a:solidFill>
              </a:rPr>
              <a:t>,</a:t>
            </a:r>
            <a:r>
              <a:rPr lang="en-US" altLang="zh-CN" dirty="0">
                <a:solidFill>
                  <a:schemeClr val="dk1"/>
                </a:solidFill>
              </a:rPr>
              <a:t>&lt;</a:t>
            </a:r>
            <a:r>
              <a:rPr lang="zh-CN" altLang="en-US" dirty="0">
                <a:solidFill>
                  <a:schemeClr val="dk1"/>
                </a:solidFill>
              </a:rPr>
              <a:t>列名</a:t>
            </a:r>
            <a:r>
              <a:rPr lang="en-US" altLang="zh-CN" dirty="0">
                <a:solidFill>
                  <a:schemeClr val="dk1"/>
                </a:solidFill>
              </a:rPr>
              <a:t>&gt; &lt;</a:t>
            </a:r>
            <a:r>
              <a:rPr lang="zh-CN" altLang="en-US" dirty="0">
                <a:solidFill>
                  <a:schemeClr val="dk1"/>
                </a:solidFill>
              </a:rPr>
              <a:t>数据类型</a:t>
            </a:r>
            <a:r>
              <a:rPr lang="en-US" altLang="zh-CN" dirty="0">
                <a:solidFill>
                  <a:schemeClr val="dk1"/>
                </a:solidFill>
              </a:rPr>
              <a:t>&gt;[ &lt;</a:t>
            </a:r>
            <a:r>
              <a:rPr lang="zh-CN" altLang="en-US" dirty="0">
                <a:solidFill>
                  <a:schemeClr val="dk1"/>
                </a:solidFill>
              </a:rPr>
              <a:t>列级完整性约束条件</a:t>
            </a:r>
            <a:r>
              <a:rPr lang="en-US" altLang="zh-CN" dirty="0">
                <a:solidFill>
                  <a:schemeClr val="dk1"/>
                </a:solidFill>
              </a:rPr>
              <a:t>&gt;] ] </a:t>
            </a:r>
          </a:p>
          <a:p>
            <a:pPr lvl="1"/>
            <a:r>
              <a:rPr lang="en-US" altLang="zh-CN" dirty="0">
                <a:solidFill>
                  <a:schemeClr val="dk1"/>
                </a:solidFill>
              </a:rPr>
              <a:t>   …</a:t>
            </a:r>
          </a:p>
          <a:p>
            <a:pPr lvl="1"/>
            <a:r>
              <a:rPr lang="en-US" altLang="zh-CN" dirty="0">
                <a:solidFill>
                  <a:schemeClr val="dk1"/>
                </a:solidFill>
              </a:rPr>
              <a:t>      [</a:t>
            </a:r>
            <a:r>
              <a:rPr lang="zh-CN" altLang="en-US" dirty="0">
                <a:solidFill>
                  <a:schemeClr val="dk1"/>
                </a:solidFill>
              </a:rPr>
              <a:t>,</a:t>
            </a:r>
            <a:r>
              <a:rPr lang="en-US" altLang="zh-CN" dirty="0">
                <a:solidFill>
                  <a:schemeClr val="dk1"/>
                </a:solidFill>
              </a:rPr>
              <a:t>&lt;</a:t>
            </a:r>
            <a:r>
              <a:rPr lang="zh-CN" altLang="en-US" dirty="0">
                <a:solidFill>
                  <a:schemeClr val="dk1"/>
                </a:solidFill>
              </a:rPr>
              <a:t>表级完整性约束条件</a:t>
            </a:r>
            <a:r>
              <a:rPr lang="en-US" altLang="zh-CN" dirty="0">
                <a:solidFill>
                  <a:schemeClr val="dk1"/>
                </a:solidFill>
              </a:rPr>
              <a:t>&gt; ] </a:t>
            </a:r>
            <a:r>
              <a:rPr lang="zh-CN" altLang="en-US" dirty="0">
                <a:solidFill>
                  <a:schemeClr val="dk1"/>
                </a:solidFill>
              </a:rPr>
              <a:t>);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z="2400" dirty="0">
              <a:solidFill>
                <a:schemeClr val="dk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178" y="4239319"/>
            <a:ext cx="780825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Bef>
                <a:spcPts val="600"/>
              </a:spcBef>
            </a:pPr>
            <a:r>
              <a:rPr lang="en-US" altLang="zh-CN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：所要定义的基本表的名字</a:t>
            </a:r>
          </a:p>
          <a:p>
            <a:pPr lvl="1" algn="just">
              <a:spcBef>
                <a:spcPts val="600"/>
              </a:spcBef>
            </a:pPr>
            <a:r>
              <a:rPr lang="en-US" altLang="zh-CN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：组成该表的各个属性（列）</a:t>
            </a:r>
          </a:p>
          <a:p>
            <a:pPr lvl="1" algn="just">
              <a:spcBef>
                <a:spcPts val="600"/>
              </a:spcBef>
            </a:pPr>
            <a:r>
              <a:rPr lang="en-US" altLang="zh-CN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列级完整性约束条件</a:t>
            </a:r>
            <a:r>
              <a:rPr lang="en-US" altLang="zh-CN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：涉及相应属性列的完整性约束条件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表级完整性约束条件</a:t>
            </a:r>
            <a:r>
              <a:rPr lang="en-US" altLang="zh-CN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：涉及一个或多个属性列的完整性约束条件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如果完整性约束条件涉及到该表的多个属性列，则必须定义在表级上，否则既可以定义在列级也可以定义在表级。 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3.3.2 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基本表的定义、删除与修改</a:t>
            </a:r>
          </a:p>
        </p:txBody>
      </p:sp>
    </p:spTree>
    <p:extLst>
      <p:ext uri="{BB962C8B-B14F-4D97-AF65-F5344CB8AC3E}">
        <p14:creationId xmlns:p14="http://schemas.microsoft.com/office/powerpoint/2010/main" val="259778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sz="quarter" idx="15"/>
          </p:nvPr>
        </p:nvSpPr>
        <p:spPr>
          <a:xfrm>
            <a:off x="311224" y="1185664"/>
            <a:ext cx="8077200" cy="5411688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3.5]  </a:t>
            </a:r>
            <a:r>
              <a:rPr lang="zh-CN" altLang="en-US" sz="2400" dirty="0" smtClean="0"/>
              <a:t>建立“学生”表</a:t>
            </a:r>
            <a:r>
              <a:rPr lang="en-US" altLang="zh-CN" sz="2400" dirty="0" smtClean="0"/>
              <a:t>Student</a:t>
            </a:r>
            <a:r>
              <a:rPr lang="zh-CN" altLang="en-US" sz="2400" dirty="0" smtClean="0"/>
              <a:t>。学号是主码，姓名取值唯一。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 smtClean="0"/>
              <a:t>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CREATE TABLE Student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Sno   CHAR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FF"/>
                </a:solidFill>
              </a:rPr>
              <a:t>PRIMARY KEY</a:t>
            </a:r>
            <a:r>
              <a:rPr lang="zh-CN" altLang="en-US" sz="2400" dirty="0" smtClean="0"/>
              <a:t>, 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                </a:t>
            </a:r>
            <a:r>
              <a:rPr lang="en-US" altLang="zh-CN" sz="2000" dirty="0" smtClean="0"/>
              <a:t>/* </a:t>
            </a:r>
            <a:r>
              <a:rPr lang="zh-CN" altLang="en-US" sz="2000" dirty="0" smtClean="0"/>
              <a:t>列级完整性约束条件</a:t>
            </a:r>
            <a:r>
              <a:rPr lang="en-US" altLang="zh-CN" sz="2000" dirty="0" smtClean="0"/>
              <a:t>,Sno</a:t>
            </a:r>
            <a:r>
              <a:rPr lang="zh-CN" altLang="en-US" sz="2000" dirty="0" smtClean="0"/>
              <a:t>是主码*</a:t>
            </a:r>
            <a:r>
              <a:rPr lang="en-US" altLang="zh-CN" sz="2000" dirty="0" smtClean="0"/>
              <a:t>/        </a:t>
            </a:r>
            <a:r>
              <a:rPr lang="en-US" altLang="zh-CN" sz="2400" dirty="0" smtClean="0"/>
              <a:t>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       </a:t>
            </a:r>
            <a:r>
              <a:rPr lang="en-US" altLang="zh-CN" sz="2400" dirty="0" err="1" smtClean="0"/>
              <a:t>Sname</a:t>
            </a:r>
            <a:r>
              <a:rPr lang="en-US" altLang="zh-CN" sz="2400" dirty="0" smtClean="0"/>
              <a:t> CHAR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FF"/>
                </a:solidFill>
              </a:rPr>
              <a:t>UNIQUE</a:t>
            </a:r>
            <a:r>
              <a:rPr lang="zh-CN" altLang="en-US" sz="2400" dirty="0" smtClean="0"/>
              <a:t>,       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/* </a:t>
            </a:r>
            <a:r>
              <a:rPr lang="en-US" altLang="zh-CN" sz="2000" dirty="0" err="1" smtClean="0"/>
              <a:t>Sname</a:t>
            </a:r>
            <a:r>
              <a:rPr lang="zh-CN" altLang="en-US" sz="2000" dirty="0" smtClean="0"/>
              <a:t>取唯一值*</a:t>
            </a:r>
            <a:r>
              <a:rPr lang="en-US" altLang="zh-CN" sz="2000" dirty="0" smtClean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dirty="0" smtClean="0"/>
              <a:t>        </a:t>
            </a:r>
            <a:r>
              <a:rPr lang="en-US" altLang="zh-CN" sz="2400" dirty="0" err="1" smtClean="0"/>
              <a:t>Ssex</a:t>
            </a:r>
            <a:r>
              <a:rPr lang="en-US" altLang="zh-CN" sz="2400" dirty="0" smtClean="0"/>
              <a:t>    CHAR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</a:t>
            </a:r>
            <a:r>
              <a:rPr lang="en-US" altLang="zh-CN" sz="2400" dirty="0" smtClean="0"/>
              <a:t>Sage   SMALLINT</a:t>
            </a:r>
            <a:r>
              <a:rPr lang="zh-CN" altLang="en-US" sz="2400" dirty="0" smtClean="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</a:t>
            </a:r>
            <a:r>
              <a:rPr lang="en-US" altLang="zh-CN" sz="2400" dirty="0" err="1" smtClean="0"/>
              <a:t>Sdept</a:t>
            </a:r>
            <a:r>
              <a:rPr lang="en-US" altLang="zh-CN" sz="2400" dirty="0" smtClean="0"/>
              <a:t>  CHAR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); 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162749" y="1944390"/>
            <a:ext cx="914400" cy="609600"/>
          </a:xfrm>
          <a:prstGeom prst="wedgeRoundRectCallout">
            <a:avLst>
              <a:gd name="adj1" fmla="val -151287"/>
              <a:gd name="adj2" fmla="val 79306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主码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162749" y="4049415"/>
            <a:ext cx="1079500" cy="609600"/>
          </a:xfrm>
          <a:prstGeom prst="wedgeRoundRectCallout">
            <a:avLst>
              <a:gd name="adj1" fmla="val -196079"/>
              <a:gd name="adj2" fmla="val -87884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dirty="0"/>
              <a:t>UNIQUE</a:t>
            </a:r>
          </a:p>
          <a:p>
            <a:pPr algn="ctr" eaLnBrk="1" hangingPunct="1"/>
            <a:r>
              <a:rPr lang="zh-CN" altLang="en-US" sz="1600" b="1" dirty="0"/>
              <a:t>约束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学生表</a:t>
            </a:r>
            <a:endParaRPr lang="zh-CN" altLang="en-US" sz="28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0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sz="quarter" idx="15"/>
          </p:nvPr>
        </p:nvSpPr>
        <p:spPr>
          <a:xfrm>
            <a:off x="304800" y="1185664"/>
            <a:ext cx="8077200" cy="54116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宋体" panose="02010600030101010101" pitchFamily="2" charset="-122"/>
              </a:rPr>
              <a:t> 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3.6 ]</a:t>
            </a:r>
            <a:r>
              <a:rPr lang="en-US" altLang="zh-CN" sz="2400" dirty="0" smtClean="0">
                <a:latin typeface="宋体" panose="02010600030101010101" pitchFamily="2" charset="-122"/>
              </a:rPr>
              <a:t> </a:t>
            </a:r>
            <a:r>
              <a:rPr lang="zh-CN" altLang="en-US" sz="2400" dirty="0" smtClean="0">
                <a:latin typeface="宋体" panose="02010600030101010101" pitchFamily="2" charset="-122"/>
              </a:rPr>
              <a:t>建立一个“课程”表</a:t>
            </a:r>
            <a:r>
              <a:rPr lang="en-US" altLang="zh-CN" sz="2400" dirty="0" smtClean="0"/>
              <a:t>Course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CREATE TABLE  Course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dirty="0" smtClean="0"/>
              <a:t>     </a:t>
            </a:r>
            <a:r>
              <a:rPr lang="zh-CN" altLang="en-US" sz="2400" dirty="0" smtClean="0"/>
              <a:t> 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 (</a:t>
            </a:r>
            <a:r>
              <a:rPr lang="en-US" altLang="zh-CN" sz="2400" dirty="0" err="1" smtClean="0"/>
              <a:t>Cno</a:t>
            </a:r>
            <a:r>
              <a:rPr lang="en-US" altLang="zh-CN" sz="2400" dirty="0" smtClean="0"/>
              <a:t>       CHAR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 PRIMARY KEY</a:t>
            </a:r>
            <a:r>
              <a:rPr lang="zh-CN" altLang="en-US" sz="2400" dirty="0" smtClean="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Cname</a:t>
            </a:r>
            <a:r>
              <a:rPr lang="en-US" altLang="zh-CN" sz="2400" dirty="0" smtClean="0"/>
              <a:t>  CHAR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40</a:t>
            </a:r>
            <a:r>
              <a:rPr lang="zh-CN" altLang="en-US" sz="2400" dirty="0" smtClean="0"/>
              <a:t>),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 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Cpno</a:t>
            </a:r>
            <a:r>
              <a:rPr lang="en-US" altLang="zh-CN" sz="2400" dirty="0" smtClean="0"/>
              <a:t>     CHAR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),               	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    </a:t>
            </a:r>
            <a:r>
              <a:rPr lang="en-US" altLang="zh-CN" sz="2400" dirty="0" err="1" smtClean="0"/>
              <a:t>Ccredit</a:t>
            </a:r>
            <a:r>
              <a:rPr lang="en-US" altLang="zh-CN" sz="2400" dirty="0" smtClean="0"/>
              <a:t>  SMALLINT</a:t>
            </a:r>
            <a:r>
              <a:rPr lang="zh-CN" altLang="en-US" sz="2400" dirty="0" smtClean="0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    </a:t>
            </a:r>
            <a:r>
              <a:rPr lang="en-US" altLang="zh-CN" sz="2000" dirty="0" smtClean="0"/>
              <a:t>FOREIGN KEY </a:t>
            </a:r>
            <a:r>
              <a:rPr lang="zh-CN" altLang="en-US" sz="2000" dirty="0" smtClean="0"/>
              <a:t>(</a:t>
            </a:r>
            <a:r>
              <a:rPr lang="en-US" altLang="zh-CN" sz="2000" dirty="0" err="1" smtClean="0"/>
              <a:t>Cpno</a:t>
            </a:r>
            <a:r>
              <a:rPr lang="zh-CN" altLang="en-US" sz="2000" dirty="0" smtClean="0"/>
              <a:t>)</a:t>
            </a:r>
            <a:r>
              <a:rPr lang="en-US" altLang="zh-CN" sz="2000" dirty="0" smtClean="0"/>
              <a:t> REFERENCES  Course</a:t>
            </a:r>
            <a:r>
              <a:rPr lang="zh-CN" altLang="en-US" sz="2000" dirty="0" smtClean="0"/>
              <a:t>(</a:t>
            </a:r>
            <a:r>
              <a:rPr lang="en-US" altLang="zh-CN" sz="2000" dirty="0" err="1" smtClean="0"/>
              <a:t>Cno</a:t>
            </a:r>
            <a:r>
              <a:rPr lang="zh-CN" altLang="en-US" sz="2000" dirty="0" smtClean="0"/>
              <a:t>)</a:t>
            </a:r>
            <a:r>
              <a:rPr lang="en-US" altLang="zh-CN" sz="2000" dirty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   )</a:t>
            </a:r>
            <a:r>
              <a:rPr lang="en-US" altLang="zh-CN" sz="2400" dirty="0" smtClean="0"/>
              <a:t>; 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992906" y="2582658"/>
            <a:ext cx="1008063" cy="528638"/>
          </a:xfrm>
          <a:prstGeom prst="wedgeRoundRectCallout">
            <a:avLst>
              <a:gd name="adj1" fmla="val -211301"/>
              <a:gd name="adj2" fmla="val 58407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先修课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872193" y="4666299"/>
            <a:ext cx="2447925" cy="1008062"/>
          </a:xfrm>
          <a:prstGeom prst="wedgeRoundRectCallout">
            <a:avLst>
              <a:gd name="adj1" fmla="val -58755"/>
              <a:gd name="adj2" fmla="val -83856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  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Cpno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是外码</a:t>
            </a:r>
          </a:p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被参照表是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</a:p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被参照列是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课程表</a:t>
            </a:r>
            <a:endParaRPr lang="zh-CN" altLang="en-US" sz="28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912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323528" y="260648"/>
            <a:ext cx="3240360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本讲内容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908720"/>
            <a:ext cx="71287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 SQL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课程数据库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980728"/>
            <a:ext cx="4968552" cy="648072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35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sz="quarter" idx="15"/>
          </p:nvPr>
        </p:nvSpPr>
        <p:spPr>
          <a:xfrm>
            <a:off x="304800" y="969640"/>
            <a:ext cx="8077200" cy="54116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3.7]  </a:t>
            </a:r>
            <a:r>
              <a:rPr lang="zh-CN" altLang="en-US" sz="2400" dirty="0" smtClean="0">
                <a:latin typeface="宋体" panose="02010600030101010101" pitchFamily="2" charset="-122"/>
              </a:rPr>
              <a:t>建立一个学生选课表</a:t>
            </a:r>
            <a:r>
              <a:rPr lang="en-US" altLang="zh-CN" sz="2400" dirty="0" smtClean="0"/>
              <a:t>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 smtClean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solidFill>
                  <a:srgbClr val="0070C0"/>
                </a:solidFill>
              </a:rPr>
              <a:t> CREATE</a:t>
            </a:r>
            <a:r>
              <a:rPr lang="en-US" altLang="zh-CN" sz="2200" dirty="0" smtClean="0"/>
              <a:t> </a:t>
            </a:r>
            <a:r>
              <a:rPr lang="en-US" altLang="zh-CN" sz="2200" b="1" dirty="0">
                <a:solidFill>
                  <a:srgbClr val="0070C0"/>
                </a:solidFill>
              </a:rPr>
              <a:t>TABLE</a:t>
            </a:r>
            <a:r>
              <a:rPr lang="en-US" altLang="zh-CN" sz="2200" dirty="0" smtClean="0"/>
              <a:t>  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dirty="0" smtClean="0"/>
              <a:t>          </a:t>
            </a:r>
            <a:r>
              <a:rPr lang="zh-CN" altLang="en-US" sz="2200" dirty="0" smtClean="0"/>
              <a:t>(</a:t>
            </a:r>
            <a:r>
              <a:rPr lang="en-US" altLang="zh-CN" sz="2200" dirty="0" smtClean="0"/>
              <a:t>Sno  </a:t>
            </a:r>
            <a:r>
              <a:rPr lang="en-US" altLang="zh-CN" sz="2200" b="1" dirty="0">
                <a:solidFill>
                  <a:srgbClr val="0070C0"/>
                </a:solidFill>
              </a:rPr>
              <a:t>CHAR</a:t>
            </a:r>
            <a:r>
              <a:rPr lang="zh-CN" altLang="en-US" sz="2200" dirty="0" smtClean="0"/>
              <a:t>(</a:t>
            </a:r>
            <a:r>
              <a:rPr lang="en-US" altLang="zh-CN" sz="2200" dirty="0" smtClean="0"/>
              <a:t>9</a:t>
            </a:r>
            <a:r>
              <a:rPr lang="zh-CN" altLang="en-US" sz="2200" dirty="0" smtClean="0"/>
              <a:t>),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       </a:t>
            </a:r>
            <a:r>
              <a:rPr lang="en-US" altLang="zh-CN" sz="2200" dirty="0" err="1" smtClean="0"/>
              <a:t>Cno</a:t>
            </a:r>
            <a:r>
              <a:rPr lang="en-US" altLang="zh-CN" sz="2200" dirty="0" smtClean="0"/>
              <a:t>  </a:t>
            </a:r>
            <a:r>
              <a:rPr lang="en-US" altLang="zh-CN" sz="2200" b="1" dirty="0">
                <a:solidFill>
                  <a:srgbClr val="0070C0"/>
                </a:solidFill>
              </a:rPr>
              <a:t>CHAR</a:t>
            </a:r>
            <a:r>
              <a:rPr lang="zh-CN" altLang="en-US" sz="2200" dirty="0" smtClean="0"/>
              <a:t>(</a:t>
            </a:r>
            <a:r>
              <a:rPr lang="en-US" altLang="zh-CN" sz="2200" dirty="0" smtClean="0"/>
              <a:t>4</a:t>
            </a:r>
            <a:r>
              <a:rPr lang="zh-CN" altLang="en-US" sz="2200" dirty="0" smtClean="0"/>
              <a:t>),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       </a:t>
            </a:r>
            <a:r>
              <a:rPr lang="en-US" altLang="zh-CN" sz="2200" dirty="0" smtClean="0"/>
              <a:t>Grade  </a:t>
            </a:r>
            <a:r>
              <a:rPr lang="en-US" altLang="zh-CN" sz="2200" b="1" dirty="0">
                <a:solidFill>
                  <a:srgbClr val="0070C0"/>
                </a:solidFill>
              </a:rPr>
              <a:t>SMALLINT</a:t>
            </a:r>
            <a:r>
              <a:rPr lang="zh-CN" altLang="en-US" sz="2200" dirty="0" smtClean="0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       </a:t>
            </a:r>
            <a:r>
              <a:rPr lang="en-US" altLang="zh-CN" sz="2200" b="1" dirty="0">
                <a:solidFill>
                  <a:srgbClr val="0070C0"/>
                </a:solidFill>
              </a:rPr>
              <a:t>PRIMARY</a:t>
            </a:r>
            <a:r>
              <a:rPr lang="en-US" altLang="zh-CN" sz="2200" dirty="0" smtClean="0"/>
              <a:t> </a:t>
            </a:r>
            <a:r>
              <a:rPr lang="en-US" altLang="zh-CN" sz="2200" b="1" dirty="0">
                <a:solidFill>
                  <a:srgbClr val="0070C0"/>
                </a:solidFill>
              </a:rPr>
              <a:t>KEY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(</a:t>
            </a:r>
            <a:r>
              <a:rPr lang="en-US" altLang="zh-CN" sz="2200" dirty="0" smtClean="0"/>
              <a:t>Sno</a:t>
            </a:r>
            <a:r>
              <a:rPr lang="zh-CN" altLang="en-US" sz="2200" dirty="0" smtClean="0"/>
              <a:t>,</a:t>
            </a:r>
            <a:r>
              <a:rPr lang="en-US" altLang="zh-CN" sz="2200" dirty="0" err="1" smtClean="0"/>
              <a:t>Cno</a:t>
            </a:r>
            <a:r>
              <a:rPr lang="zh-CN" altLang="en-US" sz="2200" dirty="0" smtClean="0"/>
              <a:t>),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 smtClean="0"/>
              <a:t>                          </a:t>
            </a:r>
            <a:r>
              <a:rPr lang="en-US" altLang="zh-CN" sz="1800" dirty="0" smtClean="0"/>
              <a:t>/* </a:t>
            </a:r>
            <a:r>
              <a:rPr lang="zh-CN" altLang="en-US" sz="1800" dirty="0" smtClean="0"/>
              <a:t>主码由两个属性构成，必须作为表级完整性进行定义*</a:t>
            </a:r>
            <a:r>
              <a:rPr lang="en-US" altLang="zh-CN" sz="1800" dirty="0" smtClean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dirty="0" smtClean="0"/>
              <a:t>      </a:t>
            </a:r>
            <a:r>
              <a:rPr lang="zh-CN" altLang="en-US" sz="2200" dirty="0" smtClean="0"/>
              <a:t>     </a:t>
            </a:r>
            <a:r>
              <a:rPr lang="en-US" altLang="zh-CN" sz="2200" b="1" dirty="0">
                <a:solidFill>
                  <a:srgbClr val="0070C0"/>
                </a:solidFill>
              </a:rPr>
              <a:t>FOREIGN</a:t>
            </a:r>
            <a:r>
              <a:rPr lang="en-US" altLang="zh-CN" sz="2200" dirty="0" smtClean="0"/>
              <a:t> </a:t>
            </a:r>
            <a:r>
              <a:rPr lang="en-US" altLang="zh-CN" sz="2200" b="1" dirty="0">
                <a:solidFill>
                  <a:srgbClr val="0070C0"/>
                </a:solidFill>
              </a:rPr>
              <a:t>KEY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(</a:t>
            </a:r>
            <a:r>
              <a:rPr lang="en-US" altLang="zh-CN" sz="2200" dirty="0" smtClean="0"/>
              <a:t>Sno</a:t>
            </a:r>
            <a:r>
              <a:rPr lang="zh-CN" altLang="en-US" sz="2200" dirty="0" smtClean="0"/>
              <a:t>)</a:t>
            </a:r>
            <a:r>
              <a:rPr lang="en-US" altLang="zh-CN" sz="2200" dirty="0" smtClean="0"/>
              <a:t> </a:t>
            </a:r>
            <a:r>
              <a:rPr lang="en-US" altLang="zh-CN" sz="2200" b="1" dirty="0">
                <a:solidFill>
                  <a:srgbClr val="0070C0"/>
                </a:solidFill>
              </a:rPr>
              <a:t>REFERENCES</a:t>
            </a:r>
            <a:r>
              <a:rPr lang="en-US" altLang="zh-CN" sz="2200" dirty="0" smtClean="0"/>
              <a:t> Student</a:t>
            </a:r>
            <a:r>
              <a:rPr lang="zh-CN" altLang="en-US" sz="2200" dirty="0" smtClean="0"/>
              <a:t>(</a:t>
            </a:r>
            <a:r>
              <a:rPr lang="en-US" altLang="zh-CN" sz="2200" dirty="0" smtClean="0"/>
              <a:t>Sno</a:t>
            </a:r>
            <a:r>
              <a:rPr lang="zh-CN" altLang="en-US" sz="2200" dirty="0" smtClean="0"/>
              <a:t>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 smtClean="0"/>
              <a:t>                         </a:t>
            </a:r>
            <a:r>
              <a:rPr lang="en-US" altLang="zh-CN" sz="1800" dirty="0" smtClean="0"/>
              <a:t>/* </a:t>
            </a:r>
            <a:r>
              <a:rPr lang="zh-CN" altLang="en-US" sz="1800" dirty="0" smtClean="0"/>
              <a:t>表级完整性约束条件，</a:t>
            </a:r>
            <a:r>
              <a:rPr lang="en-US" altLang="zh-CN" sz="1800" dirty="0" smtClean="0"/>
              <a:t>Sno</a:t>
            </a:r>
            <a:r>
              <a:rPr lang="zh-CN" altLang="en-US" sz="1800" dirty="0" smtClean="0"/>
              <a:t>是外码，被参照表是</a:t>
            </a:r>
            <a:r>
              <a:rPr lang="en-US" altLang="zh-CN" sz="1800" dirty="0" smtClean="0"/>
              <a:t>Student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dirty="0" smtClean="0"/>
              <a:t>      </a:t>
            </a:r>
            <a:r>
              <a:rPr lang="zh-CN" altLang="en-US" sz="2200" dirty="0" smtClean="0"/>
              <a:t>     </a:t>
            </a:r>
            <a:r>
              <a:rPr lang="en-US" altLang="zh-CN" sz="2200" b="1" dirty="0">
                <a:solidFill>
                  <a:srgbClr val="0070C0"/>
                </a:solidFill>
              </a:rPr>
              <a:t>FOREIGN</a:t>
            </a:r>
            <a:r>
              <a:rPr lang="en-US" altLang="zh-CN" sz="2200" dirty="0" smtClean="0"/>
              <a:t> </a:t>
            </a:r>
            <a:r>
              <a:rPr lang="en-US" altLang="zh-CN" sz="2200" b="1" dirty="0">
                <a:solidFill>
                  <a:srgbClr val="0070C0"/>
                </a:solidFill>
              </a:rPr>
              <a:t>KEY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(</a:t>
            </a:r>
            <a:r>
              <a:rPr lang="en-US" altLang="zh-CN" sz="2200" dirty="0" err="1" smtClean="0"/>
              <a:t>Cno</a:t>
            </a:r>
            <a:r>
              <a:rPr lang="zh-CN" altLang="en-US" sz="2200" dirty="0" smtClean="0"/>
              <a:t>)</a:t>
            </a:r>
            <a:r>
              <a:rPr lang="en-US" altLang="zh-CN" sz="2200" b="1" dirty="0">
                <a:solidFill>
                  <a:srgbClr val="0070C0"/>
                </a:solidFill>
              </a:rPr>
              <a:t>REFERENCES</a:t>
            </a:r>
            <a:r>
              <a:rPr lang="en-US" altLang="zh-CN" sz="2200" dirty="0" smtClean="0"/>
              <a:t> Course</a:t>
            </a:r>
            <a:r>
              <a:rPr lang="zh-CN" altLang="en-US" sz="2200" dirty="0" smtClean="0"/>
              <a:t>(</a:t>
            </a:r>
            <a:r>
              <a:rPr lang="en-US" altLang="zh-CN" sz="2200" dirty="0" err="1" smtClean="0"/>
              <a:t>Cno</a:t>
            </a:r>
            <a:r>
              <a:rPr lang="zh-CN" altLang="en-US" sz="2200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                    /* </a:t>
            </a:r>
            <a:r>
              <a:rPr lang="zh-CN" altLang="en-US" sz="1800" dirty="0" smtClean="0"/>
              <a:t>表级完整性约束条件， </a:t>
            </a:r>
            <a:r>
              <a:rPr lang="en-US" altLang="zh-CN" sz="1800" dirty="0" err="1" smtClean="0"/>
              <a:t>Cno</a:t>
            </a:r>
            <a:r>
              <a:rPr lang="zh-CN" altLang="en-US" sz="1800" dirty="0" smtClean="0"/>
              <a:t>是外码，被参照表是</a:t>
            </a:r>
            <a:r>
              <a:rPr lang="en-US" altLang="zh-CN" sz="1800" dirty="0" smtClean="0"/>
              <a:t>Course*/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    )</a:t>
            </a:r>
            <a:r>
              <a:rPr lang="en-US" altLang="zh-CN" sz="2200" dirty="0" smtClean="0"/>
              <a:t>; 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学生选课表</a:t>
            </a:r>
            <a:endParaRPr lang="zh-CN" altLang="en-US" sz="28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8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539552" y="1124744"/>
            <a:ext cx="7344816" cy="403244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dirty="0"/>
              <a:t>SQL</a:t>
            </a:r>
            <a:r>
              <a:rPr lang="zh-CN" altLang="en-US" sz="2800" dirty="0"/>
              <a:t>中域的概念用</a:t>
            </a:r>
            <a:r>
              <a:rPr lang="zh-CN" altLang="en-US" sz="2800" dirty="0">
                <a:solidFill>
                  <a:srgbClr val="FF00FF"/>
                </a:solidFill>
              </a:rPr>
              <a:t>数据类型</a:t>
            </a:r>
            <a:r>
              <a:rPr lang="zh-CN" altLang="en-US" sz="2800" dirty="0"/>
              <a:t>来实现</a:t>
            </a:r>
          </a:p>
          <a:p>
            <a:pPr>
              <a:lnSpc>
                <a:spcPct val="140000"/>
              </a:lnSpc>
            </a:pPr>
            <a:r>
              <a:rPr lang="zh-CN" altLang="en-US" sz="2800" dirty="0"/>
              <a:t>定义表的属性时需要指明其数据类型及长度 </a:t>
            </a:r>
          </a:p>
          <a:p>
            <a:pPr>
              <a:lnSpc>
                <a:spcPct val="140000"/>
              </a:lnSpc>
            </a:pPr>
            <a:r>
              <a:rPr lang="zh-CN" altLang="en-US" sz="2800" dirty="0"/>
              <a:t>选用哪种数据类型 </a:t>
            </a:r>
          </a:p>
          <a:p>
            <a:pPr lvl="1">
              <a:lnSpc>
                <a:spcPct val="140000"/>
              </a:lnSpc>
            </a:pPr>
            <a:r>
              <a:rPr lang="zh-CN" altLang="en-US" sz="2800" dirty="0"/>
              <a:t>取值范围 </a:t>
            </a:r>
          </a:p>
          <a:p>
            <a:pPr lvl="1">
              <a:lnSpc>
                <a:spcPct val="140000"/>
              </a:lnSpc>
            </a:pPr>
            <a:r>
              <a:rPr lang="zh-CN" altLang="en-US" sz="2800" dirty="0"/>
              <a:t>要做哪些运算 </a:t>
            </a:r>
          </a:p>
          <a:p>
            <a:endParaRPr lang="zh-CN" altLang="en-US" sz="2800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</a:p>
        </p:txBody>
      </p:sp>
    </p:spTree>
    <p:extLst>
      <p:ext uri="{BB962C8B-B14F-4D97-AF65-F5344CB8AC3E}">
        <p14:creationId xmlns:p14="http://schemas.microsoft.com/office/powerpoint/2010/main" val="34933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571500" y="981075"/>
          <a:ext cx="7389159" cy="5341624"/>
        </p:xfrm>
        <a:graphic>
          <a:graphicData uri="http://schemas.openxmlformats.org/drawingml/2006/table">
            <a:tbl>
              <a:tblPr/>
              <a:tblGrid>
                <a:gridCol w="2413747"/>
                <a:gridCol w="4975412"/>
              </a:tblGrid>
              <a:tr h="304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数据类型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CHAR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,CHARACTER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长度为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的定长字符串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VARCHAR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 CHARACTERVARYING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最大长度为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的变长字符串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CLOB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字符串大对象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BLOB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二进制大对象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长整数（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字节）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SMALLINT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短整数（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字节）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BIGINT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大整数（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字节）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NUMERIC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定点数，由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位数字（不包括符号、小数点）组成，小数后面有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位数字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DECIMAL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 DEC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同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NUMERIC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取决于机器精度的单精度浮点数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DOUBLE PRECISION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取决于机器精度的双精度浮点数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FLOAT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可选精度的浮点数，精度至少为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位数字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逻辑布尔量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日期，包含年、月、日，格式为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YYYY-MM-DD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时间，包含一日的时、分、秒，格式为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HH:MM:SS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81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TIMESTAMP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时间戳类型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INTERVAL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时间间隔类型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endParaRPr lang="zh-CN" altLang="en-US" sz="28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0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smtClean="0">
                <a:latin typeface="+mj-ea"/>
                <a:ea typeface="+mj-ea"/>
              </a:rPr>
              <a:t>SQL</a:t>
            </a:r>
            <a:r>
              <a:rPr kumimoji="1" lang="zh-CN" altLang="en-US" b="1" dirty="0" smtClean="0">
                <a:latin typeface="+mj-ea"/>
                <a:ea typeface="+mj-ea"/>
              </a:rPr>
              <a:t> </a:t>
            </a:r>
            <a:r>
              <a:rPr kumimoji="1" lang="en-US" altLang="zh-CN" b="1" dirty="0" smtClean="0">
                <a:latin typeface="+mj-ea"/>
                <a:ea typeface="+mj-ea"/>
              </a:rPr>
              <a:t>server2008</a:t>
            </a:r>
            <a:r>
              <a:rPr kumimoji="1" lang="zh-CN" altLang="en-US" b="1" dirty="0" smtClean="0">
                <a:latin typeface="+mj-ea"/>
                <a:ea typeface="+mj-ea"/>
              </a:rPr>
              <a:t> 支持的数据类型</a:t>
            </a:r>
            <a:endParaRPr kumimoji="1" lang="zh-CN" altLang="en-US" b="1" dirty="0">
              <a:latin typeface="+mj-ea"/>
              <a:ea typeface="+mj-ea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53005248"/>
              </p:ext>
            </p:extLst>
          </p:nvPr>
        </p:nvGraphicFramePr>
        <p:xfrm>
          <a:off x="539553" y="981075"/>
          <a:ext cx="7421107" cy="5327551"/>
        </p:xfrm>
        <a:graphic>
          <a:graphicData uri="http://schemas.openxmlformats.org/drawingml/2006/table">
            <a:tbl>
              <a:tblPr/>
              <a:tblGrid>
                <a:gridCol w="2304256"/>
                <a:gridCol w="5116851"/>
              </a:tblGrid>
              <a:tr h="304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数据类型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CHAR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长度为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的定长字符串，比如银行卡号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3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VARCHAR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最大长度为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的变长字符串，比如姓名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INT(INTEGER)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整数，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BIGINT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长整数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SMALLINT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短整数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TINYINT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255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DECIMAL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en-US" altLang="zh-CN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，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NUMERIC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en-US" altLang="zh-CN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定点数，由</a:t>
                      </a:r>
                      <a:r>
                        <a:rPr kumimoji="0" lang="en-US" altLang="zh-CN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位数字（不包括符号、小数点）组成，小数后面有</a:t>
                      </a:r>
                      <a:r>
                        <a:rPr kumimoji="0" lang="en-US" altLang="zh-CN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位数字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FLOAT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存储小数点不固定的数值，近似值，范围为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-1.79E+308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1.79E+308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REAL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近似值，范围为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-3.40E+38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3.40E+38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MONEY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将数值存储到小数点后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位，不存储货币符号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DATE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日期，包含年、月、日，格式为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YYYY-MM-DD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DATETIME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日期和时间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存储基于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小时制的时间，包含一日的时、分、秒，格式为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HH:MM:SS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9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BINARY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以二级制格式存储数据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值为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（假）或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1(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真）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683568" y="908720"/>
            <a:ext cx="8077200" cy="15841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语句创建表</a:t>
            </a:r>
            <a:r>
              <a:rPr lang="en-US" altLang="zh-CN" sz="2400" dirty="0" smtClean="0"/>
              <a:t>printer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 smtClean="0"/>
              <a:t>Printer(</a:t>
            </a:r>
            <a:r>
              <a:rPr lang="en-US" altLang="zh-CN" sz="2400" dirty="0" err="1" smtClean="0"/>
              <a:t>modelnum,color,type,price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74524"/>
              </p:ext>
            </p:extLst>
          </p:nvPr>
        </p:nvGraphicFramePr>
        <p:xfrm>
          <a:off x="827584" y="2348881"/>
          <a:ext cx="7128793" cy="33832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944216"/>
                <a:gridCol w="1656184"/>
                <a:gridCol w="2232248"/>
                <a:gridCol w="1296145"/>
              </a:tblGrid>
              <a:tr h="321243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字段名称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数据类型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字段约束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3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err="1" smtClean="0"/>
                        <a:t>modelnum</a:t>
                      </a:r>
                      <a:endParaRPr lang="zh-CN" altLang="en-US" sz="2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800" dirty="0" smtClean="0"/>
                        <a:t>char(20)</a:t>
                      </a:r>
                      <a:endParaRPr lang="zh-CN" altLang="en-US" sz="2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800" dirty="0" smtClean="0"/>
                        <a:t>Primary key</a:t>
                      </a:r>
                      <a:endParaRPr lang="zh-CN" altLang="en-US" sz="2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zh-CN" altLang="en-US" sz="2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color</a:t>
                      </a:r>
                      <a:endParaRPr lang="zh-CN" altLang="en-US" sz="2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800" dirty="0" smtClean="0"/>
                        <a:t>char(10)</a:t>
                      </a:r>
                      <a:endParaRPr lang="zh-CN" altLang="en-US" sz="2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zh-CN" altLang="en-US" sz="2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zh-CN" altLang="en-US" sz="2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type</a:t>
                      </a:r>
                      <a:endParaRPr lang="zh-CN" altLang="en-US" sz="2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800" dirty="0" smtClean="0"/>
                        <a:t>char(10)</a:t>
                      </a:r>
                      <a:endParaRPr lang="zh-CN" altLang="en-US" sz="2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zh-CN" altLang="en-US" sz="2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zh-CN" altLang="en-US" sz="2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22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800" dirty="0" smtClean="0"/>
                        <a:t>price</a:t>
                      </a:r>
                      <a:endParaRPr lang="zh-CN" altLang="en-US" sz="2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800" dirty="0" smtClean="0"/>
                        <a:t>real</a:t>
                      </a:r>
                      <a:endParaRPr lang="zh-CN" altLang="en-US" sz="2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zh-CN" altLang="en-US" sz="2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zh-CN" altLang="en-US" sz="2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411605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467544" y="836712"/>
            <a:ext cx="8077200" cy="187220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每一个基本表都属于某一个模式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一个模式包含多个基本表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定义基本表所属模式</a:t>
            </a:r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/>
          </p:nvPr>
        </p:nvGraphicFramePr>
        <p:xfrm>
          <a:off x="304799" y="2436905"/>
          <a:ext cx="796065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模式与表</a:t>
            </a:r>
          </a:p>
        </p:txBody>
      </p:sp>
    </p:spTree>
    <p:extLst>
      <p:ext uri="{BB962C8B-B14F-4D97-AF65-F5344CB8AC3E}">
        <p14:creationId xmlns:p14="http://schemas.microsoft.com/office/powerpoint/2010/main" val="206130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04800" y="836712"/>
            <a:ext cx="7512424" cy="2937429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chemeClr val="dk1"/>
                </a:solidFill>
              </a:rPr>
              <a:t>ALTER TABLE &lt;</a:t>
            </a:r>
            <a:r>
              <a:rPr lang="zh-CN" altLang="en-US" sz="1800" dirty="0">
                <a:solidFill>
                  <a:schemeClr val="dk1"/>
                </a:solidFill>
              </a:rPr>
              <a:t>表名</a:t>
            </a:r>
            <a:r>
              <a:rPr lang="en-US" altLang="zh-CN" sz="1800" dirty="0" smtClean="0">
                <a:solidFill>
                  <a:schemeClr val="dk1"/>
                </a:solidFill>
              </a:rPr>
              <a:t>&gt;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</a:t>
            </a:r>
            <a:r>
              <a:rPr lang="en-US" altLang="zh-CN" sz="1800" dirty="0" smtClean="0">
                <a:solidFill>
                  <a:schemeClr val="dk1"/>
                </a:solidFill>
              </a:rPr>
              <a:t>[ </a:t>
            </a:r>
            <a:r>
              <a:rPr lang="en-US" altLang="zh-CN" sz="1800" dirty="0">
                <a:solidFill>
                  <a:schemeClr val="dk1"/>
                </a:solidFill>
              </a:rPr>
              <a:t>ADD[COLUMN] &lt;</a:t>
            </a:r>
            <a:r>
              <a:rPr lang="zh-CN" altLang="en-US" sz="1800" dirty="0">
                <a:solidFill>
                  <a:schemeClr val="dk1"/>
                </a:solidFill>
              </a:rPr>
              <a:t>新列名</a:t>
            </a:r>
            <a:r>
              <a:rPr lang="en-US" altLang="zh-CN" sz="1800" dirty="0">
                <a:solidFill>
                  <a:schemeClr val="dk1"/>
                </a:solidFill>
              </a:rPr>
              <a:t>&gt; &lt;</a:t>
            </a:r>
            <a:r>
              <a:rPr lang="zh-CN" altLang="en-US" sz="1800" dirty="0">
                <a:solidFill>
                  <a:schemeClr val="dk1"/>
                </a:solidFill>
              </a:rPr>
              <a:t>数据类型</a:t>
            </a:r>
            <a:r>
              <a:rPr lang="en-US" altLang="zh-CN" sz="1800" dirty="0">
                <a:solidFill>
                  <a:schemeClr val="dk1"/>
                </a:solidFill>
              </a:rPr>
              <a:t>&gt; [ </a:t>
            </a:r>
            <a:r>
              <a:rPr lang="zh-CN" altLang="en-US" sz="1800" dirty="0">
                <a:solidFill>
                  <a:schemeClr val="dk1"/>
                </a:solidFill>
              </a:rPr>
              <a:t>完整性约束 </a:t>
            </a:r>
            <a:r>
              <a:rPr lang="en-US" altLang="zh-CN" sz="1800" dirty="0">
                <a:solidFill>
                  <a:schemeClr val="dk1"/>
                </a:solidFill>
              </a:rPr>
              <a:t>] ]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 smtClean="0">
                <a:solidFill>
                  <a:schemeClr val="dk1"/>
                </a:solidFill>
              </a:rPr>
              <a:t>   [ </a:t>
            </a:r>
            <a:r>
              <a:rPr lang="en-US" altLang="zh-CN" sz="1800" dirty="0">
                <a:solidFill>
                  <a:schemeClr val="dk1"/>
                </a:solidFill>
              </a:rPr>
              <a:t>ADD &lt;</a:t>
            </a:r>
            <a:r>
              <a:rPr lang="zh-CN" altLang="en-US" sz="1800" dirty="0">
                <a:solidFill>
                  <a:schemeClr val="dk1"/>
                </a:solidFill>
              </a:rPr>
              <a:t>表级完整性约束</a:t>
            </a:r>
            <a:r>
              <a:rPr lang="en-US" altLang="zh-CN" sz="1800" dirty="0">
                <a:solidFill>
                  <a:schemeClr val="dk1"/>
                </a:solidFill>
              </a:rPr>
              <a:t>&gt;]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 smtClean="0">
                <a:solidFill>
                  <a:schemeClr val="dk1"/>
                </a:solidFill>
              </a:rPr>
              <a:t>   [ </a:t>
            </a:r>
            <a:r>
              <a:rPr lang="en-US" altLang="zh-CN" sz="1800" dirty="0">
                <a:solidFill>
                  <a:schemeClr val="dk1"/>
                </a:solidFill>
              </a:rPr>
              <a:t>DROP [ COLUMN ] &lt;</a:t>
            </a:r>
            <a:r>
              <a:rPr lang="zh-CN" altLang="en-US" sz="1800" dirty="0">
                <a:solidFill>
                  <a:schemeClr val="dk1"/>
                </a:solidFill>
              </a:rPr>
              <a:t>列名</a:t>
            </a:r>
            <a:r>
              <a:rPr lang="en-US" altLang="zh-CN" sz="1800" dirty="0">
                <a:solidFill>
                  <a:schemeClr val="dk1"/>
                </a:solidFill>
              </a:rPr>
              <a:t>&gt; [CASCADE| RESTRICT] ]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 smtClean="0">
                <a:solidFill>
                  <a:schemeClr val="dk1"/>
                </a:solidFill>
              </a:rPr>
              <a:t>   [ </a:t>
            </a:r>
            <a:r>
              <a:rPr lang="en-US" altLang="zh-CN" sz="1800" dirty="0">
                <a:solidFill>
                  <a:schemeClr val="dk1"/>
                </a:solidFill>
              </a:rPr>
              <a:t>DROP CONSTRAINT&lt;</a:t>
            </a:r>
            <a:r>
              <a:rPr lang="zh-CN" altLang="en-US" sz="1800" dirty="0">
                <a:solidFill>
                  <a:schemeClr val="dk1"/>
                </a:solidFill>
              </a:rPr>
              <a:t>完整性约束名</a:t>
            </a:r>
            <a:r>
              <a:rPr lang="en-US" altLang="zh-CN" sz="1800" dirty="0">
                <a:solidFill>
                  <a:schemeClr val="dk1"/>
                </a:solidFill>
              </a:rPr>
              <a:t>&gt;[ RESTRICT | CASCADE ] ]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 smtClean="0">
                <a:solidFill>
                  <a:schemeClr val="dk1"/>
                </a:solidFill>
              </a:rPr>
              <a:t>   [</a:t>
            </a:r>
            <a:r>
              <a:rPr lang="en-US" altLang="zh-CN" sz="1800" dirty="0">
                <a:solidFill>
                  <a:schemeClr val="dk1"/>
                </a:solidFill>
              </a:rPr>
              <a:t>ALTER COLUMN &lt;</a:t>
            </a:r>
            <a:r>
              <a:rPr lang="zh-CN" altLang="en-US" sz="1800" dirty="0">
                <a:solidFill>
                  <a:schemeClr val="dk1"/>
                </a:solidFill>
              </a:rPr>
              <a:t>列名</a:t>
            </a:r>
            <a:r>
              <a:rPr lang="en-US" altLang="zh-CN" sz="1800" dirty="0">
                <a:solidFill>
                  <a:schemeClr val="dk1"/>
                </a:solidFill>
              </a:rPr>
              <a:t>&gt;&lt;</a:t>
            </a:r>
            <a:r>
              <a:rPr lang="zh-CN" altLang="en-US" sz="1800" dirty="0">
                <a:solidFill>
                  <a:schemeClr val="dk1"/>
                </a:solidFill>
              </a:rPr>
              <a:t>数据类型</a:t>
            </a:r>
            <a:r>
              <a:rPr lang="en-US" altLang="zh-CN" sz="1800" dirty="0">
                <a:solidFill>
                  <a:schemeClr val="dk1"/>
                </a:solidFill>
              </a:rPr>
              <a:t>&gt; ] </a:t>
            </a:r>
            <a:r>
              <a:rPr lang="zh-CN" altLang="en-US" sz="1800" dirty="0">
                <a:solidFill>
                  <a:schemeClr val="dk1"/>
                </a:solidFill>
              </a:rPr>
              <a:t>;</a:t>
            </a:r>
          </a:p>
        </p:txBody>
      </p:sp>
      <p:sp>
        <p:nvSpPr>
          <p:cNvPr id="4" name="矩形 3"/>
          <p:cNvSpPr/>
          <p:nvPr/>
        </p:nvSpPr>
        <p:spPr>
          <a:xfrm>
            <a:off x="304800" y="3866072"/>
            <a:ext cx="8299648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是要修改的基本表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子句用于增加新列、新的列级完整性约束条件和新的表级完整性约束条件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COLUMN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子句用于删除表中的列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如果指定了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CASCADE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短语，则自动删除引用了该列的其他对象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如果指定了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RESTRICT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短语，则如果该列被其他对象引用，关系数据库管理系统将拒绝删除该列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CONSTRAINT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子句用于删除指定的完整性约束条件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COLUMN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子句用于修改原有的列定义，包括修改列名和数据类型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修改基本表</a:t>
            </a:r>
          </a:p>
        </p:txBody>
      </p:sp>
    </p:spTree>
    <p:extLst>
      <p:ext uri="{BB962C8B-B14F-4D97-AF65-F5344CB8AC3E}">
        <p14:creationId xmlns:p14="http://schemas.microsoft.com/office/powerpoint/2010/main" val="42883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23528" y="1196752"/>
            <a:ext cx="7579568" cy="5411688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3.8] </a:t>
            </a:r>
            <a:r>
              <a:rPr lang="zh-CN" altLang="en-US" sz="2400" dirty="0"/>
              <a:t>向</a:t>
            </a:r>
            <a:r>
              <a:rPr lang="en-US" altLang="zh-CN" sz="2400" dirty="0"/>
              <a:t>Student</a:t>
            </a:r>
            <a:r>
              <a:rPr lang="zh-CN" altLang="en-US" sz="2400" dirty="0"/>
              <a:t>表增加</a:t>
            </a:r>
            <a:r>
              <a:rPr lang="zh-CN" altLang="en-US" sz="2400" dirty="0">
                <a:latin typeface="Courier New" panose="02070309020205020404" pitchFamily="49" charset="0"/>
              </a:rPr>
              <a:t>“</a:t>
            </a:r>
            <a:r>
              <a:rPr lang="zh-CN" altLang="en-US" sz="2400" dirty="0"/>
              <a:t>入学时间</a:t>
            </a:r>
            <a:r>
              <a:rPr lang="zh-CN" altLang="en-US" sz="2400" dirty="0">
                <a:latin typeface="Courier New" panose="02070309020205020404" pitchFamily="49" charset="0"/>
              </a:rPr>
              <a:t>”</a:t>
            </a:r>
            <a:r>
              <a:rPr lang="zh-CN" altLang="en-US" sz="2400" dirty="0"/>
              <a:t>列，其数据类型为日期型</a:t>
            </a:r>
            <a:endParaRPr lang="en-US" altLang="zh-CN" sz="2400" dirty="0"/>
          </a:p>
          <a:p>
            <a:pPr algn="just">
              <a:lnSpc>
                <a:spcPct val="140000"/>
              </a:lnSpc>
              <a:spcBef>
                <a:spcPct val="0"/>
              </a:spcBef>
            </a:pPr>
            <a:endParaRPr lang="zh-CN" altLang="en-US" sz="2400" dirty="0"/>
          </a:p>
          <a:p>
            <a:pPr lvl="1" algn="just">
              <a:lnSpc>
                <a:spcPct val="140000"/>
              </a:lnSpc>
              <a:spcBef>
                <a:spcPct val="0"/>
              </a:spcBef>
            </a:pPr>
            <a:r>
              <a:rPr lang="en-US" altLang="zh-CN" sz="2400" dirty="0" smtClean="0"/>
              <a:t>ALTER </a:t>
            </a:r>
            <a:r>
              <a:rPr lang="en-US" altLang="zh-CN" sz="2400" dirty="0"/>
              <a:t>TABLE Student ADD </a:t>
            </a:r>
            <a:r>
              <a:rPr lang="en-US" altLang="zh-CN" sz="2400" dirty="0" err="1"/>
              <a:t>S_entrance</a:t>
            </a:r>
            <a:r>
              <a:rPr lang="en-US" altLang="zh-CN" sz="2400" dirty="0"/>
              <a:t> DATE</a:t>
            </a:r>
            <a:r>
              <a:rPr lang="zh-CN" altLang="en-US" sz="2400" dirty="0"/>
              <a:t>;</a:t>
            </a:r>
            <a:endParaRPr lang="en-US" altLang="zh-CN" sz="2400" dirty="0"/>
          </a:p>
          <a:p>
            <a:pPr lvl="1">
              <a:lnSpc>
                <a:spcPct val="140000"/>
              </a:lnSpc>
              <a:spcBef>
                <a:spcPct val="0"/>
              </a:spcBef>
            </a:pPr>
            <a:endParaRPr lang="en-US" altLang="zh-CN" sz="2000" dirty="0"/>
          </a:p>
          <a:p>
            <a:pPr lvl="1">
              <a:lnSpc>
                <a:spcPct val="140000"/>
              </a:lnSpc>
              <a:spcBef>
                <a:spcPct val="0"/>
              </a:spcBef>
            </a:pPr>
            <a:r>
              <a:rPr lang="zh-CN" altLang="en-US" sz="2000" dirty="0"/>
              <a:t>不管基本表中原来是否已有数据，新增加的列一律为空值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修改基本表 例</a:t>
            </a:r>
          </a:p>
        </p:txBody>
      </p:sp>
    </p:spTree>
    <p:extLst>
      <p:ext uri="{BB962C8B-B14F-4D97-AF65-F5344CB8AC3E}">
        <p14:creationId xmlns:p14="http://schemas.microsoft.com/office/powerpoint/2010/main" val="323220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23393" y="1052736"/>
            <a:ext cx="8077200" cy="5411688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3.9]</a:t>
            </a:r>
            <a:r>
              <a:rPr lang="zh-CN" altLang="en-US" sz="2800" dirty="0"/>
              <a:t> 将年龄的数据类型由字符型（假设原来的数据类型是字符型）改为整数。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/>
              <a:t>   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ALTER</a:t>
            </a:r>
            <a:r>
              <a:rPr lang="en-US" altLang="zh-CN" sz="2400" dirty="0" smtClean="0">
                <a:solidFill>
                  <a:srgbClr val="0070C0"/>
                </a:solidFill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</a:rPr>
              <a:t>TABLE</a:t>
            </a:r>
            <a:r>
              <a:rPr lang="en-US" altLang="zh-CN" sz="2400" dirty="0"/>
              <a:t> Student </a:t>
            </a:r>
            <a:r>
              <a:rPr lang="en-US" altLang="zh-CN" sz="2400" b="1" dirty="0">
                <a:solidFill>
                  <a:srgbClr val="0070C0"/>
                </a:solidFill>
              </a:rPr>
              <a:t>ALTER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rgbClr val="0070C0"/>
                </a:solidFill>
              </a:rPr>
              <a:t>COLUMN</a:t>
            </a:r>
            <a:r>
              <a:rPr lang="en-US" altLang="zh-CN" sz="2400" dirty="0"/>
              <a:t> Sage </a:t>
            </a:r>
            <a:r>
              <a:rPr lang="en-US" altLang="zh-CN" sz="2400" b="1" dirty="0">
                <a:solidFill>
                  <a:srgbClr val="0070C0"/>
                </a:solidFill>
              </a:rPr>
              <a:t>INT</a:t>
            </a:r>
            <a:r>
              <a:rPr lang="zh-CN" altLang="en-US" sz="2400" dirty="0"/>
              <a:t>;</a:t>
            </a:r>
            <a:endParaRPr lang="en-US" altLang="zh-CN" sz="2400" dirty="0"/>
          </a:p>
          <a:p>
            <a:pPr>
              <a:lnSpc>
                <a:spcPct val="140000"/>
              </a:lnSpc>
              <a:spcBef>
                <a:spcPct val="0"/>
              </a:spcBef>
            </a:pPr>
            <a:endParaRPr lang="zh-CN" altLang="en-US" sz="2800" dirty="0"/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3.10]</a:t>
            </a:r>
            <a:r>
              <a:rPr lang="zh-CN" altLang="en-US" sz="2800" dirty="0"/>
              <a:t> 增加课程名称必须取唯一值的约束条件。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/>
              <a:t>    </a:t>
            </a:r>
            <a:r>
              <a:rPr lang="en-US" altLang="zh-CN" sz="2400" b="1" dirty="0">
                <a:solidFill>
                  <a:srgbClr val="0070C0"/>
                </a:solidFill>
              </a:rPr>
              <a:t>ALTER</a:t>
            </a:r>
            <a:r>
              <a:rPr lang="en-US" altLang="zh-CN" sz="2800" dirty="0" smtClean="0"/>
              <a:t> </a:t>
            </a:r>
            <a:r>
              <a:rPr lang="en-US" altLang="zh-CN" sz="2400" b="1" dirty="0">
                <a:solidFill>
                  <a:srgbClr val="0070C0"/>
                </a:solidFill>
              </a:rPr>
              <a:t>TABLE</a:t>
            </a:r>
            <a:r>
              <a:rPr lang="en-US" altLang="zh-CN" sz="2800" dirty="0"/>
              <a:t> Course </a:t>
            </a:r>
            <a:r>
              <a:rPr lang="en-US" altLang="zh-CN" sz="2400" b="1" dirty="0">
                <a:solidFill>
                  <a:srgbClr val="0070C0"/>
                </a:solidFill>
              </a:rPr>
              <a:t>ADD</a:t>
            </a:r>
            <a:r>
              <a:rPr lang="en-US" altLang="zh-CN" sz="2800" dirty="0"/>
              <a:t> </a:t>
            </a:r>
            <a:r>
              <a:rPr lang="en-US" altLang="zh-CN" sz="2400" b="1" dirty="0">
                <a:solidFill>
                  <a:srgbClr val="0070C0"/>
                </a:solidFill>
              </a:rPr>
              <a:t>UNIQUE</a:t>
            </a:r>
            <a:r>
              <a:rPr lang="zh-CN" altLang="en-US" sz="2800" dirty="0"/>
              <a:t>(</a:t>
            </a:r>
            <a:r>
              <a:rPr lang="en-US" altLang="zh-CN" sz="2800" dirty="0" err="1"/>
              <a:t>Cname</a:t>
            </a:r>
            <a:r>
              <a:rPr lang="zh-CN" altLang="en-US" sz="2800" dirty="0"/>
              <a:t>)</a:t>
            </a:r>
            <a:r>
              <a:rPr lang="en-US" altLang="zh-CN" sz="2800" dirty="0"/>
              <a:t>; </a:t>
            </a:r>
          </a:p>
          <a:p>
            <a:endParaRPr lang="zh-CN" alt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基本表 例</a:t>
            </a:r>
          </a:p>
        </p:txBody>
      </p:sp>
    </p:spTree>
    <p:extLst>
      <p:ext uri="{BB962C8B-B14F-4D97-AF65-F5344CB8AC3E}">
        <p14:creationId xmlns:p14="http://schemas.microsoft.com/office/powerpoint/2010/main" val="370418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495841" y="2060848"/>
            <a:ext cx="8077200" cy="38189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/>
              <a:t>RESTRICT</a:t>
            </a:r>
            <a:r>
              <a:rPr lang="zh-CN" altLang="en-US" sz="2400" dirty="0"/>
              <a:t>：删除表是有限制</a:t>
            </a:r>
            <a:r>
              <a:rPr lang="zh-CN" altLang="en-US" sz="2400" dirty="0" smtClean="0"/>
              <a:t>的</a:t>
            </a:r>
            <a:endParaRPr lang="zh-CN" altLang="en-US" sz="48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欲删除的基本表不能被其他表的约束所引用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如果存在依赖该表的对象，则此表不能被删除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altLang="zh-CN" sz="2400" dirty="0"/>
              <a:t>CASCADE</a:t>
            </a:r>
            <a:r>
              <a:rPr lang="zh-CN" altLang="en-US" sz="2400" dirty="0"/>
              <a:t>：删除该表没有</a:t>
            </a:r>
            <a:r>
              <a:rPr lang="zh-CN" altLang="en-US" sz="2400" dirty="0" smtClean="0"/>
              <a:t>限制</a:t>
            </a:r>
            <a:endParaRPr lang="zh-CN" altLang="en-US" sz="48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在删除基本表的同时，相关的依赖对象一起删除 </a:t>
            </a:r>
          </a:p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95841" y="1052736"/>
            <a:ext cx="7244511" cy="582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 &lt;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RESTRICT| CASCADE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］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删除基本表</a:t>
            </a:r>
            <a:endParaRPr lang="zh-CN" altLang="en-US" sz="28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5840" y="5805264"/>
            <a:ext cx="7244511" cy="582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不同的数据库产品在实现细节和处理策略上有所差别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6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23528" y="980728"/>
            <a:ext cx="8077200" cy="5411688"/>
          </a:xfrm>
        </p:spPr>
        <p:txBody>
          <a:bodyPr/>
          <a:lstStyle/>
          <a:p>
            <a:pPr>
              <a:lnSpc>
                <a:spcPct val="180000"/>
              </a:lnSpc>
            </a:pPr>
            <a:r>
              <a:rPr lang="en-US" altLang="zh-CN" sz="2400" dirty="0"/>
              <a:t>SQL</a:t>
            </a:r>
            <a:r>
              <a:rPr lang="zh-CN" altLang="en-US" sz="2400" dirty="0"/>
              <a:t>（</a:t>
            </a:r>
            <a:r>
              <a:rPr lang="en-US" altLang="zh-CN" sz="2400" b="1" dirty="0"/>
              <a:t>Structured Query Language</a:t>
            </a:r>
            <a:r>
              <a:rPr lang="zh-CN" altLang="en-US" sz="2400" dirty="0"/>
              <a:t>）</a:t>
            </a:r>
          </a:p>
          <a:p>
            <a:pPr>
              <a:lnSpc>
                <a:spcPct val="180000"/>
              </a:lnSpc>
            </a:pPr>
            <a:r>
              <a:rPr lang="zh-CN" altLang="en-US" sz="2400" dirty="0"/>
              <a:t>    结构化查询语言，是关系数据库的标准语言</a:t>
            </a:r>
          </a:p>
          <a:p>
            <a:pPr>
              <a:lnSpc>
                <a:spcPct val="180000"/>
              </a:lnSpc>
            </a:pPr>
            <a:r>
              <a:rPr lang="en-US" altLang="zh-CN" sz="2400" dirty="0"/>
              <a:t>SQL</a:t>
            </a:r>
            <a:r>
              <a:rPr lang="zh-CN" altLang="en-US" sz="2400" dirty="0"/>
              <a:t>是一个通用的、功能极强的关系数据库语言</a:t>
            </a:r>
          </a:p>
          <a:p>
            <a:endParaRPr lang="zh-CN" alt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3.1 SQL</a:t>
            </a:r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sz="28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2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297182" y="1196752"/>
            <a:ext cx="8077200" cy="5411688"/>
          </a:xfrm>
        </p:spPr>
        <p:txBody>
          <a:bodyPr/>
          <a:lstStyle/>
          <a:p>
            <a:pPr algn="just"/>
            <a:r>
              <a:rPr lang="en-US" altLang="zh-CN" sz="2400" dirty="0"/>
              <a:t> [</a:t>
            </a:r>
            <a:r>
              <a:rPr lang="zh-CN" altLang="en-US" sz="2400" dirty="0"/>
              <a:t>例</a:t>
            </a:r>
            <a:r>
              <a:rPr lang="en-US" altLang="zh-CN" sz="2400" dirty="0"/>
              <a:t>3.11]  </a:t>
            </a:r>
            <a:r>
              <a:rPr lang="zh-CN" altLang="en-US" sz="2400" dirty="0"/>
              <a:t>删除</a:t>
            </a:r>
            <a:r>
              <a:rPr lang="en-US" altLang="zh-CN" sz="2400" dirty="0"/>
              <a:t>Student</a:t>
            </a:r>
            <a:r>
              <a:rPr lang="zh-CN" altLang="en-US" sz="2400" dirty="0"/>
              <a:t>表</a:t>
            </a:r>
          </a:p>
          <a:p>
            <a:pPr lvl="1">
              <a:lnSpc>
                <a:spcPct val="160000"/>
              </a:lnSpc>
            </a:pPr>
            <a:r>
              <a:rPr lang="zh-CN" altLang="en-US" sz="2400" dirty="0"/>
              <a:t>     </a:t>
            </a:r>
            <a:r>
              <a:rPr lang="en-US" altLang="zh-CN" sz="2400" dirty="0"/>
              <a:t>DROP TABLE  Student  CASCADE;</a:t>
            </a:r>
          </a:p>
          <a:p>
            <a:pPr lvl="1">
              <a:lnSpc>
                <a:spcPct val="160000"/>
              </a:lnSpc>
            </a:pPr>
            <a:r>
              <a:rPr lang="zh-CN" altLang="en-US" sz="2400" dirty="0"/>
              <a:t>基本表定义被删除，数据被删除</a:t>
            </a:r>
          </a:p>
          <a:p>
            <a:pPr lvl="1">
              <a:lnSpc>
                <a:spcPct val="160000"/>
              </a:lnSpc>
            </a:pPr>
            <a:r>
              <a:rPr lang="zh-CN" altLang="en-US" sz="2400" dirty="0"/>
              <a:t>表上建立的索引、视图、触发器等一般也将被删除 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删除基本表 例</a:t>
            </a:r>
          </a:p>
        </p:txBody>
      </p:sp>
    </p:spTree>
    <p:extLst>
      <p:ext uri="{BB962C8B-B14F-4D97-AF65-F5344CB8AC3E}">
        <p14:creationId xmlns:p14="http://schemas.microsoft.com/office/powerpoint/2010/main" val="25205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23957" y="1124744"/>
            <a:ext cx="8077200" cy="5411688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400" dirty="0" smtClean="0"/>
              <a:t>建立索引的目的：加快查询速度</a:t>
            </a:r>
            <a:endParaRPr lang="zh-CN" altLang="en-US" sz="6000" dirty="0" smtClean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关系数据库管理系统中常见索引：</a:t>
            </a:r>
            <a:endParaRPr lang="zh-CN" altLang="en-US" sz="6000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顺序文件上的索引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 smtClean="0"/>
              <a:t>B+</a:t>
            </a:r>
            <a:r>
              <a:rPr lang="zh-CN" altLang="en-US" sz="2400" dirty="0" smtClean="0"/>
              <a:t>树索引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散列（</a:t>
            </a:r>
            <a:r>
              <a:rPr lang="en-US" altLang="zh-CN" sz="2400" dirty="0" smtClean="0"/>
              <a:t>hash</a:t>
            </a:r>
            <a:r>
              <a:rPr lang="zh-CN" altLang="en-US" sz="2400" dirty="0" smtClean="0"/>
              <a:t>）索引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位图索引</a:t>
            </a:r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特点：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 smtClean="0"/>
              <a:t>B+</a:t>
            </a:r>
            <a:r>
              <a:rPr lang="zh-CN" altLang="en-US" sz="2400" dirty="0" smtClean="0"/>
              <a:t>树索引具有动态平衡的优点 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 smtClean="0"/>
              <a:t>HASH</a:t>
            </a:r>
            <a:r>
              <a:rPr lang="zh-CN" altLang="en-US" sz="2400" dirty="0" smtClean="0"/>
              <a:t>索引具有查找速度快的特点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3.3.3 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索引的建立与删除</a:t>
            </a:r>
          </a:p>
        </p:txBody>
      </p:sp>
    </p:spTree>
    <p:extLst>
      <p:ext uri="{BB962C8B-B14F-4D97-AF65-F5344CB8AC3E}">
        <p14:creationId xmlns:p14="http://schemas.microsoft.com/office/powerpoint/2010/main" val="855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5"/>
            <p:extLst/>
          </p:nvPr>
        </p:nvGraphicFramePr>
        <p:xfrm>
          <a:off x="304800" y="836613"/>
          <a:ext cx="7795592" cy="541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endParaRPr lang="zh-CN" altLang="en-US" sz="28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68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16766" y="1052736"/>
            <a:ext cx="7639609" cy="175408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kern="1200" dirty="0"/>
              <a:t>语句格式</a:t>
            </a:r>
          </a:p>
          <a:p>
            <a:pPr marL="457200" lvl="1"/>
            <a:r>
              <a:rPr lang="en-US" altLang="zh-CN" sz="2400" kern="1200" dirty="0"/>
              <a:t>CREATE </a:t>
            </a:r>
            <a:r>
              <a:rPr lang="en-US" altLang="zh-CN" sz="2400" kern="1200" dirty="0">
                <a:solidFill>
                  <a:srgbClr val="FF00FF"/>
                </a:solidFill>
              </a:rPr>
              <a:t>[UNIQUE] [CLUSTER] </a:t>
            </a:r>
            <a:r>
              <a:rPr lang="en-US" altLang="zh-CN" sz="2400" kern="1200" dirty="0"/>
              <a:t>INDEX &lt;</a:t>
            </a:r>
            <a:r>
              <a:rPr lang="zh-CN" altLang="en-US" sz="2400" kern="1200" dirty="0"/>
              <a:t>索引名</a:t>
            </a:r>
            <a:r>
              <a:rPr lang="en-US" altLang="zh-CN" sz="2400" kern="1200" dirty="0"/>
              <a:t>&gt; </a:t>
            </a:r>
          </a:p>
          <a:p>
            <a:pPr marL="457200" lvl="1"/>
            <a:r>
              <a:rPr lang="en-US" altLang="zh-CN" sz="2400" kern="1200" dirty="0"/>
              <a:t>ON &lt;</a:t>
            </a:r>
            <a:r>
              <a:rPr lang="zh-CN" altLang="en-US" sz="2400" kern="1200" dirty="0"/>
              <a:t>表名</a:t>
            </a:r>
            <a:r>
              <a:rPr lang="en-US" altLang="zh-CN" sz="2400" kern="1200" dirty="0"/>
              <a:t>&gt;(&lt;</a:t>
            </a:r>
            <a:r>
              <a:rPr lang="zh-CN" altLang="en-US" sz="2400" kern="1200" dirty="0"/>
              <a:t>列名</a:t>
            </a:r>
            <a:r>
              <a:rPr lang="en-US" altLang="zh-CN" sz="2400" kern="1200" dirty="0"/>
              <a:t>&gt;[&lt;</a:t>
            </a:r>
            <a:r>
              <a:rPr lang="zh-CN" altLang="en-US" sz="2400" kern="1200" dirty="0"/>
              <a:t>次序</a:t>
            </a:r>
            <a:r>
              <a:rPr lang="en-US" altLang="zh-CN" sz="2400" kern="1200" dirty="0"/>
              <a:t>&gt;][,&lt;</a:t>
            </a:r>
            <a:r>
              <a:rPr lang="zh-CN" altLang="en-US" sz="2400" kern="1200" dirty="0"/>
              <a:t>列名</a:t>
            </a:r>
            <a:r>
              <a:rPr lang="en-US" altLang="zh-CN" sz="2400" kern="1200" dirty="0"/>
              <a:t>&gt;[&lt;</a:t>
            </a:r>
            <a:r>
              <a:rPr lang="zh-CN" altLang="en-US" sz="2400" kern="1200" dirty="0"/>
              <a:t>次序</a:t>
            </a:r>
            <a:r>
              <a:rPr lang="en-US" altLang="zh-CN" sz="2400" kern="1200" dirty="0"/>
              <a:t>&gt;] </a:t>
            </a:r>
            <a:r>
              <a:rPr lang="en-US" altLang="zh-CN" sz="2400" kern="1200" dirty="0" smtClean="0"/>
              <a:t>]…);</a:t>
            </a:r>
            <a:endParaRPr lang="en-US" altLang="zh-CN" sz="2400" kern="1200" dirty="0"/>
          </a:p>
        </p:txBody>
      </p:sp>
      <p:sp>
        <p:nvSpPr>
          <p:cNvPr id="4" name="矩形 3"/>
          <p:cNvSpPr/>
          <p:nvPr/>
        </p:nvSpPr>
        <p:spPr>
          <a:xfrm>
            <a:off x="323529" y="3140968"/>
            <a:ext cx="792088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spcBef>
                <a:spcPts val="1200"/>
              </a:spcBef>
              <a:buClr>
                <a:schemeClr val="tx1"/>
              </a:buClr>
            </a:pP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要建索引的基本表的名字</a:t>
            </a:r>
          </a:p>
          <a:p>
            <a:pPr marL="0" lvl="1" algn="just">
              <a:spcBef>
                <a:spcPts val="12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索引：可以建立在该表的一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或多列上，各列名之间用逗号分隔</a:t>
            </a:r>
          </a:p>
          <a:p>
            <a:pPr marL="0" lvl="1" algn="just">
              <a:spcBef>
                <a:spcPts val="1200"/>
              </a:spcBef>
              <a:buClr>
                <a:schemeClr val="tx1"/>
              </a:buClr>
            </a:pP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次序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指定索引值的排列次序，升序：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，降序：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。缺省值：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</a:t>
            </a:r>
          </a:p>
          <a:p>
            <a:pPr marL="0" lvl="1" algn="just">
              <a:spcBef>
                <a:spcPts val="1200"/>
              </a:spcBef>
              <a:buClr>
                <a:schemeClr val="tx1"/>
              </a:buClr>
            </a:pP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此索引的每一个索引值只对应唯一的数据记录</a:t>
            </a:r>
          </a:p>
          <a:p>
            <a:pPr marL="0" lvl="1">
              <a:spcBef>
                <a:spcPts val="1200"/>
              </a:spcBef>
              <a:buClr>
                <a:schemeClr val="tx1"/>
              </a:buClr>
            </a:pP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表示要建立的索引是聚簇索引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建立索引</a:t>
            </a:r>
            <a:endParaRPr lang="zh-CN" altLang="en-US" sz="28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76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04800" y="836712"/>
            <a:ext cx="7939608" cy="5411688"/>
          </a:xfrm>
        </p:spPr>
        <p:txBody>
          <a:bodyPr>
            <a:normAutofit lnSpcReduction="10000"/>
          </a:bodyPr>
          <a:lstStyle/>
          <a:p>
            <a:pPr marL="0" lvl="1"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3.13]</a:t>
            </a:r>
            <a:r>
              <a:rPr lang="zh-CN" altLang="en-US" sz="2400" dirty="0"/>
              <a:t> 为学生</a:t>
            </a:r>
            <a:r>
              <a:rPr lang="en-US" altLang="zh-CN" sz="2400" dirty="0"/>
              <a:t>-</a:t>
            </a:r>
            <a:r>
              <a:rPr lang="zh-CN" altLang="en-US" sz="2400" dirty="0"/>
              <a:t>课程数据库中的</a:t>
            </a:r>
            <a:r>
              <a:rPr lang="en-US" altLang="zh-CN" sz="2400" dirty="0"/>
              <a:t>Student</a:t>
            </a:r>
            <a:r>
              <a:rPr lang="zh-CN" altLang="en-US" sz="2400" dirty="0"/>
              <a:t>，</a:t>
            </a:r>
            <a:r>
              <a:rPr lang="en-US" altLang="zh-CN" sz="2400" dirty="0"/>
              <a:t>Course</a:t>
            </a:r>
            <a:r>
              <a:rPr lang="zh-CN" altLang="en-US" sz="2400" dirty="0"/>
              <a:t>，</a:t>
            </a:r>
            <a:r>
              <a:rPr lang="en-US" altLang="zh-CN" sz="2400" dirty="0"/>
              <a:t>SC</a:t>
            </a:r>
            <a:r>
              <a:rPr lang="zh-CN" altLang="en-US" sz="2400" dirty="0"/>
              <a:t>三个表建立索引。</a:t>
            </a:r>
            <a:r>
              <a:rPr lang="en-US" altLang="zh-CN" sz="2400" dirty="0"/>
              <a:t>Student</a:t>
            </a:r>
            <a:r>
              <a:rPr lang="zh-CN" altLang="en-US" sz="2400" dirty="0"/>
              <a:t>表按学号升序建唯一索引，</a:t>
            </a:r>
            <a:r>
              <a:rPr lang="en-US" altLang="zh-CN" sz="2400" dirty="0"/>
              <a:t>Course</a:t>
            </a:r>
            <a:r>
              <a:rPr lang="zh-CN" altLang="en-US" sz="2400" dirty="0"/>
              <a:t>表按课程号升序建唯一索引，</a:t>
            </a:r>
            <a:r>
              <a:rPr lang="en-US" altLang="zh-CN" sz="2400" dirty="0"/>
              <a:t>SC</a:t>
            </a:r>
            <a:r>
              <a:rPr lang="zh-CN" altLang="en-US" sz="2400" dirty="0"/>
              <a:t>表按学号升序和课程号降序建唯一索引</a:t>
            </a:r>
          </a:p>
          <a:p>
            <a:pPr algn="just">
              <a:lnSpc>
                <a:spcPct val="110000"/>
              </a:lnSpc>
            </a:pPr>
            <a:r>
              <a:rPr lang="zh-CN" altLang="en-US" sz="4400" dirty="0"/>
              <a:t> 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  </a:t>
            </a:r>
            <a:r>
              <a:rPr lang="en-US" altLang="zh-CN" sz="2400" dirty="0" smtClean="0">
                <a:solidFill>
                  <a:srgbClr val="0070C0"/>
                </a:solidFill>
              </a:rPr>
              <a:t>CREATE </a:t>
            </a:r>
            <a:r>
              <a:rPr lang="en-US" altLang="zh-CN" sz="2400" dirty="0">
                <a:solidFill>
                  <a:srgbClr val="0070C0"/>
                </a:solidFill>
              </a:rPr>
              <a:t>UNIQUE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INDEX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Stusno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ON</a:t>
            </a:r>
            <a:r>
              <a:rPr lang="en-US" altLang="zh-CN" sz="2400" dirty="0"/>
              <a:t> Student</a:t>
            </a:r>
            <a:r>
              <a:rPr lang="zh-CN" altLang="en-US" sz="2400" dirty="0"/>
              <a:t>(</a:t>
            </a:r>
            <a:r>
              <a:rPr lang="en-US" altLang="zh-CN" sz="2400" dirty="0"/>
              <a:t>Sno</a:t>
            </a:r>
            <a:r>
              <a:rPr lang="zh-CN" altLang="en-US" sz="2400" dirty="0"/>
              <a:t>);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  </a:t>
            </a:r>
            <a:r>
              <a:rPr lang="en-US" altLang="zh-CN" sz="2400" dirty="0">
                <a:solidFill>
                  <a:srgbClr val="0070C0"/>
                </a:solidFill>
              </a:rPr>
              <a:t>CREATE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UNIQUE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INDEX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Coucno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ON</a:t>
            </a:r>
            <a:r>
              <a:rPr lang="en-US" altLang="zh-CN" sz="2400" dirty="0"/>
              <a:t> Course</a:t>
            </a:r>
            <a:r>
              <a:rPr lang="zh-CN" altLang="en-US" sz="2400" dirty="0"/>
              <a:t>(</a:t>
            </a:r>
            <a:r>
              <a:rPr lang="en-US" altLang="zh-CN" sz="2400" dirty="0" err="1"/>
              <a:t>Cno</a:t>
            </a:r>
            <a:r>
              <a:rPr lang="zh-CN" altLang="en-US" sz="2400" dirty="0"/>
              <a:t>);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  </a:t>
            </a:r>
            <a:r>
              <a:rPr lang="en-US" altLang="zh-CN" sz="2400" dirty="0">
                <a:solidFill>
                  <a:srgbClr val="0070C0"/>
                </a:solidFill>
              </a:rPr>
              <a:t>CREATE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UNIQUE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INDEX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SCno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ON</a:t>
            </a:r>
            <a:r>
              <a:rPr lang="en-US" altLang="zh-CN" sz="2400" dirty="0"/>
              <a:t> SC</a:t>
            </a:r>
            <a:r>
              <a:rPr lang="zh-CN" altLang="en-US" sz="2400" dirty="0"/>
              <a:t>(</a:t>
            </a:r>
            <a:r>
              <a:rPr lang="en-US" altLang="zh-CN" sz="2400" dirty="0"/>
              <a:t>Sno </a:t>
            </a:r>
            <a:r>
              <a:rPr lang="en-US" altLang="zh-CN" sz="2400" dirty="0">
                <a:solidFill>
                  <a:srgbClr val="0070C0"/>
                </a:solidFill>
              </a:rPr>
              <a:t>ASC</a:t>
            </a:r>
            <a:r>
              <a:rPr lang="zh-CN" altLang="en-US" sz="2400" dirty="0"/>
              <a:t>,</a:t>
            </a:r>
            <a:r>
              <a:rPr lang="en-US" altLang="zh-CN" sz="2400" dirty="0" err="1"/>
              <a:t>Cno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DESC</a:t>
            </a:r>
            <a:r>
              <a:rPr lang="zh-CN" altLang="en-US" sz="2400" dirty="0"/>
              <a:t>);</a:t>
            </a:r>
          </a:p>
          <a:p>
            <a:endParaRPr lang="zh-CN" alt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建立索引例</a:t>
            </a:r>
          </a:p>
        </p:txBody>
      </p:sp>
    </p:spTree>
    <p:extLst>
      <p:ext uri="{BB962C8B-B14F-4D97-AF65-F5344CB8AC3E}">
        <p14:creationId xmlns:p14="http://schemas.microsoft.com/office/powerpoint/2010/main" val="118029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04799" y="1040719"/>
            <a:ext cx="7772400" cy="660089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kern="1200" dirty="0">
                <a:solidFill>
                  <a:srgbClr val="7030A0"/>
                </a:solidFill>
              </a:rPr>
              <a:t>ALTER</a:t>
            </a:r>
            <a:r>
              <a:rPr lang="en-US" altLang="zh-CN" sz="2400" kern="1200" dirty="0">
                <a:solidFill>
                  <a:schemeClr val="dk1"/>
                </a:solidFill>
              </a:rPr>
              <a:t> INDEX &lt;</a:t>
            </a:r>
            <a:r>
              <a:rPr lang="zh-CN" altLang="en-US" sz="2400" kern="1200" dirty="0">
                <a:solidFill>
                  <a:schemeClr val="dk1"/>
                </a:solidFill>
              </a:rPr>
              <a:t>旧索引名</a:t>
            </a:r>
            <a:r>
              <a:rPr lang="en-US" altLang="zh-CN" sz="2400" kern="1200" dirty="0">
                <a:solidFill>
                  <a:schemeClr val="dk1"/>
                </a:solidFill>
              </a:rPr>
              <a:t>&gt; RENAME TO &lt;</a:t>
            </a:r>
            <a:r>
              <a:rPr lang="zh-CN" altLang="en-US" sz="2400" kern="1200" dirty="0">
                <a:solidFill>
                  <a:schemeClr val="dk1"/>
                </a:solidFill>
              </a:rPr>
              <a:t>新索引名</a:t>
            </a:r>
            <a:r>
              <a:rPr lang="en-US" altLang="zh-CN" sz="2400" kern="1200" dirty="0">
                <a:solidFill>
                  <a:schemeClr val="dk1"/>
                </a:solidFill>
              </a:rPr>
              <a:t>&gt;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z="2400" kern="1200" dirty="0">
              <a:solidFill>
                <a:schemeClr val="dk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139" y="2204864"/>
            <a:ext cx="78159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3.14]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SCno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索引名改为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SCSno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139" y="3005437"/>
            <a:ext cx="75111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SCno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RENAME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SCSno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修改索引</a:t>
            </a:r>
          </a:p>
        </p:txBody>
      </p:sp>
    </p:spTree>
    <p:extLst>
      <p:ext uri="{BB962C8B-B14F-4D97-AF65-F5344CB8AC3E}">
        <p14:creationId xmlns:p14="http://schemas.microsoft.com/office/powerpoint/2010/main" val="284191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15640" y="1053861"/>
            <a:ext cx="7712744" cy="12950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kern="1200" dirty="0" smtClean="0">
                <a:solidFill>
                  <a:srgbClr val="7030A0"/>
                </a:solidFill>
              </a:rPr>
              <a:t>DROP </a:t>
            </a:r>
            <a:r>
              <a:rPr lang="en-US" altLang="zh-CN" sz="2400" kern="1200" dirty="0" smtClean="0">
                <a:solidFill>
                  <a:schemeClr val="tx1"/>
                </a:solidFill>
              </a:rPr>
              <a:t>INDEX &lt;</a:t>
            </a:r>
            <a:r>
              <a:rPr lang="zh-CN" altLang="en-US" sz="2400" kern="1200" dirty="0" smtClean="0">
                <a:solidFill>
                  <a:schemeClr val="tx1"/>
                </a:solidFill>
              </a:rPr>
              <a:t>索引名</a:t>
            </a:r>
            <a:r>
              <a:rPr lang="en-US" altLang="zh-CN" sz="2400" kern="1200" dirty="0" smtClean="0">
                <a:solidFill>
                  <a:schemeClr val="tx1"/>
                </a:solidFill>
              </a:rPr>
              <a:t>&gt;</a:t>
            </a:r>
            <a:r>
              <a:rPr lang="zh-CN" altLang="en-US" sz="2400" kern="12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zh-CN" altLang="en-US" dirty="0" smtClean="0">
                <a:solidFill>
                  <a:schemeClr val="dk1"/>
                </a:solidFill>
              </a:rPr>
              <a:t>删除索引时，系统会从数据字典中删去有关该索引的描述。</a:t>
            </a:r>
            <a:endParaRPr lang="zh-CN" altLang="en-US" sz="2400" kern="1200" dirty="0">
              <a:solidFill>
                <a:srgbClr val="7030A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9856" y="2599757"/>
            <a:ext cx="7610535" cy="155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7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3.15]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Stusname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</a:p>
          <a:p>
            <a:pPr lvl="2">
              <a:lnSpc>
                <a:spcPct val="17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5" name="矩形 4"/>
          <p:cNvSpPr/>
          <p:nvPr/>
        </p:nvSpPr>
        <p:spPr>
          <a:xfrm>
            <a:off x="1495504" y="3763152"/>
            <a:ext cx="46922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Stusname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删除索引 </a:t>
            </a:r>
          </a:p>
        </p:txBody>
      </p:sp>
    </p:spTree>
    <p:extLst>
      <p:ext uri="{BB962C8B-B14F-4D97-AF65-F5344CB8AC3E}">
        <p14:creationId xmlns:p14="http://schemas.microsoft.com/office/powerpoint/2010/main" val="297086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表</a:t>
            </a:r>
            <a:r>
              <a:rPr lang="en-US" altLang="zh-CN" dirty="0" smtClean="0"/>
              <a:t>Printer(</a:t>
            </a:r>
            <a:r>
              <a:rPr lang="en-US" altLang="zh-CN" u="sng" dirty="0" err="1" smtClean="0"/>
              <a:t>modelnum</a:t>
            </a:r>
            <a:r>
              <a:rPr lang="en-US" altLang="zh-CN" dirty="0" err="1" smtClean="0"/>
              <a:t>,color,type,price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  <a:p>
            <a:r>
              <a:rPr kumimoji="1" lang="zh-CN" altLang="en-US" dirty="0" smtClean="0"/>
              <a:t>为表</a:t>
            </a:r>
            <a:r>
              <a:rPr kumimoji="1" lang="en-US" altLang="zh-CN" dirty="0" smtClean="0"/>
              <a:t>Printer</a:t>
            </a:r>
            <a:r>
              <a:rPr kumimoji="1" lang="zh-CN" altLang="en-US" dirty="0" smtClean="0"/>
              <a:t>按</a:t>
            </a:r>
            <a:r>
              <a:rPr kumimoji="1" lang="en-US" altLang="zh-CN" dirty="0" err="1" smtClean="0"/>
              <a:t>modelnum</a:t>
            </a:r>
            <a:r>
              <a:rPr kumimoji="1" lang="zh-CN" altLang="en-US" dirty="0" smtClean="0"/>
              <a:t>升序建立唯一索引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/>
        <p:txBody>
          <a:bodyPr/>
          <a:lstStyle/>
          <a:p>
            <a:r>
              <a:rPr kumimoji="1" lang="zh-CN" altLang="en-US" dirty="0" smtClean="0"/>
              <a:t>练习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89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95536" y="1028178"/>
            <a:ext cx="7435552" cy="367240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kern="1200" dirty="0">
                <a:solidFill>
                  <a:schemeClr val="tx1"/>
                </a:solidFill>
              </a:rPr>
              <a:t>数据字典是关系数据库管理系统内部的一组系统表，它记录了数据库中所有定义信息：</a:t>
            </a:r>
            <a:endParaRPr lang="en-US" altLang="zh-CN" sz="2400" kern="1200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关系模式定义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视图定义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索引定义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完整性约束定义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各类用户对数据库的操作权限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统计信息</a:t>
            </a:r>
            <a:r>
              <a:rPr lang="zh-CN" altLang="en-US" dirty="0" smtClean="0">
                <a:solidFill>
                  <a:schemeClr val="tx1"/>
                </a:solidFill>
              </a:rPr>
              <a:t>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4983983"/>
            <a:ext cx="7435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关系数据库管理系统在执行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的数据定义语句时，实际上就是在更新数据字典表中的相应信息。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3.3.4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数据字典</a:t>
            </a:r>
          </a:p>
        </p:txBody>
      </p:sp>
    </p:spTree>
    <p:extLst>
      <p:ext uri="{BB962C8B-B14F-4D97-AF65-F5344CB8AC3E}">
        <p14:creationId xmlns:p14="http://schemas.microsoft.com/office/powerpoint/2010/main" val="11662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304800" y="188640"/>
            <a:ext cx="8077200" cy="527720"/>
          </a:xfrm>
        </p:spPr>
        <p:txBody>
          <a:bodyPr>
            <a:noAutofit/>
          </a:bodyPr>
          <a:lstStyle>
            <a:extLst/>
          </a:lstStyle>
          <a:p>
            <a:r>
              <a:rPr lang="en-US" altLang="zh-CN" sz="3200" dirty="0" smtClean="0">
                <a:ea typeface="微软雅黑" pitchFamily="34" charset="-122"/>
              </a:rPr>
              <a:t>Q&amp;A</a:t>
            </a:r>
            <a:endParaRPr lang="en-US" altLang="zh-CN" sz="3200" dirty="0">
              <a:ea typeface="微软雅黑" pitchFamily="34" charset="-122"/>
            </a:endParaRPr>
          </a:p>
        </p:txBody>
      </p:sp>
      <p:sp>
        <p:nvSpPr>
          <p:cNvPr id="3" name="AutoShape 4" descr="d:\users\administrator\appdata\roaming\360se6\User Data\Temp\images?q=tbn:ANd9GcQouzzEJDnX2jOQqYatwMBpdX4ptLi0Y1e_7XUB5HneNeQx3OuJ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5544616" cy="628390"/>
          </a:xfrm>
          <a:prstGeom prst="rect">
            <a:avLst/>
          </a:prstGeom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24694" y="3068960"/>
            <a:ext cx="7237412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black"/>
                </a:solidFill>
                <a:latin typeface="隶书" pitchFamily="49" charset="-122"/>
                <a:ea typeface="隶书" pitchFamily="49" charset="-122"/>
              </a:rPr>
              <a:t>克</a:t>
            </a:r>
            <a:r>
              <a:rPr lang="zh-CN" altLang="en-US" sz="6000" dirty="0">
                <a:solidFill>
                  <a:prstClr val="black"/>
                </a:solidFill>
                <a:latin typeface="隶书" pitchFamily="49" charset="-122"/>
                <a:ea typeface="隶书" pitchFamily="49" charset="-122"/>
              </a:rPr>
              <a:t>明峻德 格物致知</a:t>
            </a:r>
          </a:p>
        </p:txBody>
      </p:sp>
    </p:spTree>
    <p:extLst>
      <p:ext uri="{BB962C8B-B14F-4D97-AF65-F5344CB8AC3E}">
        <p14:creationId xmlns:p14="http://schemas.microsoft.com/office/powerpoint/2010/main" val="416890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62985"/>
              </p:ext>
            </p:extLst>
          </p:nvPr>
        </p:nvGraphicFramePr>
        <p:xfrm>
          <a:off x="539552" y="1412776"/>
          <a:ext cx="7056784" cy="4464498"/>
        </p:xfrm>
        <a:graphic>
          <a:graphicData uri="http://schemas.openxmlformats.org/drawingml/2006/table">
            <a:tbl>
              <a:tblPr firstRow="1">
                <a:tableStyleId>{1E171933-4619-4E11-9A3F-F7608DF75F80}</a:tableStyleId>
              </a:tblPr>
              <a:tblGrid>
                <a:gridCol w="3399367"/>
                <a:gridCol w="1691386"/>
                <a:gridCol w="1966031"/>
              </a:tblGrid>
              <a:tr h="461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3" marR="9144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大致页数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3" marR="9144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发布日期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3" marR="91443" horzOverflow="overflow"/>
                </a:tc>
              </a:tr>
              <a:tr h="5382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SQL/86</a:t>
                      </a:r>
                      <a:endParaRPr kumimoji="0" lang="en-US" sz="200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3" marR="91443" marT="72000" marB="72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200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3" marR="91443" marT="72000" marB="72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1986.10</a:t>
                      </a:r>
                      <a:endParaRPr kumimoji="0" lang="en-US" sz="200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3" marR="91443" marT="72000" marB="72000" horzOverflow="overflow"/>
                </a:tc>
              </a:tr>
              <a:tr h="522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SQL/89（FIPS 127-1）</a:t>
                      </a:r>
                      <a:endParaRPr kumimoji="0" lang="en-US" sz="200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3" marR="91443" marT="72000" marB="72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 </a:t>
                      </a:r>
                      <a:endParaRPr kumimoji="0" lang="zh-CN" altLang="en-US" sz="200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3" marR="91443" marT="72000" marB="72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1989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kumimoji="0" lang="zh-CN" altLang="en-US" sz="200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3" marR="91443" marT="72000" marB="72000" horzOverflow="overflow"/>
                </a:tc>
              </a:tr>
              <a:tr h="5382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SQL/92</a:t>
                      </a:r>
                      <a:endParaRPr kumimoji="0" lang="en-US" sz="200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3" marR="91443" marT="72000" marB="72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622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</a:t>
                      </a:r>
                      <a:endParaRPr kumimoji="0" lang="zh-CN" altLang="en-US" sz="200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3" marR="91443" marT="72000" marB="72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1992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kumimoji="0" lang="zh-CN" altLang="en-US" sz="200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3" marR="91443" marT="72000" marB="72000" horzOverflow="overflow"/>
                </a:tc>
              </a:tr>
              <a:tr h="5382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SQL99（SQL 3）</a:t>
                      </a:r>
                      <a:endParaRPr kumimoji="0" lang="en-US" sz="200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3" marR="91443" marT="72000" marB="72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1700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 </a:t>
                      </a:r>
                      <a:endParaRPr kumimoji="0" lang="zh-CN" altLang="en-US" sz="200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3" marR="91443" marT="72000" marB="72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1999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kumimoji="0" lang="zh-CN" altLang="en-US" sz="200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3" marR="91443" marT="72000" marB="72000" horzOverflow="overflow"/>
                </a:tc>
              </a:tr>
              <a:tr h="5382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SQL2003</a:t>
                      </a:r>
                      <a:endParaRPr kumimoji="0" lang="en-US" sz="200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3" marR="91443" marT="72000" marB="72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3600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en-US" sz="200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3" marR="91443" marT="72000" marB="72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2003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kumimoji="0" lang="zh-CN" altLang="en-US" sz="200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3" marR="91443" marT="72000" marB="72000" horzOverflow="overflow"/>
                </a:tc>
              </a:tr>
              <a:tr h="6307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SQL2008</a:t>
                      </a:r>
                      <a:endParaRPr kumimoji="0" lang="en-US" sz="200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3" marR="91443" marT="72000" marB="72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3777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</a:t>
                      </a:r>
                      <a:endParaRPr kumimoji="0" lang="zh-CN" altLang="en-US" sz="200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3" marR="91443" marT="72000" marB="72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2006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kumimoji="0" lang="zh-CN" altLang="en-US" sz="200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3" marR="91443" marT="72000" marB="72000" horzOverflow="overflow"/>
                </a:tc>
              </a:tr>
              <a:tr h="697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SQL2011</a:t>
                      </a:r>
                      <a:endParaRPr kumimoji="0" lang="en-US" sz="200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3" marR="91443" marT="72000" marB="72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200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3" marR="91443" marT="72000" marB="72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2010</a:t>
                      </a: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kumimoji="0" lang="zh-CN" altLang="en-US" sz="200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3" marR="91443" marT="72000" marB="72000" horzOverflow="overflow"/>
                </a:tc>
              </a:tr>
            </a:tbl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标准的进展过程</a:t>
            </a:r>
          </a:p>
        </p:txBody>
      </p:sp>
    </p:spTree>
    <p:extLst>
      <p:ext uri="{BB962C8B-B14F-4D97-AF65-F5344CB8AC3E}">
        <p14:creationId xmlns:p14="http://schemas.microsoft.com/office/powerpoint/2010/main" val="87168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endParaRPr lang="zh-CN" altLang="en-US" sz="28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292400"/>
              </p:ext>
            </p:extLst>
          </p:nvPr>
        </p:nvGraphicFramePr>
        <p:xfrm>
          <a:off x="395536" y="1268760"/>
          <a:ext cx="7920879" cy="5352356"/>
        </p:xfrm>
        <a:graphic>
          <a:graphicData uri="http://schemas.openxmlformats.org/drawingml/2006/table">
            <a:tbl>
              <a:tblPr firstRow="1">
                <a:tableStyleId>{1E171933-4619-4E11-9A3F-F7608DF75F80}</a:tableStyleId>
              </a:tblPr>
              <a:tblGrid>
                <a:gridCol w="1573599"/>
                <a:gridCol w="1776350"/>
                <a:gridCol w="4570930"/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Source</a:t>
                      </a:r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021" marR="51021" marT="25510" marB="2551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Common Name</a:t>
                      </a:r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021" marR="51021" marT="25510" marB="2551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Full Name</a:t>
                      </a:r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021" marR="51021" marT="25510" marB="25510" anchor="ctr"/>
                </a:tc>
              </a:tr>
              <a:tr h="223538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ANSI/ISO Standard</a:t>
                      </a:r>
                    </a:p>
                  </a:txBody>
                  <a:tcPr marL="51021" marR="51021" marT="25510" marB="2551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hlinkClick r:id="rId3" tooltip="SQL/PSM"/>
                        </a:rPr>
                        <a:t>SQL/PSM</a:t>
                      </a:r>
                      <a:endParaRPr lang="en-US" sz="1800" dirty="0">
                        <a:effectLst/>
                      </a:endParaRPr>
                    </a:p>
                  </a:txBody>
                  <a:tcPr marL="51021" marR="51021" marT="25510" marB="2551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SQL/Persistent Stored Modules</a:t>
                      </a:r>
                    </a:p>
                  </a:txBody>
                  <a:tcPr marL="51021" marR="51021" marT="25510" marB="25510" anchor="ctr"/>
                </a:tc>
              </a:tr>
              <a:tr h="127736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effectLst/>
                          <a:hlinkClick r:id="rId4" tooltip="Firebird (database server)"/>
                        </a:rPr>
                        <a:t>Firebird</a:t>
                      </a:r>
                      <a:endParaRPr lang="en-US" sz="1800" dirty="0">
                        <a:effectLst/>
                      </a:endParaRPr>
                    </a:p>
                  </a:txBody>
                  <a:tcPr marL="51021" marR="51021" marT="25510" marB="2551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hlinkClick r:id="rId5" tooltip="Procedural SQL (page does not exist)"/>
                        </a:rPr>
                        <a:t>PSQL</a:t>
                      </a:r>
                      <a:endParaRPr lang="en-US" sz="1800">
                        <a:effectLst/>
                      </a:endParaRPr>
                    </a:p>
                  </a:txBody>
                  <a:tcPr marL="51021" marR="51021" marT="25510" marB="2551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Procedural SQL</a:t>
                      </a:r>
                    </a:p>
                  </a:txBody>
                  <a:tcPr marL="51021" marR="51021" marT="25510" marB="25510" anchor="ctr"/>
                </a:tc>
              </a:tr>
              <a:tr h="223538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hlinkClick r:id="rId6" tooltip="IBM DB2"/>
                        </a:rPr>
                        <a:t>IBM DB2</a:t>
                      </a:r>
                      <a:endParaRPr lang="en-US" sz="1800">
                        <a:effectLst/>
                      </a:endParaRPr>
                    </a:p>
                  </a:txBody>
                  <a:tcPr marL="51021" marR="51021" marT="25510" marB="2551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hlinkClick r:id="rId7" tooltip="SQL PL"/>
                        </a:rPr>
                        <a:t>SQL PL</a:t>
                      </a:r>
                      <a:endParaRPr lang="en-US" sz="1800">
                        <a:effectLst/>
                      </a:endParaRPr>
                    </a:p>
                  </a:txBody>
                  <a:tcPr marL="51021" marR="51021" marT="25510" marB="2551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SQL Procedural Language (implements SQL/PSM)</a:t>
                      </a:r>
                    </a:p>
                  </a:txBody>
                  <a:tcPr marL="51021" marR="51021" marT="25510" marB="25510" anchor="ctr"/>
                </a:tc>
              </a:tr>
              <a:tr h="223538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hlinkClick r:id="rId8" tooltip="IBM Informix"/>
                        </a:rPr>
                        <a:t>IBM Informix</a:t>
                      </a:r>
                      <a:endParaRPr lang="en-US" sz="1800">
                        <a:effectLst/>
                      </a:endParaRPr>
                    </a:p>
                  </a:txBody>
                  <a:tcPr marL="51021" marR="51021" marT="25510" marB="2551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hlinkClick r:id="rId9" tooltip="Stored Procedural Language (page does not exist)"/>
                        </a:rPr>
                        <a:t>SPL</a:t>
                      </a:r>
                      <a:endParaRPr lang="en-US" sz="1800">
                        <a:effectLst/>
                      </a:endParaRPr>
                    </a:p>
                  </a:txBody>
                  <a:tcPr marL="51021" marR="51021" marT="25510" marB="2551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Stored Procedural Language</a:t>
                      </a:r>
                    </a:p>
                  </a:txBody>
                  <a:tcPr marL="51021" marR="51021" marT="25510" marB="25510" anchor="ctr"/>
                </a:tc>
              </a:tr>
              <a:tr h="127736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effectLst/>
                          <a:hlinkClick r:id="rId10" tooltip="Microsoft"/>
                        </a:rPr>
                        <a:t>Microsoft</a:t>
                      </a:r>
                      <a:r>
                        <a:rPr lang="en-US" sz="1800" dirty="0" smtClean="0">
                          <a:effectLst/>
                        </a:rPr>
                        <a:t> / </a:t>
                      </a:r>
                      <a:r>
                        <a:rPr lang="en-US" sz="1800" dirty="0" smtClean="0">
                          <a:effectLst/>
                          <a:hlinkClick r:id="rId11" tooltip="Sybase"/>
                        </a:rPr>
                        <a:t>Sybase</a:t>
                      </a:r>
                      <a:endParaRPr lang="en-US" sz="1800" dirty="0">
                        <a:effectLst/>
                      </a:endParaRPr>
                    </a:p>
                  </a:txBody>
                  <a:tcPr marL="51021" marR="51021" marT="25510" marB="2551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hlinkClick r:id="rId12" tooltip="Transact-SQL"/>
                        </a:rPr>
                        <a:t>T-SQL</a:t>
                      </a:r>
                      <a:endParaRPr lang="en-US" sz="1800">
                        <a:effectLst/>
                      </a:endParaRPr>
                    </a:p>
                  </a:txBody>
                  <a:tcPr marL="51021" marR="51021" marT="25510" marB="2551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Transact-SQL</a:t>
                      </a:r>
                    </a:p>
                  </a:txBody>
                  <a:tcPr marL="51021" marR="51021" marT="25510" marB="25510" anchor="ctr"/>
                </a:tc>
              </a:tr>
              <a:tr h="3193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hlinkClick r:id="rId13" tooltip="MySQL"/>
                        </a:rPr>
                        <a:t>MySQL</a:t>
                      </a:r>
                      <a:endParaRPr lang="en-US" sz="1800" dirty="0">
                        <a:effectLst/>
                      </a:endParaRPr>
                    </a:p>
                  </a:txBody>
                  <a:tcPr marL="51021" marR="51021" marT="25510" marB="2551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hlinkClick r:id="rId3" tooltip="SQL/PSM"/>
                        </a:rPr>
                        <a:t>SQL/PSM</a:t>
                      </a:r>
                      <a:endParaRPr lang="en-US" sz="1800">
                        <a:effectLst/>
                      </a:endParaRPr>
                    </a:p>
                  </a:txBody>
                  <a:tcPr marL="51021" marR="51021" marT="25510" marB="2551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SQL/Persistent Stored Module (implements SQL/PSM)</a:t>
                      </a:r>
                    </a:p>
                  </a:txBody>
                  <a:tcPr marL="51021" marR="51021" marT="25510" marB="25510" anchor="ctr"/>
                </a:tc>
              </a:tr>
              <a:tr h="3193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  <a:hlinkClick r:id="rId14" tooltip="MonetDB"/>
                        </a:rPr>
                        <a:t>MonetDB</a:t>
                      </a:r>
                      <a:endParaRPr lang="en-US" sz="1800" dirty="0">
                        <a:effectLst/>
                      </a:endParaRPr>
                    </a:p>
                  </a:txBody>
                  <a:tcPr marL="51021" marR="51021" marT="25510" marB="2551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hlinkClick r:id="rId3" tooltip="SQL/PSM"/>
                        </a:rPr>
                        <a:t>SQL/PSM</a:t>
                      </a:r>
                      <a:endParaRPr lang="en-US" sz="1800" dirty="0">
                        <a:effectLst/>
                      </a:endParaRPr>
                    </a:p>
                  </a:txBody>
                  <a:tcPr marL="51021" marR="51021" marT="25510" marB="2551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SQL/Persistent Stored Module (implements SQL/PSM)</a:t>
                      </a:r>
                    </a:p>
                  </a:txBody>
                  <a:tcPr marL="51021" marR="51021" marT="25510" marB="25510" anchor="ctr"/>
                </a:tc>
              </a:tr>
              <a:tr h="223538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hlinkClick r:id="rId15" tooltip="Oracle Database"/>
                        </a:rPr>
                        <a:t>Oracle</a:t>
                      </a:r>
                      <a:endParaRPr lang="en-US" sz="1800" dirty="0">
                        <a:effectLst/>
                      </a:endParaRPr>
                    </a:p>
                  </a:txBody>
                  <a:tcPr marL="51021" marR="51021" marT="25510" marB="2551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hlinkClick r:id="rId16" tooltip="PL/SQL"/>
                        </a:rPr>
                        <a:t>PL/SQL</a:t>
                      </a:r>
                      <a:endParaRPr lang="en-US" sz="1800">
                        <a:effectLst/>
                      </a:endParaRPr>
                    </a:p>
                  </a:txBody>
                  <a:tcPr marL="51021" marR="51021" marT="25510" marB="2551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Procedural Language/SQL (based on </a:t>
                      </a:r>
                      <a:r>
                        <a:rPr lang="en-US" sz="1800" dirty="0">
                          <a:effectLst/>
                          <a:hlinkClick r:id="rId17" tooltip="Ada (programming language)"/>
                        </a:rPr>
                        <a:t>Ada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51021" marR="51021" marT="25510" marB="25510" anchor="ctr"/>
                </a:tc>
              </a:tr>
              <a:tr h="510944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hlinkClick r:id="rId18" tooltip="PostgreSQL"/>
                        </a:rPr>
                        <a:t>PostgreSQL</a:t>
                      </a:r>
                      <a:endParaRPr lang="en-US" sz="1800">
                        <a:effectLst/>
                      </a:endParaRPr>
                    </a:p>
                  </a:txBody>
                  <a:tcPr marL="51021" marR="51021" marT="25510" marB="2551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hlinkClick r:id="rId19" tooltip="PL/pgSQL"/>
                        </a:rPr>
                        <a:t>PL/pgSQL</a:t>
                      </a:r>
                      <a:endParaRPr lang="en-US" sz="1800">
                        <a:effectLst/>
                      </a:endParaRPr>
                    </a:p>
                  </a:txBody>
                  <a:tcPr marL="51021" marR="51021" marT="25510" marB="2551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Procedural Language/</a:t>
                      </a:r>
                      <a:r>
                        <a:rPr lang="en-US" sz="1800" dirty="0" err="1">
                          <a:effectLst/>
                        </a:rPr>
                        <a:t>PostgreSQL</a:t>
                      </a:r>
                      <a:r>
                        <a:rPr lang="en-US" sz="1800" dirty="0">
                          <a:effectLst/>
                        </a:rPr>
                        <a:t> Structured Query Language (implements SQL/PSM)</a:t>
                      </a:r>
                    </a:p>
                  </a:txBody>
                  <a:tcPr marL="51021" marR="51021" marT="25510" marB="25510"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23528" y="836712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000" dirty="0"/>
              <a:t>The RDBMS vendors use different SQL dialects, as shown below:</a:t>
            </a:r>
          </a:p>
        </p:txBody>
      </p:sp>
    </p:spTree>
    <p:extLst>
      <p:ext uri="{BB962C8B-B14F-4D97-AF65-F5344CB8AC3E}">
        <p14:creationId xmlns:p14="http://schemas.microsoft.com/office/powerpoint/2010/main" val="4927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的特点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711048701"/>
              </p:ext>
            </p:extLst>
          </p:nvPr>
        </p:nvGraphicFramePr>
        <p:xfrm>
          <a:off x="397914" y="692696"/>
          <a:ext cx="7630470" cy="6113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13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55"/>
          <p:cNvGrpSpPr>
            <a:grpSpLocks/>
          </p:cNvGrpSpPr>
          <p:nvPr/>
        </p:nvGrpSpPr>
        <p:grpSpPr bwMode="auto">
          <a:xfrm>
            <a:off x="704821" y="1606458"/>
            <a:ext cx="7593013" cy="3816350"/>
            <a:chOff x="0" y="0"/>
            <a:chExt cx="4783" cy="2404"/>
          </a:xfrm>
        </p:grpSpPr>
        <p:sp>
          <p:nvSpPr>
            <p:cNvPr id="5" name="Rectangle 1028"/>
            <p:cNvSpPr>
              <a:spLocks noChangeArrowheads="1"/>
            </p:cNvSpPr>
            <p:nvPr/>
          </p:nvSpPr>
          <p:spPr bwMode="auto">
            <a:xfrm>
              <a:off x="1134" y="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</a:p>
          </p:txBody>
        </p:sp>
        <p:sp>
          <p:nvSpPr>
            <p:cNvPr id="6" name="Rectangle 1029"/>
            <p:cNvSpPr>
              <a:spLocks noChangeArrowheads="1"/>
            </p:cNvSpPr>
            <p:nvPr/>
          </p:nvSpPr>
          <p:spPr bwMode="auto">
            <a:xfrm>
              <a:off x="2812" y="68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</a:t>
              </a: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7" name="Rectangle 1030"/>
            <p:cNvSpPr>
              <a:spLocks noChangeArrowheads="1"/>
            </p:cNvSpPr>
            <p:nvPr/>
          </p:nvSpPr>
          <p:spPr bwMode="auto">
            <a:xfrm>
              <a:off x="1134" y="68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</a:t>
              </a: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8" name="Rectangle 1031"/>
            <p:cNvSpPr>
              <a:spLocks noChangeArrowheads="1"/>
            </p:cNvSpPr>
            <p:nvPr/>
          </p:nvSpPr>
          <p:spPr bwMode="auto">
            <a:xfrm>
              <a:off x="1179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基本表</a:t>
              </a: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9" name="Rectangle 1032"/>
            <p:cNvSpPr>
              <a:spLocks noChangeArrowheads="1"/>
            </p:cNvSpPr>
            <p:nvPr/>
          </p:nvSpPr>
          <p:spPr bwMode="auto">
            <a:xfrm>
              <a:off x="90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基本表</a:t>
              </a: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0" name="Rectangle 1033"/>
            <p:cNvSpPr>
              <a:spLocks noChangeArrowheads="1"/>
            </p:cNvSpPr>
            <p:nvPr/>
          </p:nvSpPr>
          <p:spPr bwMode="auto">
            <a:xfrm>
              <a:off x="2268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基本表</a:t>
              </a: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1" name="Rectangle 1034"/>
            <p:cNvSpPr>
              <a:spLocks noChangeArrowheads="1"/>
            </p:cNvSpPr>
            <p:nvPr/>
          </p:nvSpPr>
          <p:spPr bwMode="auto">
            <a:xfrm>
              <a:off x="3311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基本表</a:t>
              </a: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12" name="Rectangle 1035"/>
            <p:cNvSpPr>
              <a:spLocks noChangeArrowheads="1"/>
            </p:cNvSpPr>
            <p:nvPr/>
          </p:nvSpPr>
          <p:spPr bwMode="auto">
            <a:xfrm>
              <a:off x="3311" y="1996"/>
              <a:ext cx="748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存储文件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3" name="Rectangle 1036"/>
            <p:cNvSpPr>
              <a:spLocks noChangeArrowheads="1"/>
            </p:cNvSpPr>
            <p:nvPr/>
          </p:nvSpPr>
          <p:spPr bwMode="auto">
            <a:xfrm>
              <a:off x="1179" y="2041"/>
              <a:ext cx="748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存储文件</a:t>
              </a: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4" name="Line 1037"/>
            <p:cNvSpPr>
              <a:spLocks noChangeShapeType="1"/>
            </p:cNvSpPr>
            <p:nvPr/>
          </p:nvSpPr>
          <p:spPr bwMode="auto">
            <a:xfrm flipH="1">
              <a:off x="272" y="363"/>
              <a:ext cx="998" cy="9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Line 1038"/>
            <p:cNvSpPr>
              <a:spLocks noChangeShapeType="1"/>
            </p:cNvSpPr>
            <p:nvPr/>
          </p:nvSpPr>
          <p:spPr bwMode="auto">
            <a:xfrm>
              <a:off x="1451" y="363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Line 1039"/>
            <p:cNvSpPr>
              <a:spLocks noChangeShapeType="1"/>
            </p:cNvSpPr>
            <p:nvPr/>
          </p:nvSpPr>
          <p:spPr bwMode="auto">
            <a:xfrm>
              <a:off x="1451" y="1043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1040"/>
            <p:cNvSpPr>
              <a:spLocks noChangeShapeType="1"/>
            </p:cNvSpPr>
            <p:nvPr/>
          </p:nvSpPr>
          <p:spPr bwMode="auto">
            <a:xfrm>
              <a:off x="1451" y="1723"/>
              <a:ext cx="0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1043"/>
            <p:cNvSpPr>
              <a:spLocks noChangeShapeType="1"/>
            </p:cNvSpPr>
            <p:nvPr/>
          </p:nvSpPr>
          <p:spPr bwMode="auto">
            <a:xfrm>
              <a:off x="1724" y="363"/>
              <a:ext cx="1315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1044"/>
            <p:cNvSpPr>
              <a:spLocks noChangeShapeType="1"/>
            </p:cNvSpPr>
            <p:nvPr/>
          </p:nvSpPr>
          <p:spPr bwMode="auto">
            <a:xfrm flipH="1">
              <a:off x="2676" y="1043"/>
              <a:ext cx="318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1045"/>
            <p:cNvSpPr>
              <a:spLocks noChangeShapeType="1"/>
            </p:cNvSpPr>
            <p:nvPr/>
          </p:nvSpPr>
          <p:spPr bwMode="auto">
            <a:xfrm>
              <a:off x="3311" y="1043"/>
              <a:ext cx="499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Line 1046"/>
            <p:cNvSpPr>
              <a:spLocks noChangeShapeType="1"/>
            </p:cNvSpPr>
            <p:nvPr/>
          </p:nvSpPr>
          <p:spPr bwMode="auto">
            <a:xfrm>
              <a:off x="363" y="1723"/>
              <a:ext cx="1043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047"/>
            <p:cNvSpPr>
              <a:spLocks noChangeShapeType="1"/>
            </p:cNvSpPr>
            <p:nvPr/>
          </p:nvSpPr>
          <p:spPr bwMode="auto">
            <a:xfrm flipH="1">
              <a:off x="1542" y="1723"/>
              <a:ext cx="1089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1048"/>
            <p:cNvSpPr>
              <a:spLocks noChangeShapeType="1"/>
            </p:cNvSpPr>
            <p:nvPr/>
          </p:nvSpPr>
          <p:spPr bwMode="auto">
            <a:xfrm>
              <a:off x="3674" y="1723"/>
              <a:ext cx="0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Line 1049"/>
            <p:cNvSpPr>
              <a:spLocks noChangeShapeType="1"/>
            </p:cNvSpPr>
            <p:nvPr/>
          </p:nvSpPr>
          <p:spPr bwMode="auto">
            <a:xfrm>
              <a:off x="0" y="499"/>
              <a:ext cx="4536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1050"/>
            <p:cNvSpPr>
              <a:spLocks noChangeShapeType="1"/>
            </p:cNvSpPr>
            <p:nvPr/>
          </p:nvSpPr>
          <p:spPr bwMode="auto">
            <a:xfrm>
              <a:off x="21" y="1158"/>
              <a:ext cx="4536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1051"/>
            <p:cNvSpPr>
              <a:spLocks noChangeShapeType="1"/>
            </p:cNvSpPr>
            <p:nvPr/>
          </p:nvSpPr>
          <p:spPr bwMode="auto">
            <a:xfrm>
              <a:off x="21" y="1890"/>
              <a:ext cx="4536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1052"/>
            <p:cNvSpPr txBox="1">
              <a:spLocks noChangeArrowheads="1"/>
            </p:cNvSpPr>
            <p:nvPr/>
          </p:nvSpPr>
          <p:spPr bwMode="auto">
            <a:xfrm>
              <a:off x="4037" y="771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外模式</a:t>
              </a:r>
            </a:p>
          </p:txBody>
        </p:sp>
        <p:sp>
          <p:nvSpPr>
            <p:cNvPr id="28" name="Text Box 1053"/>
            <p:cNvSpPr txBox="1">
              <a:spLocks noChangeArrowheads="1"/>
            </p:cNvSpPr>
            <p:nvPr/>
          </p:nvSpPr>
          <p:spPr bwMode="auto">
            <a:xfrm>
              <a:off x="4102" y="1415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 式</a:t>
              </a:r>
            </a:p>
          </p:txBody>
        </p:sp>
        <p:sp>
          <p:nvSpPr>
            <p:cNvPr id="29" name="Text Box 1054"/>
            <p:cNvSpPr txBox="1">
              <a:spLocks noChangeArrowheads="1"/>
            </p:cNvSpPr>
            <p:nvPr/>
          </p:nvSpPr>
          <p:spPr bwMode="auto">
            <a:xfrm>
              <a:off x="4082" y="2086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内模式</a:t>
              </a:r>
            </a:p>
          </p:txBody>
        </p:sp>
      </p:grpSp>
      <p:sp>
        <p:nvSpPr>
          <p:cNvPr id="30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的基本概念</a:t>
            </a:r>
          </a:p>
        </p:txBody>
      </p:sp>
      <p:sp>
        <p:nvSpPr>
          <p:cNvPr id="31" name="Rectangle 1056"/>
          <p:cNvSpPr>
            <a:spLocks noChangeArrowheads="1"/>
          </p:cNvSpPr>
          <p:nvPr/>
        </p:nvSpPr>
        <p:spPr bwMode="auto">
          <a:xfrm>
            <a:off x="323528" y="917483"/>
            <a:ext cx="5535613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/>
              <a:t>SQL</a:t>
            </a:r>
            <a:r>
              <a:rPr lang="zh-CN" altLang="en-US" sz="2800" b="1"/>
              <a:t>支持关系数据库三级模式结构</a:t>
            </a:r>
          </a:p>
        </p:txBody>
      </p:sp>
    </p:spTree>
    <p:extLst>
      <p:ext uri="{BB962C8B-B14F-4D97-AF65-F5344CB8AC3E}">
        <p14:creationId xmlns:p14="http://schemas.microsoft.com/office/powerpoint/2010/main" val="15184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5"/>
            <p:extLst/>
          </p:nvPr>
        </p:nvGraphicFramePr>
        <p:xfrm>
          <a:off x="467544" y="908720"/>
          <a:ext cx="7579568" cy="541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323528" y="260648"/>
            <a:ext cx="7416824" cy="48413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322601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tchbook">
  <a:themeElements>
    <a:clrScheme name="自定义 7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8C7B70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3456</Words>
  <Application>Microsoft Macintosh PowerPoint</Application>
  <PresentationFormat>全屏显示(4:3)</PresentationFormat>
  <Paragraphs>626</Paragraphs>
  <Slides>49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Arial Black</vt:lpstr>
      <vt:lpstr>Calibri</vt:lpstr>
      <vt:lpstr>Courier New</vt:lpstr>
      <vt:lpstr>Tahoma</vt:lpstr>
      <vt:lpstr>Times New Roman</vt:lpstr>
      <vt:lpstr>Wingdings</vt:lpstr>
      <vt:lpstr>黑体</vt:lpstr>
      <vt:lpstr>隶书</vt:lpstr>
      <vt:lpstr>宋体</vt:lpstr>
      <vt:lpstr>微软雅黑</vt:lpstr>
      <vt:lpstr>Arial</vt:lpstr>
      <vt:lpstr>Pitchbook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2014-02-11T06:17:23Z</dcterms:created>
  <dcterms:modified xsi:type="dcterms:W3CDTF">2018-03-24T17:38:22Z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