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6"/>
  </p:notesMasterIdLst>
  <p:handoutMasterIdLst>
    <p:handoutMasterId r:id="rId97"/>
  </p:handoutMasterIdLst>
  <p:sldIdLst>
    <p:sldId id="277" r:id="rId2"/>
    <p:sldId id="257" r:id="rId3"/>
    <p:sldId id="384" r:id="rId4"/>
    <p:sldId id="385" r:id="rId5"/>
    <p:sldId id="379" r:id="rId6"/>
    <p:sldId id="380" r:id="rId7"/>
    <p:sldId id="382" r:id="rId8"/>
    <p:sldId id="280" r:id="rId9"/>
    <p:sldId id="383" r:id="rId10"/>
    <p:sldId id="390" r:id="rId11"/>
    <p:sldId id="327" r:id="rId12"/>
    <p:sldId id="329" r:id="rId13"/>
    <p:sldId id="348" r:id="rId14"/>
    <p:sldId id="391" r:id="rId15"/>
    <p:sldId id="331" r:id="rId16"/>
    <p:sldId id="330" r:id="rId17"/>
    <p:sldId id="433" r:id="rId18"/>
    <p:sldId id="431" r:id="rId19"/>
    <p:sldId id="432" r:id="rId20"/>
    <p:sldId id="332" r:id="rId21"/>
    <p:sldId id="371" r:id="rId22"/>
    <p:sldId id="372" r:id="rId23"/>
    <p:sldId id="386" r:id="rId24"/>
    <p:sldId id="430" r:id="rId25"/>
    <p:sldId id="425" r:id="rId26"/>
    <p:sldId id="428" r:id="rId27"/>
    <p:sldId id="426" r:id="rId28"/>
    <p:sldId id="429" r:id="rId29"/>
    <p:sldId id="427" r:id="rId30"/>
    <p:sldId id="401" r:id="rId31"/>
    <p:sldId id="402" r:id="rId32"/>
    <p:sldId id="398" r:id="rId33"/>
    <p:sldId id="399" r:id="rId34"/>
    <p:sldId id="400" r:id="rId35"/>
    <p:sldId id="350" r:id="rId36"/>
    <p:sldId id="351" r:id="rId37"/>
    <p:sldId id="352" r:id="rId38"/>
    <p:sldId id="353" r:id="rId39"/>
    <p:sldId id="412" r:id="rId40"/>
    <p:sldId id="413" r:id="rId41"/>
    <p:sldId id="414" r:id="rId42"/>
    <p:sldId id="370" r:id="rId43"/>
    <p:sldId id="416" r:id="rId44"/>
    <p:sldId id="415" r:id="rId45"/>
    <p:sldId id="418" r:id="rId46"/>
    <p:sldId id="333" r:id="rId47"/>
    <p:sldId id="393" r:id="rId48"/>
    <p:sldId id="394" r:id="rId49"/>
    <p:sldId id="405" r:id="rId50"/>
    <p:sldId id="406" r:id="rId51"/>
    <p:sldId id="408" r:id="rId52"/>
    <p:sldId id="409" r:id="rId53"/>
    <p:sldId id="407" r:id="rId54"/>
    <p:sldId id="410" r:id="rId55"/>
    <p:sldId id="411" r:id="rId56"/>
    <p:sldId id="388" r:id="rId57"/>
    <p:sldId id="389" r:id="rId58"/>
    <p:sldId id="356" r:id="rId59"/>
    <p:sldId id="357" r:id="rId60"/>
    <p:sldId id="403" r:id="rId61"/>
    <p:sldId id="404" r:id="rId62"/>
    <p:sldId id="358" r:id="rId63"/>
    <p:sldId id="417" r:id="rId64"/>
    <p:sldId id="359" r:id="rId65"/>
    <p:sldId id="375" r:id="rId66"/>
    <p:sldId id="360" r:id="rId67"/>
    <p:sldId id="361" r:id="rId68"/>
    <p:sldId id="362" r:id="rId69"/>
    <p:sldId id="363" r:id="rId70"/>
    <p:sldId id="364" r:id="rId71"/>
    <p:sldId id="365" r:id="rId72"/>
    <p:sldId id="366" r:id="rId73"/>
    <p:sldId id="434" r:id="rId74"/>
    <p:sldId id="436" r:id="rId75"/>
    <p:sldId id="435" r:id="rId76"/>
    <p:sldId id="368" r:id="rId77"/>
    <p:sldId id="340" r:id="rId78"/>
    <p:sldId id="376" r:id="rId79"/>
    <p:sldId id="367" r:id="rId80"/>
    <p:sldId id="369" r:id="rId81"/>
    <p:sldId id="378" r:id="rId82"/>
    <p:sldId id="419" r:id="rId83"/>
    <p:sldId id="341" r:id="rId84"/>
    <p:sldId id="396" r:id="rId85"/>
    <p:sldId id="420" r:id="rId86"/>
    <p:sldId id="421" r:id="rId87"/>
    <p:sldId id="422" r:id="rId88"/>
    <p:sldId id="423" r:id="rId89"/>
    <p:sldId id="424" r:id="rId90"/>
    <p:sldId id="342" r:id="rId91"/>
    <p:sldId id="343" r:id="rId92"/>
    <p:sldId id="344" r:id="rId93"/>
    <p:sldId id="316" r:id="rId94"/>
    <p:sldId id="317"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822677"/>
    <a:srgbClr val="FF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58" autoAdjust="0"/>
    <p:restoredTop sz="94660"/>
  </p:normalViewPr>
  <p:slideViewPr>
    <p:cSldViewPr>
      <p:cViewPr varScale="1">
        <p:scale>
          <a:sx n="65" d="100"/>
          <a:sy n="65" d="100"/>
        </p:scale>
        <p:origin x="1770" y="72"/>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20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7893FC1A-4EE6-4EB3-AD9B-DE043B9E0524}" type="datetimeFigureOut">
              <a:rPr lang="zh-CN" altLang="en-US"/>
              <a:pPr>
                <a:defRPr/>
              </a:pPr>
              <a:t>2019/3/25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A38009DD-78E1-4102-A509-41C486FB2A3C}" type="slidenum">
              <a:rPr lang="zh-CN" altLang="en-US"/>
              <a:pPr>
                <a:defRPr/>
              </a:pPr>
              <a:t>‹#›</a:t>
            </a:fld>
            <a:endParaRPr lang="zh-CN" altLang="en-US"/>
          </a:p>
        </p:txBody>
      </p:sp>
    </p:spTree>
    <p:extLst>
      <p:ext uri="{BB962C8B-B14F-4D97-AF65-F5344CB8AC3E}">
        <p14:creationId xmlns:p14="http://schemas.microsoft.com/office/powerpoint/2010/main" val="6000244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0852DF82-D1A4-41C6-851B-DB300D170D63}" type="datetimeFigureOut">
              <a:rPr lang="zh-CN" altLang="en-US"/>
              <a:pPr>
                <a:defRPr/>
              </a:pPr>
              <a:t>2019/3/25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F26BFDE6-17D1-4306-9376-EB3AD9765928}" type="slidenum">
              <a:rPr lang="zh-CN" altLang="en-US"/>
              <a:pPr>
                <a:defRPr/>
              </a:pPr>
              <a:t>‹#›</a:t>
            </a:fld>
            <a:endParaRPr lang="zh-CN" altLang="en-US"/>
          </a:p>
        </p:txBody>
      </p:sp>
    </p:spTree>
    <p:extLst>
      <p:ext uri="{BB962C8B-B14F-4D97-AF65-F5344CB8AC3E}">
        <p14:creationId xmlns:p14="http://schemas.microsoft.com/office/powerpoint/2010/main" val="203967188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6006E6-A7B1-44A1-8AEF-EE6EE709D9A7}" type="slidenum">
              <a:rPr lang="zh-CN" altLang="en-US" smtClean="0">
                <a:latin typeface="Arial" charset="0"/>
              </a:rPr>
              <a:pPr/>
              <a:t>1</a:t>
            </a:fld>
            <a:endParaRPr lang="zh-CN" altLang="en-US" smtClean="0">
              <a:latin typeface="Arial" charset="0"/>
            </a:endParaRPr>
          </a:p>
        </p:txBody>
      </p:sp>
      <p:sp>
        <p:nvSpPr>
          <p:cNvPr id="46085" name="页脚占位符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0166" y="2071678"/>
            <a:ext cx="6142390" cy="2071702"/>
          </a:xfrm>
        </p:spPr>
        <p:txBody>
          <a:bodyPr/>
          <a:lstStyle>
            <a:lvl1pPr algn="r">
              <a:defRPr sz="4600">
                <a:solidFill>
                  <a:schemeClr val="bg1"/>
                </a:solidFill>
              </a:defRPr>
            </a:lvl1pPr>
          </a:lstStyle>
          <a:p>
            <a:r>
              <a:rPr lang="zh-CN" altLang="en-US" dirty="0"/>
              <a:t>单击此处编辑母版标题样式</a:t>
            </a:r>
          </a:p>
        </p:txBody>
      </p:sp>
      <p:sp>
        <p:nvSpPr>
          <p:cNvPr id="27" name="内容占位符 26"/>
          <p:cNvSpPr>
            <a:spLocks noGrp="1"/>
          </p:cNvSpPr>
          <p:nvPr>
            <p:ph sz="quarter" idx="12"/>
          </p:nvPr>
        </p:nvSpPr>
        <p:spPr>
          <a:xfrm>
            <a:off x="1857356" y="4014798"/>
            <a:ext cx="5143517" cy="914400"/>
          </a:xfrm>
        </p:spPr>
        <p:txBody>
          <a:bodyPr/>
          <a:lstStyle>
            <a:lvl1pPr algn="ctr" rtl="0" fontAlgn="base">
              <a:spcBef>
                <a:spcPct val="0"/>
              </a:spcBef>
              <a:spcAft>
                <a:spcPct val="0"/>
              </a:spcAft>
              <a:buNone/>
              <a:defRPr lang="zh-CN" altLang="en-US" sz="3200" b="1" baseline="0" dirty="0" smtClean="0">
                <a:solidFill>
                  <a:schemeClr val="tx2">
                    <a:lumMod val="75000"/>
                    <a:lumOff val="25000"/>
                  </a:schemeClr>
                </a:solidFill>
                <a:latin typeface="+mj-lt"/>
                <a:ea typeface="+mj-ea"/>
                <a:cs typeface="+mj-cs"/>
              </a:defRPr>
            </a:lvl1pPr>
          </a:lstStyle>
          <a:p>
            <a:pPr lvl="0"/>
            <a:r>
              <a:rPr lang="zh-CN" altLang="en-US" dirty="0" smtClean="0"/>
              <a:t>单击此处编辑母版文本样式</a:t>
            </a:r>
          </a:p>
        </p:txBody>
      </p:sp>
      <p:sp>
        <p:nvSpPr>
          <p:cNvPr id="4" name="日期占位符 17"/>
          <p:cNvSpPr>
            <a:spLocks noGrp="1"/>
          </p:cNvSpPr>
          <p:nvPr>
            <p:ph type="dt" sz="half" idx="13"/>
          </p:nvPr>
        </p:nvSpPr>
        <p:spPr/>
        <p:txBody>
          <a:bodyPr/>
          <a:lstStyle>
            <a:lvl1pPr>
              <a:defRPr/>
            </a:lvl1pPr>
          </a:lstStyle>
          <a:p>
            <a:pPr>
              <a:defRPr/>
            </a:pPr>
            <a:endParaRPr lang="en-US" altLang="zh-CN"/>
          </a:p>
        </p:txBody>
      </p:sp>
      <p:sp>
        <p:nvSpPr>
          <p:cNvPr id="5" name="灯片编号占位符 18"/>
          <p:cNvSpPr>
            <a:spLocks noGrp="1"/>
          </p:cNvSpPr>
          <p:nvPr>
            <p:ph type="sldNum" sz="quarter" idx="14"/>
          </p:nvPr>
        </p:nvSpPr>
        <p:spPr/>
        <p:txBody>
          <a:bodyPr/>
          <a:lstStyle>
            <a:lvl1pPr>
              <a:defRPr/>
            </a:lvl1pPr>
          </a:lstStyle>
          <a:p>
            <a:pPr>
              <a:defRPr/>
            </a:pPr>
            <a:fld id="{81E92760-4793-42B7-B0F6-7168B047BA1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5A8B0FF6-01EA-46A4-B583-18318B0AB478}" type="slidenum">
              <a:rPr lang="zh-CN" altLang="en-US"/>
              <a:pPr>
                <a:defRPr/>
              </a:pPr>
              <a:t>‹#›</a:t>
            </a:fld>
            <a:endParaRPr lang="en-US" altLang="zh-CN"/>
          </a:p>
        </p:txBody>
      </p:sp>
      <p:sp>
        <p:nvSpPr>
          <p:cNvPr id="5"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3375" y="404813"/>
            <a:ext cx="2047875" cy="5969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9750" y="404813"/>
            <a:ext cx="5991225" cy="5969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0B1DC19B-27FC-4C54-BA72-3F5E2687F226}" type="slidenum">
              <a:rPr lang="zh-CN" altLang="en-US"/>
              <a:pPr>
                <a:defRPr/>
              </a:pPr>
              <a:t>‹#›</a:t>
            </a:fld>
            <a:endParaRPr lang="en-US" altLang="zh-CN"/>
          </a:p>
        </p:txBody>
      </p:sp>
      <p:sp>
        <p:nvSpPr>
          <p:cNvPr id="5"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01750" y="404813"/>
            <a:ext cx="7086600" cy="487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9750" y="1268413"/>
            <a:ext cx="8191500" cy="5105400"/>
          </a:xfrm>
        </p:spPr>
        <p:txBody>
          <a:bodyPr/>
          <a:lstStyle/>
          <a:p>
            <a:pPr lvl="0"/>
            <a:endParaRPr lang="zh-CN" alt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130F9B12-30FD-4956-AC32-5FFC562E96BF}" type="slidenum">
              <a:rPr lang="zh-CN" altLang="en-US"/>
              <a:pPr>
                <a:defRPr/>
              </a:pPr>
              <a:t>‹#›</a:t>
            </a:fld>
            <a:endParaRPr lang="en-US" altLang="zh-CN"/>
          </a:p>
        </p:txBody>
      </p:sp>
      <p:sp>
        <p:nvSpPr>
          <p:cNvPr id="5"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0"/>
            <a:ext cx="70866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96975"/>
            <a:ext cx="4205288"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8513" y="1196975"/>
            <a:ext cx="4206875"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204C39F3-E64D-4EC0-B955-948BA690291F}" type="slidenum">
              <a:rPr lang="en-US" altLang="zh-CN"/>
              <a:pPr>
                <a:defRPr/>
              </a:pPr>
              <a:t>‹#›</a:t>
            </a:fld>
            <a:endParaRPr lang="en-US" altLang="zh-CN"/>
          </a:p>
        </p:txBody>
      </p:sp>
      <p:sp>
        <p:nvSpPr>
          <p:cNvPr id="6" name="Rectangle 5"/>
          <p:cNvSpPr>
            <a:spLocks noGrp="1" noChangeArrowheads="1"/>
          </p:cNvSpPr>
          <p:nvPr>
            <p:ph type="ftr" sz="quarter" idx="11"/>
          </p:nvPr>
        </p:nvSpPr>
        <p:spPr>
          <a:xfrm>
            <a:off x="6443663" y="6524625"/>
            <a:ext cx="2133600" cy="244475"/>
          </a:xfrm>
          <a:prstGeom prst="rect">
            <a:avLst/>
          </a:prstGeom>
        </p:spPr>
        <p:txBody>
          <a:bodyPr/>
          <a:lstStyle>
            <a:lvl1pPr>
              <a:defRPr/>
            </a:lvl1pPr>
          </a:lstStyle>
          <a:p>
            <a:pPr>
              <a:defRPr/>
            </a:pPr>
            <a:r>
              <a:rPr lang="en-US" altLang="zh-CN"/>
              <a:t>www.3gmsc.com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4"/>
          <p:cNvSpPr>
            <a:spLocks noGrp="1"/>
          </p:cNvSpPr>
          <p:nvPr>
            <p:ph type="sldNum" sz="quarter" idx="10"/>
          </p:nvPr>
        </p:nvSpPr>
        <p:spPr/>
        <p:txBody>
          <a:bodyPr/>
          <a:lstStyle>
            <a:lvl1pPr>
              <a:defRPr/>
            </a:lvl1pPr>
          </a:lstStyle>
          <a:p>
            <a:pPr>
              <a:defRPr/>
            </a:pPr>
            <a:fld id="{ACBC8756-1B22-498B-991F-BA19B566C664}" type="slidenum">
              <a:rPr lang="zh-CN" altLang="en-US"/>
              <a:pPr>
                <a:defRPr/>
              </a:pPr>
              <a:t>‹#›</a:t>
            </a:fld>
            <a:endParaRPr lang="en-US" altLang="zh-CN"/>
          </a:p>
        </p:txBody>
      </p:sp>
      <p:sp>
        <p:nvSpPr>
          <p:cNvPr id="5" name="日期占位符 5"/>
          <p:cNvSpPr>
            <a:spLocks noGrp="1"/>
          </p:cNvSpPr>
          <p:nvPr>
            <p:ph type="dt" sz="half"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67A81188-A08C-4D30-95EA-02A2D08DF2FD}" type="slidenum">
              <a:rPr lang="zh-CN" altLang="en-US"/>
              <a:pPr>
                <a:defRPr/>
              </a:pPr>
              <a:t>‹#›</a:t>
            </a:fld>
            <a:endParaRPr lang="en-US" altLang="zh-CN"/>
          </a:p>
        </p:txBody>
      </p:sp>
      <p:sp>
        <p:nvSpPr>
          <p:cNvPr id="5"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268413"/>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1700" y="1268413"/>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5EB2BC45-6D20-4498-95C6-7503B04656AC}" type="slidenum">
              <a:rPr lang="zh-CN" altLang="en-US"/>
              <a:pPr>
                <a:defRPr/>
              </a:pPr>
              <a:t>‹#›</a:t>
            </a:fld>
            <a:endParaRPr lang="en-US" altLang="zh-CN"/>
          </a:p>
        </p:txBody>
      </p:sp>
      <p:sp>
        <p:nvSpPr>
          <p:cNvPr id="6"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53925D43-24D7-4AC6-A65B-D0B7FCD22D44}" type="slidenum">
              <a:rPr lang="zh-CN" altLang="en-US"/>
              <a:pPr>
                <a:defRPr/>
              </a:pPr>
              <a:t>‹#›</a:t>
            </a:fld>
            <a:endParaRPr lang="en-US" altLang="zh-CN"/>
          </a:p>
        </p:txBody>
      </p:sp>
      <p:sp>
        <p:nvSpPr>
          <p:cNvPr id="8"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95892EDA-0538-4382-8CAC-F062635AF17D}" type="slidenum">
              <a:rPr lang="zh-CN" altLang="en-US"/>
              <a:pPr>
                <a:defRPr/>
              </a:pPr>
              <a:t>‹#›</a:t>
            </a:fld>
            <a:endParaRPr lang="en-US" altLang="zh-CN"/>
          </a:p>
        </p:txBody>
      </p:sp>
      <p:sp>
        <p:nvSpPr>
          <p:cNvPr id="4"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7EF4CED-78C0-436B-8EAF-16328B3225F2}" type="slidenum">
              <a:rPr lang="zh-CN" altLang="en-US"/>
              <a:pPr>
                <a:defRPr/>
              </a:pPr>
              <a:t>‹#›</a:t>
            </a:fld>
            <a:endParaRPr lang="en-US" altLang="zh-CN"/>
          </a:p>
        </p:txBody>
      </p:sp>
      <p:sp>
        <p:nvSpPr>
          <p:cNvPr id="3"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E2FBCCFB-57D5-4B04-AA85-A5039D097B75}" type="slidenum">
              <a:rPr lang="zh-CN" altLang="en-US"/>
              <a:pPr>
                <a:defRPr/>
              </a:pPr>
              <a:t>‹#›</a:t>
            </a:fld>
            <a:endParaRPr lang="en-US" altLang="zh-CN"/>
          </a:p>
        </p:txBody>
      </p:sp>
      <p:sp>
        <p:nvSpPr>
          <p:cNvPr id="6"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536912C-4252-451A-B8C9-4A18BC4A3B38}" type="slidenum">
              <a:rPr lang="zh-CN" altLang="en-US"/>
              <a:pPr>
                <a:defRPr/>
              </a:pPr>
              <a:t>‹#›</a:t>
            </a:fld>
            <a:endParaRPr lang="en-US" altLang="zh-CN"/>
          </a:p>
        </p:txBody>
      </p:sp>
      <p:sp>
        <p:nvSpPr>
          <p:cNvPr id="6" name="Rectangle 4"/>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5"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539750" y="1268413"/>
            <a:ext cx="81915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pitchFamily="34" charset="0"/>
                <a:ea typeface="宋体" pitchFamily="2" charset="-122"/>
              </a:defRPr>
            </a:lvl1pPr>
          </a:lstStyle>
          <a:p>
            <a:pPr>
              <a:defRPr/>
            </a:pPr>
            <a:fld id="{BD435D4A-F1AB-4C81-B424-BF5965019210}" type="slidenum">
              <a:rPr lang="zh-CN" altLang="en-US"/>
              <a:pPr>
                <a:defRPr/>
              </a:pPr>
              <a:t>‹#›</a:t>
            </a:fld>
            <a:endParaRPr lang="en-US" altLang="zh-CN"/>
          </a:p>
        </p:txBody>
      </p:sp>
      <p:sp>
        <p:nvSpPr>
          <p:cNvPr id="1028" name="Rectangle 2"/>
          <p:cNvSpPr>
            <a:spLocks noGrp="1" noChangeArrowheads="1"/>
          </p:cNvSpPr>
          <p:nvPr>
            <p:ph type="title"/>
          </p:nvPr>
        </p:nvSpPr>
        <p:spPr bwMode="gray">
          <a:xfrm>
            <a:off x="1301750" y="404813"/>
            <a:ext cx="7086600" cy="487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 name="Rectangle 4"/>
          <p:cNvSpPr>
            <a:spLocks noGrp="1" noChangeArrowheads="1"/>
          </p:cNvSpPr>
          <p:nvPr>
            <p:ph type="dt" sz="half" idx="2"/>
          </p:nvPr>
        </p:nvSpPr>
        <p:spPr bwMode="gray">
          <a:xfrm>
            <a:off x="381000" y="6505575"/>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pitchFamily="34" charset="0"/>
                <a:ea typeface="宋体" pitchFamily="2" charset="-122"/>
              </a:defRPr>
            </a:lvl1pPr>
          </a:lstStyle>
          <a:p>
            <a:pPr>
              <a:defRPr/>
            </a:pPr>
            <a:endParaRPr lang="en-US" altLang="zh-CN"/>
          </a:p>
        </p:txBody>
      </p:sp>
      <p:pic>
        <p:nvPicPr>
          <p:cNvPr id="3" name="Picture 107" descr="未标题-1"/>
          <p:cNvPicPr>
            <a:picLocks noChangeAspect="1" noChangeArrowheads="1"/>
          </p:cNvPicPr>
          <p:nvPr userDrawn="1"/>
        </p:nvPicPr>
        <p:blipFill>
          <a:blip r:embed="rId16" cstate="print"/>
          <a:srcRect/>
          <a:stretch>
            <a:fillRect/>
          </a:stretch>
        </p:blipFill>
        <p:spPr bwMode="auto">
          <a:xfrm>
            <a:off x="8459788" y="404813"/>
            <a:ext cx="477837" cy="503237"/>
          </a:xfrm>
          <a:prstGeom prst="rect">
            <a:avLst/>
          </a:prstGeom>
          <a:noFill/>
          <a:ln w="9525">
            <a:noFill/>
            <a:miter lim="800000"/>
            <a:headEnd/>
            <a:tailEnd/>
          </a:ln>
        </p:spPr>
      </p:pic>
      <p:sp>
        <p:nvSpPr>
          <p:cNvPr id="11" name="TextBox 10"/>
          <p:cNvSpPr txBox="1"/>
          <p:nvPr userDrawn="1"/>
        </p:nvSpPr>
        <p:spPr>
          <a:xfrm>
            <a:off x="823913" y="19050"/>
            <a:ext cx="2462212" cy="369888"/>
          </a:xfrm>
          <a:prstGeom prst="rect">
            <a:avLst/>
          </a:prstGeom>
          <a:noFill/>
        </p:spPr>
        <p:txBody>
          <a:bodyPr wrap="none">
            <a:spAutoFit/>
          </a:bodyPr>
          <a:lstStyle/>
          <a:p>
            <a:pPr>
              <a:defRPr/>
            </a:pPr>
            <a:r>
              <a:rPr lang="en-US" altLang="zh-CN">
                <a:latin typeface="微软雅黑" pitchFamily="34" charset="-122"/>
                <a:ea typeface="微软雅黑" pitchFamily="34" charset="-122"/>
              </a:rPr>
              <a:t>Android</a:t>
            </a:r>
            <a:r>
              <a:rPr lang="zh-CN" altLang="en-US">
                <a:latin typeface="微软雅黑" pitchFamily="34" charset="-122"/>
                <a:ea typeface="微软雅黑" pitchFamily="34" charset="-122"/>
              </a:rPr>
              <a:t>应用开发教程</a:t>
            </a:r>
          </a:p>
        </p:txBody>
      </p:sp>
      <p:sp>
        <p:nvSpPr>
          <p:cNvPr id="10" name="矩形 9"/>
          <p:cNvSpPr/>
          <p:nvPr userDrawn="1"/>
        </p:nvSpPr>
        <p:spPr>
          <a:xfrm>
            <a:off x="6803189" y="6382787"/>
            <a:ext cx="1697901" cy="523220"/>
          </a:xfrm>
          <a:prstGeom prst="rect">
            <a:avLst/>
          </a:prstGeom>
          <a:noFill/>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defRPr/>
            </a:pPr>
            <a:r>
              <a:rPr lang="en-US" altLang="zh-CN" sz="2800" b="1" i="1" spc="300">
                <a:ln/>
                <a:solidFill>
                  <a:srgbClr val="69B042"/>
                </a:solidFill>
                <a:effectLst>
                  <a:outerShdw blurRad="38100" dist="38100" dir="2700000" algn="tl">
                    <a:srgbClr val="000000">
                      <a:alpha val="43137"/>
                    </a:srgbClr>
                  </a:outerShdw>
                </a:effectLst>
                <a:latin typeface="Bauhaus 93" pitchFamily="82" charset="0"/>
              </a:rPr>
              <a:t>Android</a:t>
            </a:r>
            <a:endParaRPr lang="zh-CN" altLang="en-US" sz="2800" b="1" i="1" spc="300">
              <a:ln/>
              <a:solidFill>
                <a:srgbClr val="69B042"/>
              </a:solidFill>
              <a:effectLst>
                <a:outerShdw blurRad="38100" dist="38100" dir="2700000" algn="tl">
                  <a:srgbClr val="000000">
                    <a:alpha val="43137"/>
                  </a:srgbClr>
                </a:outerShdw>
              </a:effectLst>
              <a:latin typeface="Bauhaus 93" pitchFamily="82" charset="0"/>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3" r:id="rId13"/>
  </p:sldLayoutIdLst>
  <p:timing>
    <p:tnLst>
      <p:par>
        <p:cTn id="1" dur="indefinite" restart="never" nodeType="tmRoot"/>
      </p:par>
    </p:tnLst>
  </p:timing>
  <p:hf sldNum="0" hdr="0" dt="0"/>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Franklin Gothic Medium" pitchFamily="34" charset="0"/>
        </a:defRPr>
      </a:lvl2pPr>
      <a:lvl3pPr algn="r" rtl="0" eaLnBrk="0" fontAlgn="base" hangingPunct="0">
        <a:spcBef>
          <a:spcPct val="0"/>
        </a:spcBef>
        <a:spcAft>
          <a:spcPct val="0"/>
        </a:spcAft>
        <a:defRPr sz="3200" b="1">
          <a:solidFill>
            <a:schemeClr val="tx2"/>
          </a:solidFill>
          <a:latin typeface="Franklin Gothic Medium" pitchFamily="34" charset="0"/>
        </a:defRPr>
      </a:lvl3pPr>
      <a:lvl4pPr algn="r" rtl="0" eaLnBrk="0" fontAlgn="base" hangingPunct="0">
        <a:spcBef>
          <a:spcPct val="0"/>
        </a:spcBef>
        <a:spcAft>
          <a:spcPct val="0"/>
        </a:spcAft>
        <a:defRPr sz="3200" b="1">
          <a:solidFill>
            <a:schemeClr val="tx2"/>
          </a:solidFill>
          <a:latin typeface="Franklin Gothic Medium" pitchFamily="34" charset="0"/>
        </a:defRPr>
      </a:lvl4pPr>
      <a:lvl5pPr algn="r" rtl="0" eaLnBrk="0" fontAlgn="base" hangingPunct="0">
        <a:spcBef>
          <a:spcPct val="0"/>
        </a:spcBef>
        <a:spcAft>
          <a:spcPct val="0"/>
        </a:spcAft>
        <a:defRPr sz="3200" b="1">
          <a:solidFill>
            <a:schemeClr val="tx2"/>
          </a:solidFill>
          <a:latin typeface="Franklin Gothic Medium" pitchFamily="34" charset="0"/>
        </a:defRPr>
      </a:lvl5pPr>
      <a:lvl6pPr marL="457200" algn="r" rtl="0" fontAlgn="base">
        <a:spcBef>
          <a:spcPct val="0"/>
        </a:spcBef>
        <a:spcAft>
          <a:spcPct val="0"/>
        </a:spcAft>
        <a:defRPr sz="3200" b="1">
          <a:solidFill>
            <a:schemeClr val="tx2"/>
          </a:solidFill>
          <a:latin typeface="Arial" pitchFamily="34" charset="0"/>
        </a:defRPr>
      </a:lvl6pPr>
      <a:lvl7pPr marL="914400" algn="r" rtl="0" fontAlgn="base">
        <a:spcBef>
          <a:spcPct val="0"/>
        </a:spcBef>
        <a:spcAft>
          <a:spcPct val="0"/>
        </a:spcAft>
        <a:defRPr sz="3200" b="1">
          <a:solidFill>
            <a:schemeClr val="tx2"/>
          </a:solidFill>
          <a:latin typeface="Arial" pitchFamily="34" charset="0"/>
        </a:defRPr>
      </a:lvl7pPr>
      <a:lvl8pPr marL="1371600" algn="r" rtl="0" fontAlgn="base">
        <a:spcBef>
          <a:spcPct val="0"/>
        </a:spcBef>
        <a:spcAft>
          <a:spcPct val="0"/>
        </a:spcAft>
        <a:defRPr sz="3200" b="1">
          <a:solidFill>
            <a:schemeClr val="tx2"/>
          </a:solidFill>
          <a:latin typeface="Arial" pitchFamily="34" charset="0"/>
        </a:defRPr>
      </a:lvl8pPr>
      <a:lvl9pPr marL="1828800" algn="r" rtl="0" fontAlgn="base">
        <a:spcBef>
          <a:spcPct val="0"/>
        </a:spcBef>
        <a:spcAft>
          <a:spcPct val="0"/>
        </a:spcAft>
        <a:defRPr sz="32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quarter" idx="12"/>
          </p:nvPr>
        </p:nvSpPr>
        <p:spPr>
          <a:xfrm>
            <a:off x="1285875" y="4071938"/>
            <a:ext cx="5964238" cy="922337"/>
          </a:xfrm>
        </p:spPr>
        <p:txBody>
          <a:bodyPr/>
          <a:lstStyle/>
          <a:p>
            <a:pPr eaLnBrk="1" hangingPunct="1">
              <a:defRPr/>
            </a:pPr>
            <a:r>
              <a:rPr smtClean="0">
                <a:latin typeface="微软雅黑" pitchFamily="34" charset="-122"/>
                <a:ea typeface="微软雅黑" pitchFamily="34" charset="-122"/>
              </a:rPr>
              <a:t>第</a:t>
            </a:r>
            <a:r>
              <a:rPr lang="en-US" smtClean="0">
                <a:latin typeface="微软雅黑" pitchFamily="34" charset="-122"/>
                <a:ea typeface="微软雅黑" pitchFamily="34" charset="-122"/>
              </a:rPr>
              <a:t>3</a:t>
            </a:r>
            <a:r>
              <a:rPr smtClean="0">
                <a:latin typeface="微软雅黑" pitchFamily="34" charset="-122"/>
                <a:ea typeface="微软雅黑" pitchFamily="34" charset="-122"/>
              </a:rPr>
              <a:t>章 </a:t>
            </a:r>
            <a:r>
              <a:rPr smtClean="0"/>
              <a:t>基本控件与布局管理器</a:t>
            </a:r>
            <a:endParaRPr>
              <a:latin typeface="微软雅黑" pitchFamily="34" charset="-122"/>
              <a:ea typeface="微软雅黑" pitchFamily="34" charset="-122"/>
            </a:endParaRPr>
          </a:p>
          <a:p>
            <a:pPr eaLnBrk="1" hangingPunct="1">
              <a:defRPr/>
            </a:pPr>
            <a:endParaRPr>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标题 3"/>
          <p:cNvSpPr>
            <a:spLocks noGrp="1"/>
          </p:cNvSpPr>
          <p:nvPr>
            <p:ph type="ctrTitle"/>
          </p:nvPr>
        </p:nvSpPr>
        <p:spPr>
          <a:xfrm>
            <a:off x="1071563" y="1644650"/>
            <a:ext cx="6286500" cy="2141538"/>
          </a:xfrm>
        </p:spPr>
        <p:txBody>
          <a:bodyPr/>
          <a:lstStyle/>
          <a:p>
            <a:pPr>
              <a:lnSpc>
                <a:spcPts val="5800"/>
              </a:lnSpc>
              <a:defRPr/>
            </a:pPr>
            <a:r>
              <a:rPr lang="en-US" altLang="zh-CN" smtClean="0">
                <a:solidFill>
                  <a:schemeClr val="tx1"/>
                </a:solidFill>
                <a:effectLst>
                  <a:outerShdw blurRad="38100" dist="38100" dir="2700000" algn="tl">
                    <a:srgbClr val="000000">
                      <a:alpha val="43137"/>
                    </a:srgbClr>
                  </a:outerShdw>
                </a:effectLst>
                <a:latin typeface="微软雅黑" pitchFamily="34" charset="-122"/>
                <a:cs typeface="Aharoni" pitchFamily="2" charset="-79"/>
              </a:rPr>
              <a:t>Android</a:t>
            </a:r>
            <a:r>
              <a:rPr lang="zh-CN" altLang="en-US" smtClean="0">
                <a:solidFill>
                  <a:schemeClr val="tx1"/>
                </a:solidFill>
                <a:effectLst>
                  <a:outerShdw blurRad="38100" dist="38100" dir="2700000" algn="tl">
                    <a:srgbClr val="000000">
                      <a:alpha val="43137"/>
                    </a:srgbClr>
                  </a:outerShdw>
                </a:effectLst>
                <a:latin typeface="微软雅黑" pitchFamily="34" charset="-122"/>
                <a:cs typeface="Aharoni" pitchFamily="2" charset="-79"/>
              </a:rPr>
              <a:t>移动应用程序开发教程</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sz="half" idx="1"/>
          </p:nvPr>
        </p:nvSpPr>
        <p:spPr>
          <a:xfrm>
            <a:off x="179388" y="1052513"/>
            <a:ext cx="8713787" cy="5040312"/>
          </a:xfrm>
        </p:spPr>
        <p:txBody>
          <a:bodyPr/>
          <a:lstStyle/>
          <a:p>
            <a:pPr lvl="1">
              <a:spcBef>
                <a:spcPct val="35000"/>
              </a:spcBef>
              <a:defRPr/>
            </a:pPr>
            <a:endParaRPr lang="zh-CN" altLang="en-US" sz="900" smtClean="0">
              <a:ea typeface="宋体" pitchFamily="2" charset="-122"/>
            </a:endParaRPr>
          </a:p>
          <a:p>
            <a:pPr>
              <a:lnSpc>
                <a:spcPct val="90000"/>
              </a:lnSpc>
              <a:spcBef>
                <a:spcPct val="35000"/>
              </a:spcBef>
              <a:defRPr/>
            </a:pPr>
            <a:r>
              <a:rPr lang="en-US" altLang="zh-CN" sz="2400" b="1" err="1" smtClean="0">
                <a:latin typeface="微软雅黑" pitchFamily="34" charset="-122"/>
                <a:ea typeface="微软雅黑" pitchFamily="34" charset="-122"/>
              </a:rPr>
              <a:t>ViewGroup</a:t>
            </a:r>
            <a:endParaRPr lang="en-US" altLang="zh-CN" sz="2400" b="1" smtClean="0">
              <a:latin typeface="微软雅黑" pitchFamily="34" charset="-122"/>
              <a:ea typeface="微软雅黑" pitchFamily="34" charset="-122"/>
            </a:endParaRPr>
          </a:p>
          <a:p>
            <a:pPr marL="723900" lvl="1" indent="-361950" eaLnBrk="1" hangingPunct="1">
              <a:lnSpc>
                <a:spcPct val="130000"/>
              </a:lnSpc>
              <a:spcBef>
                <a:spcPts val="600"/>
              </a:spcBef>
              <a:buClr>
                <a:schemeClr val="tx2">
                  <a:lumMod val="75000"/>
                  <a:lumOff val="25000"/>
                </a:schemeClr>
              </a:buClr>
              <a:buFont typeface="Wingdings" pitchFamily="2" charset="2"/>
              <a:buChar char="l"/>
              <a:defRPr/>
            </a:pPr>
            <a:r>
              <a:rPr lang="en-US" altLang="zh-CN" sz="2200" err="1" smtClean="0">
                <a:latin typeface="微软雅黑" pitchFamily="34" charset="-122"/>
                <a:ea typeface="微软雅黑" pitchFamily="34" charset="-122"/>
                <a:cs typeface="+mn-cs"/>
              </a:rPr>
              <a:t>ViewGroup</a:t>
            </a:r>
            <a:r>
              <a:rPr lang="zh-CN" altLang="en-US" sz="2200" smtClean="0">
                <a:latin typeface="微软雅黑" pitchFamily="34" charset="-122"/>
                <a:ea typeface="微软雅黑" pitchFamily="34" charset="-122"/>
                <a:cs typeface="+mn-cs"/>
              </a:rPr>
              <a:t>（视图组）是</a:t>
            </a:r>
            <a:r>
              <a:rPr lang="en-US" altLang="zh-CN" sz="2200" err="1" smtClean="0">
                <a:latin typeface="微软雅黑" pitchFamily="34" charset="-122"/>
                <a:ea typeface="微软雅黑" pitchFamily="34" charset="-122"/>
                <a:cs typeface="+mn-cs"/>
              </a:rPr>
              <a:t>android.view.Viewgroup</a:t>
            </a:r>
            <a:r>
              <a:rPr lang="zh-CN" altLang="en-US" sz="2200" smtClean="0">
                <a:latin typeface="微软雅黑" pitchFamily="34" charset="-122"/>
                <a:ea typeface="微软雅黑" pitchFamily="34" charset="-122"/>
                <a:cs typeface="+mn-cs"/>
              </a:rPr>
              <a:t>的一个实例，是一特殊类型的视图，可以视为</a:t>
            </a:r>
            <a:r>
              <a:rPr lang="en-US" altLang="zh-CN" sz="2200" smtClean="0">
                <a:latin typeface="微软雅黑" pitchFamily="34" charset="-122"/>
                <a:ea typeface="微软雅黑" pitchFamily="34" charset="-122"/>
                <a:cs typeface="+mn-cs"/>
              </a:rPr>
              <a:t>View</a:t>
            </a:r>
            <a:r>
              <a:rPr lang="zh-CN" altLang="en-US" sz="2200" smtClean="0">
                <a:latin typeface="微软雅黑" pitchFamily="34" charset="-122"/>
                <a:ea typeface="微软雅黑" pitchFamily="34" charset="-122"/>
                <a:cs typeface="+mn-cs"/>
              </a:rPr>
              <a:t>的容器。</a:t>
            </a:r>
          </a:p>
          <a:p>
            <a:pPr marL="723900" lvl="1" indent="-361950" eaLnBrk="1" hangingPunct="1">
              <a:lnSpc>
                <a:spcPct val="130000"/>
              </a:lnSpc>
              <a:spcBef>
                <a:spcPts val="600"/>
              </a:spcBef>
              <a:buClr>
                <a:schemeClr val="tx2">
                  <a:lumMod val="75000"/>
                  <a:lumOff val="25000"/>
                </a:schemeClr>
              </a:buClr>
              <a:buFont typeface="Wingdings" pitchFamily="2" charset="2"/>
              <a:buChar char="l"/>
              <a:defRPr/>
            </a:pPr>
            <a:r>
              <a:rPr lang="en-US" altLang="zh-CN" sz="2200" err="1" smtClean="0">
                <a:latin typeface="微软雅黑" pitchFamily="34" charset="-122"/>
                <a:ea typeface="微软雅黑" pitchFamily="34" charset="-122"/>
                <a:cs typeface="+mn-cs"/>
              </a:rPr>
              <a:t>ViewGroup</a:t>
            </a:r>
            <a:r>
              <a:rPr lang="zh-CN" altLang="en-US" sz="2200" smtClean="0">
                <a:latin typeface="微软雅黑" pitchFamily="34" charset="-122"/>
                <a:ea typeface="微软雅黑" pitchFamily="34" charset="-122"/>
                <a:cs typeface="+mn-cs"/>
              </a:rPr>
              <a:t>的子控件既可以是</a:t>
            </a:r>
            <a:r>
              <a:rPr lang="en-US" altLang="zh-CN" sz="2200" smtClean="0">
                <a:latin typeface="微软雅黑" pitchFamily="34" charset="-122"/>
                <a:ea typeface="微软雅黑" pitchFamily="34" charset="-122"/>
                <a:cs typeface="+mn-cs"/>
              </a:rPr>
              <a:t>View</a:t>
            </a:r>
            <a:r>
              <a:rPr lang="zh-CN" altLang="en-US" sz="2200" smtClean="0">
                <a:latin typeface="微软雅黑" pitchFamily="34" charset="-122"/>
                <a:ea typeface="微软雅黑" pitchFamily="34" charset="-122"/>
                <a:cs typeface="+mn-cs"/>
              </a:rPr>
              <a:t>类，也可以是</a:t>
            </a:r>
            <a:r>
              <a:rPr lang="en-US" altLang="zh-CN" sz="2200" err="1" smtClean="0">
                <a:latin typeface="微软雅黑" pitchFamily="34" charset="-122"/>
                <a:ea typeface="微软雅黑" pitchFamily="34" charset="-122"/>
                <a:cs typeface="+mn-cs"/>
              </a:rPr>
              <a:t>ViewGroup</a:t>
            </a:r>
            <a:r>
              <a:rPr lang="zh-CN" altLang="en-US" sz="2200" smtClean="0">
                <a:latin typeface="微软雅黑" pitchFamily="34" charset="-122"/>
                <a:ea typeface="微软雅黑" pitchFamily="34" charset="-122"/>
                <a:cs typeface="+mn-cs"/>
              </a:rPr>
              <a:t>类。</a:t>
            </a:r>
          </a:p>
          <a:p>
            <a:pPr marL="723900" lvl="1" indent="-361950" eaLnBrk="1" hangingPunct="1">
              <a:lnSpc>
                <a:spcPct val="13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使用</a:t>
            </a:r>
            <a:r>
              <a:rPr lang="en-US" altLang="zh-CN" sz="2200" err="1" smtClean="0">
                <a:latin typeface="微软雅黑" pitchFamily="34" charset="-122"/>
                <a:ea typeface="微软雅黑" pitchFamily="34" charset="-122"/>
                <a:cs typeface="+mn-cs"/>
              </a:rPr>
              <a:t>ViewGroup</a:t>
            </a:r>
            <a:r>
              <a:rPr lang="zh-CN" altLang="en-US" sz="2200" smtClean="0">
                <a:latin typeface="微软雅黑" pitchFamily="34" charset="-122"/>
                <a:ea typeface="微软雅黑" pitchFamily="34" charset="-122"/>
                <a:cs typeface="+mn-cs"/>
              </a:rPr>
              <a:t>可以创建比较复杂的界面元素。</a:t>
            </a:r>
          </a:p>
        </p:txBody>
      </p:sp>
      <p:sp>
        <p:nvSpPr>
          <p:cNvPr id="921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5" name="Rectangle 2"/>
          <p:cNvSpPr txBox="1">
            <a:spLocks noChangeArrowheads="1"/>
          </p:cNvSpPr>
          <p:nvPr/>
        </p:nvSpPr>
        <p:spPr bwMode="gray">
          <a:xfrm>
            <a:off x="1454150" y="428604"/>
            <a:ext cx="7086600" cy="487362"/>
          </a:xfrm>
          <a:prstGeom prst="rect">
            <a:avLst/>
          </a:prstGeom>
          <a:noFill/>
          <a:ln w="9525">
            <a:noFill/>
            <a:miter lim="800000"/>
            <a:headEnd/>
            <a:tailEnd/>
          </a:ln>
        </p:spPr>
        <p:txBody>
          <a:bodyPr anchor="ctr"/>
          <a:lstStyle/>
          <a:p>
            <a:pPr algn="r">
              <a:defRPr/>
            </a:pPr>
            <a:r>
              <a:rPr lang="en-US" sz="3200"/>
              <a:t>3.1 widget</a:t>
            </a:r>
            <a:r>
              <a:rPr lang="zh-CN" altLang="en-US" sz="3200"/>
              <a:t>包与控件</a:t>
            </a:r>
            <a:endParaRPr lang="en-US" altLang="zh-CN" sz="3200" b="1" kern="0">
              <a:solidFill>
                <a:schemeClr val="tx2"/>
              </a:solidFill>
              <a:latin typeface="+mj-lt"/>
              <a:ea typeface="宋体" pitchFamily="2" charset="-122"/>
              <a:cs typeface="+mj-cs"/>
            </a:endParaRPr>
          </a:p>
        </p:txBody>
      </p:sp>
      <p:pic>
        <p:nvPicPr>
          <p:cNvPr id="6" name="Picture 6" descr="Android UI组件的层次结构"/>
          <p:cNvPicPr>
            <a:picLocks noChangeAspect="1" noChangeArrowheads="1"/>
          </p:cNvPicPr>
          <p:nvPr/>
        </p:nvPicPr>
        <p:blipFill>
          <a:blip r:embed="rId2"/>
          <a:srcRect/>
          <a:stretch>
            <a:fillRect/>
          </a:stretch>
        </p:blipFill>
        <p:spPr bwMode="auto">
          <a:xfrm>
            <a:off x="5403850" y="3786190"/>
            <a:ext cx="2936875" cy="2286000"/>
          </a:xfrm>
          <a:prstGeom prst="rect">
            <a:avLst/>
          </a:prstGeom>
          <a:noFill/>
          <a:ln w="9525">
            <a:noFill/>
            <a:miter lim="800000"/>
            <a:headEnd/>
            <a:tailEnd/>
          </a:ln>
        </p:spPr>
      </p:pic>
      <p:sp>
        <p:nvSpPr>
          <p:cNvPr id="7" name="矩形 6"/>
          <p:cNvSpPr/>
          <p:nvPr/>
        </p:nvSpPr>
        <p:spPr bwMode="auto">
          <a:xfrm>
            <a:off x="5926138" y="6072190"/>
            <a:ext cx="1922462" cy="29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a:solidFill>
                  <a:schemeClr val="tx1"/>
                </a:solidFill>
              </a:rPr>
              <a:t>控件对象的组织方式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wipe(up)">
                                      <p:cBhvr>
                                        <p:cTn id="7" dur="500"/>
                                        <p:tgtEl>
                                          <p:spTgt spid="140291">
                                            <p:txEl>
                                              <p:pRg st="1" end="1"/>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0291">
                                            <p:txEl>
                                              <p:pRg st="2" end="2"/>
                                            </p:txEl>
                                          </p:spTgt>
                                        </p:tgtEl>
                                        <p:attrNameLst>
                                          <p:attrName>style.visibility</p:attrName>
                                        </p:attrNameLst>
                                      </p:cBhvr>
                                      <p:to>
                                        <p:strVal val="visible"/>
                                      </p:to>
                                    </p:set>
                                    <p:animEffect transition="in" filter="wipe(up)">
                                      <p:cBhvr>
                                        <p:cTn id="10" dur="500"/>
                                        <p:tgtEl>
                                          <p:spTgt spid="140291">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animEffect transition="in" filter="wipe(up)">
                                      <p:cBhvr>
                                        <p:cTn id="13" dur="500"/>
                                        <p:tgtEl>
                                          <p:spTgt spid="140291">
                                            <p:txEl>
                                              <p:pRg st="3" end="3"/>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0291">
                                            <p:txEl>
                                              <p:pRg st="4" end="4"/>
                                            </p:txEl>
                                          </p:spTgt>
                                        </p:tgtEl>
                                        <p:attrNameLst>
                                          <p:attrName>style.visibility</p:attrName>
                                        </p:attrNameLst>
                                      </p:cBhvr>
                                      <p:to>
                                        <p:strVal val="visible"/>
                                      </p:to>
                                    </p:set>
                                    <p:animEffect transition="in" filter="wipe(up)">
                                      <p:cBhvr>
                                        <p:cTn id="16" dur="500"/>
                                        <p:tgtEl>
                                          <p:spTgt spid="140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sz="half" idx="1"/>
          </p:nvPr>
        </p:nvSpPr>
        <p:spPr>
          <a:xfrm>
            <a:off x="250825" y="1052513"/>
            <a:ext cx="8497888" cy="5400675"/>
          </a:xfrm>
        </p:spPr>
        <p:txBody>
          <a:bodyPr/>
          <a:lstStyle/>
          <a:p>
            <a:pPr>
              <a:lnSpc>
                <a:spcPct val="90000"/>
              </a:lnSpc>
              <a:spcBef>
                <a:spcPct val="35000"/>
              </a:spcBef>
              <a:defRPr/>
            </a:pPr>
            <a:r>
              <a:rPr lang="zh-CN" altLang="en-US" sz="2400" b="1" smtClean="0">
                <a:latin typeface="微软雅黑" pitchFamily="34" charset="-122"/>
                <a:ea typeface="微软雅黑" pitchFamily="34" charset="-122"/>
              </a:rPr>
              <a:t>关于</a:t>
            </a:r>
            <a:r>
              <a:rPr lang="en-US" altLang="zh-CN" sz="2400" b="1" smtClean="0">
                <a:latin typeface="微软雅黑" pitchFamily="34" charset="-122"/>
                <a:ea typeface="微软雅黑" pitchFamily="34" charset="-122"/>
              </a:rPr>
              <a:t>View</a:t>
            </a:r>
            <a:r>
              <a:rPr lang="zh-CN" altLang="en-US" sz="2400" b="1" smtClean="0">
                <a:latin typeface="微软雅黑" pitchFamily="34" charset="-122"/>
                <a:ea typeface="微软雅黑" pitchFamily="34" charset="-122"/>
              </a:rPr>
              <a:t>类的属性</a:t>
            </a:r>
            <a:endParaRPr lang="en-US" altLang="zh-CN" sz="2400" b="1" smtClean="0">
              <a:latin typeface="微软雅黑" pitchFamily="34" charset="-122"/>
              <a:ea typeface="微软雅黑" pitchFamily="34" charset="-122"/>
            </a:endParaRPr>
          </a:p>
          <a:p>
            <a:pPr marL="723900" lvl="1" indent="-361950" eaLnBrk="1" hangingPunct="1">
              <a:lnSpc>
                <a:spcPct val="130000"/>
              </a:lnSpc>
              <a:spcBef>
                <a:spcPts val="600"/>
              </a:spcBef>
              <a:buClr>
                <a:schemeClr val="tx2">
                  <a:lumMod val="75000"/>
                  <a:lumOff val="25000"/>
                </a:schemeClr>
              </a:buClr>
              <a:buFont typeface="Wingdings" pitchFamily="2" charset="2"/>
              <a:buChar char="l"/>
              <a:defRPr/>
            </a:pPr>
            <a:r>
              <a:rPr lang="en-US" altLang="zh-CN" sz="2200" smtClean="0">
                <a:latin typeface="微软雅黑" pitchFamily="34" charset="-122"/>
                <a:ea typeface="微软雅黑" pitchFamily="34" charset="-122"/>
                <a:cs typeface="+mn-cs"/>
              </a:rPr>
              <a:t>View</a:t>
            </a:r>
            <a:r>
              <a:rPr lang="zh-CN" altLang="en-US" sz="2200" smtClean="0">
                <a:latin typeface="微软雅黑" pitchFamily="34" charset="-122"/>
                <a:ea typeface="微软雅黑" pitchFamily="34" charset="-122"/>
                <a:cs typeface="+mn-cs"/>
              </a:rPr>
              <a:t>类常用的属性</a:t>
            </a:r>
          </a:p>
          <a:p>
            <a:pPr lvl="1">
              <a:lnSpc>
                <a:spcPct val="90000"/>
              </a:lnSpc>
              <a:spcBef>
                <a:spcPct val="35000"/>
              </a:spcBef>
              <a:defRPr/>
            </a:pPr>
            <a:endParaRPr lang="zh-CN" altLang="en-US" sz="2200" smtClean="0">
              <a:ea typeface="宋体" pitchFamily="2" charset="-122"/>
            </a:endParaRPr>
          </a:p>
          <a:p>
            <a:pPr lvl="1">
              <a:lnSpc>
                <a:spcPct val="90000"/>
              </a:lnSpc>
              <a:spcBef>
                <a:spcPct val="35000"/>
              </a:spcBef>
              <a:defRPr/>
            </a:pPr>
            <a:endParaRPr lang="zh-CN" altLang="en-US" sz="2200" smtClean="0">
              <a:ea typeface="宋体" pitchFamily="2" charset="-122"/>
            </a:endParaRPr>
          </a:p>
          <a:p>
            <a:pPr lvl="1">
              <a:lnSpc>
                <a:spcPct val="90000"/>
              </a:lnSpc>
              <a:spcBef>
                <a:spcPct val="35000"/>
              </a:spcBef>
              <a:defRPr/>
            </a:pPr>
            <a:endParaRPr lang="zh-CN" altLang="en-US" sz="2200" smtClean="0">
              <a:ea typeface="宋体" pitchFamily="2" charset="-122"/>
            </a:endParaRPr>
          </a:p>
          <a:p>
            <a:pPr lvl="1">
              <a:lnSpc>
                <a:spcPct val="90000"/>
              </a:lnSpc>
              <a:spcBef>
                <a:spcPct val="35000"/>
              </a:spcBef>
              <a:defRPr/>
            </a:pPr>
            <a:endParaRPr lang="zh-CN" altLang="en-US" sz="2200" smtClean="0">
              <a:ea typeface="宋体" pitchFamily="2" charset="-122"/>
            </a:endParaRPr>
          </a:p>
          <a:p>
            <a:pPr lvl="1">
              <a:lnSpc>
                <a:spcPct val="90000"/>
              </a:lnSpc>
              <a:spcBef>
                <a:spcPct val="35000"/>
              </a:spcBef>
              <a:defRPr/>
            </a:pPr>
            <a:endParaRPr lang="zh-CN" altLang="en-US" sz="2200" smtClean="0">
              <a:ea typeface="宋体" pitchFamily="2" charset="-122"/>
            </a:endParaRPr>
          </a:p>
          <a:p>
            <a:pPr lvl="1">
              <a:lnSpc>
                <a:spcPct val="90000"/>
              </a:lnSpc>
              <a:spcBef>
                <a:spcPct val="35000"/>
              </a:spcBef>
              <a:defRPr/>
            </a:pPr>
            <a:endParaRPr lang="zh-CN" altLang="en-US" sz="2200" smtClean="0">
              <a:ea typeface="宋体" pitchFamily="2" charset="-122"/>
            </a:endParaRPr>
          </a:p>
          <a:p>
            <a:pPr lvl="1">
              <a:lnSpc>
                <a:spcPct val="90000"/>
              </a:lnSpc>
              <a:spcBef>
                <a:spcPct val="35000"/>
              </a:spcBef>
              <a:defRPr/>
            </a:pPr>
            <a:endParaRPr lang="zh-CN" altLang="en-US" sz="2200" smtClean="0">
              <a:ea typeface="宋体" pitchFamily="2" charset="-122"/>
            </a:endParaRPr>
          </a:p>
          <a:p>
            <a:pPr lvl="1">
              <a:lnSpc>
                <a:spcPct val="90000"/>
              </a:lnSpc>
              <a:spcBef>
                <a:spcPct val="35000"/>
              </a:spcBef>
              <a:defRPr/>
            </a:pPr>
            <a:endParaRPr lang="zh-CN" altLang="en-US" sz="2200" smtClean="0">
              <a:ea typeface="宋体" pitchFamily="2" charset="-122"/>
            </a:endParaRPr>
          </a:p>
          <a:p>
            <a:pPr marL="723900" lvl="1" indent="-361950" eaLnBrk="1" hangingPunct="1">
              <a:lnSpc>
                <a:spcPct val="13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所有可视控件都继承</a:t>
            </a:r>
            <a:r>
              <a:rPr lang="en-US" altLang="zh-CN" sz="2200" smtClean="0">
                <a:latin typeface="微软雅黑" pitchFamily="34" charset="-122"/>
                <a:ea typeface="微软雅黑" pitchFamily="34" charset="-122"/>
                <a:cs typeface="+mn-cs"/>
              </a:rPr>
              <a:t>View</a:t>
            </a:r>
            <a:r>
              <a:rPr lang="zh-CN" altLang="en-US" sz="2200" smtClean="0">
                <a:latin typeface="微软雅黑" pitchFamily="34" charset="-122"/>
                <a:ea typeface="微软雅黑" pitchFamily="34" charset="-122"/>
                <a:cs typeface="+mn-cs"/>
              </a:rPr>
              <a:t>类属性。</a:t>
            </a:r>
          </a:p>
        </p:txBody>
      </p:sp>
      <p:sp>
        <p:nvSpPr>
          <p:cNvPr id="819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graphicFrame>
        <p:nvGraphicFramePr>
          <p:cNvPr id="83027" name="Group 83"/>
          <p:cNvGraphicFramePr>
            <a:graphicFrameLocks noGrp="1"/>
          </p:cNvGraphicFramePr>
          <p:nvPr>
            <p:ph sz="half" idx="2"/>
          </p:nvPr>
        </p:nvGraphicFramePr>
        <p:xfrm>
          <a:off x="287338" y="2071688"/>
          <a:ext cx="8642350" cy="3056890"/>
        </p:xfrm>
        <a:graphic>
          <a:graphicData uri="http://schemas.openxmlformats.org/drawingml/2006/table">
            <a:tbl>
              <a:tblPr/>
              <a:tblGrid>
                <a:gridCol w="2857500">
                  <a:extLst>
                    <a:ext uri="{9D8B030D-6E8A-4147-A177-3AD203B41FA5}">
                      <a16:colId xmlns:a16="http://schemas.microsoft.com/office/drawing/2014/main" val="20000"/>
                    </a:ext>
                  </a:extLst>
                </a:gridCol>
                <a:gridCol w="5784850">
                  <a:extLst>
                    <a:ext uri="{9D8B030D-6E8A-4147-A177-3AD203B41FA5}">
                      <a16:colId xmlns:a16="http://schemas.microsoft.com/office/drawing/2014/main" val="20001"/>
                    </a:ext>
                  </a:extLst>
                </a:gridCol>
              </a:tblGrid>
              <a:tr h="412750">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属性</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含义</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smtClean="0">
                          <a:ln>
                            <a:noFill/>
                          </a:ln>
                          <a:solidFill>
                            <a:srgbClr val="1C2D40"/>
                          </a:solidFill>
                          <a:effectLst/>
                          <a:latin typeface="微软雅黑" pitchFamily="34" charset="-122"/>
                          <a:ea typeface="微软雅黑" pitchFamily="34" charset="-122"/>
                        </a:rPr>
                        <a:t>android:background</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设置背景</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48577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smtClean="0">
                          <a:ln>
                            <a:noFill/>
                          </a:ln>
                          <a:solidFill>
                            <a:srgbClr val="1C2D40"/>
                          </a:solidFill>
                          <a:effectLst/>
                          <a:latin typeface="微软雅黑" pitchFamily="34" charset="-122"/>
                          <a:ea typeface="微软雅黑" pitchFamily="34" charset="-122"/>
                        </a:rPr>
                        <a:t>android:clickable</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设置</a:t>
                      </a:r>
                      <a:r>
                        <a:rPr kumimoji="0" lang="en-US" altLang="zh-CN" sz="2000" b="0" i="0" u="none" strike="noStrike" cap="none" normalizeH="0" baseline="0" smtClean="0">
                          <a:ln>
                            <a:noFill/>
                          </a:ln>
                          <a:solidFill>
                            <a:srgbClr val="1C2D40"/>
                          </a:solidFill>
                          <a:effectLst/>
                          <a:latin typeface="微软雅黑" pitchFamily="34" charset="-122"/>
                          <a:ea typeface="微软雅黑" pitchFamily="34" charset="-122"/>
                        </a:rPr>
                        <a:t>View</a:t>
                      </a: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是否响应单击事件</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5"/>
                    </a:solidFill>
                  </a:tcPr>
                </a:tc>
                <a:extLst>
                  <a:ext uri="{0D108BD9-81ED-4DB2-BD59-A6C34878D82A}">
                    <a16:rowId xmlns:a16="http://schemas.microsoft.com/office/drawing/2014/main" val="10002"/>
                  </a:ext>
                </a:extLst>
              </a:tr>
              <a:tr h="48577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smtClean="0">
                          <a:ln>
                            <a:noFill/>
                          </a:ln>
                          <a:solidFill>
                            <a:srgbClr val="1C2D40"/>
                          </a:solidFill>
                          <a:effectLst/>
                          <a:latin typeface="微软雅黑" pitchFamily="34" charset="-122"/>
                          <a:ea typeface="微软雅黑" pitchFamily="34" charset="-122"/>
                        </a:rPr>
                        <a:t>android:visible</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控制</a:t>
                      </a:r>
                      <a:r>
                        <a:rPr kumimoji="0" lang="en-US" altLang="zh-CN" sz="2000" b="0" i="0" u="none" strike="noStrike" cap="none" normalizeH="0" baseline="0" smtClean="0">
                          <a:ln>
                            <a:noFill/>
                          </a:ln>
                          <a:solidFill>
                            <a:srgbClr val="1C2D40"/>
                          </a:solidFill>
                          <a:effectLst/>
                          <a:latin typeface="微软雅黑" pitchFamily="34" charset="-122"/>
                          <a:ea typeface="微软雅黑" pitchFamily="34" charset="-122"/>
                        </a:rPr>
                        <a:t>View</a:t>
                      </a: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的可见性</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48577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smtClean="0">
                          <a:ln>
                            <a:noFill/>
                          </a:ln>
                          <a:solidFill>
                            <a:srgbClr val="1C2D40"/>
                          </a:solidFill>
                          <a:effectLst/>
                          <a:latin typeface="微软雅黑" pitchFamily="34" charset="-122"/>
                          <a:ea typeface="微软雅黑" pitchFamily="34" charset="-122"/>
                        </a:rPr>
                        <a:t>android:focusable</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控件</a:t>
                      </a:r>
                      <a:r>
                        <a:rPr kumimoji="0" lang="en-US" altLang="zh-CN" sz="2000" b="0" i="0" u="none" strike="noStrike" cap="none" normalizeH="0" baseline="0" smtClean="0">
                          <a:ln>
                            <a:noFill/>
                          </a:ln>
                          <a:solidFill>
                            <a:srgbClr val="1C2D40"/>
                          </a:solidFill>
                          <a:effectLst/>
                          <a:latin typeface="微软雅黑" pitchFamily="34" charset="-122"/>
                          <a:ea typeface="微软雅黑" pitchFamily="34" charset="-122"/>
                        </a:rPr>
                        <a:t>View</a:t>
                      </a: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是否可以获取焦点</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5"/>
                    </a:solidFill>
                  </a:tcPr>
                </a:tc>
                <a:extLst>
                  <a:ext uri="{0D108BD9-81ED-4DB2-BD59-A6C34878D82A}">
                    <a16:rowId xmlns:a16="http://schemas.microsoft.com/office/drawing/2014/main" val="10004"/>
                  </a:ext>
                </a:extLst>
              </a:tr>
              <a:tr h="48577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err="1" smtClean="0">
                          <a:ln>
                            <a:noFill/>
                          </a:ln>
                          <a:solidFill>
                            <a:srgbClr val="1C2D40"/>
                          </a:solidFill>
                          <a:effectLst/>
                          <a:latin typeface="微软雅黑" pitchFamily="34" charset="-122"/>
                          <a:ea typeface="微软雅黑" pitchFamily="34" charset="-122"/>
                        </a:rPr>
                        <a:t>android:id</a:t>
                      </a:r>
                      <a:endParaRPr kumimoji="0" lang="en-US" altLang="zh-CN" sz="2000" b="0" i="0" u="none" strike="noStrike" cap="none" normalizeH="0" baseline="0" smtClean="0">
                        <a:ln>
                          <a:noFill/>
                        </a:ln>
                        <a:solidFill>
                          <a:srgbClr val="1C2D40"/>
                        </a:solidFill>
                        <a:effectLst/>
                        <a:latin typeface="微软雅黑" pitchFamily="34" charset="-122"/>
                        <a:ea typeface="微软雅黑" pitchFamily="34"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为</a:t>
                      </a:r>
                      <a:r>
                        <a:rPr kumimoji="0" lang="en-US" altLang="zh-CN" sz="2000" b="0" i="0" u="none" strike="noStrike" cap="none" normalizeH="0" baseline="0" smtClean="0">
                          <a:ln>
                            <a:noFill/>
                          </a:ln>
                          <a:solidFill>
                            <a:srgbClr val="1C2D40"/>
                          </a:solidFill>
                          <a:effectLst/>
                          <a:latin typeface="微软雅黑" pitchFamily="34" charset="-122"/>
                          <a:ea typeface="微软雅黑" pitchFamily="34" charset="-122"/>
                        </a:rPr>
                        <a:t>View</a:t>
                      </a: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设置标识符，可通过</a:t>
                      </a:r>
                      <a:r>
                        <a:rPr kumimoji="0" lang="en-US" altLang="zh-CN" sz="2000" b="0" i="0" u="none" strike="noStrike" cap="none" normalizeH="0" baseline="0" err="1" smtClean="0">
                          <a:ln>
                            <a:noFill/>
                          </a:ln>
                          <a:solidFill>
                            <a:srgbClr val="1C2D40"/>
                          </a:solidFill>
                          <a:effectLst/>
                          <a:latin typeface="微软雅黑" pitchFamily="34" charset="-122"/>
                          <a:ea typeface="微软雅黑" pitchFamily="34" charset="-122"/>
                        </a:rPr>
                        <a:t>findViewById</a:t>
                      </a:r>
                      <a:r>
                        <a:rPr kumimoji="0" lang="zh-CN" altLang="en-US" sz="2000" b="0" i="0" u="none" strike="noStrike" cap="none" normalizeH="0" baseline="0" smtClean="0">
                          <a:ln>
                            <a:noFill/>
                          </a:ln>
                          <a:solidFill>
                            <a:srgbClr val="1C2D40"/>
                          </a:solidFill>
                          <a:effectLst/>
                          <a:latin typeface="微软雅黑" pitchFamily="34" charset="-122"/>
                          <a:ea typeface="微软雅黑" pitchFamily="34" charset="-122"/>
                        </a:rPr>
                        <a:t>方法获取</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5"/>
                  </a:ext>
                </a:extLst>
              </a:tr>
            </a:tbl>
          </a:graphicData>
        </a:graphic>
      </p:graphicFrame>
      <p:sp>
        <p:nvSpPr>
          <p:cNvPr id="7" name="Rectangle 2"/>
          <p:cNvSpPr txBox="1">
            <a:spLocks noChangeArrowheads="1"/>
          </p:cNvSpPr>
          <p:nvPr/>
        </p:nvSpPr>
        <p:spPr bwMode="gray">
          <a:xfrm>
            <a:off x="1301750" y="404813"/>
            <a:ext cx="7086600" cy="487362"/>
          </a:xfrm>
          <a:prstGeom prst="rect">
            <a:avLst/>
          </a:prstGeom>
          <a:noFill/>
          <a:ln w="9525">
            <a:noFill/>
            <a:miter lim="800000"/>
            <a:headEnd/>
            <a:tailEnd/>
          </a:ln>
        </p:spPr>
        <p:txBody>
          <a:bodyPr anchor="ctr"/>
          <a:lstStyle/>
          <a:p>
            <a:pPr algn="r">
              <a:defRPr/>
            </a:pPr>
            <a:r>
              <a:rPr lang="en-US" sz="3200"/>
              <a:t>3.1 widget</a:t>
            </a:r>
            <a:r>
              <a:rPr lang="zh-CN" altLang="en-US" sz="3200"/>
              <a:t>包与控件</a:t>
            </a:r>
            <a:endParaRPr lang="en-US" altLang="zh-CN" sz="3200" b="1" kern="0">
              <a:solidFill>
                <a:schemeClr val="tx2"/>
              </a:solidFill>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wipe(up)">
                                      <p:cBhvr>
                                        <p:cTn id="7" dur="500"/>
                                        <p:tgtEl>
                                          <p:spTgt spid="8294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animEffect transition="in" filter="wipe(up)">
                                      <p:cBhvr>
                                        <p:cTn id="11" dur="500"/>
                                        <p:tgtEl>
                                          <p:spTgt spid="82947">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3027"/>
                                        </p:tgtEl>
                                        <p:attrNameLst>
                                          <p:attrName>style.visibility</p:attrName>
                                        </p:attrNameLst>
                                      </p:cBhvr>
                                      <p:to>
                                        <p:strVal val="visible"/>
                                      </p:to>
                                    </p:set>
                                    <p:animEffect transition="in" filter="blinds(horizontal)">
                                      <p:cBhvr>
                                        <p:cTn id="15" dur="500"/>
                                        <p:tgtEl>
                                          <p:spTgt spid="830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2947">
                                            <p:txEl>
                                              <p:pRg st="10" end="10"/>
                                            </p:txEl>
                                          </p:spTgt>
                                        </p:tgtEl>
                                        <p:attrNameLst>
                                          <p:attrName>style.visibility</p:attrName>
                                        </p:attrNameLst>
                                      </p:cBhvr>
                                      <p:to>
                                        <p:strVal val="visible"/>
                                      </p:to>
                                    </p:set>
                                    <p:animEffect transition="in" filter="wipe(up)">
                                      <p:cBhvr>
                                        <p:cTn id="19" dur="500"/>
                                        <p:tgtEl>
                                          <p:spTgt spid="82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smtClean="0"/>
              <a:t>3.1 widget</a:t>
            </a:r>
            <a:r>
              <a:rPr lang="zh-CN" altLang="en-US" smtClean="0"/>
              <a:t>包与控件</a:t>
            </a:r>
            <a:endParaRPr lang="en-US" altLang="zh-CN">
              <a:ea typeface="宋体" pitchFamily="2" charset="-122"/>
            </a:endParaRPr>
          </a:p>
        </p:txBody>
      </p:sp>
      <p:sp>
        <p:nvSpPr>
          <p:cNvPr id="30723" name="Rectangle 3"/>
          <p:cNvSpPr>
            <a:spLocks noGrp="1" noChangeArrowheads="1"/>
          </p:cNvSpPr>
          <p:nvPr>
            <p:ph type="body" idx="1"/>
          </p:nvPr>
        </p:nvSpPr>
        <p:spPr>
          <a:xfrm>
            <a:off x="-31" y="1123950"/>
            <a:ext cx="6286544" cy="5162550"/>
          </a:xfrm>
        </p:spPr>
        <p:txBody>
          <a:bodyPr/>
          <a:lstStyle/>
          <a:p>
            <a:pPr>
              <a:lnSpc>
                <a:spcPct val="110000"/>
              </a:lnSpc>
              <a:spcBef>
                <a:spcPts val="600"/>
              </a:spcBef>
              <a:tabLst>
                <a:tab pos="3943350" algn="l"/>
                <a:tab pos="6724650" algn="l"/>
                <a:tab pos="6915150" algn="l"/>
              </a:tabLst>
              <a:defRPr/>
            </a:pPr>
            <a:r>
              <a:rPr lang="en-US" altLang="zh-CN" sz="2000" b="1" smtClean="0">
                <a:latin typeface="微软雅黑" pitchFamily="34" charset="-122"/>
                <a:ea typeface="微软雅黑" pitchFamily="34" charset="-122"/>
              </a:rPr>
              <a:t>Widget</a:t>
            </a:r>
          </a:p>
          <a:p>
            <a:pPr marL="723900" lvl="1" indent="-361950" eaLnBrk="1" hangingPunct="1">
              <a:lnSpc>
                <a:spcPct val="11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000" smtClean="0">
                <a:latin typeface="微软雅黑" pitchFamily="34" charset="-122"/>
                <a:ea typeface="微软雅黑" pitchFamily="34" charset="-122"/>
                <a:cs typeface="+mn-cs"/>
              </a:rPr>
              <a:t>Widget</a:t>
            </a:r>
            <a:r>
              <a:rPr lang="zh-CN" altLang="zh-CN" sz="2000" smtClean="0">
                <a:latin typeface="微软雅黑" pitchFamily="34" charset="-122"/>
                <a:ea typeface="微软雅黑" pitchFamily="34" charset="-122"/>
                <a:cs typeface="+mn-cs"/>
              </a:rPr>
              <a:t>是为构建用户交互界面提供服务的视图对象</a:t>
            </a:r>
            <a:r>
              <a:rPr lang="zh-CN" altLang="en-US" sz="2000" smtClean="0">
                <a:latin typeface="微软雅黑" pitchFamily="34" charset="-122"/>
                <a:ea typeface="微软雅黑" pitchFamily="34" charset="-122"/>
                <a:cs typeface="+mn-cs"/>
              </a:rPr>
              <a:t>。</a:t>
            </a:r>
            <a:endParaRPr lang="en-US" altLang="zh-CN" sz="2000" smtClean="0">
              <a:latin typeface="微软雅黑" pitchFamily="34" charset="-122"/>
              <a:ea typeface="微软雅黑" pitchFamily="34" charset="-122"/>
              <a:cs typeface="+mn-cs"/>
            </a:endParaRPr>
          </a:p>
          <a:p>
            <a:pPr marL="723900" lvl="1" indent="-361950" eaLnBrk="1" hangingPunct="1">
              <a:lnSpc>
                <a:spcPct val="11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000" smtClean="0">
                <a:latin typeface="微软雅黑" pitchFamily="34" charset="-122"/>
                <a:ea typeface="微软雅黑" pitchFamily="34" charset="-122"/>
                <a:cs typeface="+mn-cs"/>
              </a:rPr>
              <a:t>Widget</a:t>
            </a:r>
            <a:r>
              <a:rPr lang="zh-CN" altLang="en-US" sz="2000" smtClean="0">
                <a:latin typeface="微软雅黑" pitchFamily="34" charset="-122"/>
                <a:ea typeface="微软雅黑" pitchFamily="34" charset="-122"/>
                <a:cs typeface="+mn-cs"/>
              </a:rPr>
              <a:t>类是</a:t>
            </a:r>
            <a:r>
              <a:rPr lang="en-US" altLang="zh-CN" sz="2000" smtClean="0">
                <a:latin typeface="微软雅黑" pitchFamily="34" charset="-122"/>
                <a:ea typeface="微软雅黑" pitchFamily="34" charset="-122"/>
                <a:cs typeface="+mn-cs"/>
              </a:rPr>
              <a:t>View</a:t>
            </a:r>
            <a:r>
              <a:rPr lang="zh-CN" altLang="en-US" sz="2000" smtClean="0">
                <a:latin typeface="微软雅黑" pitchFamily="34" charset="-122"/>
                <a:ea typeface="微软雅黑" pitchFamily="34" charset="-122"/>
                <a:cs typeface="+mn-cs"/>
              </a:rPr>
              <a:t>类的子类。</a:t>
            </a:r>
            <a:endParaRPr lang="en-US" altLang="zh-CN" sz="2000" smtClean="0">
              <a:latin typeface="微软雅黑" pitchFamily="34" charset="-122"/>
              <a:ea typeface="微软雅黑" pitchFamily="34" charset="-122"/>
              <a:cs typeface="+mn-cs"/>
            </a:endParaRPr>
          </a:p>
          <a:p>
            <a:pPr marL="723900" lvl="1" indent="-361950" eaLnBrk="1" hangingPunct="1">
              <a:lnSpc>
                <a:spcPct val="11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000" smtClean="0">
                <a:latin typeface="微软雅黑" pitchFamily="34" charset="-122"/>
                <a:ea typeface="微软雅黑" pitchFamily="34" charset="-122"/>
                <a:cs typeface="+mn-cs"/>
              </a:rPr>
              <a:t>Android</a:t>
            </a:r>
            <a:r>
              <a:rPr lang="zh-CN" altLang="en-US" sz="2000" smtClean="0">
                <a:latin typeface="微软雅黑" pitchFamily="34" charset="-122"/>
                <a:ea typeface="微软雅黑" pitchFamily="34" charset="-122"/>
                <a:cs typeface="+mn-cs"/>
              </a:rPr>
              <a:t>的可视控件都在</a:t>
            </a:r>
            <a:r>
              <a:rPr lang="en-US" altLang="zh-CN" sz="2000" err="1" smtClean="0">
                <a:latin typeface="微软雅黑" pitchFamily="34" charset="-122"/>
                <a:ea typeface="微软雅黑" pitchFamily="34" charset="-122"/>
                <a:cs typeface="+mn-cs"/>
              </a:rPr>
              <a:t>android.widget</a:t>
            </a:r>
            <a:r>
              <a:rPr lang="zh-CN" altLang="en-US" sz="2000" smtClean="0">
                <a:latin typeface="微软雅黑" pitchFamily="34" charset="-122"/>
                <a:ea typeface="微软雅黑" pitchFamily="34" charset="-122"/>
                <a:cs typeface="+mn-cs"/>
              </a:rPr>
              <a:t>包内。</a:t>
            </a:r>
          </a:p>
          <a:p>
            <a:pPr marL="723900" lvl="1" indent="-361950" eaLnBrk="1" hangingPunct="1">
              <a:lnSpc>
                <a:spcPct val="11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000" smtClean="0">
                <a:latin typeface="微软雅黑" pitchFamily="34" charset="-122"/>
                <a:ea typeface="微软雅黑" pitchFamily="34" charset="-122"/>
                <a:cs typeface="+mn-cs"/>
              </a:rPr>
              <a:t>Widget</a:t>
            </a:r>
            <a:r>
              <a:rPr lang="zh-CN" altLang="en-US" sz="2000" smtClean="0">
                <a:latin typeface="微软雅黑" pitchFamily="34" charset="-122"/>
                <a:ea typeface="微软雅黑" pitchFamily="34" charset="-122"/>
                <a:cs typeface="+mn-cs"/>
              </a:rPr>
              <a:t>常用的控件包括：</a:t>
            </a: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1800" smtClean="0">
                <a:latin typeface="微软雅黑" pitchFamily="34" charset="-122"/>
                <a:ea typeface="微软雅黑" pitchFamily="34" charset="-122"/>
                <a:cs typeface="+mn-cs"/>
              </a:rPr>
              <a:t>文本控件如：</a:t>
            </a:r>
            <a:r>
              <a:rPr lang="en-US" altLang="zh-CN" sz="1800" err="1" smtClean="0">
                <a:latin typeface="微软雅黑" pitchFamily="34" charset="-122"/>
                <a:ea typeface="微软雅黑" pitchFamily="34" charset="-122"/>
                <a:cs typeface="+mn-cs"/>
              </a:rPr>
              <a:t>TextView</a:t>
            </a:r>
            <a:r>
              <a:rPr lang="zh-CN" altLang="en-US" sz="1800" smtClean="0">
                <a:latin typeface="微软雅黑" pitchFamily="34" charset="-122"/>
                <a:ea typeface="微软雅黑" pitchFamily="34" charset="-122"/>
                <a:cs typeface="+mn-cs"/>
              </a:rPr>
              <a:t>、</a:t>
            </a:r>
            <a:r>
              <a:rPr lang="en-US" altLang="zh-CN" sz="1800" err="1" smtClean="0">
                <a:latin typeface="微软雅黑" pitchFamily="34" charset="-122"/>
                <a:ea typeface="微软雅黑" pitchFamily="34" charset="-122"/>
                <a:cs typeface="+mn-cs"/>
              </a:rPr>
              <a:t>EditText</a:t>
            </a:r>
            <a:endParaRPr lang="zh-CN" altLang="en-US" sz="18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1800" smtClean="0">
                <a:latin typeface="微软雅黑" pitchFamily="34" charset="-122"/>
                <a:ea typeface="微软雅黑" pitchFamily="34" charset="-122"/>
                <a:cs typeface="+mn-cs"/>
              </a:rPr>
              <a:t>按钮控件如：</a:t>
            </a:r>
            <a:r>
              <a:rPr lang="en-US" altLang="zh-CN" sz="1800" smtClean="0">
                <a:latin typeface="微软雅黑" pitchFamily="34" charset="-122"/>
                <a:ea typeface="微软雅黑" pitchFamily="34" charset="-122"/>
                <a:cs typeface="+mn-cs"/>
              </a:rPr>
              <a:t>Button</a:t>
            </a:r>
            <a:r>
              <a:rPr lang="zh-CN" altLang="en-US" sz="1800" smtClean="0">
                <a:latin typeface="微软雅黑" pitchFamily="34" charset="-122"/>
                <a:ea typeface="微软雅黑" pitchFamily="34" charset="-122"/>
                <a:cs typeface="+mn-cs"/>
              </a:rPr>
              <a:t>、</a:t>
            </a:r>
            <a:r>
              <a:rPr lang="en-US" altLang="zh-CN" sz="1800" err="1" smtClean="0">
                <a:latin typeface="微软雅黑" pitchFamily="34" charset="-122"/>
                <a:ea typeface="微软雅黑" pitchFamily="34" charset="-122"/>
                <a:cs typeface="+mn-cs"/>
              </a:rPr>
              <a:t>ImageButton</a:t>
            </a:r>
            <a:endParaRPr lang="en-US" altLang="zh-CN" sz="18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1800" smtClean="0">
                <a:latin typeface="微软雅黑" pitchFamily="34" charset="-122"/>
                <a:ea typeface="微软雅黑" pitchFamily="34" charset="-122"/>
                <a:cs typeface="+mn-cs"/>
              </a:rPr>
              <a:t>选择控件如： </a:t>
            </a:r>
            <a:r>
              <a:rPr lang="en-US" altLang="zh-CN" sz="1800" smtClean="0">
                <a:latin typeface="微软雅黑" pitchFamily="34" charset="-122"/>
                <a:ea typeface="微软雅黑" pitchFamily="34" charset="-122"/>
                <a:cs typeface="+mn-cs"/>
              </a:rPr>
              <a:t>Checkbox</a:t>
            </a:r>
            <a:r>
              <a:rPr lang="zh-CN" altLang="en-US" sz="1800" smtClean="0">
                <a:latin typeface="微软雅黑" pitchFamily="34" charset="-122"/>
                <a:ea typeface="微软雅黑" pitchFamily="34" charset="-122"/>
                <a:cs typeface="+mn-cs"/>
              </a:rPr>
              <a:t>、</a:t>
            </a:r>
            <a:r>
              <a:rPr lang="en-US" altLang="zh-CN" sz="1800" err="1" smtClean="0">
                <a:latin typeface="微软雅黑" pitchFamily="34" charset="-122"/>
                <a:ea typeface="微软雅黑" pitchFamily="34" charset="-122"/>
                <a:cs typeface="+mn-cs"/>
              </a:rPr>
              <a:t>RadioButton</a:t>
            </a:r>
            <a:endParaRPr lang="en-US" altLang="zh-CN" sz="18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1800" smtClean="0">
                <a:latin typeface="微软雅黑" pitchFamily="34" charset="-122"/>
                <a:ea typeface="微软雅黑" pitchFamily="34" charset="-122"/>
                <a:cs typeface="+mn-cs"/>
              </a:rPr>
              <a:t>图片显示控件如：</a:t>
            </a:r>
            <a:r>
              <a:rPr lang="en-US" altLang="zh-CN" sz="1800" err="1" smtClean="0">
                <a:latin typeface="微软雅黑" pitchFamily="34" charset="-122"/>
                <a:ea typeface="微软雅黑" pitchFamily="34" charset="-122"/>
                <a:cs typeface="+mn-cs"/>
              </a:rPr>
              <a:t>ImageView</a:t>
            </a:r>
            <a:endParaRPr lang="zh-CN" altLang="en-US" sz="18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1800" smtClean="0">
                <a:latin typeface="微软雅黑" pitchFamily="34" charset="-122"/>
                <a:ea typeface="微软雅黑" pitchFamily="34" charset="-122"/>
                <a:cs typeface="+mn-cs"/>
              </a:rPr>
              <a:t>时钟控件：</a:t>
            </a:r>
            <a:r>
              <a:rPr lang="en-US" altLang="zh-CN" sz="1800" err="1" smtClean="0">
                <a:latin typeface="微软雅黑" pitchFamily="34" charset="-122"/>
                <a:ea typeface="微软雅黑" pitchFamily="34" charset="-122"/>
                <a:cs typeface="+mn-cs"/>
              </a:rPr>
              <a:t>AnalogClock</a:t>
            </a:r>
            <a:r>
              <a:rPr lang="zh-CN" altLang="en-US" sz="1800" smtClean="0">
                <a:latin typeface="微软雅黑" pitchFamily="34" charset="-122"/>
                <a:ea typeface="微软雅黑" pitchFamily="34" charset="-122"/>
                <a:cs typeface="+mn-cs"/>
              </a:rPr>
              <a:t>、</a:t>
            </a:r>
            <a:r>
              <a:rPr lang="en-US" altLang="zh-CN" sz="1800" err="1" smtClean="0">
                <a:latin typeface="微软雅黑" pitchFamily="34" charset="-122"/>
                <a:ea typeface="微软雅黑" pitchFamily="34" charset="-122"/>
                <a:cs typeface="+mn-cs"/>
              </a:rPr>
              <a:t>DigitalClock</a:t>
            </a:r>
            <a:endParaRPr lang="en-US" altLang="zh-CN" sz="18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1800" smtClean="0">
                <a:latin typeface="微软雅黑" pitchFamily="34" charset="-122"/>
                <a:ea typeface="微软雅黑" pitchFamily="34" charset="-122"/>
                <a:cs typeface="+mn-cs"/>
              </a:rPr>
              <a:t>日期与时间选择控件：</a:t>
            </a:r>
            <a:r>
              <a:rPr lang="en-US" altLang="zh-CN" sz="1800" err="1" smtClean="0">
                <a:latin typeface="微软雅黑" pitchFamily="34" charset="-122"/>
                <a:ea typeface="微软雅黑" pitchFamily="34" charset="-122"/>
                <a:cs typeface="+mn-cs"/>
              </a:rPr>
              <a:t>DatePicker</a:t>
            </a:r>
            <a:r>
              <a:rPr lang="zh-CN" altLang="en-US" sz="1800" smtClean="0">
                <a:latin typeface="微软雅黑" pitchFamily="34" charset="-122"/>
                <a:ea typeface="微软雅黑" pitchFamily="34" charset="-122"/>
                <a:cs typeface="+mn-cs"/>
              </a:rPr>
              <a:t>、</a:t>
            </a:r>
            <a:r>
              <a:rPr lang="en-US" altLang="zh-CN" sz="1800" err="1" smtClean="0">
                <a:latin typeface="微软雅黑" pitchFamily="34" charset="-122"/>
                <a:ea typeface="微软雅黑" pitchFamily="34" charset="-122"/>
                <a:cs typeface="+mn-cs"/>
              </a:rPr>
              <a:t>TimePicker</a:t>
            </a:r>
            <a:endParaRPr lang="en-US" altLang="zh-CN" sz="18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1800" smtClean="0">
                <a:latin typeface="微软雅黑" pitchFamily="34" charset="-122"/>
                <a:ea typeface="微软雅黑" pitchFamily="34" charset="-122"/>
                <a:cs typeface="+mn-cs"/>
              </a:rPr>
              <a:t>……</a:t>
            </a:r>
            <a:endParaRPr lang="zh-CN" altLang="en-US" sz="1800" smtClean="0">
              <a:latin typeface="微软雅黑" pitchFamily="34" charset="-122"/>
              <a:ea typeface="微软雅黑" pitchFamily="34" charset="-122"/>
              <a:cs typeface="+mn-cs"/>
            </a:endParaRPr>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288" y="1556792"/>
            <a:ext cx="2931712" cy="31683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up)">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up)">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wipe(up)">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wipe(up)">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wipe(up)">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wipe(up)">
                                      <p:cBhvr>
                                        <p:cTn id="32" dur="500"/>
                                        <p:tgtEl>
                                          <p:spTgt spid="30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wipe(up)">
                                      <p:cBhvr>
                                        <p:cTn id="37" dur="500"/>
                                        <p:tgtEl>
                                          <p:spTgt spid="30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723">
                                            <p:txEl>
                                              <p:pRg st="7" end="7"/>
                                            </p:txEl>
                                          </p:spTgt>
                                        </p:tgtEl>
                                        <p:attrNameLst>
                                          <p:attrName>style.visibility</p:attrName>
                                        </p:attrNameLst>
                                      </p:cBhvr>
                                      <p:to>
                                        <p:strVal val="visible"/>
                                      </p:to>
                                    </p:set>
                                    <p:animEffect transition="in" filter="wipe(up)">
                                      <p:cBhvr>
                                        <p:cTn id="42" dur="500"/>
                                        <p:tgtEl>
                                          <p:spTgt spid="307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0723">
                                            <p:txEl>
                                              <p:pRg st="8" end="8"/>
                                            </p:txEl>
                                          </p:spTgt>
                                        </p:tgtEl>
                                        <p:attrNameLst>
                                          <p:attrName>style.visibility</p:attrName>
                                        </p:attrNameLst>
                                      </p:cBhvr>
                                      <p:to>
                                        <p:strVal val="visible"/>
                                      </p:to>
                                    </p:set>
                                    <p:animEffect transition="in" filter="wipe(up)">
                                      <p:cBhvr>
                                        <p:cTn id="47" dur="500"/>
                                        <p:tgtEl>
                                          <p:spTgt spid="307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0723">
                                            <p:txEl>
                                              <p:pRg st="9" end="9"/>
                                            </p:txEl>
                                          </p:spTgt>
                                        </p:tgtEl>
                                        <p:attrNameLst>
                                          <p:attrName>style.visibility</p:attrName>
                                        </p:attrNameLst>
                                      </p:cBhvr>
                                      <p:to>
                                        <p:strVal val="visible"/>
                                      </p:to>
                                    </p:set>
                                    <p:animEffect transition="in" filter="wipe(up)">
                                      <p:cBhvr>
                                        <p:cTn id="52" dur="500"/>
                                        <p:tgtEl>
                                          <p:spTgt spid="307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0723">
                                            <p:txEl>
                                              <p:pRg st="10" end="10"/>
                                            </p:txEl>
                                          </p:spTgt>
                                        </p:tgtEl>
                                        <p:attrNameLst>
                                          <p:attrName>style.visibility</p:attrName>
                                        </p:attrNameLst>
                                      </p:cBhvr>
                                      <p:to>
                                        <p:strVal val="visible"/>
                                      </p:to>
                                    </p:set>
                                    <p:animEffect transition="in" filter="wipe(up)">
                                      <p:cBhvr>
                                        <p:cTn id="57" dur="500"/>
                                        <p:tgtEl>
                                          <p:spTgt spid="3072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0723">
                                            <p:txEl>
                                              <p:pRg st="11" end="11"/>
                                            </p:txEl>
                                          </p:spTgt>
                                        </p:tgtEl>
                                        <p:attrNameLst>
                                          <p:attrName>style.visibility</p:attrName>
                                        </p:attrNameLst>
                                      </p:cBhvr>
                                      <p:to>
                                        <p:strVal val="visible"/>
                                      </p:to>
                                    </p:set>
                                    <p:animEffect transition="in" filter="wipe(up)">
                                      <p:cBhvr>
                                        <p:cTn id="62" dur="500"/>
                                        <p:tgtEl>
                                          <p:spTgt spid="30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3.1 widget</a:t>
            </a:r>
            <a:r>
              <a:rPr lang="zh-CN" altLang="en-US" smtClean="0"/>
              <a:t>包与控件</a:t>
            </a:r>
            <a:endParaRPr lang="zh-CN" altLang="en-US"/>
          </a:p>
        </p:txBody>
      </p:sp>
      <p:sp>
        <p:nvSpPr>
          <p:cNvPr id="3" name="内容占位符 2"/>
          <p:cNvSpPr>
            <a:spLocks noGrp="1"/>
          </p:cNvSpPr>
          <p:nvPr>
            <p:ph idx="1"/>
          </p:nvPr>
        </p:nvSpPr>
        <p:spPr>
          <a:xfrm>
            <a:off x="428596" y="857232"/>
            <a:ext cx="8191500" cy="5105400"/>
          </a:xfrm>
        </p:spPr>
        <p:txBody>
          <a:bodyPr/>
          <a:lstStyle/>
          <a:p>
            <a:r>
              <a:rPr lang="zh-CN" smtClean="0">
                <a:solidFill>
                  <a:schemeClr val="tx1"/>
                </a:solidFill>
                <a:latin typeface="+mn-lt"/>
                <a:ea typeface="+mn-ea"/>
                <a:cs typeface="+mn-cs"/>
              </a:rPr>
              <a:t>控件的属性</a:t>
            </a:r>
            <a:endParaRPr lang="zh-CN" altLang="en-US"/>
          </a:p>
        </p:txBody>
      </p:sp>
      <p:graphicFrame>
        <p:nvGraphicFramePr>
          <p:cNvPr id="4" name="表格 3"/>
          <p:cNvGraphicFramePr>
            <a:graphicFrameLocks noGrp="1"/>
          </p:cNvGraphicFramePr>
          <p:nvPr/>
        </p:nvGraphicFramePr>
        <p:xfrm>
          <a:off x="142844" y="1357298"/>
          <a:ext cx="8786874" cy="5286413"/>
        </p:xfrm>
        <a:graphic>
          <a:graphicData uri="http://schemas.openxmlformats.org/drawingml/2006/table">
            <a:tbl>
              <a:tblPr/>
              <a:tblGrid>
                <a:gridCol w="2102782">
                  <a:extLst>
                    <a:ext uri="{9D8B030D-6E8A-4147-A177-3AD203B41FA5}">
                      <a16:colId xmlns:a16="http://schemas.microsoft.com/office/drawing/2014/main" val="20000"/>
                    </a:ext>
                  </a:extLst>
                </a:gridCol>
                <a:gridCol w="2897878">
                  <a:extLst>
                    <a:ext uri="{9D8B030D-6E8A-4147-A177-3AD203B41FA5}">
                      <a16:colId xmlns:a16="http://schemas.microsoft.com/office/drawing/2014/main" val="20001"/>
                    </a:ext>
                  </a:extLst>
                </a:gridCol>
                <a:gridCol w="3786214">
                  <a:extLst>
                    <a:ext uri="{9D8B030D-6E8A-4147-A177-3AD203B41FA5}">
                      <a16:colId xmlns:a16="http://schemas.microsoft.com/office/drawing/2014/main" val="20002"/>
                    </a:ext>
                  </a:extLst>
                </a:gridCol>
              </a:tblGrid>
              <a:tr h="187501">
                <a:tc>
                  <a:txBody>
                    <a:bodyPr/>
                    <a:lstStyle/>
                    <a:p>
                      <a:pPr algn="ctr">
                        <a:spcAft>
                          <a:spcPts val="0"/>
                        </a:spcAft>
                      </a:pPr>
                      <a:r>
                        <a:rPr lang="zh-CN" sz="1200" b="1" kern="100">
                          <a:latin typeface="Calibri"/>
                          <a:ea typeface="宋体"/>
                          <a:cs typeface="Times New Roman"/>
                        </a:rPr>
                        <a:t>属性名</a:t>
                      </a:r>
                    </a:p>
                  </a:txBody>
                  <a:tcPr marL="63592" marR="63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200" b="1" kern="100">
                          <a:latin typeface="Calibri"/>
                          <a:ea typeface="宋体"/>
                          <a:cs typeface="Times New Roman"/>
                        </a:rPr>
                        <a:t>简介</a:t>
                      </a:r>
                    </a:p>
                  </a:txBody>
                  <a:tcPr marL="63592" marR="63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200" b="1" kern="100">
                          <a:latin typeface="Calibri"/>
                          <a:ea typeface="宋体"/>
                          <a:cs typeface="Times New Roman"/>
                        </a:rPr>
                        <a:t>取值信息</a:t>
                      </a:r>
                    </a:p>
                  </a:txBody>
                  <a:tcPr marL="63592" marR="63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87501">
                <a:tc>
                  <a:txBody>
                    <a:bodyPr/>
                    <a:lstStyle/>
                    <a:p>
                      <a:pPr algn="just">
                        <a:spcAft>
                          <a:spcPts val="0"/>
                        </a:spcAft>
                      </a:pPr>
                      <a:r>
                        <a:rPr lang="en-US" sz="1200" b="1" kern="100">
                          <a:latin typeface="Calibri"/>
                          <a:ea typeface="宋体"/>
                          <a:cs typeface="Times New Roman"/>
                        </a:rPr>
                        <a:t>android</a:t>
                      </a:r>
                      <a:r>
                        <a:rPr lang="zh-CN" sz="1200" b="1" kern="100">
                          <a:latin typeface="Calibri"/>
                          <a:ea typeface="宋体"/>
                          <a:cs typeface="Times New Roman"/>
                        </a:rPr>
                        <a:t>：</a:t>
                      </a:r>
                      <a:r>
                        <a:rPr lang="en-US" sz="1200" b="1" kern="100">
                          <a:latin typeface="Calibri"/>
                          <a:ea typeface="宋体"/>
                          <a:cs typeface="Times New Roman"/>
                        </a:rPr>
                        <a:t>id</a:t>
                      </a:r>
                      <a:endParaRPr lang="zh-CN" sz="1200" b="1" kern="100">
                        <a:latin typeface="Calibri"/>
                        <a:ea typeface="宋体"/>
                        <a:cs typeface="Times New Roman"/>
                      </a:endParaRPr>
                    </a:p>
                  </a:txBody>
                  <a:tcPr marL="63592" marR="63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控件的</a:t>
                      </a:r>
                      <a:r>
                        <a:rPr lang="en-US" sz="1200" b="1" kern="100">
                          <a:latin typeface="Calibri"/>
                          <a:ea typeface="宋体"/>
                          <a:cs typeface="Times New Roman"/>
                        </a:rPr>
                        <a:t>ID</a:t>
                      </a:r>
                      <a:r>
                        <a:rPr lang="zh-CN" sz="1200" b="1" kern="100">
                          <a:latin typeface="Calibri"/>
                          <a:ea typeface="宋体"/>
                          <a:cs typeface="Times New Roman"/>
                        </a:rPr>
                        <a:t>，具有唯一性</a:t>
                      </a:r>
                    </a:p>
                  </a:txBody>
                  <a:tcPr marL="63592" marR="63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自定义</a:t>
                      </a:r>
                    </a:p>
                  </a:txBody>
                  <a:tcPr marL="63592" marR="63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74446">
                <a:tc>
                  <a:txBody>
                    <a:bodyPr/>
                    <a:lstStyle/>
                    <a:p>
                      <a:pPr algn="just">
                        <a:spcAft>
                          <a:spcPts val="0"/>
                        </a:spcAft>
                      </a:pPr>
                      <a:r>
                        <a:rPr lang="en-US" sz="1200" b="1" kern="100">
                          <a:latin typeface="Calibri"/>
                          <a:ea typeface="宋体"/>
                          <a:cs typeface="Times New Roman"/>
                        </a:rPr>
                        <a:t>android:layout_width</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控件宽度</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algn="just">
                        <a:spcAft>
                          <a:spcPts val="0"/>
                        </a:spcAft>
                      </a:pPr>
                      <a:r>
                        <a:rPr lang="zh-CN" sz="1200" b="1" kern="100">
                          <a:latin typeface="Calibri"/>
                          <a:ea typeface="宋体"/>
                          <a:cs typeface="Times New Roman"/>
                        </a:rPr>
                        <a:t>系统值：</a:t>
                      </a:r>
                    </a:p>
                    <a:p>
                      <a:pPr algn="just">
                        <a:spcAft>
                          <a:spcPts val="0"/>
                        </a:spcAft>
                      </a:pPr>
                      <a:r>
                        <a:rPr lang="en-US" sz="1200" b="1" kern="100">
                          <a:latin typeface="Calibri"/>
                          <a:ea typeface="宋体"/>
                          <a:cs typeface="Times New Roman"/>
                        </a:rPr>
                        <a:t>fill_parent</a:t>
                      </a:r>
                      <a:r>
                        <a:rPr lang="zh-CN" sz="1200" b="1" kern="100">
                          <a:latin typeface="Calibri"/>
                          <a:ea typeface="宋体"/>
                          <a:cs typeface="Times New Roman"/>
                        </a:rPr>
                        <a:t>填充（充满）父容器，</a:t>
                      </a:r>
                    </a:p>
                    <a:p>
                      <a:pPr algn="just">
                        <a:spcAft>
                          <a:spcPts val="0"/>
                        </a:spcAft>
                      </a:pPr>
                      <a:r>
                        <a:rPr lang="en-US" sz="1200" b="1" kern="100">
                          <a:latin typeface="Calibri"/>
                          <a:ea typeface="宋体"/>
                          <a:cs typeface="Times New Roman"/>
                        </a:rPr>
                        <a:t>match_parent</a:t>
                      </a:r>
                      <a:r>
                        <a:rPr lang="zh-CN" sz="1200" b="1" kern="100">
                          <a:latin typeface="Calibri"/>
                          <a:ea typeface="宋体"/>
                          <a:cs typeface="Times New Roman"/>
                        </a:rPr>
                        <a:t>匹配父容器</a:t>
                      </a:r>
                    </a:p>
                    <a:p>
                      <a:pPr algn="just">
                        <a:spcAft>
                          <a:spcPts val="0"/>
                        </a:spcAft>
                      </a:pPr>
                      <a:r>
                        <a:rPr lang="en-US" sz="1200" b="1" kern="100">
                          <a:latin typeface="Calibri"/>
                          <a:ea typeface="宋体"/>
                          <a:cs typeface="Times New Roman"/>
                        </a:rPr>
                        <a:t>wrap_content</a:t>
                      </a:r>
                      <a:r>
                        <a:rPr lang="zh-CN" sz="1200" b="1" kern="100">
                          <a:latin typeface="Calibri"/>
                          <a:ea typeface="宋体"/>
                          <a:cs typeface="Times New Roman"/>
                        </a:rPr>
                        <a:t>包围内容</a:t>
                      </a:r>
                    </a:p>
                    <a:p>
                      <a:pPr algn="just">
                        <a:spcAft>
                          <a:spcPts val="0"/>
                        </a:spcAft>
                      </a:pPr>
                      <a:r>
                        <a:rPr lang="zh-CN" sz="1200" b="1" kern="100">
                          <a:latin typeface="Calibri"/>
                          <a:ea typeface="宋体"/>
                          <a:cs typeface="Times New Roman"/>
                        </a:rPr>
                        <a:t>自定义值：</a:t>
                      </a:r>
                    </a:p>
                    <a:p>
                      <a:pPr algn="just">
                        <a:spcAft>
                          <a:spcPts val="0"/>
                        </a:spcAft>
                      </a:pPr>
                      <a:r>
                        <a:rPr lang="zh-CN" sz="1200" b="1" kern="100">
                          <a:latin typeface="Calibri"/>
                          <a:ea typeface="宋体"/>
                          <a:cs typeface="Times New Roman"/>
                        </a:rPr>
                        <a:t>直接指定控件尺寸</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674446">
                <a:tc>
                  <a:txBody>
                    <a:bodyPr/>
                    <a:lstStyle/>
                    <a:p>
                      <a:pPr algn="just">
                        <a:spcAft>
                          <a:spcPts val="0"/>
                        </a:spcAft>
                      </a:pPr>
                      <a:r>
                        <a:rPr lang="en-US" sz="1200" b="1" kern="100">
                          <a:latin typeface="Calibri"/>
                          <a:ea typeface="宋体"/>
                          <a:cs typeface="Times New Roman"/>
                        </a:rPr>
                        <a:t>android:layout_height</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控件高度</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zh-CN" altLang="en-US"/>
                    </a:p>
                  </a:txBody>
                  <a:tcPr/>
                </a:tc>
                <a:extLst>
                  <a:ext uri="{0D108BD9-81ED-4DB2-BD59-A6C34878D82A}">
                    <a16:rowId xmlns:a16="http://schemas.microsoft.com/office/drawing/2014/main" val="10003"/>
                  </a:ext>
                </a:extLst>
              </a:tr>
              <a:tr h="375002">
                <a:tc>
                  <a:txBody>
                    <a:bodyPr/>
                    <a:lstStyle/>
                    <a:p>
                      <a:pPr algn="just">
                        <a:spcAft>
                          <a:spcPts val="0"/>
                        </a:spcAft>
                      </a:pPr>
                      <a:r>
                        <a:rPr lang="en-US" sz="1200" b="1" kern="100">
                          <a:latin typeface="Calibri"/>
                          <a:ea typeface="宋体"/>
                          <a:cs typeface="Times New Roman"/>
                        </a:rPr>
                        <a:t>android:text</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显示的文本信息</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引用</a:t>
                      </a:r>
                      <a:r>
                        <a:rPr lang="en-US" sz="1200" b="1" kern="100">
                          <a:latin typeface="Calibri"/>
                          <a:ea typeface="宋体"/>
                          <a:cs typeface="Times New Roman"/>
                        </a:rPr>
                        <a:t>value</a:t>
                      </a:r>
                      <a:r>
                        <a:rPr lang="zh-CN" sz="1200" b="1" kern="100">
                          <a:latin typeface="Calibri"/>
                          <a:ea typeface="宋体"/>
                          <a:cs typeface="Times New Roman"/>
                        </a:rPr>
                        <a:t>中字符串，或直接指定字符串值</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375002">
                <a:tc>
                  <a:txBody>
                    <a:bodyPr/>
                    <a:lstStyle/>
                    <a:p>
                      <a:pPr algn="just">
                        <a:spcAft>
                          <a:spcPts val="0"/>
                        </a:spcAft>
                      </a:pPr>
                      <a:r>
                        <a:rPr lang="en-US" sz="1200" b="1" kern="100">
                          <a:latin typeface="Calibri"/>
                          <a:ea typeface="宋体"/>
                          <a:cs typeface="Times New Roman"/>
                        </a:rPr>
                        <a:t>android:background</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设定背景图片或颜色</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引用</a:t>
                      </a:r>
                      <a:r>
                        <a:rPr lang="en-US" sz="1200" b="1" kern="100">
                          <a:latin typeface="Calibri"/>
                          <a:ea typeface="宋体"/>
                          <a:cs typeface="Times New Roman"/>
                        </a:rPr>
                        <a:t>drawable</a:t>
                      </a:r>
                      <a:r>
                        <a:rPr lang="zh-CN" sz="1200" b="1" kern="100">
                          <a:latin typeface="Calibri"/>
                          <a:ea typeface="宋体"/>
                          <a:cs typeface="Times New Roman"/>
                        </a:rPr>
                        <a:t>中的图片，或直接给出</a:t>
                      </a:r>
                      <a:r>
                        <a:rPr lang="en-US" sz="1200" b="1" kern="100">
                          <a:latin typeface="Calibri"/>
                          <a:ea typeface="宋体"/>
                          <a:cs typeface="Times New Roman"/>
                        </a:rPr>
                        <a:t>RGB</a:t>
                      </a:r>
                      <a:r>
                        <a:rPr lang="zh-CN" sz="1200" b="1" kern="100">
                          <a:latin typeface="Calibri"/>
                          <a:ea typeface="宋体"/>
                          <a:cs typeface="Times New Roman"/>
                        </a:rPr>
                        <a:t>颜色</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187501">
                <a:tc>
                  <a:txBody>
                    <a:bodyPr/>
                    <a:lstStyle/>
                    <a:p>
                      <a:pPr algn="just">
                        <a:spcAft>
                          <a:spcPts val="0"/>
                        </a:spcAft>
                      </a:pPr>
                      <a:r>
                        <a:rPr lang="en-US" sz="1200" b="1" kern="100">
                          <a:latin typeface="Calibri"/>
                          <a:ea typeface="宋体"/>
                          <a:cs typeface="Times New Roman"/>
                        </a:rPr>
                        <a:t>android:textColor</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文字颜色</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endParaRPr lang="en-US"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187501">
                <a:tc>
                  <a:txBody>
                    <a:bodyPr/>
                    <a:lstStyle/>
                    <a:p>
                      <a:pPr algn="just">
                        <a:spcAft>
                          <a:spcPts val="0"/>
                        </a:spcAft>
                      </a:pPr>
                      <a:r>
                        <a:rPr lang="en-US" sz="1200" b="1" kern="100">
                          <a:latin typeface="Calibri"/>
                          <a:ea typeface="宋体"/>
                          <a:cs typeface="Times New Roman"/>
                        </a:rPr>
                        <a:t>android:textSize</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文字大小</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endParaRPr lang="en-US"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187501">
                <a:tc>
                  <a:txBody>
                    <a:bodyPr/>
                    <a:lstStyle/>
                    <a:p>
                      <a:pPr algn="just">
                        <a:spcAft>
                          <a:spcPts val="0"/>
                        </a:spcAft>
                      </a:pPr>
                      <a:r>
                        <a:rPr lang="en-US" sz="1200" b="1" kern="100">
                          <a:latin typeface="Calibri"/>
                          <a:ea typeface="宋体"/>
                          <a:cs typeface="Times New Roman"/>
                        </a:rPr>
                        <a:t>android:textStyle</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文字风格</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en-US" sz="1200" b="1" kern="100">
                          <a:latin typeface="Calibri"/>
                          <a:ea typeface="宋体"/>
                          <a:cs typeface="Times New Roman"/>
                        </a:rPr>
                        <a:t>normal</a:t>
                      </a:r>
                      <a:r>
                        <a:rPr lang="zh-CN" sz="1200" b="1" kern="100">
                          <a:latin typeface="Calibri"/>
                          <a:ea typeface="宋体"/>
                          <a:cs typeface="Times New Roman"/>
                        </a:rPr>
                        <a:t>、</a:t>
                      </a:r>
                      <a:r>
                        <a:rPr lang="en-US" sz="1200" b="1" kern="100">
                          <a:latin typeface="Calibri"/>
                          <a:ea typeface="宋体"/>
                          <a:cs typeface="Times New Roman"/>
                        </a:rPr>
                        <a:t>bold</a:t>
                      </a:r>
                      <a:r>
                        <a:rPr lang="zh-CN" sz="1200" b="1" kern="100">
                          <a:latin typeface="Calibri"/>
                          <a:ea typeface="宋体"/>
                          <a:cs typeface="Times New Roman"/>
                        </a:rPr>
                        <a:t>、</a:t>
                      </a:r>
                      <a:r>
                        <a:rPr lang="en-US" sz="1200" b="1" kern="100">
                          <a:latin typeface="Calibri"/>
                          <a:ea typeface="宋体"/>
                          <a:cs typeface="Times New Roman"/>
                        </a:rPr>
                        <a:t>italic</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187501">
                <a:tc>
                  <a:txBody>
                    <a:bodyPr/>
                    <a:lstStyle/>
                    <a:p>
                      <a:pPr algn="just">
                        <a:spcAft>
                          <a:spcPts val="0"/>
                        </a:spcAft>
                      </a:pPr>
                      <a:r>
                        <a:rPr lang="en-US" sz="1200" b="1" kern="100">
                          <a:latin typeface="Calibri"/>
                          <a:ea typeface="宋体"/>
                          <a:cs typeface="Times New Roman"/>
                        </a:rPr>
                        <a:t>android:maxLines</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最大行数</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endParaRPr lang="en-US"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187501">
                <a:tc>
                  <a:txBody>
                    <a:bodyPr/>
                    <a:lstStyle/>
                    <a:p>
                      <a:pPr algn="just">
                        <a:spcAft>
                          <a:spcPts val="0"/>
                        </a:spcAft>
                      </a:pPr>
                      <a:r>
                        <a:rPr lang="en-US" sz="1200" b="1" kern="100">
                          <a:latin typeface="Calibri"/>
                          <a:ea typeface="宋体"/>
                          <a:cs typeface="Times New Roman"/>
                        </a:rPr>
                        <a:t>android:gravity</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文字的对齐方式</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en-US" sz="1200" b="1" kern="100">
                          <a:latin typeface="Calibri"/>
                          <a:ea typeface="宋体"/>
                          <a:cs typeface="Times New Roman"/>
                        </a:rPr>
                        <a:t>top</a:t>
                      </a:r>
                      <a:r>
                        <a:rPr lang="zh-CN" sz="1200" b="1" kern="100">
                          <a:latin typeface="Calibri"/>
                          <a:ea typeface="宋体"/>
                          <a:cs typeface="Times New Roman"/>
                        </a:rPr>
                        <a:t>、</a:t>
                      </a:r>
                      <a:r>
                        <a:rPr lang="en-US" sz="1200" b="1" kern="100">
                          <a:latin typeface="Calibri"/>
                          <a:ea typeface="宋体"/>
                          <a:cs typeface="Times New Roman"/>
                        </a:rPr>
                        <a:t>bottom</a:t>
                      </a:r>
                      <a:r>
                        <a:rPr lang="zh-CN" sz="1200" b="1" kern="100">
                          <a:latin typeface="Calibri"/>
                          <a:ea typeface="宋体"/>
                          <a:cs typeface="Times New Roman"/>
                        </a:rPr>
                        <a:t>、</a:t>
                      </a:r>
                      <a:r>
                        <a:rPr lang="en-US" sz="1200" b="1" kern="100">
                          <a:latin typeface="Calibri"/>
                          <a:ea typeface="宋体"/>
                          <a:cs typeface="Times New Roman"/>
                        </a:rPr>
                        <a:t>left</a:t>
                      </a:r>
                      <a:r>
                        <a:rPr lang="zh-CN" sz="1200" b="1" kern="100">
                          <a:latin typeface="Calibri"/>
                          <a:ea typeface="宋体"/>
                          <a:cs typeface="Times New Roman"/>
                        </a:rPr>
                        <a:t>、</a:t>
                      </a:r>
                      <a:r>
                        <a:rPr lang="en-US" sz="1200" b="1" kern="100">
                          <a:latin typeface="Calibri"/>
                          <a:ea typeface="宋体"/>
                          <a:cs typeface="Times New Roman"/>
                        </a:rPr>
                        <a:t>right</a:t>
                      </a:r>
                      <a:r>
                        <a:rPr lang="zh-CN" sz="1200" b="1" kern="100">
                          <a:latin typeface="Calibri"/>
                          <a:ea typeface="宋体"/>
                          <a:cs typeface="Times New Roman"/>
                        </a:rPr>
                        <a:t>等</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187501">
                <a:tc>
                  <a:txBody>
                    <a:bodyPr/>
                    <a:lstStyle/>
                    <a:p>
                      <a:pPr algn="just">
                        <a:spcAft>
                          <a:spcPts val="0"/>
                        </a:spcAft>
                      </a:pPr>
                      <a:r>
                        <a:rPr lang="en-US" sz="1200" b="1" kern="100">
                          <a:latin typeface="Calibri"/>
                          <a:ea typeface="宋体"/>
                          <a:cs typeface="Times New Roman"/>
                        </a:rPr>
                        <a:t>android:password</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文本输入框是否是密码</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en-US" sz="1200" b="1" kern="100">
                          <a:latin typeface="Calibri"/>
                          <a:ea typeface="宋体"/>
                          <a:cs typeface="Times New Roman"/>
                        </a:rPr>
                        <a:t>true</a:t>
                      </a:r>
                      <a:r>
                        <a:rPr lang="zh-CN" sz="1200" b="1" kern="100">
                          <a:latin typeface="Calibri"/>
                          <a:ea typeface="宋体"/>
                          <a:cs typeface="Times New Roman"/>
                        </a:rPr>
                        <a:t>、</a:t>
                      </a:r>
                      <a:r>
                        <a:rPr lang="en-US" sz="1200" b="1" kern="100">
                          <a:latin typeface="Calibri"/>
                          <a:ea typeface="宋体"/>
                          <a:cs typeface="Times New Roman"/>
                        </a:rPr>
                        <a:t>false</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1"/>
                  </a:ext>
                </a:extLst>
              </a:tr>
              <a:tr h="375002">
                <a:tc>
                  <a:txBody>
                    <a:bodyPr/>
                    <a:lstStyle/>
                    <a:p>
                      <a:pPr algn="just">
                        <a:spcAft>
                          <a:spcPts val="0"/>
                        </a:spcAft>
                      </a:pPr>
                      <a:r>
                        <a:rPr lang="en-US" sz="1200" b="1" kern="100">
                          <a:latin typeface="Calibri"/>
                          <a:ea typeface="宋体"/>
                          <a:cs typeface="Times New Roman"/>
                        </a:rPr>
                        <a:t>android:selectAllOnFocus</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文本输入框在获得焦点时全选文字</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en-US" sz="1200" b="1" kern="100">
                          <a:latin typeface="Calibri"/>
                          <a:ea typeface="宋体"/>
                          <a:cs typeface="Times New Roman"/>
                        </a:rPr>
                        <a:t>true</a:t>
                      </a:r>
                      <a:r>
                        <a:rPr lang="zh-CN" sz="1200" b="1" kern="100">
                          <a:latin typeface="Calibri"/>
                          <a:ea typeface="宋体"/>
                          <a:cs typeface="Times New Roman"/>
                        </a:rPr>
                        <a:t>、</a:t>
                      </a:r>
                      <a:r>
                        <a:rPr lang="en-US" sz="1200" b="1" kern="100">
                          <a:latin typeface="Calibri"/>
                          <a:ea typeface="宋体"/>
                          <a:cs typeface="Times New Roman"/>
                        </a:rPr>
                        <a:t>false</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2"/>
                  </a:ext>
                </a:extLst>
              </a:tr>
              <a:tr h="187501">
                <a:tc>
                  <a:txBody>
                    <a:bodyPr/>
                    <a:lstStyle/>
                    <a:p>
                      <a:pPr algn="just">
                        <a:spcAft>
                          <a:spcPts val="0"/>
                        </a:spcAft>
                      </a:pPr>
                      <a:r>
                        <a:rPr lang="en-US" sz="1200" b="1" kern="100">
                          <a:latin typeface="Calibri"/>
                          <a:ea typeface="宋体"/>
                          <a:cs typeface="Times New Roman"/>
                        </a:rPr>
                        <a:t>android:inputType</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文本输入框的输入内容</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en-US" sz="1200" b="1" kern="100">
                          <a:latin typeface="Calibri"/>
                          <a:ea typeface="宋体"/>
                          <a:cs typeface="Times New Roman"/>
                        </a:rPr>
                        <a:t>number</a:t>
                      </a:r>
                      <a:r>
                        <a:rPr lang="zh-CN" sz="1200" b="1" kern="100">
                          <a:latin typeface="Calibri"/>
                          <a:ea typeface="宋体"/>
                          <a:cs typeface="Times New Roman"/>
                        </a:rPr>
                        <a:t>、</a:t>
                      </a:r>
                      <a:r>
                        <a:rPr lang="en-US" sz="1200" b="1" kern="100">
                          <a:latin typeface="Calibri"/>
                          <a:ea typeface="宋体"/>
                          <a:cs typeface="Times New Roman"/>
                        </a:rPr>
                        <a:t>date</a:t>
                      </a:r>
                      <a:r>
                        <a:rPr lang="zh-CN" sz="1200" b="1" kern="100">
                          <a:latin typeface="Calibri"/>
                          <a:ea typeface="宋体"/>
                          <a:cs typeface="Times New Roman"/>
                        </a:rPr>
                        <a:t>、</a:t>
                      </a:r>
                      <a:r>
                        <a:rPr lang="en-US" sz="1200" b="1" kern="100">
                          <a:latin typeface="Calibri"/>
                          <a:ea typeface="宋体"/>
                          <a:cs typeface="Times New Roman"/>
                        </a:rPr>
                        <a:t>time</a:t>
                      </a:r>
                      <a:r>
                        <a:rPr lang="zh-CN" sz="1200" b="1" kern="100">
                          <a:latin typeface="Calibri"/>
                          <a:ea typeface="宋体"/>
                          <a:cs typeface="Times New Roman"/>
                        </a:rPr>
                        <a:t>等</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r h="375002">
                <a:tc>
                  <a:txBody>
                    <a:bodyPr/>
                    <a:lstStyle/>
                    <a:p>
                      <a:pPr algn="just">
                        <a:spcAft>
                          <a:spcPts val="0"/>
                        </a:spcAft>
                      </a:pPr>
                      <a:r>
                        <a:rPr lang="en-US" sz="1200" b="1" kern="100">
                          <a:latin typeface="Calibri"/>
                          <a:ea typeface="宋体"/>
                          <a:cs typeface="Times New Roman"/>
                        </a:rPr>
                        <a:t>android:textAppearance</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文字的显示大小</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en-US" sz="1200" b="1" kern="100">
                          <a:latin typeface="Calibri"/>
                          <a:ea typeface="宋体"/>
                          <a:cs typeface="Times New Roman"/>
                        </a:rPr>
                        <a:t>?android:attr/textAppearanceLarge</a:t>
                      </a:r>
                      <a:r>
                        <a:rPr lang="zh-CN" sz="1200" b="1" kern="100">
                          <a:latin typeface="Calibri"/>
                          <a:ea typeface="宋体"/>
                          <a:cs typeface="Times New Roman"/>
                        </a:rPr>
                        <a:t>等系统值</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87501">
                <a:tc>
                  <a:txBody>
                    <a:bodyPr/>
                    <a:lstStyle/>
                    <a:p>
                      <a:pPr algn="just">
                        <a:spcAft>
                          <a:spcPts val="0"/>
                        </a:spcAft>
                      </a:pPr>
                      <a:r>
                        <a:rPr lang="en-US" sz="1200" b="1" kern="100">
                          <a:latin typeface="Calibri"/>
                          <a:ea typeface="宋体"/>
                          <a:cs typeface="Times New Roman"/>
                        </a:rPr>
                        <a:t>android:padding</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内容距控件边缘的填充间距</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endParaRPr lang="en-US"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187501">
                <a:tc>
                  <a:txBody>
                    <a:bodyPr/>
                    <a:lstStyle/>
                    <a:p>
                      <a:pPr algn="just">
                        <a:spcAft>
                          <a:spcPts val="0"/>
                        </a:spcAft>
                      </a:pPr>
                      <a:r>
                        <a:rPr lang="en-US" sz="1200" b="1" kern="100">
                          <a:latin typeface="Calibri"/>
                          <a:ea typeface="宋体"/>
                          <a:cs typeface="Times New Roman"/>
                        </a:rPr>
                        <a:t>android:onClick</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控件单击是执行的方法</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方法名</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87501">
                <a:tc>
                  <a:txBody>
                    <a:bodyPr/>
                    <a:lstStyle/>
                    <a:p>
                      <a:pPr algn="just">
                        <a:spcAft>
                          <a:spcPts val="0"/>
                        </a:spcAft>
                      </a:pPr>
                      <a:r>
                        <a:rPr lang="en-US" sz="1200" b="1" kern="100">
                          <a:latin typeface="Calibri"/>
                          <a:ea typeface="宋体"/>
                          <a:cs typeface="Times New Roman"/>
                        </a:rPr>
                        <a:t>android:layout_gravity</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控件在父容器中的对齐方式</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en-US" sz="1200" b="1" kern="100">
                          <a:latin typeface="Calibri"/>
                          <a:ea typeface="宋体"/>
                          <a:cs typeface="Times New Roman"/>
                        </a:rPr>
                        <a:t>top</a:t>
                      </a:r>
                      <a:r>
                        <a:rPr lang="zh-CN" sz="1200" b="1" kern="100">
                          <a:latin typeface="Calibri"/>
                          <a:ea typeface="宋体"/>
                          <a:cs typeface="Times New Roman"/>
                        </a:rPr>
                        <a:t>、</a:t>
                      </a:r>
                      <a:r>
                        <a:rPr lang="en-US" sz="1200" b="1" kern="100">
                          <a:latin typeface="Calibri"/>
                          <a:ea typeface="宋体"/>
                          <a:cs typeface="Times New Roman"/>
                        </a:rPr>
                        <a:t>bottom</a:t>
                      </a:r>
                      <a:r>
                        <a:rPr lang="zh-CN" sz="1200" b="1" kern="100">
                          <a:latin typeface="Calibri"/>
                          <a:ea typeface="宋体"/>
                          <a:cs typeface="Times New Roman"/>
                        </a:rPr>
                        <a:t>、</a:t>
                      </a:r>
                      <a:r>
                        <a:rPr lang="en-US" sz="1200" b="1" kern="100">
                          <a:latin typeface="Calibri"/>
                          <a:ea typeface="宋体"/>
                          <a:cs typeface="Times New Roman"/>
                        </a:rPr>
                        <a:t>left</a:t>
                      </a:r>
                      <a:r>
                        <a:rPr lang="zh-CN" sz="1200" b="1" kern="100">
                          <a:latin typeface="Calibri"/>
                          <a:ea typeface="宋体"/>
                          <a:cs typeface="Times New Roman"/>
                        </a:rPr>
                        <a:t>、</a:t>
                      </a:r>
                      <a:r>
                        <a:rPr lang="en-US" sz="1200" b="1" kern="100">
                          <a:latin typeface="Calibri"/>
                          <a:ea typeface="宋体"/>
                          <a:cs typeface="Times New Roman"/>
                        </a:rPr>
                        <a:t>right</a:t>
                      </a:r>
                      <a:r>
                        <a:rPr lang="zh-CN" sz="1200" b="1" kern="100">
                          <a:latin typeface="Calibri"/>
                          <a:ea typeface="宋体"/>
                          <a:cs typeface="Times New Roman"/>
                        </a:rPr>
                        <a:t>等</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7"/>
                  </a:ext>
                </a:extLst>
              </a:tr>
              <a:tr h="187501">
                <a:tc>
                  <a:txBody>
                    <a:bodyPr/>
                    <a:lstStyle/>
                    <a:p>
                      <a:pPr algn="just">
                        <a:spcAft>
                          <a:spcPts val="0"/>
                        </a:spcAft>
                      </a:pPr>
                      <a:r>
                        <a:rPr lang="en-US" sz="1200" b="1" kern="100">
                          <a:latin typeface="Calibri"/>
                          <a:ea typeface="宋体"/>
                          <a:cs typeface="Times New Roman"/>
                        </a:rPr>
                        <a:t>android:layout_margin</a:t>
                      </a:r>
                      <a:endParaRPr lang="zh-CN"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200" b="1" kern="100">
                          <a:latin typeface="Calibri"/>
                          <a:ea typeface="宋体"/>
                          <a:cs typeface="Times New Roman"/>
                        </a:rPr>
                        <a:t>距离其他控件的边缘</a:t>
                      </a: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spcAft>
                          <a:spcPts val="0"/>
                        </a:spcAft>
                      </a:pPr>
                      <a:endParaRPr lang="en-US" sz="1200" b="1" kern="100">
                        <a:latin typeface="Calibri"/>
                        <a:ea typeface="宋体"/>
                        <a:cs typeface="Times New Roman"/>
                      </a:endParaRPr>
                    </a:p>
                  </a:txBody>
                  <a:tcPr marL="63592" marR="63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gray">
          <a:xfrm>
            <a:off x="1454150" y="404664"/>
            <a:ext cx="7086600" cy="487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smtClean="0">
                <a:ln>
                  <a:noFill/>
                </a:ln>
                <a:solidFill>
                  <a:schemeClr val="tx2"/>
                </a:solidFill>
                <a:effectLst/>
                <a:uLnTx/>
                <a:uFillTx/>
                <a:latin typeface="+mj-lt"/>
                <a:ea typeface="+mj-ea"/>
                <a:cs typeface="+mj-cs"/>
              </a:rPr>
              <a:t>3.1 widget</a:t>
            </a:r>
            <a:r>
              <a:rPr kumimoji="0" lang="zh-CN" altLang="en-US" sz="3200" b="1" i="0" u="none" strike="noStrike" kern="0" cap="none" spc="0" normalizeH="0" baseline="0" noProof="0" smtClean="0">
                <a:ln>
                  <a:noFill/>
                </a:ln>
                <a:solidFill>
                  <a:schemeClr val="tx2"/>
                </a:solidFill>
                <a:effectLst/>
                <a:uLnTx/>
                <a:uFillTx/>
                <a:latin typeface="+mj-lt"/>
                <a:ea typeface="+mj-ea"/>
                <a:cs typeface="+mj-cs"/>
              </a:rPr>
              <a:t>包与控件</a:t>
            </a:r>
            <a:endParaRPr kumimoji="0" lang="zh-CN" altLang="en-US" sz="3200" b="1" i="0" u="none" strike="noStrike" kern="0" cap="none" spc="0" normalizeH="0" baseline="0" noProof="0">
              <a:ln>
                <a:noFill/>
              </a:ln>
              <a:solidFill>
                <a:schemeClr val="tx2"/>
              </a:solidFill>
              <a:effectLst/>
              <a:uLnTx/>
              <a:uFillTx/>
              <a:latin typeface="+mj-lt"/>
              <a:ea typeface="+mj-ea"/>
              <a:cs typeface="+mj-cs"/>
            </a:endParaRPr>
          </a:p>
        </p:txBody>
      </p:sp>
      <p:sp>
        <p:nvSpPr>
          <p:cNvPr id="5" name="标题 1"/>
          <p:cNvSpPr>
            <a:spLocks noGrp="1"/>
          </p:cNvSpPr>
          <p:nvPr>
            <p:ph idx="1"/>
          </p:nvPr>
        </p:nvSpPr>
        <p:spPr/>
        <p:txBody>
          <a:bodyPr/>
          <a:lstStyle/>
          <a:p>
            <a:pPr marL="514350" indent="-514350">
              <a:buClr>
                <a:srgbClr val="0070C0"/>
              </a:buClr>
              <a:buFont typeface="Wingdings" pitchFamily="2" charset="2"/>
              <a:buChar char="l"/>
            </a:pPr>
            <a:r>
              <a:rPr lang="zh-CN" altLang="en-US" sz="2400" smtClean="0"/>
              <a:t>从</a:t>
            </a:r>
            <a:r>
              <a:rPr lang="en-US" altLang="zh-CN" sz="2400" smtClean="0"/>
              <a:t>Android 2.2</a:t>
            </a:r>
            <a:r>
              <a:rPr lang="zh-CN" altLang="en-US" sz="2400" smtClean="0"/>
              <a:t>开始</a:t>
            </a:r>
            <a:r>
              <a:rPr lang="en-US" altLang="zh-CN" sz="2400" err="1" smtClean="0"/>
              <a:t>fill_parent</a:t>
            </a:r>
            <a:r>
              <a:rPr lang="zh-CN" altLang="en-US" sz="2400" smtClean="0"/>
              <a:t>改名为</a:t>
            </a:r>
            <a:r>
              <a:rPr lang="en-US" altLang="zh-CN" sz="2400" err="1" smtClean="0"/>
              <a:t>match_parent</a:t>
            </a:r>
            <a:r>
              <a:rPr lang="en-US" altLang="zh-CN" sz="2400" smtClean="0"/>
              <a:t> ，</a:t>
            </a:r>
            <a:r>
              <a:rPr lang="zh-CN" altLang="en-US" sz="2400" smtClean="0"/>
              <a:t>从</a:t>
            </a:r>
            <a:r>
              <a:rPr lang="en-US" altLang="zh-CN" sz="2400" smtClean="0"/>
              <a:t>API Level</a:t>
            </a:r>
            <a:r>
              <a:rPr lang="zh-CN" altLang="en-US" sz="2400" smtClean="0"/>
              <a:t>为</a:t>
            </a:r>
            <a:r>
              <a:rPr lang="en-US" altLang="zh-CN" sz="2400" smtClean="0"/>
              <a:t>8</a:t>
            </a:r>
            <a:r>
              <a:rPr lang="zh-CN" altLang="en-US" sz="2400" smtClean="0"/>
              <a:t>开始可以直接用</a:t>
            </a:r>
            <a:r>
              <a:rPr lang="en-US" altLang="zh-CN" sz="2400" err="1" smtClean="0"/>
              <a:t>match_parent</a:t>
            </a:r>
            <a:r>
              <a:rPr lang="zh-CN" altLang="en-US" sz="2400" smtClean="0"/>
              <a:t>来代替</a:t>
            </a:r>
            <a:r>
              <a:rPr lang="en-US" altLang="zh-CN" sz="2400" err="1" smtClean="0"/>
              <a:t>fill_parent</a:t>
            </a:r>
            <a:r>
              <a:rPr lang="zh-CN" altLang="en-US" sz="2400" smtClean="0"/>
              <a:t>。他们的定义本质是一样的，均为</a:t>
            </a:r>
            <a:r>
              <a:rPr lang="en-US" altLang="zh-CN" sz="2400" smtClean="0"/>
              <a:t>-1</a:t>
            </a:r>
            <a:r>
              <a:rPr lang="zh-CN" altLang="en-US" sz="2400" smtClean="0"/>
              <a:t>，只是换了个别名，可能是为了更准确些。</a:t>
            </a:r>
            <a:endParaRPr lang="en-US" altLang="zh-CN" sz="2400" smtClean="0"/>
          </a:p>
          <a:p>
            <a:pPr marL="723900" lvl="1" indent="-361950" eaLnBrk="1" hangingPunct="1">
              <a:lnSpc>
                <a:spcPct val="110000"/>
              </a:lnSpc>
              <a:spcBef>
                <a:spcPts val="600"/>
              </a:spcBef>
              <a:buClr>
                <a:schemeClr val="tx2">
                  <a:lumMod val="75000"/>
                  <a:lumOff val="25000"/>
                </a:schemeClr>
              </a:buClr>
              <a:buSzPct val="100000"/>
              <a:buFont typeface="Wingdings" pitchFamily="2" charset="2"/>
              <a:buChar char="l"/>
              <a:tabLst>
                <a:tab pos="3943350" algn="l"/>
                <a:tab pos="6724650" algn="l"/>
                <a:tab pos="6915150" algn="l"/>
              </a:tabLst>
              <a:defRPr/>
            </a:pPr>
            <a:r>
              <a:rPr lang="zh-CN" altLang="en-US" sz="2400" smtClean="0">
                <a:latin typeface="微软雅黑" pitchFamily="34" charset="-122"/>
                <a:ea typeface="微软雅黑" pitchFamily="34" charset="-122"/>
              </a:rPr>
              <a:t>属性</a:t>
            </a:r>
            <a:r>
              <a:rPr lang="en-US" altLang="zh-CN" sz="2400" smtClean="0">
                <a:latin typeface="微软雅黑" pitchFamily="34" charset="-122"/>
                <a:ea typeface="微软雅黑" pitchFamily="34" charset="-122"/>
              </a:rPr>
              <a:t>padding</a:t>
            </a:r>
            <a:r>
              <a:rPr lang="zh-CN" altLang="en-US" sz="2400" smtClean="0">
                <a:latin typeface="微软雅黑" pitchFamily="34" charset="-122"/>
                <a:ea typeface="微软雅黑" pitchFamily="34" charset="-122"/>
              </a:rPr>
              <a:t>与</a:t>
            </a:r>
            <a:r>
              <a:rPr lang="en-US" altLang="zh-CN" sz="2400" smtClean="0">
                <a:latin typeface="微软雅黑" pitchFamily="34" charset="-122"/>
                <a:ea typeface="微软雅黑" pitchFamily="34" charset="-122"/>
              </a:rPr>
              <a:t>layout_margin</a:t>
            </a:r>
            <a:r>
              <a:rPr lang="zh-CN" altLang="en-US" sz="2400" smtClean="0">
                <a:latin typeface="微软雅黑" pitchFamily="34" charset="-122"/>
                <a:ea typeface="微软雅黑" pitchFamily="34" charset="-122"/>
              </a:rPr>
              <a:t>的区别：</a:t>
            </a:r>
            <a:endParaRPr lang="en-US" altLang="zh-CN" sz="2400" smtClean="0">
              <a:latin typeface="微软雅黑" pitchFamily="34" charset="-122"/>
              <a:ea typeface="微软雅黑" pitchFamily="34" charset="-122"/>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rPr>
              <a:t>padding</a:t>
            </a:r>
            <a:r>
              <a:rPr lang="zh-CN" altLang="en-US" sz="2000" smtClean="0">
                <a:latin typeface="微软雅黑" pitchFamily="34" charset="-122"/>
                <a:ea typeface="微软雅黑" pitchFamily="34" charset="-122"/>
              </a:rPr>
              <a:t>是站在父</a:t>
            </a:r>
            <a:r>
              <a:rPr lang="en-US" altLang="zh-CN" sz="2000" smtClean="0">
                <a:latin typeface="微软雅黑" pitchFamily="34" charset="-122"/>
                <a:ea typeface="微软雅黑" pitchFamily="34" charset="-122"/>
              </a:rPr>
              <a:t>View</a:t>
            </a:r>
            <a:r>
              <a:rPr lang="zh-CN" altLang="en-US" sz="2000" smtClean="0">
                <a:latin typeface="微软雅黑" pitchFamily="34" charset="-122"/>
                <a:ea typeface="微软雅黑" pitchFamily="34" charset="-122"/>
              </a:rPr>
              <a:t>的角度描述问题的，它规定它里面的内容必须与这个父</a:t>
            </a:r>
            <a:r>
              <a:rPr lang="en-US" altLang="zh-CN" sz="2000" smtClean="0">
                <a:latin typeface="微软雅黑" pitchFamily="34" charset="-122"/>
                <a:ea typeface="微软雅黑" pitchFamily="34" charset="-122"/>
              </a:rPr>
              <a:t>View</a:t>
            </a:r>
            <a:r>
              <a:rPr lang="zh-CN" altLang="en-US" sz="2000" smtClean="0">
                <a:latin typeface="微软雅黑" pitchFamily="34" charset="-122"/>
                <a:ea typeface="微软雅黑" pitchFamily="34" charset="-122"/>
              </a:rPr>
              <a:t>边界的距离。</a:t>
            </a:r>
            <a:endParaRPr lang="en-US" altLang="zh-CN" sz="2000" smtClean="0">
              <a:latin typeface="微软雅黑" pitchFamily="34" charset="-122"/>
              <a:ea typeface="微软雅黑" pitchFamily="34" charset="-122"/>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rPr>
              <a:t>layout_margin</a:t>
            </a:r>
            <a:r>
              <a:rPr lang="zh-CN" altLang="en-US" sz="2000" smtClean="0">
                <a:latin typeface="微软雅黑" pitchFamily="34" charset="-122"/>
                <a:ea typeface="微软雅黑" pitchFamily="34" charset="-122"/>
              </a:rPr>
              <a:t>则是站在自己的角度描述问题的，规定自己和其他（上下左右）的</a:t>
            </a:r>
            <a:r>
              <a:rPr lang="en-US" altLang="zh-CN" sz="2000" smtClean="0">
                <a:latin typeface="微软雅黑" pitchFamily="34" charset="-122"/>
                <a:ea typeface="微软雅黑" pitchFamily="34" charset="-122"/>
              </a:rPr>
              <a:t>View</a:t>
            </a:r>
            <a:r>
              <a:rPr lang="zh-CN" altLang="en-US" sz="2000" smtClean="0">
                <a:latin typeface="微软雅黑" pitchFamily="34" charset="-122"/>
                <a:ea typeface="微软雅黑" pitchFamily="34" charset="-122"/>
              </a:rPr>
              <a:t>之间的距离。</a:t>
            </a:r>
            <a:endParaRPr lang="en-US" altLang="zh-CN" sz="2000" smtClean="0">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159747" name="Rectangle 3"/>
          <p:cNvSpPr>
            <a:spLocks noGrp="1" noChangeArrowheads="1"/>
          </p:cNvSpPr>
          <p:nvPr>
            <p:ph type="body" idx="1"/>
          </p:nvPr>
        </p:nvSpPr>
        <p:spPr>
          <a:xfrm>
            <a:off x="323850" y="1125538"/>
            <a:ext cx="8424863" cy="4824412"/>
          </a:xfrm>
        </p:spPr>
        <p:txBody>
          <a:bodyPr/>
          <a:lstStyle/>
          <a:p>
            <a:pPr marL="723900" lvl="1" indent="-361950" eaLnBrk="1" hangingPunct="1">
              <a:lnSpc>
                <a:spcPct val="11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属性</a:t>
            </a:r>
            <a:r>
              <a:rPr lang="en-US" altLang="zh-CN" sz="2200" smtClean="0">
                <a:latin typeface="微软雅黑" pitchFamily="34" charset="-122"/>
                <a:ea typeface="微软雅黑" pitchFamily="34" charset="-122"/>
                <a:cs typeface="+mn-cs"/>
              </a:rPr>
              <a:t>gravity</a:t>
            </a:r>
            <a:r>
              <a:rPr lang="zh-CN" altLang="en-US" sz="2200" smtClean="0">
                <a:latin typeface="微软雅黑" pitchFamily="34" charset="-122"/>
                <a:ea typeface="微软雅黑" pitchFamily="34" charset="-122"/>
                <a:cs typeface="+mn-cs"/>
              </a:rPr>
              <a:t>与</a:t>
            </a:r>
            <a:r>
              <a:rPr lang="en-US" altLang="zh-CN" sz="2200" smtClean="0">
                <a:latin typeface="微软雅黑" pitchFamily="34" charset="-122"/>
                <a:ea typeface="微软雅黑" pitchFamily="34" charset="-122"/>
                <a:cs typeface="+mn-cs"/>
              </a:rPr>
              <a:t>layout_gravity</a:t>
            </a:r>
            <a:r>
              <a:rPr lang="zh-CN" altLang="en-US" sz="2200" smtClean="0">
                <a:latin typeface="微软雅黑" pitchFamily="34" charset="-122"/>
                <a:ea typeface="微软雅黑" pitchFamily="34" charset="-122"/>
                <a:cs typeface="+mn-cs"/>
              </a:rPr>
              <a:t>的区别：</a:t>
            </a: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android:gravity</a:t>
            </a:r>
            <a:r>
              <a:rPr lang="zh-CN" altLang="en-US" sz="2000" smtClean="0">
                <a:latin typeface="微软雅黑" pitchFamily="34" charset="-122"/>
                <a:ea typeface="微软雅黑" pitchFamily="34" charset="-122"/>
                <a:cs typeface="+mn-cs"/>
              </a:rPr>
              <a:t>用于设置这个</a:t>
            </a:r>
            <a:r>
              <a:rPr lang="en-US" altLang="zh-CN" sz="2000" smtClean="0">
                <a:latin typeface="微软雅黑" pitchFamily="34" charset="-122"/>
                <a:ea typeface="微软雅黑" pitchFamily="34" charset="-122"/>
                <a:cs typeface="+mn-cs"/>
              </a:rPr>
              <a:t>View</a:t>
            </a:r>
            <a:r>
              <a:rPr lang="zh-CN" altLang="en-US" sz="2000" smtClean="0">
                <a:latin typeface="微软雅黑" pitchFamily="34" charset="-122"/>
                <a:ea typeface="微软雅黑" pitchFamily="34" charset="-122"/>
                <a:cs typeface="+mn-cs"/>
              </a:rPr>
              <a:t>内的所有子元素的对齐方式。</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android:layout_gravity</a:t>
            </a:r>
            <a:r>
              <a:rPr lang="zh-CN" altLang="en-US" sz="2000" smtClean="0">
                <a:latin typeface="微软雅黑" pitchFamily="34" charset="-122"/>
                <a:ea typeface="微软雅黑" pitchFamily="34" charset="-122"/>
                <a:cs typeface="+mn-cs"/>
              </a:rPr>
              <a:t>用于设置这个</a:t>
            </a:r>
            <a:r>
              <a:rPr lang="en-US" altLang="zh-CN" sz="2000" smtClean="0">
                <a:latin typeface="微软雅黑" pitchFamily="34" charset="-122"/>
                <a:ea typeface="微软雅黑" pitchFamily="34" charset="-122"/>
                <a:cs typeface="+mn-cs"/>
              </a:rPr>
              <a:t>View</a:t>
            </a:r>
            <a:r>
              <a:rPr lang="zh-CN" altLang="en-US" sz="2000" smtClean="0">
                <a:latin typeface="微软雅黑" pitchFamily="34" charset="-122"/>
                <a:ea typeface="微软雅黑" pitchFamily="34" charset="-122"/>
                <a:cs typeface="+mn-cs"/>
              </a:rPr>
              <a:t>在其父容器中的对齐方式。</a:t>
            </a:r>
            <a:endParaRPr lang="en-US" altLang="zh-CN" sz="2000" smtClean="0">
              <a:latin typeface="微软雅黑" pitchFamily="34" charset="-122"/>
              <a:ea typeface="微软雅黑" pitchFamily="34" charset="-122"/>
              <a:cs typeface="+mn-cs"/>
            </a:endParaRPr>
          </a:p>
          <a:p>
            <a:pPr marL="723900" lvl="1" indent="-361950" eaLnBrk="1" hangingPunct="1">
              <a:lnSpc>
                <a:spcPct val="11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smtClean="0">
                <a:latin typeface="微软雅黑" pitchFamily="34" charset="-122"/>
                <a:ea typeface="微软雅黑" pitchFamily="34" charset="-122"/>
                <a:cs typeface="+mn-cs"/>
              </a:rPr>
              <a:t>android:layout_gravity</a:t>
            </a:r>
            <a:r>
              <a:rPr lang="zh-CN" altLang="en-US" sz="2200" smtClean="0">
                <a:latin typeface="微软雅黑" pitchFamily="34" charset="-122"/>
                <a:ea typeface="微软雅黑" pitchFamily="34" charset="-122"/>
                <a:cs typeface="+mn-cs"/>
              </a:rPr>
              <a:t>和</a:t>
            </a:r>
            <a:r>
              <a:rPr lang="en-US" altLang="zh-CN" sz="2200" smtClean="0">
                <a:latin typeface="微软雅黑" pitchFamily="34" charset="-122"/>
                <a:ea typeface="微软雅黑" pitchFamily="34" charset="-122"/>
                <a:cs typeface="+mn-cs"/>
              </a:rPr>
              <a:t>android:gravity</a:t>
            </a:r>
            <a:r>
              <a:rPr lang="zh-CN" altLang="en-US" sz="2200" smtClean="0">
                <a:latin typeface="微软雅黑" pitchFamily="34" charset="-122"/>
                <a:ea typeface="微软雅黑" pitchFamily="34" charset="-122"/>
                <a:cs typeface="+mn-cs"/>
              </a:rPr>
              <a:t>可设置的属性：</a:t>
            </a: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center_horizontal</a:t>
            </a:r>
            <a:r>
              <a:rPr lang="zh-CN" altLang="en-US" sz="2000" smtClean="0">
                <a:latin typeface="微软雅黑" pitchFamily="34" charset="-122"/>
                <a:ea typeface="微软雅黑" pitchFamily="34" charset="-122"/>
                <a:cs typeface="+mn-cs"/>
              </a:rPr>
              <a:t>：水平居中</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center_vertical</a:t>
            </a:r>
            <a:r>
              <a:rPr lang="zh-CN" altLang="en-US" sz="2000" smtClean="0">
                <a:latin typeface="微软雅黑" pitchFamily="34" charset="-122"/>
                <a:ea typeface="微软雅黑" pitchFamily="34" charset="-122"/>
                <a:cs typeface="+mn-cs"/>
              </a:rPr>
              <a:t>：垂直居中</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Center</a:t>
            </a:r>
            <a:r>
              <a:rPr lang="zh-CN" altLang="en-US" sz="2000" smtClean="0">
                <a:latin typeface="微软雅黑" pitchFamily="34" charset="-122"/>
                <a:ea typeface="微软雅黑" pitchFamily="34" charset="-122"/>
                <a:cs typeface="+mn-cs"/>
              </a:rPr>
              <a:t>：在水平和垂直两个方向居中</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left</a:t>
            </a:r>
            <a:r>
              <a:rPr lang="zh-CN" altLang="en-US" sz="2000" smtClean="0">
                <a:latin typeface="微软雅黑" pitchFamily="34" charset="-122"/>
                <a:ea typeface="微软雅黑" pitchFamily="34" charset="-122"/>
                <a:cs typeface="+mn-cs"/>
              </a:rPr>
              <a:t>：设置到左侧</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right</a:t>
            </a:r>
            <a:r>
              <a:rPr lang="zh-CN" altLang="en-US" sz="2000" smtClean="0">
                <a:latin typeface="微软雅黑" pitchFamily="34" charset="-122"/>
                <a:ea typeface="微软雅黑" pitchFamily="34" charset="-122"/>
                <a:cs typeface="+mn-cs"/>
              </a:rPr>
              <a:t>：设置到右侧</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top</a:t>
            </a:r>
            <a:r>
              <a:rPr lang="zh-CN" altLang="en-US" sz="2000" smtClean="0">
                <a:latin typeface="微软雅黑" pitchFamily="34" charset="-122"/>
                <a:ea typeface="微软雅黑" pitchFamily="34" charset="-122"/>
                <a:cs typeface="+mn-cs"/>
              </a:rPr>
              <a:t>：设置到顶端</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bottom</a:t>
            </a:r>
            <a:r>
              <a:rPr lang="zh-CN" altLang="en-US" sz="2000" smtClean="0">
                <a:latin typeface="微软雅黑" pitchFamily="34" charset="-122"/>
                <a:ea typeface="微软雅黑" pitchFamily="34" charset="-122"/>
                <a:cs typeface="+mn-cs"/>
              </a:rPr>
              <a:t>：设置到底端</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endParaRPr lang="en-US" altLang="zh-CN" sz="2000" smtClean="0">
              <a:latin typeface="微软雅黑" pitchFamily="34" charset="-122"/>
              <a:ea typeface="微软雅黑" pitchFamily="34" charset="-122"/>
              <a:cs typeface="+mn-cs"/>
            </a:endParaRPr>
          </a:p>
        </p:txBody>
      </p:sp>
      <p:sp>
        <p:nvSpPr>
          <p:cNvPr id="2560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up)">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wipe(up)">
                                      <p:cBhvr>
                                        <p:cTn id="12" dur="500"/>
                                        <p:tgtEl>
                                          <p:spTgt spid="159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wipe(up)">
                                      <p:cBhvr>
                                        <p:cTn id="17" dur="500"/>
                                        <p:tgtEl>
                                          <p:spTgt spid="159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9747">
                                            <p:txEl>
                                              <p:pRg st="3" end="3"/>
                                            </p:txEl>
                                          </p:spTgt>
                                        </p:tgtEl>
                                        <p:attrNameLst>
                                          <p:attrName>style.visibility</p:attrName>
                                        </p:attrNameLst>
                                      </p:cBhvr>
                                      <p:to>
                                        <p:strVal val="visible"/>
                                      </p:to>
                                    </p:set>
                                    <p:animEffect transition="in" filter="wipe(up)">
                                      <p:cBhvr>
                                        <p:cTn id="22" dur="500"/>
                                        <p:tgtEl>
                                          <p:spTgt spid="159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9747">
                                            <p:txEl>
                                              <p:pRg st="4" end="4"/>
                                            </p:txEl>
                                          </p:spTgt>
                                        </p:tgtEl>
                                        <p:attrNameLst>
                                          <p:attrName>style.visibility</p:attrName>
                                        </p:attrNameLst>
                                      </p:cBhvr>
                                      <p:to>
                                        <p:strVal val="visible"/>
                                      </p:to>
                                    </p:set>
                                    <p:animEffect transition="in" filter="wipe(up)">
                                      <p:cBhvr>
                                        <p:cTn id="27" dur="500"/>
                                        <p:tgtEl>
                                          <p:spTgt spid="159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9747">
                                            <p:txEl>
                                              <p:pRg st="5" end="5"/>
                                            </p:txEl>
                                          </p:spTgt>
                                        </p:tgtEl>
                                        <p:attrNameLst>
                                          <p:attrName>style.visibility</p:attrName>
                                        </p:attrNameLst>
                                      </p:cBhvr>
                                      <p:to>
                                        <p:strVal val="visible"/>
                                      </p:to>
                                    </p:set>
                                    <p:animEffect transition="in" filter="wipe(up)">
                                      <p:cBhvr>
                                        <p:cTn id="32" dur="500"/>
                                        <p:tgtEl>
                                          <p:spTgt spid="159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9747">
                                            <p:txEl>
                                              <p:pRg st="6" end="6"/>
                                            </p:txEl>
                                          </p:spTgt>
                                        </p:tgtEl>
                                        <p:attrNameLst>
                                          <p:attrName>style.visibility</p:attrName>
                                        </p:attrNameLst>
                                      </p:cBhvr>
                                      <p:to>
                                        <p:strVal val="visible"/>
                                      </p:to>
                                    </p:set>
                                    <p:animEffect transition="in" filter="wipe(up)">
                                      <p:cBhvr>
                                        <p:cTn id="37" dur="500"/>
                                        <p:tgtEl>
                                          <p:spTgt spid="159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9747">
                                            <p:txEl>
                                              <p:pRg st="7" end="7"/>
                                            </p:txEl>
                                          </p:spTgt>
                                        </p:tgtEl>
                                        <p:attrNameLst>
                                          <p:attrName>style.visibility</p:attrName>
                                        </p:attrNameLst>
                                      </p:cBhvr>
                                      <p:to>
                                        <p:strVal val="visible"/>
                                      </p:to>
                                    </p:set>
                                    <p:animEffect transition="in" filter="wipe(up)">
                                      <p:cBhvr>
                                        <p:cTn id="42" dur="500"/>
                                        <p:tgtEl>
                                          <p:spTgt spid="1597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9747">
                                            <p:txEl>
                                              <p:pRg st="8" end="8"/>
                                            </p:txEl>
                                          </p:spTgt>
                                        </p:tgtEl>
                                        <p:attrNameLst>
                                          <p:attrName>style.visibility</p:attrName>
                                        </p:attrNameLst>
                                      </p:cBhvr>
                                      <p:to>
                                        <p:strVal val="visible"/>
                                      </p:to>
                                    </p:set>
                                    <p:animEffect transition="in" filter="wipe(up)">
                                      <p:cBhvr>
                                        <p:cTn id="47" dur="500"/>
                                        <p:tgtEl>
                                          <p:spTgt spid="1597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59747">
                                            <p:txEl>
                                              <p:pRg st="9" end="9"/>
                                            </p:txEl>
                                          </p:spTgt>
                                        </p:tgtEl>
                                        <p:attrNameLst>
                                          <p:attrName>style.visibility</p:attrName>
                                        </p:attrNameLst>
                                      </p:cBhvr>
                                      <p:to>
                                        <p:strVal val="visible"/>
                                      </p:to>
                                    </p:set>
                                    <p:animEffect transition="in" filter="wipe(up)">
                                      <p:cBhvr>
                                        <p:cTn id="52" dur="500"/>
                                        <p:tgtEl>
                                          <p:spTgt spid="1597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9747">
                                            <p:txEl>
                                              <p:pRg st="10" end="10"/>
                                            </p:txEl>
                                          </p:spTgt>
                                        </p:tgtEl>
                                        <p:attrNameLst>
                                          <p:attrName>style.visibility</p:attrName>
                                        </p:attrNameLst>
                                      </p:cBhvr>
                                      <p:to>
                                        <p:strVal val="visible"/>
                                      </p:to>
                                    </p:set>
                                    <p:animEffect transition="in" filter="wipe(up)">
                                      <p:cBhvr>
                                        <p:cTn id="57" dur="500"/>
                                        <p:tgtEl>
                                          <p:spTgt spid="1597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err="1" smtClean="0"/>
              <a:t>TextView</a:t>
            </a:r>
            <a:endParaRPr lang="en-US" altLang="zh-CN" dirty="0">
              <a:ea typeface="宋体" pitchFamily="2" charset="-122"/>
            </a:endParaRPr>
          </a:p>
        </p:txBody>
      </p:sp>
      <p:sp>
        <p:nvSpPr>
          <p:cNvPr id="159747" name="Rectangle 3"/>
          <p:cNvSpPr>
            <a:spLocks noGrp="1" noChangeArrowheads="1"/>
          </p:cNvSpPr>
          <p:nvPr>
            <p:ph type="body" idx="1"/>
          </p:nvPr>
        </p:nvSpPr>
        <p:spPr>
          <a:xfrm>
            <a:off x="323850" y="1125538"/>
            <a:ext cx="8424863" cy="4824412"/>
          </a:xfrm>
        </p:spPr>
        <p:txBody>
          <a:bodyPr/>
          <a:lstStyle/>
          <a:p>
            <a:pPr>
              <a:spcBef>
                <a:spcPts val="600"/>
              </a:spcBef>
              <a:tabLst>
                <a:tab pos="3943350" algn="l"/>
                <a:tab pos="6724650" algn="l"/>
                <a:tab pos="6915150" algn="l"/>
              </a:tabLst>
              <a:defRPr/>
            </a:pPr>
            <a:r>
              <a:rPr lang="en-US" altLang="zh-CN" sz="2400" b="1" dirty="0" err="1" smtClean="0">
                <a:latin typeface="微软雅黑" pitchFamily="34" charset="-122"/>
                <a:ea typeface="微软雅黑" pitchFamily="34" charset="-122"/>
              </a:rPr>
              <a:t>TextView</a:t>
            </a:r>
            <a:endParaRPr lang="en-US" altLang="zh-CN" sz="2400" b="1" dirty="0" smtClean="0">
              <a:latin typeface="微软雅黑" pitchFamily="34" charset="-122"/>
              <a:ea typeface="微软雅黑" pitchFamily="34" charset="-122"/>
            </a:endParaRP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dirty="0" err="1" smtClean="0">
                <a:latin typeface="微软雅黑" pitchFamily="34" charset="-122"/>
                <a:ea typeface="微软雅黑" pitchFamily="34" charset="-122"/>
                <a:cs typeface="+mn-cs"/>
              </a:rPr>
              <a:t>TextView</a:t>
            </a:r>
            <a:r>
              <a:rPr lang="zh-CN" altLang="en-US" sz="2200" dirty="0" smtClean="0">
                <a:latin typeface="微软雅黑" pitchFamily="34" charset="-122"/>
                <a:ea typeface="微软雅黑" pitchFamily="34" charset="-122"/>
                <a:cs typeface="+mn-cs"/>
              </a:rPr>
              <a:t>继承自</a:t>
            </a:r>
            <a:r>
              <a:rPr lang="en-US" altLang="zh-CN" sz="2200" dirty="0" smtClean="0">
                <a:latin typeface="微软雅黑" pitchFamily="34" charset="-122"/>
                <a:ea typeface="微软雅黑" pitchFamily="34" charset="-122"/>
                <a:cs typeface="+mn-cs"/>
              </a:rPr>
              <a:t>View</a:t>
            </a:r>
            <a:r>
              <a:rPr lang="zh-CN" altLang="en-US" sz="2200" dirty="0" smtClean="0">
                <a:latin typeface="微软雅黑" pitchFamily="34" charset="-122"/>
                <a:ea typeface="微软雅黑" pitchFamily="34" charset="-122"/>
                <a:cs typeface="+mn-cs"/>
              </a:rPr>
              <a:t>。</a:t>
            </a:r>
            <a:endParaRPr lang="en-US" altLang="zh-CN" sz="2200" dirty="0" smtClean="0">
              <a:latin typeface="微软雅黑" pitchFamily="34" charset="-122"/>
              <a:ea typeface="微软雅黑" pitchFamily="34" charset="-122"/>
              <a:cs typeface="+mn-cs"/>
            </a:endParaRP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dirty="0" err="1" smtClean="0">
                <a:latin typeface="微软雅黑" pitchFamily="34" charset="-122"/>
                <a:ea typeface="微软雅黑" pitchFamily="34" charset="-122"/>
              </a:rPr>
              <a:t>TextView</a:t>
            </a:r>
            <a:r>
              <a:rPr lang="zh-CN" altLang="en-US" sz="2200" dirty="0" smtClean="0">
                <a:latin typeface="微软雅黑" pitchFamily="34" charset="-122"/>
                <a:ea typeface="微软雅黑" pitchFamily="34" charset="-122"/>
                <a:cs typeface="+mn-cs"/>
              </a:rPr>
              <a:t>在</a:t>
            </a:r>
            <a:r>
              <a:rPr lang="en-US" altLang="zh-CN" sz="2200" dirty="0" err="1" smtClean="0">
                <a:latin typeface="微软雅黑" pitchFamily="34" charset="-122"/>
                <a:ea typeface="微软雅黑" pitchFamily="34" charset="-122"/>
                <a:cs typeface="+mn-cs"/>
              </a:rPr>
              <a:t>android.widget.TextView</a:t>
            </a:r>
            <a:r>
              <a:rPr lang="zh-CN" altLang="en-US" sz="2200" dirty="0" smtClean="0">
                <a:latin typeface="微软雅黑" pitchFamily="34" charset="-122"/>
                <a:ea typeface="微软雅黑" pitchFamily="34" charset="-122"/>
                <a:cs typeface="+mn-cs"/>
              </a:rPr>
              <a:t>包中定义。</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dirty="0" smtClean="0">
                <a:latin typeface="微软雅黑" pitchFamily="34" charset="-122"/>
                <a:ea typeface="微软雅黑" pitchFamily="34" charset="-122"/>
                <a:cs typeface="+mn-cs"/>
              </a:rPr>
              <a:t>功能：向用户显示文本内容。</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dirty="0" err="1" smtClean="0">
                <a:latin typeface="微软雅黑" pitchFamily="34" charset="-122"/>
                <a:ea typeface="微软雅黑" pitchFamily="34" charset="-122"/>
                <a:cs typeface="+mn-cs"/>
              </a:rPr>
              <a:t>TextView</a:t>
            </a:r>
            <a:r>
              <a:rPr lang="zh-CN" altLang="en-US" sz="2200" dirty="0" smtClean="0">
                <a:latin typeface="微软雅黑" pitchFamily="34" charset="-122"/>
                <a:ea typeface="微软雅黑" pitchFamily="34" charset="-122"/>
                <a:cs typeface="+mn-cs"/>
              </a:rPr>
              <a:t>显示的文本只能在初始设置时或在程序中修改。</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属性， 见下表：</a:t>
            </a:r>
            <a:endParaRPr lang="zh-CN" altLang="en-US" sz="2200" dirty="0" smtClean="0">
              <a:latin typeface="微软雅黑" pitchFamily="34" charset="-122"/>
              <a:ea typeface="微软雅黑" pitchFamily="34" charset="-122"/>
              <a:cs typeface="+mn-cs"/>
            </a:endParaRPr>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up)">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wipe(up)">
                                      <p:cBhvr>
                                        <p:cTn id="12" dur="500"/>
                                        <p:tgtEl>
                                          <p:spTgt spid="159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wipe(up)">
                                      <p:cBhvr>
                                        <p:cTn id="17" dur="500"/>
                                        <p:tgtEl>
                                          <p:spTgt spid="159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9747">
                                            <p:txEl>
                                              <p:pRg st="3" end="3"/>
                                            </p:txEl>
                                          </p:spTgt>
                                        </p:tgtEl>
                                        <p:attrNameLst>
                                          <p:attrName>style.visibility</p:attrName>
                                        </p:attrNameLst>
                                      </p:cBhvr>
                                      <p:to>
                                        <p:strVal val="visible"/>
                                      </p:to>
                                    </p:set>
                                    <p:animEffect transition="in" filter="wipe(up)">
                                      <p:cBhvr>
                                        <p:cTn id="22" dur="500"/>
                                        <p:tgtEl>
                                          <p:spTgt spid="159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9747">
                                            <p:txEl>
                                              <p:pRg st="4" end="4"/>
                                            </p:txEl>
                                          </p:spTgt>
                                        </p:tgtEl>
                                        <p:attrNameLst>
                                          <p:attrName>style.visibility</p:attrName>
                                        </p:attrNameLst>
                                      </p:cBhvr>
                                      <p:to>
                                        <p:strVal val="visible"/>
                                      </p:to>
                                    </p:set>
                                    <p:animEffect transition="in" filter="wipe(up)">
                                      <p:cBhvr>
                                        <p:cTn id="27" dur="500"/>
                                        <p:tgtEl>
                                          <p:spTgt spid="159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9747">
                                            <p:txEl>
                                              <p:pRg st="5" end="5"/>
                                            </p:txEl>
                                          </p:spTgt>
                                        </p:tgtEl>
                                        <p:attrNameLst>
                                          <p:attrName>style.visibility</p:attrName>
                                        </p:attrNameLst>
                                      </p:cBhvr>
                                      <p:to>
                                        <p:strVal val="visible"/>
                                      </p:to>
                                    </p:set>
                                    <p:animEffect transition="in" filter="wipe(up)">
                                      <p:cBhvr>
                                        <p:cTn id="32" dur="500"/>
                                        <p:tgtEl>
                                          <p:spTgt spid="159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srcRect b="889"/>
          <a:stretch>
            <a:fillRect/>
          </a:stretch>
        </p:blipFill>
        <p:spPr bwMode="auto">
          <a:xfrm>
            <a:off x="571472" y="-56861"/>
            <a:ext cx="7668000" cy="392909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3872229"/>
            <a:ext cx="7668000" cy="29857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TextView</a:t>
            </a:r>
            <a:endParaRPr lang="zh-CN" altLang="en-US" dirty="0"/>
          </a:p>
        </p:txBody>
      </p:sp>
      <p:sp>
        <p:nvSpPr>
          <p:cNvPr id="3" name="内容占位符 2"/>
          <p:cNvSpPr>
            <a:spLocks noGrp="1"/>
          </p:cNvSpPr>
          <p:nvPr>
            <p:ph idx="1"/>
          </p:nvPr>
        </p:nvSpPr>
        <p:spPr>
          <a:xfrm>
            <a:off x="35496" y="1268413"/>
            <a:ext cx="8191500" cy="504403"/>
          </a:xfrm>
        </p:spPr>
        <p:txBody>
          <a:bodyPr/>
          <a:lstStyle/>
          <a:p>
            <a:r>
              <a:rPr lang="en-US" altLang="zh-CN" dirty="0" err="1" smtClean="0"/>
              <a:t>TextView</a:t>
            </a:r>
            <a:r>
              <a:rPr lang="zh-CN" altLang="en-US" dirty="0" smtClean="0"/>
              <a:t>实例</a:t>
            </a:r>
            <a:endParaRPr lang="en-US" altLang="zh-CN" dirty="0" smtClean="0"/>
          </a:p>
        </p:txBody>
      </p:sp>
      <p:sp>
        <p:nvSpPr>
          <p:cNvPr id="4" name="矩形 3"/>
          <p:cNvSpPr/>
          <p:nvPr/>
        </p:nvSpPr>
        <p:spPr>
          <a:xfrm>
            <a:off x="107504" y="1844824"/>
            <a:ext cx="6606480" cy="3970318"/>
          </a:xfrm>
          <a:prstGeom prst="rect">
            <a:avLst/>
          </a:prstGeom>
          <a:solidFill>
            <a:schemeClr val="bg1">
              <a:lumMod val="85000"/>
            </a:schemeClr>
          </a:solidFill>
        </p:spPr>
        <p:txBody>
          <a:bodyPr wrap="square">
            <a:spAutoFit/>
          </a:bodyPr>
          <a:lstStyle/>
          <a:p>
            <a:r>
              <a:rPr lang="en-US" altLang="zh-CN" sz="1400" dirty="0" smtClean="0"/>
              <a:t>&lt;!--  res/layout/activity_main.xml  --&gt;</a:t>
            </a:r>
          </a:p>
          <a:p>
            <a:r>
              <a:rPr lang="en-US" altLang="zh-CN" sz="1400" dirty="0" smtClean="0"/>
              <a:t>&lt;?</a:t>
            </a:r>
            <a:r>
              <a:rPr lang="en-US" altLang="zh-CN" sz="1400" dirty="0"/>
              <a:t>xml version=</a:t>
            </a:r>
            <a:r>
              <a:rPr lang="en-US" altLang="zh-CN" sz="1400" i="1" dirty="0"/>
              <a:t>"1.0" encoding="utf-8"?&gt;</a:t>
            </a:r>
          </a:p>
          <a:p>
            <a:r>
              <a:rPr lang="en-US" altLang="zh-CN" sz="1400" dirty="0"/>
              <a:t>&lt;</a:t>
            </a:r>
            <a:r>
              <a:rPr lang="en-US" altLang="zh-CN" sz="1400" dirty="0" err="1"/>
              <a:t>LinearLayout</a:t>
            </a:r>
            <a:r>
              <a:rPr lang="en-US" altLang="zh-CN" sz="1400" dirty="0"/>
              <a:t> </a:t>
            </a:r>
            <a:r>
              <a:rPr lang="en-US" altLang="zh-CN" sz="1400" dirty="0" err="1"/>
              <a:t>xmlns:android</a:t>
            </a:r>
            <a:r>
              <a:rPr lang="en-US" altLang="zh-CN" sz="1400" dirty="0"/>
              <a:t>=</a:t>
            </a:r>
            <a:r>
              <a:rPr lang="en-US" altLang="zh-CN" sz="1400" i="1" dirty="0"/>
              <a:t>"http://schemas.android.com/</a:t>
            </a:r>
            <a:r>
              <a:rPr lang="en-US" altLang="zh-CN" sz="1400" i="1" dirty="0" err="1"/>
              <a:t>apk</a:t>
            </a:r>
            <a:r>
              <a:rPr lang="en-US" altLang="zh-CN" sz="1400" i="1" dirty="0"/>
              <a:t>/res/android"</a:t>
            </a:r>
          </a:p>
          <a:p>
            <a:r>
              <a:rPr lang="en-US" altLang="zh-CN" sz="1400" dirty="0" smtClean="0"/>
              <a:t>    </a:t>
            </a:r>
            <a:r>
              <a:rPr lang="en-US" altLang="zh-CN" sz="1400" dirty="0" err="1" smtClean="0"/>
              <a:t>android:orientation</a:t>
            </a:r>
            <a:r>
              <a:rPr lang="en-US" altLang="zh-CN" sz="1400" dirty="0"/>
              <a:t>=</a:t>
            </a:r>
            <a:r>
              <a:rPr lang="en-US" altLang="zh-CN" sz="1400" i="1" dirty="0"/>
              <a:t>"vertical" </a:t>
            </a:r>
          </a:p>
          <a:p>
            <a:r>
              <a:rPr lang="en-US" altLang="zh-CN" sz="1400" dirty="0" smtClean="0"/>
              <a:t>    </a:t>
            </a:r>
            <a:r>
              <a:rPr lang="en-US" altLang="zh-CN" sz="1400" dirty="0" err="1" smtClean="0"/>
              <a:t>android:layout_width</a:t>
            </a:r>
            <a:r>
              <a:rPr lang="en-US" altLang="zh-CN" sz="1400" dirty="0"/>
              <a:t>=</a:t>
            </a:r>
            <a:r>
              <a:rPr lang="en-US" altLang="zh-CN" sz="1400" i="1" dirty="0"/>
              <a:t>"</a:t>
            </a:r>
            <a:r>
              <a:rPr lang="en-US" altLang="zh-CN" sz="1400" i="1" dirty="0" err="1"/>
              <a:t>fill_parent</a:t>
            </a:r>
            <a:r>
              <a:rPr lang="en-US" altLang="zh-CN" sz="1400" i="1" dirty="0"/>
              <a:t>"</a:t>
            </a:r>
          </a:p>
          <a:p>
            <a:r>
              <a:rPr lang="en-US" altLang="zh-CN" sz="1400" dirty="0" smtClean="0"/>
              <a:t>    </a:t>
            </a:r>
            <a:r>
              <a:rPr lang="en-US" altLang="zh-CN" sz="1400" dirty="0" err="1" smtClean="0"/>
              <a:t>android:layout_height</a:t>
            </a:r>
            <a:r>
              <a:rPr lang="en-US" altLang="zh-CN" sz="1400" dirty="0"/>
              <a:t>=</a:t>
            </a:r>
            <a:r>
              <a:rPr lang="en-US" altLang="zh-CN" sz="1400" i="1" dirty="0"/>
              <a:t>"</a:t>
            </a:r>
            <a:r>
              <a:rPr lang="en-US" altLang="zh-CN" sz="1400" i="1" dirty="0" err="1"/>
              <a:t>fill_parent</a:t>
            </a:r>
            <a:r>
              <a:rPr lang="en-US" altLang="zh-CN" sz="1400" i="1" dirty="0"/>
              <a:t>" &gt;</a:t>
            </a:r>
          </a:p>
          <a:p>
            <a:r>
              <a:rPr lang="en-US" altLang="zh-CN" sz="1400" dirty="0" smtClean="0"/>
              <a:t>    &lt;</a:t>
            </a:r>
            <a:r>
              <a:rPr lang="en-US" altLang="zh-CN" sz="1400" dirty="0" err="1"/>
              <a:t>TextView</a:t>
            </a:r>
            <a:r>
              <a:rPr lang="en-US" altLang="zh-CN" sz="1400" dirty="0"/>
              <a:t> </a:t>
            </a:r>
          </a:p>
          <a:p>
            <a:r>
              <a:rPr lang="en-US" altLang="zh-CN" sz="1400" dirty="0" smtClean="0"/>
              <a:t>        </a:t>
            </a:r>
            <a:r>
              <a:rPr lang="en-US" altLang="zh-CN" sz="1400" dirty="0" err="1" smtClean="0"/>
              <a:t>android:layout_width</a:t>
            </a:r>
            <a:r>
              <a:rPr lang="en-US" altLang="zh-CN" sz="1400" dirty="0"/>
              <a:t>=</a:t>
            </a:r>
            <a:r>
              <a:rPr lang="en-US" altLang="zh-CN" sz="1400" i="1" dirty="0"/>
              <a:t>"</a:t>
            </a:r>
            <a:r>
              <a:rPr lang="en-US" altLang="zh-CN" sz="1400" i="1" dirty="0" err="1"/>
              <a:t>wrap_content</a:t>
            </a:r>
            <a:r>
              <a:rPr lang="en-US" altLang="zh-CN" sz="1400" i="1" dirty="0"/>
              <a:t>"</a:t>
            </a:r>
          </a:p>
          <a:p>
            <a:r>
              <a:rPr lang="en-US" altLang="zh-CN" sz="1400" dirty="0" smtClean="0"/>
              <a:t>        </a:t>
            </a:r>
            <a:r>
              <a:rPr lang="en-US" altLang="zh-CN" sz="1400" dirty="0" err="1" smtClean="0"/>
              <a:t>android:layout_height</a:t>
            </a:r>
            <a:r>
              <a:rPr lang="en-US" altLang="zh-CN" sz="1400" dirty="0"/>
              <a:t>=</a:t>
            </a:r>
            <a:r>
              <a:rPr lang="en-US" altLang="zh-CN" sz="1400" i="1" dirty="0"/>
              <a:t>"</a:t>
            </a:r>
            <a:r>
              <a:rPr lang="en-US" altLang="zh-CN" sz="1400" i="1" dirty="0" err="1"/>
              <a:t>wrap_content</a:t>
            </a:r>
            <a:r>
              <a:rPr lang="en-US" altLang="zh-CN" sz="1400" i="1" dirty="0"/>
              <a:t>" </a:t>
            </a:r>
          </a:p>
          <a:p>
            <a:r>
              <a:rPr lang="en-US" altLang="zh-CN" sz="1400" dirty="0"/>
              <a:t> </a:t>
            </a:r>
            <a:r>
              <a:rPr lang="en-US" altLang="zh-CN" sz="1400" dirty="0" smtClean="0"/>
              <a:t>       </a:t>
            </a:r>
            <a:r>
              <a:rPr lang="en-US" altLang="zh-CN" sz="1400" dirty="0" err="1" smtClean="0"/>
              <a:t>android:text</a:t>
            </a:r>
            <a:r>
              <a:rPr lang="en-US" altLang="zh-CN" sz="1400" dirty="0"/>
              <a:t>=</a:t>
            </a:r>
            <a:r>
              <a:rPr lang="en-US" altLang="zh-CN" sz="1400" i="1" dirty="0"/>
              <a:t>"@string/hello"</a:t>
            </a:r>
          </a:p>
          <a:p>
            <a:r>
              <a:rPr lang="en-US" altLang="zh-CN" sz="1400" dirty="0" smtClean="0"/>
              <a:t>        </a:t>
            </a:r>
            <a:r>
              <a:rPr lang="en-US" altLang="zh-CN" sz="1400" dirty="0" err="1" smtClean="0"/>
              <a:t>android:autoLink</a:t>
            </a:r>
            <a:r>
              <a:rPr lang="en-US" altLang="zh-CN" sz="1400" dirty="0"/>
              <a:t>=</a:t>
            </a:r>
            <a:r>
              <a:rPr lang="en-US" altLang="zh-CN" sz="1400" i="1" dirty="0"/>
              <a:t>"email" </a:t>
            </a:r>
          </a:p>
          <a:p>
            <a:r>
              <a:rPr lang="en-US" altLang="zh-CN" sz="1400" dirty="0" smtClean="0"/>
              <a:t>        </a:t>
            </a:r>
            <a:r>
              <a:rPr lang="en-US" altLang="zh-CN" sz="1400" dirty="0" err="1" smtClean="0"/>
              <a:t>android:height</a:t>
            </a:r>
            <a:r>
              <a:rPr lang="en-US" altLang="zh-CN" sz="1400" dirty="0"/>
              <a:t>=</a:t>
            </a:r>
            <a:r>
              <a:rPr lang="en-US" altLang="zh-CN" sz="1400" i="1" dirty="0"/>
              <a:t>"30dp" /&gt;</a:t>
            </a:r>
          </a:p>
          <a:p>
            <a:r>
              <a:rPr lang="en-US" altLang="zh-CN" sz="1400" dirty="0" smtClean="0"/>
              <a:t>    &lt;</a:t>
            </a:r>
            <a:r>
              <a:rPr lang="en-US" altLang="zh-CN" sz="1400" dirty="0" err="1"/>
              <a:t>TextView</a:t>
            </a:r>
            <a:r>
              <a:rPr lang="en-US" altLang="zh-CN" sz="1400" dirty="0"/>
              <a:t> </a:t>
            </a:r>
          </a:p>
          <a:p>
            <a:r>
              <a:rPr lang="en-US" altLang="zh-CN" sz="1400" dirty="0" smtClean="0"/>
              <a:t>        </a:t>
            </a:r>
            <a:r>
              <a:rPr lang="en-US" altLang="zh-CN" sz="1400" dirty="0" err="1" smtClean="0"/>
              <a:t>android:layout_width</a:t>
            </a:r>
            <a:r>
              <a:rPr lang="en-US" altLang="zh-CN" sz="1400" dirty="0"/>
              <a:t>=</a:t>
            </a:r>
            <a:r>
              <a:rPr lang="en-US" altLang="zh-CN" sz="1400" i="1" dirty="0"/>
              <a:t>"</a:t>
            </a:r>
            <a:r>
              <a:rPr lang="en-US" altLang="zh-CN" sz="1400" i="1" dirty="0" err="1"/>
              <a:t>wrap_content</a:t>
            </a:r>
            <a:r>
              <a:rPr lang="en-US" altLang="zh-CN" sz="1400" i="1" dirty="0"/>
              <a:t>" </a:t>
            </a:r>
          </a:p>
          <a:p>
            <a:r>
              <a:rPr lang="en-US" altLang="zh-CN" sz="1400" dirty="0" smtClean="0"/>
              <a:t>        </a:t>
            </a:r>
            <a:r>
              <a:rPr lang="en-US" altLang="zh-CN" sz="1400" dirty="0" err="1" smtClean="0"/>
              <a:t>android:id</a:t>
            </a:r>
            <a:r>
              <a:rPr lang="en-US" altLang="zh-CN" sz="1400" dirty="0"/>
              <a:t>=</a:t>
            </a:r>
            <a:r>
              <a:rPr lang="en-US" altLang="zh-CN" sz="1400" i="1" dirty="0"/>
              <a:t>"@+id/textView1"</a:t>
            </a:r>
          </a:p>
          <a:p>
            <a:r>
              <a:rPr lang="en-US" altLang="zh-CN" sz="1400" dirty="0" smtClean="0"/>
              <a:t>        </a:t>
            </a:r>
            <a:r>
              <a:rPr lang="en-US" altLang="zh-CN" sz="1400" dirty="0" err="1" smtClean="0"/>
              <a:t>android:text</a:t>
            </a:r>
            <a:r>
              <a:rPr lang="en-US" altLang="zh-CN" sz="1400" dirty="0"/>
              <a:t>=</a:t>
            </a:r>
            <a:r>
              <a:rPr lang="en-US" altLang="zh-CN" sz="1400" i="1" dirty="0"/>
              <a:t>"</a:t>
            </a:r>
            <a:r>
              <a:rPr lang="zh-CN" altLang="en-US" sz="1400" i="1" dirty="0"/>
              <a:t>带图片的</a:t>
            </a:r>
            <a:r>
              <a:rPr lang="en-US" altLang="zh-CN" sz="1400" i="1" dirty="0" err="1"/>
              <a:t>TextView</a:t>
            </a:r>
            <a:r>
              <a:rPr lang="en-US" altLang="zh-CN" sz="1400" i="1" dirty="0"/>
              <a:t>" </a:t>
            </a:r>
          </a:p>
          <a:p>
            <a:r>
              <a:rPr lang="en-US" altLang="zh-CN" sz="1400" dirty="0" smtClean="0"/>
              <a:t>        </a:t>
            </a:r>
            <a:r>
              <a:rPr lang="en-US" altLang="zh-CN" sz="1400" dirty="0" err="1" smtClean="0"/>
              <a:t>android:drawableTop</a:t>
            </a:r>
            <a:r>
              <a:rPr lang="en-US" altLang="zh-CN" sz="1400" dirty="0"/>
              <a:t>=</a:t>
            </a:r>
            <a:r>
              <a:rPr lang="en-US" altLang="zh-CN" sz="1400" i="1" dirty="0"/>
              <a:t>"@</a:t>
            </a:r>
            <a:r>
              <a:rPr lang="en-US" altLang="zh-CN" sz="1400" i="1" dirty="0" err="1"/>
              <a:t>drawable</a:t>
            </a:r>
            <a:r>
              <a:rPr lang="en-US" altLang="zh-CN" sz="1400" i="1" dirty="0"/>
              <a:t>/icon"</a:t>
            </a:r>
          </a:p>
          <a:p>
            <a:r>
              <a:rPr lang="en-US" altLang="zh-CN" sz="1400" dirty="0" smtClean="0"/>
              <a:t>        </a:t>
            </a:r>
            <a:r>
              <a:rPr lang="en-US" altLang="zh-CN" sz="1400" dirty="0" err="1" smtClean="0"/>
              <a:t>android:layout_height</a:t>
            </a:r>
            <a:r>
              <a:rPr lang="en-US" altLang="zh-CN" sz="1400" dirty="0"/>
              <a:t>=</a:t>
            </a:r>
            <a:r>
              <a:rPr lang="en-US" altLang="zh-CN" sz="1400" i="1" dirty="0"/>
              <a:t>"</a:t>
            </a:r>
            <a:r>
              <a:rPr lang="en-US" altLang="zh-CN" sz="1400" i="1" dirty="0" err="1"/>
              <a:t>wrap_content</a:t>
            </a:r>
            <a:r>
              <a:rPr lang="en-US" altLang="zh-CN" sz="1400" i="1" dirty="0"/>
              <a:t>" </a:t>
            </a:r>
            <a:r>
              <a:rPr lang="en-US" altLang="zh-CN" sz="1400" i="1" dirty="0" smtClean="0"/>
              <a:t>/&gt;</a:t>
            </a:r>
            <a:endParaRPr lang="en-US" altLang="zh-CN" sz="1400" i="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5" y="3570684"/>
            <a:ext cx="30670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786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TextView</a:t>
            </a:r>
            <a:endParaRPr lang="zh-CN" altLang="en-US" dirty="0"/>
          </a:p>
        </p:txBody>
      </p:sp>
      <p:sp>
        <p:nvSpPr>
          <p:cNvPr id="3" name="内容占位符 2"/>
          <p:cNvSpPr>
            <a:spLocks noGrp="1"/>
          </p:cNvSpPr>
          <p:nvPr>
            <p:ph idx="1"/>
          </p:nvPr>
        </p:nvSpPr>
        <p:spPr>
          <a:xfrm>
            <a:off x="35496" y="1268413"/>
            <a:ext cx="8191500" cy="504403"/>
          </a:xfrm>
        </p:spPr>
        <p:txBody>
          <a:bodyPr/>
          <a:lstStyle/>
          <a:p>
            <a:r>
              <a:rPr lang="en-US" altLang="zh-CN" dirty="0" err="1" smtClean="0"/>
              <a:t>TextView</a:t>
            </a:r>
            <a:r>
              <a:rPr lang="zh-CN" altLang="en-US" dirty="0" smtClean="0"/>
              <a:t>实例</a:t>
            </a:r>
            <a:endParaRPr lang="en-US" altLang="zh-CN" dirty="0" smtClean="0"/>
          </a:p>
        </p:txBody>
      </p:sp>
      <p:sp>
        <p:nvSpPr>
          <p:cNvPr id="4" name="矩形 3"/>
          <p:cNvSpPr/>
          <p:nvPr/>
        </p:nvSpPr>
        <p:spPr>
          <a:xfrm>
            <a:off x="107504" y="1916832"/>
            <a:ext cx="6606480" cy="4185761"/>
          </a:xfrm>
          <a:prstGeom prst="rect">
            <a:avLst/>
          </a:prstGeom>
          <a:solidFill>
            <a:schemeClr val="bg1">
              <a:lumMod val="85000"/>
            </a:schemeClr>
          </a:solidFill>
        </p:spPr>
        <p:txBody>
          <a:bodyPr wrap="square">
            <a:spAutoFit/>
          </a:bodyPr>
          <a:lstStyle/>
          <a:p>
            <a:r>
              <a:rPr lang="en-US" altLang="zh-CN" sz="1400" dirty="0" smtClean="0"/>
              <a:t>&lt;!-- res/layout/activity_main.xml(</a:t>
            </a:r>
            <a:r>
              <a:rPr lang="zh-CN" altLang="en-US" sz="1400" dirty="0" smtClean="0"/>
              <a:t>续</a:t>
            </a:r>
            <a:r>
              <a:rPr lang="en-US" altLang="zh-CN" sz="1400" dirty="0" smtClean="0"/>
              <a:t>)</a:t>
            </a:r>
            <a:r>
              <a:rPr lang="zh-CN" altLang="en-US" sz="1400" dirty="0" smtClean="0"/>
              <a:t>  </a:t>
            </a:r>
            <a:r>
              <a:rPr lang="en-US" altLang="zh-CN" sz="1400" dirty="0" smtClean="0"/>
              <a:t>--&gt;</a:t>
            </a:r>
          </a:p>
          <a:p>
            <a:r>
              <a:rPr lang="en-US" altLang="zh-CN" sz="1400" dirty="0" smtClean="0"/>
              <a:t>    &lt;</a:t>
            </a:r>
            <a:r>
              <a:rPr lang="en-US" altLang="zh-CN" sz="1400" dirty="0" err="1"/>
              <a:t>TextView</a:t>
            </a:r>
            <a:r>
              <a:rPr lang="en-US" altLang="zh-CN" sz="1400" dirty="0"/>
              <a:t> </a:t>
            </a:r>
          </a:p>
          <a:p>
            <a:r>
              <a:rPr lang="en-US" altLang="zh-CN" sz="1400" dirty="0" smtClean="0"/>
              <a:t>        </a:t>
            </a:r>
            <a:r>
              <a:rPr lang="en-US" altLang="zh-CN" sz="1400" dirty="0" err="1" smtClean="0"/>
              <a:t>android:id</a:t>
            </a:r>
            <a:r>
              <a:rPr lang="en-US" altLang="zh-CN" sz="1400" dirty="0"/>
              <a:t>=</a:t>
            </a:r>
            <a:r>
              <a:rPr lang="en-US" altLang="zh-CN" sz="1400" i="1" dirty="0"/>
              <a:t>"@+id/textView2"</a:t>
            </a:r>
          </a:p>
          <a:p>
            <a:r>
              <a:rPr lang="en-US" altLang="zh-CN" sz="1400" dirty="0" smtClean="0"/>
              <a:t>        </a:t>
            </a:r>
            <a:r>
              <a:rPr lang="en-US" altLang="zh-CN" sz="1400" dirty="0" err="1" smtClean="0"/>
              <a:t>android:textColor</a:t>
            </a:r>
            <a:r>
              <a:rPr lang="en-US" altLang="zh-CN" sz="1400" dirty="0"/>
              <a:t>=</a:t>
            </a:r>
            <a:r>
              <a:rPr lang="en-US" altLang="zh-CN" sz="1400" i="1" dirty="0"/>
              <a:t>"#0f0" </a:t>
            </a:r>
          </a:p>
          <a:p>
            <a:r>
              <a:rPr lang="en-US" altLang="zh-CN" sz="1400" dirty="0" smtClean="0"/>
              <a:t>        </a:t>
            </a:r>
            <a:r>
              <a:rPr lang="en-US" altLang="zh-CN" sz="1400" dirty="0" err="1" smtClean="0"/>
              <a:t>android:textSize</a:t>
            </a:r>
            <a:r>
              <a:rPr lang="en-US" altLang="zh-CN" sz="1400" dirty="0"/>
              <a:t>=</a:t>
            </a:r>
            <a:r>
              <a:rPr lang="en-US" altLang="zh-CN" sz="1400" i="1" dirty="0"/>
              <a:t>"20dp"</a:t>
            </a:r>
          </a:p>
          <a:p>
            <a:r>
              <a:rPr lang="en-US" altLang="zh-CN" sz="1400" dirty="0" smtClean="0"/>
              <a:t>        </a:t>
            </a:r>
            <a:r>
              <a:rPr lang="en-US" altLang="zh-CN" sz="1400" dirty="0" err="1" smtClean="0"/>
              <a:t>android:text</a:t>
            </a:r>
            <a:r>
              <a:rPr lang="en-US" altLang="zh-CN" sz="1400" dirty="0"/>
              <a:t>=</a:t>
            </a:r>
            <a:r>
              <a:rPr lang="en-US" altLang="zh-CN" sz="1400" i="1" dirty="0"/>
              <a:t>"</a:t>
            </a:r>
            <a:r>
              <a:rPr lang="zh-CN" altLang="en-US" sz="1400" i="1" dirty="0"/>
              <a:t>多行文本：在很久很久以前，有一位老人他带给我们一个苹果</a:t>
            </a:r>
            <a:r>
              <a:rPr lang="en-US" altLang="zh-CN" sz="1400" i="1" dirty="0"/>
              <a:t>" </a:t>
            </a:r>
          </a:p>
          <a:p>
            <a:r>
              <a:rPr lang="en-US" altLang="zh-CN" sz="1400" dirty="0" smtClean="0"/>
              <a:t>        </a:t>
            </a:r>
            <a:r>
              <a:rPr lang="en-US" altLang="zh-CN" sz="1400" dirty="0" err="1" smtClean="0"/>
              <a:t>android:width</a:t>
            </a:r>
            <a:r>
              <a:rPr lang="en-US" altLang="zh-CN" sz="1400" dirty="0"/>
              <a:t>=</a:t>
            </a:r>
            <a:r>
              <a:rPr lang="en-US" altLang="zh-CN" sz="1400" i="1" dirty="0"/>
              <a:t>"300dp"</a:t>
            </a:r>
          </a:p>
          <a:p>
            <a:r>
              <a:rPr lang="en-US" altLang="zh-CN" sz="1400" dirty="0" smtClean="0"/>
              <a:t>        </a:t>
            </a:r>
            <a:r>
              <a:rPr lang="en-US" altLang="zh-CN" sz="1400" dirty="0" err="1" smtClean="0"/>
              <a:t>android:layout_width</a:t>
            </a:r>
            <a:r>
              <a:rPr lang="en-US" altLang="zh-CN" sz="1400" dirty="0"/>
              <a:t>=</a:t>
            </a:r>
            <a:r>
              <a:rPr lang="en-US" altLang="zh-CN" sz="1400" i="1" dirty="0"/>
              <a:t>"</a:t>
            </a:r>
            <a:r>
              <a:rPr lang="en-US" altLang="zh-CN" sz="1400" i="1" dirty="0" err="1"/>
              <a:t>wrap_content</a:t>
            </a:r>
            <a:r>
              <a:rPr lang="en-US" altLang="zh-CN" sz="1400" i="1" dirty="0"/>
              <a:t>" </a:t>
            </a:r>
          </a:p>
          <a:p>
            <a:r>
              <a:rPr lang="en-US" altLang="zh-CN" sz="1400" dirty="0" smtClean="0"/>
              <a:t>        </a:t>
            </a:r>
            <a:r>
              <a:rPr lang="en-US" altLang="zh-CN" sz="1400" dirty="0" err="1" smtClean="0"/>
              <a:t>android:layout_height</a:t>
            </a:r>
            <a:r>
              <a:rPr lang="en-US" altLang="zh-CN" sz="1400" dirty="0"/>
              <a:t>=</a:t>
            </a:r>
            <a:r>
              <a:rPr lang="en-US" altLang="zh-CN" sz="1400" i="1" dirty="0"/>
              <a:t>"</a:t>
            </a:r>
            <a:r>
              <a:rPr lang="en-US" altLang="zh-CN" sz="1400" i="1" dirty="0" err="1"/>
              <a:t>wrap_content</a:t>
            </a:r>
            <a:r>
              <a:rPr lang="en-US" altLang="zh-CN" sz="1400" i="1" dirty="0"/>
              <a:t>" /&gt;</a:t>
            </a:r>
          </a:p>
          <a:p>
            <a:r>
              <a:rPr lang="en-US" altLang="zh-CN" sz="1400" dirty="0" smtClean="0"/>
              <a:t>    &lt;</a:t>
            </a:r>
            <a:r>
              <a:rPr lang="en-US" altLang="zh-CN" sz="1400" dirty="0" err="1"/>
              <a:t>TextView</a:t>
            </a:r>
            <a:r>
              <a:rPr lang="en-US" altLang="zh-CN" sz="1400" dirty="0"/>
              <a:t> </a:t>
            </a:r>
          </a:p>
          <a:p>
            <a:r>
              <a:rPr lang="en-US" altLang="zh-CN" sz="1400" dirty="0" smtClean="0"/>
              <a:t>        </a:t>
            </a:r>
            <a:r>
              <a:rPr lang="en-US" altLang="zh-CN" sz="1400" dirty="0" err="1" smtClean="0"/>
              <a:t>android:id</a:t>
            </a:r>
            <a:r>
              <a:rPr lang="en-US" altLang="zh-CN" sz="1400" dirty="0"/>
              <a:t>=</a:t>
            </a:r>
            <a:r>
              <a:rPr lang="en-US" altLang="zh-CN" sz="1400" i="1" dirty="0"/>
              <a:t>"@+id/textView3"</a:t>
            </a:r>
          </a:p>
          <a:p>
            <a:r>
              <a:rPr lang="en-US" altLang="zh-CN" sz="1400" dirty="0" smtClean="0"/>
              <a:t>        </a:t>
            </a:r>
            <a:r>
              <a:rPr lang="en-US" altLang="zh-CN" sz="1400" dirty="0" err="1" smtClean="0"/>
              <a:t>android:textColor</a:t>
            </a:r>
            <a:r>
              <a:rPr lang="en-US" altLang="zh-CN" sz="1400" dirty="0"/>
              <a:t>=</a:t>
            </a:r>
            <a:r>
              <a:rPr lang="en-US" altLang="zh-CN" sz="1400" i="1" dirty="0"/>
              <a:t>"#f00" </a:t>
            </a:r>
          </a:p>
          <a:p>
            <a:r>
              <a:rPr lang="en-US" altLang="zh-CN" sz="1400" dirty="0" smtClean="0"/>
              <a:t>        </a:t>
            </a:r>
            <a:r>
              <a:rPr lang="en-US" altLang="zh-CN" sz="1400" dirty="0" err="1" smtClean="0"/>
              <a:t>android:textSize</a:t>
            </a:r>
            <a:r>
              <a:rPr lang="en-US" altLang="zh-CN" sz="1400" dirty="0"/>
              <a:t>=</a:t>
            </a:r>
            <a:r>
              <a:rPr lang="en-US" altLang="zh-CN" sz="1400" i="1" dirty="0"/>
              <a:t>"20dp" </a:t>
            </a:r>
          </a:p>
          <a:p>
            <a:r>
              <a:rPr lang="en-US" altLang="zh-CN" sz="1400" dirty="0" smtClean="0"/>
              <a:t>        </a:t>
            </a:r>
            <a:r>
              <a:rPr lang="en-US" altLang="zh-CN" sz="1400" dirty="0" err="1" smtClean="0"/>
              <a:t>android:text</a:t>
            </a:r>
            <a:r>
              <a:rPr lang="en-US" altLang="zh-CN" sz="1400" dirty="0"/>
              <a:t>=</a:t>
            </a:r>
            <a:r>
              <a:rPr lang="en-US" altLang="zh-CN" sz="1400" i="1" dirty="0"/>
              <a:t>"</a:t>
            </a:r>
            <a:r>
              <a:rPr lang="zh-CN" altLang="en-US" sz="1400" i="1" dirty="0"/>
              <a:t>单行文本：在很久很久以前，有一位老人他带给我们一个苹果</a:t>
            </a:r>
            <a:r>
              <a:rPr lang="en-US" altLang="zh-CN" sz="1400" i="1" dirty="0"/>
              <a:t>"</a:t>
            </a:r>
          </a:p>
          <a:p>
            <a:r>
              <a:rPr lang="en-US" altLang="zh-CN" sz="1400" dirty="0" smtClean="0"/>
              <a:t>        </a:t>
            </a:r>
            <a:r>
              <a:rPr lang="en-US" altLang="zh-CN" sz="1400" dirty="0" err="1" smtClean="0"/>
              <a:t>android:width</a:t>
            </a:r>
            <a:r>
              <a:rPr lang="en-US" altLang="zh-CN" sz="1400" dirty="0"/>
              <a:t>=</a:t>
            </a:r>
            <a:r>
              <a:rPr lang="en-US" altLang="zh-CN" sz="1400" i="1" dirty="0"/>
              <a:t>"300dp" </a:t>
            </a:r>
          </a:p>
          <a:p>
            <a:r>
              <a:rPr lang="en-US" altLang="zh-CN" sz="1400" b="1" dirty="0" smtClean="0"/>
              <a:t>        </a:t>
            </a:r>
            <a:r>
              <a:rPr lang="en-US" altLang="zh-CN" sz="1400" b="1" dirty="0" err="1" smtClean="0"/>
              <a:t>android:singleLine</a:t>
            </a:r>
            <a:r>
              <a:rPr lang="en-US" altLang="zh-CN" sz="1400" b="1" dirty="0"/>
              <a:t>=</a:t>
            </a:r>
            <a:r>
              <a:rPr lang="en-US" altLang="zh-CN" sz="1400" b="1" i="1" dirty="0"/>
              <a:t>"true" </a:t>
            </a:r>
          </a:p>
          <a:p>
            <a:r>
              <a:rPr lang="en-US" altLang="zh-CN" sz="1400" dirty="0" smtClean="0"/>
              <a:t>        </a:t>
            </a:r>
            <a:r>
              <a:rPr lang="en-US" altLang="zh-CN" sz="1400" dirty="0" err="1" smtClean="0"/>
              <a:t>android:layout_width</a:t>
            </a:r>
            <a:r>
              <a:rPr lang="en-US" altLang="zh-CN" sz="1400" dirty="0"/>
              <a:t>=</a:t>
            </a:r>
            <a:r>
              <a:rPr lang="en-US" altLang="zh-CN" sz="1400" i="1" dirty="0"/>
              <a:t>"</a:t>
            </a:r>
            <a:r>
              <a:rPr lang="en-US" altLang="zh-CN" sz="1400" i="1" dirty="0" err="1"/>
              <a:t>wrap_content</a:t>
            </a:r>
            <a:r>
              <a:rPr lang="en-US" altLang="zh-CN" sz="1400" i="1" dirty="0"/>
              <a:t>" </a:t>
            </a:r>
          </a:p>
          <a:p>
            <a:r>
              <a:rPr lang="en-US" altLang="zh-CN" sz="1400" dirty="0" smtClean="0"/>
              <a:t>        </a:t>
            </a:r>
            <a:r>
              <a:rPr lang="en-US" altLang="zh-CN" sz="1400" dirty="0" err="1" smtClean="0"/>
              <a:t>android:layout_height</a:t>
            </a:r>
            <a:r>
              <a:rPr lang="en-US" altLang="zh-CN" sz="1400" dirty="0"/>
              <a:t>=</a:t>
            </a:r>
            <a:r>
              <a:rPr lang="en-US" altLang="zh-CN" sz="1400" i="1" dirty="0"/>
              <a:t>"</a:t>
            </a:r>
            <a:r>
              <a:rPr lang="en-US" altLang="zh-CN" sz="1400" i="1" dirty="0" err="1"/>
              <a:t>wrap_content</a:t>
            </a:r>
            <a:r>
              <a:rPr lang="en-US" altLang="zh-CN" sz="1400" i="1" dirty="0"/>
              <a:t>" /&gt;</a:t>
            </a:r>
          </a:p>
          <a:p>
            <a:r>
              <a:rPr lang="en-US" altLang="zh-CN" sz="1400" dirty="0"/>
              <a:t>&lt;/</a:t>
            </a:r>
            <a:r>
              <a:rPr lang="en-US" altLang="zh-CN" sz="1400" dirty="0" err="1"/>
              <a:t>LinearLayout</a:t>
            </a:r>
            <a:r>
              <a:rPr lang="en-US" altLang="zh-CN" sz="1400" dirty="0"/>
              <a:t>&gt;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5" y="3570684"/>
            <a:ext cx="30670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91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zh-CN" altLang="en-US" smtClean="0">
                <a:latin typeface="微软雅黑" pitchFamily="34" charset="-122"/>
                <a:ea typeface="微软雅黑" pitchFamily="34" charset="-122"/>
              </a:rPr>
              <a:t>第</a:t>
            </a:r>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章 </a:t>
            </a:r>
            <a:r>
              <a:rPr lang="zh-CN" altLang="en-US" smtClean="0"/>
              <a:t>基本控件与布局管理器</a:t>
            </a:r>
            <a:endParaRPr lang="zh-CN" altLang="en-US">
              <a:latin typeface="微软雅黑" pitchFamily="34" charset="-122"/>
              <a:ea typeface="微软雅黑" pitchFamily="34" charset="-122"/>
            </a:endParaRPr>
          </a:p>
        </p:txBody>
      </p:sp>
      <p:grpSp>
        <p:nvGrpSpPr>
          <p:cNvPr id="6147" name="组合 36"/>
          <p:cNvGrpSpPr>
            <a:grpSpLocks/>
          </p:cNvGrpSpPr>
          <p:nvPr/>
        </p:nvGrpSpPr>
        <p:grpSpPr bwMode="auto">
          <a:xfrm>
            <a:off x="1828800" y="2024063"/>
            <a:ext cx="5410200" cy="665162"/>
            <a:chOff x="1828800" y="2024063"/>
            <a:chExt cx="5410200" cy="665162"/>
          </a:xfrm>
        </p:grpSpPr>
        <p:grpSp>
          <p:nvGrpSpPr>
            <p:cNvPr id="6173" name="Group 3"/>
            <p:cNvGrpSpPr>
              <a:grpSpLocks/>
            </p:cNvGrpSpPr>
            <p:nvPr/>
          </p:nvGrpSpPr>
          <p:grpSpPr bwMode="auto">
            <a:xfrm>
              <a:off x="1828800" y="2024063"/>
              <a:ext cx="762000" cy="665162"/>
              <a:chOff x="1110" y="2656"/>
              <a:chExt cx="1549" cy="1351"/>
            </a:xfrm>
          </p:grpSpPr>
          <p:sp>
            <p:nvSpPr>
              <p:cNvPr id="617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617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latin typeface="Arial" pitchFamily="34" charset="0"/>
                </a:endParaRPr>
              </a:p>
            </p:txBody>
          </p:sp>
        </p:grpSp>
        <p:sp>
          <p:nvSpPr>
            <p:cNvPr id="6174"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6175" name="Text Box 12"/>
            <p:cNvSpPr txBox="1">
              <a:spLocks noChangeArrowheads="1"/>
            </p:cNvSpPr>
            <p:nvPr/>
          </p:nvSpPr>
          <p:spPr bwMode="auto">
            <a:xfrm>
              <a:off x="3000364" y="2100263"/>
              <a:ext cx="1807739" cy="461665"/>
            </a:xfrm>
            <a:prstGeom prst="rect">
              <a:avLst/>
            </a:prstGeom>
            <a:noFill/>
            <a:ln w="9525" algn="ctr">
              <a:noFill/>
              <a:miter lim="800000"/>
              <a:headEnd/>
              <a:tailEnd/>
            </a:ln>
          </p:spPr>
          <p:txBody>
            <a:bodyPr wrap="none">
              <a:spAutoFit/>
            </a:bodyPr>
            <a:lstStyle/>
            <a:p>
              <a:pPr eaLnBrk="0" hangingPunct="0"/>
              <a:r>
                <a:rPr lang="en-US" altLang="zh-CN" sz="2400" b="1">
                  <a:solidFill>
                    <a:schemeClr val="tx2"/>
                  </a:solidFill>
                  <a:ea typeface="宋体" pitchFamily="2" charset="-122"/>
                </a:rPr>
                <a:t>View</a:t>
              </a:r>
              <a:r>
                <a:rPr lang="zh-CN" altLang="en-US" sz="2400" b="1">
                  <a:solidFill>
                    <a:schemeClr val="tx2"/>
                  </a:solidFill>
                  <a:ea typeface="宋体" pitchFamily="2" charset="-122"/>
                </a:rPr>
                <a:t>类概述</a:t>
              </a:r>
              <a:endParaRPr lang="en-US" altLang="zh-CN" sz="2400" b="1">
                <a:solidFill>
                  <a:schemeClr val="tx2"/>
                </a:solidFill>
                <a:ea typeface="宋体" pitchFamily="2" charset="-122"/>
              </a:endParaRPr>
            </a:p>
          </p:txBody>
        </p:sp>
        <p:sp>
          <p:nvSpPr>
            <p:cNvPr id="6176" name="Text Box 13"/>
            <p:cNvSpPr txBox="1">
              <a:spLocks noChangeArrowheads="1"/>
            </p:cNvSpPr>
            <p:nvPr/>
          </p:nvSpPr>
          <p:spPr bwMode="gray">
            <a:xfrm>
              <a:off x="2025650" y="2122488"/>
              <a:ext cx="354013" cy="457200"/>
            </a:xfrm>
            <a:prstGeom prst="rect">
              <a:avLst/>
            </a:prstGeom>
            <a:noFill/>
            <a:ln w="9525" algn="ctr">
              <a:noFill/>
              <a:miter lim="800000"/>
              <a:headEnd/>
              <a:tailEnd/>
            </a:ln>
          </p:spPr>
          <p:txBody>
            <a:bodyPr wrap="none">
              <a:spAutoFit/>
            </a:bodyPr>
            <a:lstStyle/>
            <a:p>
              <a:pPr algn="ctr" eaLnBrk="0" hangingPunct="0"/>
              <a:r>
                <a:rPr lang="en-US" altLang="zh-CN" sz="2400">
                  <a:solidFill>
                    <a:schemeClr val="bg1"/>
                  </a:solidFill>
                  <a:ea typeface="宋体" pitchFamily="2" charset="-122"/>
                </a:rPr>
                <a:t>1</a:t>
              </a:r>
            </a:p>
          </p:txBody>
        </p:sp>
      </p:grpSp>
      <p:grpSp>
        <p:nvGrpSpPr>
          <p:cNvPr id="6148" name="组合 37"/>
          <p:cNvGrpSpPr>
            <a:grpSpLocks/>
          </p:cNvGrpSpPr>
          <p:nvPr/>
        </p:nvGrpSpPr>
        <p:grpSpPr bwMode="auto">
          <a:xfrm>
            <a:off x="1828800" y="2938463"/>
            <a:ext cx="5410200" cy="665162"/>
            <a:chOff x="1828800" y="2938463"/>
            <a:chExt cx="5410200" cy="665162"/>
          </a:xfrm>
        </p:grpSpPr>
        <p:grpSp>
          <p:nvGrpSpPr>
            <p:cNvPr id="6166" name="Group 7"/>
            <p:cNvGrpSpPr>
              <a:grpSpLocks/>
            </p:cNvGrpSpPr>
            <p:nvPr/>
          </p:nvGrpSpPr>
          <p:grpSpPr bwMode="auto">
            <a:xfrm>
              <a:off x="1828800" y="2938463"/>
              <a:ext cx="762000" cy="665162"/>
              <a:chOff x="3174" y="2656"/>
              <a:chExt cx="1549" cy="1351"/>
            </a:xfrm>
          </p:grpSpPr>
          <p:sp>
            <p:nvSpPr>
              <p:cNvPr id="617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617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pitchFamily="34" charset="0"/>
                </a:endParaRPr>
              </a:p>
            </p:txBody>
          </p:sp>
        </p:grpSp>
        <p:sp>
          <p:nvSpPr>
            <p:cNvPr id="6167"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6168" name="Text Box 15"/>
            <p:cNvSpPr txBox="1">
              <a:spLocks noChangeArrowheads="1"/>
            </p:cNvSpPr>
            <p:nvPr/>
          </p:nvSpPr>
          <p:spPr bwMode="auto">
            <a:xfrm>
              <a:off x="3000364" y="3014663"/>
              <a:ext cx="1422184" cy="461665"/>
            </a:xfrm>
            <a:prstGeom prst="rect">
              <a:avLst/>
            </a:prstGeom>
            <a:noFill/>
            <a:ln w="9525" algn="ctr">
              <a:noFill/>
              <a:miter lim="800000"/>
              <a:headEnd/>
              <a:tailEnd/>
            </a:ln>
          </p:spPr>
          <p:txBody>
            <a:bodyPr wrap="none">
              <a:spAutoFit/>
            </a:bodyPr>
            <a:lstStyle/>
            <a:p>
              <a:pPr eaLnBrk="0" hangingPunct="0"/>
              <a:r>
                <a:rPr lang="zh-CN" altLang="en-US" sz="2400" b="1">
                  <a:solidFill>
                    <a:schemeClr val="tx2"/>
                  </a:solidFill>
                  <a:ea typeface="宋体" pitchFamily="2" charset="-122"/>
                </a:rPr>
                <a:t>常见布局</a:t>
              </a:r>
              <a:endParaRPr lang="en-US" altLang="zh-CN" sz="2400" b="1">
                <a:solidFill>
                  <a:schemeClr val="tx2"/>
                </a:solidFill>
                <a:ea typeface="宋体" pitchFamily="2" charset="-122"/>
              </a:endParaRPr>
            </a:p>
          </p:txBody>
        </p:sp>
        <p:sp>
          <p:nvSpPr>
            <p:cNvPr id="6169" name="Text Box 16"/>
            <p:cNvSpPr txBox="1">
              <a:spLocks noChangeArrowheads="1"/>
            </p:cNvSpPr>
            <p:nvPr/>
          </p:nvSpPr>
          <p:spPr bwMode="gray">
            <a:xfrm>
              <a:off x="2025650" y="3036888"/>
              <a:ext cx="354013" cy="457200"/>
            </a:xfrm>
            <a:prstGeom prst="rect">
              <a:avLst/>
            </a:prstGeom>
            <a:noFill/>
            <a:ln w="9525" algn="ctr">
              <a:noFill/>
              <a:miter lim="800000"/>
              <a:headEnd/>
              <a:tailEnd/>
            </a:ln>
          </p:spPr>
          <p:txBody>
            <a:bodyPr wrap="none">
              <a:spAutoFit/>
            </a:bodyPr>
            <a:lstStyle/>
            <a:p>
              <a:pPr algn="ctr" eaLnBrk="0" hangingPunct="0"/>
              <a:r>
                <a:rPr lang="en-US" altLang="zh-CN" sz="2400">
                  <a:solidFill>
                    <a:schemeClr val="bg1"/>
                  </a:solidFill>
                  <a:ea typeface="宋体" pitchFamily="2" charset="-122"/>
                </a:rPr>
                <a:t>2</a:t>
              </a:r>
            </a:p>
          </p:txBody>
        </p:sp>
      </p:grpSp>
      <p:grpSp>
        <p:nvGrpSpPr>
          <p:cNvPr id="6149" name="组合 38"/>
          <p:cNvGrpSpPr>
            <a:grpSpLocks/>
          </p:cNvGrpSpPr>
          <p:nvPr/>
        </p:nvGrpSpPr>
        <p:grpSpPr bwMode="auto">
          <a:xfrm>
            <a:off x="1828800" y="3830638"/>
            <a:ext cx="5410200" cy="665162"/>
            <a:chOff x="1828800" y="3830638"/>
            <a:chExt cx="5410200" cy="665162"/>
          </a:xfrm>
        </p:grpSpPr>
        <p:grpSp>
          <p:nvGrpSpPr>
            <p:cNvPr id="6159" name="Group 17"/>
            <p:cNvGrpSpPr>
              <a:grpSpLocks/>
            </p:cNvGrpSpPr>
            <p:nvPr/>
          </p:nvGrpSpPr>
          <p:grpSpPr bwMode="auto">
            <a:xfrm>
              <a:off x="1828800" y="3830638"/>
              <a:ext cx="762000" cy="665162"/>
              <a:chOff x="1110" y="2656"/>
              <a:chExt cx="1549" cy="1351"/>
            </a:xfrm>
          </p:grpSpPr>
          <p:sp>
            <p:nvSpPr>
              <p:cNvPr id="616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616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latin typeface="Arial" pitchFamily="34" charset="0"/>
                </a:endParaRPr>
              </a:p>
            </p:txBody>
          </p:sp>
        </p:grpSp>
        <p:sp>
          <p:nvSpPr>
            <p:cNvPr id="6160"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6161" name="Text Box 26"/>
            <p:cNvSpPr txBox="1">
              <a:spLocks noChangeArrowheads="1"/>
            </p:cNvSpPr>
            <p:nvPr/>
          </p:nvSpPr>
          <p:spPr bwMode="auto">
            <a:xfrm>
              <a:off x="3000364" y="3906838"/>
              <a:ext cx="3528530" cy="461665"/>
            </a:xfrm>
            <a:prstGeom prst="rect">
              <a:avLst/>
            </a:prstGeom>
            <a:noFill/>
            <a:ln w="9525" algn="ctr">
              <a:noFill/>
              <a:miter lim="800000"/>
              <a:headEnd/>
              <a:tailEnd/>
            </a:ln>
          </p:spPr>
          <p:txBody>
            <a:bodyPr wrap="none">
              <a:spAutoFit/>
            </a:bodyPr>
            <a:lstStyle/>
            <a:p>
              <a:pPr eaLnBrk="0" hangingPunct="0"/>
              <a:r>
                <a:rPr lang="en-US" altLang="zh-CN" sz="2400" b="1">
                  <a:solidFill>
                    <a:schemeClr val="tx2"/>
                  </a:solidFill>
                  <a:ea typeface="宋体" pitchFamily="2" charset="-122"/>
                </a:rPr>
                <a:t>Android</a:t>
              </a:r>
              <a:r>
                <a:rPr lang="zh-CN" altLang="en-US" sz="2400" b="1">
                  <a:solidFill>
                    <a:schemeClr val="tx2"/>
                  </a:solidFill>
                  <a:ea typeface="宋体" pitchFamily="2" charset="-122"/>
                </a:rPr>
                <a:t>常见的基本控件</a:t>
              </a:r>
              <a:endParaRPr lang="en-US" altLang="zh-CN" sz="2400" b="1">
                <a:solidFill>
                  <a:schemeClr val="tx2"/>
                </a:solidFill>
                <a:ea typeface="宋体" pitchFamily="2" charset="-122"/>
              </a:endParaRPr>
            </a:p>
          </p:txBody>
        </p:sp>
        <p:sp>
          <p:nvSpPr>
            <p:cNvPr id="6162" name="Text Box 27"/>
            <p:cNvSpPr txBox="1">
              <a:spLocks noChangeArrowheads="1"/>
            </p:cNvSpPr>
            <p:nvPr/>
          </p:nvSpPr>
          <p:spPr bwMode="gray">
            <a:xfrm>
              <a:off x="2025650" y="3929063"/>
              <a:ext cx="354013" cy="457200"/>
            </a:xfrm>
            <a:prstGeom prst="rect">
              <a:avLst/>
            </a:prstGeom>
            <a:noFill/>
            <a:ln w="9525" algn="ctr">
              <a:noFill/>
              <a:miter lim="800000"/>
              <a:headEnd/>
              <a:tailEnd/>
            </a:ln>
          </p:spPr>
          <p:txBody>
            <a:bodyPr wrap="none">
              <a:spAutoFit/>
            </a:bodyPr>
            <a:lstStyle/>
            <a:p>
              <a:pPr algn="ctr" eaLnBrk="0" hangingPunct="0"/>
              <a:r>
                <a:rPr lang="en-US" altLang="zh-CN" sz="2400">
                  <a:solidFill>
                    <a:schemeClr val="bg1"/>
                  </a:solidFill>
                  <a:ea typeface="宋体" pitchFamily="2" charset="-122"/>
                </a:rPr>
                <a:t>3</a:t>
              </a:r>
            </a:p>
          </p:txBody>
        </p:sp>
      </p:grpSp>
      <p:sp>
        <p:nvSpPr>
          <p:cNvPr id="6150"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en-US">
              <a:ea typeface="宋体" pitchFamily="2" charset="-122"/>
            </a:endParaRPr>
          </a:p>
        </p:txBody>
      </p:sp>
      <p:grpSp>
        <p:nvGrpSpPr>
          <p:cNvPr id="6151" name="组合 39"/>
          <p:cNvGrpSpPr>
            <a:grpSpLocks/>
          </p:cNvGrpSpPr>
          <p:nvPr/>
        </p:nvGrpSpPr>
        <p:grpSpPr bwMode="auto">
          <a:xfrm>
            <a:off x="1838325" y="4764088"/>
            <a:ext cx="5410200" cy="665162"/>
            <a:chOff x="1838325" y="4764088"/>
            <a:chExt cx="5410200" cy="665162"/>
          </a:xfrm>
        </p:grpSpPr>
        <p:grpSp>
          <p:nvGrpSpPr>
            <p:cNvPr id="6152" name="Group 7"/>
            <p:cNvGrpSpPr>
              <a:grpSpLocks/>
            </p:cNvGrpSpPr>
            <p:nvPr/>
          </p:nvGrpSpPr>
          <p:grpSpPr bwMode="auto">
            <a:xfrm>
              <a:off x="1838325" y="4764088"/>
              <a:ext cx="762000" cy="665162"/>
              <a:chOff x="3174" y="2656"/>
              <a:chExt cx="1549" cy="1351"/>
            </a:xfrm>
          </p:grpSpPr>
          <p:sp>
            <p:nvSpPr>
              <p:cNvPr id="6156"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6157"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6"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pitchFamily="34" charset="0"/>
                </a:endParaRPr>
              </a:p>
            </p:txBody>
          </p:sp>
        </p:grpSp>
        <p:sp>
          <p:nvSpPr>
            <p:cNvPr id="6153" name="Line 14"/>
            <p:cNvSpPr>
              <a:spLocks noChangeShapeType="1"/>
            </p:cNvSpPr>
            <p:nvPr/>
          </p:nvSpPr>
          <p:spPr bwMode="auto">
            <a:xfrm>
              <a:off x="2447925" y="5373688"/>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6154" name="Text Box 15"/>
            <p:cNvSpPr txBox="1">
              <a:spLocks noChangeArrowheads="1"/>
            </p:cNvSpPr>
            <p:nvPr/>
          </p:nvSpPr>
          <p:spPr bwMode="auto">
            <a:xfrm>
              <a:off x="2928926" y="4840288"/>
              <a:ext cx="2658100" cy="461665"/>
            </a:xfrm>
            <a:prstGeom prst="rect">
              <a:avLst/>
            </a:prstGeom>
            <a:noFill/>
            <a:ln w="9525" algn="ctr">
              <a:noFill/>
              <a:miter lim="800000"/>
              <a:headEnd/>
              <a:tailEnd/>
            </a:ln>
          </p:spPr>
          <p:txBody>
            <a:bodyPr wrap="none">
              <a:spAutoFit/>
            </a:bodyPr>
            <a:lstStyle/>
            <a:p>
              <a:pPr eaLnBrk="0" hangingPunct="0"/>
              <a:r>
                <a:rPr lang="zh-CN" altLang="en-US" sz="2400" b="1">
                  <a:solidFill>
                    <a:schemeClr val="tx2"/>
                  </a:solidFill>
                  <a:ea typeface="宋体" pitchFamily="2" charset="-122"/>
                </a:rPr>
                <a:t>简单的</a:t>
              </a:r>
              <a:r>
                <a:rPr lang="en-US" altLang="zh-CN" sz="2400" b="1">
                  <a:solidFill>
                    <a:schemeClr val="tx2"/>
                  </a:solidFill>
                  <a:ea typeface="宋体" pitchFamily="2" charset="-122"/>
                </a:rPr>
                <a:t>UI</a:t>
              </a:r>
              <a:r>
                <a:rPr lang="zh-CN" altLang="en-US" sz="2400" b="1">
                  <a:solidFill>
                    <a:schemeClr val="tx2"/>
                  </a:solidFill>
                  <a:ea typeface="宋体" pitchFamily="2" charset="-122"/>
                </a:rPr>
                <a:t>设计案例</a:t>
              </a:r>
              <a:endParaRPr lang="en-US" altLang="zh-CN" sz="2400" b="1">
                <a:solidFill>
                  <a:schemeClr val="tx2"/>
                </a:solidFill>
                <a:ea typeface="宋体" pitchFamily="2" charset="-122"/>
              </a:endParaRPr>
            </a:p>
          </p:txBody>
        </p:sp>
        <p:sp>
          <p:nvSpPr>
            <p:cNvPr id="6155" name="Text Box 16"/>
            <p:cNvSpPr txBox="1">
              <a:spLocks noChangeArrowheads="1"/>
            </p:cNvSpPr>
            <p:nvPr/>
          </p:nvSpPr>
          <p:spPr bwMode="gray">
            <a:xfrm>
              <a:off x="2035175" y="4862513"/>
              <a:ext cx="354013" cy="457200"/>
            </a:xfrm>
            <a:prstGeom prst="rect">
              <a:avLst/>
            </a:prstGeom>
            <a:noFill/>
            <a:ln w="9525" algn="ctr">
              <a:noFill/>
              <a:miter lim="800000"/>
              <a:headEnd/>
              <a:tailEnd/>
            </a:ln>
          </p:spPr>
          <p:txBody>
            <a:bodyPr wrap="none">
              <a:spAutoFit/>
            </a:bodyPr>
            <a:lstStyle/>
            <a:p>
              <a:pPr algn="ctr" eaLnBrk="0" hangingPunct="0"/>
              <a:r>
                <a:rPr lang="en-US" altLang="zh-CN" sz="2400">
                  <a:solidFill>
                    <a:schemeClr val="bg1"/>
                  </a:solidFill>
                  <a:ea typeface="宋体" pitchFamily="2" charset="-122"/>
                </a:rPr>
                <a:t>4</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7" name="Rectangle 5"/>
          <p:cNvSpPr>
            <a:spLocks noChangeArrowheads="1"/>
          </p:cNvSpPr>
          <p:nvPr/>
        </p:nvSpPr>
        <p:spPr bwMode="auto">
          <a:xfrm>
            <a:off x="323850" y="1571612"/>
            <a:ext cx="8569325" cy="4714908"/>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26627" name="Rectangle 2"/>
          <p:cNvSpPr>
            <a:spLocks noGrp="1" noChangeArrowheads="1"/>
          </p:cNvSpPr>
          <p:nvPr>
            <p:ph type="title"/>
          </p:nvPr>
        </p:nvSpPr>
        <p:spPr/>
        <p:txBody>
          <a:bodyPr/>
          <a:lstStyle/>
          <a:p>
            <a:r>
              <a:rPr lang="en-US" altLang="zh-CN" dirty="0" err="1" smtClean="0">
                <a:ea typeface="宋体" pitchFamily="2" charset="-122"/>
              </a:rPr>
              <a:t>TextView</a:t>
            </a:r>
            <a:endParaRPr lang="en-US" altLang="zh-CN" dirty="0" smtClean="0">
              <a:ea typeface="宋体" pitchFamily="2" charset="-122"/>
            </a:endParaRPr>
          </a:p>
        </p:txBody>
      </p:sp>
      <p:sp>
        <p:nvSpPr>
          <p:cNvPr id="156675" name="Rectangle 3"/>
          <p:cNvSpPr>
            <a:spLocks noGrp="1" noChangeArrowheads="1"/>
          </p:cNvSpPr>
          <p:nvPr>
            <p:ph type="body" idx="1"/>
          </p:nvPr>
        </p:nvSpPr>
        <p:spPr>
          <a:xfrm>
            <a:off x="323850" y="1123950"/>
            <a:ext cx="8424863" cy="5734050"/>
          </a:xfrm>
        </p:spPr>
        <p:txBody>
          <a:bodyPr/>
          <a:lstStyle/>
          <a:p>
            <a:pPr>
              <a:lnSpc>
                <a:spcPct val="110000"/>
              </a:lnSpc>
              <a:spcBef>
                <a:spcPts val="600"/>
              </a:spcBef>
              <a:tabLst>
                <a:tab pos="3943350" algn="l"/>
                <a:tab pos="6724650" algn="l"/>
                <a:tab pos="6915150" algn="l"/>
              </a:tabLst>
            </a:pPr>
            <a:r>
              <a:rPr lang="zh-CN" altLang="en-US" sz="2400" b="1" smtClean="0">
                <a:latin typeface="微软雅黑" pitchFamily="34" charset="-122"/>
                <a:ea typeface="微软雅黑" pitchFamily="34" charset="-122"/>
              </a:rPr>
              <a:t>在布局文件中定义</a:t>
            </a:r>
            <a:r>
              <a:rPr lang="en-US" altLang="zh-CN" sz="2400" b="1" err="1" smtClean="0">
                <a:latin typeface="微软雅黑" pitchFamily="34" charset="-122"/>
                <a:ea typeface="微软雅黑" pitchFamily="34" charset="-122"/>
              </a:rPr>
              <a:t>TextView</a:t>
            </a:r>
            <a:endParaRPr lang="en-US" altLang="zh-CN" sz="2400" b="1" smtClean="0">
              <a:latin typeface="微软雅黑" pitchFamily="34" charset="-122"/>
              <a:ea typeface="微软雅黑" pitchFamily="34" charset="-122"/>
            </a:endParaRPr>
          </a:p>
          <a:p>
            <a:pPr>
              <a:spcBef>
                <a:spcPts val="600"/>
              </a:spcBef>
              <a:buNone/>
              <a:tabLst>
                <a:tab pos="3943350" algn="l"/>
                <a:tab pos="6724650" algn="l"/>
                <a:tab pos="6915150" algn="l"/>
              </a:tabLst>
            </a:pPr>
            <a:r>
              <a:rPr lang="en-US" altLang="zh-CN" sz="1700" smtClean="0">
                <a:ea typeface="宋体" pitchFamily="2" charset="-122"/>
              </a:rPr>
              <a:t>&lt;LinearLayout xmlns:android="http://schemas.android.com/apk/res/android"</a:t>
            </a:r>
          </a:p>
          <a:p>
            <a:pPr>
              <a:spcBef>
                <a:spcPts val="400"/>
              </a:spcBef>
              <a:buNone/>
              <a:tabLst>
                <a:tab pos="3943350" algn="l"/>
                <a:tab pos="6724650" algn="l"/>
                <a:tab pos="6915150" algn="l"/>
              </a:tabLst>
            </a:pPr>
            <a:r>
              <a:rPr lang="en-US" altLang="zh-CN" sz="1700" smtClean="0">
                <a:ea typeface="宋体" pitchFamily="2" charset="-122"/>
              </a:rPr>
              <a:t>    android:orientation="vertical"</a:t>
            </a:r>
          </a:p>
          <a:p>
            <a:pPr>
              <a:spcBef>
                <a:spcPts val="400"/>
              </a:spcBef>
              <a:buNone/>
              <a:tabLst>
                <a:tab pos="3943350" algn="l"/>
                <a:tab pos="6724650" algn="l"/>
                <a:tab pos="6915150" algn="l"/>
              </a:tabLst>
            </a:pPr>
            <a:r>
              <a:rPr lang="en-US" altLang="zh-CN" sz="1700" smtClean="0">
                <a:ea typeface="宋体" pitchFamily="2" charset="-122"/>
              </a:rPr>
              <a:t>    android:layout_width="fill_parent"</a:t>
            </a:r>
          </a:p>
          <a:p>
            <a:pPr>
              <a:spcBef>
                <a:spcPts val="400"/>
              </a:spcBef>
              <a:buNone/>
              <a:tabLst>
                <a:tab pos="3943350" algn="l"/>
                <a:tab pos="6724650" algn="l"/>
                <a:tab pos="6915150" algn="l"/>
              </a:tabLst>
            </a:pPr>
            <a:r>
              <a:rPr lang="en-US" altLang="zh-CN" sz="1700" smtClean="0">
                <a:ea typeface="宋体" pitchFamily="2" charset="-122"/>
              </a:rPr>
              <a:t>    android:layout_height="fill_parent"</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&lt;</a:t>
            </a:r>
            <a:r>
              <a:rPr lang="en-US" altLang="zh-CN" sz="1700" err="1" smtClean="0">
                <a:ea typeface="宋体" pitchFamily="2" charset="-122"/>
              </a:rPr>
              <a:t>TextView</a:t>
            </a:r>
            <a:r>
              <a:rPr lang="en-US" altLang="zh-CN" sz="1700" smtClean="0">
                <a:ea typeface="宋体" pitchFamily="2" charset="-122"/>
              </a:rPr>
              <a:t>  </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android:id="@+id/</a:t>
            </a:r>
            <a:r>
              <a:rPr lang="en-US" altLang="zh-CN" sz="1700" err="1" smtClean="0">
                <a:ea typeface="宋体" pitchFamily="2" charset="-122"/>
              </a:rPr>
              <a:t>text_view</a:t>
            </a:r>
            <a:r>
              <a:rPr lang="en-US" altLang="zh-CN" sz="1700" smtClean="0">
                <a:ea typeface="宋体" pitchFamily="2" charset="-122"/>
              </a:rPr>
              <a:t>" </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android:layout_width="</a:t>
            </a:r>
            <a:r>
              <a:rPr lang="en-US" altLang="zh-CN" sz="1700" err="1" smtClean="0">
                <a:ea typeface="宋体" pitchFamily="2" charset="-122"/>
              </a:rPr>
              <a:t>fill_parent</a:t>
            </a:r>
            <a:r>
              <a:rPr lang="en-US" altLang="zh-CN" sz="1700" smtClean="0">
                <a:latin typeface="Arial" charset="0"/>
                <a:ea typeface="宋体" pitchFamily="2" charset="-122"/>
              </a:rPr>
              <a:t>“</a:t>
            </a:r>
            <a:endParaRPr lang="en-US" altLang="zh-CN" sz="1700" smtClean="0">
              <a:ea typeface="宋体" pitchFamily="2" charset="-122"/>
            </a:endParaRP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android:layout_height="</a:t>
            </a:r>
            <a:r>
              <a:rPr lang="en-US" altLang="zh-CN" sz="1700" err="1" smtClean="0">
                <a:ea typeface="宋体" pitchFamily="2" charset="-122"/>
              </a:rPr>
              <a:t>wrap_content</a:t>
            </a:r>
            <a:r>
              <a:rPr lang="en-US" altLang="zh-CN" sz="1700" smtClean="0">
                <a:ea typeface="宋体" pitchFamily="2" charset="-122"/>
              </a:rPr>
              <a:t>" </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android:textSize="16sp" </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android:textColor="#</a:t>
            </a:r>
            <a:r>
              <a:rPr lang="en-US" altLang="zh-CN" sz="1700" err="1" smtClean="0">
                <a:ea typeface="宋体" pitchFamily="2" charset="-122"/>
              </a:rPr>
              <a:t>ffffff</a:t>
            </a:r>
            <a:r>
              <a:rPr lang="en-US" altLang="zh-CN" sz="1700" smtClean="0">
                <a:ea typeface="宋体" pitchFamily="2" charset="-122"/>
              </a:rPr>
              <a:t>" </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android:padding="10dip"</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android:background="#cc0000"</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android:text="</a:t>
            </a:r>
            <a:r>
              <a:rPr lang="zh-CN" altLang="en-US" sz="1700" smtClean="0">
                <a:ea typeface="宋体" pitchFamily="2" charset="-122"/>
              </a:rPr>
              <a:t>这里是</a:t>
            </a:r>
            <a:r>
              <a:rPr lang="en-US" altLang="zh-CN" sz="1700" err="1" smtClean="0">
                <a:ea typeface="宋体" pitchFamily="2" charset="-122"/>
              </a:rPr>
              <a:t>TextView</a:t>
            </a:r>
            <a:r>
              <a:rPr lang="zh-CN" altLang="en-US" sz="1700" smtClean="0">
                <a:ea typeface="宋体" pitchFamily="2" charset="-122"/>
              </a:rPr>
              <a:t>，你可以在这里输入需要显示的文字信息</a:t>
            </a:r>
            <a:r>
              <a:rPr lang="en-US" altLang="zh-CN" sz="1700" smtClean="0">
                <a:ea typeface="宋体" pitchFamily="2" charset="-122"/>
              </a:rPr>
              <a:t>.."</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    /&gt;</a:t>
            </a:r>
          </a:p>
          <a:p>
            <a:pPr>
              <a:spcBef>
                <a:spcPts val="400"/>
              </a:spcBef>
              <a:buFont typeface="Wingdings" pitchFamily="2" charset="2"/>
              <a:buNone/>
              <a:tabLst>
                <a:tab pos="3943350" algn="l"/>
                <a:tab pos="6724650" algn="l"/>
                <a:tab pos="6915150" algn="l"/>
              </a:tabLst>
            </a:pPr>
            <a:r>
              <a:rPr lang="en-US" altLang="zh-CN" sz="1700" smtClean="0">
                <a:ea typeface="宋体" pitchFamily="2" charset="-122"/>
              </a:rPr>
              <a:t>&lt;/LinearLayout&gt;</a:t>
            </a:r>
          </a:p>
        </p:txBody>
      </p:sp>
      <p:sp>
        <p:nvSpPr>
          <p:cNvPr id="266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56679" name="Picture 7"/>
          <p:cNvPicPr>
            <a:picLocks noChangeAspect="1" noChangeArrowheads="1"/>
          </p:cNvPicPr>
          <p:nvPr/>
        </p:nvPicPr>
        <p:blipFill>
          <a:blip r:embed="rId2" cstate="print"/>
          <a:srcRect/>
          <a:stretch>
            <a:fillRect/>
          </a:stretch>
        </p:blipFill>
        <p:spPr bwMode="auto">
          <a:xfrm>
            <a:off x="5429256" y="2285992"/>
            <a:ext cx="3313113" cy="22701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wipe(up)">
                                      <p:cBhvr>
                                        <p:cTn id="7" dur="500"/>
                                        <p:tgtEl>
                                          <p:spTgt spid="15667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6675">
                                            <p:txEl>
                                              <p:pRg st="1" end="1"/>
                                            </p:txEl>
                                          </p:spTgt>
                                        </p:tgtEl>
                                        <p:attrNameLst>
                                          <p:attrName>style.visibility</p:attrName>
                                        </p:attrNameLst>
                                      </p:cBhvr>
                                      <p:to>
                                        <p:strVal val="visible"/>
                                      </p:to>
                                    </p:set>
                                    <p:animEffect transition="in" filter="wipe(up)">
                                      <p:cBhvr>
                                        <p:cTn id="10" dur="500"/>
                                        <p:tgtEl>
                                          <p:spTgt spid="15667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Effect transition="in" filter="wipe(up)">
                                      <p:cBhvr>
                                        <p:cTn id="13" dur="500"/>
                                        <p:tgtEl>
                                          <p:spTgt spid="15667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6675">
                                            <p:txEl>
                                              <p:pRg st="3" end="3"/>
                                            </p:txEl>
                                          </p:spTgt>
                                        </p:tgtEl>
                                        <p:attrNameLst>
                                          <p:attrName>style.visibility</p:attrName>
                                        </p:attrNameLst>
                                      </p:cBhvr>
                                      <p:to>
                                        <p:strVal val="visible"/>
                                      </p:to>
                                    </p:set>
                                    <p:animEffect transition="in" filter="wipe(up)">
                                      <p:cBhvr>
                                        <p:cTn id="16" dur="500"/>
                                        <p:tgtEl>
                                          <p:spTgt spid="15667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56675">
                                            <p:txEl>
                                              <p:pRg st="4" end="4"/>
                                            </p:txEl>
                                          </p:spTgt>
                                        </p:tgtEl>
                                        <p:attrNameLst>
                                          <p:attrName>style.visibility</p:attrName>
                                        </p:attrNameLst>
                                      </p:cBhvr>
                                      <p:to>
                                        <p:strVal val="visible"/>
                                      </p:to>
                                    </p:set>
                                    <p:animEffect transition="in" filter="wipe(up)">
                                      <p:cBhvr>
                                        <p:cTn id="19" dur="500"/>
                                        <p:tgtEl>
                                          <p:spTgt spid="156675">
                                            <p:txEl>
                                              <p:pRg st="4" end="4"/>
                                            </p:txEl>
                                          </p:spTgt>
                                        </p:tgtEl>
                                      </p:cBhvr>
                                    </p:animEffect>
                                  </p:childTnLst>
                                </p:cTn>
                              </p:par>
                            </p:childTnLst>
                          </p:cTn>
                        </p:par>
                        <p:par>
                          <p:cTn id="20" fill="hold">
                            <p:stCondLst>
                              <p:cond delay="500"/>
                            </p:stCondLst>
                            <p:childTnLst>
                              <p:par>
                                <p:cTn id="21" presetID="12" presetClass="entr" presetSubtype="1" fill="hold" nodeType="afterEffect">
                                  <p:stCondLst>
                                    <p:cond delay="0"/>
                                  </p:stCondLst>
                                  <p:childTnLst>
                                    <p:set>
                                      <p:cBhvr>
                                        <p:cTn id="22" dur="1" fill="hold">
                                          <p:stCondLst>
                                            <p:cond delay="0"/>
                                          </p:stCondLst>
                                        </p:cTn>
                                        <p:tgtEl>
                                          <p:spTgt spid="156679"/>
                                        </p:tgtEl>
                                        <p:attrNameLst>
                                          <p:attrName>style.visibility</p:attrName>
                                        </p:attrNameLst>
                                      </p:cBhvr>
                                      <p:to>
                                        <p:strVal val="visible"/>
                                      </p:to>
                                    </p:set>
                                    <p:animEffect transition="in" filter="slide(fromTop)">
                                      <p:cBhvr>
                                        <p:cTn id="23" dur="500"/>
                                        <p:tgtEl>
                                          <p:spTgt spid="156679"/>
                                        </p:tgtEl>
                                      </p:cBhvr>
                                    </p:animEffect>
                                  </p:childTnLst>
                                </p:cTn>
                              </p:par>
                            </p:childTnLst>
                          </p:cTn>
                        </p:par>
                        <p:par>
                          <p:cTn id="24" fill="hold">
                            <p:stCondLst>
                              <p:cond delay="1000"/>
                            </p:stCondLst>
                            <p:childTnLst>
                              <p:par>
                                <p:cTn id="25" presetID="4" presetClass="entr" presetSubtype="32" fill="hold" grpId="0" nodeType="afterEffect">
                                  <p:stCondLst>
                                    <p:cond delay="0"/>
                                  </p:stCondLst>
                                  <p:childTnLst>
                                    <p:set>
                                      <p:cBhvr>
                                        <p:cTn id="26" dur="1" fill="hold">
                                          <p:stCondLst>
                                            <p:cond delay="0"/>
                                          </p:stCondLst>
                                        </p:cTn>
                                        <p:tgtEl>
                                          <p:spTgt spid="156677"/>
                                        </p:tgtEl>
                                        <p:attrNameLst>
                                          <p:attrName>style.visibility</p:attrName>
                                        </p:attrNameLst>
                                      </p:cBhvr>
                                      <p:to>
                                        <p:strVal val="visible"/>
                                      </p:to>
                                    </p:set>
                                    <p:animEffect transition="in" filter="box(out)">
                                      <p:cBhvr>
                                        <p:cTn id="27" dur="500"/>
                                        <p:tgtEl>
                                          <p:spTgt spid="156677"/>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156675">
                                            <p:txEl>
                                              <p:pRg st="5" end="5"/>
                                            </p:txEl>
                                          </p:spTgt>
                                        </p:tgtEl>
                                        <p:attrNameLst>
                                          <p:attrName>style.visibility</p:attrName>
                                        </p:attrNameLst>
                                      </p:cBhvr>
                                      <p:to>
                                        <p:strVal val="visible"/>
                                      </p:to>
                                    </p:set>
                                    <p:animEffect transition="in" filter="wipe(up)">
                                      <p:cBhvr>
                                        <p:cTn id="31" dur="500"/>
                                        <p:tgtEl>
                                          <p:spTgt spid="156675">
                                            <p:txEl>
                                              <p:pRg st="5" end="5"/>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56675">
                                            <p:txEl>
                                              <p:pRg st="6" end="6"/>
                                            </p:txEl>
                                          </p:spTgt>
                                        </p:tgtEl>
                                        <p:attrNameLst>
                                          <p:attrName>style.visibility</p:attrName>
                                        </p:attrNameLst>
                                      </p:cBhvr>
                                      <p:to>
                                        <p:strVal val="visible"/>
                                      </p:to>
                                    </p:set>
                                    <p:animEffect transition="in" filter="wipe(up)">
                                      <p:cBhvr>
                                        <p:cTn id="34" dur="500"/>
                                        <p:tgtEl>
                                          <p:spTgt spid="156675">
                                            <p:txEl>
                                              <p:pRg st="6" end="6"/>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6675">
                                            <p:txEl>
                                              <p:pRg st="7" end="7"/>
                                            </p:txEl>
                                          </p:spTgt>
                                        </p:tgtEl>
                                        <p:attrNameLst>
                                          <p:attrName>style.visibility</p:attrName>
                                        </p:attrNameLst>
                                      </p:cBhvr>
                                      <p:to>
                                        <p:strVal val="visible"/>
                                      </p:to>
                                    </p:set>
                                    <p:animEffect transition="in" filter="wipe(up)">
                                      <p:cBhvr>
                                        <p:cTn id="37" dur="500"/>
                                        <p:tgtEl>
                                          <p:spTgt spid="156675">
                                            <p:txEl>
                                              <p:pRg st="7" end="7"/>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56675">
                                            <p:txEl>
                                              <p:pRg st="8" end="8"/>
                                            </p:txEl>
                                          </p:spTgt>
                                        </p:tgtEl>
                                        <p:attrNameLst>
                                          <p:attrName>style.visibility</p:attrName>
                                        </p:attrNameLst>
                                      </p:cBhvr>
                                      <p:to>
                                        <p:strVal val="visible"/>
                                      </p:to>
                                    </p:set>
                                    <p:animEffect transition="in" filter="wipe(up)">
                                      <p:cBhvr>
                                        <p:cTn id="40" dur="500"/>
                                        <p:tgtEl>
                                          <p:spTgt spid="156675">
                                            <p:txEl>
                                              <p:pRg st="8" end="8"/>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56675">
                                            <p:txEl>
                                              <p:pRg st="9" end="9"/>
                                            </p:txEl>
                                          </p:spTgt>
                                        </p:tgtEl>
                                        <p:attrNameLst>
                                          <p:attrName>style.visibility</p:attrName>
                                        </p:attrNameLst>
                                      </p:cBhvr>
                                      <p:to>
                                        <p:strVal val="visible"/>
                                      </p:to>
                                    </p:set>
                                    <p:animEffect transition="in" filter="wipe(up)">
                                      <p:cBhvr>
                                        <p:cTn id="43" dur="500"/>
                                        <p:tgtEl>
                                          <p:spTgt spid="156675">
                                            <p:txEl>
                                              <p:pRg st="9" end="9"/>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56675">
                                            <p:txEl>
                                              <p:pRg st="10" end="10"/>
                                            </p:txEl>
                                          </p:spTgt>
                                        </p:tgtEl>
                                        <p:attrNameLst>
                                          <p:attrName>style.visibility</p:attrName>
                                        </p:attrNameLst>
                                      </p:cBhvr>
                                      <p:to>
                                        <p:strVal val="visible"/>
                                      </p:to>
                                    </p:set>
                                    <p:animEffect transition="in" filter="wipe(up)">
                                      <p:cBhvr>
                                        <p:cTn id="46" dur="500"/>
                                        <p:tgtEl>
                                          <p:spTgt spid="156675">
                                            <p:txEl>
                                              <p:pRg st="10" end="10"/>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56675">
                                            <p:txEl>
                                              <p:pRg st="11" end="11"/>
                                            </p:txEl>
                                          </p:spTgt>
                                        </p:tgtEl>
                                        <p:attrNameLst>
                                          <p:attrName>style.visibility</p:attrName>
                                        </p:attrNameLst>
                                      </p:cBhvr>
                                      <p:to>
                                        <p:strVal val="visible"/>
                                      </p:to>
                                    </p:set>
                                    <p:animEffect transition="in" filter="wipe(up)">
                                      <p:cBhvr>
                                        <p:cTn id="49" dur="500"/>
                                        <p:tgtEl>
                                          <p:spTgt spid="156675">
                                            <p:txEl>
                                              <p:pRg st="11" end="11"/>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56675">
                                            <p:txEl>
                                              <p:pRg st="12" end="12"/>
                                            </p:txEl>
                                          </p:spTgt>
                                        </p:tgtEl>
                                        <p:attrNameLst>
                                          <p:attrName>style.visibility</p:attrName>
                                        </p:attrNameLst>
                                      </p:cBhvr>
                                      <p:to>
                                        <p:strVal val="visible"/>
                                      </p:to>
                                    </p:set>
                                    <p:animEffect transition="in" filter="wipe(up)">
                                      <p:cBhvr>
                                        <p:cTn id="52" dur="500"/>
                                        <p:tgtEl>
                                          <p:spTgt spid="156675">
                                            <p:txEl>
                                              <p:pRg st="12" end="12"/>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56675">
                                            <p:txEl>
                                              <p:pRg st="13" end="13"/>
                                            </p:txEl>
                                          </p:spTgt>
                                        </p:tgtEl>
                                        <p:attrNameLst>
                                          <p:attrName>style.visibility</p:attrName>
                                        </p:attrNameLst>
                                      </p:cBhvr>
                                      <p:to>
                                        <p:strVal val="visible"/>
                                      </p:to>
                                    </p:set>
                                    <p:animEffect transition="in" filter="wipe(up)">
                                      <p:cBhvr>
                                        <p:cTn id="55" dur="500"/>
                                        <p:tgtEl>
                                          <p:spTgt spid="156675">
                                            <p:txEl>
                                              <p:pRg st="13" end="13"/>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56675">
                                            <p:txEl>
                                              <p:pRg st="14" end="14"/>
                                            </p:txEl>
                                          </p:spTgt>
                                        </p:tgtEl>
                                        <p:attrNameLst>
                                          <p:attrName>style.visibility</p:attrName>
                                        </p:attrNameLst>
                                      </p:cBhvr>
                                      <p:to>
                                        <p:strVal val="visible"/>
                                      </p:to>
                                    </p:set>
                                    <p:animEffect transition="in" filter="wipe(up)">
                                      <p:cBhvr>
                                        <p:cTn id="58" dur="500"/>
                                        <p:tgtEl>
                                          <p:spTgt spid="156675">
                                            <p:txEl>
                                              <p:pRg st="14" end="14"/>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56675">
                                            <p:txEl>
                                              <p:pRg st="15" end="15"/>
                                            </p:txEl>
                                          </p:spTgt>
                                        </p:tgtEl>
                                        <p:attrNameLst>
                                          <p:attrName>style.visibility</p:attrName>
                                        </p:attrNameLst>
                                      </p:cBhvr>
                                      <p:to>
                                        <p:strVal val="visible"/>
                                      </p:to>
                                    </p:set>
                                    <p:animEffect transition="in" filter="wipe(up)">
                                      <p:cBhvr>
                                        <p:cTn id="61" dur="500"/>
                                        <p:tgtEl>
                                          <p:spTgt spid="15667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5"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内容占位符 6"/>
          <p:cNvSpPr txBox="1">
            <a:spLocks/>
          </p:cNvSpPr>
          <p:nvPr/>
        </p:nvSpPr>
        <p:spPr bwMode="gray">
          <a:xfrm>
            <a:off x="428596" y="1752600"/>
            <a:ext cx="8191500" cy="3390912"/>
          </a:xfrm>
          <a:prstGeom prst="rect">
            <a:avLst/>
          </a:prstGeom>
          <a:solidFill>
            <a:srgbClr val="DDDDDD"/>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b="0" i="0" u="none" strike="noStrike" kern="0" cap="none" spc="0" normalizeH="0" baseline="0" noProof="0" smtClean="0">
                <a:ln>
                  <a:noFill/>
                </a:ln>
                <a:solidFill>
                  <a:schemeClr val="tx1"/>
                </a:solidFill>
                <a:effectLst/>
                <a:uLnTx/>
                <a:uFillTx/>
                <a:latin typeface="+mn-lt"/>
                <a:ea typeface="+mn-ea"/>
                <a:cs typeface="+mn-cs"/>
              </a:rPr>
              <a:t>&lt;?xml version=</a:t>
            </a:r>
            <a:r>
              <a:rPr kumimoji="0" lang="en-US" altLang="zh-CN" b="0" i="1" u="none" strike="noStrike" kern="0" cap="none" spc="0" normalizeH="0" baseline="0" noProof="0" smtClean="0">
                <a:ln>
                  <a:noFill/>
                </a:ln>
                <a:solidFill>
                  <a:schemeClr val="tx1"/>
                </a:solidFill>
                <a:effectLst/>
                <a:uLnTx/>
                <a:uFillTx/>
                <a:latin typeface="+mn-lt"/>
                <a:ea typeface="+mn-ea"/>
                <a:cs typeface="+mn-cs"/>
              </a:rPr>
              <a:t>"1.0" encoding="utf-8"?&gt;</a:t>
            </a: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b="0" i="0" u="none" strike="noStrike" kern="0" cap="none" spc="0" normalizeH="0" baseline="0" noProof="0" smtClean="0">
                <a:ln>
                  <a:noFill/>
                </a:ln>
                <a:solidFill>
                  <a:schemeClr val="tx1"/>
                </a:solidFill>
                <a:effectLst/>
                <a:uLnTx/>
                <a:uFillTx/>
                <a:latin typeface="+mn-lt"/>
                <a:ea typeface="+mn-ea"/>
                <a:cs typeface="+mn-cs"/>
              </a:rPr>
              <a:t>&lt;LinearLayout xmlns:android=</a:t>
            </a:r>
            <a:r>
              <a:rPr kumimoji="0" lang="en-US" altLang="zh-CN" b="0" i="1" u="none" strike="noStrike" kern="0" cap="none" spc="0" normalizeH="0" baseline="0" noProof="0" smtClean="0">
                <a:ln>
                  <a:noFill/>
                </a:ln>
                <a:solidFill>
                  <a:schemeClr val="tx1"/>
                </a:solidFill>
                <a:effectLst/>
                <a:uLnTx/>
                <a:uFillTx/>
                <a:latin typeface="+mn-lt"/>
                <a:ea typeface="+mn-ea"/>
                <a:cs typeface="+mn-cs"/>
              </a:rPr>
              <a:t>"http://schemas.android.com/apk/res/android"</a:t>
            </a: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b="0" i="0" u="none" strike="noStrike" kern="0" cap="none" spc="0" normalizeH="0" baseline="0" noProof="0" smtClean="0">
                <a:ln>
                  <a:noFill/>
                </a:ln>
                <a:solidFill>
                  <a:schemeClr val="tx1"/>
                </a:solidFill>
                <a:effectLst/>
                <a:uLnTx/>
                <a:uFillTx/>
                <a:latin typeface="+mn-lt"/>
                <a:ea typeface="+mn-ea"/>
                <a:cs typeface="+mn-cs"/>
              </a:rPr>
              <a:t>android:orientation=</a:t>
            </a:r>
            <a:r>
              <a:rPr kumimoji="0" lang="en-US" altLang="zh-CN" b="0" i="1" u="none" strike="noStrike" kern="0" cap="none" spc="0" normalizeH="0" baseline="0" noProof="0" smtClean="0">
                <a:ln>
                  <a:noFill/>
                </a:ln>
                <a:solidFill>
                  <a:schemeClr val="tx1"/>
                </a:solidFill>
                <a:effectLst/>
                <a:uLnTx/>
                <a:uFillTx/>
                <a:latin typeface="+mn-lt"/>
                <a:ea typeface="+mn-ea"/>
                <a:cs typeface="+mn-cs"/>
              </a:rPr>
              <a:t>"vertical" android:layout_width="fill_parent"</a:t>
            </a: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b="0" i="0" u="none" strike="noStrike" kern="0" cap="none" spc="0" normalizeH="0" baseline="0" noProof="0" smtClean="0">
                <a:ln>
                  <a:noFill/>
                </a:ln>
                <a:solidFill>
                  <a:schemeClr val="tx1"/>
                </a:solidFill>
                <a:effectLst/>
                <a:uLnTx/>
                <a:uFillTx/>
                <a:latin typeface="+mn-lt"/>
                <a:ea typeface="+mn-ea"/>
                <a:cs typeface="+mn-cs"/>
              </a:rPr>
              <a:t>android:layout_height=</a:t>
            </a:r>
            <a:r>
              <a:rPr kumimoji="0" lang="en-US" altLang="zh-CN" b="0" i="1" u="none" strike="noStrike" kern="0" cap="none" spc="0" normalizeH="0" baseline="0" noProof="0" smtClean="0">
                <a:ln>
                  <a:noFill/>
                </a:ln>
                <a:solidFill>
                  <a:schemeClr val="tx1"/>
                </a:solidFill>
                <a:effectLst/>
                <a:uLnTx/>
                <a:uFillTx/>
                <a:latin typeface="+mn-lt"/>
                <a:ea typeface="+mn-ea"/>
                <a:cs typeface="+mn-cs"/>
              </a:rPr>
              <a:t>"fill_parent"&gt;</a:t>
            </a: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b="0" i="0" u="none" strike="noStrike" kern="0" cap="none" spc="0" normalizeH="0" baseline="0" noProof="0" smtClean="0">
                <a:ln>
                  <a:noFill/>
                </a:ln>
                <a:solidFill>
                  <a:schemeClr val="tx1"/>
                </a:solidFill>
                <a:effectLst/>
                <a:uLnTx/>
                <a:uFillTx/>
                <a:latin typeface="+mn-lt"/>
                <a:ea typeface="+mn-ea"/>
                <a:cs typeface="+mn-cs"/>
              </a:rPr>
              <a:t>&lt;</a:t>
            </a:r>
            <a:r>
              <a:rPr kumimoji="0" lang="en-US" altLang="zh-CN" b="1" i="0" u="none" strike="noStrike" kern="0" cap="none" spc="0" normalizeH="0" baseline="0" noProof="0" smtClean="0">
                <a:ln>
                  <a:noFill/>
                </a:ln>
                <a:solidFill>
                  <a:schemeClr val="tx1"/>
                </a:solidFill>
                <a:effectLst/>
                <a:uLnTx/>
                <a:uFillTx/>
                <a:latin typeface="+mn-lt"/>
                <a:ea typeface="+mn-ea"/>
                <a:cs typeface="+mn-cs"/>
              </a:rPr>
              <a:t>TextView </a:t>
            </a:r>
            <a:r>
              <a:rPr kumimoji="0" lang="en-US" altLang="zh-CN" b="0" i="0" u="none" strike="noStrike" kern="0" cap="none" spc="0" normalizeH="0" baseline="0" noProof="0" smtClean="0">
                <a:ln>
                  <a:noFill/>
                </a:ln>
                <a:solidFill>
                  <a:schemeClr val="tx1"/>
                </a:solidFill>
                <a:effectLst/>
                <a:uLnTx/>
                <a:uFillTx/>
                <a:latin typeface="+mn-lt"/>
                <a:ea typeface="+mn-ea"/>
                <a:cs typeface="+mn-cs"/>
              </a:rPr>
              <a:t>android:id=</a:t>
            </a:r>
            <a:r>
              <a:rPr kumimoji="0" lang="en-US" altLang="zh-CN" b="0" i="1" u="none" strike="noStrike" kern="0" cap="none" spc="0" normalizeH="0" baseline="0" noProof="0" smtClean="0">
                <a:ln>
                  <a:noFill/>
                </a:ln>
                <a:solidFill>
                  <a:schemeClr val="tx1"/>
                </a:solidFill>
                <a:effectLst/>
                <a:uLnTx/>
                <a:uFillTx/>
                <a:latin typeface="+mn-lt"/>
                <a:ea typeface="+mn-ea"/>
                <a:cs typeface="+mn-cs"/>
              </a:rPr>
              <a:t>"@+id/textview1" android:layout_width="150dp"</a:t>
            </a: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b="0" i="0" u="none" strike="noStrike" kern="0" cap="none" spc="0" normalizeH="0" baseline="0" noProof="0" smtClean="0">
                <a:ln>
                  <a:noFill/>
                </a:ln>
                <a:solidFill>
                  <a:schemeClr val="tx1"/>
                </a:solidFill>
                <a:effectLst/>
                <a:uLnTx/>
                <a:uFillTx/>
                <a:latin typeface="+mn-lt"/>
                <a:ea typeface="+mn-ea"/>
                <a:cs typeface="+mn-cs"/>
              </a:rPr>
              <a:t>android:layout_height=</a:t>
            </a:r>
            <a:r>
              <a:rPr kumimoji="0" lang="en-US" altLang="zh-CN" b="0" i="1" u="none" strike="noStrike" kern="0" cap="none" spc="0" normalizeH="0" baseline="0" noProof="0" smtClean="0">
                <a:ln>
                  <a:noFill/>
                </a:ln>
                <a:solidFill>
                  <a:schemeClr val="tx1"/>
                </a:solidFill>
                <a:effectLst/>
                <a:uLnTx/>
                <a:uFillTx/>
                <a:latin typeface="+mn-lt"/>
                <a:ea typeface="+mn-ea"/>
                <a:cs typeface="+mn-cs"/>
              </a:rPr>
              <a:t>"wrap_content" </a:t>
            </a:r>
            <a:r>
              <a:rPr kumimoji="0" lang="en-US" altLang="zh-CN" b="0" i="1" u="sng" strike="noStrike" kern="0" cap="none" spc="0" normalizeH="0" baseline="0" noProof="0" smtClean="0">
                <a:ln>
                  <a:noFill/>
                </a:ln>
                <a:solidFill>
                  <a:schemeClr val="tx1"/>
                </a:solidFill>
                <a:effectLst/>
                <a:uLnTx/>
                <a:uFillTx/>
                <a:latin typeface="+mn-lt"/>
                <a:ea typeface="+mn-ea"/>
                <a:cs typeface="+mn-cs"/>
              </a:rPr>
              <a:t>android:text="</a:t>
            </a:r>
            <a:r>
              <a:rPr kumimoji="0" lang="zh-CN" altLang="en-US" b="0" i="1" u="sng" strike="noStrike" kern="0" cap="none" spc="0" normalizeH="0" baseline="0" noProof="0" smtClean="0">
                <a:ln>
                  <a:noFill/>
                </a:ln>
                <a:solidFill>
                  <a:schemeClr val="tx1"/>
                </a:solidFill>
                <a:effectLst/>
                <a:uLnTx/>
                <a:uFillTx/>
                <a:latin typeface="+mn-lt"/>
                <a:ea typeface="+mn-ea"/>
                <a:cs typeface="+mn-cs"/>
              </a:rPr>
              <a:t>维基百科的目标是建立拥有人类全部知识的百科全书。</a:t>
            </a:r>
            <a:r>
              <a:rPr kumimoji="0" lang="en-US" altLang="zh-CN" b="0" i="1" u="sng" strike="noStrike" kern="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b="0" i="0" u="none" strike="noStrike" kern="0" cap="none" spc="0" normalizeH="0" baseline="0" noProof="0" smtClean="0">
                <a:ln>
                  <a:noFill/>
                </a:ln>
                <a:solidFill>
                  <a:schemeClr val="tx1"/>
                </a:solidFill>
                <a:effectLst/>
                <a:uLnTx/>
                <a:uFillTx/>
                <a:latin typeface="+mn-lt"/>
                <a:ea typeface="+mn-ea"/>
                <a:cs typeface="+mn-cs"/>
              </a:rPr>
              <a:t>android:singleLine=</a:t>
            </a:r>
            <a:r>
              <a:rPr kumimoji="0" lang="en-US" altLang="zh-CN" b="0" i="1" u="none" strike="noStrike" kern="0" cap="none" spc="0" normalizeH="0" baseline="0" noProof="0" smtClean="0">
                <a:ln>
                  <a:noFill/>
                </a:ln>
                <a:solidFill>
                  <a:schemeClr val="tx1"/>
                </a:solidFill>
                <a:effectLst/>
                <a:uLnTx/>
                <a:uFillTx/>
                <a:latin typeface="+mn-lt"/>
                <a:ea typeface="+mn-ea"/>
                <a:cs typeface="+mn-cs"/>
              </a:rPr>
              <a:t>"false" android:maxLines="2" </a:t>
            </a:r>
            <a:r>
              <a:rPr kumimoji="0" lang="en-US" altLang="zh-CN" b="1" i="1" u="none" strike="noStrike" kern="0" cap="none" spc="0" normalizeH="0" baseline="0" noProof="0" smtClean="0">
                <a:ln>
                  <a:noFill/>
                </a:ln>
                <a:solidFill>
                  <a:schemeClr val="tx1"/>
                </a:solidFill>
                <a:effectLst/>
                <a:uLnTx/>
                <a:uFillTx/>
                <a:latin typeface="+mn-lt"/>
                <a:ea typeface="+mn-ea"/>
                <a:cs typeface="+mn-cs"/>
              </a:rPr>
              <a:t>android:ellipsize="start</a:t>
            </a:r>
            <a:r>
              <a:rPr kumimoji="0" lang="en-US" altLang="zh-CN" b="0" i="1" u="none" strike="noStrike" kern="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b="0" i="0" u="none" strike="noStrike" kern="0" cap="none" spc="0" normalizeH="0" baseline="0" noProof="0" smtClean="0">
                <a:ln>
                  <a:noFill/>
                </a:ln>
                <a:solidFill>
                  <a:schemeClr val="tx1"/>
                </a:solidFill>
                <a:effectLst/>
                <a:uLnTx/>
                <a:uFillTx/>
                <a:latin typeface="+mn-lt"/>
                <a:ea typeface="+mn-ea"/>
                <a:cs typeface="+mn-cs"/>
              </a:rPr>
              <a:t>android:background=</a:t>
            </a:r>
            <a:r>
              <a:rPr kumimoji="0" lang="en-US" altLang="zh-CN" b="0" i="1" u="none" strike="noStrike" kern="0" cap="none" spc="0" normalizeH="0" baseline="0" noProof="0" smtClean="0">
                <a:ln>
                  <a:noFill/>
                </a:ln>
                <a:solidFill>
                  <a:schemeClr val="tx1"/>
                </a:solidFill>
                <a:effectLst/>
                <a:uLnTx/>
                <a:uFillTx/>
                <a:latin typeface="+mn-lt"/>
                <a:ea typeface="+mn-ea"/>
                <a:cs typeface="+mn-cs"/>
              </a:rPr>
              <a:t>"#FFF" android:textColor="#000" </a:t>
            </a:r>
            <a:r>
              <a:rPr kumimoji="0" lang="en-US" altLang="zh-CN" b="0" i="1" u="sng" strike="noStrike" kern="0" cap="none" spc="0" normalizeH="0" baseline="0" noProof="0" smtClean="0">
                <a:ln>
                  <a:noFill/>
                </a:ln>
                <a:solidFill>
                  <a:schemeClr val="tx1"/>
                </a:solidFill>
                <a:effectLst/>
                <a:uLnTx/>
                <a:uFillTx/>
                <a:latin typeface="+mn-lt"/>
                <a:ea typeface="+mn-ea"/>
                <a:cs typeface="+mn-cs"/>
              </a:rPr>
              <a:t>android:textSize="20dp"</a:t>
            </a: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b="0" i="0" u="none" strike="noStrike" kern="0" cap="none" spc="0" normalizeH="0" baseline="0" noProof="0" smtClean="0">
                <a:ln>
                  <a:noFill/>
                </a:ln>
                <a:solidFill>
                  <a:schemeClr val="tx1"/>
                </a:solidFill>
                <a:effectLst/>
                <a:uLnTx/>
                <a:uFillTx/>
                <a:latin typeface="+mn-lt"/>
                <a:ea typeface="+mn-ea"/>
                <a:cs typeface="+mn-cs"/>
              </a:rPr>
              <a:t>android:layout_margin=</a:t>
            </a:r>
            <a:r>
              <a:rPr kumimoji="0" lang="en-US" altLang="zh-CN" b="0" i="1" u="none" strike="noStrike" kern="0" cap="none" spc="0" normalizeH="0" baseline="0" noProof="0" smtClean="0">
                <a:ln>
                  <a:noFill/>
                </a:ln>
                <a:solidFill>
                  <a:schemeClr val="tx1"/>
                </a:solidFill>
                <a:effectLst/>
                <a:uLnTx/>
                <a:uFillTx/>
                <a:latin typeface="+mn-lt"/>
                <a:ea typeface="+mn-ea"/>
                <a:cs typeface="+mn-cs"/>
              </a:rPr>
              <a:t>"10dp" /&gt;</a:t>
            </a:r>
          </a:p>
        </p:txBody>
      </p:sp>
      <p:sp>
        <p:nvSpPr>
          <p:cNvPr id="26627" name="Rectangle 2"/>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266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7" name="内容占位符 6"/>
          <p:cNvSpPr>
            <a:spLocks noGrp="1"/>
          </p:cNvSpPr>
          <p:nvPr>
            <p:ph idx="1"/>
          </p:nvPr>
        </p:nvSpPr>
        <p:spPr>
          <a:xfrm>
            <a:off x="467544" y="1196752"/>
            <a:ext cx="8191500" cy="517736"/>
          </a:xfrm>
        </p:spPr>
        <p:txBody>
          <a:bodyPr/>
          <a:lstStyle/>
          <a:p>
            <a:r>
              <a:rPr lang="zh-CN" altLang="en-US" sz="2400" b="1" smtClean="0"/>
              <a:t>在未显示完的文本后面加省略号（</a:t>
            </a:r>
            <a:r>
              <a:rPr lang="en-US" altLang="zh-CN" sz="2400" b="1" smtClean="0"/>
              <a:t>…</a:t>
            </a:r>
            <a:r>
              <a:rPr lang="zh-CN" altLang="en-US" sz="2400" b="1" smtClean="0"/>
              <a:t>）</a:t>
            </a:r>
            <a:endParaRPr lang="en-US" altLang="zh-CN" sz="2000" i="1" smtClean="0"/>
          </a:p>
        </p:txBody>
      </p:sp>
      <p:pic>
        <p:nvPicPr>
          <p:cNvPr id="1026" name="Picture 2"/>
          <p:cNvPicPr>
            <a:picLocks noChangeAspect="1" noChangeArrowheads="1"/>
          </p:cNvPicPr>
          <p:nvPr/>
        </p:nvPicPr>
        <p:blipFill>
          <a:blip r:embed="rId2" cstate="print"/>
          <a:srcRect/>
          <a:stretch>
            <a:fillRect/>
          </a:stretch>
        </p:blipFill>
        <p:spPr bwMode="auto">
          <a:xfrm>
            <a:off x="6516216" y="4869160"/>
            <a:ext cx="2190750" cy="1647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266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7" name="内容占位符 6"/>
          <p:cNvSpPr>
            <a:spLocks noGrp="1"/>
          </p:cNvSpPr>
          <p:nvPr>
            <p:ph idx="1"/>
          </p:nvPr>
        </p:nvSpPr>
        <p:spPr>
          <a:xfrm>
            <a:off x="357158" y="1142984"/>
            <a:ext cx="8191500" cy="4735428"/>
          </a:xfrm>
          <a:solidFill>
            <a:srgbClr val="DDDDDD"/>
          </a:solidFill>
        </p:spPr>
        <p:txBody>
          <a:bodyPr/>
          <a:lstStyle/>
          <a:p>
            <a:pPr>
              <a:buNone/>
            </a:pPr>
            <a:r>
              <a:rPr lang="en-US" altLang="zh-CN" sz="1800" smtClean="0"/>
              <a:t>//</a:t>
            </a:r>
            <a:r>
              <a:rPr lang="zh-CN" altLang="en-US" sz="1800" smtClean="0"/>
              <a:t>续前</a:t>
            </a:r>
            <a:endParaRPr lang="en-US" altLang="zh-CN" sz="1800" smtClean="0"/>
          </a:p>
          <a:p>
            <a:pPr>
              <a:buNone/>
            </a:pPr>
            <a:r>
              <a:rPr lang="en-US" altLang="zh-CN" sz="1800" smtClean="0"/>
              <a:t>&lt;</a:t>
            </a:r>
            <a:r>
              <a:rPr lang="en-US" altLang="zh-CN" sz="1800" b="1" err="1" smtClean="0"/>
              <a:t>TextView</a:t>
            </a:r>
            <a:r>
              <a:rPr lang="en-US" altLang="zh-CN" sz="1800" smtClean="0"/>
              <a:t> </a:t>
            </a:r>
            <a:r>
              <a:rPr lang="en-US" altLang="zh-CN" sz="1800" err="1" smtClean="0"/>
              <a:t>android:id</a:t>
            </a:r>
            <a:r>
              <a:rPr lang="en-US" altLang="zh-CN" sz="1800" smtClean="0"/>
              <a:t>=</a:t>
            </a:r>
            <a:r>
              <a:rPr lang="en-US" altLang="zh-CN" sz="1800" i="1" smtClean="0"/>
              <a:t>"@+id/textview2" </a:t>
            </a:r>
            <a:r>
              <a:rPr lang="en-US" altLang="zh-CN" sz="1800" i="1" err="1" smtClean="0"/>
              <a:t>android:layout_width</a:t>
            </a:r>
            <a:r>
              <a:rPr lang="en-US" altLang="zh-CN" sz="1800" i="1" smtClean="0"/>
              <a:t>="</a:t>
            </a:r>
            <a:r>
              <a:rPr lang="en-US" altLang="zh-CN" sz="1800" i="1" err="1" smtClean="0"/>
              <a:t>fill_parent</a:t>
            </a:r>
            <a:r>
              <a:rPr lang="en-US" altLang="zh-CN" sz="1800" i="1" smtClean="0"/>
              <a:t>"</a:t>
            </a:r>
          </a:p>
          <a:p>
            <a:pPr>
              <a:buNone/>
            </a:pPr>
            <a:r>
              <a:rPr lang="en-US" altLang="zh-CN" sz="1800" err="1" smtClean="0"/>
              <a:t>android:layout_height</a:t>
            </a:r>
            <a:r>
              <a:rPr lang="en-US" altLang="zh-CN" sz="1800" smtClean="0"/>
              <a:t>=</a:t>
            </a:r>
            <a:r>
              <a:rPr lang="en-US" altLang="zh-CN" sz="1800" i="1" smtClean="0"/>
              <a:t>"</a:t>
            </a:r>
            <a:r>
              <a:rPr lang="en-US" altLang="zh-CN" sz="1800" i="1" err="1" smtClean="0"/>
              <a:t>wrap_content</a:t>
            </a:r>
            <a:r>
              <a:rPr lang="en-US" altLang="zh-CN" sz="1800" i="1" smtClean="0"/>
              <a:t>" </a:t>
            </a:r>
            <a:r>
              <a:rPr lang="en-US" altLang="zh-CN" sz="1800" i="1" u="sng" err="1" smtClean="0"/>
              <a:t>android:text</a:t>
            </a:r>
            <a:r>
              <a:rPr lang="en-US" altLang="zh-CN" sz="1800" i="1" u="sng" smtClean="0"/>
              <a:t>="</a:t>
            </a:r>
            <a:r>
              <a:rPr lang="zh-CN" altLang="en-US" sz="1800" i="1" u="sng" smtClean="0"/>
              <a:t>维基百科的目标是建立拥有人类全部知识的百科全书。</a:t>
            </a:r>
            <a:r>
              <a:rPr lang="en-US" altLang="zh-CN" sz="1800" i="1" u="sng" smtClean="0"/>
              <a:t>"</a:t>
            </a:r>
          </a:p>
          <a:p>
            <a:pPr>
              <a:buNone/>
            </a:pPr>
            <a:r>
              <a:rPr lang="en-US" altLang="zh-CN" sz="1800" err="1" smtClean="0"/>
              <a:t>android:singleLine</a:t>
            </a:r>
            <a:r>
              <a:rPr lang="en-US" altLang="zh-CN" sz="1800" smtClean="0"/>
              <a:t>=</a:t>
            </a:r>
            <a:r>
              <a:rPr lang="en-US" altLang="zh-CN" sz="1800" i="1" smtClean="0"/>
              <a:t>"true" </a:t>
            </a:r>
            <a:r>
              <a:rPr lang="en-US" altLang="zh-CN" sz="1800" b="1" i="1" err="1" smtClean="0"/>
              <a:t>android:ellipsize</a:t>
            </a:r>
            <a:r>
              <a:rPr lang="en-US" altLang="zh-CN" sz="1800" b="1" i="1" smtClean="0"/>
              <a:t>="middle"</a:t>
            </a:r>
          </a:p>
          <a:p>
            <a:pPr>
              <a:buNone/>
            </a:pPr>
            <a:r>
              <a:rPr lang="en-US" altLang="zh-CN" sz="1800" err="1" smtClean="0"/>
              <a:t>android:background</a:t>
            </a:r>
            <a:r>
              <a:rPr lang="en-US" altLang="zh-CN" sz="1800" smtClean="0"/>
              <a:t>=</a:t>
            </a:r>
            <a:r>
              <a:rPr lang="en-US" altLang="zh-CN" sz="1800" i="1" smtClean="0"/>
              <a:t>"#FFF" </a:t>
            </a:r>
            <a:r>
              <a:rPr lang="en-US" altLang="zh-CN" sz="1800" i="1" err="1" smtClean="0"/>
              <a:t>android:textColor</a:t>
            </a:r>
            <a:r>
              <a:rPr lang="en-US" altLang="zh-CN" sz="1800" i="1" smtClean="0"/>
              <a:t>="#000" </a:t>
            </a:r>
            <a:r>
              <a:rPr lang="en-US" altLang="zh-CN" sz="1800" i="1" u="sng" err="1" smtClean="0"/>
              <a:t>android:textSize</a:t>
            </a:r>
            <a:r>
              <a:rPr lang="en-US" altLang="zh-CN" sz="1800" i="1" u="sng" smtClean="0"/>
              <a:t>="20dp"</a:t>
            </a:r>
          </a:p>
          <a:p>
            <a:pPr>
              <a:buNone/>
            </a:pPr>
            <a:r>
              <a:rPr lang="en-US" altLang="zh-CN" sz="1800" err="1" smtClean="0"/>
              <a:t>android:layout_margin</a:t>
            </a:r>
            <a:r>
              <a:rPr lang="en-US" altLang="zh-CN" sz="1800" smtClean="0"/>
              <a:t>=</a:t>
            </a:r>
            <a:r>
              <a:rPr lang="en-US" altLang="zh-CN" sz="1800" i="1" smtClean="0"/>
              <a:t>"10dp" </a:t>
            </a:r>
            <a:r>
              <a:rPr lang="en-US" altLang="zh-CN" sz="1800" i="1" err="1" smtClean="0"/>
              <a:t>android:padding</a:t>
            </a:r>
            <a:r>
              <a:rPr lang="en-US" altLang="zh-CN" sz="1800" i="1" smtClean="0"/>
              <a:t>="10dp" /&gt;</a:t>
            </a:r>
          </a:p>
          <a:p>
            <a:pPr>
              <a:buNone/>
            </a:pPr>
            <a:r>
              <a:rPr lang="en-US" altLang="zh-CN" sz="1800" smtClean="0"/>
              <a:t>&lt;</a:t>
            </a:r>
            <a:r>
              <a:rPr lang="en-US" altLang="zh-CN" sz="1800" b="1" err="1" smtClean="0"/>
              <a:t>TextView</a:t>
            </a:r>
            <a:r>
              <a:rPr lang="en-US" altLang="zh-CN" sz="1800" smtClean="0"/>
              <a:t> </a:t>
            </a:r>
            <a:r>
              <a:rPr lang="en-US" altLang="zh-CN" sz="1800" err="1" smtClean="0"/>
              <a:t>android:id</a:t>
            </a:r>
            <a:r>
              <a:rPr lang="en-US" altLang="zh-CN" sz="1800" smtClean="0"/>
              <a:t>=</a:t>
            </a:r>
            <a:r>
              <a:rPr lang="en-US" altLang="zh-CN" sz="1800" i="1" smtClean="0"/>
              <a:t>"@+id/textview3" </a:t>
            </a:r>
            <a:r>
              <a:rPr lang="en-US" altLang="zh-CN" sz="1800" i="1" err="1" smtClean="0"/>
              <a:t>android:layout_width</a:t>
            </a:r>
            <a:r>
              <a:rPr lang="en-US" altLang="zh-CN" sz="1800" i="1" smtClean="0"/>
              <a:t>="</a:t>
            </a:r>
            <a:r>
              <a:rPr lang="en-US" altLang="zh-CN" sz="1800" i="1" err="1" smtClean="0"/>
              <a:t>fill_parent</a:t>
            </a:r>
            <a:r>
              <a:rPr lang="en-US" altLang="zh-CN" sz="1800" i="1" smtClean="0"/>
              <a:t>"</a:t>
            </a:r>
          </a:p>
          <a:p>
            <a:pPr>
              <a:buNone/>
            </a:pPr>
            <a:r>
              <a:rPr lang="en-US" altLang="zh-CN" sz="1800" err="1" smtClean="0"/>
              <a:t>android:layout_height</a:t>
            </a:r>
            <a:r>
              <a:rPr lang="en-US" altLang="zh-CN" sz="1800" smtClean="0"/>
              <a:t>=</a:t>
            </a:r>
            <a:r>
              <a:rPr lang="en-US" altLang="zh-CN" sz="1800" i="1" smtClean="0"/>
              <a:t>"</a:t>
            </a:r>
            <a:r>
              <a:rPr lang="en-US" altLang="zh-CN" sz="1800" i="1" err="1" smtClean="0"/>
              <a:t>wrap_content</a:t>
            </a:r>
            <a:r>
              <a:rPr lang="en-US" altLang="zh-CN" sz="1800" i="1" smtClean="0"/>
              <a:t>" </a:t>
            </a:r>
            <a:r>
              <a:rPr lang="en-US" altLang="zh-CN" sz="1800" i="1" u="sng" err="1" smtClean="0"/>
              <a:t>android:text</a:t>
            </a:r>
            <a:r>
              <a:rPr lang="en-US" altLang="zh-CN" sz="1800" i="1" u="sng" smtClean="0"/>
              <a:t>="</a:t>
            </a:r>
            <a:r>
              <a:rPr lang="zh-CN" altLang="en-US" sz="1800" i="1" u="sng" smtClean="0"/>
              <a:t>维基百科的目标是建立拥有人类全部知识的百科全书。</a:t>
            </a:r>
            <a:r>
              <a:rPr lang="en-US" altLang="zh-CN" sz="1800" i="1" u="sng" smtClean="0"/>
              <a:t>"</a:t>
            </a:r>
          </a:p>
          <a:p>
            <a:pPr>
              <a:buNone/>
            </a:pPr>
            <a:r>
              <a:rPr lang="en-US" altLang="zh-CN" sz="1800" err="1" smtClean="0"/>
              <a:t>android:singleLine</a:t>
            </a:r>
            <a:r>
              <a:rPr lang="en-US" altLang="zh-CN" sz="1800" smtClean="0"/>
              <a:t>=</a:t>
            </a:r>
            <a:r>
              <a:rPr lang="en-US" altLang="zh-CN" sz="1800" i="1" smtClean="0"/>
              <a:t>"true" </a:t>
            </a:r>
            <a:r>
              <a:rPr lang="en-US" altLang="zh-CN" sz="1800" b="1" i="1" err="1" smtClean="0"/>
              <a:t>android:ellipsize</a:t>
            </a:r>
            <a:r>
              <a:rPr lang="en-US" altLang="zh-CN" sz="1800" b="1" i="1" smtClean="0"/>
              <a:t>="end" </a:t>
            </a:r>
            <a:r>
              <a:rPr lang="en-US" altLang="zh-CN" sz="1800" i="1" err="1" smtClean="0"/>
              <a:t>android:background</a:t>
            </a:r>
            <a:r>
              <a:rPr lang="en-US" altLang="zh-CN" sz="1800" i="1" smtClean="0"/>
              <a:t>="#FFF"</a:t>
            </a:r>
          </a:p>
          <a:p>
            <a:pPr>
              <a:buNone/>
            </a:pPr>
            <a:r>
              <a:rPr lang="en-US" altLang="zh-CN" sz="1800" err="1" smtClean="0"/>
              <a:t>android:textColor</a:t>
            </a:r>
            <a:r>
              <a:rPr lang="en-US" altLang="zh-CN" sz="1800" smtClean="0"/>
              <a:t>=</a:t>
            </a:r>
            <a:r>
              <a:rPr lang="en-US" altLang="zh-CN" sz="1800" i="1" smtClean="0"/>
              <a:t>"#000" </a:t>
            </a:r>
            <a:r>
              <a:rPr lang="en-US" altLang="zh-CN" sz="1800" i="1" u="sng" err="1" smtClean="0"/>
              <a:t>android:textSize</a:t>
            </a:r>
            <a:r>
              <a:rPr lang="en-US" altLang="zh-CN" sz="1800" i="1" u="sng" smtClean="0"/>
              <a:t>="20dp"</a:t>
            </a:r>
          </a:p>
          <a:p>
            <a:pPr>
              <a:buNone/>
            </a:pPr>
            <a:r>
              <a:rPr lang="en-US" altLang="zh-CN" sz="1800" err="1" smtClean="0"/>
              <a:t>android:layout_margin</a:t>
            </a:r>
            <a:r>
              <a:rPr lang="en-US" altLang="zh-CN" sz="1800" smtClean="0"/>
              <a:t>=</a:t>
            </a:r>
            <a:r>
              <a:rPr lang="en-US" altLang="zh-CN" sz="1800" i="1" smtClean="0"/>
              <a:t>"10dp" </a:t>
            </a:r>
            <a:r>
              <a:rPr lang="en-US" altLang="zh-CN" sz="1800" i="1" err="1" smtClean="0"/>
              <a:t>android:padding</a:t>
            </a:r>
            <a:r>
              <a:rPr lang="en-US" altLang="zh-CN" sz="1800" i="1" smtClean="0"/>
              <a:t>="10dp" /&gt;</a:t>
            </a:r>
          </a:p>
          <a:p>
            <a:pPr>
              <a:buNone/>
            </a:pPr>
            <a:r>
              <a:rPr lang="en-US" altLang="zh-CN" sz="1800" smtClean="0"/>
              <a:t>&lt;/</a:t>
            </a:r>
            <a:r>
              <a:rPr lang="en-US" altLang="zh-CN" sz="1800" err="1" smtClean="0"/>
              <a:t>LinearLayout</a:t>
            </a:r>
            <a:r>
              <a:rPr lang="en-US" altLang="zh-CN" sz="1800" smtClean="0"/>
              <a:t>&gt;</a:t>
            </a:r>
            <a:endParaRPr lang="zh-CN" altLang="en-US" sz="1800"/>
          </a:p>
        </p:txBody>
      </p:sp>
      <p:pic>
        <p:nvPicPr>
          <p:cNvPr id="6" name="Picture 2"/>
          <p:cNvPicPr>
            <a:picLocks noChangeAspect="1" noChangeArrowheads="1"/>
          </p:cNvPicPr>
          <p:nvPr/>
        </p:nvPicPr>
        <p:blipFill>
          <a:blip r:embed="rId2" cstate="print"/>
          <a:srcRect/>
          <a:stretch>
            <a:fillRect/>
          </a:stretch>
        </p:blipFill>
        <p:spPr bwMode="auto">
          <a:xfrm>
            <a:off x="6953250" y="4509120"/>
            <a:ext cx="2190750" cy="1647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4648200" y="228600"/>
            <a:ext cx="4495800" cy="685800"/>
          </a:xfrm>
        </p:spPr>
        <p:txBody>
          <a:bodyPr/>
          <a:lstStyle/>
          <a:p>
            <a:r>
              <a:rPr lang="zh-CN" altLang="en-US" dirty="0" smtClean="0">
                <a:latin typeface="黑体" pitchFamily="49" charset="-122"/>
              </a:rPr>
              <a:t>控制</a:t>
            </a:r>
            <a:r>
              <a:rPr lang="en-US" altLang="zh-CN" dirty="0" smtClean="0">
                <a:latin typeface="黑体" pitchFamily="49" charset="-122"/>
              </a:rPr>
              <a:t>UI</a:t>
            </a:r>
            <a:r>
              <a:rPr lang="zh-CN" altLang="en-US" dirty="0" smtClean="0">
                <a:latin typeface="黑体" pitchFamily="49" charset="-122"/>
              </a:rPr>
              <a:t>界面</a:t>
            </a:r>
            <a:endParaRPr lang="zh-CN" altLang="en-US" dirty="0">
              <a:latin typeface="黑体" pitchFamily="49" charset="-122"/>
            </a:endParaRPr>
          </a:p>
        </p:txBody>
      </p:sp>
      <p:sp>
        <p:nvSpPr>
          <p:cNvPr id="29699" name="内容占位符 2"/>
          <p:cNvSpPr>
            <a:spLocks noGrp="1"/>
          </p:cNvSpPr>
          <p:nvPr>
            <p:ph idx="4294967295"/>
          </p:nvPr>
        </p:nvSpPr>
        <p:spPr>
          <a:xfrm>
            <a:off x="457200" y="1142984"/>
            <a:ext cx="8229600" cy="5181600"/>
          </a:xfrm>
        </p:spPr>
        <p:txBody>
          <a:bodyPr/>
          <a:lstStyle/>
          <a:p>
            <a:pPr>
              <a:lnSpc>
                <a:spcPct val="110000"/>
              </a:lnSpc>
              <a:spcBef>
                <a:spcPts val="600"/>
              </a:spcBef>
              <a:tabLst>
                <a:tab pos="3943350" algn="l"/>
                <a:tab pos="6724650" algn="l"/>
                <a:tab pos="6915150" algn="l"/>
              </a:tabLst>
            </a:pPr>
            <a:r>
              <a:rPr lang="zh-CN" altLang="en-US" sz="2400" b="1" dirty="0" smtClean="0">
                <a:latin typeface="微软雅黑" pitchFamily="34" charset="-122"/>
                <a:ea typeface="微软雅黑" pitchFamily="34" charset="-122"/>
              </a:rPr>
              <a:t>在布局文件中定义</a:t>
            </a:r>
            <a:r>
              <a:rPr lang="en-US" altLang="zh-CN" sz="2400" b="1" dirty="0" err="1" smtClean="0">
                <a:latin typeface="微软雅黑" pitchFamily="34" charset="-122"/>
                <a:ea typeface="微软雅黑" pitchFamily="34" charset="-122"/>
              </a:rPr>
              <a:t>TextView</a:t>
            </a:r>
            <a:endParaRPr lang="en-US" altLang="zh-CN" sz="2400" b="1" dirty="0" smtClean="0">
              <a:latin typeface="微软雅黑" pitchFamily="34" charset="-122"/>
              <a:ea typeface="微软雅黑" pitchFamily="34" charset="-122"/>
            </a:endParaRPr>
          </a:p>
          <a:p>
            <a:pPr lvl="1"/>
            <a:r>
              <a:rPr lang="zh-CN" altLang="en-US" sz="2400" dirty="0" smtClean="0"/>
              <a:t>第</a:t>
            </a:r>
            <a:r>
              <a:rPr lang="en-US" sz="2400" dirty="0" smtClean="0"/>
              <a:t>2</a:t>
            </a:r>
            <a:r>
              <a:rPr lang="zh-CN" altLang="en-US" sz="2400" dirty="0" smtClean="0"/>
              <a:t>行</a:t>
            </a:r>
            <a:r>
              <a:rPr lang="en-US" sz="2400" dirty="0" err="1"/>
              <a:t>android:id</a:t>
            </a:r>
            <a:r>
              <a:rPr lang="zh-CN" altLang="en-US" sz="2400" dirty="0"/>
              <a:t>属性声明了</a:t>
            </a:r>
            <a:r>
              <a:rPr lang="en-US" sz="2400" dirty="0" err="1"/>
              <a:t>TextView</a:t>
            </a:r>
            <a:r>
              <a:rPr lang="zh-CN" altLang="en-US" sz="2400" dirty="0"/>
              <a:t>的</a:t>
            </a:r>
            <a:r>
              <a:rPr lang="en-US" sz="2400" dirty="0"/>
              <a:t>ID</a:t>
            </a:r>
            <a:r>
              <a:rPr lang="zh-CN" altLang="en-US" sz="2400" dirty="0"/>
              <a:t>，这个</a:t>
            </a:r>
            <a:r>
              <a:rPr lang="en-US" sz="2400" dirty="0"/>
              <a:t>ID</a:t>
            </a:r>
            <a:r>
              <a:rPr lang="zh-CN" altLang="en-US" sz="2400" dirty="0"/>
              <a:t>主要用于在代码中引用这个</a:t>
            </a:r>
            <a:r>
              <a:rPr lang="en-US" sz="2400" dirty="0" err="1"/>
              <a:t>TextView</a:t>
            </a:r>
            <a:r>
              <a:rPr lang="zh-CN" altLang="en-US" sz="2400" dirty="0"/>
              <a:t>对象</a:t>
            </a:r>
            <a:endParaRPr lang="en-US" sz="2400" dirty="0"/>
          </a:p>
          <a:p>
            <a:pPr lvl="2"/>
            <a:r>
              <a:rPr lang="zh-CN" altLang="en-US" dirty="0"/>
              <a:t>“</a:t>
            </a:r>
            <a:r>
              <a:rPr lang="en-US" dirty="0"/>
              <a:t>@+</a:t>
            </a:r>
            <a:r>
              <a:rPr lang="en-US" dirty="0" smtClean="0"/>
              <a:t>id/</a:t>
            </a:r>
            <a:r>
              <a:rPr lang="en-US" dirty="0" err="1" smtClean="0"/>
              <a:t>Text_View”</a:t>
            </a:r>
            <a:r>
              <a:rPr lang="en-US" dirty="0" err="1"/>
              <a:t>表示所设置的ID</a:t>
            </a:r>
            <a:r>
              <a:rPr lang="zh-CN" altLang="en-US" dirty="0"/>
              <a:t>值</a:t>
            </a:r>
            <a:endParaRPr lang="en-US" dirty="0"/>
          </a:p>
          <a:p>
            <a:pPr lvl="2"/>
            <a:r>
              <a:rPr lang="en-US" dirty="0"/>
              <a:t>@</a:t>
            </a:r>
            <a:r>
              <a:rPr lang="zh-CN" altLang="en-US" dirty="0"/>
              <a:t>表示后面的字符串是</a:t>
            </a:r>
            <a:r>
              <a:rPr lang="en-US" dirty="0"/>
              <a:t>ID</a:t>
            </a:r>
            <a:r>
              <a:rPr lang="zh-CN" altLang="en-US" dirty="0"/>
              <a:t>资源</a:t>
            </a:r>
            <a:endParaRPr lang="en-US" dirty="0"/>
          </a:p>
          <a:p>
            <a:pPr lvl="2"/>
            <a:r>
              <a:rPr lang="zh-CN" altLang="en-US" dirty="0"/>
              <a:t>加号（</a:t>
            </a:r>
            <a:r>
              <a:rPr lang="en-US" dirty="0"/>
              <a:t>+</a:t>
            </a:r>
            <a:r>
              <a:rPr lang="zh-CN" altLang="en-US" dirty="0"/>
              <a:t>）表示需要建立新资源名称，并添加到</a:t>
            </a:r>
            <a:r>
              <a:rPr lang="en-US" dirty="0"/>
              <a:t>R.java</a:t>
            </a:r>
            <a:r>
              <a:rPr lang="zh-CN" altLang="en-US" dirty="0"/>
              <a:t>文件中</a:t>
            </a:r>
            <a:endParaRPr lang="en-US" dirty="0"/>
          </a:p>
          <a:p>
            <a:pPr lvl="2"/>
            <a:r>
              <a:rPr lang="zh-CN" altLang="en-US" dirty="0"/>
              <a:t>斜杠后面的字符串（</a:t>
            </a:r>
            <a:r>
              <a:rPr lang="en-US" dirty="0"/>
              <a:t>TextView01</a:t>
            </a:r>
            <a:r>
              <a:rPr lang="zh-CN" altLang="en-US" dirty="0"/>
              <a:t>）表示新资源的名称</a:t>
            </a:r>
            <a:endParaRPr lang="en-US" dirty="0"/>
          </a:p>
          <a:p>
            <a:pPr lvl="2"/>
            <a:r>
              <a:rPr lang="zh-CN" altLang="en-US" dirty="0"/>
              <a:t>如果资源不是新添加的，或属于</a:t>
            </a:r>
            <a:r>
              <a:rPr lang="en-US" dirty="0"/>
              <a:t>Android</a:t>
            </a:r>
            <a:r>
              <a:rPr lang="zh-CN" altLang="en-US" dirty="0"/>
              <a:t>框架的</a:t>
            </a:r>
            <a:r>
              <a:rPr lang="en-US" dirty="0"/>
              <a:t>ID</a:t>
            </a:r>
            <a:r>
              <a:rPr lang="zh-CN" altLang="en-US" dirty="0"/>
              <a:t>资源，则不需要使用加号（</a:t>
            </a:r>
            <a:r>
              <a:rPr lang="en-US" dirty="0"/>
              <a:t>+</a:t>
            </a:r>
            <a:r>
              <a:rPr lang="zh-CN" altLang="en-US" dirty="0"/>
              <a:t>），但必须添加</a:t>
            </a:r>
            <a:r>
              <a:rPr lang="en-US" dirty="0"/>
              <a:t>Android</a:t>
            </a:r>
            <a:r>
              <a:rPr lang="zh-CN" altLang="en-US" dirty="0"/>
              <a:t>包的命名空间，例如</a:t>
            </a:r>
            <a:r>
              <a:rPr lang="en-US" dirty="0" err="1"/>
              <a:t>android:id</a:t>
            </a:r>
            <a:r>
              <a:rPr lang="en-US" dirty="0"/>
              <a:t>="@</a:t>
            </a:r>
            <a:r>
              <a:rPr lang="en-US" dirty="0" err="1"/>
              <a:t>android:id</a:t>
            </a:r>
            <a:r>
              <a:rPr lang="en-US" dirty="0"/>
              <a:t>/empty"</a:t>
            </a:r>
          </a:p>
          <a:p>
            <a:pPr>
              <a:buFont typeface="Wingdings" pitchFamily="2" charset="2"/>
              <a:buNone/>
            </a:pP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a:t>
            </a:r>
            <a:r>
              <a:rPr lang="en-US" altLang="zh-CN" smtClean="0"/>
              <a:t>UI</a:t>
            </a:r>
            <a:r>
              <a:rPr lang="zh-CN" altLang="en-US" smtClean="0"/>
              <a:t>界面的三种方式</a:t>
            </a:r>
            <a:endParaRPr lang="zh-CN" altLang="en-US" dirty="0"/>
          </a:p>
        </p:txBody>
      </p:sp>
      <p:sp>
        <p:nvSpPr>
          <p:cNvPr id="3" name="内容占位符 2"/>
          <p:cNvSpPr>
            <a:spLocks noGrp="1"/>
          </p:cNvSpPr>
          <p:nvPr>
            <p:ph idx="1"/>
          </p:nvPr>
        </p:nvSpPr>
        <p:spPr>
          <a:xfrm>
            <a:off x="8620" y="1124744"/>
            <a:ext cx="8191500" cy="504403"/>
          </a:xfrm>
        </p:spPr>
        <p:txBody>
          <a:bodyPr/>
          <a:lstStyle/>
          <a:p>
            <a:r>
              <a:rPr lang="zh-CN" altLang="en-US" sz="2200" b="1" dirty="0" smtClean="0">
                <a:latin typeface="+mj-ea"/>
                <a:ea typeface="+mj-ea"/>
              </a:rPr>
              <a:t>使用</a:t>
            </a:r>
            <a:r>
              <a:rPr lang="en-US" altLang="zh-CN" sz="2200" b="1" dirty="0" smtClean="0">
                <a:latin typeface="+mj-ea"/>
                <a:ea typeface="+mj-ea"/>
              </a:rPr>
              <a:t>XML</a:t>
            </a:r>
            <a:r>
              <a:rPr lang="zh-CN" altLang="en-US" sz="2200" b="1" dirty="0" smtClean="0">
                <a:latin typeface="+mj-ea"/>
                <a:ea typeface="+mj-ea"/>
              </a:rPr>
              <a:t>布局文件控制</a:t>
            </a:r>
            <a:r>
              <a:rPr lang="en-US" altLang="zh-CN" sz="2200" b="1" dirty="0" smtClean="0">
                <a:latin typeface="+mj-ea"/>
                <a:ea typeface="+mj-ea"/>
              </a:rPr>
              <a:t>UI</a:t>
            </a:r>
            <a:r>
              <a:rPr lang="zh-CN" altLang="en-US" sz="2200" b="1" dirty="0" smtClean="0">
                <a:latin typeface="+mj-ea"/>
                <a:ea typeface="+mj-ea"/>
              </a:rPr>
              <a:t>界面</a:t>
            </a:r>
            <a:endParaRPr lang="zh-CN" altLang="en-US" sz="2200" b="1" dirty="0">
              <a:latin typeface="+mj-ea"/>
              <a:ea typeface="+mj-ea"/>
            </a:endParaRPr>
          </a:p>
        </p:txBody>
      </p:sp>
      <p:sp>
        <p:nvSpPr>
          <p:cNvPr id="4" name="矩形 3"/>
          <p:cNvSpPr/>
          <p:nvPr/>
        </p:nvSpPr>
        <p:spPr>
          <a:xfrm>
            <a:off x="107504" y="1546914"/>
            <a:ext cx="6984776" cy="3108543"/>
          </a:xfrm>
          <a:prstGeom prst="rect">
            <a:avLst/>
          </a:prstGeom>
          <a:solidFill>
            <a:schemeClr val="bg1">
              <a:lumMod val="85000"/>
            </a:schemeClr>
          </a:solidFill>
        </p:spPr>
        <p:txBody>
          <a:bodyPr wrap="square">
            <a:spAutoFit/>
          </a:bodyPr>
          <a:lstStyle/>
          <a:p>
            <a:r>
              <a:rPr lang="en-US" altLang="zh-CN" sz="1400" dirty="0" smtClean="0"/>
              <a:t>&lt;!--  res/layout/activity_main.xml  </a:t>
            </a:r>
            <a:r>
              <a:rPr lang="en-US" altLang="zh-CN" sz="1400" dirty="0" smtClean="0">
                <a:sym typeface="Wingdings" pitchFamily="2" charset="2"/>
              </a:rPr>
              <a:t>--&gt;</a:t>
            </a:r>
            <a:endParaRPr lang="en-US" altLang="zh-CN" sz="1400" dirty="0" smtClean="0"/>
          </a:p>
          <a:p>
            <a:r>
              <a:rPr lang="en-US" altLang="zh-CN" sz="1400" dirty="0" smtClean="0"/>
              <a:t>&lt;?</a:t>
            </a:r>
            <a:r>
              <a:rPr lang="en-US" altLang="zh-CN" sz="1400" dirty="0"/>
              <a:t>xml version=</a:t>
            </a:r>
            <a:r>
              <a:rPr lang="en-US" altLang="zh-CN" sz="1400" i="1" dirty="0"/>
              <a:t>"1.0" encoding="utf-8"?&gt;</a:t>
            </a:r>
          </a:p>
          <a:p>
            <a:r>
              <a:rPr lang="en-US" altLang="zh-CN" sz="1400" dirty="0"/>
              <a:t>&lt;</a:t>
            </a:r>
            <a:r>
              <a:rPr lang="en-US" altLang="zh-CN" sz="1400" dirty="0" err="1"/>
              <a:t>FrameLayout</a:t>
            </a:r>
            <a:r>
              <a:rPr lang="en-US" altLang="zh-CN" sz="1400" dirty="0"/>
              <a:t> </a:t>
            </a:r>
            <a:r>
              <a:rPr lang="en-US" altLang="zh-CN" sz="1400" dirty="0" err="1"/>
              <a:t>xmlns:android</a:t>
            </a:r>
            <a:r>
              <a:rPr lang="en-US" altLang="zh-CN" sz="1400" dirty="0"/>
              <a:t>=</a:t>
            </a:r>
            <a:r>
              <a:rPr lang="en-US" altLang="zh-CN" sz="1400" i="1" dirty="0"/>
              <a:t>"http://schemas.android.com/</a:t>
            </a:r>
            <a:r>
              <a:rPr lang="en-US" altLang="zh-CN" sz="1400" i="1" dirty="0" err="1"/>
              <a:t>apk</a:t>
            </a:r>
            <a:r>
              <a:rPr lang="en-US" altLang="zh-CN" sz="1400" i="1" dirty="0"/>
              <a:t>/res/android"</a:t>
            </a:r>
          </a:p>
          <a:p>
            <a:r>
              <a:rPr lang="en-US" altLang="zh-CN" sz="1400" dirty="0"/>
              <a:t>    </a:t>
            </a:r>
            <a:r>
              <a:rPr lang="en-US" altLang="zh-CN" sz="1400" dirty="0" err="1"/>
              <a:t>android:layout_width</a:t>
            </a:r>
            <a:r>
              <a:rPr lang="en-US" altLang="zh-CN" sz="1400" dirty="0"/>
              <a:t>=</a:t>
            </a:r>
            <a:r>
              <a:rPr lang="en-US" altLang="zh-CN" sz="1400" i="1" dirty="0"/>
              <a:t>"</a:t>
            </a:r>
            <a:r>
              <a:rPr lang="en-US" altLang="zh-CN" sz="1400" i="1" dirty="0" err="1" smtClean="0"/>
              <a:t>fill_parent</a:t>
            </a:r>
            <a:r>
              <a:rPr lang="en-US" altLang="zh-CN" sz="1400" i="1" dirty="0" smtClean="0"/>
              <a:t>“ </a:t>
            </a:r>
            <a:r>
              <a:rPr lang="en-US" altLang="zh-CN" sz="1400" dirty="0" smtClean="0"/>
              <a:t>    </a:t>
            </a:r>
            <a:r>
              <a:rPr lang="en-US" altLang="zh-CN" sz="1400" dirty="0" err="1"/>
              <a:t>android:layout_height</a:t>
            </a:r>
            <a:r>
              <a:rPr lang="en-US" altLang="zh-CN" sz="1400" dirty="0"/>
              <a:t>=</a:t>
            </a:r>
            <a:r>
              <a:rPr lang="en-US" altLang="zh-CN" sz="1400" i="1" dirty="0"/>
              <a:t>"</a:t>
            </a:r>
            <a:r>
              <a:rPr lang="en-US" altLang="zh-CN" sz="1400" i="1" dirty="0" err="1"/>
              <a:t>fill_parent</a:t>
            </a:r>
            <a:r>
              <a:rPr lang="en-US" altLang="zh-CN" sz="1400" i="1" dirty="0"/>
              <a:t>"</a:t>
            </a:r>
          </a:p>
          <a:p>
            <a:r>
              <a:rPr lang="en-US" altLang="zh-CN" sz="1400" dirty="0"/>
              <a:t>    </a:t>
            </a:r>
            <a:r>
              <a:rPr lang="en-US" altLang="zh-CN" sz="1400" dirty="0" err="1"/>
              <a:t>android:background</a:t>
            </a:r>
            <a:r>
              <a:rPr lang="en-US" altLang="zh-CN" sz="1400" dirty="0" smtClean="0"/>
              <a:t>=</a:t>
            </a:r>
            <a:r>
              <a:rPr lang="en-US" altLang="zh-CN" sz="1400" i="1" dirty="0" smtClean="0"/>
              <a:t>“@</a:t>
            </a:r>
            <a:r>
              <a:rPr lang="en-US" altLang="zh-CN" sz="1400" i="1" dirty="0" err="1" smtClean="0"/>
              <a:t>drawable</a:t>
            </a:r>
            <a:r>
              <a:rPr lang="en-US" altLang="zh-CN" sz="1400" i="1" dirty="0" smtClean="0"/>
              <a:t>/background”</a:t>
            </a:r>
            <a:r>
              <a:rPr lang="zh-CN" altLang="en-US" sz="1400" dirty="0" smtClean="0"/>
              <a:t>  </a:t>
            </a:r>
            <a:r>
              <a:rPr lang="en-US" altLang="zh-CN" sz="1400" dirty="0" smtClean="0"/>
              <a:t>&gt;</a:t>
            </a:r>
            <a:endParaRPr lang="en-US" altLang="zh-CN" sz="1400" dirty="0"/>
          </a:p>
          <a:p>
            <a:r>
              <a:rPr lang="en-US" altLang="zh-CN" sz="1400" dirty="0" smtClean="0"/>
              <a:t>    &lt;</a:t>
            </a:r>
            <a:r>
              <a:rPr lang="en-US" altLang="zh-CN" sz="1400" dirty="0" err="1"/>
              <a:t>TextView</a:t>
            </a:r>
            <a:r>
              <a:rPr lang="en-US" altLang="zh-CN" sz="1400" dirty="0"/>
              <a:t>  </a:t>
            </a:r>
          </a:p>
          <a:p>
            <a:r>
              <a:rPr lang="en-US" altLang="zh-CN" sz="1400" dirty="0"/>
              <a:t>    </a:t>
            </a:r>
            <a:r>
              <a:rPr lang="en-US" altLang="zh-CN" sz="1400" dirty="0" smtClean="0"/>
              <a:t>    </a:t>
            </a:r>
            <a:r>
              <a:rPr lang="en-US" altLang="zh-CN" sz="1400" dirty="0" err="1" smtClean="0"/>
              <a:t>android:layout_width</a:t>
            </a:r>
            <a:r>
              <a:rPr lang="en-US" altLang="zh-CN" sz="1400" dirty="0"/>
              <a:t>=</a:t>
            </a:r>
            <a:r>
              <a:rPr lang="en-US" altLang="zh-CN" sz="1400" i="1" dirty="0"/>
              <a:t>"</a:t>
            </a:r>
            <a:r>
              <a:rPr lang="en-US" altLang="zh-CN" sz="1400" i="1" dirty="0" err="1"/>
              <a:t>fill_parent</a:t>
            </a:r>
            <a:r>
              <a:rPr lang="en-US" altLang="zh-CN" sz="1400" i="1" dirty="0"/>
              <a:t>" </a:t>
            </a:r>
            <a:r>
              <a:rPr lang="en-US" altLang="zh-CN" sz="1400" i="1" dirty="0" smtClean="0"/>
              <a:t> </a:t>
            </a:r>
            <a:r>
              <a:rPr lang="en-US" altLang="zh-CN" sz="1400" dirty="0" smtClean="0"/>
              <a:t>  </a:t>
            </a:r>
            <a:r>
              <a:rPr lang="en-US" altLang="zh-CN" sz="1400" dirty="0" err="1" smtClean="0"/>
              <a:t>android:layout_height</a:t>
            </a:r>
            <a:r>
              <a:rPr lang="en-US" altLang="zh-CN" sz="1400" dirty="0"/>
              <a:t>=</a:t>
            </a:r>
            <a:r>
              <a:rPr lang="en-US" altLang="zh-CN" sz="1400" i="1" dirty="0"/>
              <a:t>"</a:t>
            </a:r>
            <a:r>
              <a:rPr lang="en-US" altLang="zh-CN" sz="1400" i="1" dirty="0" err="1"/>
              <a:t>wrap_content</a:t>
            </a:r>
            <a:r>
              <a:rPr lang="en-US" altLang="zh-CN" sz="1400" i="1" dirty="0"/>
              <a:t>" </a:t>
            </a:r>
          </a:p>
          <a:p>
            <a:r>
              <a:rPr lang="en-US" altLang="zh-CN" sz="1400" dirty="0"/>
              <a:t>   </a:t>
            </a:r>
            <a:r>
              <a:rPr lang="en-US" altLang="zh-CN" sz="1400" dirty="0" smtClean="0"/>
              <a:t>     </a:t>
            </a:r>
            <a:r>
              <a:rPr lang="en-US" altLang="zh-CN" sz="1400" dirty="0" err="1"/>
              <a:t>android:text</a:t>
            </a:r>
            <a:r>
              <a:rPr lang="en-US" altLang="zh-CN" sz="1400" dirty="0" smtClean="0"/>
              <a:t>=</a:t>
            </a:r>
            <a:r>
              <a:rPr lang="en-US" altLang="zh-CN" sz="1400" i="1" dirty="0" smtClean="0"/>
              <a:t>“</a:t>
            </a:r>
            <a:r>
              <a:rPr lang="zh-CN" altLang="en-US" sz="1400" i="1" dirty="0" smtClean="0"/>
              <a:t>使用</a:t>
            </a:r>
            <a:r>
              <a:rPr lang="en-US" altLang="zh-CN" sz="1400" i="1" dirty="0" smtClean="0"/>
              <a:t>XML</a:t>
            </a:r>
            <a:r>
              <a:rPr lang="zh-CN" altLang="en-US" sz="1400" i="1" dirty="0" smtClean="0"/>
              <a:t>布局文件控制</a:t>
            </a:r>
            <a:r>
              <a:rPr lang="en-US" altLang="zh-CN" sz="1400" i="1" dirty="0" smtClean="0"/>
              <a:t>UI</a:t>
            </a:r>
            <a:r>
              <a:rPr lang="zh-CN" altLang="en-US" sz="1400" i="1" dirty="0" smtClean="0"/>
              <a:t>界面</a:t>
            </a:r>
            <a:r>
              <a:rPr lang="en-US" altLang="zh-CN" sz="1400" i="1" dirty="0" smtClean="0"/>
              <a:t>"</a:t>
            </a:r>
            <a:endParaRPr lang="en-US" altLang="zh-CN" sz="1400" i="1" dirty="0"/>
          </a:p>
          <a:p>
            <a:r>
              <a:rPr lang="en-US" altLang="zh-CN" sz="1400" dirty="0" smtClean="0"/>
              <a:t>&lt;</a:t>
            </a:r>
            <a:r>
              <a:rPr lang="en-US" altLang="zh-CN" sz="1400" dirty="0" err="1"/>
              <a:t>TextView</a:t>
            </a:r>
            <a:r>
              <a:rPr lang="en-US" altLang="zh-CN" sz="1400" dirty="0"/>
              <a:t> </a:t>
            </a:r>
          </a:p>
          <a:p>
            <a:r>
              <a:rPr lang="en-US" altLang="zh-CN" sz="1400" dirty="0"/>
              <a:t>   </a:t>
            </a:r>
            <a:r>
              <a:rPr lang="en-US" altLang="zh-CN" sz="1400" dirty="0" smtClean="0"/>
              <a:t>     </a:t>
            </a:r>
            <a:r>
              <a:rPr lang="en-US" altLang="zh-CN" sz="1400" dirty="0" err="1"/>
              <a:t>android:id</a:t>
            </a:r>
            <a:r>
              <a:rPr lang="en-US" altLang="zh-CN" sz="1400" dirty="0"/>
              <a:t>=</a:t>
            </a:r>
            <a:r>
              <a:rPr lang="en-US" altLang="zh-CN" sz="1400" i="1" dirty="0"/>
              <a:t>"@+</a:t>
            </a:r>
            <a:r>
              <a:rPr lang="en-US" altLang="zh-CN" sz="1400" i="1" dirty="0" smtClean="0"/>
              <a:t>id/</a:t>
            </a:r>
            <a:r>
              <a:rPr lang="en-US" altLang="zh-CN" sz="1400" i="1" dirty="0" err="1" smtClean="0"/>
              <a:t>starttext</a:t>
            </a:r>
            <a:r>
              <a:rPr lang="en-US" altLang="zh-CN" sz="1400" i="1" dirty="0" smtClean="0"/>
              <a:t>"</a:t>
            </a:r>
            <a:endParaRPr lang="en-US" altLang="zh-CN" sz="1400" i="1" dirty="0"/>
          </a:p>
          <a:p>
            <a:r>
              <a:rPr lang="en-US" altLang="zh-CN" sz="1400" dirty="0"/>
              <a:t>    </a:t>
            </a:r>
            <a:r>
              <a:rPr lang="en-US" altLang="zh-CN" sz="1400" dirty="0" smtClean="0"/>
              <a:t>    </a:t>
            </a:r>
            <a:r>
              <a:rPr lang="en-US" altLang="zh-CN" sz="1400" dirty="0" err="1" smtClean="0"/>
              <a:t>android:layout_gravity</a:t>
            </a:r>
            <a:r>
              <a:rPr lang="en-US" altLang="zh-CN" sz="1400" dirty="0"/>
              <a:t>=</a:t>
            </a:r>
            <a:r>
              <a:rPr lang="en-US" altLang="zh-CN" sz="1400" i="1" dirty="0"/>
              <a:t>"</a:t>
            </a:r>
            <a:r>
              <a:rPr lang="en-US" altLang="zh-CN" sz="1400" i="1" dirty="0" err="1"/>
              <a:t>center_vertical|center_horizontal</a:t>
            </a:r>
            <a:r>
              <a:rPr lang="en-US" altLang="zh-CN" sz="1400" i="1" dirty="0"/>
              <a:t>"</a:t>
            </a:r>
          </a:p>
          <a:p>
            <a:r>
              <a:rPr lang="en-US" altLang="zh-CN" sz="1400" dirty="0"/>
              <a:t>   </a:t>
            </a:r>
            <a:r>
              <a:rPr lang="en-US" altLang="zh-CN" sz="1400" dirty="0" smtClean="0"/>
              <a:t>     </a:t>
            </a:r>
            <a:r>
              <a:rPr lang="en-US" altLang="zh-CN" sz="1400" dirty="0" err="1"/>
              <a:t>android:text</a:t>
            </a:r>
            <a:r>
              <a:rPr lang="en-US" altLang="zh-CN" sz="1400" dirty="0" smtClean="0"/>
              <a:t>=</a:t>
            </a:r>
            <a:r>
              <a:rPr lang="en-US" altLang="zh-CN" sz="1400" i="1" dirty="0" smtClean="0"/>
              <a:t>“</a:t>
            </a:r>
            <a:r>
              <a:rPr lang="zh-CN" altLang="en-US" sz="1400" i="1" dirty="0" smtClean="0"/>
              <a:t>单击开始游戏</a:t>
            </a:r>
            <a:r>
              <a:rPr lang="en-US" altLang="zh-CN" sz="1400" i="1" dirty="0" smtClean="0"/>
              <a:t>……"</a:t>
            </a:r>
            <a:endParaRPr lang="en-US" altLang="zh-CN" sz="1400" i="1" dirty="0"/>
          </a:p>
          <a:p>
            <a:r>
              <a:rPr lang="en-US" altLang="zh-CN" sz="1400" dirty="0"/>
              <a:t>  </a:t>
            </a:r>
            <a:r>
              <a:rPr lang="en-US" altLang="zh-CN" sz="1400" dirty="0" smtClean="0"/>
              <a:t>      </a:t>
            </a:r>
            <a:r>
              <a:rPr lang="en-US" altLang="zh-CN" sz="1400" dirty="0" err="1"/>
              <a:t>android:layout_width</a:t>
            </a:r>
            <a:r>
              <a:rPr lang="en-US" altLang="zh-CN" sz="1400" dirty="0"/>
              <a:t>=</a:t>
            </a:r>
            <a:r>
              <a:rPr lang="en-US" altLang="zh-CN" sz="1400" i="1" dirty="0"/>
              <a:t>"</a:t>
            </a:r>
            <a:r>
              <a:rPr lang="en-US" altLang="zh-CN" sz="1400" i="1" dirty="0" err="1"/>
              <a:t>wrap_content</a:t>
            </a:r>
            <a:r>
              <a:rPr lang="en-US" altLang="zh-CN" sz="1400" i="1" dirty="0" smtClean="0"/>
              <a:t>"</a:t>
            </a:r>
            <a:r>
              <a:rPr lang="en-US" altLang="zh-CN" sz="1400" dirty="0" smtClean="0"/>
              <a:t>    </a:t>
            </a:r>
            <a:r>
              <a:rPr lang="en-US" altLang="zh-CN" sz="1400" dirty="0" err="1" smtClean="0"/>
              <a:t>android:layout_height</a:t>
            </a:r>
            <a:r>
              <a:rPr lang="en-US" altLang="zh-CN" sz="1400" dirty="0"/>
              <a:t>=</a:t>
            </a:r>
            <a:r>
              <a:rPr lang="en-US" altLang="zh-CN" sz="1400" i="1" dirty="0"/>
              <a:t>"</a:t>
            </a:r>
            <a:r>
              <a:rPr lang="en-US" altLang="zh-CN" sz="1400" i="1" dirty="0" err="1"/>
              <a:t>wrap_content</a:t>
            </a:r>
            <a:r>
              <a:rPr lang="en-US" altLang="zh-CN" sz="1400" i="1" dirty="0"/>
              <a:t>"</a:t>
            </a:r>
          </a:p>
          <a:p>
            <a:r>
              <a:rPr lang="en-US" altLang="zh-CN" sz="1400" dirty="0" smtClean="0"/>
              <a:t>&lt;/</a:t>
            </a:r>
            <a:r>
              <a:rPr lang="en-US" altLang="zh-CN" sz="1400" dirty="0" err="1"/>
              <a:t>FrameLayout</a:t>
            </a:r>
            <a:r>
              <a:rPr lang="en-US" altLang="zh-CN" sz="1400" dirty="0"/>
              <a:t>&gt;</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275284"/>
            <a:ext cx="306705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07504" y="4781470"/>
            <a:ext cx="4851412" cy="1815882"/>
          </a:xfrm>
          <a:prstGeom prst="rect">
            <a:avLst/>
          </a:prstGeom>
          <a:solidFill>
            <a:schemeClr val="bg1">
              <a:lumMod val="85000"/>
            </a:schemeClr>
          </a:solidFill>
        </p:spPr>
        <p:txBody>
          <a:bodyPr wrap="square">
            <a:spAutoFit/>
          </a:bodyPr>
          <a:lstStyle/>
          <a:p>
            <a:r>
              <a:rPr lang="en-US" altLang="zh-CN" sz="1400" dirty="0" smtClean="0"/>
              <a:t>//MainAcitivity.java</a:t>
            </a:r>
          </a:p>
          <a:p>
            <a:r>
              <a:rPr lang="en-US" altLang="zh-CN" sz="1400" dirty="0" smtClean="0"/>
              <a:t>public </a:t>
            </a:r>
            <a:r>
              <a:rPr lang="en-US" altLang="zh-CN" sz="1400" dirty="0"/>
              <a:t>class </a:t>
            </a:r>
            <a:r>
              <a:rPr lang="en-US" altLang="zh-CN" sz="1400" dirty="0" err="1"/>
              <a:t>MainActivity</a:t>
            </a:r>
            <a:r>
              <a:rPr lang="en-US" altLang="zh-CN" sz="1400" dirty="0"/>
              <a:t> extends Activity {</a:t>
            </a:r>
          </a:p>
          <a:p>
            <a:r>
              <a:rPr lang="en-US" altLang="zh-CN" sz="1400" dirty="0" smtClean="0"/>
              <a:t>    @</a:t>
            </a:r>
            <a:r>
              <a:rPr lang="en-US" altLang="zh-CN" sz="1400" dirty="0"/>
              <a:t>Override</a:t>
            </a:r>
          </a:p>
          <a:p>
            <a:r>
              <a:rPr lang="en-US" altLang="zh-CN" sz="1400" dirty="0"/>
              <a:t>    public void </a:t>
            </a:r>
            <a:r>
              <a:rPr lang="en-US" altLang="zh-CN" sz="1400" dirty="0" err="1"/>
              <a:t>onCreate</a:t>
            </a:r>
            <a:r>
              <a:rPr lang="en-US" altLang="zh-CN" sz="1400" dirty="0"/>
              <a:t>(Bundle </a:t>
            </a:r>
            <a:r>
              <a:rPr lang="en-US" altLang="zh-CN" sz="1400" dirty="0" err="1"/>
              <a:t>savedInstanceState</a:t>
            </a:r>
            <a:r>
              <a:rPr lang="en-US" altLang="zh-CN" sz="1400" dirty="0"/>
              <a:t>) {</a:t>
            </a:r>
          </a:p>
          <a:p>
            <a:r>
              <a:rPr lang="en-US" altLang="zh-CN" sz="1400" dirty="0"/>
              <a:t>        </a:t>
            </a:r>
            <a:r>
              <a:rPr lang="en-US" altLang="zh-CN" sz="1400" dirty="0" err="1"/>
              <a:t>super.onCreate</a:t>
            </a:r>
            <a:r>
              <a:rPr lang="en-US" altLang="zh-CN" sz="1400" dirty="0"/>
              <a:t>(</a:t>
            </a:r>
            <a:r>
              <a:rPr lang="en-US" altLang="zh-CN" sz="1400" dirty="0" err="1"/>
              <a:t>savedInstanceState</a:t>
            </a:r>
            <a:r>
              <a:rPr lang="en-US" altLang="zh-CN" sz="1400" dirty="0"/>
              <a:t>);</a:t>
            </a:r>
          </a:p>
          <a:p>
            <a:r>
              <a:rPr lang="en-US" altLang="zh-CN" sz="1400"/>
              <a:t>        </a:t>
            </a:r>
            <a:r>
              <a:rPr lang="en-US" altLang="zh-CN" sz="1400" b="1" u="sng" smtClean="0"/>
              <a:t>setContentView(R.layout.</a:t>
            </a:r>
            <a:r>
              <a:rPr lang="en-US" altLang="zh-CN" sz="1400" b="1" i="1" u="sng" smtClean="0"/>
              <a:t>activity_main</a:t>
            </a:r>
            <a:r>
              <a:rPr lang="en-US" altLang="zh-CN" sz="1400" b="1" i="1" u="sng" dirty="0"/>
              <a:t>);</a:t>
            </a:r>
          </a:p>
          <a:p>
            <a:r>
              <a:rPr lang="zh-CN" altLang="en-US" sz="1400" dirty="0"/>
              <a:t>    </a:t>
            </a:r>
            <a:r>
              <a:rPr lang="en-US" altLang="zh-CN" sz="1400" dirty="0"/>
              <a:t>}</a:t>
            </a:r>
          </a:p>
          <a:p>
            <a:r>
              <a:rPr lang="en-US" altLang="zh-CN" sz="1400" dirty="0"/>
              <a:t>}</a:t>
            </a:r>
            <a:endParaRPr lang="zh-CN" altLang="en-US" sz="1400" dirty="0"/>
          </a:p>
        </p:txBody>
      </p:sp>
    </p:spTree>
    <p:extLst>
      <p:ext uri="{BB962C8B-B14F-4D97-AF65-F5344CB8AC3E}">
        <p14:creationId xmlns:p14="http://schemas.microsoft.com/office/powerpoint/2010/main" val="806137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3923928" y="228600"/>
            <a:ext cx="4495800" cy="685800"/>
          </a:xfrm>
        </p:spPr>
        <p:txBody>
          <a:bodyPr/>
          <a:lstStyle/>
          <a:p>
            <a:r>
              <a:rPr lang="zh-CN" altLang="en-US" dirty="0" smtClean="0">
                <a:latin typeface="黑体" pitchFamily="49" charset="-122"/>
              </a:rPr>
              <a:t>控制</a:t>
            </a:r>
            <a:r>
              <a:rPr lang="en-US" altLang="zh-CN" smtClean="0">
                <a:latin typeface="黑体" pitchFamily="49" charset="-122"/>
              </a:rPr>
              <a:t>UI</a:t>
            </a:r>
            <a:r>
              <a:rPr lang="zh-CN" altLang="en-US" smtClean="0">
                <a:latin typeface="黑体" pitchFamily="49" charset="-122"/>
              </a:rPr>
              <a:t>界面的三种方式</a:t>
            </a:r>
            <a:endParaRPr lang="zh-CN" altLang="en-US" dirty="0">
              <a:latin typeface="黑体" pitchFamily="49" charset="-122"/>
            </a:endParaRPr>
          </a:p>
        </p:txBody>
      </p:sp>
      <p:sp>
        <p:nvSpPr>
          <p:cNvPr id="29699" name="内容占位符 2"/>
          <p:cNvSpPr>
            <a:spLocks noGrp="1"/>
          </p:cNvSpPr>
          <p:nvPr>
            <p:ph idx="4294967295"/>
          </p:nvPr>
        </p:nvSpPr>
        <p:spPr>
          <a:xfrm>
            <a:off x="457200" y="1142984"/>
            <a:ext cx="8229600" cy="5181600"/>
          </a:xfrm>
        </p:spPr>
        <p:txBody>
          <a:bodyPr/>
          <a:lstStyle/>
          <a:p>
            <a:pPr>
              <a:lnSpc>
                <a:spcPct val="110000"/>
              </a:lnSpc>
              <a:spcBef>
                <a:spcPts val="600"/>
              </a:spcBef>
              <a:tabLst>
                <a:tab pos="3943350" algn="l"/>
                <a:tab pos="6724650" algn="l"/>
                <a:tab pos="6915150" algn="l"/>
              </a:tabLst>
            </a:pPr>
            <a:r>
              <a:rPr lang="zh-CN" altLang="en-US" sz="2400" b="1" dirty="0" smtClean="0">
                <a:latin typeface="微软雅黑" pitchFamily="34" charset="-122"/>
                <a:ea typeface="微软雅黑" pitchFamily="34" charset="-122"/>
              </a:rPr>
              <a:t>在</a:t>
            </a: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代码中控制</a:t>
            </a:r>
            <a:r>
              <a:rPr lang="en-US" altLang="zh-CN" sz="2400" b="1" dirty="0" smtClean="0">
                <a:latin typeface="微软雅黑" pitchFamily="34" charset="-122"/>
                <a:ea typeface="微软雅黑" pitchFamily="34" charset="-122"/>
              </a:rPr>
              <a:t>UI</a:t>
            </a:r>
            <a:r>
              <a:rPr lang="zh-CN" altLang="en-US" sz="2400" b="1" dirty="0" smtClean="0">
                <a:latin typeface="微软雅黑" pitchFamily="34" charset="-122"/>
                <a:ea typeface="微软雅黑" pitchFamily="34" charset="-122"/>
              </a:rPr>
              <a:t>界面</a:t>
            </a:r>
            <a:endParaRPr lang="en-US" altLang="zh-CN" sz="2400" b="1" dirty="0" smtClean="0">
              <a:latin typeface="微软雅黑" pitchFamily="34" charset="-122"/>
              <a:ea typeface="微软雅黑" pitchFamily="34" charset="-122"/>
            </a:endParaRPr>
          </a:p>
          <a:p>
            <a:pPr>
              <a:buFont typeface="Wingdings" pitchFamily="2" charset="2"/>
              <a:buNone/>
            </a:pPr>
            <a:r>
              <a:rPr lang="zh-CN" altLang="en-US" sz="2400" dirty="0" smtClean="0"/>
              <a:t>在</a:t>
            </a:r>
            <a:r>
              <a:rPr lang="en-US" altLang="zh-CN" sz="2400" dirty="0" smtClean="0"/>
              <a:t>Java</a:t>
            </a:r>
            <a:r>
              <a:rPr lang="zh-CN" altLang="en-US" sz="2400" dirty="0" smtClean="0"/>
              <a:t>代码中控制</a:t>
            </a:r>
            <a:r>
              <a:rPr lang="en-US" altLang="zh-CN" sz="2400" dirty="0" smtClean="0"/>
              <a:t>UI</a:t>
            </a:r>
            <a:r>
              <a:rPr lang="zh-CN" altLang="en-US" sz="2400" dirty="0" smtClean="0"/>
              <a:t>界面包括以下步骤：</a:t>
            </a:r>
            <a:endParaRPr lang="en-US" altLang="zh-CN" sz="2400" dirty="0" smtClean="0"/>
          </a:p>
          <a:p>
            <a:pPr>
              <a:buFont typeface="Wingdings" pitchFamily="2" charset="2"/>
              <a:buNone/>
            </a:pPr>
            <a:r>
              <a:rPr lang="zh-CN" altLang="en-US" sz="2400" dirty="0" smtClean="0"/>
              <a:t>（</a:t>
            </a:r>
            <a:r>
              <a:rPr lang="en-US" altLang="zh-CN" sz="2400" dirty="0" smtClean="0"/>
              <a:t>1</a:t>
            </a:r>
            <a:r>
              <a:rPr lang="zh-CN" altLang="en-US" sz="2400" dirty="0" smtClean="0"/>
              <a:t>）创建布局管理器，可以是帧布局管理器、表格布局管理器、线性布局管理器和相对布局管理器等，并且设置布局管理器的属性。例如，为布局管理器设置背景图片等。</a:t>
            </a:r>
            <a:endParaRPr lang="en-US" altLang="zh-CN" sz="2400" dirty="0" smtClean="0"/>
          </a:p>
          <a:p>
            <a:pPr>
              <a:buFont typeface="Wingdings" pitchFamily="2" charset="2"/>
              <a:buNone/>
            </a:pPr>
            <a:r>
              <a:rPr lang="zh-CN" altLang="en-US" sz="2400" dirty="0" smtClean="0"/>
              <a:t>（</a:t>
            </a:r>
            <a:r>
              <a:rPr lang="en-US" altLang="zh-CN" sz="2400" dirty="0" smtClean="0"/>
              <a:t>2</a:t>
            </a:r>
            <a:r>
              <a:rPr lang="zh-CN" altLang="en-US" sz="2400" dirty="0" smtClean="0"/>
              <a:t>）创建具体的组件，可以是</a:t>
            </a:r>
            <a:r>
              <a:rPr lang="en-US" altLang="zh-CN" sz="2400" dirty="0" err="1" smtClean="0"/>
              <a:t>TextView</a:t>
            </a:r>
            <a:r>
              <a:rPr lang="zh-CN" altLang="en-US" sz="2400" dirty="0" smtClean="0"/>
              <a:t>、</a:t>
            </a:r>
            <a:r>
              <a:rPr lang="en-US" altLang="zh-CN" sz="2400" dirty="0" err="1" smtClean="0"/>
              <a:t>ImageView</a:t>
            </a:r>
            <a:r>
              <a:rPr lang="zh-CN" altLang="en-US" sz="2400" dirty="0" smtClean="0"/>
              <a:t>、</a:t>
            </a:r>
            <a:r>
              <a:rPr lang="en-US" altLang="zh-CN" sz="2400" dirty="0" err="1" smtClean="0"/>
              <a:t>EditView</a:t>
            </a:r>
            <a:r>
              <a:rPr lang="zh-CN" altLang="en-US" sz="2400" dirty="0" smtClean="0"/>
              <a:t>和</a:t>
            </a:r>
            <a:r>
              <a:rPr lang="en-US" altLang="zh-CN" sz="2400" dirty="0" smtClean="0"/>
              <a:t>Button</a:t>
            </a:r>
            <a:r>
              <a:rPr lang="zh-CN" altLang="en-US" sz="2400" dirty="0" smtClean="0"/>
              <a:t>等任何</a:t>
            </a:r>
            <a:r>
              <a:rPr lang="en-US" altLang="zh-CN" sz="2400" dirty="0" smtClean="0"/>
              <a:t>Android</a:t>
            </a:r>
            <a:r>
              <a:rPr lang="zh-CN" altLang="en-US" sz="2400" dirty="0" smtClean="0"/>
              <a:t>提供的组件，并且设置组件的布局和各种属性。</a:t>
            </a:r>
            <a:endParaRPr lang="en-US" altLang="zh-CN" sz="2400" dirty="0" smtClean="0"/>
          </a:p>
          <a:p>
            <a:pPr>
              <a:buFont typeface="Wingdings" pitchFamily="2" charset="2"/>
              <a:buNone/>
            </a:pPr>
            <a:r>
              <a:rPr lang="zh-CN" altLang="en-US" sz="2400" dirty="0" smtClean="0"/>
              <a:t>（</a:t>
            </a:r>
            <a:r>
              <a:rPr lang="en-US" altLang="zh-CN" sz="2400" dirty="0" smtClean="0"/>
              <a:t>3</a:t>
            </a:r>
            <a:r>
              <a:rPr lang="zh-CN" altLang="en-US" sz="2400" dirty="0" smtClean="0"/>
              <a:t>）将创建的具体组件添加到布局管理器中。</a:t>
            </a:r>
            <a:endParaRPr lang="zh-CN" altLang="en-US" sz="2400" dirty="0"/>
          </a:p>
          <a:p>
            <a:endParaRPr lang="zh-CN" altLang="en-US" dirty="0"/>
          </a:p>
        </p:txBody>
      </p:sp>
    </p:spTree>
    <p:extLst>
      <p:ext uri="{BB962C8B-B14F-4D97-AF65-F5344CB8AC3E}">
        <p14:creationId xmlns:p14="http://schemas.microsoft.com/office/powerpoint/2010/main" val="307923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3923928" y="228600"/>
            <a:ext cx="4495800" cy="685800"/>
          </a:xfrm>
        </p:spPr>
        <p:txBody>
          <a:bodyPr/>
          <a:lstStyle/>
          <a:p>
            <a:r>
              <a:rPr lang="zh-CN" altLang="en-US" dirty="0" smtClean="0">
                <a:latin typeface="黑体" pitchFamily="49" charset="-122"/>
              </a:rPr>
              <a:t>控制</a:t>
            </a:r>
            <a:r>
              <a:rPr lang="en-US" altLang="zh-CN" smtClean="0">
                <a:latin typeface="黑体" pitchFamily="49" charset="-122"/>
              </a:rPr>
              <a:t>UI</a:t>
            </a:r>
            <a:r>
              <a:rPr lang="zh-CN" altLang="en-US" smtClean="0">
                <a:latin typeface="黑体" pitchFamily="49" charset="-122"/>
              </a:rPr>
              <a:t>界面的三种方式</a:t>
            </a:r>
            <a:endParaRPr lang="zh-CN" altLang="en-US" dirty="0">
              <a:latin typeface="黑体" pitchFamily="49" charset="-122"/>
            </a:endParaRPr>
          </a:p>
        </p:txBody>
      </p:sp>
      <p:sp>
        <p:nvSpPr>
          <p:cNvPr id="29699" name="内容占位符 2"/>
          <p:cNvSpPr>
            <a:spLocks noGrp="1"/>
          </p:cNvSpPr>
          <p:nvPr>
            <p:ph idx="4294967295"/>
          </p:nvPr>
        </p:nvSpPr>
        <p:spPr>
          <a:xfrm>
            <a:off x="86816" y="1052736"/>
            <a:ext cx="8229600" cy="485816"/>
          </a:xfrm>
        </p:spPr>
        <p:txBody>
          <a:bodyPr/>
          <a:lstStyle/>
          <a:p>
            <a:pPr>
              <a:lnSpc>
                <a:spcPct val="110000"/>
              </a:lnSpc>
              <a:spcBef>
                <a:spcPts val="600"/>
              </a:spcBef>
              <a:tabLst>
                <a:tab pos="3943350" algn="l"/>
                <a:tab pos="6724650" algn="l"/>
                <a:tab pos="6915150" algn="l"/>
              </a:tabLst>
            </a:pPr>
            <a:r>
              <a:rPr lang="zh-CN" altLang="en-US" sz="2400" b="1" dirty="0" smtClean="0">
                <a:latin typeface="微软雅黑" pitchFamily="34" charset="-122"/>
                <a:ea typeface="微软雅黑" pitchFamily="34" charset="-122"/>
              </a:rPr>
              <a:t>在</a:t>
            </a: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代码中控制</a:t>
            </a:r>
            <a:r>
              <a:rPr lang="en-US" altLang="zh-CN" sz="2400" b="1" dirty="0" smtClean="0">
                <a:latin typeface="微软雅黑" pitchFamily="34" charset="-122"/>
                <a:ea typeface="微软雅黑" pitchFamily="34" charset="-122"/>
              </a:rPr>
              <a:t>UI</a:t>
            </a:r>
            <a:r>
              <a:rPr lang="zh-CN" altLang="en-US" sz="2400" b="1" dirty="0" smtClean="0">
                <a:latin typeface="微软雅黑" pitchFamily="34" charset="-122"/>
                <a:ea typeface="微软雅黑" pitchFamily="34" charset="-122"/>
              </a:rPr>
              <a:t>界面</a:t>
            </a:r>
            <a:endParaRPr lang="en-US" altLang="zh-CN" sz="2400" b="1" dirty="0" smtClean="0">
              <a:latin typeface="微软雅黑" pitchFamily="34" charset="-122"/>
              <a:ea typeface="微软雅黑" pitchFamily="34" charset="-122"/>
            </a:endParaRPr>
          </a:p>
        </p:txBody>
      </p:sp>
      <p:sp>
        <p:nvSpPr>
          <p:cNvPr id="2" name="矩形 1"/>
          <p:cNvSpPr/>
          <p:nvPr/>
        </p:nvSpPr>
        <p:spPr>
          <a:xfrm>
            <a:off x="107504" y="1551558"/>
            <a:ext cx="8928992" cy="5539978"/>
          </a:xfrm>
          <a:prstGeom prst="rect">
            <a:avLst/>
          </a:prstGeom>
          <a:solidFill>
            <a:schemeClr val="bg1">
              <a:lumMod val="85000"/>
            </a:schemeClr>
          </a:solidFill>
        </p:spPr>
        <p:txBody>
          <a:bodyPr wrap="square">
            <a:spAutoFit/>
          </a:bodyPr>
          <a:lstStyle/>
          <a:p>
            <a:r>
              <a:rPr lang="en-US" altLang="zh-CN" sz="1400" b="1" dirty="0" smtClean="0"/>
              <a:t>//MainAcitivity.java</a:t>
            </a:r>
          </a:p>
          <a:p>
            <a:r>
              <a:rPr lang="en-US" altLang="zh-CN" sz="1400" b="1" dirty="0" smtClean="0"/>
              <a:t>public </a:t>
            </a:r>
            <a:r>
              <a:rPr lang="en-US" altLang="zh-CN" sz="1400" b="1" dirty="0"/>
              <a:t>class </a:t>
            </a:r>
            <a:r>
              <a:rPr lang="en-US" altLang="zh-CN" sz="1400" b="1" dirty="0" err="1"/>
              <a:t>MainActivity</a:t>
            </a:r>
            <a:r>
              <a:rPr lang="en-US" altLang="zh-CN" sz="1400" b="1" dirty="0"/>
              <a:t> extends Activity {</a:t>
            </a:r>
          </a:p>
          <a:p>
            <a:r>
              <a:rPr lang="en-US" altLang="zh-CN" sz="1400" dirty="0" smtClean="0"/>
              <a:t>    @</a:t>
            </a:r>
            <a:r>
              <a:rPr lang="en-US" altLang="zh-CN" sz="1400" dirty="0"/>
              <a:t>Override</a:t>
            </a:r>
          </a:p>
          <a:p>
            <a:r>
              <a:rPr lang="en-US" altLang="zh-CN" sz="1400" b="1" dirty="0" smtClean="0"/>
              <a:t>    public </a:t>
            </a:r>
            <a:r>
              <a:rPr lang="en-US" altLang="zh-CN" sz="1400" b="1" dirty="0"/>
              <a:t>void </a:t>
            </a:r>
            <a:r>
              <a:rPr lang="en-US" altLang="zh-CN" sz="1400" b="1" dirty="0" err="1"/>
              <a:t>onCreate</a:t>
            </a:r>
            <a:r>
              <a:rPr lang="en-US" altLang="zh-CN" sz="1400" b="1" dirty="0"/>
              <a:t>(Bundle </a:t>
            </a:r>
            <a:r>
              <a:rPr lang="en-US" altLang="zh-CN" sz="1400" b="1" dirty="0" err="1"/>
              <a:t>savedInstanceState</a:t>
            </a:r>
            <a:r>
              <a:rPr lang="en-US" altLang="zh-CN" sz="1400" b="1" dirty="0"/>
              <a:t>) {</a:t>
            </a:r>
          </a:p>
          <a:p>
            <a:r>
              <a:rPr lang="en-US" altLang="zh-CN" sz="1400" b="1" dirty="0"/>
              <a:t> </a:t>
            </a:r>
            <a:r>
              <a:rPr lang="en-US" altLang="zh-CN" sz="1400" b="1" dirty="0" smtClean="0"/>
              <a:t>       </a:t>
            </a:r>
            <a:r>
              <a:rPr lang="en-US" altLang="zh-CN" sz="1400" b="1" dirty="0" err="1" smtClean="0"/>
              <a:t>super.onCreate</a:t>
            </a:r>
            <a:r>
              <a:rPr lang="en-US" altLang="zh-CN" sz="1400" b="1" dirty="0" smtClean="0"/>
              <a:t>(</a:t>
            </a:r>
            <a:r>
              <a:rPr lang="en-US" altLang="zh-CN" sz="1400" b="1" dirty="0" err="1" smtClean="0"/>
              <a:t>savedInstanceState</a:t>
            </a:r>
            <a:r>
              <a:rPr lang="en-US" altLang="zh-CN" sz="1400" b="1" dirty="0"/>
              <a:t>);</a:t>
            </a:r>
          </a:p>
          <a:p>
            <a:r>
              <a:rPr lang="en-US" altLang="zh-CN" sz="1400" dirty="0" smtClean="0"/>
              <a:t>        </a:t>
            </a:r>
            <a:r>
              <a:rPr lang="en-US" altLang="zh-CN" sz="1400" dirty="0" err="1" smtClean="0"/>
              <a:t>FrameLayout</a:t>
            </a:r>
            <a:r>
              <a:rPr lang="en-US" altLang="zh-CN" sz="1400" dirty="0" smtClean="0"/>
              <a:t> </a:t>
            </a:r>
            <a:r>
              <a:rPr lang="en-US" altLang="zh-CN" sz="1400" dirty="0" err="1"/>
              <a:t>frameLayout</a:t>
            </a:r>
            <a:r>
              <a:rPr lang="en-US" altLang="zh-CN" sz="1400" dirty="0"/>
              <a:t> = </a:t>
            </a:r>
            <a:r>
              <a:rPr lang="en-US" altLang="zh-CN" sz="1400" b="1" dirty="0"/>
              <a:t>new </a:t>
            </a:r>
            <a:r>
              <a:rPr lang="en-US" altLang="zh-CN" sz="1400" b="1" dirty="0" err="1"/>
              <a:t>FrameLayout</a:t>
            </a:r>
            <a:r>
              <a:rPr lang="en-US" altLang="zh-CN" sz="1400" b="1" dirty="0"/>
              <a:t>(this); // </a:t>
            </a:r>
            <a:r>
              <a:rPr lang="zh-CN" altLang="en-US" sz="1400" b="1" dirty="0"/>
              <a:t>创建帧部局管理器</a:t>
            </a:r>
          </a:p>
          <a:p>
            <a:r>
              <a:rPr lang="en-US" altLang="zh-CN" sz="1400" dirty="0" smtClean="0"/>
              <a:t>        </a:t>
            </a:r>
            <a:r>
              <a:rPr lang="en-US" altLang="zh-CN" sz="1400" dirty="0" err="1" smtClean="0"/>
              <a:t>frameLayout.setBackgroundResource</a:t>
            </a:r>
            <a:r>
              <a:rPr lang="en-US" altLang="zh-CN" sz="1400" dirty="0" smtClean="0"/>
              <a:t>(</a:t>
            </a:r>
            <a:r>
              <a:rPr lang="en-US" altLang="zh-CN" sz="1400" dirty="0" err="1" smtClean="0"/>
              <a:t>R.drawable.</a:t>
            </a:r>
            <a:r>
              <a:rPr lang="en-US" altLang="zh-CN" sz="1400" b="1" i="1" dirty="0" err="1" smtClean="0"/>
              <a:t>background</a:t>
            </a:r>
            <a:r>
              <a:rPr lang="en-US" altLang="zh-CN" sz="1400" b="1" i="1" dirty="0"/>
              <a:t>); // </a:t>
            </a:r>
            <a:r>
              <a:rPr lang="zh-CN" altLang="en-US" sz="1400" b="1" i="1" dirty="0"/>
              <a:t>设置背景</a:t>
            </a:r>
          </a:p>
          <a:p>
            <a:r>
              <a:rPr lang="en-US" altLang="zh-CN" sz="1400" dirty="0" smtClean="0"/>
              <a:t>        </a:t>
            </a:r>
            <a:r>
              <a:rPr lang="en-US" altLang="zh-CN" sz="1400" dirty="0" err="1" smtClean="0"/>
              <a:t>setContentView</a:t>
            </a:r>
            <a:r>
              <a:rPr lang="en-US" altLang="zh-CN" sz="1400" dirty="0" smtClean="0"/>
              <a:t>(</a:t>
            </a:r>
            <a:r>
              <a:rPr lang="en-US" altLang="zh-CN" sz="1400" dirty="0" err="1" smtClean="0"/>
              <a:t>frameLayout</a:t>
            </a:r>
            <a:r>
              <a:rPr lang="en-US" altLang="zh-CN" sz="1400" dirty="0"/>
              <a:t>); // </a:t>
            </a:r>
            <a:r>
              <a:rPr lang="zh-CN" altLang="en-US" sz="1400" dirty="0"/>
              <a:t>设置在</a:t>
            </a:r>
            <a:r>
              <a:rPr lang="en-US" altLang="zh-CN" sz="1400" dirty="0"/>
              <a:t>Activity</a:t>
            </a:r>
            <a:r>
              <a:rPr lang="zh-CN" altLang="en-US" sz="1400" dirty="0"/>
              <a:t>中显示</a:t>
            </a:r>
            <a:r>
              <a:rPr lang="en-US" altLang="zh-CN" sz="1400" dirty="0" err="1"/>
              <a:t>frameLayout</a:t>
            </a:r>
            <a:endParaRPr lang="en-US" altLang="zh-CN" sz="1400" dirty="0"/>
          </a:p>
          <a:p>
            <a:r>
              <a:rPr lang="en-US" altLang="zh-CN" sz="1400" dirty="0" smtClean="0"/>
              <a:t>        </a:t>
            </a:r>
            <a:r>
              <a:rPr lang="en-US" altLang="zh-CN" sz="1400" dirty="0" err="1" smtClean="0"/>
              <a:t>TextView</a:t>
            </a:r>
            <a:r>
              <a:rPr lang="en-US" altLang="zh-CN" sz="1400" dirty="0" smtClean="0"/>
              <a:t> </a:t>
            </a:r>
            <a:r>
              <a:rPr lang="en-US" altLang="zh-CN" sz="1400" dirty="0"/>
              <a:t>text1 = </a:t>
            </a:r>
            <a:r>
              <a:rPr lang="en-US" altLang="zh-CN" sz="1400" b="1" dirty="0"/>
              <a:t>new </a:t>
            </a:r>
            <a:r>
              <a:rPr lang="en-US" altLang="zh-CN" sz="1400" b="1" dirty="0" err="1"/>
              <a:t>TextView</a:t>
            </a:r>
            <a:r>
              <a:rPr lang="en-US" altLang="zh-CN" sz="1400" b="1" dirty="0"/>
              <a:t>(this);</a:t>
            </a:r>
          </a:p>
          <a:p>
            <a:r>
              <a:rPr lang="en-US" altLang="zh-CN" sz="1400" dirty="0" smtClean="0"/>
              <a:t>        text1.setText</a:t>
            </a:r>
            <a:r>
              <a:rPr lang="en-US" altLang="zh-CN" sz="1400" dirty="0"/>
              <a:t>("</a:t>
            </a:r>
            <a:r>
              <a:rPr lang="zh-CN" altLang="en-US" sz="1400" dirty="0"/>
              <a:t>在代码中控制</a:t>
            </a:r>
            <a:r>
              <a:rPr lang="en-US" altLang="zh-CN" sz="1400" dirty="0"/>
              <a:t>UI</a:t>
            </a:r>
            <a:r>
              <a:rPr lang="zh-CN" altLang="en-US" sz="1400" dirty="0"/>
              <a:t>界面</a:t>
            </a:r>
            <a:r>
              <a:rPr lang="en-US" altLang="zh-CN" sz="1400" dirty="0"/>
              <a:t>"); // </a:t>
            </a:r>
            <a:r>
              <a:rPr lang="zh-CN" altLang="en-US" sz="1400" dirty="0"/>
              <a:t>设置显示的文字</a:t>
            </a:r>
          </a:p>
          <a:p>
            <a:r>
              <a:rPr lang="en-US" altLang="zh-CN" sz="1400" dirty="0" smtClean="0"/>
              <a:t>        text1.setTextSize(</a:t>
            </a:r>
            <a:r>
              <a:rPr lang="en-US" altLang="zh-CN" sz="1400" dirty="0" err="1" smtClean="0"/>
              <a:t>TypedValue.</a:t>
            </a:r>
            <a:r>
              <a:rPr lang="en-US" altLang="zh-CN" sz="1400" b="1" i="1" dirty="0" err="1" smtClean="0"/>
              <a:t>COMPLEX_UNIT_SP</a:t>
            </a:r>
            <a:r>
              <a:rPr lang="en-US" altLang="zh-CN" sz="1400" b="1" i="1" dirty="0"/>
              <a:t>, 24); // </a:t>
            </a:r>
            <a:r>
              <a:rPr lang="zh-CN" altLang="en-US" sz="1400" b="1" i="1" dirty="0"/>
              <a:t>设置文字大小，单位为</a:t>
            </a:r>
            <a:r>
              <a:rPr lang="en-US" altLang="zh-CN" sz="1400" b="1" i="1" u="sng" dirty="0" err="1"/>
              <a:t>sp</a:t>
            </a:r>
            <a:endParaRPr lang="en-US" altLang="zh-CN" sz="1400" b="1" i="1" u="sng" dirty="0"/>
          </a:p>
          <a:p>
            <a:r>
              <a:rPr lang="en-US" altLang="zh-CN" sz="1400" dirty="0" smtClean="0"/>
              <a:t>        text1.setTextColor(</a:t>
            </a:r>
            <a:r>
              <a:rPr lang="en-US" altLang="zh-CN" sz="1400" dirty="0" err="1" smtClean="0"/>
              <a:t>Color.</a:t>
            </a:r>
            <a:r>
              <a:rPr lang="en-US" altLang="zh-CN" sz="1400" i="1" dirty="0" err="1" smtClean="0"/>
              <a:t>rgb</a:t>
            </a:r>
            <a:r>
              <a:rPr lang="en-US" altLang="zh-CN" sz="1400" i="1" dirty="0" smtClean="0"/>
              <a:t>(1</a:t>
            </a:r>
            <a:r>
              <a:rPr lang="en-US" altLang="zh-CN" sz="1400" i="1" dirty="0"/>
              <a:t>, 1, 1)); // </a:t>
            </a:r>
            <a:r>
              <a:rPr lang="zh-CN" altLang="en-US" sz="1400" i="1" dirty="0"/>
              <a:t>设置文字的颜色</a:t>
            </a:r>
          </a:p>
          <a:p>
            <a:r>
              <a:rPr lang="en-US" altLang="zh-CN" sz="1400" dirty="0" smtClean="0"/>
              <a:t>        </a:t>
            </a:r>
            <a:r>
              <a:rPr lang="en-US" altLang="zh-CN" sz="1400" dirty="0" err="1" smtClean="0"/>
              <a:t>frameLayout.addView</a:t>
            </a:r>
            <a:r>
              <a:rPr lang="en-US" altLang="zh-CN" sz="1400" dirty="0" smtClean="0"/>
              <a:t>(text1</a:t>
            </a:r>
            <a:r>
              <a:rPr lang="en-US" altLang="zh-CN" sz="1400" dirty="0"/>
              <a:t>); // </a:t>
            </a:r>
            <a:r>
              <a:rPr lang="zh-CN" altLang="en-US" sz="1400" dirty="0"/>
              <a:t>将</a:t>
            </a:r>
            <a:r>
              <a:rPr lang="en-US" altLang="zh-CN" sz="1400" dirty="0"/>
              <a:t>text1</a:t>
            </a:r>
            <a:r>
              <a:rPr lang="zh-CN" altLang="en-US" sz="1400" dirty="0"/>
              <a:t>添加到布局管理器中</a:t>
            </a:r>
          </a:p>
          <a:p>
            <a:r>
              <a:rPr lang="en-US" altLang="zh-CN" sz="1400" dirty="0" smtClean="0"/>
              <a:t>        </a:t>
            </a:r>
            <a:r>
              <a:rPr lang="en-US" altLang="zh-CN" sz="1400" b="1" dirty="0" err="1" smtClean="0"/>
              <a:t>TextView</a:t>
            </a:r>
            <a:r>
              <a:rPr lang="en-US" altLang="zh-CN" sz="1400" b="1" dirty="0" smtClean="0"/>
              <a:t>  t</a:t>
            </a:r>
            <a:r>
              <a:rPr lang="en-US" altLang="zh-CN" sz="1400" dirty="0" smtClean="0"/>
              <a:t>ext2 </a:t>
            </a:r>
            <a:r>
              <a:rPr lang="en-US" altLang="zh-CN" sz="1400" dirty="0"/>
              <a:t>= </a:t>
            </a:r>
            <a:r>
              <a:rPr lang="en-US" altLang="zh-CN" sz="1400" b="1" dirty="0"/>
              <a:t>new </a:t>
            </a:r>
            <a:r>
              <a:rPr lang="en-US" altLang="zh-CN" sz="1400" b="1" dirty="0" err="1"/>
              <a:t>TextView</a:t>
            </a:r>
            <a:r>
              <a:rPr lang="en-US" altLang="zh-CN" sz="1400" b="1" dirty="0"/>
              <a:t>(this);</a:t>
            </a:r>
          </a:p>
          <a:p>
            <a:r>
              <a:rPr lang="en-US" altLang="zh-CN" sz="1400" dirty="0" smtClean="0"/>
              <a:t>        text2.setText</a:t>
            </a:r>
            <a:r>
              <a:rPr lang="en-US" altLang="zh-CN" sz="1400" dirty="0"/>
              <a:t>("</a:t>
            </a:r>
            <a:r>
              <a:rPr lang="zh-CN" altLang="en-US" sz="1400" dirty="0"/>
              <a:t>单击进入游戏</a:t>
            </a:r>
            <a:r>
              <a:rPr lang="en-US" altLang="zh-CN" sz="1400" dirty="0"/>
              <a:t>......"); // </a:t>
            </a:r>
            <a:r>
              <a:rPr lang="zh-CN" altLang="en-US" sz="1400" dirty="0"/>
              <a:t>设置显示文字</a:t>
            </a:r>
          </a:p>
          <a:p>
            <a:r>
              <a:rPr lang="en-US" altLang="zh-CN" sz="1400" dirty="0" smtClean="0"/>
              <a:t>        text2.setTextSize(</a:t>
            </a:r>
            <a:r>
              <a:rPr lang="en-US" altLang="zh-CN" sz="1400" dirty="0" err="1" smtClean="0"/>
              <a:t>TypedValue.</a:t>
            </a:r>
            <a:r>
              <a:rPr lang="en-US" altLang="zh-CN" sz="1400" b="1" i="1" dirty="0" err="1" smtClean="0"/>
              <a:t>COMPLEX_UNIT_SP</a:t>
            </a:r>
            <a:r>
              <a:rPr lang="en-US" altLang="zh-CN" sz="1400" b="1" i="1" dirty="0"/>
              <a:t>, 24); // </a:t>
            </a:r>
            <a:r>
              <a:rPr lang="zh-CN" altLang="en-US" sz="1400" b="1" i="1" dirty="0"/>
              <a:t>设置文字大小，单位为</a:t>
            </a:r>
            <a:r>
              <a:rPr lang="en-US" altLang="zh-CN" sz="1400" b="1" i="1" u="sng" dirty="0" err="1"/>
              <a:t>sp</a:t>
            </a:r>
            <a:endParaRPr lang="en-US" altLang="zh-CN" sz="1400" b="1" i="1" u="sng" dirty="0"/>
          </a:p>
          <a:p>
            <a:r>
              <a:rPr lang="en-US" altLang="zh-CN" sz="1400" dirty="0" smtClean="0"/>
              <a:t>        text2.setTextColor(</a:t>
            </a:r>
            <a:r>
              <a:rPr lang="en-US" altLang="zh-CN" sz="1400" dirty="0" err="1" smtClean="0"/>
              <a:t>Color.</a:t>
            </a:r>
            <a:r>
              <a:rPr lang="en-US" altLang="zh-CN" sz="1400" i="1" dirty="0" err="1" smtClean="0"/>
              <a:t>rgb</a:t>
            </a:r>
            <a:r>
              <a:rPr lang="en-US" altLang="zh-CN" sz="1400" i="1" dirty="0" smtClean="0"/>
              <a:t>(1</a:t>
            </a:r>
            <a:r>
              <a:rPr lang="en-US" altLang="zh-CN" sz="1400" i="1" dirty="0"/>
              <a:t>, 1, 1)); // </a:t>
            </a:r>
            <a:r>
              <a:rPr lang="zh-CN" altLang="en-US" sz="1400" i="1" dirty="0"/>
              <a:t>设置文字的颜色</a:t>
            </a:r>
          </a:p>
          <a:p>
            <a:r>
              <a:rPr lang="en-US" altLang="zh-CN" sz="1400" dirty="0" smtClean="0"/>
              <a:t>        </a:t>
            </a:r>
            <a:r>
              <a:rPr lang="en-US" altLang="zh-CN" sz="1400" dirty="0" err="1" smtClean="0"/>
              <a:t>LayoutParams</a:t>
            </a:r>
            <a:r>
              <a:rPr lang="en-US" altLang="zh-CN" sz="1400" dirty="0" smtClean="0"/>
              <a:t> </a:t>
            </a:r>
            <a:r>
              <a:rPr lang="en-US" altLang="zh-CN" sz="1400" dirty="0" err="1"/>
              <a:t>params</a:t>
            </a:r>
            <a:r>
              <a:rPr lang="en-US" altLang="zh-CN" sz="1400" dirty="0"/>
              <a:t> = </a:t>
            </a:r>
            <a:r>
              <a:rPr lang="en-US" altLang="zh-CN" sz="1400" b="1" dirty="0"/>
              <a:t>new </a:t>
            </a:r>
            <a:r>
              <a:rPr lang="en-US" altLang="zh-CN" sz="1400" b="1" dirty="0" err="1"/>
              <a:t>LayoutParams</a:t>
            </a:r>
            <a:r>
              <a:rPr lang="en-US" altLang="zh-CN" sz="1400" b="1" dirty="0"/>
              <a:t>(</a:t>
            </a:r>
          </a:p>
          <a:p>
            <a:r>
              <a:rPr lang="en-US" altLang="zh-CN" sz="1400" dirty="0" smtClean="0"/>
              <a:t>        </a:t>
            </a:r>
            <a:r>
              <a:rPr lang="en-US" altLang="zh-CN" sz="1400" dirty="0" err="1" smtClean="0"/>
              <a:t>ViewGroup.LayoutParams.</a:t>
            </a:r>
            <a:r>
              <a:rPr lang="en-US" altLang="zh-CN" sz="1400" b="1" i="1" dirty="0" err="1" smtClean="0"/>
              <a:t>WRAP_CONTENT</a:t>
            </a:r>
            <a:r>
              <a:rPr lang="en-US" altLang="zh-CN" sz="1400" b="1" i="1" dirty="0"/>
              <a:t>,</a:t>
            </a:r>
          </a:p>
          <a:p>
            <a:r>
              <a:rPr lang="en-US" altLang="zh-CN" sz="1400" dirty="0" smtClean="0"/>
              <a:t>        </a:t>
            </a:r>
            <a:r>
              <a:rPr lang="en-US" altLang="zh-CN" sz="1400" dirty="0" err="1" smtClean="0"/>
              <a:t>ViewGroup.LayoutParams.</a:t>
            </a:r>
            <a:r>
              <a:rPr lang="en-US" altLang="zh-CN" sz="1400" b="1" i="1" dirty="0" err="1" smtClean="0"/>
              <a:t>WRAP_CONTENT</a:t>
            </a:r>
            <a:r>
              <a:rPr lang="en-US" altLang="zh-CN" sz="1400" b="1" i="1" dirty="0"/>
              <a:t>); // </a:t>
            </a:r>
            <a:r>
              <a:rPr lang="zh-CN" altLang="en-US" sz="1400" b="1" i="1" dirty="0"/>
              <a:t>创建保存布局参数的对象</a:t>
            </a:r>
          </a:p>
          <a:p>
            <a:r>
              <a:rPr lang="en-US" altLang="zh-CN" sz="1400" dirty="0" smtClean="0"/>
              <a:t>        </a:t>
            </a:r>
            <a:r>
              <a:rPr lang="en-US" altLang="zh-CN" sz="1400" dirty="0" err="1" smtClean="0"/>
              <a:t>params.gravity</a:t>
            </a:r>
            <a:r>
              <a:rPr lang="en-US" altLang="zh-CN" sz="1400" dirty="0" smtClean="0"/>
              <a:t> </a:t>
            </a:r>
            <a:r>
              <a:rPr lang="en-US" altLang="zh-CN" sz="1400" dirty="0"/>
              <a:t>= </a:t>
            </a:r>
            <a:r>
              <a:rPr lang="en-US" altLang="zh-CN" sz="1400" dirty="0" err="1"/>
              <a:t>Gravity.</a:t>
            </a:r>
            <a:r>
              <a:rPr lang="en-US" altLang="zh-CN" sz="1400" b="1" i="1" dirty="0" err="1"/>
              <a:t>CENTER_HORIZONTAL</a:t>
            </a:r>
            <a:r>
              <a:rPr lang="en-US" altLang="zh-CN" sz="1400" b="1" i="1" dirty="0"/>
              <a:t> | </a:t>
            </a:r>
            <a:r>
              <a:rPr lang="en-US" altLang="zh-CN" sz="1400" b="1" i="1" dirty="0" err="1"/>
              <a:t>Gravity.CENTER_VERTICAL</a:t>
            </a:r>
            <a:r>
              <a:rPr lang="en-US" altLang="zh-CN" sz="1400" b="1" i="1" dirty="0"/>
              <a:t>; // </a:t>
            </a:r>
            <a:r>
              <a:rPr lang="zh-CN" altLang="en-US" sz="1400" b="1" i="1" dirty="0"/>
              <a:t>设置居中显示</a:t>
            </a:r>
          </a:p>
          <a:p>
            <a:r>
              <a:rPr lang="en-US" altLang="zh-CN" sz="1400" dirty="0" smtClean="0"/>
              <a:t>        text2.setLayoutParams(</a:t>
            </a:r>
            <a:r>
              <a:rPr lang="en-US" altLang="zh-CN" sz="1400" dirty="0" err="1" smtClean="0"/>
              <a:t>params</a:t>
            </a:r>
            <a:r>
              <a:rPr lang="en-US" altLang="zh-CN" sz="1400" dirty="0"/>
              <a:t>); // </a:t>
            </a:r>
            <a:r>
              <a:rPr lang="zh-CN" altLang="en-US" sz="1400" dirty="0"/>
              <a:t>设置布局</a:t>
            </a:r>
            <a:r>
              <a:rPr lang="zh-CN" altLang="en-US" sz="1400" dirty="0" smtClean="0"/>
              <a:t>参数</a:t>
            </a:r>
            <a:endParaRPr lang="en-US" altLang="zh-CN" sz="1400" dirty="0" smtClean="0"/>
          </a:p>
          <a:p>
            <a:r>
              <a:rPr lang="en-US" altLang="zh-CN" sz="1400" dirty="0" smtClean="0"/>
              <a:t>        </a:t>
            </a:r>
            <a:r>
              <a:rPr lang="en-US" altLang="zh-CN" sz="1400" dirty="0" err="1" smtClean="0"/>
              <a:t>frameLayout.addView</a:t>
            </a:r>
            <a:r>
              <a:rPr lang="en-US" altLang="zh-CN" sz="1400" dirty="0" smtClean="0"/>
              <a:t>(text2</a:t>
            </a:r>
            <a:r>
              <a:rPr lang="en-US" altLang="zh-CN" sz="1400" dirty="0"/>
              <a:t>);// </a:t>
            </a:r>
            <a:r>
              <a:rPr lang="zh-CN" altLang="en-US" sz="1400" dirty="0"/>
              <a:t>将</a:t>
            </a:r>
            <a:r>
              <a:rPr lang="en-US" altLang="zh-CN" sz="1400" dirty="0"/>
              <a:t>text2</a:t>
            </a:r>
            <a:r>
              <a:rPr lang="zh-CN" altLang="en-US" sz="1400" dirty="0"/>
              <a:t>添加到布局管理器中</a:t>
            </a:r>
            <a:endParaRPr lang="en-US" altLang="zh-CN" sz="1400" dirty="0" smtClean="0"/>
          </a:p>
          <a:p>
            <a:r>
              <a:rPr lang="en-US" altLang="zh-CN" sz="1400" dirty="0" smtClean="0"/>
              <a:t>    }</a:t>
            </a:r>
          </a:p>
          <a:p>
            <a:r>
              <a:rPr lang="en-US" altLang="zh-CN" sz="1400" dirty="0"/>
              <a:t>}</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950" y="1551558"/>
            <a:ext cx="30670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479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3923928" y="228600"/>
            <a:ext cx="4495800" cy="685800"/>
          </a:xfrm>
        </p:spPr>
        <p:txBody>
          <a:bodyPr/>
          <a:lstStyle/>
          <a:p>
            <a:r>
              <a:rPr lang="zh-CN" altLang="en-US" dirty="0" smtClean="0">
                <a:latin typeface="黑体" pitchFamily="49" charset="-122"/>
              </a:rPr>
              <a:t>控制</a:t>
            </a:r>
            <a:r>
              <a:rPr lang="en-US" altLang="zh-CN" smtClean="0">
                <a:latin typeface="黑体" pitchFamily="49" charset="-122"/>
              </a:rPr>
              <a:t>UI</a:t>
            </a:r>
            <a:r>
              <a:rPr lang="zh-CN" altLang="en-US" smtClean="0">
                <a:latin typeface="黑体" pitchFamily="49" charset="-122"/>
              </a:rPr>
              <a:t>界面的三种方式</a:t>
            </a:r>
            <a:endParaRPr lang="zh-CN" altLang="en-US" dirty="0">
              <a:latin typeface="黑体" pitchFamily="49" charset="-122"/>
            </a:endParaRPr>
          </a:p>
        </p:txBody>
      </p:sp>
      <p:sp>
        <p:nvSpPr>
          <p:cNvPr id="29699" name="内容占位符 2"/>
          <p:cNvSpPr>
            <a:spLocks noGrp="1"/>
          </p:cNvSpPr>
          <p:nvPr>
            <p:ph idx="4294967295"/>
          </p:nvPr>
        </p:nvSpPr>
        <p:spPr>
          <a:xfrm>
            <a:off x="457200" y="1142984"/>
            <a:ext cx="8229600" cy="5181600"/>
          </a:xfrm>
        </p:spPr>
        <p:txBody>
          <a:bodyPr/>
          <a:lstStyle/>
          <a:p>
            <a:pPr>
              <a:lnSpc>
                <a:spcPct val="110000"/>
              </a:lnSpc>
              <a:spcBef>
                <a:spcPts val="600"/>
              </a:spcBef>
              <a:tabLst>
                <a:tab pos="3943350" algn="l"/>
                <a:tab pos="6724650" algn="l"/>
                <a:tab pos="6915150" algn="l"/>
              </a:tabLst>
            </a:pPr>
            <a:r>
              <a:rPr lang="zh-CN" altLang="en-US" sz="2400" b="1" dirty="0" smtClean="0">
                <a:latin typeface="微软雅黑" pitchFamily="34" charset="-122"/>
                <a:ea typeface="微软雅黑" pitchFamily="34" charset="-122"/>
              </a:rPr>
              <a:t>使用</a:t>
            </a:r>
            <a:r>
              <a:rPr lang="en-US" altLang="zh-CN" sz="2400" b="1" dirty="0" smtClean="0">
                <a:latin typeface="微软雅黑" pitchFamily="34" charset="-122"/>
                <a:ea typeface="微软雅黑" pitchFamily="34" charset="-122"/>
              </a:rPr>
              <a:t>XML</a:t>
            </a:r>
            <a:r>
              <a:rPr lang="zh-CN" altLang="en-US" sz="2400" b="1" dirty="0" smtClean="0">
                <a:latin typeface="微软雅黑" pitchFamily="34" charset="-122"/>
                <a:ea typeface="微软雅黑" pitchFamily="34" charset="-122"/>
              </a:rPr>
              <a:t>和</a:t>
            </a: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代码混合控制</a:t>
            </a:r>
            <a:r>
              <a:rPr lang="en-US" altLang="zh-CN" sz="2400" b="1" dirty="0" smtClean="0">
                <a:latin typeface="微软雅黑" pitchFamily="34" charset="-122"/>
                <a:ea typeface="微软雅黑" pitchFamily="34" charset="-122"/>
              </a:rPr>
              <a:t>UI</a:t>
            </a:r>
            <a:r>
              <a:rPr lang="zh-CN" altLang="en-US" sz="2400" b="1" dirty="0" smtClean="0">
                <a:latin typeface="微软雅黑" pitchFamily="34" charset="-122"/>
                <a:ea typeface="微软雅黑" pitchFamily="34" charset="-122"/>
              </a:rPr>
              <a:t>界面</a:t>
            </a:r>
            <a:endParaRPr lang="en-US" altLang="zh-CN" sz="2400" b="1" dirty="0" smtClean="0">
              <a:latin typeface="微软雅黑" pitchFamily="34" charset="-122"/>
              <a:ea typeface="微软雅黑" pitchFamily="34" charset="-122"/>
            </a:endParaRPr>
          </a:p>
          <a:p>
            <a:endParaRPr lang="zh-CN" altLang="en-US" dirty="0"/>
          </a:p>
        </p:txBody>
      </p:sp>
      <p:sp>
        <p:nvSpPr>
          <p:cNvPr id="2" name="矩形 1"/>
          <p:cNvSpPr/>
          <p:nvPr/>
        </p:nvSpPr>
        <p:spPr>
          <a:xfrm>
            <a:off x="17165" y="1916832"/>
            <a:ext cx="6283027" cy="3539430"/>
          </a:xfrm>
          <a:prstGeom prst="rect">
            <a:avLst/>
          </a:prstGeom>
          <a:solidFill>
            <a:schemeClr val="bg1">
              <a:lumMod val="85000"/>
            </a:schemeClr>
          </a:solidFill>
        </p:spPr>
        <p:txBody>
          <a:bodyPr wrap="square">
            <a:spAutoFit/>
          </a:bodyPr>
          <a:lstStyle/>
          <a:p>
            <a:r>
              <a:rPr lang="en-US" altLang="zh-CN" sz="1400" dirty="0" smtClean="0"/>
              <a:t>&lt;!--  res/layout/activity_main.xml  </a:t>
            </a:r>
            <a:r>
              <a:rPr lang="en-US" altLang="zh-CN" sz="1400" dirty="0" smtClean="0">
                <a:sym typeface="Wingdings" pitchFamily="2" charset="2"/>
              </a:rPr>
              <a:t>--&gt;</a:t>
            </a:r>
            <a:endParaRPr lang="en-US" altLang="zh-CN" sz="1400" dirty="0" smtClean="0"/>
          </a:p>
          <a:p>
            <a:r>
              <a:rPr lang="en-US" altLang="zh-CN" sz="1400" dirty="0" smtClean="0"/>
              <a:t>&lt;?</a:t>
            </a:r>
            <a:r>
              <a:rPr lang="en-US" altLang="zh-CN" sz="1400" dirty="0"/>
              <a:t>xml version=</a:t>
            </a:r>
            <a:r>
              <a:rPr lang="en-US" altLang="zh-CN" sz="1400" i="1" dirty="0"/>
              <a:t>"1.0" encoding="utf-8"?&gt;</a:t>
            </a:r>
          </a:p>
          <a:p>
            <a:r>
              <a:rPr lang="en-US" altLang="zh-CN" sz="1400" dirty="0" smtClean="0"/>
              <a:t>&lt;</a:t>
            </a:r>
            <a:r>
              <a:rPr lang="en-US" altLang="zh-CN" sz="1400" dirty="0" err="1" smtClean="0"/>
              <a:t>FrameLayout</a:t>
            </a:r>
            <a:r>
              <a:rPr lang="en-US" altLang="zh-CN" sz="1400" dirty="0" smtClean="0"/>
              <a:t> </a:t>
            </a:r>
            <a:r>
              <a:rPr lang="en-US" altLang="zh-CN" sz="1400" dirty="0" err="1"/>
              <a:t>xmlns:android</a:t>
            </a:r>
            <a:r>
              <a:rPr lang="en-US" altLang="zh-CN" sz="1400" dirty="0"/>
              <a:t>=</a:t>
            </a:r>
            <a:r>
              <a:rPr lang="en-US" altLang="zh-CN" sz="1400" i="1" dirty="0"/>
              <a:t>"http://schemas.android.com/</a:t>
            </a:r>
            <a:r>
              <a:rPr lang="en-US" altLang="zh-CN" sz="1400" i="1" dirty="0" err="1"/>
              <a:t>apk</a:t>
            </a:r>
            <a:r>
              <a:rPr lang="en-US" altLang="zh-CN" sz="1400" i="1" dirty="0"/>
              <a:t>/res/android"</a:t>
            </a:r>
          </a:p>
          <a:p>
            <a:r>
              <a:rPr lang="en-US" altLang="zh-CN" sz="1400" dirty="0" err="1" smtClean="0"/>
              <a:t>android:layout_width</a:t>
            </a:r>
            <a:r>
              <a:rPr lang="en-US" altLang="zh-CN" sz="1400" dirty="0"/>
              <a:t>=</a:t>
            </a:r>
            <a:r>
              <a:rPr lang="en-US" altLang="zh-CN" sz="1400" i="1" dirty="0"/>
              <a:t>"</a:t>
            </a:r>
            <a:r>
              <a:rPr lang="en-US" altLang="zh-CN" sz="1400" i="1" dirty="0" err="1"/>
              <a:t>fill_parent</a:t>
            </a:r>
            <a:r>
              <a:rPr lang="en-US" altLang="zh-CN" sz="1400" i="1" dirty="0"/>
              <a:t>"</a:t>
            </a:r>
          </a:p>
          <a:p>
            <a:r>
              <a:rPr lang="en-US" altLang="zh-CN" sz="1400" dirty="0"/>
              <a:t>    </a:t>
            </a:r>
            <a:r>
              <a:rPr lang="en-US" altLang="zh-CN" sz="1400" dirty="0" err="1"/>
              <a:t>android:layout_height</a:t>
            </a:r>
            <a:r>
              <a:rPr lang="en-US" altLang="zh-CN" sz="1400" dirty="0"/>
              <a:t>=</a:t>
            </a:r>
            <a:r>
              <a:rPr lang="en-US" altLang="zh-CN" sz="1400" i="1" dirty="0"/>
              <a:t>"</a:t>
            </a:r>
            <a:r>
              <a:rPr lang="en-US" altLang="zh-CN" sz="1400" i="1" dirty="0" err="1"/>
              <a:t>fill_parent</a:t>
            </a:r>
            <a:r>
              <a:rPr lang="en-US" altLang="zh-CN" sz="1400" i="1" dirty="0"/>
              <a:t>"</a:t>
            </a:r>
          </a:p>
          <a:p>
            <a:r>
              <a:rPr lang="en-US" altLang="zh-CN" sz="1400" dirty="0"/>
              <a:t>    </a:t>
            </a:r>
            <a:r>
              <a:rPr lang="en-US" altLang="zh-CN" sz="1400" dirty="0" err="1"/>
              <a:t>android:background</a:t>
            </a:r>
            <a:r>
              <a:rPr lang="en-US" altLang="zh-CN" sz="1400" dirty="0"/>
              <a:t>=</a:t>
            </a:r>
            <a:r>
              <a:rPr lang="en-US" altLang="zh-CN" sz="1400" i="1" dirty="0"/>
              <a:t>"@</a:t>
            </a:r>
            <a:r>
              <a:rPr lang="en-US" altLang="zh-CN" sz="1400" i="1" dirty="0" err="1" smtClean="0"/>
              <a:t>drawable</a:t>
            </a:r>
            <a:r>
              <a:rPr lang="en-US" altLang="zh-CN" sz="1400" i="1" dirty="0" smtClean="0"/>
              <a:t>/background“</a:t>
            </a:r>
          </a:p>
          <a:p>
            <a:r>
              <a:rPr lang="en-US" altLang="zh-CN" sz="1400" b="1" dirty="0"/>
              <a:t> </a:t>
            </a:r>
            <a:r>
              <a:rPr lang="en-US" altLang="zh-CN" sz="1400" b="1" dirty="0" smtClean="0"/>
              <a:t>   </a:t>
            </a:r>
            <a:r>
              <a:rPr lang="en-US" altLang="zh-CN" sz="1400" b="1" dirty="0" err="1" smtClean="0"/>
              <a:t>android:id</a:t>
            </a:r>
            <a:r>
              <a:rPr lang="en-US" altLang="zh-CN" sz="1400" b="1" dirty="0" smtClean="0"/>
              <a:t>=“@+id/layout”</a:t>
            </a:r>
            <a:endParaRPr lang="en-US" altLang="zh-CN" sz="1400" b="1" dirty="0"/>
          </a:p>
          <a:p>
            <a:r>
              <a:rPr lang="zh-CN" altLang="en-US" sz="1400" dirty="0"/>
              <a:t>    </a:t>
            </a:r>
            <a:r>
              <a:rPr lang="en-US" altLang="zh-CN" sz="1400" dirty="0"/>
              <a:t>&gt;</a:t>
            </a:r>
          </a:p>
          <a:p>
            <a:r>
              <a:rPr lang="zh-CN" altLang="en-US" sz="1400" dirty="0"/>
              <a:t>    </a:t>
            </a:r>
            <a:r>
              <a:rPr lang="en-US" altLang="zh-CN" sz="1400" dirty="0"/>
              <a:t>&lt;!-- </a:t>
            </a:r>
            <a:r>
              <a:rPr lang="zh-CN" altLang="en-US" sz="1400" dirty="0"/>
              <a:t>添加提示文字 </a:t>
            </a:r>
            <a:r>
              <a:rPr lang="en-US" altLang="zh-CN" sz="1400" dirty="0"/>
              <a:t>--&gt;</a:t>
            </a:r>
          </a:p>
          <a:p>
            <a:r>
              <a:rPr lang="en-US" altLang="zh-CN" sz="1400" dirty="0"/>
              <a:t>&lt;</a:t>
            </a:r>
            <a:r>
              <a:rPr lang="en-US" altLang="zh-CN" sz="1400" dirty="0" err="1"/>
              <a:t>TextView</a:t>
            </a:r>
            <a:r>
              <a:rPr lang="en-US" altLang="zh-CN" sz="1400" dirty="0"/>
              <a:t>  </a:t>
            </a:r>
          </a:p>
          <a:p>
            <a:r>
              <a:rPr lang="en-US" altLang="zh-CN" sz="1400" dirty="0"/>
              <a:t>    </a:t>
            </a:r>
            <a:r>
              <a:rPr lang="en-US" altLang="zh-CN" sz="1400" dirty="0" err="1"/>
              <a:t>android:layout_width</a:t>
            </a:r>
            <a:r>
              <a:rPr lang="en-US" altLang="zh-CN" sz="1400" dirty="0"/>
              <a:t>=</a:t>
            </a:r>
            <a:r>
              <a:rPr lang="en-US" altLang="zh-CN" sz="1400" i="1" dirty="0"/>
              <a:t>"</a:t>
            </a:r>
            <a:r>
              <a:rPr lang="en-US" altLang="zh-CN" sz="1400" i="1" dirty="0" err="1"/>
              <a:t>fill_parent</a:t>
            </a:r>
            <a:r>
              <a:rPr lang="en-US" altLang="zh-CN" sz="1400" i="1" dirty="0"/>
              <a:t>" </a:t>
            </a:r>
          </a:p>
          <a:p>
            <a:r>
              <a:rPr lang="en-US" altLang="zh-CN" sz="1400" dirty="0"/>
              <a:t>    </a:t>
            </a:r>
            <a:r>
              <a:rPr lang="en-US" altLang="zh-CN" sz="1400" dirty="0" err="1"/>
              <a:t>android:layout_height</a:t>
            </a:r>
            <a:r>
              <a:rPr lang="en-US" altLang="zh-CN" sz="1400" dirty="0"/>
              <a:t>=</a:t>
            </a:r>
            <a:r>
              <a:rPr lang="en-US" altLang="zh-CN" sz="1400" i="1" dirty="0"/>
              <a:t>"</a:t>
            </a:r>
            <a:r>
              <a:rPr lang="en-US" altLang="zh-CN" sz="1400" i="1" dirty="0" err="1"/>
              <a:t>wrap_content</a:t>
            </a:r>
            <a:r>
              <a:rPr lang="en-US" altLang="zh-CN" sz="1400" i="1" dirty="0"/>
              <a:t>" </a:t>
            </a:r>
          </a:p>
          <a:p>
            <a:r>
              <a:rPr lang="en-US" altLang="zh-CN" sz="1400" dirty="0"/>
              <a:t>    </a:t>
            </a:r>
            <a:r>
              <a:rPr lang="en-US" altLang="zh-CN" sz="1400" dirty="0" err="1"/>
              <a:t>android:text</a:t>
            </a:r>
            <a:r>
              <a:rPr lang="en-US" altLang="zh-CN" sz="1400" dirty="0" smtClean="0"/>
              <a:t>=</a:t>
            </a:r>
            <a:r>
              <a:rPr lang="en-US" altLang="zh-CN" sz="1400" i="1" dirty="0" smtClean="0"/>
              <a:t>“</a:t>
            </a:r>
            <a:r>
              <a:rPr lang="zh-CN" altLang="en-US" sz="1400" i="1" dirty="0" smtClean="0"/>
              <a:t>使用</a:t>
            </a:r>
            <a:r>
              <a:rPr lang="en-US" altLang="zh-CN" sz="1400" i="1" dirty="0" smtClean="0"/>
              <a:t>XML</a:t>
            </a:r>
            <a:r>
              <a:rPr lang="zh-CN" altLang="en-US" sz="1400" i="1" dirty="0" smtClean="0"/>
              <a:t>和</a:t>
            </a:r>
            <a:r>
              <a:rPr lang="en-US" altLang="zh-CN" sz="1400" i="1" dirty="0" smtClean="0"/>
              <a:t>Java</a:t>
            </a:r>
            <a:r>
              <a:rPr lang="zh-CN" altLang="en-US" sz="1400" i="1" dirty="0" smtClean="0"/>
              <a:t>代码混合控制 </a:t>
            </a:r>
            <a:r>
              <a:rPr lang="en-US" altLang="zh-CN" sz="1400" i="1" dirty="0" smtClean="0"/>
              <a:t>UI</a:t>
            </a:r>
            <a:r>
              <a:rPr lang="zh-CN" altLang="en-US" sz="1400" i="1" dirty="0" smtClean="0"/>
              <a:t>界面</a:t>
            </a:r>
            <a:r>
              <a:rPr lang="en-US" altLang="zh-CN" sz="1400" i="1" dirty="0" smtClean="0"/>
              <a:t>"</a:t>
            </a:r>
            <a:endParaRPr lang="en-US" altLang="zh-CN" sz="1400" i="1" dirty="0"/>
          </a:p>
          <a:p>
            <a:r>
              <a:rPr lang="en-US" altLang="zh-CN" sz="1400" dirty="0"/>
              <a:t>    style=</a:t>
            </a:r>
            <a:r>
              <a:rPr lang="en-US" altLang="zh-CN" sz="1400" i="1" dirty="0"/>
              <a:t>"@style/text"</a:t>
            </a:r>
          </a:p>
          <a:p>
            <a:r>
              <a:rPr lang="zh-CN" altLang="en-US" sz="1400" dirty="0"/>
              <a:t>    </a:t>
            </a:r>
            <a:r>
              <a:rPr lang="en-US" altLang="zh-CN" sz="1400" dirty="0"/>
              <a:t>/&gt;</a:t>
            </a:r>
          </a:p>
          <a:p>
            <a:r>
              <a:rPr lang="en-US" altLang="zh-CN" sz="1400" dirty="0" smtClean="0"/>
              <a:t>&lt;/</a:t>
            </a:r>
            <a:r>
              <a:rPr lang="en-US" altLang="zh-CN" sz="1400" dirty="0" err="1" smtClean="0"/>
              <a:t>FrameLayout</a:t>
            </a:r>
            <a:r>
              <a:rPr lang="en-US" altLang="zh-CN" sz="1400" dirty="0"/>
              <a:t>&gt;</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628800"/>
            <a:ext cx="30765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59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3851920" y="228600"/>
            <a:ext cx="4495800" cy="685800"/>
          </a:xfrm>
        </p:spPr>
        <p:txBody>
          <a:bodyPr/>
          <a:lstStyle/>
          <a:p>
            <a:r>
              <a:rPr lang="zh-CN" altLang="en-US" dirty="0" smtClean="0">
                <a:latin typeface="黑体" pitchFamily="49" charset="-122"/>
              </a:rPr>
              <a:t>控制</a:t>
            </a:r>
            <a:r>
              <a:rPr lang="en-US" altLang="zh-CN" smtClean="0">
                <a:latin typeface="黑体" pitchFamily="49" charset="-122"/>
              </a:rPr>
              <a:t>UI</a:t>
            </a:r>
            <a:r>
              <a:rPr lang="zh-CN" altLang="en-US" smtClean="0">
                <a:latin typeface="黑体" pitchFamily="49" charset="-122"/>
              </a:rPr>
              <a:t>界面的三种方式</a:t>
            </a:r>
            <a:endParaRPr lang="zh-CN" altLang="en-US" dirty="0">
              <a:latin typeface="黑体" pitchFamily="49" charset="-122"/>
            </a:endParaRPr>
          </a:p>
        </p:txBody>
      </p:sp>
      <p:sp>
        <p:nvSpPr>
          <p:cNvPr id="29699" name="内容占位符 2"/>
          <p:cNvSpPr>
            <a:spLocks noGrp="1"/>
          </p:cNvSpPr>
          <p:nvPr>
            <p:ph idx="4294967295"/>
          </p:nvPr>
        </p:nvSpPr>
        <p:spPr>
          <a:xfrm>
            <a:off x="457200" y="1142984"/>
            <a:ext cx="8229600" cy="413808"/>
          </a:xfrm>
        </p:spPr>
        <p:txBody>
          <a:bodyPr/>
          <a:lstStyle/>
          <a:p>
            <a:pPr>
              <a:lnSpc>
                <a:spcPct val="110000"/>
              </a:lnSpc>
              <a:spcBef>
                <a:spcPts val="600"/>
              </a:spcBef>
              <a:tabLst>
                <a:tab pos="3943350" algn="l"/>
                <a:tab pos="6724650" algn="l"/>
                <a:tab pos="6915150" algn="l"/>
              </a:tabLst>
            </a:pPr>
            <a:r>
              <a:rPr lang="zh-CN" altLang="en-US" sz="2400" b="1" dirty="0" smtClean="0">
                <a:latin typeface="微软雅黑" pitchFamily="34" charset="-122"/>
                <a:ea typeface="微软雅黑" pitchFamily="34" charset="-122"/>
              </a:rPr>
              <a:t>使用</a:t>
            </a:r>
            <a:r>
              <a:rPr lang="en-US" altLang="zh-CN" sz="2400" b="1" dirty="0" smtClean="0">
                <a:latin typeface="微软雅黑" pitchFamily="34" charset="-122"/>
                <a:ea typeface="微软雅黑" pitchFamily="34" charset="-122"/>
              </a:rPr>
              <a:t>XML</a:t>
            </a:r>
            <a:r>
              <a:rPr lang="zh-CN" altLang="en-US" sz="2400" b="1" dirty="0" smtClean="0">
                <a:latin typeface="微软雅黑" pitchFamily="34" charset="-122"/>
                <a:ea typeface="微软雅黑" pitchFamily="34" charset="-122"/>
              </a:rPr>
              <a:t>和</a:t>
            </a: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代码混合控制</a:t>
            </a:r>
            <a:r>
              <a:rPr lang="en-US" altLang="zh-CN" sz="2400" b="1" dirty="0" smtClean="0">
                <a:latin typeface="微软雅黑" pitchFamily="34" charset="-122"/>
                <a:ea typeface="微软雅黑" pitchFamily="34" charset="-122"/>
              </a:rPr>
              <a:t>UI</a:t>
            </a:r>
            <a:r>
              <a:rPr lang="zh-CN" altLang="en-US" sz="2400" b="1" dirty="0" smtClean="0">
                <a:latin typeface="微软雅黑" pitchFamily="34" charset="-122"/>
                <a:ea typeface="微软雅黑" pitchFamily="34" charset="-122"/>
              </a:rPr>
              <a:t>界面</a:t>
            </a:r>
            <a:endParaRPr lang="en-US" altLang="zh-CN" sz="2400" b="1" dirty="0" smtClean="0">
              <a:latin typeface="微软雅黑" pitchFamily="34" charset="-122"/>
              <a:ea typeface="微软雅黑" pitchFamily="34" charset="-122"/>
            </a:endParaRPr>
          </a:p>
          <a:p>
            <a:endParaRPr lang="zh-CN" altLang="en-US" dirty="0"/>
          </a:p>
        </p:txBody>
      </p:sp>
      <p:sp>
        <p:nvSpPr>
          <p:cNvPr id="3" name="矩形 2"/>
          <p:cNvSpPr/>
          <p:nvPr/>
        </p:nvSpPr>
        <p:spPr>
          <a:xfrm>
            <a:off x="323528" y="1720840"/>
            <a:ext cx="8712968" cy="4185761"/>
          </a:xfrm>
          <a:prstGeom prst="rect">
            <a:avLst/>
          </a:prstGeom>
          <a:solidFill>
            <a:schemeClr val="bg1">
              <a:lumMod val="85000"/>
            </a:schemeClr>
          </a:solidFill>
        </p:spPr>
        <p:txBody>
          <a:bodyPr wrap="square">
            <a:spAutoFit/>
          </a:bodyPr>
          <a:lstStyle/>
          <a:p>
            <a:r>
              <a:rPr lang="en-US" altLang="zh-CN" sz="1400" dirty="0" smtClean="0"/>
              <a:t>// MainActivity.java</a:t>
            </a:r>
          </a:p>
          <a:p>
            <a:r>
              <a:rPr lang="en-US" altLang="zh-CN" sz="1400" dirty="0" smtClean="0"/>
              <a:t>public </a:t>
            </a:r>
            <a:r>
              <a:rPr lang="en-US" altLang="zh-CN" sz="1400" dirty="0"/>
              <a:t>class </a:t>
            </a:r>
            <a:r>
              <a:rPr lang="en-US" altLang="zh-CN" sz="1400" dirty="0" err="1"/>
              <a:t>MainActivity</a:t>
            </a:r>
            <a:r>
              <a:rPr lang="en-US" altLang="zh-CN" sz="1400" dirty="0"/>
              <a:t> extends Activity {</a:t>
            </a:r>
          </a:p>
          <a:p>
            <a:r>
              <a:rPr lang="en-US" altLang="zh-CN" sz="1400" dirty="0" smtClean="0"/>
              <a:t>    @</a:t>
            </a:r>
            <a:r>
              <a:rPr lang="en-US" altLang="zh-CN" sz="1400" dirty="0"/>
              <a:t>Override</a:t>
            </a:r>
          </a:p>
          <a:p>
            <a:r>
              <a:rPr lang="en-US" altLang="zh-CN" sz="1400" dirty="0"/>
              <a:t>    public void </a:t>
            </a:r>
            <a:r>
              <a:rPr lang="en-US" altLang="zh-CN" sz="1400" dirty="0" err="1"/>
              <a:t>onCreate</a:t>
            </a:r>
            <a:r>
              <a:rPr lang="en-US" altLang="zh-CN" sz="1400" dirty="0"/>
              <a:t>(Bundle </a:t>
            </a:r>
            <a:r>
              <a:rPr lang="en-US" altLang="zh-CN" sz="1400" dirty="0" err="1"/>
              <a:t>savedInstanceState</a:t>
            </a:r>
            <a:r>
              <a:rPr lang="en-US" altLang="zh-CN" sz="1400" dirty="0"/>
              <a:t>) {</a:t>
            </a:r>
          </a:p>
          <a:p>
            <a:r>
              <a:rPr lang="en-US" altLang="zh-CN" sz="1400" dirty="0"/>
              <a:t>        </a:t>
            </a:r>
            <a:r>
              <a:rPr lang="en-US" altLang="zh-CN" sz="1400" dirty="0" err="1"/>
              <a:t>super.onCreate</a:t>
            </a:r>
            <a:r>
              <a:rPr lang="en-US" altLang="zh-CN" sz="1400" dirty="0"/>
              <a:t>(</a:t>
            </a:r>
            <a:r>
              <a:rPr lang="en-US" altLang="zh-CN" sz="1400" dirty="0" err="1"/>
              <a:t>savedInstanceState</a:t>
            </a:r>
            <a:r>
              <a:rPr lang="en-US" altLang="zh-CN" sz="1400" dirty="0"/>
              <a:t>);</a:t>
            </a:r>
          </a:p>
          <a:p>
            <a:r>
              <a:rPr lang="en-US" altLang="zh-CN" sz="1400" dirty="0"/>
              <a:t>        </a:t>
            </a:r>
            <a:r>
              <a:rPr lang="en-US" altLang="zh-CN" sz="1400" dirty="0" err="1" smtClean="0"/>
              <a:t>setContentView</a:t>
            </a:r>
            <a:r>
              <a:rPr lang="en-US" altLang="zh-CN" sz="1400" dirty="0" smtClean="0"/>
              <a:t>(</a:t>
            </a:r>
            <a:r>
              <a:rPr lang="en-US" altLang="zh-CN" sz="1400" dirty="0" err="1" smtClean="0"/>
              <a:t>R.layout.activity_main</a:t>
            </a:r>
            <a:r>
              <a:rPr lang="en-US" altLang="zh-CN" sz="1400" dirty="0" smtClean="0"/>
              <a:t>);</a:t>
            </a:r>
          </a:p>
          <a:p>
            <a:r>
              <a:rPr lang="en-US" altLang="zh-CN" sz="1400" dirty="0" smtClean="0"/>
              <a:t>        </a:t>
            </a:r>
            <a:r>
              <a:rPr lang="en-US" altLang="zh-CN" sz="1400" dirty="0" err="1" smtClean="0"/>
              <a:t>FrameLayout</a:t>
            </a:r>
            <a:r>
              <a:rPr lang="en-US" altLang="zh-CN" sz="1400" dirty="0" smtClean="0"/>
              <a:t> layout = (</a:t>
            </a:r>
            <a:r>
              <a:rPr lang="en-US" altLang="zh-CN" sz="1400" dirty="0" err="1" smtClean="0"/>
              <a:t>FrameLayout</a:t>
            </a:r>
            <a:r>
              <a:rPr lang="en-US" altLang="zh-CN" sz="1400" dirty="0" smtClean="0"/>
              <a:t>) </a:t>
            </a:r>
            <a:r>
              <a:rPr lang="en-US" altLang="zh-CN" sz="1400" dirty="0" err="1" smtClean="0"/>
              <a:t>findViewById</a:t>
            </a:r>
            <a:r>
              <a:rPr lang="en-US" altLang="zh-CN" sz="1400" dirty="0" smtClean="0"/>
              <a:t>(</a:t>
            </a:r>
            <a:r>
              <a:rPr lang="en-US" altLang="zh-CN" sz="1400" dirty="0" err="1" smtClean="0"/>
              <a:t>R.id.layout</a:t>
            </a:r>
            <a:r>
              <a:rPr lang="en-US" altLang="zh-CN" sz="1400" dirty="0" smtClean="0"/>
              <a:t>);</a:t>
            </a:r>
          </a:p>
          <a:p>
            <a:r>
              <a:rPr lang="en-US" altLang="zh-CN" sz="1400" dirty="0"/>
              <a:t> </a:t>
            </a:r>
            <a:r>
              <a:rPr lang="en-US" altLang="zh-CN" sz="1400" dirty="0" smtClean="0"/>
              <a:t>       </a:t>
            </a:r>
            <a:r>
              <a:rPr lang="en-US" altLang="zh-CN" sz="1400" b="1" dirty="0" err="1"/>
              <a:t>TextView</a:t>
            </a:r>
            <a:r>
              <a:rPr lang="en-US" altLang="zh-CN" sz="1400" b="1" dirty="0"/>
              <a:t>  t</a:t>
            </a:r>
            <a:r>
              <a:rPr lang="en-US" altLang="zh-CN" sz="1400" dirty="0"/>
              <a:t>ext2 = </a:t>
            </a:r>
            <a:r>
              <a:rPr lang="en-US" altLang="zh-CN" sz="1400" b="1" dirty="0"/>
              <a:t>new </a:t>
            </a:r>
            <a:r>
              <a:rPr lang="en-US" altLang="zh-CN" sz="1400" b="1" dirty="0" err="1"/>
              <a:t>TextView</a:t>
            </a:r>
            <a:r>
              <a:rPr lang="en-US" altLang="zh-CN" sz="1400" b="1" dirty="0"/>
              <a:t>(this);</a:t>
            </a:r>
          </a:p>
          <a:p>
            <a:r>
              <a:rPr lang="en-US" altLang="zh-CN" sz="1400" dirty="0"/>
              <a:t>        text2.setText("</a:t>
            </a:r>
            <a:r>
              <a:rPr lang="zh-CN" altLang="en-US" sz="1400" dirty="0"/>
              <a:t>单击进入游戏</a:t>
            </a:r>
            <a:r>
              <a:rPr lang="en-US" altLang="zh-CN" sz="1400" dirty="0"/>
              <a:t>......"); // </a:t>
            </a:r>
            <a:r>
              <a:rPr lang="zh-CN" altLang="en-US" sz="1400" dirty="0"/>
              <a:t>设置显示文字</a:t>
            </a:r>
          </a:p>
          <a:p>
            <a:r>
              <a:rPr lang="en-US" altLang="zh-CN" sz="1400" dirty="0"/>
              <a:t>        text2.setTextSize(</a:t>
            </a:r>
            <a:r>
              <a:rPr lang="en-US" altLang="zh-CN" sz="1400" dirty="0" err="1"/>
              <a:t>TypedValue.</a:t>
            </a:r>
            <a:r>
              <a:rPr lang="en-US" altLang="zh-CN" sz="1400" b="1" i="1" dirty="0" err="1"/>
              <a:t>COMPLEX_UNIT_SP</a:t>
            </a:r>
            <a:r>
              <a:rPr lang="en-US" altLang="zh-CN" sz="1400" b="1" i="1" dirty="0"/>
              <a:t>, 24); // </a:t>
            </a:r>
            <a:r>
              <a:rPr lang="zh-CN" altLang="en-US" sz="1400" b="1" i="1" dirty="0"/>
              <a:t>设置文字大小，单位为</a:t>
            </a:r>
            <a:r>
              <a:rPr lang="en-US" altLang="zh-CN" sz="1400" b="1" i="1" u="sng" dirty="0" err="1"/>
              <a:t>sp</a:t>
            </a:r>
            <a:endParaRPr lang="en-US" altLang="zh-CN" sz="1400" b="1" i="1" u="sng" dirty="0"/>
          </a:p>
          <a:p>
            <a:r>
              <a:rPr lang="en-US" altLang="zh-CN" sz="1400" dirty="0"/>
              <a:t>        text2.setTextColor(</a:t>
            </a:r>
            <a:r>
              <a:rPr lang="en-US" altLang="zh-CN" sz="1400" dirty="0" err="1"/>
              <a:t>Color.</a:t>
            </a:r>
            <a:r>
              <a:rPr lang="en-US" altLang="zh-CN" sz="1400" i="1" dirty="0" err="1"/>
              <a:t>rgb</a:t>
            </a:r>
            <a:r>
              <a:rPr lang="en-US" altLang="zh-CN" sz="1400" i="1" dirty="0"/>
              <a:t>(1, 1, 1)); // </a:t>
            </a:r>
            <a:r>
              <a:rPr lang="zh-CN" altLang="en-US" sz="1400" i="1" dirty="0"/>
              <a:t>设置文字的颜色</a:t>
            </a:r>
          </a:p>
          <a:p>
            <a:r>
              <a:rPr lang="en-US" altLang="zh-CN" sz="1400" dirty="0"/>
              <a:t>        </a:t>
            </a:r>
            <a:r>
              <a:rPr lang="en-US" altLang="zh-CN" sz="1400" dirty="0" err="1"/>
              <a:t>LayoutParams</a:t>
            </a:r>
            <a:r>
              <a:rPr lang="en-US" altLang="zh-CN" sz="1400" dirty="0"/>
              <a:t> </a:t>
            </a:r>
            <a:r>
              <a:rPr lang="en-US" altLang="zh-CN" sz="1400" dirty="0" err="1"/>
              <a:t>params</a:t>
            </a:r>
            <a:r>
              <a:rPr lang="en-US" altLang="zh-CN" sz="1400" dirty="0"/>
              <a:t> = </a:t>
            </a:r>
            <a:r>
              <a:rPr lang="en-US" altLang="zh-CN" sz="1400" b="1" dirty="0"/>
              <a:t>new </a:t>
            </a:r>
            <a:r>
              <a:rPr lang="en-US" altLang="zh-CN" sz="1400" b="1" dirty="0" err="1"/>
              <a:t>LayoutParams</a:t>
            </a:r>
            <a:r>
              <a:rPr lang="en-US" altLang="zh-CN" sz="1400" b="1" dirty="0"/>
              <a:t>(</a:t>
            </a:r>
          </a:p>
          <a:p>
            <a:r>
              <a:rPr lang="en-US" altLang="zh-CN" sz="1400" dirty="0"/>
              <a:t>        </a:t>
            </a:r>
            <a:r>
              <a:rPr lang="en-US" altLang="zh-CN" sz="1400" dirty="0" err="1"/>
              <a:t>ViewGroup.LayoutParams.</a:t>
            </a:r>
            <a:r>
              <a:rPr lang="en-US" altLang="zh-CN" sz="1400" b="1" i="1" dirty="0" err="1"/>
              <a:t>WRAP_CONTENT</a:t>
            </a:r>
            <a:r>
              <a:rPr lang="en-US" altLang="zh-CN" sz="1400" b="1" i="1" dirty="0"/>
              <a:t>,</a:t>
            </a:r>
          </a:p>
          <a:p>
            <a:r>
              <a:rPr lang="en-US" altLang="zh-CN" sz="1400" dirty="0"/>
              <a:t>        </a:t>
            </a:r>
            <a:r>
              <a:rPr lang="en-US" altLang="zh-CN" sz="1400" dirty="0" err="1"/>
              <a:t>ViewGroup.LayoutParams.</a:t>
            </a:r>
            <a:r>
              <a:rPr lang="en-US" altLang="zh-CN" sz="1400" b="1" i="1" dirty="0" err="1"/>
              <a:t>WRAP_CONTENT</a:t>
            </a:r>
            <a:r>
              <a:rPr lang="en-US" altLang="zh-CN" sz="1400" b="1" i="1" dirty="0"/>
              <a:t>); // </a:t>
            </a:r>
            <a:r>
              <a:rPr lang="zh-CN" altLang="en-US" sz="1400" b="1" i="1" dirty="0"/>
              <a:t>创建保存布局参数的对象</a:t>
            </a:r>
          </a:p>
          <a:p>
            <a:r>
              <a:rPr lang="en-US" altLang="zh-CN" sz="1400" dirty="0"/>
              <a:t>        </a:t>
            </a:r>
            <a:r>
              <a:rPr lang="en-US" altLang="zh-CN" sz="1400" dirty="0" err="1"/>
              <a:t>params.gravity</a:t>
            </a:r>
            <a:r>
              <a:rPr lang="en-US" altLang="zh-CN" sz="1400" dirty="0"/>
              <a:t> = </a:t>
            </a:r>
            <a:r>
              <a:rPr lang="en-US" altLang="zh-CN" sz="1400" dirty="0" err="1"/>
              <a:t>Gravity.</a:t>
            </a:r>
            <a:r>
              <a:rPr lang="en-US" altLang="zh-CN" sz="1400" b="1" i="1" dirty="0" err="1"/>
              <a:t>CENTER_HORIZONTAL</a:t>
            </a:r>
            <a:r>
              <a:rPr lang="en-US" altLang="zh-CN" sz="1400" b="1" i="1" dirty="0"/>
              <a:t> | </a:t>
            </a:r>
            <a:r>
              <a:rPr lang="en-US" altLang="zh-CN" sz="1400" b="1" i="1" dirty="0" err="1"/>
              <a:t>Gravity.CENTER_VERTICAL</a:t>
            </a:r>
            <a:r>
              <a:rPr lang="en-US" altLang="zh-CN" sz="1400" b="1" i="1" dirty="0"/>
              <a:t>; // </a:t>
            </a:r>
            <a:r>
              <a:rPr lang="zh-CN" altLang="en-US" sz="1400" b="1" i="1" dirty="0"/>
              <a:t>设置居中显示</a:t>
            </a:r>
          </a:p>
          <a:p>
            <a:r>
              <a:rPr lang="en-US" altLang="zh-CN" sz="1400" dirty="0"/>
              <a:t>        text2.setLayoutParams(</a:t>
            </a:r>
            <a:r>
              <a:rPr lang="en-US" altLang="zh-CN" sz="1400" dirty="0" err="1"/>
              <a:t>params</a:t>
            </a:r>
            <a:r>
              <a:rPr lang="en-US" altLang="zh-CN" sz="1400" dirty="0"/>
              <a:t>); // </a:t>
            </a:r>
            <a:r>
              <a:rPr lang="zh-CN" altLang="en-US" sz="1400" dirty="0"/>
              <a:t>设置布局参数</a:t>
            </a:r>
            <a:endParaRPr lang="en-US" altLang="zh-CN" sz="1400" dirty="0"/>
          </a:p>
          <a:p>
            <a:r>
              <a:rPr lang="en-US" altLang="zh-CN" sz="1400" dirty="0"/>
              <a:t> </a:t>
            </a:r>
            <a:r>
              <a:rPr lang="en-US" altLang="zh-CN" sz="1400" dirty="0" smtClean="0"/>
              <a:t>       </a:t>
            </a:r>
            <a:r>
              <a:rPr lang="en-US" altLang="zh-CN" sz="1400" dirty="0" err="1" smtClean="0"/>
              <a:t>frameLayout.addView</a:t>
            </a:r>
            <a:r>
              <a:rPr lang="en-US" altLang="zh-CN" sz="1400" dirty="0" smtClean="0"/>
              <a:t>(text2</a:t>
            </a:r>
            <a:r>
              <a:rPr lang="en-US" altLang="zh-CN" sz="1400" dirty="0"/>
              <a:t>);// </a:t>
            </a:r>
            <a:r>
              <a:rPr lang="zh-CN" altLang="en-US" sz="1400" dirty="0"/>
              <a:t>将</a:t>
            </a:r>
            <a:r>
              <a:rPr lang="en-US" altLang="zh-CN" sz="1400" dirty="0"/>
              <a:t>text2</a:t>
            </a:r>
            <a:r>
              <a:rPr lang="zh-CN" altLang="en-US" sz="1400" dirty="0"/>
              <a:t>添加到布局管理器中</a:t>
            </a:r>
            <a:endParaRPr lang="en-US" altLang="zh-CN" sz="1400" dirty="0"/>
          </a:p>
          <a:p>
            <a:r>
              <a:rPr lang="zh-CN" altLang="en-US" sz="1400" dirty="0"/>
              <a:t>    </a:t>
            </a:r>
            <a:r>
              <a:rPr lang="en-US" altLang="zh-CN" sz="1400" dirty="0"/>
              <a:t>}</a:t>
            </a:r>
          </a:p>
          <a:p>
            <a:r>
              <a:rPr lang="en-US" altLang="zh-CN" sz="1400" dirty="0"/>
              <a:t>}</a:t>
            </a:r>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092" y="1720840"/>
            <a:ext cx="30765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869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3851920" y="228600"/>
            <a:ext cx="4495800" cy="685800"/>
          </a:xfrm>
        </p:spPr>
        <p:txBody>
          <a:bodyPr/>
          <a:lstStyle/>
          <a:p>
            <a:r>
              <a:rPr lang="zh-CN" altLang="en-US" dirty="0" smtClean="0">
                <a:latin typeface="黑体" pitchFamily="49" charset="-122"/>
              </a:rPr>
              <a:t>控制</a:t>
            </a:r>
            <a:r>
              <a:rPr lang="en-US" altLang="zh-CN" smtClean="0">
                <a:latin typeface="黑体" pitchFamily="49" charset="-122"/>
              </a:rPr>
              <a:t>UI</a:t>
            </a:r>
            <a:r>
              <a:rPr lang="zh-CN" altLang="en-US" smtClean="0">
                <a:latin typeface="黑体" pitchFamily="49" charset="-122"/>
              </a:rPr>
              <a:t>界面的三种方式</a:t>
            </a:r>
            <a:endParaRPr lang="zh-CN" altLang="en-US" dirty="0">
              <a:latin typeface="黑体" pitchFamily="49" charset="-122"/>
            </a:endParaRPr>
          </a:p>
        </p:txBody>
      </p:sp>
      <p:sp>
        <p:nvSpPr>
          <p:cNvPr id="29699" name="内容占位符 2"/>
          <p:cNvSpPr>
            <a:spLocks noGrp="1"/>
          </p:cNvSpPr>
          <p:nvPr>
            <p:ph idx="4294967295"/>
          </p:nvPr>
        </p:nvSpPr>
        <p:spPr>
          <a:xfrm>
            <a:off x="457200" y="1142984"/>
            <a:ext cx="8229600" cy="5181600"/>
          </a:xfrm>
        </p:spPr>
        <p:txBody>
          <a:bodyPr/>
          <a:lstStyle/>
          <a:p>
            <a:r>
              <a:rPr lang="zh-CN" altLang="en-US" dirty="0" smtClean="0">
                <a:solidFill>
                  <a:srgbClr val="FF0000"/>
                </a:solidFill>
              </a:rPr>
              <a:t>说明：</a:t>
            </a:r>
            <a:endParaRPr lang="en-US" altLang="zh-CN" dirty="0" smtClean="0">
              <a:solidFill>
                <a:srgbClr val="FF0000"/>
              </a:solidFill>
            </a:endParaRPr>
          </a:p>
          <a:p>
            <a:pPr lvl="1"/>
            <a:r>
              <a:rPr lang="zh-CN" altLang="en-US" dirty="0" smtClean="0"/>
              <a:t>完全通过</a:t>
            </a:r>
            <a:r>
              <a:rPr lang="en-US" altLang="zh-CN" dirty="0" smtClean="0"/>
              <a:t>XML</a:t>
            </a:r>
            <a:r>
              <a:rPr lang="zh-CN" altLang="en-US" dirty="0" smtClean="0"/>
              <a:t>布局文件控制</a:t>
            </a:r>
            <a:r>
              <a:rPr lang="en-US" altLang="zh-CN" dirty="0" smtClean="0"/>
              <a:t>UI</a:t>
            </a:r>
            <a:r>
              <a:rPr lang="zh-CN" altLang="en-US" dirty="0" smtClean="0"/>
              <a:t>界面，实现比较方便快捷，但是有失灵活；而完全通过</a:t>
            </a:r>
            <a:r>
              <a:rPr lang="en-US" altLang="zh-CN" dirty="0" smtClean="0"/>
              <a:t>Java</a:t>
            </a:r>
            <a:r>
              <a:rPr lang="zh-CN" altLang="en-US" dirty="0" smtClean="0"/>
              <a:t>代码控制</a:t>
            </a:r>
            <a:r>
              <a:rPr lang="en-US" altLang="zh-CN" dirty="0" smtClean="0"/>
              <a:t>UI</a:t>
            </a:r>
            <a:r>
              <a:rPr lang="zh-CN" altLang="en-US" dirty="0" smtClean="0"/>
              <a:t>界面，虽然比较灵活，但是开发过程比较繁琐。</a:t>
            </a:r>
            <a:endParaRPr lang="en-US" altLang="zh-CN" dirty="0" smtClean="0"/>
          </a:p>
          <a:p>
            <a:pPr lvl="1"/>
            <a:r>
              <a:rPr lang="zh-CN" altLang="en-US" dirty="0" smtClean="0"/>
              <a:t>通常把变化小、行为比较固定的组件放在</a:t>
            </a:r>
            <a:r>
              <a:rPr lang="en-US" altLang="zh-CN" dirty="0" smtClean="0"/>
              <a:t>XML</a:t>
            </a:r>
            <a:r>
              <a:rPr lang="zh-CN" altLang="en-US" dirty="0" smtClean="0"/>
              <a:t>布局文件中，把变化多、行为控制比较复杂的组件交给</a:t>
            </a:r>
            <a:r>
              <a:rPr lang="en-US" altLang="zh-CN" dirty="0" smtClean="0"/>
              <a:t>Java</a:t>
            </a:r>
            <a:r>
              <a:rPr lang="zh-CN" altLang="en-US" dirty="0" smtClean="0"/>
              <a:t>代码来管理。</a:t>
            </a:r>
            <a:endParaRPr lang="zh-CN" altLang="en-US" dirty="0"/>
          </a:p>
        </p:txBody>
      </p:sp>
    </p:spTree>
    <p:extLst>
      <p:ext uri="{BB962C8B-B14F-4D97-AF65-F5344CB8AC3E}">
        <p14:creationId xmlns:p14="http://schemas.microsoft.com/office/powerpoint/2010/main" val="116168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4294967295"/>
          </p:nvPr>
        </p:nvSpPr>
        <p:spPr>
          <a:xfrm>
            <a:off x="457200" y="1524000"/>
            <a:ext cx="8229600" cy="5181600"/>
          </a:xfrm>
        </p:spPr>
        <p:txBody>
          <a:bodyPr/>
          <a:lstStyle/>
          <a:p>
            <a:r>
              <a:rPr lang="zh-CN" altLang="en-US"/>
              <a:t>设计手机用户界面应解决的问题</a:t>
            </a:r>
            <a:endParaRPr lang="en-US"/>
          </a:p>
          <a:p>
            <a:pPr lvl="1"/>
            <a:r>
              <a:rPr lang="zh-CN" altLang="en-US" sz="2400"/>
              <a:t>需要界面设计与程序逻辑完全分离，这样不仅有利于他们的并行开发，而且在后期修改界面时，也不用再次修改程序的逻辑代码</a:t>
            </a:r>
            <a:endParaRPr lang="en-US" sz="2400"/>
          </a:p>
          <a:p>
            <a:pPr lvl="1"/>
            <a:r>
              <a:rPr lang="zh-CN" altLang="en-US" sz="2400"/>
              <a:t>根据不同型号手机的屏幕解析度、尺寸和纵横比各不相同，自动调整界面上部分控件的位置和尺寸，避免因为屏幕信息的变化而出现显示错误</a:t>
            </a:r>
            <a:endParaRPr lang="en-US" sz="2400"/>
          </a:p>
          <a:p>
            <a:pPr lvl="1"/>
            <a:r>
              <a:rPr lang="zh-CN" altLang="en-US" sz="2400"/>
              <a:t>能够合理利用较小的屏幕显示空间，构造出符合人机交互规律的用户界面，避免出现凌乱、拥挤的用户界面</a:t>
            </a:r>
          </a:p>
        </p:txBody>
      </p:sp>
      <p:sp>
        <p:nvSpPr>
          <p:cNvPr id="4" name="标题 1"/>
          <p:cNvSpPr txBox="1">
            <a:spLocks/>
          </p:cNvSpPr>
          <p:nvPr/>
        </p:nvSpPr>
        <p:spPr>
          <a:xfrm>
            <a:off x="1301750" y="404813"/>
            <a:ext cx="7086600" cy="487362"/>
          </a:xfrm>
          <a:prstGeom prst="rect">
            <a:avLst/>
          </a:prstGeom>
        </p:spPr>
        <p:txBody>
          <a:bodyPr>
            <a:normAutofit fontScale="90000" lnSpcReduction="20000"/>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smtClean="0">
                <a:ln>
                  <a:noFill/>
                </a:ln>
                <a:solidFill>
                  <a:schemeClr val="tx2"/>
                </a:solidFill>
                <a:effectLst/>
                <a:uLnTx/>
                <a:uFillTx/>
                <a:latin typeface="+mj-lt"/>
                <a:ea typeface="+mj-ea"/>
                <a:cs typeface="+mj-cs"/>
              </a:rPr>
              <a:t>3.1  </a:t>
            </a:r>
            <a:r>
              <a:rPr kumimoji="0" lang="zh-CN" altLang="zh-CN" sz="3200" b="1" i="0" u="none" strike="noStrike" kern="0" cap="none" spc="0" normalizeH="0" baseline="0" noProof="0" smtClean="0">
                <a:ln>
                  <a:noFill/>
                </a:ln>
                <a:solidFill>
                  <a:schemeClr val="tx2"/>
                </a:solidFill>
                <a:effectLst/>
                <a:uLnTx/>
                <a:uFillTx/>
                <a:latin typeface="+mj-lt"/>
                <a:ea typeface="+mj-ea"/>
                <a:cs typeface="+mj-cs"/>
              </a:rPr>
              <a:t>控件概述</a:t>
            </a:r>
            <a:endParaRPr kumimoji="0" lang="zh-CN" altLang="en-US" sz="3200" b="1" i="0" u="none" strike="noStrike" kern="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154627" name="Rectangle 3"/>
          <p:cNvSpPr>
            <a:spLocks noGrp="1" noChangeArrowheads="1"/>
          </p:cNvSpPr>
          <p:nvPr>
            <p:ph type="body" idx="1"/>
          </p:nvPr>
        </p:nvSpPr>
        <p:spPr>
          <a:xfrm>
            <a:off x="323850" y="1052513"/>
            <a:ext cx="8424863" cy="5399087"/>
          </a:xfrm>
        </p:spPr>
        <p:txBody>
          <a:bodyPr/>
          <a:lstStyle/>
          <a:p>
            <a:pPr>
              <a:lnSpc>
                <a:spcPct val="110000"/>
              </a:lnSpc>
              <a:spcBef>
                <a:spcPts val="300"/>
              </a:spcBef>
              <a:tabLst>
                <a:tab pos="3943350" algn="l"/>
                <a:tab pos="6724650" algn="l"/>
                <a:tab pos="6915150" algn="l"/>
              </a:tabLst>
              <a:defRPr/>
            </a:pPr>
            <a:r>
              <a:rPr lang="zh-CN" altLang="en-US" sz="2400" b="1" smtClean="0">
                <a:latin typeface="微软雅黑" pitchFamily="34" charset="-122"/>
                <a:ea typeface="微软雅黑" pitchFamily="34" charset="-122"/>
              </a:rPr>
              <a:t>按钮控件（</a:t>
            </a:r>
            <a:r>
              <a:rPr lang="en-US" sz="2400" smtClean="0"/>
              <a:t>Button</a:t>
            </a:r>
            <a:r>
              <a:rPr lang="zh-CN" altLang="en-US" sz="2400" smtClean="0"/>
              <a:t>和</a:t>
            </a:r>
            <a:r>
              <a:rPr lang="en-US" sz="2400" err="1" smtClean="0"/>
              <a:t>ImageButton</a:t>
            </a:r>
            <a:r>
              <a:rPr lang="zh-CN" altLang="en-US" sz="2400" smtClean="0"/>
              <a:t>）</a:t>
            </a:r>
            <a:endParaRPr lang="en-US" altLang="zh-CN" sz="2400" b="1" smtClean="0">
              <a:latin typeface="微软雅黑" pitchFamily="34" charset="-122"/>
              <a:ea typeface="微软雅黑" pitchFamily="34" charset="-122"/>
            </a:endParaRPr>
          </a:p>
          <a:p>
            <a:pPr marL="723900" lvl="1" indent="-361950" eaLnBrk="1" hangingPunct="1">
              <a:lnSpc>
                <a:spcPct val="11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smtClean="0">
                <a:latin typeface="微软雅黑" pitchFamily="34" charset="-122"/>
                <a:ea typeface="微软雅黑" pitchFamily="34" charset="-122"/>
                <a:cs typeface="+mn-cs"/>
              </a:rPr>
              <a:t>Button</a:t>
            </a: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Button</a:t>
            </a:r>
            <a:r>
              <a:rPr lang="zh-CN" altLang="en-US" sz="2000" smtClean="0">
                <a:latin typeface="微软雅黑" pitchFamily="34" charset="-122"/>
                <a:ea typeface="微软雅黑" pitchFamily="34" charset="-122"/>
                <a:cs typeface="+mn-cs"/>
              </a:rPr>
              <a:t>继承自</a:t>
            </a:r>
            <a:r>
              <a:rPr lang="en-US" altLang="zh-CN" sz="2000" err="1" smtClean="0">
                <a:latin typeface="微软雅黑" pitchFamily="34" charset="-122"/>
                <a:ea typeface="微软雅黑" pitchFamily="34" charset="-122"/>
                <a:cs typeface="+mn-cs"/>
              </a:rPr>
              <a:t>TextView</a:t>
            </a:r>
            <a:r>
              <a:rPr lang="en-US" altLang="zh-CN" sz="2000" smtClean="0">
                <a:latin typeface="微软雅黑" pitchFamily="34" charset="-122"/>
                <a:ea typeface="微软雅黑" pitchFamily="34" charset="-122"/>
                <a:cs typeface="+mn-cs"/>
              </a:rPr>
              <a:t> </a:t>
            </a:r>
            <a:r>
              <a:rPr lang="zh-CN" altLang="en-US" sz="2000" smtClean="0">
                <a:latin typeface="微软雅黑" pitchFamily="34" charset="-122"/>
                <a:ea typeface="微软雅黑" pitchFamily="34" charset="-122"/>
                <a:cs typeface="+mn-cs"/>
              </a:rPr>
              <a:t>。</a:t>
            </a: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Button</a:t>
            </a:r>
            <a:r>
              <a:rPr lang="zh-CN" altLang="en-US" sz="2000" smtClean="0">
                <a:latin typeface="微软雅黑" pitchFamily="34" charset="-122"/>
                <a:ea typeface="微软雅黑" pitchFamily="34" charset="-122"/>
                <a:cs typeface="+mn-cs"/>
              </a:rPr>
              <a:t>上显示文本。</a:t>
            </a: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Button</a:t>
            </a:r>
            <a:r>
              <a:rPr lang="zh-CN" altLang="en-US" sz="2000" smtClean="0">
                <a:latin typeface="微软雅黑" pitchFamily="34" charset="-122"/>
                <a:ea typeface="微软雅黑" pitchFamily="34" charset="-122"/>
                <a:cs typeface="+mn-cs"/>
              </a:rPr>
              <a:t>的背景可以改变颜色，或显示图片。</a:t>
            </a:r>
          </a:p>
          <a:p>
            <a:pPr marL="723900" lvl="1" indent="-361950" eaLnBrk="1" hangingPunct="1">
              <a:lnSpc>
                <a:spcPct val="11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ImageButton</a:t>
            </a:r>
            <a:endParaRPr lang="en-US" altLang="zh-CN" sz="2200" smtClean="0">
              <a:latin typeface="微软雅黑" pitchFamily="34" charset="-122"/>
              <a:ea typeface="微软雅黑" pitchFamily="34" charset="-122"/>
              <a:cs typeface="+mn-cs"/>
            </a:endParaRP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ImageButton</a:t>
            </a:r>
            <a:r>
              <a:rPr lang="zh-CN" altLang="en-US" sz="2000" smtClean="0">
                <a:latin typeface="微软雅黑" pitchFamily="34" charset="-122"/>
                <a:ea typeface="微软雅黑" pitchFamily="34" charset="-122"/>
                <a:cs typeface="+mn-cs"/>
              </a:rPr>
              <a:t>继承自</a:t>
            </a:r>
            <a:r>
              <a:rPr lang="en-US" altLang="zh-CN" sz="2000" err="1"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a:t>
            </a: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ImageButton</a:t>
            </a:r>
            <a:r>
              <a:rPr lang="zh-CN" altLang="en-US" sz="2000" smtClean="0">
                <a:latin typeface="微软雅黑" pitchFamily="34" charset="-122"/>
                <a:ea typeface="微软雅黑" pitchFamily="34" charset="-122"/>
                <a:cs typeface="+mn-cs"/>
              </a:rPr>
              <a:t> 上显示图片，没有</a:t>
            </a:r>
            <a:r>
              <a:rPr lang="en-US" altLang="zh-CN" sz="2000" smtClean="0">
                <a:latin typeface="微软雅黑" pitchFamily="34" charset="-122"/>
                <a:ea typeface="微软雅黑" pitchFamily="34" charset="-122"/>
                <a:cs typeface="+mn-cs"/>
              </a:rPr>
              <a:t>Text</a:t>
            </a:r>
            <a:r>
              <a:rPr lang="zh-CN" altLang="en-US" sz="2000" smtClean="0">
                <a:latin typeface="微软雅黑" pitchFamily="34" charset="-122"/>
                <a:ea typeface="微软雅黑" pitchFamily="34" charset="-122"/>
                <a:cs typeface="+mn-cs"/>
              </a:rPr>
              <a:t>属性。</a:t>
            </a: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ImageButton</a:t>
            </a:r>
            <a:r>
              <a:rPr lang="zh-CN" altLang="en-US" sz="2000" smtClean="0">
                <a:latin typeface="微软雅黑" pitchFamily="34" charset="-122"/>
                <a:ea typeface="微软雅黑" pitchFamily="34" charset="-122"/>
                <a:cs typeface="+mn-cs"/>
              </a:rPr>
              <a:t>也具有背景色，为了不影响图片的显示，一般要将其背景色设置为透明。</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ImageButton</a:t>
            </a:r>
            <a:r>
              <a:rPr lang="zh-CN" altLang="en-US" sz="2000" smtClean="0">
                <a:latin typeface="微软雅黑" pitchFamily="34" charset="-122"/>
                <a:ea typeface="微软雅黑" pitchFamily="34" charset="-122"/>
                <a:cs typeface="+mn-cs"/>
              </a:rPr>
              <a:t>在未被按下和被按下不同状态通常要设置不同的图片，以示区别。</a:t>
            </a:r>
            <a:endParaRPr lang="en-US" altLang="zh-CN" sz="2000" smtClean="0">
              <a:latin typeface="微软雅黑" pitchFamily="34" charset="-122"/>
              <a:ea typeface="微软雅黑" pitchFamily="34" charset="-122"/>
              <a:cs typeface="+mn-cs"/>
            </a:endParaRP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endParaRPr lang="zh-CN" altLang="en-US" sz="2000" smtClean="0">
              <a:latin typeface="微软雅黑" pitchFamily="34" charset="-122"/>
              <a:ea typeface="微软雅黑" pitchFamily="34" charset="-122"/>
              <a:cs typeface="+mn-cs"/>
            </a:endParaRPr>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wipe(up)">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wipe(up)">
                                      <p:cBhvr>
                                        <p:cTn id="12" dur="500"/>
                                        <p:tgtEl>
                                          <p:spTgt spid="15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animEffect transition="in" filter="wipe(up)">
                                      <p:cBhvr>
                                        <p:cTn id="17" dur="500"/>
                                        <p:tgtEl>
                                          <p:spTgt spid="15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4627">
                                            <p:txEl>
                                              <p:pRg st="3" end="3"/>
                                            </p:txEl>
                                          </p:spTgt>
                                        </p:tgtEl>
                                        <p:attrNameLst>
                                          <p:attrName>style.visibility</p:attrName>
                                        </p:attrNameLst>
                                      </p:cBhvr>
                                      <p:to>
                                        <p:strVal val="visible"/>
                                      </p:to>
                                    </p:set>
                                    <p:animEffect transition="in" filter="wipe(up)">
                                      <p:cBhvr>
                                        <p:cTn id="22" dur="500"/>
                                        <p:tgtEl>
                                          <p:spTgt spid="15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Effect transition="in" filter="wipe(up)">
                                      <p:cBhvr>
                                        <p:cTn id="27" dur="500"/>
                                        <p:tgtEl>
                                          <p:spTgt spid="154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4627">
                                            <p:txEl>
                                              <p:pRg st="5" end="5"/>
                                            </p:txEl>
                                          </p:spTgt>
                                        </p:tgtEl>
                                        <p:attrNameLst>
                                          <p:attrName>style.visibility</p:attrName>
                                        </p:attrNameLst>
                                      </p:cBhvr>
                                      <p:to>
                                        <p:strVal val="visible"/>
                                      </p:to>
                                    </p:set>
                                    <p:animEffect transition="in" filter="wipe(up)">
                                      <p:cBhvr>
                                        <p:cTn id="32" dur="500"/>
                                        <p:tgtEl>
                                          <p:spTgt spid="154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4627">
                                            <p:txEl>
                                              <p:pRg st="6" end="6"/>
                                            </p:txEl>
                                          </p:spTgt>
                                        </p:tgtEl>
                                        <p:attrNameLst>
                                          <p:attrName>style.visibility</p:attrName>
                                        </p:attrNameLst>
                                      </p:cBhvr>
                                      <p:to>
                                        <p:strVal val="visible"/>
                                      </p:to>
                                    </p:set>
                                    <p:animEffect transition="in" filter="wipe(up)">
                                      <p:cBhvr>
                                        <p:cTn id="37" dur="500"/>
                                        <p:tgtEl>
                                          <p:spTgt spid="154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4627">
                                            <p:txEl>
                                              <p:pRg st="7" end="7"/>
                                            </p:txEl>
                                          </p:spTgt>
                                        </p:tgtEl>
                                        <p:attrNameLst>
                                          <p:attrName>style.visibility</p:attrName>
                                        </p:attrNameLst>
                                      </p:cBhvr>
                                      <p:to>
                                        <p:strVal val="visible"/>
                                      </p:to>
                                    </p:set>
                                    <p:animEffect transition="in" filter="wipe(up)">
                                      <p:cBhvr>
                                        <p:cTn id="42" dur="500"/>
                                        <p:tgtEl>
                                          <p:spTgt spid="154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4627">
                                            <p:txEl>
                                              <p:pRg st="8" end="8"/>
                                            </p:txEl>
                                          </p:spTgt>
                                        </p:tgtEl>
                                        <p:attrNameLst>
                                          <p:attrName>style.visibility</p:attrName>
                                        </p:attrNameLst>
                                      </p:cBhvr>
                                      <p:to>
                                        <p:strVal val="visible"/>
                                      </p:to>
                                    </p:set>
                                    <p:animEffect transition="in" filter="wipe(up)">
                                      <p:cBhvr>
                                        <p:cTn id="47" dur="500"/>
                                        <p:tgtEl>
                                          <p:spTgt spid="1546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54627">
                                            <p:txEl>
                                              <p:pRg st="9" end="9"/>
                                            </p:txEl>
                                          </p:spTgt>
                                        </p:tgtEl>
                                        <p:attrNameLst>
                                          <p:attrName>style.visibility</p:attrName>
                                        </p:attrNameLst>
                                      </p:cBhvr>
                                      <p:to>
                                        <p:strVal val="visible"/>
                                      </p:to>
                                    </p:set>
                                    <p:animEffect transition="in" filter="wipe(up)">
                                      <p:cBhvr>
                                        <p:cTn id="52" dur="500"/>
                                        <p:tgtEl>
                                          <p:spTgt spid="154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p:txBody>
          <a:bodyPr/>
          <a:lstStyle/>
          <a:p>
            <a:r>
              <a:rPr lang="en-US" smtClean="0"/>
              <a:t>3.2 Form Widgets</a:t>
            </a:r>
            <a:endParaRPr lang="zh-CN" altLang="en-US" smtClean="0"/>
          </a:p>
        </p:txBody>
      </p:sp>
      <p:sp>
        <p:nvSpPr>
          <p:cNvPr id="29699" name="内容占位符 2"/>
          <p:cNvSpPr>
            <a:spLocks noGrp="1"/>
          </p:cNvSpPr>
          <p:nvPr>
            <p:ph idx="4294967295"/>
          </p:nvPr>
        </p:nvSpPr>
        <p:spPr>
          <a:xfrm>
            <a:off x="1071538" y="4929198"/>
            <a:ext cx="6572296" cy="1928826"/>
          </a:xfrm>
          <a:solidFill>
            <a:srgbClr val="DDDDDD"/>
          </a:solidFill>
        </p:spPr>
        <p:txBody>
          <a:bodyPr/>
          <a:lstStyle/>
          <a:p>
            <a:pPr>
              <a:buFontTx/>
              <a:buNone/>
            </a:pPr>
            <a:r>
              <a:rPr lang="en-US" altLang="zh-CN" sz="2000" b="1" smtClean="0"/>
              <a:t>public void </a:t>
            </a:r>
            <a:r>
              <a:rPr lang="en-US" altLang="zh-CN" sz="2000" b="1" err="1" smtClean="0"/>
              <a:t>buttonClicked</a:t>
            </a:r>
            <a:r>
              <a:rPr lang="en-US" altLang="zh-CN" sz="2000" b="1" smtClean="0"/>
              <a:t>(View </a:t>
            </a:r>
            <a:r>
              <a:rPr lang="en-US" altLang="zh-CN" sz="2000" b="1" err="1" smtClean="0"/>
              <a:t>view</a:t>
            </a:r>
            <a:r>
              <a:rPr lang="en-US" altLang="zh-CN" sz="2000" b="1" smtClean="0"/>
              <a:t>)</a:t>
            </a:r>
          </a:p>
          <a:p>
            <a:pPr>
              <a:buFontTx/>
              <a:buNone/>
            </a:pPr>
            <a:r>
              <a:rPr lang="zh-CN" altLang="en-US" sz="2000" smtClean="0"/>
              <a:t>    </a:t>
            </a:r>
            <a:r>
              <a:rPr lang="en-US" altLang="zh-CN" sz="2000" smtClean="0"/>
              <a:t>{</a:t>
            </a:r>
          </a:p>
          <a:p>
            <a:pPr>
              <a:buFontTx/>
              <a:buNone/>
            </a:pPr>
            <a:r>
              <a:rPr lang="en-US" sz="2000" smtClean="0"/>
              <a:t>        </a:t>
            </a:r>
            <a:r>
              <a:rPr lang="en-US" altLang="zh-CN" sz="2000" err="1" smtClean="0"/>
              <a:t>tv.setText</a:t>
            </a:r>
            <a:r>
              <a:rPr lang="en-US" altLang="zh-CN" sz="2000" smtClean="0"/>
              <a:t>("Button Pressed: " + </a:t>
            </a:r>
            <a:r>
              <a:rPr lang="en-US" altLang="zh-CN" sz="2000" i="1" err="1" smtClean="0"/>
              <a:t>i</a:t>
            </a:r>
            <a:r>
              <a:rPr lang="en-US" altLang="zh-CN" sz="2000" i="1" smtClean="0"/>
              <a:t>);</a:t>
            </a:r>
          </a:p>
          <a:p>
            <a:pPr>
              <a:buFontTx/>
              <a:buNone/>
            </a:pPr>
            <a:r>
              <a:rPr lang="en-US" altLang="zh-CN" sz="2000" smtClean="0"/>
              <a:t>        </a:t>
            </a:r>
            <a:r>
              <a:rPr lang="en-US" altLang="zh-CN" sz="2000" i="1" err="1" smtClean="0"/>
              <a:t>i</a:t>
            </a:r>
            <a:r>
              <a:rPr lang="en-US" altLang="zh-CN" sz="2000" i="1" smtClean="0"/>
              <a:t> ++;</a:t>
            </a:r>
          </a:p>
          <a:p>
            <a:pPr>
              <a:buFontTx/>
              <a:buNone/>
            </a:pPr>
            <a:r>
              <a:rPr lang="zh-CN" altLang="en-US" sz="2000" smtClean="0"/>
              <a:t>    </a:t>
            </a:r>
            <a:r>
              <a:rPr lang="en-US" altLang="zh-CN" sz="2000" smtClean="0"/>
              <a:t>}</a:t>
            </a:r>
          </a:p>
        </p:txBody>
      </p:sp>
      <p:sp>
        <p:nvSpPr>
          <p:cNvPr id="4" name="矩形 3"/>
          <p:cNvSpPr/>
          <p:nvPr/>
        </p:nvSpPr>
        <p:spPr>
          <a:xfrm>
            <a:off x="357158" y="1071546"/>
            <a:ext cx="8358246" cy="1592744"/>
          </a:xfrm>
          <a:prstGeom prst="rect">
            <a:avLst/>
          </a:prstGeom>
        </p:spPr>
        <p:txBody>
          <a:bodyPr wrap="square">
            <a:spAutoFit/>
          </a:bodyPr>
          <a:lstStyle/>
          <a:p>
            <a:pPr marL="342900" lvl="1" indent="-342900" eaLnBrk="0" hangingPunct="0">
              <a:lnSpc>
                <a:spcPct val="110000"/>
              </a:lnSpc>
              <a:spcBef>
                <a:spcPct val="20000"/>
              </a:spcBef>
              <a:buClr>
                <a:schemeClr val="tx2"/>
              </a:buClr>
              <a:buSzPct val="100000"/>
              <a:buFont typeface="Wingdings" pitchFamily="2" charset="2"/>
              <a:buChar char="v"/>
              <a:tabLst>
                <a:tab pos="3943350" algn="l"/>
                <a:tab pos="6724650" algn="l"/>
                <a:tab pos="6915150" algn="l"/>
              </a:tabLst>
              <a:defRPr/>
            </a:pPr>
            <a:r>
              <a:rPr lang="en-US" sz="2800" smtClean="0"/>
              <a:t>Button</a:t>
            </a:r>
            <a:r>
              <a:rPr lang="zh-CN" altLang="en-US" sz="2800" smtClean="0"/>
              <a:t>和</a:t>
            </a:r>
            <a:r>
              <a:rPr lang="en-US" sz="2800" err="1" smtClean="0"/>
              <a:t>ImageButton</a:t>
            </a:r>
            <a:endParaRPr lang="en-US" altLang="zh-CN" sz="2800" smtClean="0">
              <a:latin typeface="+mn-lt"/>
            </a:endParaRPr>
          </a:p>
          <a:p>
            <a:pPr marL="723900" lvl="1" indent="-361950">
              <a:lnSpc>
                <a:spcPct val="110000"/>
              </a:lnSpc>
              <a:spcBef>
                <a:spcPts val="300"/>
              </a:spcBef>
              <a:buClr>
                <a:schemeClr val="tx2">
                  <a:lumMod val="75000"/>
                  <a:lumOff val="25000"/>
                </a:schemeClr>
              </a:buClr>
              <a:buSzPct val="100000"/>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rPr>
              <a:t>响应点击事件</a:t>
            </a:r>
            <a:endParaRPr lang="en-US" altLang="en-US" sz="2200" smtClean="0">
              <a:latin typeface="微软雅黑" pitchFamily="34" charset="-122"/>
              <a:ea typeface="微软雅黑" pitchFamily="34" charset="-122"/>
            </a:endParaRPr>
          </a:p>
          <a:p>
            <a:pPr lvl="2">
              <a:buFont typeface="Wingdings" pitchFamily="2" charset="2"/>
              <a:buChar char="Ø"/>
            </a:pPr>
            <a:r>
              <a:rPr lang="en-US" altLang="zh-CN" sz="2000" smtClean="0">
                <a:latin typeface="+mj-ea"/>
              </a:rPr>
              <a:t>XML</a:t>
            </a:r>
            <a:r>
              <a:rPr lang="zh-CN" altLang="en-US" sz="2000" smtClean="0">
                <a:latin typeface="+mj-ea"/>
              </a:rPr>
              <a:t>设置</a:t>
            </a:r>
            <a:r>
              <a:rPr lang="en-US" altLang="zh-CN" sz="2000" err="1" smtClean="0">
                <a:latin typeface="+mj-ea"/>
              </a:rPr>
              <a:t>android:onClick</a:t>
            </a:r>
            <a:endParaRPr lang="en-US" altLang="zh-CN" sz="2000" smtClean="0">
              <a:latin typeface="+mj-ea"/>
            </a:endParaRPr>
          </a:p>
          <a:p>
            <a:pPr lvl="2">
              <a:buFont typeface="Wingdings" pitchFamily="2" charset="2"/>
              <a:buChar char="Ø"/>
            </a:pPr>
            <a:r>
              <a:rPr lang="zh-CN" altLang="en-US" sz="2000" smtClean="0">
                <a:latin typeface="+mj-ea"/>
              </a:rPr>
              <a:t>在代码里注册</a:t>
            </a:r>
            <a:r>
              <a:rPr lang="en-US" altLang="zh-CN" sz="2000" err="1" smtClean="0">
                <a:latin typeface="+mj-ea"/>
              </a:rPr>
              <a:t>View.OnClickListener</a:t>
            </a:r>
            <a:r>
              <a:rPr lang="zh-CN" altLang="en-US" sz="2000" smtClean="0">
                <a:latin typeface="+mj-ea"/>
              </a:rPr>
              <a:t>监听器</a:t>
            </a:r>
            <a:endParaRPr lang="en-US" sz="2000" smtClean="0">
              <a:latin typeface="+mj-ea"/>
            </a:endParaRPr>
          </a:p>
        </p:txBody>
      </p:sp>
      <p:sp>
        <p:nvSpPr>
          <p:cNvPr id="5" name="矩形 4"/>
          <p:cNvSpPr/>
          <p:nvPr/>
        </p:nvSpPr>
        <p:spPr>
          <a:xfrm>
            <a:off x="261559" y="2714620"/>
            <a:ext cx="3667499" cy="430887"/>
          </a:xfrm>
          <a:prstGeom prst="rect">
            <a:avLst/>
          </a:prstGeom>
        </p:spPr>
        <p:txBody>
          <a:bodyPr wrap="square">
            <a:spAutoFit/>
          </a:bodyPr>
          <a:lstStyle/>
          <a:p>
            <a:pPr lvl="1">
              <a:buFont typeface="Wingdings" pitchFamily="2" charset="2"/>
              <a:buChar char="n"/>
            </a:pPr>
            <a:r>
              <a:rPr lang="en-US" altLang="zh-CN" sz="2200" b="1" smtClean="0"/>
              <a:t> </a:t>
            </a:r>
            <a:r>
              <a:rPr lang="en-US" altLang="zh-CN" sz="2200" smtClean="0"/>
              <a:t>XML</a:t>
            </a:r>
            <a:r>
              <a:rPr lang="zh-CN" altLang="en-US" sz="2200" smtClean="0"/>
              <a:t>实现</a:t>
            </a:r>
            <a:endParaRPr lang="en-US" altLang="zh-CN" sz="2200" smtClean="0"/>
          </a:p>
        </p:txBody>
      </p:sp>
      <p:sp>
        <p:nvSpPr>
          <p:cNvPr id="6" name="内容占位符 2"/>
          <p:cNvSpPr txBox="1">
            <a:spLocks/>
          </p:cNvSpPr>
          <p:nvPr/>
        </p:nvSpPr>
        <p:spPr bwMode="gray">
          <a:xfrm>
            <a:off x="1071538" y="3143248"/>
            <a:ext cx="6572296" cy="1357322"/>
          </a:xfrm>
          <a:prstGeom prst="rect">
            <a:avLst/>
          </a:prstGeom>
          <a:solidFill>
            <a:srgbClr val="DDDDDD"/>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itchFamily="2" charset="2"/>
              <a:buNone/>
              <a:tabLst/>
              <a:defRPr/>
            </a:pPr>
            <a:r>
              <a:rPr kumimoji="0" lang="en-US" altLang="zh-CN" sz="2000" b="0" i="0" u="none" strike="noStrike" kern="0" cap="none" spc="0" normalizeH="0" baseline="0" noProof="0" smtClean="0">
                <a:ln>
                  <a:noFill/>
                </a:ln>
                <a:solidFill>
                  <a:schemeClr val="tx1"/>
                </a:solidFill>
                <a:effectLst/>
                <a:uLnTx/>
                <a:uFillTx/>
                <a:latin typeface="+mn-lt"/>
                <a:ea typeface="+mn-ea"/>
                <a:cs typeface="+mn-cs"/>
              </a:rPr>
              <a:t>&lt;Button android:text=</a:t>
            </a:r>
            <a:r>
              <a:rPr kumimoji="0" lang="en-US" altLang="zh-CN" sz="2000" b="0" i="1" u="none" strike="noStrike" kern="0" cap="none" spc="0" normalizeH="0" baseline="0" noProof="0" smtClean="0">
                <a:ln>
                  <a:noFill/>
                </a:ln>
                <a:solidFill>
                  <a:schemeClr val="tx1"/>
                </a:solidFill>
                <a:effectLst/>
                <a:uLnTx/>
                <a:uFillTx/>
                <a:latin typeface="+mn-lt"/>
                <a:ea typeface="+mn-ea"/>
                <a:cs typeface="+mn-cs"/>
              </a:rPr>
              <a:t>"Button" android:id="@+id/button1"</a:t>
            </a:r>
          </a:p>
          <a:p>
            <a:pPr marL="342900" marR="0" lvl="0" indent="-342900" algn="l" defTabSz="914400" rtl="0" eaLnBrk="0" fontAlgn="base" latinLnBrk="0" hangingPunct="0">
              <a:lnSpc>
                <a:spcPct val="100000"/>
              </a:lnSpc>
              <a:spcBef>
                <a:spcPct val="20000"/>
              </a:spcBef>
              <a:spcAft>
                <a:spcPct val="0"/>
              </a:spcAft>
              <a:buClr>
                <a:schemeClr val="tx2"/>
              </a:buClr>
              <a:buSzTx/>
              <a:buFontTx/>
              <a:buNone/>
              <a:tabLst/>
              <a:defRPr/>
            </a:pPr>
            <a:r>
              <a:rPr kumimoji="0" lang="en-US" altLang="zh-CN" sz="2000" b="0" i="0" u="none" strike="noStrike" kern="0" cap="none" spc="0" normalizeH="0" baseline="0" noProof="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
                <a:schemeClr val="tx2"/>
              </a:buClr>
              <a:buSzTx/>
              <a:buFontTx/>
              <a:buNone/>
              <a:tabLst/>
              <a:defRPr/>
            </a:pPr>
            <a:r>
              <a:rPr kumimoji="0" lang="en-US" altLang="zh-CN" sz="2000" b="0" i="0" u="none" strike="noStrike" kern="0" cap="none" spc="0" normalizeH="0" baseline="0" noProof="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smtClean="0">
                <a:ln>
                  <a:noFill/>
                </a:ln>
                <a:solidFill>
                  <a:srgbClr val="FF0000"/>
                </a:solidFill>
                <a:effectLst/>
                <a:uLnTx/>
                <a:uFillTx/>
                <a:latin typeface="+mn-lt"/>
                <a:ea typeface="+mn-ea"/>
                <a:cs typeface="+mn-cs"/>
              </a:rPr>
              <a:t>android:onClick</a:t>
            </a:r>
            <a:r>
              <a:rPr kumimoji="0" lang="en-US" altLang="zh-CN" sz="2000" b="0" i="0" u="none" strike="noStrike" kern="0" cap="none" spc="0" normalizeH="0" baseline="0" noProof="0" smtClean="0">
                <a:ln>
                  <a:noFill/>
                </a:ln>
                <a:solidFill>
                  <a:schemeClr val="tx1"/>
                </a:solidFill>
                <a:effectLst/>
                <a:uLnTx/>
                <a:uFillTx/>
                <a:latin typeface="+mn-lt"/>
                <a:ea typeface="+mn-ea"/>
                <a:cs typeface="+mn-cs"/>
              </a:rPr>
              <a:t>=</a:t>
            </a:r>
            <a:r>
              <a:rPr kumimoji="0" lang="en-US" altLang="zh-CN" sz="2000" b="0" i="1" u="none" strike="noStrike" kern="0" cap="none" spc="0" normalizeH="0" baseline="0" noProof="0" smtClean="0">
                <a:ln>
                  <a:noFill/>
                </a:ln>
                <a:solidFill>
                  <a:schemeClr val="tx1"/>
                </a:solidFill>
                <a:effectLst/>
                <a:uLnTx/>
                <a:uFillTx/>
                <a:latin typeface="+mn-lt"/>
                <a:ea typeface="+mn-ea"/>
                <a:cs typeface="+mn-cs"/>
              </a:rPr>
              <a:t>"buttonClicked"/&gt;</a:t>
            </a:r>
          </a:p>
        </p:txBody>
      </p:sp>
      <p:sp>
        <p:nvSpPr>
          <p:cNvPr id="7" name="内容占位符 2"/>
          <p:cNvSpPr txBox="1">
            <a:spLocks/>
          </p:cNvSpPr>
          <p:nvPr/>
        </p:nvSpPr>
        <p:spPr bwMode="gray">
          <a:xfrm>
            <a:off x="1071538" y="4500570"/>
            <a:ext cx="7286676"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Tx/>
              <a:buFontTx/>
              <a:buNone/>
              <a:tabLst/>
              <a:defRPr/>
            </a:pPr>
            <a:r>
              <a:rPr kumimoji="0" lang="zh-CN" altLang="en-US" sz="2000" b="0" i="1" u="none" strike="noStrike" kern="0" cap="none" spc="0" normalizeH="0" baseline="0" noProof="0" smtClean="0">
                <a:ln>
                  <a:noFill/>
                </a:ln>
                <a:solidFill>
                  <a:schemeClr val="tx1"/>
                </a:solidFill>
                <a:effectLst/>
                <a:uLnTx/>
                <a:uFillTx/>
                <a:latin typeface="+mn-lt"/>
                <a:ea typeface="+mn-ea"/>
                <a:cs typeface="+mn-cs"/>
              </a:rPr>
              <a:t>在</a:t>
            </a:r>
            <a:r>
              <a:rPr kumimoji="0" lang="en-US" altLang="zh-CN" sz="2000" b="0" i="1" u="none" strike="noStrike" kern="0" cap="none" spc="0" normalizeH="0" baseline="0" noProof="0" smtClean="0">
                <a:ln>
                  <a:noFill/>
                </a:ln>
                <a:solidFill>
                  <a:schemeClr val="tx1"/>
                </a:solidFill>
                <a:effectLst/>
                <a:uLnTx/>
                <a:uFillTx/>
                <a:latin typeface="+mn-lt"/>
                <a:ea typeface="+mn-ea"/>
                <a:cs typeface="+mn-cs"/>
              </a:rPr>
              <a:t>Activity</a:t>
            </a:r>
            <a:r>
              <a:rPr kumimoji="0" lang="zh-CN" altLang="en-US" sz="2000" b="0" i="1" u="none" strike="noStrike" kern="0" cap="none" spc="0" normalizeH="0" baseline="0" noProof="0" smtClean="0">
                <a:ln>
                  <a:noFill/>
                </a:ln>
                <a:solidFill>
                  <a:schemeClr val="tx1"/>
                </a:solidFill>
                <a:effectLst/>
                <a:uLnTx/>
                <a:uFillTx/>
                <a:latin typeface="+mn-lt"/>
                <a:ea typeface="+mn-ea"/>
                <a:cs typeface="+mn-cs"/>
              </a:rPr>
              <a:t>中实现，以</a:t>
            </a:r>
            <a:r>
              <a:rPr kumimoji="0" lang="en-US" altLang="zh-CN" sz="2000" b="0" i="1" u="none" strike="noStrike" kern="0" cap="none" spc="0" normalizeH="0" baseline="0" noProof="0" smtClean="0">
                <a:ln>
                  <a:noFill/>
                </a:ln>
                <a:solidFill>
                  <a:schemeClr val="tx1"/>
                </a:solidFill>
                <a:effectLst/>
                <a:uLnTx/>
                <a:uFillTx/>
                <a:latin typeface="+mn-lt"/>
                <a:ea typeface="+mn-ea"/>
                <a:cs typeface="+mn-cs"/>
              </a:rPr>
              <a:t>View</a:t>
            </a:r>
            <a:r>
              <a:rPr kumimoji="0" lang="zh-CN" altLang="en-US" sz="2000" b="0" i="1" u="none" strike="noStrike" kern="0" cap="none" spc="0" normalizeH="0" baseline="0" noProof="0" smtClean="0">
                <a:ln>
                  <a:noFill/>
                </a:ln>
                <a:solidFill>
                  <a:schemeClr val="tx1"/>
                </a:solidFill>
                <a:effectLst/>
                <a:uLnTx/>
                <a:uFillTx/>
                <a:latin typeface="+mn-lt"/>
                <a:ea typeface="+mn-ea"/>
                <a:cs typeface="+mn-cs"/>
              </a:rPr>
              <a:t>作为参数</a:t>
            </a:r>
            <a:endParaRPr kumimoji="0" lang="en-US" sz="2000" b="0" i="1"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anim calcmode="lin" valueType="num">
                                      <p:cBhvr additive="base">
                                        <p:cTn id="5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a:xfrm>
            <a:off x="4014814" y="161908"/>
            <a:ext cx="4343400" cy="838200"/>
          </a:xfrm>
        </p:spPr>
        <p:txBody>
          <a:bodyPr/>
          <a:lstStyle/>
          <a:p>
            <a:r>
              <a:rPr lang="en-US" smtClean="0"/>
              <a:t>3.2 Form Widgets</a:t>
            </a:r>
            <a:endParaRPr lang="zh-CN" altLang="en-US">
              <a:latin typeface="黑体" pitchFamily="49" charset="-122"/>
            </a:endParaRPr>
          </a:p>
        </p:txBody>
      </p:sp>
      <p:sp>
        <p:nvSpPr>
          <p:cNvPr id="37891" name="内容占位符 2"/>
          <p:cNvSpPr>
            <a:spLocks noGrp="1"/>
          </p:cNvSpPr>
          <p:nvPr>
            <p:ph idx="4294967295"/>
          </p:nvPr>
        </p:nvSpPr>
        <p:spPr>
          <a:xfrm>
            <a:off x="533400" y="1000108"/>
            <a:ext cx="8229600" cy="5486400"/>
          </a:xfrm>
        </p:spPr>
        <p:txBody>
          <a:bodyPr/>
          <a:lstStyle/>
          <a:p>
            <a:r>
              <a:rPr lang="en-US" smtClean="0"/>
              <a:t>Button</a:t>
            </a:r>
            <a:r>
              <a:rPr lang="zh-CN" altLang="en-US"/>
              <a:t>和</a:t>
            </a:r>
            <a:r>
              <a:rPr lang="en-US" err="1"/>
              <a:t>ImageButton</a:t>
            </a:r>
            <a:endParaRPr lang="en-US"/>
          </a:p>
          <a:p>
            <a:pPr lvl="1"/>
            <a:r>
              <a:rPr lang="zh-CN" altLang="en-US" sz="2400"/>
              <a:t>按钮响应点击事件：添加点击事件的监听器</a:t>
            </a:r>
            <a:endParaRPr lang="en-US" sz="2400"/>
          </a:p>
          <a:p>
            <a:pPr lvl="1">
              <a:buFont typeface="Wingdings" pitchFamily="2" charset="2"/>
              <a:buNone/>
            </a:pPr>
            <a:endParaRPr lang="en-US" sz="2400"/>
          </a:p>
          <a:p>
            <a:pPr lvl="1">
              <a:buFont typeface="Wingdings" pitchFamily="2" charset="2"/>
              <a:buNone/>
            </a:pPr>
            <a:endParaRPr lang="en-US" sz="2400"/>
          </a:p>
          <a:p>
            <a:pPr lvl="1"/>
            <a:endParaRPr lang="en-US" sz="2400"/>
          </a:p>
          <a:p>
            <a:pPr lvl="1"/>
            <a:endParaRPr lang="en-US" sz="2400"/>
          </a:p>
          <a:p>
            <a:pPr lvl="1"/>
            <a:endParaRPr lang="en-US" sz="2400"/>
          </a:p>
          <a:p>
            <a:pPr lvl="1"/>
            <a:endParaRPr lang="en-US" sz="2400" smtClean="0"/>
          </a:p>
          <a:p>
            <a:pPr lvl="1"/>
            <a:endParaRPr lang="en-US" sz="2400"/>
          </a:p>
          <a:p>
            <a:pPr lvl="2"/>
            <a:r>
              <a:rPr lang="zh-CN" altLang="en-US" sz="2000" smtClean="0"/>
              <a:t>第</a:t>
            </a:r>
            <a:r>
              <a:rPr lang="en-US" sz="2000" smtClean="0"/>
              <a:t>3</a:t>
            </a:r>
            <a:r>
              <a:rPr lang="zh-CN" altLang="en-US" sz="2000" smtClean="0"/>
              <a:t>行</a:t>
            </a:r>
            <a:r>
              <a:rPr lang="zh-CN" altLang="en-US" sz="2000"/>
              <a:t>代码中</a:t>
            </a:r>
            <a:r>
              <a:rPr lang="en-US" sz="2000"/>
              <a:t>button</a:t>
            </a:r>
            <a:r>
              <a:rPr lang="zh-CN" altLang="en-US" sz="2000"/>
              <a:t>对象通过调用</a:t>
            </a:r>
            <a:r>
              <a:rPr lang="en-US" sz="2000" err="1"/>
              <a:t>setOnClickListener</a:t>
            </a:r>
            <a:r>
              <a:rPr lang="en-US" sz="2000"/>
              <a:t>()</a:t>
            </a:r>
            <a:r>
              <a:rPr lang="zh-CN" altLang="en-US" sz="2000"/>
              <a:t>函数，注册一个点击（</a:t>
            </a:r>
            <a:r>
              <a:rPr lang="en-US" sz="2000"/>
              <a:t>Click</a:t>
            </a:r>
            <a:r>
              <a:rPr lang="zh-CN" altLang="en-US" sz="2000"/>
              <a:t>）事件的监听器</a:t>
            </a:r>
            <a:r>
              <a:rPr lang="en-US" sz="2000" err="1"/>
              <a:t>View.OnClickListener</a:t>
            </a:r>
            <a:r>
              <a:rPr lang="en-US" sz="2000"/>
              <a:t>()</a:t>
            </a:r>
          </a:p>
          <a:p>
            <a:pPr lvl="2"/>
            <a:r>
              <a:rPr lang="zh-CN" altLang="en-US" sz="2000" smtClean="0"/>
              <a:t>第</a:t>
            </a:r>
            <a:r>
              <a:rPr lang="en-US" sz="2000" smtClean="0"/>
              <a:t>4</a:t>
            </a:r>
            <a:r>
              <a:rPr lang="zh-CN" altLang="en-US" sz="2000" smtClean="0"/>
              <a:t>行</a:t>
            </a:r>
            <a:r>
              <a:rPr lang="zh-CN" altLang="en-US" sz="2000"/>
              <a:t>代码是点击事件的回调函数</a:t>
            </a:r>
            <a:endParaRPr lang="en-US" sz="2000"/>
          </a:p>
          <a:p>
            <a:pPr lvl="2"/>
            <a:r>
              <a:rPr lang="zh-CN" altLang="en-US" sz="2000" smtClean="0"/>
              <a:t>第</a:t>
            </a:r>
            <a:r>
              <a:rPr lang="en-US" sz="2000" smtClean="0"/>
              <a:t>5</a:t>
            </a:r>
            <a:r>
              <a:rPr lang="zh-CN" altLang="en-US" sz="2000" smtClean="0"/>
              <a:t>行</a:t>
            </a:r>
            <a:r>
              <a:rPr lang="zh-CN" altLang="en-US" sz="2000"/>
              <a:t>代码将</a:t>
            </a:r>
            <a:r>
              <a:rPr lang="en-US" sz="2000" err="1"/>
              <a:t>TextView</a:t>
            </a:r>
            <a:r>
              <a:rPr lang="zh-CN" altLang="en-US" sz="2000"/>
              <a:t>的显示内容更改为“</a:t>
            </a:r>
            <a:r>
              <a:rPr lang="en-US" sz="2000"/>
              <a:t>Button</a:t>
            </a:r>
            <a:r>
              <a:rPr lang="zh-CN" altLang="en-US" sz="2000"/>
              <a:t>按钮”</a:t>
            </a:r>
          </a:p>
        </p:txBody>
      </p:sp>
      <p:graphicFrame>
        <p:nvGraphicFramePr>
          <p:cNvPr id="37892" name="Group 4"/>
          <p:cNvGraphicFramePr>
            <a:graphicFrameLocks noGrp="1"/>
          </p:cNvGraphicFramePr>
          <p:nvPr/>
        </p:nvGraphicFramePr>
        <p:xfrm>
          <a:off x="928662" y="2000240"/>
          <a:ext cx="7515252" cy="2971800"/>
        </p:xfrm>
        <a:graphic>
          <a:graphicData uri="http://schemas.openxmlformats.org/drawingml/2006/table">
            <a:tbl>
              <a:tblPr/>
              <a:tblGrid>
                <a:gridCol w="7515252">
                  <a:extLst>
                    <a:ext uri="{9D8B030D-6E8A-4147-A177-3AD203B41FA5}">
                      <a16:colId xmlns:a16="http://schemas.microsoft.com/office/drawing/2014/main" val="20000"/>
                    </a:ext>
                  </a:extLst>
                </a:gridCol>
              </a:tblGrid>
              <a:tr h="2590800">
                <a:tc>
                  <a:txBody>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final </a:t>
                      </a:r>
                      <a:r>
                        <a:rPr kumimoji="0" lang="en-US" sz="1500" b="0" i="0" u="none" strike="noStrike" cap="none" normalizeH="0" baseline="0" err="1" smtClean="0">
                          <a:ln>
                            <a:noFill/>
                          </a:ln>
                          <a:solidFill>
                            <a:schemeClr val="tx1"/>
                          </a:solidFill>
                          <a:effectLst/>
                          <a:latin typeface="宋体" pitchFamily="2" charset="-122"/>
                          <a:ea typeface="宋体" pitchFamily="2" charset="-122"/>
                        </a:rPr>
                        <a:t>TextView</a:t>
                      </a:r>
                      <a:r>
                        <a:rPr kumimoji="0" lang="en-US" sz="1500" b="0" i="0" u="none" strike="noStrike" cap="none" normalizeH="0" baseline="0" smtClean="0">
                          <a:ln>
                            <a:noFill/>
                          </a:ln>
                          <a:solidFill>
                            <a:schemeClr val="tx1"/>
                          </a:solidFill>
                          <a:effectLst/>
                          <a:latin typeface="宋体" pitchFamily="2" charset="-122"/>
                          <a:ea typeface="宋体" pitchFamily="2" charset="-122"/>
                        </a:rPr>
                        <a:t> </a:t>
                      </a:r>
                      <a:r>
                        <a:rPr kumimoji="0" lang="en-US" sz="1500" b="0" i="0" u="none" strike="noStrike" cap="none" normalizeH="0" baseline="0" err="1" smtClean="0">
                          <a:ln>
                            <a:noFill/>
                          </a:ln>
                          <a:solidFill>
                            <a:schemeClr val="tx1"/>
                          </a:solidFill>
                          <a:effectLst/>
                          <a:latin typeface="宋体" pitchFamily="2" charset="-122"/>
                          <a:ea typeface="宋体" pitchFamily="2" charset="-122"/>
                        </a:rPr>
                        <a:t>textView</a:t>
                      </a:r>
                      <a:r>
                        <a:rPr kumimoji="0" lang="en-US" sz="1500" b="0" i="0" u="none" strike="noStrike" cap="none" normalizeH="0" baseline="0" smtClean="0">
                          <a:ln>
                            <a:noFill/>
                          </a:ln>
                          <a:solidFill>
                            <a:schemeClr val="tx1"/>
                          </a:solidFill>
                          <a:effectLst/>
                          <a:latin typeface="宋体" pitchFamily="2" charset="-122"/>
                          <a:ea typeface="宋体" pitchFamily="2" charset="-122"/>
                        </a:rPr>
                        <a:t> = (</a:t>
                      </a:r>
                      <a:r>
                        <a:rPr kumimoji="0" lang="en-US" sz="1500" b="0" i="0" u="none" strike="noStrike" cap="none" normalizeH="0" baseline="0" err="1" smtClean="0">
                          <a:ln>
                            <a:noFill/>
                          </a:ln>
                          <a:solidFill>
                            <a:schemeClr val="tx1"/>
                          </a:solidFill>
                          <a:effectLst/>
                          <a:latin typeface="宋体" pitchFamily="2" charset="-122"/>
                          <a:ea typeface="宋体" pitchFamily="2" charset="-122"/>
                        </a:rPr>
                        <a:t>TextView</a:t>
                      </a:r>
                      <a:r>
                        <a:rPr kumimoji="0" lang="en-US" sz="1500" b="0" i="0" u="none" strike="noStrike" cap="none" normalizeH="0" baseline="0" smtClean="0">
                          <a:ln>
                            <a:noFill/>
                          </a:ln>
                          <a:solidFill>
                            <a:schemeClr val="tx1"/>
                          </a:solidFill>
                          <a:effectLst/>
                          <a:latin typeface="宋体" pitchFamily="2" charset="-122"/>
                          <a:ea typeface="宋体" pitchFamily="2" charset="-122"/>
                        </a:rPr>
                        <a:t>)</a:t>
                      </a:r>
                      <a:r>
                        <a:rPr kumimoji="0" lang="en-US" sz="1500" b="0" i="0" u="none" strike="noStrike" cap="none" normalizeH="0" baseline="0" err="1" smtClean="0">
                          <a:ln>
                            <a:noFill/>
                          </a:ln>
                          <a:solidFill>
                            <a:schemeClr val="tx1"/>
                          </a:solidFill>
                          <a:effectLst/>
                          <a:latin typeface="宋体" pitchFamily="2" charset="-122"/>
                          <a:ea typeface="宋体" pitchFamily="2" charset="-122"/>
                        </a:rPr>
                        <a:t>findViewById</a:t>
                      </a:r>
                      <a:r>
                        <a:rPr kumimoji="0" lang="en-US" sz="1500" b="0" i="0" u="none" strike="noStrike" cap="none" normalizeH="0" baseline="0" smtClean="0">
                          <a:ln>
                            <a:noFill/>
                          </a:ln>
                          <a:solidFill>
                            <a:schemeClr val="tx1"/>
                          </a:solidFill>
                          <a:effectLst/>
                          <a:latin typeface="宋体" pitchFamily="2" charset="-122"/>
                          <a:ea typeface="宋体" pitchFamily="2" charset="-122"/>
                        </a:rPr>
                        <a:t>(R.id.TextView01);</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zh-CN" sz="1500" b="0" i="0" u="none" strike="noStrike" cap="none" normalizeH="0" baseline="0" smtClean="0">
                          <a:ln>
                            <a:noFill/>
                          </a:ln>
                          <a:solidFill>
                            <a:schemeClr val="tx1"/>
                          </a:solidFill>
                          <a:effectLst/>
                          <a:latin typeface="宋体" pitchFamily="2" charset="-122"/>
                          <a:ea typeface="宋体" pitchFamily="2" charset="-122"/>
                        </a:rPr>
                        <a:t>Button button = (Button)findViewById(R.id.button01);</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err="1" smtClean="0">
                          <a:ln>
                            <a:noFill/>
                          </a:ln>
                          <a:solidFill>
                            <a:schemeClr val="tx1"/>
                          </a:solidFill>
                          <a:effectLst/>
                          <a:latin typeface="宋体" pitchFamily="2" charset="-122"/>
                          <a:ea typeface="宋体" pitchFamily="2" charset="-122"/>
                        </a:rPr>
                        <a:t>button.setOnClickListener</a:t>
                      </a:r>
                      <a:r>
                        <a:rPr kumimoji="0" lang="en-US" sz="1500" b="0" i="0" u="none" strike="noStrike" cap="none" normalizeH="0" baseline="0" smtClean="0">
                          <a:ln>
                            <a:noFill/>
                          </a:ln>
                          <a:solidFill>
                            <a:schemeClr val="tx1"/>
                          </a:solidFill>
                          <a:effectLst/>
                          <a:latin typeface="宋体" pitchFamily="2" charset="-122"/>
                          <a:ea typeface="宋体" pitchFamily="2" charset="-122"/>
                        </a:rPr>
                        <a:t>(new </a:t>
                      </a:r>
                      <a:r>
                        <a:rPr kumimoji="0" lang="en-US" sz="1500" b="0" i="0" u="none" strike="noStrike" cap="none" normalizeH="0" baseline="0" err="1" smtClean="0">
                          <a:ln>
                            <a:noFill/>
                          </a:ln>
                          <a:solidFill>
                            <a:schemeClr val="tx1"/>
                          </a:solidFill>
                          <a:effectLst/>
                          <a:latin typeface="宋体" pitchFamily="2" charset="-122"/>
                          <a:ea typeface="宋体" pitchFamily="2" charset="-122"/>
                        </a:rPr>
                        <a:t>View.OnClickListener</a:t>
                      </a:r>
                      <a:r>
                        <a:rPr kumimoji="0" 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	public void </a:t>
                      </a:r>
                      <a:r>
                        <a:rPr kumimoji="0" lang="en-US" sz="1500" b="0" i="0" u="none" strike="noStrike" cap="none" normalizeH="0" baseline="0" err="1" smtClean="0">
                          <a:ln>
                            <a:noFill/>
                          </a:ln>
                          <a:solidFill>
                            <a:schemeClr val="tx1"/>
                          </a:solidFill>
                          <a:effectLst/>
                          <a:latin typeface="宋体" pitchFamily="2" charset="-122"/>
                          <a:ea typeface="宋体" pitchFamily="2" charset="-122"/>
                        </a:rPr>
                        <a:t>onClick</a:t>
                      </a:r>
                      <a:r>
                        <a:rPr kumimoji="0" lang="en-US" sz="1500" b="0" i="0" u="none" strike="noStrike" cap="none" normalizeH="0" baseline="0" smtClean="0">
                          <a:ln>
                            <a:noFill/>
                          </a:ln>
                          <a:solidFill>
                            <a:schemeClr val="tx1"/>
                          </a:solidFill>
                          <a:effectLst/>
                          <a:latin typeface="宋体" pitchFamily="2" charset="-122"/>
                          <a:ea typeface="宋体" pitchFamily="2" charset="-122"/>
                        </a:rPr>
                        <a:t>(View </a:t>
                      </a:r>
                      <a:r>
                        <a:rPr kumimoji="0" lang="en-US" sz="1500" b="0" i="0" u="none" strike="noStrike" cap="none" normalizeH="0" baseline="0" err="1" smtClean="0">
                          <a:ln>
                            <a:noFill/>
                          </a:ln>
                          <a:solidFill>
                            <a:schemeClr val="tx1"/>
                          </a:solidFill>
                          <a:effectLst/>
                          <a:latin typeface="宋体" pitchFamily="2" charset="-122"/>
                          <a:ea typeface="宋体" pitchFamily="2" charset="-122"/>
                        </a:rPr>
                        <a:t>view</a:t>
                      </a:r>
                      <a:r>
                        <a:rPr kumimoji="0" 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		</a:t>
                      </a:r>
                      <a:r>
                        <a:rPr kumimoji="0" lang="en-US" sz="1500" b="0" i="0" u="none" strike="noStrike" cap="none" normalizeH="0" baseline="0" err="1" smtClean="0">
                          <a:ln>
                            <a:noFill/>
                          </a:ln>
                          <a:solidFill>
                            <a:schemeClr val="tx1"/>
                          </a:solidFill>
                          <a:effectLst/>
                          <a:latin typeface="宋体" pitchFamily="2" charset="-122"/>
                          <a:ea typeface="宋体" pitchFamily="2" charset="-122"/>
                        </a:rPr>
                        <a:t>textView.setText</a:t>
                      </a:r>
                      <a:r>
                        <a:rPr kumimoji="0" lang="en-US" sz="1500" b="0" i="0" u="none" strike="noStrike" cap="none" normalizeH="0" baseline="0" smtClean="0">
                          <a:ln>
                            <a:noFill/>
                          </a:ln>
                          <a:solidFill>
                            <a:schemeClr val="tx1"/>
                          </a:solidFill>
                          <a:effectLst/>
                          <a:latin typeface="宋体" pitchFamily="2" charset="-122"/>
                          <a:ea typeface="宋体" pitchFamily="2" charset="-122"/>
                        </a:rPr>
                        <a:t>("Button</a:t>
                      </a:r>
                      <a:r>
                        <a:rPr kumimoji="0" lang="zh-CN" altLang="en-US" sz="1500" b="0" i="0" u="none" strike="noStrike" cap="none" normalizeH="0" baseline="0" smtClean="0">
                          <a:ln>
                            <a:noFill/>
                          </a:ln>
                          <a:solidFill>
                            <a:schemeClr val="tx1"/>
                          </a:solidFill>
                          <a:effectLst/>
                          <a:latin typeface="宋体" pitchFamily="2" charset="-122"/>
                          <a:ea typeface="宋体" pitchFamily="2" charset="-122"/>
                        </a:rPr>
                        <a:t>按钮</a:t>
                      </a:r>
                      <a:r>
                        <a:rPr kumimoji="0" lang="en-US" sz="15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zh-CN" sz="1500" b="0" i="0" u="none" strike="noStrike" cap="none" normalizeH="0" baseline="0" smtClean="0">
                          <a:ln>
                            <a:noFill/>
                          </a:ln>
                          <a:solidFill>
                            <a:schemeClr val="tx1"/>
                          </a:solidFill>
                          <a:effectLst/>
                          <a:latin typeface="宋体" pitchFamily="2" charset="-122"/>
                          <a:ea typeface="宋体" pitchFamily="2" charset="-122"/>
                        </a:rPr>
                        <a:t>ImageButton imageButton = (ImageButton)findViewById(R.id.imageButton01);</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imageButton.setOnClickListener(new </a:t>
                      </a:r>
                      <a:r>
                        <a:rPr kumimoji="0" lang="en-US" sz="1500" b="0" i="0" u="none" strike="noStrike" cap="none" normalizeH="0" baseline="0" err="1" smtClean="0">
                          <a:ln>
                            <a:noFill/>
                          </a:ln>
                          <a:solidFill>
                            <a:schemeClr val="tx1"/>
                          </a:solidFill>
                          <a:effectLst/>
                          <a:latin typeface="宋体" pitchFamily="2" charset="-122"/>
                          <a:ea typeface="宋体" pitchFamily="2" charset="-122"/>
                        </a:rPr>
                        <a:t>View.OnClickListener</a:t>
                      </a:r>
                      <a:r>
                        <a:rPr kumimoji="0" 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	public void </a:t>
                      </a:r>
                      <a:r>
                        <a:rPr kumimoji="0" lang="en-US" sz="1500" b="0" i="0" u="none" strike="noStrike" cap="none" normalizeH="0" baseline="0" err="1" smtClean="0">
                          <a:ln>
                            <a:noFill/>
                          </a:ln>
                          <a:solidFill>
                            <a:schemeClr val="tx1"/>
                          </a:solidFill>
                          <a:effectLst/>
                          <a:latin typeface="宋体" pitchFamily="2" charset="-122"/>
                          <a:ea typeface="宋体" pitchFamily="2" charset="-122"/>
                        </a:rPr>
                        <a:t>onClick</a:t>
                      </a:r>
                      <a:r>
                        <a:rPr kumimoji="0" lang="en-US" sz="1500" b="0" i="0" u="none" strike="noStrike" cap="none" normalizeH="0" baseline="0" smtClean="0">
                          <a:ln>
                            <a:noFill/>
                          </a:ln>
                          <a:solidFill>
                            <a:schemeClr val="tx1"/>
                          </a:solidFill>
                          <a:effectLst/>
                          <a:latin typeface="宋体" pitchFamily="2" charset="-122"/>
                          <a:ea typeface="宋体" pitchFamily="2" charset="-122"/>
                        </a:rPr>
                        <a:t>(View </a:t>
                      </a:r>
                      <a:r>
                        <a:rPr kumimoji="0" lang="en-US" sz="1500" b="0" i="0" u="none" strike="noStrike" cap="none" normalizeH="0" baseline="0" err="1" smtClean="0">
                          <a:ln>
                            <a:noFill/>
                          </a:ln>
                          <a:solidFill>
                            <a:schemeClr val="tx1"/>
                          </a:solidFill>
                          <a:effectLst/>
                          <a:latin typeface="宋体" pitchFamily="2" charset="-122"/>
                          <a:ea typeface="宋体" pitchFamily="2" charset="-122"/>
                        </a:rPr>
                        <a:t>view</a:t>
                      </a:r>
                      <a:r>
                        <a:rPr kumimoji="0" 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		</a:t>
                      </a:r>
                      <a:r>
                        <a:rPr kumimoji="0" lang="en-US" sz="1500" b="0" i="0" u="none" strike="noStrike" cap="none" normalizeH="0" baseline="0" err="1" smtClean="0">
                          <a:ln>
                            <a:noFill/>
                          </a:ln>
                          <a:solidFill>
                            <a:schemeClr val="tx1"/>
                          </a:solidFill>
                          <a:effectLst/>
                          <a:latin typeface="宋体" pitchFamily="2" charset="-122"/>
                          <a:ea typeface="宋体" pitchFamily="2" charset="-122"/>
                        </a:rPr>
                        <a:t>textView.setText</a:t>
                      </a:r>
                      <a:r>
                        <a:rPr kumimoji="0" lang="en-US" sz="1500" b="0" i="0" u="none" strike="noStrike" cap="none" normalizeH="0" baseline="0" smtClean="0">
                          <a:ln>
                            <a:noFill/>
                          </a:ln>
                          <a:solidFill>
                            <a:schemeClr val="tx1"/>
                          </a:solidFill>
                          <a:effectLst/>
                          <a:latin typeface="宋体" pitchFamily="2" charset="-122"/>
                          <a:ea typeface="宋体" pitchFamily="2" charset="-122"/>
                        </a:rPr>
                        <a:t>("</a:t>
                      </a:r>
                      <a:r>
                        <a:rPr kumimoji="0" lang="en-US" sz="1500" b="0" i="0" u="none" strike="noStrike" cap="none" normalizeH="0" baseline="0" err="1" smtClean="0">
                          <a:ln>
                            <a:noFill/>
                          </a:ln>
                          <a:solidFill>
                            <a:schemeClr val="tx1"/>
                          </a:solidFill>
                          <a:effectLst/>
                          <a:latin typeface="宋体" pitchFamily="2" charset="-122"/>
                          <a:ea typeface="宋体" pitchFamily="2" charset="-122"/>
                        </a:rPr>
                        <a:t>ImageButton</a:t>
                      </a:r>
                      <a:r>
                        <a:rPr kumimoji="0" lang="zh-CN" altLang="en-US" sz="1500" b="0" i="0" u="none" strike="noStrike" cap="none" normalizeH="0" baseline="0" smtClean="0">
                          <a:ln>
                            <a:noFill/>
                          </a:ln>
                          <a:solidFill>
                            <a:schemeClr val="tx1"/>
                          </a:solidFill>
                          <a:effectLst/>
                          <a:latin typeface="宋体" pitchFamily="2" charset="-122"/>
                          <a:ea typeface="宋体" pitchFamily="2" charset="-122"/>
                        </a:rPr>
                        <a:t>按钮</a:t>
                      </a:r>
                      <a:r>
                        <a:rPr kumimoji="0" lang="en-US" sz="15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1500" b="0" i="0" u="none" strike="noStrike" cap="none" normalizeH="0" baseline="0" smtClean="0">
                        <a:ln>
                          <a:noFill/>
                        </a:ln>
                        <a:solidFill>
                          <a:schemeClr val="accent2"/>
                        </a:solidFill>
                        <a:effectLst/>
                        <a:latin typeface="宋体" pitchFamily="2" charset="-122"/>
                        <a:ea typeface="宋体" pitchFamily="2" charset="-122"/>
                      </a:endParaRPr>
                    </a:p>
                  </a:txBody>
                  <a:tcPr marL="68580" marR="68580" marT="0" marB="0" horzOverflow="overflow">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idx="4294967295"/>
          </p:nvPr>
        </p:nvSpPr>
        <p:spPr>
          <a:xfrm>
            <a:off x="4286248" y="228600"/>
            <a:ext cx="4191000" cy="609600"/>
          </a:xfrm>
        </p:spPr>
        <p:txBody>
          <a:bodyPr/>
          <a:lstStyle/>
          <a:p>
            <a:r>
              <a:rPr lang="en-US" smtClean="0"/>
              <a:t>3.2 Form Widgets</a:t>
            </a:r>
            <a:endParaRPr lang="zh-CN" altLang="en-US">
              <a:latin typeface="黑体" pitchFamily="49" charset="-122"/>
            </a:endParaRPr>
          </a:p>
        </p:txBody>
      </p:sp>
      <p:sp>
        <p:nvSpPr>
          <p:cNvPr id="38915" name="内容占位符 2"/>
          <p:cNvSpPr>
            <a:spLocks noGrp="1"/>
          </p:cNvSpPr>
          <p:nvPr>
            <p:ph idx="4294967295"/>
          </p:nvPr>
        </p:nvSpPr>
        <p:spPr>
          <a:xfrm>
            <a:off x="533400" y="1000108"/>
            <a:ext cx="8229600" cy="5181600"/>
          </a:xfrm>
        </p:spPr>
        <p:txBody>
          <a:bodyPr/>
          <a:lstStyle/>
          <a:p>
            <a:r>
              <a:rPr lang="en-US" smtClean="0"/>
              <a:t>Button</a:t>
            </a:r>
            <a:r>
              <a:rPr lang="zh-CN" altLang="en-US"/>
              <a:t>和</a:t>
            </a:r>
            <a:r>
              <a:rPr lang="en-US" err="1"/>
              <a:t>ImageButton</a:t>
            </a:r>
            <a:endParaRPr lang="en-US"/>
          </a:p>
          <a:p>
            <a:pPr lvl="1"/>
            <a:r>
              <a:rPr lang="en-US" sz="2400" err="1"/>
              <a:t>View.OnClickListener</a:t>
            </a:r>
            <a:r>
              <a:rPr lang="en-US" sz="2400"/>
              <a:t>()</a:t>
            </a:r>
          </a:p>
          <a:p>
            <a:pPr lvl="2"/>
            <a:r>
              <a:rPr lang="en-US" err="1"/>
              <a:t>View.OnClickListener</a:t>
            </a:r>
            <a:r>
              <a:rPr lang="en-US"/>
              <a:t>()</a:t>
            </a:r>
            <a:r>
              <a:rPr lang="zh-CN" altLang="en-US"/>
              <a:t>是</a:t>
            </a:r>
            <a:r>
              <a:rPr lang="en-US"/>
              <a:t>View</a:t>
            </a:r>
            <a:r>
              <a:rPr lang="zh-CN" altLang="en-US"/>
              <a:t>定义的点击事件的监听器接口，并在接口中仅定义了</a:t>
            </a:r>
            <a:r>
              <a:rPr lang="en-US" err="1"/>
              <a:t>onClick</a:t>
            </a:r>
            <a:r>
              <a:rPr lang="en-US"/>
              <a:t>()</a:t>
            </a:r>
            <a:r>
              <a:rPr lang="zh-CN" altLang="en-US"/>
              <a:t>函数</a:t>
            </a:r>
            <a:endParaRPr lang="en-US"/>
          </a:p>
          <a:p>
            <a:pPr lvl="2"/>
            <a:r>
              <a:rPr lang="zh-CN" altLang="en-US"/>
              <a:t>当</a:t>
            </a:r>
            <a:r>
              <a:rPr lang="en-US"/>
              <a:t>Button</a:t>
            </a:r>
            <a:r>
              <a:rPr lang="zh-CN" altLang="en-US"/>
              <a:t>从</a:t>
            </a:r>
            <a:r>
              <a:rPr lang="en-US"/>
              <a:t>Android</a:t>
            </a:r>
            <a:r>
              <a:rPr lang="zh-CN" altLang="en-US"/>
              <a:t>界面框架中接收到事件后，首先检查这个事件是否是点击事件，如果是点击事件，同时</a:t>
            </a:r>
            <a:r>
              <a:rPr lang="en-US"/>
              <a:t>Button</a:t>
            </a:r>
            <a:r>
              <a:rPr lang="zh-CN" altLang="en-US"/>
              <a:t>又注册了监听器，则会调用该监听器中的</a:t>
            </a:r>
            <a:r>
              <a:rPr lang="en-US" err="1"/>
              <a:t>onClick</a:t>
            </a:r>
            <a:r>
              <a:rPr lang="en-US"/>
              <a:t>()</a:t>
            </a:r>
            <a:r>
              <a:rPr lang="zh-CN" altLang="en-US"/>
              <a:t>函数</a:t>
            </a:r>
            <a:endParaRPr lang="en-US"/>
          </a:p>
          <a:p>
            <a:pPr lvl="2"/>
            <a:r>
              <a:rPr lang="zh-CN" altLang="en-US"/>
              <a:t>每个</a:t>
            </a:r>
            <a:r>
              <a:rPr lang="en-US"/>
              <a:t>View</a:t>
            </a:r>
            <a:r>
              <a:rPr lang="zh-CN" altLang="en-US"/>
              <a:t>仅可以注册一个点击事件的监听器，如果使用</a:t>
            </a:r>
            <a:r>
              <a:rPr lang="en-US" err="1"/>
              <a:t>setOnClickListener</a:t>
            </a:r>
            <a:r>
              <a:rPr lang="en-US"/>
              <a:t>()</a:t>
            </a:r>
            <a:r>
              <a:rPr lang="zh-CN" altLang="en-US"/>
              <a:t>函数注册第二个点击事件的监听器，之前注册的监听器将被自动注销</a:t>
            </a:r>
            <a:endParaRPr lang="en-US"/>
          </a:p>
          <a:p>
            <a:pPr lvl="2"/>
            <a:r>
              <a:rPr lang="zh-CN" altLang="en-US"/>
              <a:t>多个按钮注册到同一个点击事件的监听器上，代码如下</a:t>
            </a:r>
          </a:p>
          <a:p>
            <a:pPr lvl="2"/>
            <a:endParaRPr lang="en-US"/>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a:xfrm>
            <a:off x="1714480" y="228600"/>
            <a:ext cx="6705600" cy="685800"/>
          </a:xfrm>
        </p:spPr>
        <p:txBody>
          <a:bodyPr/>
          <a:lstStyle/>
          <a:p>
            <a:r>
              <a:rPr lang="en-US" smtClean="0"/>
              <a:t>3.2 Form Widgets</a:t>
            </a:r>
            <a:endParaRPr lang="zh-CN" altLang="en-US">
              <a:latin typeface="黑体" pitchFamily="49" charset="-122"/>
            </a:endParaRPr>
          </a:p>
        </p:txBody>
      </p:sp>
      <p:sp>
        <p:nvSpPr>
          <p:cNvPr id="39939" name="内容占位符 2"/>
          <p:cNvSpPr>
            <a:spLocks noGrp="1"/>
          </p:cNvSpPr>
          <p:nvPr>
            <p:ph idx="4294967295"/>
          </p:nvPr>
        </p:nvSpPr>
        <p:spPr>
          <a:xfrm>
            <a:off x="457200" y="928670"/>
            <a:ext cx="8229600" cy="5257800"/>
          </a:xfrm>
        </p:spPr>
        <p:txBody>
          <a:bodyPr/>
          <a:lstStyle/>
          <a:p>
            <a:r>
              <a:rPr lang="en-US" smtClean="0"/>
              <a:t>Button</a:t>
            </a:r>
            <a:r>
              <a:rPr lang="zh-CN" altLang="en-US"/>
              <a:t>和</a:t>
            </a:r>
            <a:r>
              <a:rPr lang="en-US" err="1"/>
              <a:t>ImageButton</a:t>
            </a:r>
            <a:endParaRPr lang="en-US"/>
          </a:p>
          <a:p>
            <a:pPr>
              <a:buFont typeface="Wingdings" pitchFamily="2" charset="2"/>
              <a:buNone/>
            </a:pPr>
            <a:endParaRPr lang="en-US"/>
          </a:p>
          <a:p>
            <a:pPr>
              <a:buFont typeface="Wingdings" pitchFamily="2" charset="2"/>
              <a:buNone/>
            </a:pPr>
            <a:endParaRPr lang="en-US"/>
          </a:p>
          <a:p>
            <a:endParaRPr lang="en-US"/>
          </a:p>
          <a:p>
            <a:endParaRPr lang="en-US"/>
          </a:p>
          <a:p>
            <a:endParaRPr lang="en-US"/>
          </a:p>
          <a:p>
            <a:endParaRPr lang="en-US"/>
          </a:p>
          <a:p>
            <a:pPr lvl="2"/>
            <a:endParaRPr lang="en-US" altLang="zh-CN" sz="2000" smtClean="0"/>
          </a:p>
          <a:p>
            <a:pPr lvl="2"/>
            <a:r>
              <a:rPr lang="zh-CN" altLang="en-US" sz="2000" smtClean="0"/>
              <a:t>第</a:t>
            </a:r>
            <a:r>
              <a:rPr lang="en-US" sz="2000"/>
              <a:t>1</a:t>
            </a:r>
            <a:r>
              <a:rPr lang="zh-CN" altLang="en-US" sz="2000"/>
              <a:t>行至第</a:t>
            </a:r>
            <a:r>
              <a:rPr lang="en-US" sz="2000"/>
              <a:t>12</a:t>
            </a:r>
            <a:r>
              <a:rPr lang="zh-CN" altLang="en-US" sz="2000"/>
              <a:t>行代码定义了一个名为</a:t>
            </a:r>
            <a:r>
              <a:rPr lang="en-US" sz="2000" err="1"/>
              <a:t>buttonListener</a:t>
            </a:r>
            <a:r>
              <a:rPr lang="zh-CN" altLang="en-US" sz="2000"/>
              <a:t>的点击事件监听器</a:t>
            </a:r>
            <a:endParaRPr lang="en-US" sz="2000"/>
          </a:p>
          <a:p>
            <a:pPr lvl="2"/>
            <a:r>
              <a:rPr lang="zh-CN" altLang="en-US" sz="2000"/>
              <a:t>第</a:t>
            </a:r>
            <a:r>
              <a:rPr lang="en-US" sz="2000"/>
              <a:t>13</a:t>
            </a:r>
            <a:r>
              <a:rPr lang="zh-CN" altLang="en-US" sz="2000"/>
              <a:t>行代码将该监听器注册到</a:t>
            </a:r>
            <a:r>
              <a:rPr lang="en-US" sz="2000"/>
              <a:t>Button</a:t>
            </a:r>
            <a:r>
              <a:rPr lang="zh-CN" altLang="en-US" sz="2000"/>
              <a:t>上</a:t>
            </a:r>
            <a:endParaRPr lang="en-US" sz="2000"/>
          </a:p>
          <a:p>
            <a:pPr lvl="2"/>
            <a:r>
              <a:rPr lang="zh-CN" altLang="en-US" sz="2000"/>
              <a:t>第</a:t>
            </a:r>
            <a:r>
              <a:rPr lang="en-US" sz="2000"/>
              <a:t>14</a:t>
            </a:r>
            <a:r>
              <a:rPr lang="zh-CN" altLang="en-US" sz="2000"/>
              <a:t>行代码将该监听器注册到</a:t>
            </a:r>
            <a:r>
              <a:rPr lang="en-US" sz="2000" err="1"/>
              <a:t>ImageButton</a:t>
            </a:r>
            <a:r>
              <a:rPr lang="zh-CN" altLang="en-US" sz="2000"/>
              <a:t>上</a:t>
            </a:r>
            <a:endParaRPr lang="en-US" sz="2000"/>
          </a:p>
        </p:txBody>
      </p:sp>
      <p:graphicFrame>
        <p:nvGraphicFramePr>
          <p:cNvPr id="39940" name="Group 4"/>
          <p:cNvGraphicFramePr>
            <a:graphicFrameLocks noGrp="1"/>
          </p:cNvGraphicFramePr>
          <p:nvPr/>
        </p:nvGraphicFramePr>
        <p:xfrm>
          <a:off x="685800" y="1443046"/>
          <a:ext cx="8001000" cy="3200400"/>
        </p:xfrm>
        <a:graphic>
          <a:graphicData uri="http://schemas.openxmlformats.org/drawingml/2006/table">
            <a:tbl>
              <a:tblPr/>
              <a:tblGrid>
                <a:gridCol w="8001000">
                  <a:extLst>
                    <a:ext uri="{9D8B030D-6E8A-4147-A177-3AD203B41FA5}">
                      <a16:colId xmlns:a16="http://schemas.microsoft.com/office/drawing/2014/main" val="20000"/>
                    </a:ext>
                  </a:extLst>
                </a:gridCol>
              </a:tblGrid>
              <a:tr h="3200400">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AutoNum type="arabicPeriod"/>
                        <a:tabLst/>
                      </a:pPr>
                      <a:r>
                        <a:rPr kumimoji="0" lang="en-US" sz="1500" b="0" i="0" u="none" strike="noStrike" cap="none" normalizeH="0" baseline="0" err="1" smtClean="0">
                          <a:ln>
                            <a:noFill/>
                          </a:ln>
                          <a:solidFill>
                            <a:schemeClr val="tx1"/>
                          </a:solidFill>
                          <a:effectLst/>
                          <a:latin typeface="Times New Roman" pitchFamily="18" charset="0"/>
                          <a:ea typeface="宋体" pitchFamily="2" charset="-122"/>
                        </a:rPr>
                        <a:t>Button.OnClickListener</a:t>
                      </a:r>
                      <a:r>
                        <a:rPr kumimoji="0" lang="en-US" sz="1500" b="0" i="0" u="none" strike="noStrike" cap="none" normalizeH="0" baseline="0" smtClean="0">
                          <a:ln>
                            <a:noFill/>
                          </a:ln>
                          <a:solidFill>
                            <a:schemeClr val="tx1"/>
                          </a:solidFill>
                          <a:effectLst/>
                          <a:latin typeface="Times New Roman" pitchFamily="18" charset="0"/>
                          <a:ea typeface="宋体" pitchFamily="2" charset="-122"/>
                        </a:rPr>
                        <a:t> </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buttonListener</a:t>
                      </a:r>
                      <a:r>
                        <a:rPr kumimoji="0" lang="en-US" sz="1500" b="0" i="0" u="none" strike="noStrike" cap="none" normalizeH="0" baseline="0" smtClean="0">
                          <a:ln>
                            <a:noFill/>
                          </a:ln>
                          <a:solidFill>
                            <a:schemeClr val="tx1"/>
                          </a:solidFill>
                          <a:effectLst/>
                          <a:latin typeface="Times New Roman" pitchFamily="18" charset="0"/>
                          <a:ea typeface="宋体" pitchFamily="2" charset="-122"/>
                        </a:rPr>
                        <a:t> = new </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Button.OnClickListener</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@Override</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public void </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onClick</a:t>
                      </a:r>
                      <a:r>
                        <a:rPr kumimoji="0" lang="en-US" sz="1500" b="0" i="0" u="none" strike="noStrike" cap="none" normalizeH="0" baseline="0" smtClean="0">
                          <a:ln>
                            <a:noFill/>
                          </a:ln>
                          <a:solidFill>
                            <a:schemeClr val="tx1"/>
                          </a:solidFill>
                          <a:effectLst/>
                          <a:latin typeface="Times New Roman" pitchFamily="18" charset="0"/>
                          <a:ea typeface="宋体" pitchFamily="2" charset="-122"/>
                        </a:rPr>
                        <a:t>(View v) {</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switch(</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v.getId</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case R.id.Button01:</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textView.setText</a:t>
                      </a:r>
                      <a:r>
                        <a:rPr kumimoji="0" lang="en-US" sz="1500" b="0" i="0" u="none" strike="noStrike" cap="none" normalizeH="0" baseline="0" smtClean="0">
                          <a:ln>
                            <a:noFill/>
                          </a:ln>
                          <a:solidFill>
                            <a:schemeClr val="tx1"/>
                          </a:solidFill>
                          <a:effectLst/>
                          <a:latin typeface="Times New Roman" pitchFamily="18" charset="0"/>
                          <a:ea typeface="宋体" pitchFamily="2" charset="-122"/>
                        </a:rPr>
                        <a:t>("Button</a:t>
                      </a:r>
                      <a:r>
                        <a:rPr kumimoji="0" lang="zh-CN" altLang="en-US" sz="1500" b="0" i="0" u="none" strike="noStrike" cap="none" normalizeH="0" baseline="0" smtClean="0">
                          <a:ln>
                            <a:noFill/>
                          </a:ln>
                          <a:solidFill>
                            <a:schemeClr val="tx1"/>
                          </a:solidFill>
                          <a:effectLst/>
                          <a:latin typeface="Times New Roman" pitchFamily="18" charset="0"/>
                          <a:ea typeface="宋体" pitchFamily="2" charset="-122"/>
                        </a:rPr>
                        <a:t>按钮</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return;</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case R.id.ImageButton01:</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textView.setText</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ImageButton</a:t>
                      </a:r>
                      <a:r>
                        <a:rPr kumimoji="0" lang="zh-CN" altLang="en-US" sz="1500" b="0" i="0" u="none" strike="noStrike" cap="none" normalizeH="0" baseline="0" smtClean="0">
                          <a:ln>
                            <a:noFill/>
                          </a:ln>
                          <a:solidFill>
                            <a:schemeClr val="tx1"/>
                          </a:solidFill>
                          <a:effectLst/>
                          <a:latin typeface="Times New Roman" pitchFamily="18" charset="0"/>
                          <a:ea typeface="宋体" pitchFamily="2" charset="-122"/>
                        </a:rPr>
                        <a:t>按钮</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return;</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	</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AutoNum type="arabicPeriod"/>
                        <a:tabLst/>
                      </a:pPr>
                      <a:r>
                        <a:rPr kumimoji="0" lang="en-US" sz="1500" b="0"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1500" b="0" i="0" u="none" strike="noStrike" cap="none" normalizeH="0" baseline="0" smtClean="0">
                          <a:ln>
                            <a:noFill/>
                          </a:ln>
                          <a:solidFill>
                            <a:schemeClr val="tx1"/>
                          </a:solidFill>
                          <a:effectLst/>
                          <a:latin typeface="Times New Roman" pitchFamily="18" charset="0"/>
                          <a:ea typeface="宋体" pitchFamily="2" charset="-122"/>
                        </a:rPr>
                        <a:t>   </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zh-CN" altLang="en-US" sz="1500" b="0" i="0" u="none" strike="noStrike" cap="none" normalizeH="0" baseline="0" smtClean="0">
                          <a:ln>
                            <a:noFill/>
                          </a:ln>
                          <a:solidFill>
                            <a:schemeClr val="tx1"/>
                          </a:solidFill>
                          <a:effectLst/>
                          <a:latin typeface="Times New Roman" pitchFamily="18" charset="0"/>
                          <a:ea typeface="宋体" pitchFamily="2" charset="-122"/>
                        </a:rPr>
                        <a:t>     </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button.setOnClickListener</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buttonListener</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5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zh-CN" altLang="en-US" sz="1500" b="0" i="0" u="none" strike="noStrike" cap="none" normalizeH="0" baseline="0" smtClean="0">
                          <a:ln>
                            <a:noFill/>
                          </a:ln>
                          <a:solidFill>
                            <a:schemeClr val="tx1"/>
                          </a:solidFill>
                          <a:effectLst/>
                          <a:latin typeface="Times New Roman" pitchFamily="18" charset="0"/>
                          <a:ea typeface="宋体" pitchFamily="2" charset="-122"/>
                        </a:rPr>
                        <a:t>     </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imageButton.setOnClickListener</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r>
                        <a:rPr kumimoji="0" lang="en-US" sz="1500" b="0" i="0" u="none" strike="noStrike" cap="none" normalizeH="0" baseline="0" err="1" smtClean="0">
                          <a:ln>
                            <a:noFill/>
                          </a:ln>
                          <a:solidFill>
                            <a:schemeClr val="tx1"/>
                          </a:solidFill>
                          <a:effectLst/>
                          <a:latin typeface="Times New Roman" pitchFamily="18" charset="0"/>
                          <a:ea typeface="宋体" pitchFamily="2" charset="-122"/>
                        </a:rPr>
                        <a:t>buttonListener</a:t>
                      </a:r>
                      <a:r>
                        <a:rPr kumimoji="0" lang="en-US" sz="15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500" b="0" i="0" u="none" strike="noStrike" cap="none" normalizeH="0" baseline="0" smtClean="0">
                        <a:ln>
                          <a:noFill/>
                        </a:ln>
                        <a:solidFill>
                          <a:schemeClr val="accent2"/>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323850" y="1557338"/>
            <a:ext cx="8569325" cy="4032250"/>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30723" name="Rectangle 3"/>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161796" name="Rectangle 4"/>
          <p:cNvSpPr>
            <a:spLocks noGrp="1" noChangeArrowheads="1"/>
          </p:cNvSpPr>
          <p:nvPr>
            <p:ph type="body" idx="1"/>
          </p:nvPr>
        </p:nvSpPr>
        <p:spPr>
          <a:xfrm>
            <a:off x="323850" y="1123950"/>
            <a:ext cx="8424863" cy="4392613"/>
          </a:xfrm>
        </p:spPr>
        <p:txBody>
          <a:bodyPr/>
          <a:lstStyle/>
          <a:p>
            <a:pPr>
              <a:lnSpc>
                <a:spcPct val="110000"/>
              </a:lnSpc>
              <a:spcBef>
                <a:spcPts val="300"/>
              </a:spcBef>
              <a:tabLst>
                <a:tab pos="3943350" algn="l"/>
                <a:tab pos="6724650" algn="l"/>
                <a:tab pos="6915150" algn="l"/>
              </a:tabLst>
            </a:pPr>
            <a:r>
              <a:rPr lang="zh-CN" altLang="en-US" sz="2400" b="1" smtClean="0">
                <a:latin typeface="微软雅黑" pitchFamily="34" charset="-122"/>
                <a:ea typeface="微软雅黑" pitchFamily="34" charset="-122"/>
              </a:rPr>
              <a:t>在布局文件中定义</a:t>
            </a:r>
            <a:r>
              <a:rPr lang="en-US" altLang="zh-CN" sz="2400" b="1" err="1" smtClean="0">
                <a:latin typeface="微软雅黑" pitchFamily="34" charset="-122"/>
                <a:ea typeface="微软雅黑" pitchFamily="34" charset="-122"/>
              </a:rPr>
              <a:t>ImageButton</a:t>
            </a:r>
            <a:endParaRPr lang="en-US" altLang="zh-CN" sz="2400" b="1" smtClean="0">
              <a:latin typeface="微软雅黑" pitchFamily="34" charset="-122"/>
              <a:ea typeface="微软雅黑" pitchFamily="34" charset="-122"/>
            </a:endParaRPr>
          </a:p>
          <a:p>
            <a:pPr>
              <a:lnSpc>
                <a:spcPct val="90000"/>
              </a:lnSpc>
              <a:spcBef>
                <a:spcPct val="35000"/>
              </a:spcBef>
              <a:buFont typeface="Wingdings" pitchFamily="2" charset="2"/>
              <a:buNone/>
              <a:tabLst>
                <a:tab pos="3943350" algn="l"/>
                <a:tab pos="6724650" algn="l"/>
                <a:tab pos="6915150" algn="l"/>
              </a:tabLst>
            </a:pPr>
            <a:endParaRPr lang="en-US" altLang="zh-CN" sz="500" smtClean="0">
              <a:ea typeface="宋体" pitchFamily="2" charset="-122"/>
            </a:endParaRPr>
          </a:p>
          <a:p>
            <a:pPr>
              <a:lnSpc>
                <a:spcPct val="90000"/>
              </a:lnSpc>
              <a:spcBef>
                <a:spcPct val="35000"/>
              </a:spcBef>
              <a:buFont typeface="Wingdings" pitchFamily="2" charset="2"/>
              <a:buNone/>
              <a:tabLst>
                <a:tab pos="3943350" algn="l"/>
                <a:tab pos="6724650" algn="l"/>
                <a:tab pos="6915150" algn="l"/>
              </a:tabLst>
            </a:pPr>
            <a:r>
              <a:rPr lang="en-US" altLang="zh-CN" sz="1800" smtClean="0"/>
              <a:t>&lt;</a:t>
            </a:r>
            <a:r>
              <a:rPr lang="en-US" altLang="zh-CN" sz="1800" err="1" smtClean="0"/>
              <a:t>ImageButton</a:t>
            </a:r>
            <a:endParaRPr lang="en-US" altLang="zh-CN" sz="1800" smtClean="0"/>
          </a:p>
          <a:p>
            <a:pPr>
              <a:lnSpc>
                <a:spcPct val="90000"/>
              </a:lnSpc>
              <a:spcBef>
                <a:spcPct val="35000"/>
              </a:spcBef>
              <a:buFont typeface="Wingdings" pitchFamily="2" charset="2"/>
              <a:buNone/>
              <a:tabLst>
                <a:tab pos="3943350" algn="l"/>
                <a:tab pos="6724650" algn="l"/>
                <a:tab pos="6915150" algn="l"/>
              </a:tabLst>
            </a:pPr>
            <a:r>
              <a:rPr lang="en-US" altLang="zh-CN" sz="1800" smtClean="0"/>
              <a:t>  </a:t>
            </a:r>
            <a:r>
              <a:rPr lang="en-US" altLang="zh-CN" sz="1800" err="1" smtClean="0"/>
              <a:t>android:id</a:t>
            </a:r>
            <a:r>
              <a:rPr lang="en-US" altLang="zh-CN" sz="1800" smtClean="0"/>
              <a:t>="@+id/image_button1"</a:t>
            </a:r>
          </a:p>
          <a:p>
            <a:pPr>
              <a:lnSpc>
                <a:spcPct val="90000"/>
              </a:lnSpc>
              <a:spcBef>
                <a:spcPct val="35000"/>
              </a:spcBef>
              <a:buFont typeface="Wingdings" pitchFamily="2" charset="2"/>
              <a:buNone/>
              <a:tabLst>
                <a:tab pos="3943350" algn="l"/>
                <a:tab pos="6724650" algn="l"/>
                <a:tab pos="6915150" algn="l"/>
              </a:tabLst>
            </a:pPr>
            <a:r>
              <a:rPr lang="en-US" altLang="zh-CN" sz="1800" smtClean="0"/>
              <a:t>  </a:t>
            </a:r>
            <a:r>
              <a:rPr lang="en-US" altLang="zh-CN" sz="1800" err="1" smtClean="0"/>
              <a:t>android:src</a:t>
            </a:r>
            <a:r>
              <a:rPr lang="en-US" altLang="zh-CN" sz="1800" smtClean="0"/>
              <a:t>="@</a:t>
            </a:r>
            <a:r>
              <a:rPr lang="en-US" altLang="zh-CN" sz="1800" err="1" smtClean="0"/>
              <a:t>drawable</a:t>
            </a:r>
            <a:r>
              <a:rPr lang="en-US" altLang="zh-CN" sz="1800" smtClean="0"/>
              <a:t>/play"</a:t>
            </a:r>
          </a:p>
          <a:p>
            <a:pPr>
              <a:lnSpc>
                <a:spcPct val="90000"/>
              </a:lnSpc>
              <a:spcBef>
                <a:spcPct val="35000"/>
              </a:spcBef>
              <a:buFont typeface="Wingdings" pitchFamily="2" charset="2"/>
              <a:buNone/>
              <a:tabLst>
                <a:tab pos="3943350" algn="l"/>
                <a:tab pos="6724650" algn="l"/>
                <a:tab pos="6915150" algn="l"/>
              </a:tabLst>
            </a:pPr>
            <a:r>
              <a:rPr lang="en-US" altLang="zh-CN" sz="1800" smtClean="0"/>
              <a:t>  </a:t>
            </a:r>
            <a:r>
              <a:rPr lang="en-US" altLang="zh-CN" sz="1800" err="1" smtClean="0"/>
              <a:t>android:layout_width</a:t>
            </a:r>
            <a:r>
              <a:rPr lang="en-US" altLang="zh-CN" sz="1800" smtClean="0"/>
              <a:t>="</a:t>
            </a:r>
            <a:r>
              <a:rPr lang="en-US" altLang="zh-CN" sz="1800" err="1" smtClean="0"/>
              <a:t>wrap_content</a:t>
            </a:r>
            <a:r>
              <a:rPr lang="en-US" altLang="zh-CN" sz="1800" smtClean="0"/>
              <a:t>"</a:t>
            </a:r>
          </a:p>
          <a:p>
            <a:pPr>
              <a:lnSpc>
                <a:spcPct val="90000"/>
              </a:lnSpc>
              <a:spcBef>
                <a:spcPct val="35000"/>
              </a:spcBef>
              <a:buFont typeface="Wingdings" pitchFamily="2" charset="2"/>
              <a:buNone/>
              <a:tabLst>
                <a:tab pos="3943350" algn="l"/>
                <a:tab pos="6724650" algn="l"/>
                <a:tab pos="6915150" algn="l"/>
              </a:tabLst>
            </a:pPr>
            <a:r>
              <a:rPr lang="en-US" altLang="zh-CN" sz="1800" smtClean="0"/>
              <a:t>  </a:t>
            </a:r>
            <a:r>
              <a:rPr lang="en-US" altLang="zh-CN" sz="1800" err="1" smtClean="0"/>
              <a:t>android:layout_height</a:t>
            </a:r>
            <a:r>
              <a:rPr lang="en-US" altLang="zh-CN" sz="1800" smtClean="0"/>
              <a:t>="</a:t>
            </a:r>
            <a:r>
              <a:rPr lang="en-US" altLang="zh-CN" sz="1800" err="1" smtClean="0"/>
              <a:t>wrap_content</a:t>
            </a:r>
            <a:r>
              <a:rPr lang="en-US" altLang="zh-CN" sz="1800" smtClean="0"/>
              <a:t>"/&gt;</a:t>
            </a:r>
          </a:p>
          <a:p>
            <a:pPr>
              <a:lnSpc>
                <a:spcPct val="90000"/>
              </a:lnSpc>
              <a:spcBef>
                <a:spcPct val="35000"/>
              </a:spcBef>
              <a:buFont typeface="Wingdings" pitchFamily="2" charset="2"/>
              <a:buNone/>
              <a:tabLst>
                <a:tab pos="3943350" algn="l"/>
                <a:tab pos="6724650" algn="l"/>
                <a:tab pos="6915150" algn="l"/>
              </a:tabLst>
            </a:pPr>
            <a:r>
              <a:rPr lang="en-US" altLang="zh-CN" sz="800" smtClean="0"/>
              <a:t>  </a:t>
            </a:r>
          </a:p>
          <a:p>
            <a:pPr>
              <a:lnSpc>
                <a:spcPct val="90000"/>
              </a:lnSpc>
              <a:spcBef>
                <a:spcPct val="35000"/>
              </a:spcBef>
              <a:buFont typeface="Wingdings" pitchFamily="2" charset="2"/>
              <a:buNone/>
              <a:tabLst>
                <a:tab pos="3943350" algn="l"/>
                <a:tab pos="6724650" algn="l"/>
                <a:tab pos="6915150" algn="l"/>
              </a:tabLst>
            </a:pPr>
            <a:r>
              <a:rPr lang="en-US" altLang="zh-CN" sz="1800" smtClean="0"/>
              <a:t>&lt;</a:t>
            </a:r>
            <a:r>
              <a:rPr lang="en-US" altLang="zh-CN" sz="1800" err="1" smtClean="0"/>
              <a:t>ImageButton</a:t>
            </a:r>
            <a:endParaRPr lang="en-US" altLang="zh-CN" sz="1800" smtClean="0"/>
          </a:p>
          <a:p>
            <a:pPr>
              <a:lnSpc>
                <a:spcPct val="90000"/>
              </a:lnSpc>
              <a:spcBef>
                <a:spcPct val="35000"/>
              </a:spcBef>
              <a:buFont typeface="Wingdings" pitchFamily="2" charset="2"/>
              <a:buNone/>
              <a:tabLst>
                <a:tab pos="3943350" algn="l"/>
                <a:tab pos="6724650" algn="l"/>
                <a:tab pos="6915150" algn="l"/>
              </a:tabLst>
            </a:pPr>
            <a:r>
              <a:rPr lang="en-US" altLang="zh-CN" sz="1800" smtClean="0"/>
              <a:t>  </a:t>
            </a:r>
            <a:r>
              <a:rPr lang="en-US" altLang="zh-CN" sz="1800" err="1" smtClean="0"/>
              <a:t>android:id</a:t>
            </a:r>
            <a:r>
              <a:rPr lang="en-US" altLang="zh-CN" sz="1800" smtClean="0"/>
              <a:t>="@+id/image_button2"</a:t>
            </a:r>
          </a:p>
          <a:p>
            <a:pPr>
              <a:lnSpc>
                <a:spcPct val="90000"/>
              </a:lnSpc>
              <a:spcBef>
                <a:spcPct val="35000"/>
              </a:spcBef>
              <a:buFont typeface="Wingdings" pitchFamily="2" charset="2"/>
              <a:buNone/>
              <a:tabLst>
                <a:tab pos="3943350" algn="l"/>
                <a:tab pos="6724650" algn="l"/>
                <a:tab pos="6915150" algn="l"/>
              </a:tabLst>
            </a:pPr>
            <a:r>
              <a:rPr lang="en-US" altLang="zh-CN" sz="1800" smtClean="0"/>
              <a:t>  </a:t>
            </a:r>
            <a:r>
              <a:rPr lang="en-US" altLang="zh-CN" sz="1800" err="1" smtClean="0"/>
              <a:t>android:src</a:t>
            </a:r>
            <a:r>
              <a:rPr lang="en-US" altLang="zh-CN" sz="1800" smtClean="0"/>
              <a:t>="@</a:t>
            </a:r>
            <a:r>
              <a:rPr lang="en-US" altLang="zh-CN" sz="1800" err="1" smtClean="0"/>
              <a:t>drawable</a:t>
            </a:r>
            <a:r>
              <a:rPr lang="en-US" altLang="zh-CN" sz="1800" smtClean="0"/>
              <a:t>/</a:t>
            </a:r>
            <a:r>
              <a:rPr lang="en-US" altLang="zh-CN" sz="1800" err="1" smtClean="0"/>
              <a:t>myselector</a:t>
            </a:r>
            <a:r>
              <a:rPr lang="en-US" altLang="zh-CN" sz="1800" smtClean="0"/>
              <a:t>"</a:t>
            </a:r>
          </a:p>
          <a:p>
            <a:pPr>
              <a:lnSpc>
                <a:spcPct val="90000"/>
              </a:lnSpc>
              <a:spcBef>
                <a:spcPct val="35000"/>
              </a:spcBef>
              <a:buFont typeface="Wingdings" pitchFamily="2" charset="2"/>
              <a:buNone/>
              <a:tabLst>
                <a:tab pos="3943350" algn="l"/>
                <a:tab pos="6724650" algn="l"/>
                <a:tab pos="6915150" algn="l"/>
              </a:tabLst>
            </a:pPr>
            <a:r>
              <a:rPr lang="en-US" altLang="zh-CN" sz="1800" smtClean="0"/>
              <a:t>  </a:t>
            </a:r>
            <a:r>
              <a:rPr lang="en-US" altLang="zh-CN" sz="1800" err="1" smtClean="0"/>
              <a:t>android:layout_width</a:t>
            </a:r>
            <a:r>
              <a:rPr lang="en-US" altLang="zh-CN" sz="1800" smtClean="0"/>
              <a:t>="</a:t>
            </a:r>
            <a:r>
              <a:rPr lang="en-US" altLang="zh-CN" sz="1800" err="1" smtClean="0"/>
              <a:t>wrap_content</a:t>
            </a:r>
            <a:r>
              <a:rPr lang="en-US" altLang="zh-CN" sz="1800" smtClean="0"/>
              <a:t>"</a:t>
            </a:r>
          </a:p>
          <a:p>
            <a:pPr>
              <a:lnSpc>
                <a:spcPct val="90000"/>
              </a:lnSpc>
              <a:spcBef>
                <a:spcPct val="35000"/>
              </a:spcBef>
              <a:buFont typeface="Wingdings" pitchFamily="2" charset="2"/>
              <a:buNone/>
              <a:tabLst>
                <a:tab pos="3943350" algn="l"/>
                <a:tab pos="6724650" algn="l"/>
                <a:tab pos="6915150" algn="l"/>
              </a:tabLst>
            </a:pPr>
            <a:r>
              <a:rPr lang="en-US" altLang="zh-CN" sz="1800" smtClean="0"/>
              <a:t>  </a:t>
            </a:r>
            <a:r>
              <a:rPr lang="en-US" altLang="zh-CN" sz="1800" err="1" smtClean="0"/>
              <a:t>android:layout_height</a:t>
            </a:r>
            <a:r>
              <a:rPr lang="en-US" altLang="zh-CN" sz="1800" smtClean="0"/>
              <a:t>="</a:t>
            </a:r>
            <a:r>
              <a:rPr lang="en-US" altLang="zh-CN" sz="1800" err="1" smtClean="0"/>
              <a:t>wrap_content</a:t>
            </a:r>
            <a:r>
              <a:rPr lang="en-US" altLang="zh-CN" sz="1800" smtClean="0"/>
              <a:t>"/&gt;</a:t>
            </a:r>
          </a:p>
        </p:txBody>
      </p:sp>
      <p:sp>
        <p:nvSpPr>
          <p:cNvPr id="3072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61800" name="Picture 8"/>
          <p:cNvPicPr>
            <a:picLocks noChangeAspect="1" noChangeArrowheads="1"/>
          </p:cNvPicPr>
          <p:nvPr/>
        </p:nvPicPr>
        <p:blipFill>
          <a:blip r:embed="rId2" cstate="print"/>
          <a:srcRect b="6923"/>
          <a:stretch>
            <a:fillRect/>
          </a:stretch>
        </p:blipFill>
        <p:spPr bwMode="auto">
          <a:xfrm>
            <a:off x="1547813" y="4581525"/>
            <a:ext cx="6911975" cy="1858963"/>
          </a:xfrm>
          <a:prstGeom prst="rect">
            <a:avLst/>
          </a:prstGeom>
          <a:noFill/>
          <a:ln w="9525">
            <a:solidFill>
              <a:srgbClr val="FF6600"/>
            </a:solidFill>
            <a:miter lim="800000"/>
            <a:headEnd/>
            <a:tailEnd/>
          </a:ln>
          <a:effectLst>
            <a:outerShdw dist="35921" dir="2700000" algn="ctr" rotWithShape="0">
              <a:srgbClr val="744512">
                <a:alpha val="50000"/>
              </a:srgbClr>
            </a:outerShdw>
          </a:effectLst>
        </p:spPr>
      </p:pic>
      <p:pic>
        <p:nvPicPr>
          <p:cNvPr id="161801" name="Picture 9"/>
          <p:cNvPicPr>
            <a:picLocks noChangeAspect="1" noChangeArrowheads="1"/>
          </p:cNvPicPr>
          <p:nvPr/>
        </p:nvPicPr>
        <p:blipFill>
          <a:blip r:embed="rId3" cstate="print"/>
          <a:srcRect/>
          <a:stretch>
            <a:fillRect/>
          </a:stretch>
        </p:blipFill>
        <p:spPr bwMode="auto">
          <a:xfrm>
            <a:off x="5435600" y="1412875"/>
            <a:ext cx="3238500" cy="23717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1796">
                                            <p:txEl>
                                              <p:pRg st="0" end="0"/>
                                            </p:txEl>
                                          </p:spTgt>
                                        </p:tgtEl>
                                        <p:attrNameLst>
                                          <p:attrName>style.visibility</p:attrName>
                                        </p:attrNameLst>
                                      </p:cBhvr>
                                      <p:to>
                                        <p:strVal val="visible"/>
                                      </p:to>
                                    </p:set>
                                    <p:animEffect transition="in" filter="wipe(up)">
                                      <p:cBhvr>
                                        <p:cTn id="7" dur="500"/>
                                        <p:tgtEl>
                                          <p:spTgt spid="161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1794"/>
                                        </p:tgtEl>
                                        <p:attrNameLst>
                                          <p:attrName>style.visibility</p:attrName>
                                        </p:attrNameLst>
                                      </p:cBhvr>
                                      <p:to>
                                        <p:strVal val="visible"/>
                                      </p:to>
                                    </p:set>
                                    <p:animEffect transition="in" filter="box(out)">
                                      <p:cBhvr>
                                        <p:cTn id="12" dur="500"/>
                                        <p:tgtEl>
                                          <p:spTgt spid="16179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61796">
                                            <p:txEl>
                                              <p:pRg st="2" end="2"/>
                                            </p:txEl>
                                          </p:spTgt>
                                        </p:tgtEl>
                                        <p:attrNameLst>
                                          <p:attrName>style.visibility</p:attrName>
                                        </p:attrNameLst>
                                      </p:cBhvr>
                                      <p:to>
                                        <p:strVal val="visible"/>
                                      </p:to>
                                    </p:set>
                                    <p:animEffect transition="in" filter="wipe(up)">
                                      <p:cBhvr>
                                        <p:cTn id="16" dur="500"/>
                                        <p:tgtEl>
                                          <p:spTgt spid="161796">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61796">
                                            <p:txEl>
                                              <p:pRg st="3" end="3"/>
                                            </p:txEl>
                                          </p:spTgt>
                                        </p:tgtEl>
                                        <p:attrNameLst>
                                          <p:attrName>style.visibility</p:attrName>
                                        </p:attrNameLst>
                                      </p:cBhvr>
                                      <p:to>
                                        <p:strVal val="visible"/>
                                      </p:to>
                                    </p:set>
                                    <p:animEffect transition="in" filter="wipe(up)">
                                      <p:cBhvr>
                                        <p:cTn id="19" dur="500"/>
                                        <p:tgtEl>
                                          <p:spTgt spid="161796">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61796">
                                            <p:txEl>
                                              <p:pRg st="4" end="4"/>
                                            </p:txEl>
                                          </p:spTgt>
                                        </p:tgtEl>
                                        <p:attrNameLst>
                                          <p:attrName>style.visibility</p:attrName>
                                        </p:attrNameLst>
                                      </p:cBhvr>
                                      <p:to>
                                        <p:strVal val="visible"/>
                                      </p:to>
                                    </p:set>
                                    <p:animEffect transition="in" filter="wipe(up)">
                                      <p:cBhvr>
                                        <p:cTn id="22" dur="500"/>
                                        <p:tgtEl>
                                          <p:spTgt spid="161796">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1796">
                                            <p:txEl>
                                              <p:pRg st="5" end="5"/>
                                            </p:txEl>
                                          </p:spTgt>
                                        </p:tgtEl>
                                        <p:attrNameLst>
                                          <p:attrName>style.visibility</p:attrName>
                                        </p:attrNameLst>
                                      </p:cBhvr>
                                      <p:to>
                                        <p:strVal val="visible"/>
                                      </p:to>
                                    </p:set>
                                    <p:animEffect transition="in" filter="wipe(up)">
                                      <p:cBhvr>
                                        <p:cTn id="25" dur="500"/>
                                        <p:tgtEl>
                                          <p:spTgt spid="161796">
                                            <p:txEl>
                                              <p:pRg st="5" end="5"/>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1796">
                                            <p:txEl>
                                              <p:pRg st="6" end="6"/>
                                            </p:txEl>
                                          </p:spTgt>
                                        </p:tgtEl>
                                        <p:attrNameLst>
                                          <p:attrName>style.visibility</p:attrName>
                                        </p:attrNameLst>
                                      </p:cBhvr>
                                      <p:to>
                                        <p:strVal val="visible"/>
                                      </p:to>
                                    </p:set>
                                    <p:animEffect transition="in" filter="wipe(up)">
                                      <p:cBhvr>
                                        <p:cTn id="28" dur="500"/>
                                        <p:tgtEl>
                                          <p:spTgt spid="161796">
                                            <p:txEl>
                                              <p:pRg st="6" end="6"/>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61796">
                                            <p:txEl>
                                              <p:pRg st="7" end="7"/>
                                            </p:txEl>
                                          </p:spTgt>
                                        </p:tgtEl>
                                        <p:attrNameLst>
                                          <p:attrName>style.visibility</p:attrName>
                                        </p:attrNameLst>
                                      </p:cBhvr>
                                      <p:to>
                                        <p:strVal val="visible"/>
                                      </p:to>
                                    </p:set>
                                    <p:animEffect transition="in" filter="wipe(up)">
                                      <p:cBhvr>
                                        <p:cTn id="31" dur="500"/>
                                        <p:tgtEl>
                                          <p:spTgt spid="161796">
                                            <p:txEl>
                                              <p:pRg st="7" end="7"/>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61796">
                                            <p:txEl>
                                              <p:pRg st="8" end="8"/>
                                            </p:txEl>
                                          </p:spTgt>
                                        </p:tgtEl>
                                        <p:attrNameLst>
                                          <p:attrName>style.visibility</p:attrName>
                                        </p:attrNameLst>
                                      </p:cBhvr>
                                      <p:to>
                                        <p:strVal val="visible"/>
                                      </p:to>
                                    </p:set>
                                    <p:animEffect transition="in" filter="wipe(up)">
                                      <p:cBhvr>
                                        <p:cTn id="34" dur="500"/>
                                        <p:tgtEl>
                                          <p:spTgt spid="161796">
                                            <p:txEl>
                                              <p:pRg st="8" end="8"/>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61796">
                                            <p:txEl>
                                              <p:pRg st="9" end="9"/>
                                            </p:txEl>
                                          </p:spTgt>
                                        </p:tgtEl>
                                        <p:attrNameLst>
                                          <p:attrName>style.visibility</p:attrName>
                                        </p:attrNameLst>
                                      </p:cBhvr>
                                      <p:to>
                                        <p:strVal val="visible"/>
                                      </p:to>
                                    </p:set>
                                    <p:animEffect transition="in" filter="wipe(up)">
                                      <p:cBhvr>
                                        <p:cTn id="37" dur="500"/>
                                        <p:tgtEl>
                                          <p:spTgt spid="161796">
                                            <p:txEl>
                                              <p:pRg st="9" end="9"/>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61796">
                                            <p:txEl>
                                              <p:pRg st="10" end="10"/>
                                            </p:txEl>
                                          </p:spTgt>
                                        </p:tgtEl>
                                        <p:attrNameLst>
                                          <p:attrName>style.visibility</p:attrName>
                                        </p:attrNameLst>
                                      </p:cBhvr>
                                      <p:to>
                                        <p:strVal val="visible"/>
                                      </p:to>
                                    </p:set>
                                    <p:animEffect transition="in" filter="wipe(up)">
                                      <p:cBhvr>
                                        <p:cTn id="40" dur="500"/>
                                        <p:tgtEl>
                                          <p:spTgt spid="161796">
                                            <p:txEl>
                                              <p:pRg st="10" end="10"/>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1796">
                                            <p:txEl>
                                              <p:pRg st="11" end="11"/>
                                            </p:txEl>
                                          </p:spTgt>
                                        </p:tgtEl>
                                        <p:attrNameLst>
                                          <p:attrName>style.visibility</p:attrName>
                                        </p:attrNameLst>
                                      </p:cBhvr>
                                      <p:to>
                                        <p:strVal val="visible"/>
                                      </p:to>
                                    </p:set>
                                    <p:animEffect transition="in" filter="wipe(up)">
                                      <p:cBhvr>
                                        <p:cTn id="43" dur="500"/>
                                        <p:tgtEl>
                                          <p:spTgt spid="161796">
                                            <p:txEl>
                                              <p:pRg st="11" end="11"/>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61796">
                                            <p:txEl>
                                              <p:pRg st="12" end="12"/>
                                            </p:txEl>
                                          </p:spTgt>
                                        </p:tgtEl>
                                        <p:attrNameLst>
                                          <p:attrName>style.visibility</p:attrName>
                                        </p:attrNameLst>
                                      </p:cBhvr>
                                      <p:to>
                                        <p:strVal val="visible"/>
                                      </p:to>
                                    </p:set>
                                    <p:animEffect transition="in" filter="wipe(up)">
                                      <p:cBhvr>
                                        <p:cTn id="46" dur="500"/>
                                        <p:tgtEl>
                                          <p:spTgt spid="161796">
                                            <p:txEl>
                                              <p:pRg st="12" end="12"/>
                                            </p:txEl>
                                          </p:spTgt>
                                        </p:tgtEl>
                                      </p:cBhvr>
                                    </p:animEffect>
                                  </p:childTnLst>
                                </p:cTn>
                              </p:par>
                            </p:childTnLst>
                          </p:cTn>
                        </p:par>
                        <p:par>
                          <p:cTn id="47" fill="hold">
                            <p:stCondLst>
                              <p:cond delay="1000"/>
                            </p:stCondLst>
                            <p:childTnLst>
                              <p:par>
                                <p:cTn id="48" presetID="12" presetClass="entr" presetSubtype="8" fill="hold" nodeType="afterEffect">
                                  <p:stCondLst>
                                    <p:cond delay="0"/>
                                  </p:stCondLst>
                                  <p:childTnLst>
                                    <p:set>
                                      <p:cBhvr>
                                        <p:cTn id="49" dur="1" fill="hold">
                                          <p:stCondLst>
                                            <p:cond delay="0"/>
                                          </p:stCondLst>
                                        </p:cTn>
                                        <p:tgtEl>
                                          <p:spTgt spid="161801"/>
                                        </p:tgtEl>
                                        <p:attrNameLst>
                                          <p:attrName>style.visibility</p:attrName>
                                        </p:attrNameLst>
                                      </p:cBhvr>
                                      <p:to>
                                        <p:strVal val="visible"/>
                                      </p:to>
                                    </p:set>
                                    <p:animEffect transition="in" filter="slide(fromLeft)">
                                      <p:cBhvr>
                                        <p:cTn id="50" dur="500"/>
                                        <p:tgtEl>
                                          <p:spTgt spid="16180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61800"/>
                                        </p:tgtEl>
                                        <p:attrNameLst>
                                          <p:attrName>style.visibility</p:attrName>
                                        </p:attrNameLst>
                                      </p:cBhvr>
                                      <p:to>
                                        <p:strVal val="visible"/>
                                      </p:to>
                                    </p:set>
                                    <p:animEffect transition="in" filter="wipe(up)">
                                      <p:cBhvr>
                                        <p:cTn id="55" dur="500"/>
                                        <p:tgtEl>
                                          <p:spTgt spid="16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6"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sz="half" idx="1"/>
          </p:nvPr>
        </p:nvSpPr>
        <p:spPr>
          <a:xfrm>
            <a:off x="250825" y="1163638"/>
            <a:ext cx="8569325" cy="3408362"/>
          </a:xfrm>
        </p:spPr>
        <p:txBody>
          <a:bodyPr/>
          <a:lstStyle/>
          <a:p>
            <a:pPr>
              <a:lnSpc>
                <a:spcPct val="110000"/>
              </a:lnSpc>
              <a:spcBef>
                <a:spcPts val="300"/>
              </a:spcBef>
              <a:tabLst>
                <a:tab pos="3943350" algn="l"/>
                <a:tab pos="6724650" algn="l"/>
                <a:tab pos="6915150" algn="l"/>
              </a:tabLst>
              <a:defRPr/>
            </a:pPr>
            <a:r>
              <a:rPr lang="zh-CN" altLang="en-US" sz="2400" b="1" smtClean="0">
                <a:latin typeface="微软雅黑" pitchFamily="34" charset="-122"/>
                <a:ea typeface="微软雅黑" pitchFamily="34" charset="-122"/>
              </a:rPr>
              <a:t>复选与单选按钮控件</a:t>
            </a:r>
            <a:endParaRPr lang="en-US" altLang="zh-CN" sz="2400" b="1" smtClean="0">
              <a:latin typeface="微软雅黑" pitchFamily="34" charset="-122"/>
              <a:ea typeface="微软雅黑" pitchFamily="34" charset="-122"/>
            </a:endParaRPr>
          </a:p>
          <a:p>
            <a:pPr marL="723900" lvl="1" indent="-361950" eaLnBrk="1" hangingPunct="1">
              <a:lnSpc>
                <a:spcPct val="11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CheckBox</a:t>
            </a:r>
            <a:r>
              <a:rPr lang="zh-CN" altLang="en-US" sz="2200" smtClean="0">
                <a:latin typeface="微软雅黑" pitchFamily="34" charset="-122"/>
                <a:ea typeface="微软雅黑" pitchFamily="34" charset="-122"/>
                <a:cs typeface="+mn-cs"/>
              </a:rPr>
              <a:t>与</a:t>
            </a:r>
            <a:r>
              <a:rPr lang="en-US" altLang="zh-CN" sz="2200" err="1" smtClean="0">
                <a:latin typeface="微软雅黑" pitchFamily="34" charset="-122"/>
                <a:ea typeface="微软雅黑" pitchFamily="34" charset="-122"/>
                <a:cs typeface="+mn-cs"/>
              </a:rPr>
              <a:t>RadioButton</a:t>
            </a:r>
            <a:r>
              <a:rPr lang="zh-CN" altLang="en-US" sz="2200" smtClean="0">
                <a:latin typeface="微软雅黑" pitchFamily="34" charset="-122"/>
                <a:ea typeface="微软雅黑" pitchFamily="34" charset="-122"/>
                <a:cs typeface="+mn-cs"/>
              </a:rPr>
              <a:t>都继承自</a:t>
            </a:r>
            <a:r>
              <a:rPr lang="en-US" altLang="zh-CN" sz="2200" err="1" smtClean="0">
                <a:latin typeface="微软雅黑" pitchFamily="34" charset="-122"/>
                <a:ea typeface="微软雅黑" pitchFamily="34" charset="-122"/>
                <a:cs typeface="+mn-cs"/>
              </a:rPr>
              <a:t>CompoundButton</a:t>
            </a:r>
            <a:r>
              <a:rPr lang="zh-CN" altLang="en-US" sz="2200" smtClean="0">
                <a:latin typeface="微软雅黑" pitchFamily="34" charset="-122"/>
                <a:ea typeface="微软雅黑" pitchFamily="34" charset="-122"/>
                <a:cs typeface="+mn-cs"/>
              </a:rPr>
              <a:t>。</a:t>
            </a:r>
          </a:p>
          <a:p>
            <a:pPr marL="723900" lvl="1" indent="-361950" eaLnBrk="1" hangingPunct="1">
              <a:lnSpc>
                <a:spcPct val="11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CheckBox</a:t>
            </a:r>
            <a:endParaRPr lang="en-US" altLang="zh-CN" sz="2200" smtClean="0">
              <a:latin typeface="微软雅黑" pitchFamily="34" charset="-122"/>
              <a:ea typeface="微软雅黑" pitchFamily="34" charset="-122"/>
              <a:cs typeface="+mn-cs"/>
            </a:endParaRP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2000" err="1" smtClean="0">
                <a:latin typeface="微软雅黑" pitchFamily="34" charset="-122"/>
                <a:ea typeface="微软雅黑" pitchFamily="34" charset="-122"/>
                <a:cs typeface="+mn-cs"/>
              </a:rPr>
              <a:t>复选框按钮 。</a:t>
            </a:r>
          </a:p>
          <a:p>
            <a:pPr marL="723900" lvl="1" indent="-361950" eaLnBrk="1" hangingPunct="1">
              <a:lnSpc>
                <a:spcPct val="11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RadioButton</a:t>
            </a:r>
            <a:endParaRPr lang="zh-CN" altLang="en-US" sz="2200" smtClean="0">
              <a:latin typeface="微软雅黑" pitchFamily="34" charset="-122"/>
              <a:ea typeface="微软雅黑" pitchFamily="34" charset="-122"/>
              <a:cs typeface="+mn-cs"/>
            </a:endParaRP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2000" err="1" smtClean="0">
                <a:latin typeface="微软雅黑" pitchFamily="34" charset="-122"/>
                <a:ea typeface="微软雅黑" pitchFamily="34" charset="-122"/>
                <a:cs typeface="+mn-cs"/>
              </a:rPr>
              <a:t>单选按钮。</a:t>
            </a:r>
          </a:p>
          <a:p>
            <a:pPr marL="1123950" lvl="2" indent="-361950" eaLnBrk="1" hangingPunct="1">
              <a:lnSpc>
                <a:spcPct val="11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2000" err="1" smtClean="0">
                <a:latin typeface="微软雅黑" pitchFamily="34" charset="-122"/>
                <a:ea typeface="微软雅黑" pitchFamily="34" charset="-122"/>
                <a:cs typeface="+mn-cs"/>
              </a:rPr>
              <a:t>一组单选按钮需要编制到一个</a:t>
            </a:r>
            <a:r>
              <a:rPr lang="en-US" altLang="zh-CN" sz="2000" err="1" smtClean="0">
                <a:latin typeface="微软雅黑" pitchFamily="34" charset="-122"/>
                <a:ea typeface="微软雅黑" pitchFamily="34" charset="-122"/>
                <a:cs typeface="+mn-cs"/>
              </a:rPr>
              <a:t>RadioGroup</a:t>
            </a:r>
            <a:r>
              <a:rPr lang="zh-CN" altLang="en-US" sz="2000" err="1" smtClean="0">
                <a:latin typeface="微软雅黑" pitchFamily="34" charset="-122"/>
                <a:ea typeface="微软雅黑" pitchFamily="34" charset="-122"/>
                <a:cs typeface="+mn-cs"/>
              </a:rPr>
              <a:t>中。</a:t>
            </a:r>
          </a:p>
          <a:p>
            <a:pPr marL="723900" lvl="1" indent="-361950" eaLnBrk="1" hangingPunct="1">
              <a:lnSpc>
                <a:spcPct val="11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CheckBox</a:t>
            </a:r>
            <a:r>
              <a:rPr lang="zh-CN" altLang="en-US" sz="2200" smtClean="0">
                <a:latin typeface="微软雅黑" pitchFamily="34" charset="-122"/>
                <a:ea typeface="微软雅黑" pitchFamily="34" charset="-122"/>
                <a:cs typeface="+mn-cs"/>
              </a:rPr>
              <a:t>与</a:t>
            </a:r>
            <a:r>
              <a:rPr lang="en-US" altLang="zh-CN" sz="2200" err="1" smtClean="0">
                <a:latin typeface="微软雅黑" pitchFamily="34" charset="-122"/>
                <a:ea typeface="微软雅黑" pitchFamily="34" charset="-122"/>
                <a:cs typeface="+mn-cs"/>
              </a:rPr>
              <a:t>RadioButton</a:t>
            </a:r>
            <a:r>
              <a:rPr lang="zh-CN" altLang="en-US" sz="2200" smtClean="0">
                <a:latin typeface="微软雅黑" pitchFamily="34" charset="-122"/>
                <a:ea typeface="微软雅黑" pitchFamily="34" charset="-122"/>
                <a:cs typeface="+mn-cs"/>
              </a:rPr>
              <a:t>的常用方法</a:t>
            </a:r>
            <a:endParaRPr lang="en-US" altLang="zh-CN" sz="2200" smtClean="0">
              <a:latin typeface="微软雅黑" pitchFamily="34" charset="-122"/>
              <a:ea typeface="微软雅黑" pitchFamily="34" charset="-122"/>
              <a:cs typeface="+mn-cs"/>
            </a:endParaRPr>
          </a:p>
        </p:txBody>
      </p:sp>
      <p:sp>
        <p:nvSpPr>
          <p:cNvPr id="3174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graphicFrame>
        <p:nvGraphicFramePr>
          <p:cNvPr id="162887" name="Group 71"/>
          <p:cNvGraphicFramePr>
            <a:graphicFrameLocks noGrp="1"/>
          </p:cNvGraphicFramePr>
          <p:nvPr>
            <p:ph sz="half" idx="2"/>
          </p:nvPr>
        </p:nvGraphicFramePr>
        <p:xfrm>
          <a:off x="107950" y="4572000"/>
          <a:ext cx="8856663" cy="1870080"/>
        </p:xfrm>
        <a:graphic>
          <a:graphicData uri="http://schemas.openxmlformats.org/drawingml/2006/table">
            <a:tbl>
              <a:tblPr/>
              <a:tblGrid>
                <a:gridCol w="3348038">
                  <a:extLst>
                    <a:ext uri="{9D8B030D-6E8A-4147-A177-3AD203B41FA5}">
                      <a16:colId xmlns:a16="http://schemas.microsoft.com/office/drawing/2014/main" val="20000"/>
                    </a:ext>
                  </a:extLst>
                </a:gridCol>
                <a:gridCol w="5508625">
                  <a:extLst>
                    <a:ext uri="{9D8B030D-6E8A-4147-A177-3AD203B41FA5}">
                      <a16:colId xmlns:a16="http://schemas.microsoft.com/office/drawing/2014/main" val="20001"/>
                    </a:ext>
                  </a:extLst>
                </a:gridCol>
              </a:tblGrid>
              <a:tr h="347663">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smtClean="0">
                          <a:ln>
                            <a:noFill/>
                          </a:ln>
                          <a:solidFill>
                            <a:srgbClr val="1C2D40"/>
                          </a:solidFill>
                          <a:effectLst/>
                          <a:latin typeface="微软雅黑" pitchFamily="34" charset="-122"/>
                          <a:ea typeface="微软雅黑" pitchFamily="34" charset="-122"/>
                        </a:rPr>
                        <a:t>方法名称</a:t>
                      </a:r>
                    </a:p>
                  </a:txBody>
                  <a:tcPr marL="90000" marR="18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smtClean="0">
                          <a:ln>
                            <a:noFill/>
                          </a:ln>
                          <a:solidFill>
                            <a:srgbClr val="1C2D40"/>
                          </a:solidFill>
                          <a:effectLst/>
                          <a:latin typeface="微软雅黑" pitchFamily="34" charset="-122"/>
                          <a:ea typeface="微软雅黑" pitchFamily="34" charset="-122"/>
                        </a:rPr>
                        <a:t>说明</a:t>
                      </a:r>
                    </a:p>
                  </a:txBody>
                  <a:tcPr marL="90000" marR="18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smtClean="0">
                          <a:ln>
                            <a:noFill/>
                          </a:ln>
                          <a:solidFill>
                            <a:srgbClr val="1C2D40"/>
                          </a:solidFill>
                          <a:effectLst/>
                          <a:latin typeface="微软雅黑" pitchFamily="34" charset="-122"/>
                          <a:ea typeface="宋体" pitchFamily="2" charset="-122"/>
                        </a:rPr>
                        <a:t>isChecked()</a:t>
                      </a:r>
                    </a:p>
                  </a:txBody>
                  <a:tcPr marL="90000" marR="18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rgbClr val="1C2D40"/>
                          </a:solidFill>
                          <a:effectLst/>
                          <a:latin typeface="微软雅黑" pitchFamily="34" charset="-122"/>
                          <a:ea typeface="宋体" pitchFamily="2" charset="-122"/>
                        </a:rPr>
                        <a:t>判断控件是否为选中状态，选中则返回</a:t>
                      </a:r>
                      <a:r>
                        <a:rPr kumimoji="0" lang="en-US" altLang="zh-CN" sz="1800" b="1" i="0" u="none" strike="noStrike" cap="none" normalizeH="0" baseline="0" smtClean="0">
                          <a:ln>
                            <a:noFill/>
                          </a:ln>
                          <a:solidFill>
                            <a:srgbClr val="1C2D40"/>
                          </a:solidFill>
                          <a:effectLst/>
                          <a:latin typeface="微软雅黑" pitchFamily="34" charset="-122"/>
                          <a:ea typeface="宋体" pitchFamily="2" charset="-122"/>
                        </a:rPr>
                        <a:t>True</a:t>
                      </a:r>
                      <a:r>
                        <a:rPr kumimoji="0" lang="zh-CN" altLang="en-US" sz="1800" b="1" i="0" u="none" strike="noStrike" cap="none" normalizeH="0" baseline="0" smtClean="0">
                          <a:ln>
                            <a:noFill/>
                          </a:ln>
                          <a:solidFill>
                            <a:srgbClr val="1C2D40"/>
                          </a:solidFill>
                          <a:effectLst/>
                          <a:latin typeface="微软雅黑" pitchFamily="34" charset="-122"/>
                          <a:ea typeface="宋体" pitchFamily="2" charset="-122"/>
                        </a:rPr>
                        <a:t>。</a:t>
                      </a:r>
                    </a:p>
                  </a:txBody>
                  <a:tcPr marL="90000" marR="18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34607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smtClean="0">
                          <a:ln>
                            <a:noFill/>
                          </a:ln>
                          <a:solidFill>
                            <a:srgbClr val="1C2D40"/>
                          </a:solidFill>
                          <a:effectLst/>
                          <a:latin typeface="微软雅黑" pitchFamily="34" charset="-122"/>
                          <a:ea typeface="宋体" pitchFamily="2" charset="-122"/>
                        </a:rPr>
                        <a:t>setChecked()</a:t>
                      </a:r>
                    </a:p>
                  </a:txBody>
                  <a:tcPr marL="90000" marR="18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rgbClr val="1C2D40"/>
                          </a:solidFill>
                          <a:effectLst/>
                          <a:latin typeface="微软雅黑" pitchFamily="34" charset="-122"/>
                          <a:ea typeface="宋体" pitchFamily="2" charset="-122"/>
                        </a:rPr>
                        <a:t>通过参数传入，设置控件是否为选中状态。</a:t>
                      </a:r>
                    </a:p>
                  </a:txBody>
                  <a:tcPr marL="90000" marR="18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5"/>
                    </a:solidFill>
                  </a:tcPr>
                </a:tc>
                <a:extLst>
                  <a:ext uri="{0D108BD9-81ED-4DB2-BD59-A6C34878D82A}">
                    <a16:rowId xmlns:a16="http://schemas.microsoft.com/office/drawing/2014/main" val="10002"/>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smtClean="0">
                          <a:ln>
                            <a:noFill/>
                          </a:ln>
                          <a:solidFill>
                            <a:srgbClr val="1C2D40"/>
                          </a:solidFill>
                          <a:effectLst/>
                          <a:latin typeface="微软雅黑" pitchFamily="34" charset="-122"/>
                          <a:ea typeface="宋体" pitchFamily="2" charset="-122"/>
                        </a:rPr>
                        <a:t>performClick()</a:t>
                      </a:r>
                    </a:p>
                  </a:txBody>
                  <a:tcPr marL="90000" marR="18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rgbClr val="1C2D40"/>
                          </a:solidFill>
                          <a:effectLst/>
                          <a:latin typeface="微软雅黑" pitchFamily="34" charset="-122"/>
                          <a:ea typeface="宋体" pitchFamily="2" charset="-122"/>
                        </a:rPr>
                        <a:t>调用</a:t>
                      </a:r>
                      <a:r>
                        <a:rPr kumimoji="0" lang="en-US" altLang="zh-CN" sz="1600" b="1" i="0" u="none" strike="noStrike" cap="none" normalizeH="0" baseline="0" smtClean="0">
                          <a:ln>
                            <a:noFill/>
                          </a:ln>
                          <a:solidFill>
                            <a:srgbClr val="1C2D40"/>
                          </a:solidFill>
                          <a:effectLst/>
                          <a:latin typeface="微软雅黑" pitchFamily="34" charset="-122"/>
                          <a:ea typeface="宋体" pitchFamily="2" charset="-122"/>
                        </a:rPr>
                        <a:t>OnClickListener</a:t>
                      </a:r>
                      <a:r>
                        <a:rPr kumimoji="0" lang="zh-CN" altLang="en-US" sz="1800" b="1" i="0" u="none" strike="noStrike" cap="none" normalizeH="0" baseline="0" smtClean="0">
                          <a:ln>
                            <a:noFill/>
                          </a:ln>
                          <a:solidFill>
                            <a:srgbClr val="1C2D40"/>
                          </a:solidFill>
                          <a:effectLst/>
                          <a:latin typeface="微软雅黑" pitchFamily="34" charset="-122"/>
                          <a:ea typeface="宋体" pitchFamily="2" charset="-122"/>
                        </a:rPr>
                        <a:t>监听器，即模拟一次单击操作。</a:t>
                      </a:r>
                    </a:p>
                  </a:txBody>
                  <a:tcPr marL="90000" marR="18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303213">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rgbClr val="1C2D40"/>
                          </a:solidFill>
                          <a:effectLst/>
                          <a:latin typeface="微软雅黑" pitchFamily="34" charset="-122"/>
                          <a:ea typeface="宋体" pitchFamily="2" charset="-122"/>
                        </a:rPr>
                        <a:t>setOnCheckedChangeListener()</a:t>
                      </a:r>
                    </a:p>
                  </a:txBody>
                  <a:tcPr marL="90000" marR="18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rgbClr val="1C2D40"/>
                          </a:solidFill>
                          <a:effectLst/>
                          <a:latin typeface="微软雅黑" pitchFamily="34" charset="-122"/>
                          <a:ea typeface="宋体" pitchFamily="2" charset="-122"/>
                        </a:rPr>
                        <a:t>为控件设置</a:t>
                      </a:r>
                      <a:r>
                        <a:rPr kumimoji="0" lang="en-US" altLang="zh-CN" sz="1800" b="1" i="0" u="none" strike="noStrike" cap="none" normalizeH="0" baseline="0" err="1" smtClean="0">
                          <a:ln>
                            <a:noFill/>
                          </a:ln>
                          <a:solidFill>
                            <a:srgbClr val="1C2D40"/>
                          </a:solidFill>
                          <a:effectLst/>
                          <a:latin typeface="微软雅黑" pitchFamily="34" charset="-122"/>
                          <a:ea typeface="宋体" pitchFamily="2" charset="-122"/>
                        </a:rPr>
                        <a:t>OnCheckedChangeListener</a:t>
                      </a:r>
                      <a:r>
                        <a:rPr kumimoji="0" lang="zh-CN" altLang="en-US" sz="1800" b="1" i="0" u="none" strike="noStrike" cap="none" normalizeH="0" baseline="0" smtClean="0">
                          <a:ln>
                            <a:noFill/>
                          </a:ln>
                          <a:solidFill>
                            <a:srgbClr val="1C2D40"/>
                          </a:solidFill>
                          <a:effectLst/>
                          <a:latin typeface="微软雅黑" pitchFamily="34" charset="-122"/>
                          <a:ea typeface="宋体" pitchFamily="2" charset="-122"/>
                        </a:rPr>
                        <a:t>监听器。</a:t>
                      </a:r>
                      <a:endParaRPr kumimoji="0" lang="zh-CN" altLang="en-US" sz="1800" b="1" i="0" u="none" strike="noStrike" cap="none" normalizeH="0" baseline="0" smtClean="0">
                        <a:ln>
                          <a:noFill/>
                        </a:ln>
                        <a:solidFill>
                          <a:srgbClr val="1C2D40"/>
                        </a:solidFill>
                        <a:effectLst/>
                        <a:latin typeface="微软雅黑" pitchFamily="34" charset="-122"/>
                        <a:ea typeface="微软雅黑" pitchFamily="34" charset="-122"/>
                      </a:endParaRPr>
                    </a:p>
                  </a:txBody>
                  <a:tcPr marL="90000" marR="18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5"/>
                    </a:solidFill>
                  </a:tcPr>
                </a:tc>
                <a:extLst>
                  <a:ext uri="{0D108BD9-81ED-4DB2-BD59-A6C34878D82A}">
                    <a16:rowId xmlns:a16="http://schemas.microsoft.com/office/drawing/2014/main" val="10004"/>
                  </a:ext>
                </a:extLst>
              </a:tr>
            </a:tbl>
          </a:graphicData>
        </a:graphic>
      </p:graphicFrame>
      <p:sp>
        <p:nvSpPr>
          <p:cNvPr id="31767" name="Rectangle 3"/>
          <p:cNvSpPr>
            <a:spLocks noGrp="1" noChangeArrowheads="1"/>
          </p:cNvSpPr>
          <p:nvPr>
            <p:ph type="title"/>
          </p:nvPr>
        </p:nvSpPr>
        <p:spPr>
          <a:xfrm>
            <a:off x="1301750" y="404813"/>
            <a:ext cx="7086600" cy="487362"/>
          </a:xfrm>
        </p:spPr>
        <p:txBody>
          <a:bodyPr/>
          <a:lstStyle/>
          <a:p>
            <a:r>
              <a:rPr lang="en-US" smtClean="0"/>
              <a:t>3.2 Form Widgets</a:t>
            </a:r>
            <a:endParaRPr lang="en-US" altLang="zh-CN"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up)">
                                      <p:cBhvr>
                                        <p:cTn id="7" dur="500"/>
                                        <p:tgtEl>
                                          <p:spTgt spid="16281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animEffect transition="in" filter="wipe(up)">
                                      <p:cBhvr>
                                        <p:cTn id="11" dur="500"/>
                                        <p:tgtEl>
                                          <p:spTgt spid="16281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62819">
                                            <p:txEl>
                                              <p:pRg st="2" end="2"/>
                                            </p:txEl>
                                          </p:spTgt>
                                        </p:tgtEl>
                                        <p:attrNameLst>
                                          <p:attrName>style.visibility</p:attrName>
                                        </p:attrNameLst>
                                      </p:cBhvr>
                                      <p:to>
                                        <p:strVal val="visible"/>
                                      </p:to>
                                    </p:set>
                                    <p:animEffect transition="in" filter="wipe(up)">
                                      <p:cBhvr>
                                        <p:cTn id="16" dur="500"/>
                                        <p:tgtEl>
                                          <p:spTgt spid="1628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62819">
                                            <p:txEl>
                                              <p:pRg st="3" end="3"/>
                                            </p:txEl>
                                          </p:spTgt>
                                        </p:tgtEl>
                                        <p:attrNameLst>
                                          <p:attrName>style.visibility</p:attrName>
                                        </p:attrNameLst>
                                      </p:cBhvr>
                                      <p:to>
                                        <p:strVal val="visible"/>
                                      </p:to>
                                    </p:set>
                                    <p:animEffect transition="in" filter="wipe(up)">
                                      <p:cBhvr>
                                        <p:cTn id="21" dur="500"/>
                                        <p:tgtEl>
                                          <p:spTgt spid="16281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62819">
                                            <p:txEl>
                                              <p:pRg st="4" end="4"/>
                                            </p:txEl>
                                          </p:spTgt>
                                        </p:tgtEl>
                                        <p:attrNameLst>
                                          <p:attrName>style.visibility</p:attrName>
                                        </p:attrNameLst>
                                      </p:cBhvr>
                                      <p:to>
                                        <p:strVal val="visible"/>
                                      </p:to>
                                    </p:set>
                                    <p:animEffect transition="in" filter="wipe(up)">
                                      <p:cBhvr>
                                        <p:cTn id="26" dur="500"/>
                                        <p:tgtEl>
                                          <p:spTgt spid="16281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62819">
                                            <p:txEl>
                                              <p:pRg st="5" end="5"/>
                                            </p:txEl>
                                          </p:spTgt>
                                        </p:tgtEl>
                                        <p:attrNameLst>
                                          <p:attrName>style.visibility</p:attrName>
                                        </p:attrNameLst>
                                      </p:cBhvr>
                                      <p:to>
                                        <p:strVal val="visible"/>
                                      </p:to>
                                    </p:set>
                                    <p:animEffect transition="in" filter="wipe(up)">
                                      <p:cBhvr>
                                        <p:cTn id="31" dur="500"/>
                                        <p:tgtEl>
                                          <p:spTgt spid="16281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2819">
                                            <p:txEl>
                                              <p:pRg st="6" end="6"/>
                                            </p:txEl>
                                          </p:spTgt>
                                        </p:tgtEl>
                                        <p:attrNameLst>
                                          <p:attrName>style.visibility</p:attrName>
                                        </p:attrNameLst>
                                      </p:cBhvr>
                                      <p:to>
                                        <p:strVal val="visible"/>
                                      </p:to>
                                    </p:set>
                                    <p:animEffect transition="in" filter="wipe(up)">
                                      <p:cBhvr>
                                        <p:cTn id="36" dur="500"/>
                                        <p:tgtEl>
                                          <p:spTgt spid="16281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62819">
                                            <p:txEl>
                                              <p:pRg st="7" end="7"/>
                                            </p:txEl>
                                          </p:spTgt>
                                        </p:tgtEl>
                                        <p:attrNameLst>
                                          <p:attrName>style.visibility</p:attrName>
                                        </p:attrNameLst>
                                      </p:cBhvr>
                                      <p:to>
                                        <p:strVal val="visible"/>
                                      </p:to>
                                    </p:set>
                                    <p:animEffect transition="in" filter="wipe(up)">
                                      <p:cBhvr>
                                        <p:cTn id="41" dur="500"/>
                                        <p:tgtEl>
                                          <p:spTgt spid="162819">
                                            <p:txEl>
                                              <p:pRg st="7" end="7"/>
                                            </p:txEl>
                                          </p:spTgt>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162887"/>
                                        </p:tgtEl>
                                        <p:attrNameLst>
                                          <p:attrName>style.visibility</p:attrName>
                                        </p:attrNameLst>
                                      </p:cBhvr>
                                      <p:to>
                                        <p:strVal val="visible"/>
                                      </p:to>
                                    </p:set>
                                    <p:animEffect transition="in" filter="wipe(up)">
                                      <p:cBhvr>
                                        <p:cTn id="45" dur="500"/>
                                        <p:tgtEl>
                                          <p:spTgt spid="16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323850" y="1268413"/>
            <a:ext cx="4895850" cy="5184775"/>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32771" name="Rectangle 3"/>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164868" name="Rectangle 4"/>
          <p:cNvSpPr>
            <a:spLocks noGrp="1" noChangeArrowheads="1"/>
          </p:cNvSpPr>
          <p:nvPr>
            <p:ph type="body" idx="1"/>
          </p:nvPr>
        </p:nvSpPr>
        <p:spPr>
          <a:xfrm>
            <a:off x="323850" y="908050"/>
            <a:ext cx="4679950" cy="5545138"/>
          </a:xfrm>
        </p:spPr>
        <p:txBody>
          <a:bodyPr/>
          <a:lstStyle/>
          <a:p>
            <a:pPr>
              <a:lnSpc>
                <a:spcPct val="110000"/>
              </a:lnSpc>
              <a:spcBef>
                <a:spcPts val="300"/>
              </a:spcBef>
              <a:tabLst>
                <a:tab pos="3943350" algn="l"/>
                <a:tab pos="6724650" algn="l"/>
                <a:tab pos="6915150" algn="l"/>
              </a:tabLst>
            </a:pPr>
            <a:r>
              <a:rPr lang="zh-CN" altLang="en-US" sz="2000" b="1" smtClean="0">
                <a:latin typeface="微软雅黑" pitchFamily="34" charset="-122"/>
                <a:ea typeface="微软雅黑" pitchFamily="34" charset="-122"/>
              </a:rPr>
              <a:t>在布局文件中定义</a:t>
            </a:r>
            <a:r>
              <a:rPr lang="en-US" altLang="zh-CN" sz="2000" b="1" smtClean="0">
                <a:latin typeface="微软雅黑" pitchFamily="34" charset="-122"/>
                <a:ea typeface="微软雅黑" pitchFamily="34" charset="-122"/>
              </a:rPr>
              <a:t>CheckBox</a:t>
            </a:r>
          </a:p>
          <a:p>
            <a:pPr>
              <a:lnSpc>
                <a:spcPct val="80000"/>
              </a:lnSpc>
              <a:spcBef>
                <a:spcPct val="10000"/>
              </a:spcBef>
              <a:buFont typeface="Wingdings" pitchFamily="2" charset="2"/>
              <a:buNone/>
              <a:tabLst>
                <a:tab pos="3943350" algn="l"/>
                <a:tab pos="6724650" algn="l"/>
                <a:tab pos="6915150" algn="l"/>
              </a:tabLst>
            </a:pPr>
            <a:endParaRPr lang="en-US" altLang="zh-CN" sz="800" smtClean="0">
              <a:ea typeface="宋体" pitchFamily="2" charset="-122"/>
            </a:endParaRP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&lt;CheckBox android:id="@+id/plain_cb"</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android:text="Plain"</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android:layout_width="wrap_content"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android:layout_height="wrap_content"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/&gt;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&lt;CheckBox android:id="@+id/serif_cb"</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android:text="Serif"</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android:layout_width="wrap_content"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android:layout_height="wrap_content"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android:typeface="serif"</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/&gt;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&lt;CheckBox android:id="@+id/bold_cb"</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android:text="Bold"</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android:layout_width="wrap_content"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android:layout_height="wrap_content"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android:textStyle="bold"</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/&gt;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&lt;CheckBox android:id ="@+id/italic_cb"</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android:text="Italic"</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android:layout_width="wrap_content"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android:layout_height="wrap_content"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android:textStyle="italic"</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/&gt;</a:t>
            </a:r>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64871" name="Picture 7"/>
          <p:cNvPicPr>
            <a:picLocks noChangeAspect="1" noChangeArrowheads="1"/>
          </p:cNvPicPr>
          <p:nvPr/>
        </p:nvPicPr>
        <p:blipFill>
          <a:blip r:embed="rId2" cstate="print"/>
          <a:srcRect/>
          <a:stretch>
            <a:fillRect/>
          </a:stretch>
        </p:blipFill>
        <p:spPr bwMode="auto">
          <a:xfrm>
            <a:off x="5435600" y="1341438"/>
            <a:ext cx="3248025" cy="4762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Effect transition="in" filter="wipe(up)">
                                      <p:cBhvr>
                                        <p:cTn id="7" dur="500"/>
                                        <p:tgtEl>
                                          <p:spTgt spid="1648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4866"/>
                                        </p:tgtEl>
                                        <p:attrNameLst>
                                          <p:attrName>style.visibility</p:attrName>
                                        </p:attrNameLst>
                                      </p:cBhvr>
                                      <p:to>
                                        <p:strVal val="visible"/>
                                      </p:to>
                                    </p:set>
                                    <p:animEffect transition="in" filter="box(out)">
                                      <p:cBhvr>
                                        <p:cTn id="12" dur="500"/>
                                        <p:tgtEl>
                                          <p:spTgt spid="16486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64868">
                                            <p:txEl>
                                              <p:pRg st="2" end="2"/>
                                            </p:txEl>
                                          </p:spTgt>
                                        </p:tgtEl>
                                        <p:attrNameLst>
                                          <p:attrName>style.visibility</p:attrName>
                                        </p:attrNameLst>
                                      </p:cBhvr>
                                      <p:to>
                                        <p:strVal val="visible"/>
                                      </p:to>
                                    </p:set>
                                    <p:animEffect transition="in" filter="wipe(up)">
                                      <p:cBhvr>
                                        <p:cTn id="16" dur="500"/>
                                        <p:tgtEl>
                                          <p:spTgt spid="164868">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64868">
                                            <p:txEl>
                                              <p:pRg st="3" end="3"/>
                                            </p:txEl>
                                          </p:spTgt>
                                        </p:tgtEl>
                                        <p:attrNameLst>
                                          <p:attrName>style.visibility</p:attrName>
                                        </p:attrNameLst>
                                      </p:cBhvr>
                                      <p:to>
                                        <p:strVal val="visible"/>
                                      </p:to>
                                    </p:set>
                                    <p:animEffect transition="in" filter="wipe(up)">
                                      <p:cBhvr>
                                        <p:cTn id="19" dur="500"/>
                                        <p:tgtEl>
                                          <p:spTgt spid="164868">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64868">
                                            <p:txEl>
                                              <p:pRg st="4" end="4"/>
                                            </p:txEl>
                                          </p:spTgt>
                                        </p:tgtEl>
                                        <p:attrNameLst>
                                          <p:attrName>style.visibility</p:attrName>
                                        </p:attrNameLst>
                                      </p:cBhvr>
                                      <p:to>
                                        <p:strVal val="visible"/>
                                      </p:to>
                                    </p:set>
                                    <p:animEffect transition="in" filter="wipe(up)">
                                      <p:cBhvr>
                                        <p:cTn id="22" dur="500"/>
                                        <p:tgtEl>
                                          <p:spTgt spid="164868">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4868">
                                            <p:txEl>
                                              <p:pRg st="5" end="5"/>
                                            </p:txEl>
                                          </p:spTgt>
                                        </p:tgtEl>
                                        <p:attrNameLst>
                                          <p:attrName>style.visibility</p:attrName>
                                        </p:attrNameLst>
                                      </p:cBhvr>
                                      <p:to>
                                        <p:strVal val="visible"/>
                                      </p:to>
                                    </p:set>
                                    <p:animEffect transition="in" filter="wipe(up)">
                                      <p:cBhvr>
                                        <p:cTn id="25" dur="500"/>
                                        <p:tgtEl>
                                          <p:spTgt spid="164868">
                                            <p:txEl>
                                              <p:pRg st="5" end="5"/>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4868">
                                            <p:txEl>
                                              <p:pRg st="6" end="6"/>
                                            </p:txEl>
                                          </p:spTgt>
                                        </p:tgtEl>
                                        <p:attrNameLst>
                                          <p:attrName>style.visibility</p:attrName>
                                        </p:attrNameLst>
                                      </p:cBhvr>
                                      <p:to>
                                        <p:strVal val="visible"/>
                                      </p:to>
                                    </p:set>
                                    <p:animEffect transition="in" filter="wipe(up)">
                                      <p:cBhvr>
                                        <p:cTn id="28" dur="500"/>
                                        <p:tgtEl>
                                          <p:spTgt spid="164868">
                                            <p:txEl>
                                              <p:pRg st="6" end="6"/>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64868">
                                            <p:txEl>
                                              <p:pRg st="7" end="7"/>
                                            </p:txEl>
                                          </p:spTgt>
                                        </p:tgtEl>
                                        <p:attrNameLst>
                                          <p:attrName>style.visibility</p:attrName>
                                        </p:attrNameLst>
                                      </p:cBhvr>
                                      <p:to>
                                        <p:strVal val="visible"/>
                                      </p:to>
                                    </p:set>
                                    <p:animEffect transition="in" filter="wipe(up)">
                                      <p:cBhvr>
                                        <p:cTn id="31" dur="500"/>
                                        <p:tgtEl>
                                          <p:spTgt spid="164868">
                                            <p:txEl>
                                              <p:pRg st="7" end="7"/>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64868">
                                            <p:txEl>
                                              <p:pRg st="8" end="8"/>
                                            </p:txEl>
                                          </p:spTgt>
                                        </p:tgtEl>
                                        <p:attrNameLst>
                                          <p:attrName>style.visibility</p:attrName>
                                        </p:attrNameLst>
                                      </p:cBhvr>
                                      <p:to>
                                        <p:strVal val="visible"/>
                                      </p:to>
                                    </p:set>
                                    <p:animEffect transition="in" filter="wipe(up)">
                                      <p:cBhvr>
                                        <p:cTn id="34" dur="500"/>
                                        <p:tgtEl>
                                          <p:spTgt spid="164868">
                                            <p:txEl>
                                              <p:pRg st="8" end="8"/>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64868">
                                            <p:txEl>
                                              <p:pRg st="9" end="9"/>
                                            </p:txEl>
                                          </p:spTgt>
                                        </p:tgtEl>
                                        <p:attrNameLst>
                                          <p:attrName>style.visibility</p:attrName>
                                        </p:attrNameLst>
                                      </p:cBhvr>
                                      <p:to>
                                        <p:strVal val="visible"/>
                                      </p:to>
                                    </p:set>
                                    <p:animEffect transition="in" filter="wipe(up)">
                                      <p:cBhvr>
                                        <p:cTn id="37" dur="500"/>
                                        <p:tgtEl>
                                          <p:spTgt spid="164868">
                                            <p:txEl>
                                              <p:pRg st="9" end="9"/>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64868">
                                            <p:txEl>
                                              <p:pRg st="10" end="10"/>
                                            </p:txEl>
                                          </p:spTgt>
                                        </p:tgtEl>
                                        <p:attrNameLst>
                                          <p:attrName>style.visibility</p:attrName>
                                        </p:attrNameLst>
                                      </p:cBhvr>
                                      <p:to>
                                        <p:strVal val="visible"/>
                                      </p:to>
                                    </p:set>
                                    <p:animEffect transition="in" filter="wipe(up)">
                                      <p:cBhvr>
                                        <p:cTn id="40" dur="500"/>
                                        <p:tgtEl>
                                          <p:spTgt spid="164868">
                                            <p:txEl>
                                              <p:pRg st="10" end="10"/>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4868">
                                            <p:txEl>
                                              <p:pRg st="11" end="11"/>
                                            </p:txEl>
                                          </p:spTgt>
                                        </p:tgtEl>
                                        <p:attrNameLst>
                                          <p:attrName>style.visibility</p:attrName>
                                        </p:attrNameLst>
                                      </p:cBhvr>
                                      <p:to>
                                        <p:strVal val="visible"/>
                                      </p:to>
                                    </p:set>
                                    <p:animEffect transition="in" filter="wipe(up)">
                                      <p:cBhvr>
                                        <p:cTn id="43" dur="500"/>
                                        <p:tgtEl>
                                          <p:spTgt spid="164868">
                                            <p:txEl>
                                              <p:pRg st="11" end="11"/>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64868">
                                            <p:txEl>
                                              <p:pRg st="12" end="12"/>
                                            </p:txEl>
                                          </p:spTgt>
                                        </p:tgtEl>
                                        <p:attrNameLst>
                                          <p:attrName>style.visibility</p:attrName>
                                        </p:attrNameLst>
                                      </p:cBhvr>
                                      <p:to>
                                        <p:strVal val="visible"/>
                                      </p:to>
                                    </p:set>
                                    <p:animEffect transition="in" filter="wipe(up)">
                                      <p:cBhvr>
                                        <p:cTn id="46" dur="500"/>
                                        <p:tgtEl>
                                          <p:spTgt spid="164868">
                                            <p:txEl>
                                              <p:pRg st="12" end="12"/>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64868">
                                            <p:txEl>
                                              <p:pRg st="13" end="13"/>
                                            </p:txEl>
                                          </p:spTgt>
                                        </p:tgtEl>
                                        <p:attrNameLst>
                                          <p:attrName>style.visibility</p:attrName>
                                        </p:attrNameLst>
                                      </p:cBhvr>
                                      <p:to>
                                        <p:strVal val="visible"/>
                                      </p:to>
                                    </p:set>
                                    <p:animEffect transition="in" filter="wipe(up)">
                                      <p:cBhvr>
                                        <p:cTn id="49" dur="500"/>
                                        <p:tgtEl>
                                          <p:spTgt spid="164868">
                                            <p:txEl>
                                              <p:pRg st="13" end="13"/>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64868">
                                            <p:txEl>
                                              <p:pRg st="14" end="14"/>
                                            </p:txEl>
                                          </p:spTgt>
                                        </p:tgtEl>
                                        <p:attrNameLst>
                                          <p:attrName>style.visibility</p:attrName>
                                        </p:attrNameLst>
                                      </p:cBhvr>
                                      <p:to>
                                        <p:strVal val="visible"/>
                                      </p:to>
                                    </p:set>
                                    <p:animEffect transition="in" filter="wipe(up)">
                                      <p:cBhvr>
                                        <p:cTn id="52" dur="500"/>
                                        <p:tgtEl>
                                          <p:spTgt spid="164868">
                                            <p:txEl>
                                              <p:pRg st="14" end="14"/>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64868">
                                            <p:txEl>
                                              <p:pRg st="15" end="15"/>
                                            </p:txEl>
                                          </p:spTgt>
                                        </p:tgtEl>
                                        <p:attrNameLst>
                                          <p:attrName>style.visibility</p:attrName>
                                        </p:attrNameLst>
                                      </p:cBhvr>
                                      <p:to>
                                        <p:strVal val="visible"/>
                                      </p:to>
                                    </p:set>
                                    <p:animEffect transition="in" filter="wipe(up)">
                                      <p:cBhvr>
                                        <p:cTn id="55" dur="500"/>
                                        <p:tgtEl>
                                          <p:spTgt spid="164868">
                                            <p:txEl>
                                              <p:pRg st="15" end="15"/>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64868">
                                            <p:txEl>
                                              <p:pRg st="16" end="16"/>
                                            </p:txEl>
                                          </p:spTgt>
                                        </p:tgtEl>
                                        <p:attrNameLst>
                                          <p:attrName>style.visibility</p:attrName>
                                        </p:attrNameLst>
                                      </p:cBhvr>
                                      <p:to>
                                        <p:strVal val="visible"/>
                                      </p:to>
                                    </p:set>
                                    <p:animEffect transition="in" filter="wipe(up)">
                                      <p:cBhvr>
                                        <p:cTn id="58" dur="500"/>
                                        <p:tgtEl>
                                          <p:spTgt spid="164868">
                                            <p:txEl>
                                              <p:pRg st="16" end="16"/>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64868">
                                            <p:txEl>
                                              <p:pRg st="17" end="17"/>
                                            </p:txEl>
                                          </p:spTgt>
                                        </p:tgtEl>
                                        <p:attrNameLst>
                                          <p:attrName>style.visibility</p:attrName>
                                        </p:attrNameLst>
                                      </p:cBhvr>
                                      <p:to>
                                        <p:strVal val="visible"/>
                                      </p:to>
                                    </p:set>
                                    <p:animEffect transition="in" filter="wipe(up)">
                                      <p:cBhvr>
                                        <p:cTn id="61" dur="500"/>
                                        <p:tgtEl>
                                          <p:spTgt spid="164868">
                                            <p:txEl>
                                              <p:pRg st="17" end="17"/>
                                            </p:txEl>
                                          </p:spTgt>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64868">
                                            <p:txEl>
                                              <p:pRg st="18" end="18"/>
                                            </p:txEl>
                                          </p:spTgt>
                                        </p:tgtEl>
                                        <p:attrNameLst>
                                          <p:attrName>style.visibility</p:attrName>
                                        </p:attrNameLst>
                                      </p:cBhvr>
                                      <p:to>
                                        <p:strVal val="visible"/>
                                      </p:to>
                                    </p:set>
                                    <p:animEffect transition="in" filter="wipe(up)">
                                      <p:cBhvr>
                                        <p:cTn id="64" dur="500"/>
                                        <p:tgtEl>
                                          <p:spTgt spid="164868">
                                            <p:txEl>
                                              <p:pRg st="18" end="18"/>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64868">
                                            <p:txEl>
                                              <p:pRg st="19" end="19"/>
                                            </p:txEl>
                                          </p:spTgt>
                                        </p:tgtEl>
                                        <p:attrNameLst>
                                          <p:attrName>style.visibility</p:attrName>
                                        </p:attrNameLst>
                                      </p:cBhvr>
                                      <p:to>
                                        <p:strVal val="visible"/>
                                      </p:to>
                                    </p:set>
                                    <p:animEffect transition="in" filter="wipe(up)">
                                      <p:cBhvr>
                                        <p:cTn id="67" dur="500"/>
                                        <p:tgtEl>
                                          <p:spTgt spid="164868">
                                            <p:txEl>
                                              <p:pRg st="19" end="19"/>
                                            </p:txEl>
                                          </p:spTgt>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64868">
                                            <p:txEl>
                                              <p:pRg st="20" end="20"/>
                                            </p:txEl>
                                          </p:spTgt>
                                        </p:tgtEl>
                                        <p:attrNameLst>
                                          <p:attrName>style.visibility</p:attrName>
                                        </p:attrNameLst>
                                      </p:cBhvr>
                                      <p:to>
                                        <p:strVal val="visible"/>
                                      </p:to>
                                    </p:set>
                                    <p:animEffect transition="in" filter="wipe(up)">
                                      <p:cBhvr>
                                        <p:cTn id="70" dur="500"/>
                                        <p:tgtEl>
                                          <p:spTgt spid="164868">
                                            <p:txEl>
                                              <p:pRg st="20" end="20"/>
                                            </p:txEl>
                                          </p:spTgt>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64868">
                                            <p:txEl>
                                              <p:pRg st="21" end="21"/>
                                            </p:txEl>
                                          </p:spTgt>
                                        </p:tgtEl>
                                        <p:attrNameLst>
                                          <p:attrName>style.visibility</p:attrName>
                                        </p:attrNameLst>
                                      </p:cBhvr>
                                      <p:to>
                                        <p:strVal val="visible"/>
                                      </p:to>
                                    </p:set>
                                    <p:animEffect transition="in" filter="wipe(up)">
                                      <p:cBhvr>
                                        <p:cTn id="73" dur="500"/>
                                        <p:tgtEl>
                                          <p:spTgt spid="164868">
                                            <p:txEl>
                                              <p:pRg st="21" end="21"/>
                                            </p:txEl>
                                          </p:spTgt>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64868">
                                            <p:txEl>
                                              <p:pRg st="22" end="22"/>
                                            </p:txEl>
                                          </p:spTgt>
                                        </p:tgtEl>
                                        <p:attrNameLst>
                                          <p:attrName>style.visibility</p:attrName>
                                        </p:attrNameLst>
                                      </p:cBhvr>
                                      <p:to>
                                        <p:strVal val="visible"/>
                                      </p:to>
                                    </p:set>
                                    <p:animEffect transition="in" filter="wipe(up)">
                                      <p:cBhvr>
                                        <p:cTn id="76" dur="500"/>
                                        <p:tgtEl>
                                          <p:spTgt spid="164868">
                                            <p:txEl>
                                              <p:pRg st="22" end="22"/>
                                            </p:txEl>
                                          </p:spTgt>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64868">
                                            <p:txEl>
                                              <p:pRg st="23" end="23"/>
                                            </p:txEl>
                                          </p:spTgt>
                                        </p:tgtEl>
                                        <p:attrNameLst>
                                          <p:attrName>style.visibility</p:attrName>
                                        </p:attrNameLst>
                                      </p:cBhvr>
                                      <p:to>
                                        <p:strVal val="visible"/>
                                      </p:to>
                                    </p:set>
                                    <p:animEffect transition="in" filter="wipe(up)">
                                      <p:cBhvr>
                                        <p:cTn id="79" dur="500"/>
                                        <p:tgtEl>
                                          <p:spTgt spid="164868">
                                            <p:txEl>
                                              <p:pRg st="23" end="23"/>
                                            </p:txEl>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64868">
                                            <p:txEl>
                                              <p:pRg st="24" end="24"/>
                                            </p:txEl>
                                          </p:spTgt>
                                        </p:tgtEl>
                                        <p:attrNameLst>
                                          <p:attrName>style.visibility</p:attrName>
                                        </p:attrNameLst>
                                      </p:cBhvr>
                                      <p:to>
                                        <p:strVal val="visible"/>
                                      </p:to>
                                    </p:set>
                                    <p:animEffect transition="in" filter="wipe(up)">
                                      <p:cBhvr>
                                        <p:cTn id="82" dur="500"/>
                                        <p:tgtEl>
                                          <p:spTgt spid="164868">
                                            <p:txEl>
                                              <p:pRg st="24" end="2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nodeType="clickEffect">
                                  <p:stCondLst>
                                    <p:cond delay="0"/>
                                  </p:stCondLst>
                                  <p:childTnLst>
                                    <p:set>
                                      <p:cBhvr>
                                        <p:cTn id="86" dur="1" fill="hold">
                                          <p:stCondLst>
                                            <p:cond delay="0"/>
                                          </p:stCondLst>
                                        </p:cTn>
                                        <p:tgtEl>
                                          <p:spTgt spid="164871"/>
                                        </p:tgtEl>
                                        <p:attrNameLst>
                                          <p:attrName>style.visibility</p:attrName>
                                        </p:attrNameLst>
                                      </p:cBhvr>
                                      <p:to>
                                        <p:strVal val="visible"/>
                                      </p:to>
                                    </p:set>
                                    <p:animEffect transition="in" filter="slide(fromLeft)">
                                      <p:cBhvr>
                                        <p:cTn id="87" dur="500"/>
                                        <p:tgtEl>
                                          <p:spTgt spid="16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nimBg="1"/>
      <p:bldP spid="164868"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323850" y="1268413"/>
            <a:ext cx="4895850" cy="5184775"/>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33795" name="Rectangle 3"/>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165892" name="Rectangle 4"/>
          <p:cNvSpPr>
            <a:spLocks noGrp="1" noChangeArrowheads="1"/>
          </p:cNvSpPr>
          <p:nvPr>
            <p:ph type="body" idx="1"/>
          </p:nvPr>
        </p:nvSpPr>
        <p:spPr>
          <a:xfrm>
            <a:off x="323850" y="908050"/>
            <a:ext cx="4679950" cy="5545138"/>
          </a:xfrm>
        </p:spPr>
        <p:txBody>
          <a:bodyPr/>
          <a:lstStyle/>
          <a:p>
            <a:pPr>
              <a:lnSpc>
                <a:spcPct val="110000"/>
              </a:lnSpc>
              <a:spcBef>
                <a:spcPts val="300"/>
              </a:spcBef>
              <a:tabLst>
                <a:tab pos="3943350" algn="l"/>
                <a:tab pos="6724650" algn="l"/>
                <a:tab pos="6915150" algn="l"/>
              </a:tabLst>
            </a:pPr>
            <a:r>
              <a:rPr lang="zh-CN" altLang="en-US" sz="2000" b="1" smtClean="0">
                <a:latin typeface="微软雅黑" pitchFamily="34" charset="-122"/>
                <a:ea typeface="微软雅黑" pitchFamily="34" charset="-122"/>
              </a:rPr>
              <a:t>在布局文件中定义</a:t>
            </a:r>
            <a:r>
              <a:rPr lang="en-US" altLang="zh-CN" sz="2000" b="1" smtClean="0">
                <a:latin typeface="微软雅黑" pitchFamily="34" charset="-122"/>
                <a:ea typeface="微软雅黑" pitchFamily="34" charset="-122"/>
              </a:rPr>
              <a:t>RadioButton</a:t>
            </a:r>
          </a:p>
          <a:p>
            <a:pPr>
              <a:lnSpc>
                <a:spcPct val="80000"/>
              </a:lnSpc>
              <a:spcBef>
                <a:spcPct val="10000"/>
              </a:spcBef>
              <a:buFont typeface="Wingdings" pitchFamily="2" charset="2"/>
              <a:buNone/>
              <a:tabLst>
                <a:tab pos="3943350" algn="l"/>
                <a:tab pos="6724650" algn="l"/>
                <a:tab pos="6915150" algn="l"/>
              </a:tabLst>
            </a:pPr>
            <a:endParaRPr lang="en-US" altLang="zh-CN" sz="1600" smtClean="0">
              <a:ea typeface="宋体" pitchFamily="2" charset="-122"/>
            </a:endParaRP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&lt;RadioGroup</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android:layout_width="fill_parent"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android:layout_height="wrap_content"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android:orientation="vertical"</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android:checkedButton="@+id/lunch"</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android:id="@+id/menu"&gt;</a:t>
            </a:r>
          </a:p>
          <a:p>
            <a:pPr>
              <a:lnSpc>
                <a:spcPct val="80000"/>
              </a:lnSpc>
              <a:spcBef>
                <a:spcPct val="10000"/>
              </a:spcBef>
              <a:buFont typeface="Wingdings" pitchFamily="2" charset="2"/>
              <a:buNone/>
              <a:tabLst>
                <a:tab pos="3943350" algn="l"/>
                <a:tab pos="6724650" algn="l"/>
                <a:tab pos="6915150" algn="l"/>
              </a:tabLst>
            </a:pPr>
            <a:endParaRPr lang="en-US" altLang="zh-CN" sz="800" smtClean="0">
              <a:ea typeface="宋体" pitchFamily="2" charset="-122"/>
            </a:endParaRP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&lt;RadioButton</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android:text="breakfast"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android:id="@+id/breakfast"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/&gt;</a:t>
            </a:r>
          </a:p>
          <a:p>
            <a:pPr>
              <a:lnSpc>
                <a:spcPct val="80000"/>
              </a:lnSpc>
              <a:spcBef>
                <a:spcPct val="10000"/>
              </a:spcBef>
              <a:buFont typeface="Wingdings" pitchFamily="2" charset="2"/>
              <a:buNone/>
              <a:tabLst>
                <a:tab pos="3943350" algn="l"/>
                <a:tab pos="6724650" algn="l"/>
                <a:tab pos="6915150" algn="l"/>
              </a:tabLst>
            </a:pPr>
            <a:endParaRPr lang="en-US" altLang="zh-CN" sz="800" smtClean="0">
              <a:ea typeface="宋体" pitchFamily="2" charset="-122"/>
            </a:endParaRP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&lt;RadioButton</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android:text="lunch"</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android:id="@id/lunch" /&gt;</a:t>
            </a:r>
          </a:p>
          <a:p>
            <a:pPr>
              <a:lnSpc>
                <a:spcPct val="80000"/>
              </a:lnSpc>
              <a:spcBef>
                <a:spcPct val="10000"/>
              </a:spcBef>
              <a:buFont typeface="Wingdings" pitchFamily="2" charset="2"/>
              <a:buNone/>
              <a:tabLst>
                <a:tab pos="3943350" algn="l"/>
                <a:tab pos="6724650" algn="l"/>
                <a:tab pos="6915150" algn="l"/>
              </a:tabLst>
            </a:pPr>
            <a:endParaRPr lang="en-US" altLang="zh-CN" sz="800" smtClean="0">
              <a:ea typeface="宋体" pitchFamily="2" charset="-122"/>
            </a:endParaRP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&lt;RadioButton</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android:text="dinner"</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android:id="@+id/dinner" /&gt;</a:t>
            </a:r>
          </a:p>
          <a:p>
            <a:pPr>
              <a:lnSpc>
                <a:spcPct val="80000"/>
              </a:lnSpc>
              <a:spcBef>
                <a:spcPct val="10000"/>
              </a:spcBef>
              <a:buFont typeface="Wingdings" pitchFamily="2" charset="2"/>
              <a:buNone/>
              <a:tabLst>
                <a:tab pos="3943350" algn="l"/>
                <a:tab pos="6724650" algn="l"/>
                <a:tab pos="6915150" algn="l"/>
              </a:tabLst>
            </a:pPr>
            <a:endParaRPr lang="en-US" altLang="zh-CN" sz="800" smtClean="0">
              <a:ea typeface="宋体" pitchFamily="2" charset="-122"/>
            </a:endParaRP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&lt;RadioButton</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android:text="all"</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android:id="@+id/all" /&gt;</a:t>
            </a:r>
          </a:p>
          <a:p>
            <a:pPr>
              <a:lnSpc>
                <a:spcPct val="80000"/>
              </a:lnSpc>
              <a:spcBef>
                <a:spcPct val="10000"/>
              </a:spcBef>
              <a:buFont typeface="Wingdings" pitchFamily="2" charset="2"/>
              <a:buNone/>
              <a:tabLst>
                <a:tab pos="3943350" algn="l"/>
                <a:tab pos="6724650" algn="l"/>
                <a:tab pos="6915150" algn="l"/>
              </a:tabLst>
            </a:pPr>
            <a:r>
              <a:rPr lang="en-US" altLang="zh-CN" sz="1600" smtClean="0">
                <a:ea typeface="宋体" pitchFamily="2" charset="-122"/>
              </a:rPr>
              <a:t>    &lt;/RadioGroup&gt;</a:t>
            </a:r>
          </a:p>
        </p:txBody>
      </p:sp>
      <p:sp>
        <p:nvSpPr>
          <p:cNvPr id="337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65895" name="Picture 7"/>
          <p:cNvPicPr>
            <a:picLocks noChangeAspect="1" noChangeArrowheads="1"/>
          </p:cNvPicPr>
          <p:nvPr/>
        </p:nvPicPr>
        <p:blipFill>
          <a:blip r:embed="rId2" cstate="print"/>
          <a:srcRect/>
          <a:stretch>
            <a:fillRect/>
          </a:stretch>
        </p:blipFill>
        <p:spPr bwMode="auto">
          <a:xfrm>
            <a:off x="5364163" y="1484313"/>
            <a:ext cx="3257550" cy="47815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5892">
                                            <p:txEl>
                                              <p:pRg st="0" end="0"/>
                                            </p:txEl>
                                          </p:spTgt>
                                        </p:tgtEl>
                                        <p:attrNameLst>
                                          <p:attrName>style.visibility</p:attrName>
                                        </p:attrNameLst>
                                      </p:cBhvr>
                                      <p:to>
                                        <p:strVal val="visible"/>
                                      </p:to>
                                    </p:set>
                                    <p:animEffect transition="in" filter="wipe(up)">
                                      <p:cBhvr>
                                        <p:cTn id="7" dur="500"/>
                                        <p:tgtEl>
                                          <p:spTgt spid="165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5890"/>
                                        </p:tgtEl>
                                        <p:attrNameLst>
                                          <p:attrName>style.visibility</p:attrName>
                                        </p:attrNameLst>
                                      </p:cBhvr>
                                      <p:to>
                                        <p:strVal val="visible"/>
                                      </p:to>
                                    </p:set>
                                    <p:animEffect transition="in" filter="box(out)">
                                      <p:cBhvr>
                                        <p:cTn id="12" dur="500"/>
                                        <p:tgtEl>
                                          <p:spTgt spid="165890"/>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65892">
                                            <p:txEl>
                                              <p:pRg st="2" end="2"/>
                                            </p:txEl>
                                          </p:spTgt>
                                        </p:tgtEl>
                                        <p:attrNameLst>
                                          <p:attrName>style.visibility</p:attrName>
                                        </p:attrNameLst>
                                      </p:cBhvr>
                                      <p:to>
                                        <p:strVal val="visible"/>
                                      </p:to>
                                    </p:set>
                                    <p:animEffect transition="in" filter="wipe(up)">
                                      <p:cBhvr>
                                        <p:cTn id="16" dur="500"/>
                                        <p:tgtEl>
                                          <p:spTgt spid="165892">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65892">
                                            <p:txEl>
                                              <p:pRg st="3" end="3"/>
                                            </p:txEl>
                                          </p:spTgt>
                                        </p:tgtEl>
                                        <p:attrNameLst>
                                          <p:attrName>style.visibility</p:attrName>
                                        </p:attrNameLst>
                                      </p:cBhvr>
                                      <p:to>
                                        <p:strVal val="visible"/>
                                      </p:to>
                                    </p:set>
                                    <p:animEffect transition="in" filter="wipe(up)">
                                      <p:cBhvr>
                                        <p:cTn id="19" dur="500"/>
                                        <p:tgtEl>
                                          <p:spTgt spid="165892">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65892">
                                            <p:txEl>
                                              <p:pRg st="4" end="4"/>
                                            </p:txEl>
                                          </p:spTgt>
                                        </p:tgtEl>
                                        <p:attrNameLst>
                                          <p:attrName>style.visibility</p:attrName>
                                        </p:attrNameLst>
                                      </p:cBhvr>
                                      <p:to>
                                        <p:strVal val="visible"/>
                                      </p:to>
                                    </p:set>
                                    <p:animEffect transition="in" filter="wipe(up)">
                                      <p:cBhvr>
                                        <p:cTn id="22" dur="500"/>
                                        <p:tgtEl>
                                          <p:spTgt spid="165892">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5892">
                                            <p:txEl>
                                              <p:pRg st="5" end="5"/>
                                            </p:txEl>
                                          </p:spTgt>
                                        </p:tgtEl>
                                        <p:attrNameLst>
                                          <p:attrName>style.visibility</p:attrName>
                                        </p:attrNameLst>
                                      </p:cBhvr>
                                      <p:to>
                                        <p:strVal val="visible"/>
                                      </p:to>
                                    </p:set>
                                    <p:animEffect transition="in" filter="wipe(up)">
                                      <p:cBhvr>
                                        <p:cTn id="25" dur="500"/>
                                        <p:tgtEl>
                                          <p:spTgt spid="165892">
                                            <p:txEl>
                                              <p:pRg st="5" end="5"/>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5892">
                                            <p:txEl>
                                              <p:pRg st="6" end="6"/>
                                            </p:txEl>
                                          </p:spTgt>
                                        </p:tgtEl>
                                        <p:attrNameLst>
                                          <p:attrName>style.visibility</p:attrName>
                                        </p:attrNameLst>
                                      </p:cBhvr>
                                      <p:to>
                                        <p:strVal val="visible"/>
                                      </p:to>
                                    </p:set>
                                    <p:animEffect transition="in" filter="wipe(up)">
                                      <p:cBhvr>
                                        <p:cTn id="28" dur="500"/>
                                        <p:tgtEl>
                                          <p:spTgt spid="165892">
                                            <p:txEl>
                                              <p:pRg st="6" end="6"/>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65892">
                                            <p:txEl>
                                              <p:pRg st="7" end="7"/>
                                            </p:txEl>
                                          </p:spTgt>
                                        </p:tgtEl>
                                        <p:attrNameLst>
                                          <p:attrName>style.visibility</p:attrName>
                                        </p:attrNameLst>
                                      </p:cBhvr>
                                      <p:to>
                                        <p:strVal val="visible"/>
                                      </p:to>
                                    </p:set>
                                    <p:animEffect transition="in" filter="wipe(up)">
                                      <p:cBhvr>
                                        <p:cTn id="31" dur="500"/>
                                        <p:tgtEl>
                                          <p:spTgt spid="165892">
                                            <p:txEl>
                                              <p:pRg st="7" end="7"/>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65892">
                                            <p:txEl>
                                              <p:pRg st="9" end="9"/>
                                            </p:txEl>
                                          </p:spTgt>
                                        </p:tgtEl>
                                        <p:attrNameLst>
                                          <p:attrName>style.visibility</p:attrName>
                                        </p:attrNameLst>
                                      </p:cBhvr>
                                      <p:to>
                                        <p:strVal val="visible"/>
                                      </p:to>
                                    </p:set>
                                    <p:animEffect transition="in" filter="wipe(up)">
                                      <p:cBhvr>
                                        <p:cTn id="34" dur="500"/>
                                        <p:tgtEl>
                                          <p:spTgt spid="165892">
                                            <p:txEl>
                                              <p:pRg st="9" end="9"/>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65892">
                                            <p:txEl>
                                              <p:pRg st="10" end="10"/>
                                            </p:txEl>
                                          </p:spTgt>
                                        </p:tgtEl>
                                        <p:attrNameLst>
                                          <p:attrName>style.visibility</p:attrName>
                                        </p:attrNameLst>
                                      </p:cBhvr>
                                      <p:to>
                                        <p:strVal val="visible"/>
                                      </p:to>
                                    </p:set>
                                    <p:animEffect transition="in" filter="wipe(up)">
                                      <p:cBhvr>
                                        <p:cTn id="37" dur="500"/>
                                        <p:tgtEl>
                                          <p:spTgt spid="165892">
                                            <p:txEl>
                                              <p:pRg st="10" end="10"/>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65892">
                                            <p:txEl>
                                              <p:pRg st="11" end="11"/>
                                            </p:txEl>
                                          </p:spTgt>
                                        </p:tgtEl>
                                        <p:attrNameLst>
                                          <p:attrName>style.visibility</p:attrName>
                                        </p:attrNameLst>
                                      </p:cBhvr>
                                      <p:to>
                                        <p:strVal val="visible"/>
                                      </p:to>
                                    </p:set>
                                    <p:animEffect transition="in" filter="wipe(up)">
                                      <p:cBhvr>
                                        <p:cTn id="40" dur="500"/>
                                        <p:tgtEl>
                                          <p:spTgt spid="165892">
                                            <p:txEl>
                                              <p:pRg st="11" end="11"/>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5892">
                                            <p:txEl>
                                              <p:pRg st="12" end="12"/>
                                            </p:txEl>
                                          </p:spTgt>
                                        </p:tgtEl>
                                        <p:attrNameLst>
                                          <p:attrName>style.visibility</p:attrName>
                                        </p:attrNameLst>
                                      </p:cBhvr>
                                      <p:to>
                                        <p:strVal val="visible"/>
                                      </p:to>
                                    </p:set>
                                    <p:animEffect transition="in" filter="wipe(up)">
                                      <p:cBhvr>
                                        <p:cTn id="43" dur="500"/>
                                        <p:tgtEl>
                                          <p:spTgt spid="165892">
                                            <p:txEl>
                                              <p:pRg st="12" end="12"/>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65892">
                                            <p:txEl>
                                              <p:pRg st="14" end="14"/>
                                            </p:txEl>
                                          </p:spTgt>
                                        </p:tgtEl>
                                        <p:attrNameLst>
                                          <p:attrName>style.visibility</p:attrName>
                                        </p:attrNameLst>
                                      </p:cBhvr>
                                      <p:to>
                                        <p:strVal val="visible"/>
                                      </p:to>
                                    </p:set>
                                    <p:animEffect transition="in" filter="wipe(up)">
                                      <p:cBhvr>
                                        <p:cTn id="46" dur="500"/>
                                        <p:tgtEl>
                                          <p:spTgt spid="165892">
                                            <p:txEl>
                                              <p:pRg st="14" end="14"/>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65892">
                                            <p:txEl>
                                              <p:pRg st="15" end="15"/>
                                            </p:txEl>
                                          </p:spTgt>
                                        </p:tgtEl>
                                        <p:attrNameLst>
                                          <p:attrName>style.visibility</p:attrName>
                                        </p:attrNameLst>
                                      </p:cBhvr>
                                      <p:to>
                                        <p:strVal val="visible"/>
                                      </p:to>
                                    </p:set>
                                    <p:animEffect transition="in" filter="wipe(up)">
                                      <p:cBhvr>
                                        <p:cTn id="49" dur="500"/>
                                        <p:tgtEl>
                                          <p:spTgt spid="165892">
                                            <p:txEl>
                                              <p:pRg st="15" end="15"/>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65892">
                                            <p:txEl>
                                              <p:pRg st="16" end="16"/>
                                            </p:txEl>
                                          </p:spTgt>
                                        </p:tgtEl>
                                        <p:attrNameLst>
                                          <p:attrName>style.visibility</p:attrName>
                                        </p:attrNameLst>
                                      </p:cBhvr>
                                      <p:to>
                                        <p:strVal val="visible"/>
                                      </p:to>
                                    </p:set>
                                    <p:animEffect transition="in" filter="wipe(up)">
                                      <p:cBhvr>
                                        <p:cTn id="52" dur="500"/>
                                        <p:tgtEl>
                                          <p:spTgt spid="165892">
                                            <p:txEl>
                                              <p:pRg st="16" end="16"/>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65892">
                                            <p:txEl>
                                              <p:pRg st="18" end="18"/>
                                            </p:txEl>
                                          </p:spTgt>
                                        </p:tgtEl>
                                        <p:attrNameLst>
                                          <p:attrName>style.visibility</p:attrName>
                                        </p:attrNameLst>
                                      </p:cBhvr>
                                      <p:to>
                                        <p:strVal val="visible"/>
                                      </p:to>
                                    </p:set>
                                    <p:animEffect transition="in" filter="wipe(up)">
                                      <p:cBhvr>
                                        <p:cTn id="55" dur="500"/>
                                        <p:tgtEl>
                                          <p:spTgt spid="165892">
                                            <p:txEl>
                                              <p:pRg st="18" end="18"/>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65892">
                                            <p:txEl>
                                              <p:pRg st="19" end="19"/>
                                            </p:txEl>
                                          </p:spTgt>
                                        </p:tgtEl>
                                        <p:attrNameLst>
                                          <p:attrName>style.visibility</p:attrName>
                                        </p:attrNameLst>
                                      </p:cBhvr>
                                      <p:to>
                                        <p:strVal val="visible"/>
                                      </p:to>
                                    </p:set>
                                    <p:animEffect transition="in" filter="wipe(up)">
                                      <p:cBhvr>
                                        <p:cTn id="58" dur="500"/>
                                        <p:tgtEl>
                                          <p:spTgt spid="165892">
                                            <p:txEl>
                                              <p:pRg st="19" end="19"/>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65892">
                                            <p:txEl>
                                              <p:pRg st="20" end="20"/>
                                            </p:txEl>
                                          </p:spTgt>
                                        </p:tgtEl>
                                        <p:attrNameLst>
                                          <p:attrName>style.visibility</p:attrName>
                                        </p:attrNameLst>
                                      </p:cBhvr>
                                      <p:to>
                                        <p:strVal val="visible"/>
                                      </p:to>
                                    </p:set>
                                    <p:animEffect transition="in" filter="wipe(up)">
                                      <p:cBhvr>
                                        <p:cTn id="61" dur="500"/>
                                        <p:tgtEl>
                                          <p:spTgt spid="165892">
                                            <p:txEl>
                                              <p:pRg st="20" end="20"/>
                                            </p:txEl>
                                          </p:spTgt>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65892">
                                            <p:txEl>
                                              <p:pRg st="22" end="22"/>
                                            </p:txEl>
                                          </p:spTgt>
                                        </p:tgtEl>
                                        <p:attrNameLst>
                                          <p:attrName>style.visibility</p:attrName>
                                        </p:attrNameLst>
                                      </p:cBhvr>
                                      <p:to>
                                        <p:strVal val="visible"/>
                                      </p:to>
                                    </p:set>
                                    <p:animEffect transition="in" filter="wipe(up)">
                                      <p:cBhvr>
                                        <p:cTn id="64" dur="500"/>
                                        <p:tgtEl>
                                          <p:spTgt spid="165892">
                                            <p:txEl>
                                              <p:pRg st="22" end="22"/>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65892">
                                            <p:txEl>
                                              <p:pRg st="23" end="23"/>
                                            </p:txEl>
                                          </p:spTgt>
                                        </p:tgtEl>
                                        <p:attrNameLst>
                                          <p:attrName>style.visibility</p:attrName>
                                        </p:attrNameLst>
                                      </p:cBhvr>
                                      <p:to>
                                        <p:strVal val="visible"/>
                                      </p:to>
                                    </p:set>
                                    <p:animEffect transition="in" filter="wipe(up)">
                                      <p:cBhvr>
                                        <p:cTn id="67" dur="500"/>
                                        <p:tgtEl>
                                          <p:spTgt spid="165892">
                                            <p:txEl>
                                              <p:pRg st="23" end="23"/>
                                            </p:txEl>
                                          </p:spTgt>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65892">
                                            <p:txEl>
                                              <p:pRg st="24" end="24"/>
                                            </p:txEl>
                                          </p:spTgt>
                                        </p:tgtEl>
                                        <p:attrNameLst>
                                          <p:attrName>style.visibility</p:attrName>
                                        </p:attrNameLst>
                                      </p:cBhvr>
                                      <p:to>
                                        <p:strVal val="visible"/>
                                      </p:to>
                                    </p:set>
                                    <p:animEffect transition="in" filter="wipe(up)">
                                      <p:cBhvr>
                                        <p:cTn id="70" dur="500"/>
                                        <p:tgtEl>
                                          <p:spTgt spid="165892">
                                            <p:txEl>
                                              <p:pRg st="24" end="24"/>
                                            </p:txEl>
                                          </p:spTgt>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65892">
                                            <p:txEl>
                                              <p:pRg st="25" end="25"/>
                                            </p:txEl>
                                          </p:spTgt>
                                        </p:tgtEl>
                                        <p:attrNameLst>
                                          <p:attrName>style.visibility</p:attrName>
                                        </p:attrNameLst>
                                      </p:cBhvr>
                                      <p:to>
                                        <p:strVal val="visible"/>
                                      </p:to>
                                    </p:set>
                                    <p:animEffect transition="in" filter="wipe(up)">
                                      <p:cBhvr>
                                        <p:cTn id="73" dur="500"/>
                                        <p:tgtEl>
                                          <p:spTgt spid="165892">
                                            <p:txEl>
                                              <p:pRg st="25" end="2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8" fill="hold" nodeType="clickEffect">
                                  <p:stCondLst>
                                    <p:cond delay="0"/>
                                  </p:stCondLst>
                                  <p:childTnLst>
                                    <p:set>
                                      <p:cBhvr>
                                        <p:cTn id="77" dur="1" fill="hold">
                                          <p:stCondLst>
                                            <p:cond delay="0"/>
                                          </p:stCondLst>
                                        </p:cTn>
                                        <p:tgtEl>
                                          <p:spTgt spid="165895"/>
                                        </p:tgtEl>
                                        <p:attrNameLst>
                                          <p:attrName>style.visibility</p:attrName>
                                        </p:attrNameLst>
                                      </p:cBhvr>
                                      <p:to>
                                        <p:strVal val="visible"/>
                                      </p:to>
                                    </p:set>
                                    <p:animEffect transition="in" filter="slide(fromLeft)">
                                      <p:cBhvr>
                                        <p:cTn id="78" dur="500"/>
                                        <p:tgtEl>
                                          <p:spTgt spid="165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nimBg="1"/>
      <p:bldP spid="165892"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165892" name="Rectangle 4"/>
          <p:cNvSpPr>
            <a:spLocks noGrp="1" noChangeArrowheads="1"/>
          </p:cNvSpPr>
          <p:nvPr>
            <p:ph type="body" idx="1"/>
          </p:nvPr>
        </p:nvSpPr>
        <p:spPr>
          <a:xfrm>
            <a:off x="323850" y="908050"/>
            <a:ext cx="4679950" cy="449248"/>
          </a:xfrm>
        </p:spPr>
        <p:txBody>
          <a:bodyPr/>
          <a:lstStyle/>
          <a:p>
            <a:pPr>
              <a:lnSpc>
                <a:spcPct val="110000"/>
              </a:lnSpc>
              <a:spcBef>
                <a:spcPts val="300"/>
              </a:spcBef>
              <a:tabLst>
                <a:tab pos="3943350" algn="l"/>
                <a:tab pos="6724650" algn="l"/>
                <a:tab pos="6915150" algn="l"/>
              </a:tabLst>
            </a:pPr>
            <a:r>
              <a:rPr lang="en-US" altLang="zh-CN" sz="2000" b="1" smtClean="0">
                <a:latin typeface="微软雅黑" pitchFamily="34" charset="-122"/>
                <a:ea typeface="微软雅黑" pitchFamily="34" charset="-122"/>
              </a:rPr>
              <a:t>RadioButton</a:t>
            </a:r>
            <a:r>
              <a:rPr lang="zh-CN" altLang="en-US" sz="2000" b="1" smtClean="0">
                <a:latin typeface="微软雅黑" pitchFamily="34" charset="-122"/>
                <a:ea typeface="微软雅黑" pitchFamily="34" charset="-122"/>
              </a:rPr>
              <a:t>示例</a:t>
            </a:r>
            <a:endParaRPr lang="en-US" altLang="zh-CN" sz="2000" b="1" smtClean="0">
              <a:latin typeface="微软雅黑" pitchFamily="34" charset="-122"/>
              <a:ea typeface="微软雅黑" pitchFamily="34" charset="-122"/>
            </a:endParaRPr>
          </a:p>
        </p:txBody>
      </p:sp>
      <p:sp>
        <p:nvSpPr>
          <p:cNvPr id="337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7" name="矩形 6"/>
          <p:cNvSpPr/>
          <p:nvPr/>
        </p:nvSpPr>
        <p:spPr>
          <a:xfrm>
            <a:off x="357190" y="1428736"/>
            <a:ext cx="4000496" cy="2677656"/>
          </a:xfrm>
          <a:prstGeom prst="rect">
            <a:avLst/>
          </a:prstGeom>
          <a:solidFill>
            <a:srgbClr val="DDDDDD"/>
          </a:solidFill>
        </p:spPr>
        <p:txBody>
          <a:bodyPr wrap="square">
            <a:spAutoFit/>
          </a:bodyPr>
          <a:lstStyle/>
          <a:p>
            <a:r>
              <a:rPr lang="en-US" altLang="zh-CN" sz="1400" smtClean="0"/>
              <a:t>&lt;LinearLayout </a:t>
            </a:r>
          </a:p>
          <a:p>
            <a:r>
              <a:rPr lang="zh-CN" altLang="en-US" sz="1400" smtClean="0"/>
              <a:t>    </a:t>
            </a:r>
            <a:r>
              <a:rPr lang="en-US" altLang="zh-CN" sz="1400" smtClean="0"/>
              <a:t>xmlns:android=</a:t>
            </a:r>
            <a:r>
              <a:rPr lang="en-US" altLang="zh-CN" sz="1400" i="1" smtClean="0"/>
              <a:t>"http://schemas.android.com</a:t>
            </a:r>
          </a:p>
          <a:p>
            <a:r>
              <a:rPr lang="en-US" altLang="zh-CN" sz="1400" i="1" smtClean="0"/>
              <a:t>	/apk/res/android"</a:t>
            </a:r>
          </a:p>
          <a:p>
            <a:r>
              <a:rPr lang="zh-CN" altLang="en-US" sz="1400" smtClean="0"/>
              <a:t>    </a:t>
            </a:r>
            <a:r>
              <a:rPr lang="en-US" altLang="zh-CN" sz="1400" smtClean="0"/>
              <a:t>android:orientation=</a:t>
            </a:r>
            <a:r>
              <a:rPr lang="en-US" altLang="zh-CN" sz="1400" i="1" smtClean="0"/>
              <a:t>"horizontal" </a:t>
            </a:r>
          </a:p>
          <a:p>
            <a:r>
              <a:rPr lang="zh-CN" altLang="en-US" sz="1400" smtClean="0"/>
              <a:t>    </a:t>
            </a:r>
            <a:r>
              <a:rPr lang="en-US" altLang="zh-CN" sz="1400" smtClean="0"/>
              <a:t>android:layout_width=</a:t>
            </a:r>
            <a:r>
              <a:rPr lang="en-US" altLang="zh-CN" sz="1400" i="1" smtClean="0"/>
              <a:t>"wrap_content"</a:t>
            </a:r>
          </a:p>
          <a:p>
            <a:r>
              <a:rPr lang="zh-CN" altLang="en-US" sz="1400" smtClean="0"/>
              <a:t>    </a:t>
            </a:r>
            <a:r>
              <a:rPr lang="en-US" altLang="zh-CN" sz="1400" smtClean="0"/>
              <a:t>android:layout_height=</a:t>
            </a:r>
            <a:r>
              <a:rPr lang="en-US" altLang="zh-CN" sz="1400" i="1" smtClean="0"/>
              <a:t>"wrap_content" </a:t>
            </a:r>
          </a:p>
          <a:p>
            <a:r>
              <a:rPr lang="zh-CN" altLang="en-US" sz="1400" smtClean="0"/>
              <a:t>    </a:t>
            </a:r>
            <a:r>
              <a:rPr lang="en-US" altLang="zh-CN" sz="1400" smtClean="0"/>
              <a:t>&gt;</a:t>
            </a:r>
          </a:p>
          <a:p>
            <a:r>
              <a:rPr lang="zh-CN" altLang="en-US" sz="1400" smtClean="0"/>
              <a:t>    </a:t>
            </a:r>
            <a:r>
              <a:rPr lang="en-US" altLang="zh-CN" sz="1400" smtClean="0"/>
              <a:t>&lt;TextView </a:t>
            </a:r>
          </a:p>
          <a:p>
            <a:r>
              <a:rPr lang="zh-CN" altLang="en-US" sz="1400" smtClean="0"/>
              <a:t>        </a:t>
            </a:r>
            <a:r>
              <a:rPr lang="en-US" altLang="zh-CN" sz="1400" smtClean="0"/>
              <a:t>android:layout_width=</a:t>
            </a:r>
            <a:r>
              <a:rPr lang="en-US" altLang="zh-CN" sz="1400" i="1" smtClean="0"/>
              <a:t>"wrap_content"</a:t>
            </a:r>
          </a:p>
          <a:p>
            <a:r>
              <a:rPr lang="zh-CN" altLang="en-US" sz="1400" smtClean="0"/>
              <a:t>        </a:t>
            </a:r>
            <a:r>
              <a:rPr lang="en-US" altLang="zh-CN" sz="1400" smtClean="0"/>
              <a:t>android:layout_height=</a:t>
            </a:r>
            <a:r>
              <a:rPr lang="en-US" altLang="zh-CN" sz="1400" i="1" smtClean="0"/>
              <a:t>"wrap_content" </a:t>
            </a:r>
          </a:p>
          <a:p>
            <a:r>
              <a:rPr lang="zh-CN" altLang="en-US" sz="1400" smtClean="0"/>
              <a:t>        </a:t>
            </a:r>
            <a:r>
              <a:rPr lang="en-US" altLang="zh-CN" sz="1400" smtClean="0"/>
              <a:t>android:text=</a:t>
            </a:r>
            <a:r>
              <a:rPr lang="en-US" altLang="zh-CN" sz="1400" i="1" smtClean="0"/>
              <a:t>"</a:t>
            </a:r>
            <a:r>
              <a:rPr lang="zh-CN" altLang="en-US" sz="1400" i="1" smtClean="0"/>
              <a:t>性别：</a:t>
            </a:r>
            <a:r>
              <a:rPr lang="en-US" altLang="zh-CN" sz="1400" i="1" smtClean="0"/>
              <a:t>"</a:t>
            </a:r>
          </a:p>
          <a:p>
            <a:r>
              <a:rPr lang="zh-CN" altLang="en-US" sz="1400" smtClean="0"/>
              <a:t>        </a:t>
            </a:r>
            <a:r>
              <a:rPr lang="en-US" altLang="zh-CN" sz="1400" smtClean="0"/>
              <a:t>android:height=</a:t>
            </a:r>
            <a:r>
              <a:rPr lang="en-US" altLang="zh-CN" sz="1400" i="1" smtClean="0"/>
              <a:t>"50px" /&gt;</a:t>
            </a:r>
          </a:p>
        </p:txBody>
      </p:sp>
      <p:pic>
        <p:nvPicPr>
          <p:cNvPr id="3074" name="Picture 2"/>
          <p:cNvPicPr>
            <a:picLocks noChangeAspect="1" noChangeArrowheads="1"/>
          </p:cNvPicPr>
          <p:nvPr/>
        </p:nvPicPr>
        <p:blipFill>
          <a:blip r:embed="rId2"/>
          <a:srcRect/>
          <a:stretch>
            <a:fillRect/>
          </a:stretch>
        </p:blipFill>
        <p:spPr bwMode="auto">
          <a:xfrm>
            <a:off x="571472" y="4429132"/>
            <a:ext cx="2762250" cy="1714500"/>
          </a:xfrm>
          <a:prstGeom prst="rect">
            <a:avLst/>
          </a:prstGeom>
          <a:noFill/>
          <a:ln w="9525">
            <a:noFill/>
            <a:miter lim="800000"/>
            <a:headEnd/>
            <a:tailEnd/>
          </a:ln>
          <a:effectLst/>
        </p:spPr>
      </p:pic>
      <p:sp>
        <p:nvSpPr>
          <p:cNvPr id="9" name="矩形 8"/>
          <p:cNvSpPr/>
          <p:nvPr/>
        </p:nvSpPr>
        <p:spPr>
          <a:xfrm>
            <a:off x="4572000" y="1428736"/>
            <a:ext cx="3786214" cy="5047536"/>
          </a:xfrm>
          <a:prstGeom prst="rect">
            <a:avLst/>
          </a:prstGeom>
          <a:solidFill>
            <a:srgbClr val="DDDDDD"/>
          </a:solidFill>
        </p:spPr>
        <p:txBody>
          <a:bodyPr wrap="square">
            <a:spAutoFit/>
          </a:bodyPr>
          <a:lstStyle/>
          <a:p>
            <a:r>
              <a:rPr lang="en-US" altLang="zh-CN" sz="1400" smtClean="0"/>
              <a:t>&lt;RadioGroup </a:t>
            </a:r>
          </a:p>
          <a:p>
            <a:r>
              <a:rPr lang="zh-CN" altLang="en-US" sz="1400" smtClean="0"/>
              <a:t>    </a:t>
            </a:r>
            <a:r>
              <a:rPr lang="en-US" altLang="zh-CN" sz="1400" smtClean="0"/>
              <a:t>android:id=</a:t>
            </a:r>
            <a:r>
              <a:rPr lang="en-US" altLang="zh-CN" sz="1400" i="1" smtClean="0"/>
              <a:t>"@+id/radioGroup1"</a:t>
            </a:r>
          </a:p>
          <a:p>
            <a:r>
              <a:rPr lang="zh-CN" altLang="en-US" sz="1400" smtClean="0"/>
              <a:t>    </a:t>
            </a:r>
            <a:r>
              <a:rPr lang="en-US" altLang="zh-CN" sz="1400" smtClean="0"/>
              <a:t>android:orientation=</a:t>
            </a:r>
            <a:r>
              <a:rPr lang="en-US" altLang="zh-CN" sz="1400" i="1" smtClean="0"/>
              <a:t>"horizontal" </a:t>
            </a:r>
          </a:p>
          <a:p>
            <a:r>
              <a:rPr lang="zh-CN" altLang="en-US" sz="1400" smtClean="0"/>
              <a:t>    </a:t>
            </a:r>
            <a:r>
              <a:rPr lang="en-US" altLang="zh-CN" sz="1400" smtClean="0"/>
              <a:t>android:layout_width=</a:t>
            </a:r>
            <a:r>
              <a:rPr lang="en-US" altLang="zh-CN" sz="1400" i="1" smtClean="0"/>
              <a:t>"wrap_content" </a:t>
            </a:r>
          </a:p>
          <a:p>
            <a:r>
              <a:rPr lang="zh-CN" altLang="en-US" sz="1400" smtClean="0"/>
              <a:t>    </a:t>
            </a:r>
            <a:r>
              <a:rPr lang="en-US" altLang="zh-CN" sz="1400" smtClean="0"/>
              <a:t>android:layout_height=</a:t>
            </a:r>
            <a:r>
              <a:rPr lang="en-US" altLang="zh-CN" sz="1400" i="1" smtClean="0"/>
              <a:t>"wrap_content"&gt;</a:t>
            </a:r>
          </a:p>
          <a:p>
            <a:r>
              <a:rPr lang="zh-CN" altLang="en-US" sz="1400" smtClean="0"/>
              <a:t>    </a:t>
            </a:r>
            <a:r>
              <a:rPr lang="en-US" altLang="zh-CN" sz="1400" smtClean="0"/>
              <a:t>&lt;RadioButton </a:t>
            </a:r>
          </a:p>
          <a:p>
            <a:r>
              <a:rPr lang="zh-CN" altLang="en-US" sz="1400" smtClean="0"/>
              <a:t>        </a:t>
            </a:r>
            <a:r>
              <a:rPr lang="en-US" altLang="zh-CN" sz="1400" smtClean="0"/>
              <a:t>android:layout_height=</a:t>
            </a:r>
            <a:r>
              <a:rPr lang="en-US" altLang="zh-CN" sz="1400" i="1" smtClean="0"/>
              <a:t>"wrap_content" </a:t>
            </a:r>
          </a:p>
          <a:p>
            <a:r>
              <a:rPr lang="zh-CN" altLang="en-US" sz="1400" smtClean="0"/>
              <a:t>        </a:t>
            </a:r>
            <a:r>
              <a:rPr lang="en-US" altLang="zh-CN" sz="1400" smtClean="0"/>
              <a:t>android:id=</a:t>
            </a:r>
            <a:r>
              <a:rPr lang="en-US" altLang="zh-CN" sz="1400" i="1" smtClean="0"/>
              <a:t>"@+id/radio0" </a:t>
            </a:r>
          </a:p>
          <a:p>
            <a:r>
              <a:rPr lang="zh-CN" altLang="en-US" sz="1400" smtClean="0"/>
              <a:t>        </a:t>
            </a:r>
            <a:r>
              <a:rPr lang="en-US" altLang="zh-CN" sz="1400" smtClean="0"/>
              <a:t>android:text=</a:t>
            </a:r>
            <a:r>
              <a:rPr lang="en-US" altLang="zh-CN" sz="1400" i="1" smtClean="0"/>
              <a:t>"</a:t>
            </a:r>
            <a:r>
              <a:rPr lang="zh-CN" altLang="en-US" sz="1400" i="1" smtClean="0"/>
              <a:t>男</a:t>
            </a:r>
            <a:r>
              <a:rPr lang="en-US" altLang="zh-CN" sz="1400" i="1" smtClean="0"/>
              <a:t>" </a:t>
            </a:r>
          </a:p>
          <a:p>
            <a:r>
              <a:rPr lang="zh-CN" altLang="en-US" sz="1400" smtClean="0"/>
              <a:t>        </a:t>
            </a:r>
            <a:r>
              <a:rPr lang="en-US" altLang="zh-CN" sz="1400" smtClean="0"/>
              <a:t>android:layout_width=</a:t>
            </a:r>
            <a:r>
              <a:rPr lang="en-US" altLang="zh-CN" sz="1400" i="1" smtClean="0"/>
              <a:t>"wrap_content" </a:t>
            </a:r>
          </a:p>
          <a:p>
            <a:r>
              <a:rPr lang="zh-CN" altLang="en-US" sz="1400" smtClean="0"/>
              <a:t>        </a:t>
            </a:r>
            <a:r>
              <a:rPr lang="en-US" altLang="zh-CN" sz="1400" smtClean="0"/>
              <a:t>android:checked=</a:t>
            </a:r>
            <a:r>
              <a:rPr lang="en-US" altLang="zh-CN" sz="1400" i="1" smtClean="0"/>
              <a:t>"true"/&gt;</a:t>
            </a:r>
          </a:p>
          <a:p>
            <a:r>
              <a:rPr lang="zh-CN" altLang="en-US" sz="1400" smtClean="0"/>
              <a:t>    </a:t>
            </a:r>
            <a:r>
              <a:rPr lang="en-US" altLang="zh-CN" sz="1400" smtClean="0"/>
              <a:t>&lt;RadioButton </a:t>
            </a:r>
          </a:p>
          <a:p>
            <a:r>
              <a:rPr lang="zh-CN" altLang="en-US" sz="1400" smtClean="0"/>
              <a:t>        </a:t>
            </a:r>
            <a:r>
              <a:rPr lang="en-US" altLang="zh-CN" sz="1400" smtClean="0"/>
              <a:t>android:layout_height=</a:t>
            </a:r>
            <a:r>
              <a:rPr lang="en-US" altLang="zh-CN" sz="1400" i="1" smtClean="0"/>
              <a:t>"wrap_content" </a:t>
            </a:r>
          </a:p>
          <a:p>
            <a:r>
              <a:rPr lang="zh-CN" altLang="en-US" sz="1400" smtClean="0"/>
              <a:t>        </a:t>
            </a:r>
            <a:r>
              <a:rPr lang="en-US" altLang="zh-CN" sz="1400" smtClean="0"/>
              <a:t>android:id=</a:t>
            </a:r>
            <a:r>
              <a:rPr lang="en-US" altLang="zh-CN" sz="1400" i="1" smtClean="0"/>
              <a:t>"@+id/radio1" </a:t>
            </a:r>
          </a:p>
          <a:p>
            <a:r>
              <a:rPr lang="zh-CN" altLang="en-US" sz="1400" smtClean="0"/>
              <a:t>        </a:t>
            </a:r>
            <a:r>
              <a:rPr lang="en-US" altLang="zh-CN" sz="1400" smtClean="0"/>
              <a:t>android:text=</a:t>
            </a:r>
            <a:r>
              <a:rPr lang="en-US" altLang="zh-CN" sz="1400" i="1" smtClean="0"/>
              <a:t>"</a:t>
            </a:r>
            <a:r>
              <a:rPr lang="zh-CN" altLang="en-US" sz="1400" i="1" smtClean="0"/>
              <a:t>女</a:t>
            </a:r>
            <a:r>
              <a:rPr lang="en-US" altLang="zh-CN" sz="1400" i="1" smtClean="0"/>
              <a:t>" </a:t>
            </a:r>
          </a:p>
          <a:p>
            <a:r>
              <a:rPr lang="zh-CN" altLang="en-US" sz="1400" smtClean="0"/>
              <a:t>        </a:t>
            </a:r>
            <a:r>
              <a:rPr lang="en-US" altLang="zh-CN" sz="1400" smtClean="0"/>
              <a:t>android:layout_width=</a:t>
            </a:r>
            <a:r>
              <a:rPr lang="en-US" altLang="zh-CN" sz="1400" i="1" smtClean="0"/>
              <a:t>"wrap_content"/&gt;</a:t>
            </a:r>
          </a:p>
          <a:p>
            <a:r>
              <a:rPr lang="en-US" altLang="zh-CN" sz="1400" smtClean="0"/>
              <a:t>&lt;/RadioGroup&gt;</a:t>
            </a:r>
          </a:p>
          <a:p>
            <a:r>
              <a:rPr lang="en-US" altLang="zh-CN" sz="1400" smtClean="0"/>
              <a:t>&lt;Button android:text=</a:t>
            </a:r>
            <a:r>
              <a:rPr lang="en-US" altLang="zh-CN" sz="1400" i="1" smtClean="0"/>
              <a:t>"</a:t>
            </a:r>
            <a:r>
              <a:rPr lang="zh-CN" altLang="en-US" sz="1400" i="1" smtClean="0"/>
              <a:t>提交</a:t>
            </a:r>
            <a:r>
              <a:rPr lang="en-US" altLang="zh-CN" sz="1400" i="1" smtClean="0"/>
              <a:t>“</a:t>
            </a:r>
          </a:p>
          <a:p>
            <a:r>
              <a:rPr lang="zh-CN" altLang="en-US" sz="1400" i="1" smtClean="0"/>
              <a:t>    </a:t>
            </a:r>
            <a:r>
              <a:rPr lang="en-US" altLang="zh-CN" sz="1400" i="1" smtClean="0"/>
              <a:t>android:id=“@+id/button1” </a:t>
            </a:r>
            <a:r>
              <a:rPr lang="zh-CN" altLang="en-US" sz="1400" i="1" smtClean="0"/>
              <a:t>   </a:t>
            </a:r>
            <a:endParaRPr lang="en-US" altLang="zh-CN" sz="1400" i="1" smtClean="0"/>
          </a:p>
          <a:p>
            <a:r>
              <a:rPr lang="zh-CN" altLang="en-US" sz="1400" i="1" smtClean="0"/>
              <a:t>    </a:t>
            </a:r>
            <a:r>
              <a:rPr lang="en-US" altLang="zh-CN" sz="1400" i="1" smtClean="0"/>
              <a:t>android:layout_width=“wrap_content” </a:t>
            </a:r>
            <a:r>
              <a:rPr lang="zh-CN" altLang="en-US" sz="1400" i="1" smtClean="0"/>
              <a:t>    </a:t>
            </a:r>
            <a:endParaRPr lang="en-US" altLang="zh-CN" sz="1400" i="1" smtClean="0"/>
          </a:p>
          <a:p>
            <a:r>
              <a:rPr lang="zh-CN" altLang="en-US" sz="1400" i="1" smtClean="0"/>
              <a:t>    </a:t>
            </a:r>
            <a:r>
              <a:rPr lang="en-US" altLang="zh-CN" sz="1400" i="1" smtClean="0"/>
              <a:t>android:layout_height="wrap_content"&gt;</a:t>
            </a:r>
          </a:p>
          <a:p>
            <a:r>
              <a:rPr lang="en-US" altLang="zh-CN" sz="1400" i="1" smtClean="0"/>
              <a:t>&lt;/Button&gt;</a:t>
            </a:r>
          </a:p>
          <a:p>
            <a:r>
              <a:rPr lang="en-US" altLang="zh-CN" sz="1400" smtClean="0"/>
              <a:t>&lt;/LinearLayout&gt;</a:t>
            </a:r>
            <a:endParaRPr lang="zh-CN" alt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5892">
                                            <p:txEl>
                                              <p:pRg st="0" end="0"/>
                                            </p:txEl>
                                          </p:spTgt>
                                        </p:tgtEl>
                                        <p:attrNameLst>
                                          <p:attrName>style.visibility</p:attrName>
                                        </p:attrNameLst>
                                      </p:cBhvr>
                                      <p:to>
                                        <p:strVal val="visible"/>
                                      </p:to>
                                    </p:set>
                                    <p:animEffect transition="in" filter="wipe(up)">
                                      <p:cBhvr>
                                        <p:cTn id="7" dur="500"/>
                                        <p:tgtEl>
                                          <p:spTgt spid="1658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4038600" y="304800"/>
            <a:ext cx="5105400" cy="685800"/>
          </a:xfrm>
        </p:spPr>
        <p:txBody>
          <a:bodyPr/>
          <a:lstStyle/>
          <a:p>
            <a:r>
              <a:rPr lang="en-US"/>
              <a:t>6.1</a:t>
            </a:r>
            <a:r>
              <a:rPr lang="zh-CN" altLang="en-US">
                <a:latin typeface="黑体" pitchFamily="49" charset="-122"/>
              </a:rPr>
              <a:t> 用户界面基础</a:t>
            </a:r>
          </a:p>
        </p:txBody>
      </p:sp>
      <p:sp>
        <p:nvSpPr>
          <p:cNvPr id="19459" name="内容占位符 2"/>
          <p:cNvSpPr>
            <a:spLocks noGrp="1"/>
          </p:cNvSpPr>
          <p:nvPr>
            <p:ph idx="4294967295"/>
          </p:nvPr>
        </p:nvSpPr>
        <p:spPr>
          <a:xfrm>
            <a:off x="457200" y="1524000"/>
            <a:ext cx="8229600" cy="5181600"/>
          </a:xfrm>
        </p:spPr>
        <p:txBody>
          <a:bodyPr/>
          <a:lstStyle/>
          <a:p>
            <a:pPr lvl="1"/>
            <a:r>
              <a:rPr lang="en-US" sz="2400"/>
              <a:t>Android</a:t>
            </a:r>
            <a:r>
              <a:rPr lang="zh-CN" altLang="en-US" sz="2400"/>
              <a:t>已经解决了前两个问题，使用</a:t>
            </a:r>
            <a:r>
              <a:rPr lang="en-US" sz="2400"/>
              <a:t>XML</a:t>
            </a:r>
            <a:r>
              <a:rPr lang="zh-CN" altLang="en-US" sz="2400"/>
              <a:t>文件描述用户界面；</a:t>
            </a:r>
            <a:r>
              <a:rPr lang="zh-CN" altLang="en-US" sz="2400" smtClean="0"/>
              <a:t>资源文件</a:t>
            </a:r>
            <a:r>
              <a:rPr lang="zh-CN" altLang="en-US" sz="2400"/>
              <a:t>独立保存在资源文件夹中；对界用户面描述非常灵活，允许不明确定义界面元素的位置和尺寸，仅声明界面元素的相对位置和粗略</a:t>
            </a:r>
            <a:r>
              <a:rPr lang="zh-CN" altLang="en-US" sz="2400" smtClean="0"/>
              <a:t>尺寸。</a:t>
            </a:r>
            <a:endParaRPr lang="en-US" sz="2400"/>
          </a:p>
          <a:p>
            <a:pPr lvl="2">
              <a:buFont typeface="Wingdings" pitchFamily="2" charset="2"/>
              <a:buNone/>
            </a:pP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165892" name="Rectangle 4"/>
          <p:cNvSpPr>
            <a:spLocks noGrp="1" noChangeArrowheads="1"/>
          </p:cNvSpPr>
          <p:nvPr>
            <p:ph type="body" idx="1"/>
          </p:nvPr>
        </p:nvSpPr>
        <p:spPr>
          <a:xfrm>
            <a:off x="323850" y="908050"/>
            <a:ext cx="5605472" cy="949314"/>
          </a:xfrm>
        </p:spPr>
        <p:txBody>
          <a:bodyPr/>
          <a:lstStyle/>
          <a:p>
            <a:pPr>
              <a:lnSpc>
                <a:spcPct val="110000"/>
              </a:lnSpc>
              <a:spcBef>
                <a:spcPts val="300"/>
              </a:spcBef>
              <a:tabLst>
                <a:tab pos="3943350" algn="l"/>
                <a:tab pos="6724650" algn="l"/>
                <a:tab pos="6915150" algn="l"/>
              </a:tabLst>
            </a:pPr>
            <a:r>
              <a:rPr lang="en-US" altLang="zh-CN" sz="2000" b="1" smtClean="0">
                <a:latin typeface="微软雅黑" pitchFamily="34" charset="-122"/>
                <a:ea typeface="微软雅黑" pitchFamily="34" charset="-122"/>
              </a:rPr>
              <a:t>RadioButton</a:t>
            </a:r>
            <a:r>
              <a:rPr lang="zh-CN" altLang="en-US" sz="2000" b="1" smtClean="0">
                <a:latin typeface="微软雅黑" pitchFamily="34" charset="-122"/>
                <a:ea typeface="微软雅黑" pitchFamily="34" charset="-122"/>
              </a:rPr>
              <a:t>示例</a:t>
            </a:r>
            <a:endParaRPr lang="en-US" altLang="zh-CN" sz="2000" b="1" smtClean="0">
              <a:latin typeface="微软雅黑" pitchFamily="34" charset="-122"/>
              <a:ea typeface="微软雅黑" pitchFamily="34" charset="-122"/>
            </a:endParaRPr>
          </a:p>
          <a:p>
            <a:pPr>
              <a:lnSpc>
                <a:spcPct val="110000"/>
              </a:lnSpc>
              <a:spcBef>
                <a:spcPts val="300"/>
              </a:spcBef>
              <a:buNone/>
              <a:tabLst>
                <a:tab pos="3943350" algn="l"/>
                <a:tab pos="6724650" algn="l"/>
                <a:tab pos="6915150" algn="l"/>
              </a:tabLst>
            </a:pPr>
            <a:r>
              <a:rPr lang="en-US" altLang="zh-CN" sz="1800" smtClean="0">
                <a:latin typeface="微软雅黑" pitchFamily="34" charset="-122"/>
                <a:ea typeface="微软雅黑" pitchFamily="34" charset="-122"/>
              </a:rPr>
              <a:t>	</a:t>
            </a:r>
            <a:r>
              <a:rPr lang="zh-CN" altLang="en-US" sz="1800" smtClean="0">
                <a:latin typeface="微软雅黑" pitchFamily="34" charset="-122"/>
                <a:ea typeface="微软雅黑" pitchFamily="34" charset="-122"/>
              </a:rPr>
              <a:t>获取单选按钮组中选中项的值，有以下两种方法：</a:t>
            </a:r>
            <a:endParaRPr lang="en-US" altLang="zh-CN" sz="1800" smtClean="0">
              <a:latin typeface="微软雅黑" pitchFamily="34" charset="-122"/>
              <a:ea typeface="微软雅黑" pitchFamily="34" charset="-122"/>
            </a:endParaRPr>
          </a:p>
        </p:txBody>
      </p:sp>
      <p:sp>
        <p:nvSpPr>
          <p:cNvPr id="337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9" name="矩形 8"/>
          <p:cNvSpPr/>
          <p:nvPr/>
        </p:nvSpPr>
        <p:spPr>
          <a:xfrm>
            <a:off x="357158" y="2289943"/>
            <a:ext cx="8072494" cy="3139321"/>
          </a:xfrm>
          <a:prstGeom prst="rect">
            <a:avLst/>
          </a:prstGeom>
          <a:solidFill>
            <a:srgbClr val="DDDDDD"/>
          </a:solidFill>
        </p:spPr>
        <p:txBody>
          <a:bodyPr wrap="square">
            <a:spAutoFit/>
          </a:bodyPr>
          <a:lstStyle/>
          <a:p>
            <a:r>
              <a:rPr lang="en-US" altLang="zh-CN" i="1" smtClean="0"/>
              <a:t>//</a:t>
            </a:r>
            <a:r>
              <a:rPr lang="zh-CN" altLang="en-US" i="1" smtClean="0"/>
              <a:t>获取单选按钮组</a:t>
            </a:r>
            <a:endParaRPr lang="en-US" altLang="zh-CN" smtClean="0"/>
          </a:p>
          <a:p>
            <a:r>
              <a:rPr lang="en-US" altLang="zh-CN" smtClean="0"/>
              <a:t>final RadioGroup sex = (RadioGroup)</a:t>
            </a:r>
            <a:r>
              <a:rPr lang="zh-CN" altLang="en-US" smtClean="0"/>
              <a:t> </a:t>
            </a:r>
            <a:r>
              <a:rPr lang="en-US" altLang="zh-CN" smtClean="0"/>
              <a:t>findViewById(R.id.</a:t>
            </a:r>
            <a:r>
              <a:rPr lang="en-US" altLang="zh-CN" i="1" smtClean="0"/>
              <a:t>radioGroup1);</a:t>
            </a:r>
            <a:endParaRPr lang="zh-CN" altLang="en-US" i="1" smtClean="0"/>
          </a:p>
          <a:p>
            <a:r>
              <a:rPr lang="en-US" altLang="zh-CN" smtClean="0"/>
              <a:t>//</a:t>
            </a:r>
            <a:r>
              <a:rPr lang="zh-CN" altLang="en-US" smtClean="0"/>
              <a:t>为单选按钮组添加事件监听</a:t>
            </a:r>
          </a:p>
          <a:p>
            <a:r>
              <a:rPr lang="en-US" altLang="zh-CN" smtClean="0"/>
              <a:t>sex.setOnCheckedChangeListener(new </a:t>
            </a:r>
            <a:r>
              <a:rPr lang="zh-CN" altLang="en-US" smtClean="0"/>
              <a:t> </a:t>
            </a:r>
            <a:r>
              <a:rPr lang="en-US" altLang="zh-CN" smtClean="0"/>
              <a:t>OnCheckedChangeListener() {</a:t>
            </a:r>
          </a:p>
          <a:p>
            <a:r>
              <a:rPr lang="zh-CN" altLang="en-US" smtClean="0"/>
              <a:t>    </a:t>
            </a:r>
            <a:r>
              <a:rPr lang="en-US" altLang="zh-CN" smtClean="0"/>
              <a:t>@Override</a:t>
            </a:r>
          </a:p>
          <a:p>
            <a:r>
              <a:rPr lang="zh-CN" altLang="en-US" smtClean="0"/>
              <a:t>    </a:t>
            </a:r>
            <a:r>
              <a:rPr lang="en-US" altLang="zh-CN" smtClean="0"/>
              <a:t>public void onCheckedChanged(RadioGroup group, int checkedId) {</a:t>
            </a:r>
          </a:p>
          <a:p>
            <a:r>
              <a:rPr lang="zh-CN" altLang="en-US" smtClean="0"/>
              <a:t>        </a:t>
            </a:r>
            <a:r>
              <a:rPr lang="en-US" altLang="zh-CN" smtClean="0"/>
              <a:t>//</a:t>
            </a:r>
            <a:r>
              <a:rPr lang="zh-CN" altLang="en-US" smtClean="0"/>
              <a:t>获取被选择的单选按钮</a:t>
            </a:r>
            <a:endParaRPr lang="en-US" altLang="zh-CN" smtClean="0"/>
          </a:p>
          <a:p>
            <a:r>
              <a:rPr lang="zh-CN" altLang="en-US" smtClean="0"/>
              <a:t>        </a:t>
            </a:r>
            <a:r>
              <a:rPr lang="en-US" altLang="zh-CN" smtClean="0"/>
              <a:t>RadioButton r = (RadioButton) findViewById(checkedId);</a:t>
            </a:r>
            <a:endParaRPr lang="zh-CN" altLang="en-US" smtClean="0"/>
          </a:p>
          <a:p>
            <a:r>
              <a:rPr lang="zh-CN" altLang="en-US" smtClean="0"/>
              <a:t>        </a:t>
            </a:r>
            <a:r>
              <a:rPr lang="en-US" altLang="zh-CN" smtClean="0"/>
              <a:t>Log.</a:t>
            </a:r>
            <a:r>
              <a:rPr lang="en-US" altLang="zh-CN" i="1" smtClean="0"/>
              <a:t>i("</a:t>
            </a:r>
            <a:r>
              <a:rPr lang="zh-CN" altLang="en-US" i="1" smtClean="0"/>
              <a:t>单选按钮</a:t>
            </a:r>
            <a:r>
              <a:rPr lang="en-US" altLang="zh-CN" i="1" smtClean="0"/>
              <a:t>", "</a:t>
            </a:r>
            <a:r>
              <a:rPr lang="zh-CN" altLang="en-US" i="1" smtClean="0"/>
              <a:t>您的选择是：</a:t>
            </a:r>
            <a:r>
              <a:rPr lang="en-US" altLang="zh-CN" i="1" smtClean="0"/>
              <a:t>"</a:t>
            </a:r>
            <a:r>
              <a:rPr lang="zh-CN" altLang="en-US" i="1" smtClean="0"/>
              <a:t> </a:t>
            </a:r>
            <a:r>
              <a:rPr lang="en-US" altLang="zh-CN" i="1" smtClean="0"/>
              <a:t>+ r.getText());</a:t>
            </a:r>
          </a:p>
          <a:p>
            <a:r>
              <a:rPr lang="en-US" altLang="zh-CN" smtClean="0"/>
              <a:t>}</a:t>
            </a:r>
          </a:p>
          <a:p>
            <a:r>
              <a:rPr lang="en-US" altLang="zh-CN" smtClean="0"/>
              <a:t>});</a:t>
            </a:r>
            <a:r>
              <a:rPr lang="zh-CN" altLang="en-US" smtClean="0"/>
              <a:t> </a:t>
            </a:r>
            <a:endParaRPr lang="zh-CN" altLang="en-US"/>
          </a:p>
        </p:txBody>
      </p:sp>
      <p:sp>
        <p:nvSpPr>
          <p:cNvPr id="10" name="Rectangle 4"/>
          <p:cNvSpPr txBox="1">
            <a:spLocks noChangeArrowheads="1"/>
          </p:cNvSpPr>
          <p:nvPr/>
        </p:nvSpPr>
        <p:spPr bwMode="gray">
          <a:xfrm>
            <a:off x="357158" y="1785926"/>
            <a:ext cx="4679950"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0000"/>
              </a:lnSpc>
              <a:spcBef>
                <a:spcPts val="300"/>
              </a:spcBef>
              <a:spcAft>
                <a:spcPct val="0"/>
              </a:spcAft>
              <a:buClr>
                <a:schemeClr val="tx2"/>
              </a:buClr>
              <a:buSzTx/>
              <a:buFont typeface="Wingdings" pitchFamily="2" charset="2"/>
              <a:buNone/>
              <a:tabLst>
                <a:tab pos="3943350" algn="l"/>
                <a:tab pos="6724650" algn="l"/>
                <a:tab pos="6915150" algn="l"/>
              </a:tabLst>
              <a:defRPr/>
            </a:pPr>
            <a:r>
              <a:rPr kumimoji="0" lang="zh-CN" altLang="en-US"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a:t>
            </a:r>
            <a:r>
              <a:rPr kumimoji="0" lang="en-US" altLang="zh-CN"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1</a:t>
            </a:r>
            <a:r>
              <a:rPr kumimoji="0" lang="zh-CN" altLang="en-US"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）在改变单选按钮组的值时获取</a:t>
            </a:r>
            <a:endParaRPr kumimoji="0" lang="en-US" altLang="zh-CN"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endParaRPr>
          </a:p>
        </p:txBody>
      </p:sp>
      <p:pic>
        <p:nvPicPr>
          <p:cNvPr id="11" name="Picture 2"/>
          <p:cNvPicPr>
            <a:picLocks noChangeAspect="1" noChangeArrowheads="1"/>
          </p:cNvPicPr>
          <p:nvPr/>
        </p:nvPicPr>
        <p:blipFill>
          <a:blip r:embed="rId2"/>
          <a:srcRect/>
          <a:stretch>
            <a:fillRect/>
          </a:stretch>
        </p:blipFill>
        <p:spPr bwMode="auto">
          <a:xfrm>
            <a:off x="6143636" y="4572008"/>
            <a:ext cx="2762250" cy="1714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5892">
                                            <p:txEl>
                                              <p:pRg st="0" end="0"/>
                                            </p:txEl>
                                          </p:spTgt>
                                        </p:tgtEl>
                                        <p:attrNameLst>
                                          <p:attrName>style.visibility</p:attrName>
                                        </p:attrNameLst>
                                      </p:cBhvr>
                                      <p:to>
                                        <p:strVal val="visible"/>
                                      </p:to>
                                    </p:set>
                                    <p:animEffect transition="in" filter="wipe(up)">
                                      <p:cBhvr>
                                        <p:cTn id="7" dur="500"/>
                                        <p:tgtEl>
                                          <p:spTgt spid="16589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5892">
                                            <p:txEl>
                                              <p:pRg st="1" end="1"/>
                                            </p:txEl>
                                          </p:spTgt>
                                        </p:tgtEl>
                                        <p:attrNameLst>
                                          <p:attrName>style.visibility</p:attrName>
                                        </p:attrNameLst>
                                      </p:cBhvr>
                                      <p:to>
                                        <p:strVal val="visible"/>
                                      </p:to>
                                    </p:set>
                                    <p:animEffect transition="in" filter="wipe(up)">
                                      <p:cBhvr>
                                        <p:cTn id="10" dur="500"/>
                                        <p:tgtEl>
                                          <p:spTgt spid="165892">
                                            <p:txEl>
                                              <p:pRg st="1" end="1"/>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wipe(up)">
                                      <p:cBhvr>
                                        <p:cTn id="1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build="allAtOnce"/>
      <p:bldP spid="10"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165892" name="Rectangle 4"/>
          <p:cNvSpPr>
            <a:spLocks noGrp="1" noChangeArrowheads="1"/>
          </p:cNvSpPr>
          <p:nvPr>
            <p:ph type="body" idx="1"/>
          </p:nvPr>
        </p:nvSpPr>
        <p:spPr>
          <a:xfrm>
            <a:off x="323850" y="908050"/>
            <a:ext cx="5605472" cy="949314"/>
          </a:xfrm>
        </p:spPr>
        <p:txBody>
          <a:bodyPr/>
          <a:lstStyle/>
          <a:p>
            <a:pPr>
              <a:lnSpc>
                <a:spcPct val="110000"/>
              </a:lnSpc>
              <a:spcBef>
                <a:spcPts val="300"/>
              </a:spcBef>
              <a:tabLst>
                <a:tab pos="3943350" algn="l"/>
                <a:tab pos="6724650" algn="l"/>
                <a:tab pos="6915150" algn="l"/>
              </a:tabLst>
            </a:pPr>
            <a:r>
              <a:rPr lang="en-US" altLang="zh-CN" sz="2000" b="1" smtClean="0">
                <a:latin typeface="微软雅黑" pitchFamily="34" charset="-122"/>
                <a:ea typeface="微软雅黑" pitchFamily="34" charset="-122"/>
              </a:rPr>
              <a:t>RadioButton</a:t>
            </a:r>
            <a:r>
              <a:rPr lang="zh-CN" altLang="en-US" sz="2000" b="1" smtClean="0">
                <a:latin typeface="微软雅黑" pitchFamily="34" charset="-122"/>
                <a:ea typeface="微软雅黑" pitchFamily="34" charset="-122"/>
              </a:rPr>
              <a:t>示例</a:t>
            </a:r>
            <a:endParaRPr lang="en-US" altLang="zh-CN" sz="2000" b="1" smtClean="0">
              <a:latin typeface="微软雅黑" pitchFamily="34" charset="-122"/>
              <a:ea typeface="微软雅黑" pitchFamily="34" charset="-122"/>
            </a:endParaRPr>
          </a:p>
          <a:p>
            <a:pPr>
              <a:lnSpc>
                <a:spcPct val="110000"/>
              </a:lnSpc>
              <a:spcBef>
                <a:spcPts val="300"/>
              </a:spcBef>
              <a:buNone/>
              <a:tabLst>
                <a:tab pos="3943350" algn="l"/>
                <a:tab pos="6724650" algn="l"/>
                <a:tab pos="6915150" algn="l"/>
              </a:tabLst>
            </a:pPr>
            <a:r>
              <a:rPr lang="en-US" altLang="zh-CN" sz="1800" smtClean="0">
                <a:latin typeface="微软雅黑" pitchFamily="34" charset="-122"/>
                <a:ea typeface="微软雅黑" pitchFamily="34" charset="-122"/>
              </a:rPr>
              <a:t>	</a:t>
            </a:r>
            <a:r>
              <a:rPr lang="zh-CN" altLang="en-US" sz="1800" smtClean="0">
                <a:latin typeface="微软雅黑" pitchFamily="34" charset="-122"/>
                <a:ea typeface="微软雅黑" pitchFamily="34" charset="-122"/>
              </a:rPr>
              <a:t>获取单选按钮组中选中项的值，有以下两种方法：</a:t>
            </a:r>
            <a:endParaRPr lang="en-US" altLang="zh-CN" sz="1800" smtClean="0">
              <a:latin typeface="微软雅黑" pitchFamily="34" charset="-122"/>
              <a:ea typeface="微软雅黑" pitchFamily="34" charset="-122"/>
            </a:endParaRPr>
          </a:p>
        </p:txBody>
      </p:sp>
      <p:sp>
        <p:nvSpPr>
          <p:cNvPr id="337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10" name="Rectangle 4"/>
          <p:cNvSpPr txBox="1">
            <a:spLocks noChangeArrowheads="1"/>
          </p:cNvSpPr>
          <p:nvPr/>
        </p:nvSpPr>
        <p:spPr bwMode="gray">
          <a:xfrm>
            <a:off x="357158" y="1785926"/>
            <a:ext cx="4679950"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0000"/>
              </a:lnSpc>
              <a:spcBef>
                <a:spcPts val="300"/>
              </a:spcBef>
              <a:spcAft>
                <a:spcPct val="0"/>
              </a:spcAft>
              <a:buClr>
                <a:schemeClr val="tx2"/>
              </a:buClr>
              <a:buSzTx/>
              <a:buFont typeface="Wingdings" pitchFamily="2" charset="2"/>
              <a:buNone/>
              <a:tabLst>
                <a:tab pos="3943350" algn="l"/>
                <a:tab pos="6724650" algn="l"/>
                <a:tab pos="6915150" algn="l"/>
              </a:tabLst>
              <a:defRPr/>
            </a:pPr>
            <a:r>
              <a:rPr kumimoji="0" lang="zh-CN" altLang="en-US"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a:t>
            </a:r>
            <a:r>
              <a:rPr kumimoji="0" lang="en-US" altLang="zh-CN"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2</a:t>
            </a:r>
            <a:r>
              <a:rPr kumimoji="0" lang="zh-CN" altLang="en-US"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）单击“确认”按钮时获取</a:t>
            </a:r>
            <a:endParaRPr kumimoji="0" lang="en-US" altLang="zh-CN"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endParaRPr>
          </a:p>
        </p:txBody>
      </p:sp>
      <p:sp>
        <p:nvSpPr>
          <p:cNvPr id="7" name="矩形 6"/>
          <p:cNvSpPr/>
          <p:nvPr/>
        </p:nvSpPr>
        <p:spPr>
          <a:xfrm>
            <a:off x="285720" y="2285992"/>
            <a:ext cx="7429552" cy="4031873"/>
          </a:xfrm>
          <a:prstGeom prst="rect">
            <a:avLst/>
          </a:prstGeom>
          <a:solidFill>
            <a:srgbClr val="DDDDDD"/>
          </a:solidFill>
        </p:spPr>
        <p:txBody>
          <a:bodyPr wrap="square">
            <a:spAutoFit/>
          </a:bodyPr>
          <a:lstStyle/>
          <a:p>
            <a:r>
              <a:rPr lang="en-US" altLang="zh-CN" sz="1600" smtClean="0"/>
              <a:t>final RadioGroup sex = (RadioGroup)</a:t>
            </a:r>
            <a:r>
              <a:rPr lang="zh-CN" altLang="en-US" sz="1600" smtClean="0"/>
              <a:t> </a:t>
            </a:r>
            <a:r>
              <a:rPr lang="en-US" altLang="zh-CN" sz="1600" smtClean="0"/>
              <a:t>findViewById(R.id.</a:t>
            </a:r>
            <a:r>
              <a:rPr lang="en-US" altLang="zh-CN" sz="1600" i="1" smtClean="0"/>
              <a:t>radioGroup1);</a:t>
            </a:r>
            <a:endParaRPr lang="zh-CN" altLang="en-US" sz="1600" i="1" smtClean="0"/>
          </a:p>
          <a:p>
            <a:r>
              <a:rPr lang="en-US" altLang="zh-CN" sz="1600" smtClean="0"/>
              <a:t>Button button = (Button) findViewById(R.id.</a:t>
            </a:r>
            <a:r>
              <a:rPr lang="en-US" altLang="zh-CN" sz="1600" i="1" smtClean="0"/>
              <a:t>button1);</a:t>
            </a:r>
            <a:r>
              <a:rPr lang="zh-CN" altLang="en-US" sz="1600" i="1" smtClean="0"/>
              <a:t> </a:t>
            </a:r>
            <a:r>
              <a:rPr lang="en-US" altLang="zh-CN" sz="1600" i="1" smtClean="0"/>
              <a:t>//</a:t>
            </a:r>
            <a:r>
              <a:rPr lang="zh-CN" altLang="en-US" sz="1600" i="1" smtClean="0"/>
              <a:t>获取提交按钮</a:t>
            </a:r>
          </a:p>
          <a:p>
            <a:r>
              <a:rPr lang="en-US" altLang="zh-CN" sz="1600" smtClean="0"/>
              <a:t>//</a:t>
            </a:r>
            <a:r>
              <a:rPr lang="zh-CN" altLang="en-US" sz="1600" smtClean="0"/>
              <a:t>为提交按钮添加单击事件监听</a:t>
            </a:r>
          </a:p>
          <a:p>
            <a:r>
              <a:rPr lang="en-US" altLang="zh-CN" sz="1600" smtClean="0"/>
              <a:t>button.setOnClickListener(new OnClickListener() {</a:t>
            </a:r>
          </a:p>
          <a:p>
            <a:r>
              <a:rPr lang="zh-CN" altLang="en-US" sz="1600" smtClean="0"/>
              <a:t>    </a:t>
            </a:r>
            <a:r>
              <a:rPr lang="en-US" altLang="zh-CN" sz="1600" smtClean="0"/>
              <a:t>@Override</a:t>
            </a:r>
          </a:p>
          <a:p>
            <a:r>
              <a:rPr lang="zh-CN" altLang="en-US" sz="1600" smtClean="0"/>
              <a:t>    </a:t>
            </a:r>
            <a:r>
              <a:rPr lang="en-US" altLang="zh-CN" sz="1600" smtClean="0"/>
              <a:t>public void onClick(View v) {</a:t>
            </a:r>
          </a:p>
          <a:p>
            <a:r>
              <a:rPr lang="zh-CN" altLang="en-US" sz="1600" smtClean="0"/>
              <a:t>        </a:t>
            </a:r>
            <a:r>
              <a:rPr lang="en-US" altLang="zh-CN" sz="1600" smtClean="0"/>
              <a:t>//</a:t>
            </a:r>
            <a:r>
              <a:rPr lang="zh-CN" altLang="en-US" sz="1600" smtClean="0"/>
              <a:t>通过</a:t>
            </a:r>
            <a:r>
              <a:rPr lang="en-US" altLang="zh-CN" sz="1600" smtClean="0"/>
              <a:t>for</a:t>
            </a:r>
            <a:r>
              <a:rPr lang="zh-CN" altLang="en-US" sz="1600" smtClean="0"/>
              <a:t>循环遍历单选按钮组</a:t>
            </a:r>
          </a:p>
          <a:p>
            <a:r>
              <a:rPr lang="zh-CN" altLang="en-US" sz="1600" smtClean="0"/>
              <a:t>        </a:t>
            </a:r>
            <a:r>
              <a:rPr lang="en-US" altLang="zh-CN" sz="1600" smtClean="0"/>
              <a:t>for (int i = 0; i &lt; sex.getChildCount(); i++) {</a:t>
            </a:r>
          </a:p>
          <a:p>
            <a:r>
              <a:rPr lang="zh-CN" altLang="en-US" sz="1600" smtClean="0"/>
              <a:t>            </a:t>
            </a:r>
            <a:r>
              <a:rPr lang="en-US" altLang="zh-CN" sz="1600" smtClean="0"/>
              <a:t>RadioButton r = (RadioButton) sex.getChildAt(i);</a:t>
            </a:r>
          </a:p>
          <a:p>
            <a:r>
              <a:rPr lang="zh-CN" altLang="en-US" sz="1600" smtClean="0"/>
              <a:t>            </a:t>
            </a:r>
            <a:r>
              <a:rPr lang="en-US" altLang="zh-CN" sz="1600" smtClean="0"/>
              <a:t>if (r.isChecked()) {</a:t>
            </a:r>
            <a:r>
              <a:rPr lang="zh-CN" altLang="en-US" sz="1600" smtClean="0"/>
              <a:t>  </a:t>
            </a:r>
            <a:r>
              <a:rPr lang="en-US" altLang="zh-CN" sz="1600" smtClean="0"/>
              <a:t>//</a:t>
            </a:r>
            <a:r>
              <a:rPr lang="zh-CN" altLang="en-US" sz="1600" smtClean="0"/>
              <a:t>判断单选按钮是否被选中</a:t>
            </a:r>
          </a:p>
          <a:p>
            <a:r>
              <a:rPr lang="zh-CN" altLang="en-US" sz="1600" smtClean="0"/>
              <a:t>                </a:t>
            </a:r>
            <a:r>
              <a:rPr lang="en-US" altLang="zh-CN" sz="1600" smtClean="0"/>
              <a:t>Log.</a:t>
            </a:r>
            <a:r>
              <a:rPr lang="en-US" altLang="zh-CN" sz="1600" i="1" smtClean="0"/>
              <a:t>i(“</a:t>
            </a:r>
            <a:r>
              <a:rPr lang="zh-CN" altLang="en-US" sz="1600" i="1" smtClean="0"/>
              <a:t>按钮</a:t>
            </a:r>
            <a:r>
              <a:rPr lang="en-US" altLang="zh-CN" sz="1600" i="1" smtClean="0"/>
              <a:t>", "</a:t>
            </a:r>
            <a:r>
              <a:rPr lang="zh-CN" altLang="en-US" sz="1600" i="1" smtClean="0"/>
              <a:t>性别：</a:t>
            </a:r>
            <a:r>
              <a:rPr lang="en-US" altLang="zh-CN" sz="1600" i="1" smtClean="0"/>
              <a:t>"</a:t>
            </a:r>
            <a:r>
              <a:rPr lang="zh-CN" altLang="en-US" sz="1600" i="1" smtClean="0"/>
              <a:t> </a:t>
            </a:r>
            <a:r>
              <a:rPr lang="en-US" altLang="zh-CN" sz="1600" i="1" smtClean="0"/>
              <a:t>+ r.getText());</a:t>
            </a:r>
          </a:p>
          <a:p>
            <a:r>
              <a:rPr lang="zh-CN" altLang="en-US" sz="1600" smtClean="0"/>
              <a:t>                </a:t>
            </a:r>
            <a:r>
              <a:rPr lang="en-US" altLang="zh-CN" sz="1600" smtClean="0"/>
              <a:t>break;</a:t>
            </a:r>
            <a:r>
              <a:rPr lang="zh-CN" altLang="en-US" sz="1600" smtClean="0"/>
              <a:t>  </a:t>
            </a:r>
            <a:r>
              <a:rPr lang="en-US" altLang="zh-CN" sz="1600" smtClean="0"/>
              <a:t>//</a:t>
            </a:r>
            <a:r>
              <a:rPr lang="zh-CN" altLang="en-US" sz="1600" smtClean="0"/>
              <a:t>跳出</a:t>
            </a:r>
            <a:r>
              <a:rPr lang="en-US" altLang="zh-CN" sz="1600" smtClean="0"/>
              <a:t>for</a:t>
            </a:r>
            <a:r>
              <a:rPr lang="zh-CN" altLang="en-US" sz="1600" smtClean="0"/>
              <a:t>循环</a:t>
            </a:r>
          </a:p>
          <a:p>
            <a:r>
              <a:rPr lang="zh-CN" altLang="en-US" sz="1600" smtClean="0"/>
              <a:t>            </a:t>
            </a:r>
            <a:r>
              <a:rPr lang="en-US" altLang="zh-CN" sz="1600" smtClean="0"/>
              <a:t>}</a:t>
            </a:r>
          </a:p>
          <a:p>
            <a:r>
              <a:rPr lang="zh-CN" altLang="en-US" sz="1600" smtClean="0"/>
              <a:t>        </a:t>
            </a:r>
            <a:r>
              <a:rPr lang="en-US" altLang="zh-CN" sz="1600" smtClean="0"/>
              <a:t>}</a:t>
            </a:r>
          </a:p>
          <a:p>
            <a:r>
              <a:rPr lang="zh-CN" altLang="en-US" sz="1600" smtClean="0"/>
              <a:t>    </a:t>
            </a:r>
            <a:r>
              <a:rPr lang="en-US" altLang="zh-CN" sz="1600" smtClean="0"/>
              <a:t>}</a:t>
            </a:r>
          </a:p>
          <a:p>
            <a:r>
              <a:rPr lang="en-US" altLang="zh-CN" sz="1600" smtClean="0"/>
              <a:t>});</a:t>
            </a:r>
            <a:endParaRPr lang="zh-CN" altLang="en-US" sz="1600"/>
          </a:p>
        </p:txBody>
      </p:sp>
      <p:pic>
        <p:nvPicPr>
          <p:cNvPr id="8" name="Picture 2"/>
          <p:cNvPicPr>
            <a:picLocks noChangeAspect="1" noChangeArrowheads="1"/>
          </p:cNvPicPr>
          <p:nvPr/>
        </p:nvPicPr>
        <p:blipFill>
          <a:blip r:embed="rId2"/>
          <a:srcRect/>
          <a:stretch>
            <a:fillRect/>
          </a:stretch>
        </p:blipFill>
        <p:spPr bwMode="auto">
          <a:xfrm>
            <a:off x="6381750" y="3357562"/>
            <a:ext cx="2762250" cy="1714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5892">
                                            <p:txEl>
                                              <p:pRg st="0" end="0"/>
                                            </p:txEl>
                                          </p:spTgt>
                                        </p:tgtEl>
                                        <p:attrNameLst>
                                          <p:attrName>style.visibility</p:attrName>
                                        </p:attrNameLst>
                                      </p:cBhvr>
                                      <p:to>
                                        <p:strVal val="visible"/>
                                      </p:to>
                                    </p:set>
                                    <p:animEffect transition="in" filter="wipe(up)">
                                      <p:cBhvr>
                                        <p:cTn id="7" dur="500"/>
                                        <p:tgtEl>
                                          <p:spTgt spid="16589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5892">
                                            <p:txEl>
                                              <p:pRg st="1" end="1"/>
                                            </p:txEl>
                                          </p:spTgt>
                                        </p:tgtEl>
                                        <p:attrNameLst>
                                          <p:attrName>style.visibility</p:attrName>
                                        </p:attrNameLst>
                                      </p:cBhvr>
                                      <p:to>
                                        <p:strVal val="visible"/>
                                      </p:to>
                                    </p:set>
                                    <p:animEffect transition="in" filter="wipe(up)">
                                      <p:cBhvr>
                                        <p:cTn id="10" dur="500"/>
                                        <p:tgtEl>
                                          <p:spTgt spid="165892">
                                            <p:txEl>
                                              <p:pRg st="1" end="1"/>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wipe(up)">
                                      <p:cBhvr>
                                        <p:cTn id="1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build="allAtOnce"/>
      <p:bldP spid="10"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3.2 Form Widgets</a:t>
            </a:r>
            <a:endParaRPr lang="zh-CN" altLang="en-US" smtClean="0">
              <a:ea typeface="宋体" pitchFamily="2" charset="-122"/>
            </a:endParaRPr>
          </a:p>
        </p:txBody>
      </p:sp>
      <p:sp>
        <p:nvSpPr>
          <p:cNvPr id="208899" name="Rectangle 3"/>
          <p:cNvSpPr>
            <a:spLocks noGrp="1" noChangeArrowheads="1"/>
          </p:cNvSpPr>
          <p:nvPr>
            <p:ph type="body" idx="1"/>
          </p:nvPr>
        </p:nvSpPr>
        <p:spPr>
          <a:xfrm>
            <a:off x="323850" y="981075"/>
            <a:ext cx="8569325" cy="5162550"/>
          </a:xfrm>
        </p:spPr>
        <p:txBody>
          <a:bodyPr/>
          <a:lstStyle/>
          <a:p>
            <a:pPr eaLnBrk="1" hangingPunct="1">
              <a:lnSpc>
                <a:spcPct val="120000"/>
              </a:lnSpc>
              <a:spcBef>
                <a:spcPts val="300"/>
              </a:spcBef>
              <a:buClr>
                <a:schemeClr val="tx2">
                  <a:lumMod val="75000"/>
                  <a:lumOff val="25000"/>
                </a:schemeClr>
              </a:buClr>
              <a:tabLst>
                <a:tab pos="3943350" algn="l"/>
                <a:tab pos="6724650" algn="l"/>
                <a:tab pos="6915150" algn="l"/>
              </a:tabLst>
              <a:defRPr/>
            </a:pPr>
            <a:r>
              <a:rPr lang="zh-CN" altLang="en-US" sz="2400" b="1" smtClean="0">
                <a:latin typeface="微软雅黑" pitchFamily="34" charset="-122"/>
                <a:ea typeface="微软雅黑" pitchFamily="34" charset="-122"/>
              </a:rPr>
              <a:t>进度条与滑块</a:t>
            </a:r>
            <a:endParaRPr lang="en-US" altLang="zh-CN" sz="2400" b="1" smtClean="0">
              <a:latin typeface="微软雅黑" pitchFamily="34" charset="-122"/>
              <a:ea typeface="微软雅黑" pitchFamily="34" charset="-122"/>
            </a:endParaRPr>
          </a:p>
          <a:p>
            <a:pPr marL="723900" lvl="1" indent="-361950" eaLnBrk="1" hangingPunct="1">
              <a:lnSpc>
                <a:spcPct val="130000"/>
              </a:lnSpc>
              <a:spcBef>
                <a:spcPts val="300"/>
              </a:spcBef>
              <a:buClr>
                <a:schemeClr val="tx2">
                  <a:lumMod val="75000"/>
                  <a:lumOff val="25000"/>
                </a:schemeClr>
              </a:buClr>
              <a:buSzPct val="100000"/>
              <a:buFont typeface="Wingdings" pitchFamily="2" charset="2"/>
              <a:buChar char="l"/>
              <a:tabLst>
                <a:tab pos="3943350" algn="l"/>
                <a:tab pos="6724650" algn="l"/>
                <a:tab pos="6915150" algn="l"/>
              </a:tabLst>
              <a:defRPr/>
            </a:pPr>
            <a:r>
              <a:rPr lang="en-US" altLang="zh-CN" sz="2200" kern="1200" err="1" smtClean="0">
                <a:latin typeface="微软雅黑" pitchFamily="34" charset="-122"/>
                <a:ea typeface="微软雅黑" pitchFamily="34" charset="-122"/>
                <a:cs typeface="+mn-cs"/>
              </a:rPr>
              <a:t>ProgressBar</a:t>
            </a:r>
            <a:r>
              <a:rPr lang="zh-CN" altLang="en-US" sz="2200" kern="1200" smtClean="0">
                <a:latin typeface="微软雅黑" pitchFamily="34" charset="-122"/>
                <a:ea typeface="微软雅黑" pitchFamily="34" charset="-122"/>
                <a:cs typeface="+mn-cs"/>
              </a:rPr>
              <a:t>是一种列表视图进度条控件。通过启动一个后台线程定时更改进度数据。</a:t>
            </a:r>
          </a:p>
          <a:p>
            <a:pPr marL="723900" lvl="1" indent="-361950" eaLnBrk="1" hangingPunct="1">
              <a:lnSpc>
                <a:spcPct val="130000"/>
              </a:lnSpc>
              <a:spcBef>
                <a:spcPts val="300"/>
              </a:spcBef>
              <a:buClr>
                <a:schemeClr val="tx2">
                  <a:lumMod val="75000"/>
                  <a:lumOff val="25000"/>
                </a:schemeClr>
              </a:buClr>
              <a:buSzPct val="100000"/>
              <a:buFont typeface="Wingdings" pitchFamily="2" charset="2"/>
              <a:buChar char="l"/>
              <a:tabLst>
                <a:tab pos="3943350" algn="l"/>
                <a:tab pos="6724650" algn="l"/>
                <a:tab pos="6915150" algn="l"/>
              </a:tabLst>
              <a:defRPr/>
            </a:pPr>
            <a:r>
              <a:rPr lang="en-US" altLang="zh-CN" sz="2200" kern="1200" err="1" smtClean="0">
                <a:latin typeface="微软雅黑" pitchFamily="34" charset="-122"/>
                <a:ea typeface="微软雅黑" pitchFamily="34" charset="-122"/>
                <a:cs typeface="+mn-cs"/>
              </a:rPr>
              <a:t>SeekBar</a:t>
            </a:r>
            <a:r>
              <a:rPr lang="zh-CN" altLang="en-US" sz="2200" kern="1200" smtClean="0">
                <a:latin typeface="微软雅黑" pitchFamily="34" charset="-122"/>
                <a:ea typeface="微软雅黑" pitchFamily="34" charset="-122"/>
                <a:cs typeface="+mn-cs"/>
              </a:rPr>
              <a:t>是滑块控件，继承自</a:t>
            </a:r>
            <a:r>
              <a:rPr lang="en-US" altLang="zh-CN" sz="2200" kern="1200" err="1" smtClean="0">
                <a:latin typeface="微软雅黑" pitchFamily="34" charset="-122"/>
                <a:ea typeface="微软雅黑" pitchFamily="34" charset="-122"/>
                <a:cs typeface="+mn-cs"/>
              </a:rPr>
              <a:t>ProgressBar</a:t>
            </a:r>
            <a:r>
              <a:rPr lang="zh-CN" altLang="en-US" sz="2200" kern="1200" smtClean="0">
                <a:latin typeface="微软雅黑" pitchFamily="34" charset="-122"/>
                <a:ea typeface="微软雅黑" pitchFamily="34" charset="-122"/>
                <a:cs typeface="+mn-cs"/>
              </a:rPr>
              <a:t>。用来接收用户拖拉进度条的滑块操作，通常与进度条联合使用。</a:t>
            </a:r>
          </a:p>
          <a:p>
            <a:pPr marL="723900" lvl="1" indent="-361950" eaLnBrk="1" hangingPunct="1">
              <a:lnSpc>
                <a:spcPct val="130000"/>
              </a:lnSpc>
              <a:spcBef>
                <a:spcPts val="300"/>
              </a:spcBef>
              <a:buClr>
                <a:schemeClr val="tx2">
                  <a:lumMod val="75000"/>
                  <a:lumOff val="25000"/>
                </a:schemeClr>
              </a:buClr>
              <a:buSzPct val="100000"/>
              <a:buFont typeface="Wingdings" pitchFamily="2" charset="2"/>
              <a:buChar char="l"/>
              <a:tabLst>
                <a:tab pos="3943350" algn="l"/>
                <a:tab pos="6724650" algn="l"/>
                <a:tab pos="6915150" algn="l"/>
              </a:tabLst>
              <a:defRPr/>
            </a:pPr>
            <a:r>
              <a:rPr lang="en-US" altLang="zh-CN" sz="2200" kern="1200" err="1" smtClean="0">
                <a:latin typeface="微软雅黑" pitchFamily="34" charset="-122"/>
                <a:ea typeface="微软雅黑" pitchFamily="34" charset="-122"/>
                <a:cs typeface="+mn-cs"/>
              </a:rPr>
              <a:t>RatingBar</a:t>
            </a:r>
            <a:r>
              <a:rPr lang="zh-CN" altLang="en-US" sz="2200" kern="1200" smtClean="0">
                <a:latin typeface="微软雅黑" pitchFamily="34" charset="-122"/>
                <a:ea typeface="微软雅黑" pitchFamily="34" charset="-122"/>
                <a:cs typeface="+mn-cs"/>
              </a:rPr>
              <a:t>是五星形滑块进度条控件。</a:t>
            </a:r>
            <a:endParaRPr lang="en-US" altLang="zh-CN" sz="2200" kern="1200" smtClean="0">
              <a:latin typeface="微软雅黑" pitchFamily="34" charset="-122"/>
              <a:ea typeface="微软雅黑" pitchFamily="34" charset="-122"/>
              <a:cs typeface="+mn-cs"/>
            </a:endParaRPr>
          </a:p>
          <a:p>
            <a:pPr marL="723900" lvl="1" indent="-361950" eaLnBrk="1" hangingPunct="1">
              <a:lnSpc>
                <a:spcPct val="130000"/>
              </a:lnSpc>
              <a:spcBef>
                <a:spcPts val="300"/>
              </a:spcBef>
              <a:buClr>
                <a:schemeClr val="tx2">
                  <a:lumMod val="75000"/>
                  <a:lumOff val="25000"/>
                </a:schemeClr>
              </a:buClr>
              <a:buSzPct val="100000"/>
              <a:buFont typeface="Wingdings" pitchFamily="2" charset="2"/>
              <a:buChar char="l"/>
              <a:tabLst>
                <a:tab pos="3943350" algn="l"/>
                <a:tab pos="6724650" algn="l"/>
                <a:tab pos="6915150" algn="l"/>
              </a:tabLst>
              <a:defRPr/>
            </a:pPr>
            <a:r>
              <a:rPr lang="zh-CN" altLang="en-US" sz="2200" kern="1200" smtClean="0">
                <a:latin typeface="微软雅黑" pitchFamily="34" charset="-122"/>
                <a:ea typeface="微软雅黑" pitchFamily="34" charset="-122"/>
                <a:cs typeface="+mn-cs"/>
              </a:rPr>
              <a:t>例：在屏幕中放置一个</a:t>
            </a:r>
            <a:r>
              <a:rPr lang="en-US" altLang="zh-CN" sz="2200" kern="1200" err="1" smtClean="0">
                <a:latin typeface="微软雅黑" pitchFamily="34" charset="-122"/>
                <a:ea typeface="微软雅黑" pitchFamily="34" charset="-122"/>
                <a:cs typeface="+mn-cs"/>
              </a:rPr>
              <a:t>ProgressBar</a:t>
            </a:r>
            <a:r>
              <a:rPr lang="zh-CN" altLang="en-US" sz="2200" kern="1200" smtClean="0">
                <a:latin typeface="微软雅黑" pitchFamily="34" charset="-122"/>
                <a:ea typeface="微软雅黑" pitchFamily="34" charset="-122"/>
                <a:cs typeface="+mn-cs"/>
              </a:rPr>
              <a:t>，</a:t>
            </a:r>
            <a:r>
              <a:rPr lang="en-US" altLang="zh-CN" sz="2200" kern="1200" err="1" smtClean="0">
                <a:latin typeface="微软雅黑" pitchFamily="34" charset="-122"/>
                <a:ea typeface="微软雅黑" pitchFamily="34" charset="-122"/>
                <a:cs typeface="+mn-cs"/>
              </a:rPr>
              <a:t>SeekBar</a:t>
            </a:r>
            <a:r>
              <a:rPr lang="zh-CN" altLang="en-US" sz="2200" kern="1200" smtClean="0">
                <a:latin typeface="微软雅黑" pitchFamily="34" charset="-122"/>
                <a:ea typeface="微软雅黑" pitchFamily="34" charset="-122"/>
                <a:cs typeface="+mn-cs"/>
              </a:rPr>
              <a:t>和</a:t>
            </a:r>
            <a:r>
              <a:rPr lang="en-US" altLang="zh-CN" sz="2200" kern="1200" err="1" smtClean="0">
                <a:latin typeface="微软雅黑" pitchFamily="34" charset="-122"/>
                <a:ea typeface="微软雅黑" pitchFamily="34" charset="-122"/>
                <a:cs typeface="+mn-cs"/>
              </a:rPr>
              <a:t>RatingBar</a:t>
            </a:r>
            <a:r>
              <a:rPr lang="zh-CN" altLang="en-US" sz="2200" kern="1200" smtClean="0">
                <a:latin typeface="微软雅黑" pitchFamily="34" charset="-122"/>
                <a:ea typeface="微软雅黑" pitchFamily="34" charset="-122"/>
                <a:cs typeface="+mn-cs"/>
              </a:rPr>
              <a:t>，并且可以同步移动。</a:t>
            </a: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40969" name="图片 84"/>
          <p:cNvPicPr>
            <a:picLocks noChangeAspect="1" noChangeArrowheads="1"/>
          </p:cNvPicPr>
          <p:nvPr/>
        </p:nvPicPr>
        <p:blipFill>
          <a:blip r:embed="rId2" cstate="print"/>
          <a:srcRect b="37172"/>
          <a:stretch>
            <a:fillRect/>
          </a:stretch>
        </p:blipFill>
        <p:spPr bwMode="auto">
          <a:xfrm>
            <a:off x="6143625" y="4286250"/>
            <a:ext cx="2228850" cy="20526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up)">
                                      <p:cBhvr>
                                        <p:cTn id="7" dur="500"/>
                                        <p:tgtEl>
                                          <p:spTgt spid="20889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8899">
                                            <p:txEl>
                                              <p:pRg st="1" end="1"/>
                                            </p:txEl>
                                          </p:spTgt>
                                        </p:tgtEl>
                                        <p:attrNameLst>
                                          <p:attrName>style.visibility</p:attrName>
                                        </p:attrNameLst>
                                      </p:cBhvr>
                                      <p:to>
                                        <p:strVal val="visible"/>
                                      </p:to>
                                    </p:set>
                                    <p:animEffect transition="in" filter="wipe(up)">
                                      <p:cBhvr>
                                        <p:cTn id="11" dur="500"/>
                                        <p:tgtEl>
                                          <p:spTgt spid="208899">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animEffect transition="in" filter="wipe(up)">
                                      <p:cBhvr>
                                        <p:cTn id="15" dur="500"/>
                                        <p:tgtEl>
                                          <p:spTgt spid="208899">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08899">
                                            <p:txEl>
                                              <p:pRg st="3" end="3"/>
                                            </p:txEl>
                                          </p:spTgt>
                                        </p:tgtEl>
                                        <p:attrNameLst>
                                          <p:attrName>style.visibility</p:attrName>
                                        </p:attrNameLst>
                                      </p:cBhvr>
                                      <p:to>
                                        <p:strVal val="visible"/>
                                      </p:to>
                                    </p:set>
                                    <p:animEffect transition="in" filter="wipe(up)">
                                      <p:cBhvr>
                                        <p:cTn id="19" dur="500"/>
                                        <p:tgtEl>
                                          <p:spTgt spid="20889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08899">
                                            <p:txEl>
                                              <p:pRg st="4" end="4"/>
                                            </p:txEl>
                                          </p:spTgt>
                                        </p:tgtEl>
                                        <p:attrNameLst>
                                          <p:attrName>style.visibility</p:attrName>
                                        </p:attrNameLst>
                                      </p:cBhvr>
                                      <p:to>
                                        <p:strVal val="visible"/>
                                      </p:to>
                                    </p:set>
                                    <p:animEffect transition="in" filter="wipe(up)">
                                      <p:cBhvr>
                                        <p:cTn id="24" dur="500"/>
                                        <p:tgtEl>
                                          <p:spTgt spid="20889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0969"/>
                                        </p:tgtEl>
                                        <p:attrNameLst>
                                          <p:attrName>style.visibility</p:attrName>
                                        </p:attrNameLst>
                                      </p:cBhvr>
                                      <p:to>
                                        <p:strVal val="visible"/>
                                      </p:to>
                                    </p:set>
                                    <p:animEffect transition="in" filter="blinds(horizontal)">
                                      <p:cBhvr>
                                        <p:cTn id="29"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bldLvl="3"/>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3.2 Form Widgets</a:t>
            </a:r>
            <a:endParaRPr lang="zh-CN" altLang="en-US" smtClean="0">
              <a:ea typeface="宋体" pitchFamily="2" charset="-122"/>
            </a:endParaRPr>
          </a:p>
        </p:txBody>
      </p:sp>
      <p:sp>
        <p:nvSpPr>
          <p:cNvPr id="208899" name="Rectangle 3"/>
          <p:cNvSpPr>
            <a:spLocks noGrp="1" noChangeArrowheads="1"/>
          </p:cNvSpPr>
          <p:nvPr>
            <p:ph type="body" idx="1"/>
          </p:nvPr>
        </p:nvSpPr>
        <p:spPr>
          <a:xfrm>
            <a:off x="323851" y="981075"/>
            <a:ext cx="4319588" cy="733413"/>
          </a:xfrm>
        </p:spPr>
        <p:txBody>
          <a:bodyPr/>
          <a:lstStyle/>
          <a:p>
            <a:pPr marL="723900" lvl="1" indent="-361950" eaLnBrk="1" hangingPunct="1">
              <a:lnSpc>
                <a:spcPct val="130000"/>
              </a:lnSpc>
              <a:spcBef>
                <a:spcPts val="300"/>
              </a:spcBef>
              <a:buClr>
                <a:schemeClr val="tx2">
                  <a:lumMod val="75000"/>
                  <a:lumOff val="25000"/>
                </a:schemeClr>
              </a:buClr>
              <a:buSzPct val="100000"/>
              <a:buFont typeface="Wingdings" pitchFamily="2" charset="2"/>
              <a:buChar char="l"/>
              <a:tabLst>
                <a:tab pos="3943350" algn="l"/>
                <a:tab pos="6724650" algn="l"/>
                <a:tab pos="6915150" algn="l"/>
              </a:tabLst>
              <a:defRPr/>
            </a:pPr>
            <a:r>
              <a:rPr lang="en-US" altLang="zh-CN" sz="2200" kern="1200" smtClean="0">
                <a:latin typeface="微软雅黑" pitchFamily="34" charset="-122"/>
                <a:ea typeface="微软雅黑" pitchFamily="34" charset="-122"/>
                <a:cs typeface="+mn-cs"/>
              </a:rPr>
              <a:t>ProgressBar</a:t>
            </a:r>
            <a:r>
              <a:rPr lang="zh-CN" altLang="en-US" sz="2200" kern="1200" smtClean="0">
                <a:latin typeface="微软雅黑" pitchFamily="34" charset="-122"/>
                <a:ea typeface="微软雅黑" pitchFamily="34" charset="-122"/>
                <a:cs typeface="+mn-cs"/>
              </a:rPr>
              <a:t>示例</a:t>
            </a: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6" name="矩形 5"/>
          <p:cNvSpPr/>
          <p:nvPr/>
        </p:nvSpPr>
        <p:spPr>
          <a:xfrm>
            <a:off x="-32" y="1643050"/>
            <a:ext cx="4572032" cy="3108543"/>
          </a:xfrm>
          <a:prstGeom prst="rect">
            <a:avLst/>
          </a:prstGeom>
          <a:solidFill>
            <a:srgbClr val="DDDDDD"/>
          </a:solidFill>
        </p:spPr>
        <p:txBody>
          <a:bodyPr wrap="square">
            <a:spAutoFit/>
          </a:bodyPr>
          <a:lstStyle/>
          <a:p>
            <a:r>
              <a:rPr lang="en-US" altLang="zh-CN" sz="1400" smtClean="0"/>
              <a:t> &lt;ProgressBar</a:t>
            </a:r>
          </a:p>
          <a:p>
            <a:r>
              <a:rPr lang="en-US" altLang="zh-CN" sz="1400" smtClean="0"/>
              <a:t>        android:id=</a:t>
            </a:r>
            <a:r>
              <a:rPr lang="en-US" altLang="zh-CN" sz="1400" i="1" smtClean="0"/>
              <a:t>"@+id/progressBar1"</a:t>
            </a:r>
          </a:p>
          <a:p>
            <a:r>
              <a:rPr lang="en-US" altLang="zh-CN" sz="1400" smtClean="0"/>
              <a:t>        style=</a:t>
            </a:r>
            <a:r>
              <a:rPr lang="en-US" altLang="zh-CN" sz="1400" i="1" smtClean="0"/>
              <a:t>"?android:attr/progressBarStyleLarge"</a:t>
            </a:r>
          </a:p>
          <a:p>
            <a:r>
              <a:rPr lang="en-US" altLang="zh-CN" sz="1400" smtClean="0"/>
              <a:t>        android:layout_width=</a:t>
            </a:r>
            <a:r>
              <a:rPr lang="en-US" altLang="zh-CN" sz="1400" i="1" smtClean="0"/>
              <a:t>"wrap_content"</a:t>
            </a:r>
          </a:p>
          <a:p>
            <a:r>
              <a:rPr lang="en-US" altLang="zh-CN" sz="1400" smtClean="0"/>
              <a:t>        android:layout_height=</a:t>
            </a:r>
            <a:r>
              <a:rPr lang="en-US" altLang="zh-CN" sz="1400" i="1" smtClean="0"/>
              <a:t>“wrap_content”</a:t>
            </a:r>
            <a:r>
              <a:rPr lang="zh-CN" altLang="en-US" sz="1400" smtClean="0"/>
              <a:t> </a:t>
            </a:r>
            <a:r>
              <a:rPr lang="en-US" altLang="zh-CN" sz="1400" smtClean="0"/>
              <a:t>/&gt;</a:t>
            </a:r>
          </a:p>
          <a:p>
            <a:r>
              <a:rPr lang="en-US" altLang="zh-CN" sz="1400" smtClean="0"/>
              <a:t> &lt;ProgressBar</a:t>
            </a:r>
          </a:p>
          <a:p>
            <a:r>
              <a:rPr lang="en-US" altLang="zh-CN" sz="1400" smtClean="0"/>
              <a:t>        android:id=</a:t>
            </a:r>
            <a:r>
              <a:rPr lang="en-US" altLang="zh-CN" sz="1400" i="1" smtClean="0"/>
              <a:t>"@+id/progressBar2"</a:t>
            </a:r>
          </a:p>
          <a:p>
            <a:r>
              <a:rPr lang="en-US" altLang="zh-CN" sz="1400" smtClean="0"/>
              <a:t>        android:layout_width=</a:t>
            </a:r>
            <a:r>
              <a:rPr lang="en-US" altLang="zh-CN" sz="1400" i="1" smtClean="0"/>
              <a:t>"wrap_content"</a:t>
            </a:r>
          </a:p>
          <a:p>
            <a:r>
              <a:rPr lang="en-US" altLang="zh-CN" sz="1400" smtClean="0"/>
              <a:t>        android:layout_height=</a:t>
            </a:r>
            <a:r>
              <a:rPr lang="en-US" altLang="zh-CN" sz="1400" i="1" smtClean="0"/>
              <a:t>"wrap_content" /&gt;</a:t>
            </a:r>
          </a:p>
          <a:p>
            <a:r>
              <a:rPr lang="en-US" altLang="zh-CN" sz="1400" smtClean="0"/>
              <a:t> &lt;ProgressBar</a:t>
            </a:r>
          </a:p>
          <a:p>
            <a:r>
              <a:rPr lang="en-US" altLang="zh-CN" sz="1400" smtClean="0"/>
              <a:t>        android:id=</a:t>
            </a:r>
            <a:r>
              <a:rPr lang="en-US" altLang="zh-CN" sz="1400" i="1" smtClean="0"/>
              <a:t>"@+id/progressBar3"</a:t>
            </a:r>
          </a:p>
          <a:p>
            <a:r>
              <a:rPr lang="en-US" altLang="zh-CN" sz="1400" smtClean="0"/>
              <a:t>        style=</a:t>
            </a:r>
            <a:r>
              <a:rPr lang="en-US" altLang="zh-CN" sz="1400" i="1" smtClean="0"/>
              <a:t>"@android:style/Widget.ProgressBar.Small"</a:t>
            </a:r>
          </a:p>
          <a:p>
            <a:r>
              <a:rPr lang="en-US" altLang="zh-CN" sz="1400" smtClean="0"/>
              <a:t>        android:layout_width=</a:t>
            </a:r>
            <a:r>
              <a:rPr lang="en-US" altLang="zh-CN" sz="1400" i="1" smtClean="0"/>
              <a:t>"wrap_content"</a:t>
            </a:r>
          </a:p>
          <a:p>
            <a:r>
              <a:rPr lang="en-US" altLang="zh-CN" sz="1400" smtClean="0"/>
              <a:t>        android:layout_height=</a:t>
            </a:r>
            <a:r>
              <a:rPr lang="en-US" altLang="zh-CN" sz="1400" i="1" smtClean="0"/>
              <a:t>"wrap_content" /&gt;</a:t>
            </a:r>
          </a:p>
        </p:txBody>
      </p:sp>
      <p:pic>
        <p:nvPicPr>
          <p:cNvPr id="5122" name="Picture 2"/>
          <p:cNvPicPr>
            <a:picLocks noChangeAspect="1" noChangeArrowheads="1"/>
          </p:cNvPicPr>
          <p:nvPr/>
        </p:nvPicPr>
        <p:blipFill>
          <a:blip r:embed="rId2"/>
          <a:srcRect/>
          <a:stretch>
            <a:fillRect/>
          </a:stretch>
        </p:blipFill>
        <p:spPr bwMode="auto">
          <a:xfrm>
            <a:off x="5500694" y="3857652"/>
            <a:ext cx="2605358" cy="2214554"/>
          </a:xfrm>
          <a:prstGeom prst="rect">
            <a:avLst/>
          </a:prstGeom>
          <a:noFill/>
          <a:ln w="9525">
            <a:noFill/>
            <a:miter lim="800000"/>
            <a:headEnd/>
            <a:tailEnd/>
          </a:ln>
          <a:effectLst/>
        </p:spPr>
      </p:pic>
      <p:sp>
        <p:nvSpPr>
          <p:cNvPr id="8" name="矩形 7"/>
          <p:cNvSpPr/>
          <p:nvPr/>
        </p:nvSpPr>
        <p:spPr>
          <a:xfrm>
            <a:off x="4572000" y="1643050"/>
            <a:ext cx="4572032" cy="2031325"/>
          </a:xfrm>
          <a:prstGeom prst="rect">
            <a:avLst/>
          </a:prstGeom>
          <a:solidFill>
            <a:srgbClr val="DDDDDD"/>
          </a:solidFill>
        </p:spPr>
        <p:txBody>
          <a:bodyPr wrap="square">
            <a:spAutoFit/>
          </a:bodyPr>
          <a:lstStyle/>
          <a:p>
            <a:r>
              <a:rPr lang="en-US" altLang="zh-CN" sz="1400" smtClean="0"/>
              <a:t>&lt;ProgressBar</a:t>
            </a:r>
          </a:p>
          <a:p>
            <a:r>
              <a:rPr lang="en-US" altLang="zh-CN" sz="1400" smtClean="0"/>
              <a:t>        android:id=</a:t>
            </a:r>
            <a:r>
              <a:rPr lang="en-US" altLang="zh-CN" sz="1400" i="1" smtClean="0"/>
              <a:t>"@+id/progressBar4"</a:t>
            </a:r>
          </a:p>
          <a:p>
            <a:r>
              <a:rPr lang="en-US" altLang="zh-CN" sz="1400" smtClean="0"/>
              <a:t>        style=</a:t>
            </a:r>
            <a:r>
              <a:rPr lang="en-US" altLang="zh-CN" sz="1400" i="1" smtClean="0"/>
              <a:t>"?android:attr/progressBarStyleHorizontal"</a:t>
            </a:r>
          </a:p>
          <a:p>
            <a:r>
              <a:rPr lang="en-US" altLang="zh-CN" sz="1400" smtClean="0"/>
              <a:t>        android:layout_width=</a:t>
            </a:r>
            <a:r>
              <a:rPr lang="en-US" altLang="zh-CN" sz="1400" i="1" smtClean="0"/>
              <a:t>"fill_parent"</a:t>
            </a:r>
          </a:p>
          <a:p>
            <a:r>
              <a:rPr lang="en-US" altLang="zh-CN" sz="1400" smtClean="0"/>
              <a:t>        android:layout_height=</a:t>
            </a:r>
            <a:r>
              <a:rPr lang="en-US" altLang="zh-CN" sz="1400" i="1" smtClean="0"/>
              <a:t>"wrap_content"</a:t>
            </a:r>
          </a:p>
          <a:p>
            <a:r>
              <a:rPr lang="en-US" altLang="zh-CN" sz="1400" smtClean="0"/>
              <a:t>        android:max=</a:t>
            </a:r>
            <a:r>
              <a:rPr lang="en-US" altLang="zh-CN" sz="1400" i="1" smtClean="0"/>
              <a:t>"100"</a:t>
            </a:r>
          </a:p>
          <a:p>
            <a:r>
              <a:rPr lang="en-US" altLang="zh-CN" sz="1400" smtClean="0"/>
              <a:t>        android:progress=</a:t>
            </a:r>
            <a:r>
              <a:rPr lang="en-US" altLang="zh-CN" sz="1400" i="1" smtClean="0"/>
              <a:t>"0"</a:t>
            </a:r>
          </a:p>
          <a:p>
            <a:r>
              <a:rPr lang="en-US" altLang="zh-CN" sz="1400" smtClean="0"/>
              <a:t>        android:secondaryProgress=</a:t>
            </a:r>
            <a:r>
              <a:rPr lang="en-US" altLang="zh-CN" sz="1400" i="1" smtClean="0"/>
              <a:t>"80"</a:t>
            </a:r>
          </a:p>
          <a:p>
            <a:r>
              <a:rPr lang="zh-CN" altLang="en-US" sz="1400" smtClean="0"/>
              <a:t>        </a:t>
            </a:r>
            <a:r>
              <a:rPr lang="en-US" altLang="zh-CN" sz="1400" smtClean="0"/>
              <a:t>/&gt;</a:t>
            </a:r>
            <a:endParaRPr lang="zh-CN" alt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up)">
                                      <p:cBhvr>
                                        <p:cTn id="7" dur="500"/>
                                        <p:tgtEl>
                                          <p:spTgt spid="2088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mtClean="0"/>
              <a:t>ProgressBar</a:t>
            </a:r>
            <a:r>
              <a:rPr lang="zh-CN" altLang="en-US" smtClean="0"/>
              <a:t>的</a:t>
            </a:r>
            <a:r>
              <a:rPr lang="en-US" altLang="zh-CN" smtClean="0"/>
              <a:t>style</a:t>
            </a:r>
            <a:r>
              <a:rPr lang="zh-CN" altLang="en-US" smtClean="0"/>
              <a:t>属性的可选值</a:t>
            </a:r>
            <a:endParaRPr lang="zh-CN" altLang="en-US"/>
          </a:p>
        </p:txBody>
      </p:sp>
      <p:pic>
        <p:nvPicPr>
          <p:cNvPr id="4098" name="Picture 2"/>
          <p:cNvPicPr>
            <a:picLocks noChangeAspect="1" noChangeArrowheads="1"/>
          </p:cNvPicPr>
          <p:nvPr/>
        </p:nvPicPr>
        <p:blipFill>
          <a:blip r:embed="rId2"/>
          <a:srcRect/>
          <a:stretch>
            <a:fillRect/>
          </a:stretch>
        </p:blipFill>
        <p:spPr bwMode="auto">
          <a:xfrm>
            <a:off x="428596" y="2000240"/>
            <a:ext cx="8294687" cy="207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58" y="5572140"/>
            <a:ext cx="8643998" cy="642942"/>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7158" y="4643446"/>
            <a:ext cx="8643998" cy="571504"/>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mtClean="0">
                <a:solidFill>
                  <a:schemeClr val="tx1"/>
                </a:solidFill>
              </a:rPr>
              <a:t>？和</a:t>
            </a:r>
            <a:r>
              <a:rPr lang="en-US" altLang="zh-CN" smtClean="0">
                <a:solidFill>
                  <a:schemeClr val="tx1"/>
                </a:solidFill>
              </a:rPr>
              <a:t>@</a:t>
            </a:r>
            <a:r>
              <a:rPr lang="zh-CN" altLang="en-US" smtClean="0">
                <a:solidFill>
                  <a:schemeClr val="tx1"/>
                </a:solidFill>
              </a:rPr>
              <a:t>的区别</a:t>
            </a:r>
            <a:endParaRPr lang="zh-CN" altLang="en-US">
              <a:solidFill>
                <a:schemeClr val="tx1"/>
              </a:solidFill>
            </a:endParaRPr>
          </a:p>
        </p:txBody>
      </p:sp>
      <p:sp>
        <p:nvSpPr>
          <p:cNvPr id="3" name="内容占位符 2"/>
          <p:cNvSpPr>
            <a:spLocks noGrp="1"/>
          </p:cNvSpPr>
          <p:nvPr>
            <p:ph idx="1"/>
          </p:nvPr>
        </p:nvSpPr>
        <p:spPr>
          <a:xfrm>
            <a:off x="285720" y="1000108"/>
            <a:ext cx="8715436" cy="5105400"/>
          </a:xfrm>
        </p:spPr>
        <p:txBody>
          <a:bodyPr/>
          <a:lstStyle/>
          <a:p>
            <a:pPr>
              <a:buClr>
                <a:srgbClr val="0070C0"/>
              </a:buClr>
              <a:buFont typeface="Wingdings" pitchFamily="2" charset="2"/>
              <a:buChar char="l"/>
            </a:pPr>
            <a:r>
              <a:rPr lang="zh-CN" altLang="en-US" sz="2000" smtClean="0"/>
              <a:t>“</a:t>
            </a:r>
            <a:r>
              <a:rPr lang="en-US" altLang="zh-CN" sz="2000" smtClean="0"/>
              <a:t>@</a:t>
            </a:r>
            <a:r>
              <a:rPr lang="zh-CN" altLang="en-US" sz="2000" smtClean="0"/>
              <a:t>”的功能就是引用系统或自定义的资源。使用</a:t>
            </a:r>
            <a:r>
              <a:rPr lang="en-US" altLang="zh-CN" sz="2000" smtClean="0"/>
              <a:t>@</a:t>
            </a:r>
            <a:r>
              <a:rPr lang="zh-CN" altLang="en-US" sz="2000" smtClean="0"/>
              <a:t>表示使用固定的</a:t>
            </a:r>
            <a:r>
              <a:rPr lang="en-US" sz="2000" smtClean="0"/>
              <a:t>style，</a:t>
            </a:r>
            <a:r>
              <a:rPr lang="zh-CN" altLang="en-US" sz="2000" smtClean="0"/>
              <a:t>而不会跟随</a:t>
            </a:r>
            <a:r>
              <a:rPr lang="en-US" sz="2000" smtClean="0"/>
              <a:t>Theme</a:t>
            </a:r>
            <a:r>
              <a:rPr lang="zh-CN" altLang="en-US" sz="2000" smtClean="0"/>
              <a:t>改变。系统预定义的</a:t>
            </a:r>
            <a:r>
              <a:rPr lang="en-US" sz="2000" smtClean="0"/>
              <a:t>style</a:t>
            </a:r>
            <a:r>
              <a:rPr lang="zh-CN" altLang="en-US" sz="2000" smtClean="0"/>
              <a:t>可以在</a:t>
            </a:r>
            <a:r>
              <a:rPr lang="en-US" altLang="zh-CN" sz="2000" smtClean="0"/>
              <a:t>\</a:t>
            </a:r>
            <a:r>
              <a:rPr lang="en-US" sz="2000" smtClean="0"/>
              <a:t>platforms\android-XX\data\res\values\style.xml</a:t>
            </a:r>
            <a:r>
              <a:rPr lang="zh-CN" altLang="en-US" sz="2000" smtClean="0"/>
              <a:t>中找到。</a:t>
            </a:r>
          </a:p>
          <a:p>
            <a:pPr>
              <a:buClr>
                <a:srgbClr val="0070C0"/>
              </a:buClr>
              <a:buFont typeface="Wingdings" pitchFamily="2" charset="2"/>
              <a:buChar char="l"/>
            </a:pPr>
            <a:r>
              <a:rPr lang="zh-CN" altLang="en-US" sz="2000" smtClean="0"/>
              <a:t>使用？表示从</a:t>
            </a:r>
            <a:r>
              <a:rPr lang="en-US" sz="2000" smtClean="0"/>
              <a:t>Theme</a:t>
            </a:r>
            <a:r>
              <a:rPr lang="zh-CN" altLang="en-US" sz="2000" smtClean="0"/>
              <a:t>中查找引用的资源名，叫预定义样式，用在多主题时的场景，属性值会随着主题而改变。“？”所指定的属性必须在系统 主题中存在。（？需要和</a:t>
            </a:r>
            <a:r>
              <a:rPr lang="en-US" sz="2000" smtClean="0"/>
              <a:t>attr</a:t>
            </a:r>
            <a:r>
              <a:rPr lang="zh-CN" altLang="en-US" sz="2000" smtClean="0"/>
              <a:t>配合使用）</a:t>
            </a:r>
            <a:endParaRPr lang="en-US" altLang="zh-CN" sz="2000" smtClean="0"/>
          </a:p>
          <a:p>
            <a:pPr>
              <a:buClr>
                <a:srgbClr val="0070C0"/>
              </a:buClr>
              <a:buFont typeface="Wingdings" pitchFamily="2" charset="2"/>
              <a:buChar char="l"/>
            </a:pPr>
            <a:r>
              <a:rPr lang="zh-CN" altLang="en-US" sz="2000" smtClean="0"/>
              <a:t>系统主题是在</a:t>
            </a:r>
            <a:r>
              <a:rPr lang="en-US" altLang="zh-CN" sz="2000" smtClean="0"/>
              <a:t>Android SDK</a:t>
            </a:r>
            <a:r>
              <a:rPr lang="zh-CN" altLang="en-US" sz="2000" smtClean="0"/>
              <a:t>中预定义的，见</a:t>
            </a:r>
            <a:r>
              <a:rPr lang="en-US" altLang="zh-CN" sz="2000" smtClean="0"/>
              <a:t>\</a:t>
            </a:r>
            <a:r>
              <a:rPr lang="en-US" sz="2000" smtClean="0"/>
              <a:t>platforms\android-</a:t>
            </a:r>
            <a:r>
              <a:rPr lang="en-US" altLang="zh-CN" sz="2000" smtClean="0"/>
              <a:t>xx</a:t>
            </a:r>
            <a:r>
              <a:rPr lang="en-US" sz="2000" smtClean="0"/>
              <a:t>\data\res\values\themes.xml</a:t>
            </a:r>
            <a:r>
              <a:rPr lang="zh-CN" altLang="en-US" sz="2000" smtClean="0"/>
              <a:t>。</a:t>
            </a:r>
          </a:p>
          <a:p>
            <a:pPr latinLnBrk="0">
              <a:buNone/>
            </a:pPr>
            <a:r>
              <a:rPr lang="zh-CN" altLang="en-US" sz="2000" smtClean="0">
                <a:solidFill>
                  <a:srgbClr val="FF0000"/>
                </a:solidFill>
              </a:rPr>
              <a:t>例：</a:t>
            </a:r>
            <a:r>
              <a:rPr lang="zh-CN" altLang="en-US" sz="2000" smtClean="0"/>
              <a:t>上面的</a:t>
            </a:r>
            <a:r>
              <a:rPr lang="en-US" altLang="zh-CN" sz="2000" i="1" smtClean="0"/>
              <a:t>"?android:attr/</a:t>
            </a:r>
            <a:r>
              <a:rPr lang="en-US" sz="2000" smtClean="0"/>
              <a:t>progressBarStyleHorizontal”，</a:t>
            </a:r>
            <a:r>
              <a:rPr lang="zh-CN" altLang="en-US" sz="2000" smtClean="0"/>
              <a:t>查看</a:t>
            </a:r>
            <a:r>
              <a:rPr lang="en-US" altLang="zh-CN" sz="2000" smtClean="0"/>
              <a:t>\</a:t>
            </a:r>
            <a:r>
              <a:rPr lang="en-US" sz="2000" smtClean="0"/>
              <a:t>platforms\android-</a:t>
            </a:r>
            <a:r>
              <a:rPr lang="en-US" altLang="zh-CN" sz="2000" smtClean="0"/>
              <a:t>xx</a:t>
            </a:r>
            <a:r>
              <a:rPr lang="en-US" sz="2000" smtClean="0"/>
              <a:t>\data\res\values\themes.xml</a:t>
            </a:r>
            <a:r>
              <a:rPr lang="zh-CN" altLang="en-US" sz="2000" smtClean="0"/>
              <a:t>文件，可以看到：</a:t>
            </a:r>
          </a:p>
          <a:p>
            <a:pPr lvl="1"/>
            <a:r>
              <a:rPr lang="zh-CN" altLang="en-US" sz="1800" smtClean="0"/>
              <a:t>在</a:t>
            </a:r>
            <a:r>
              <a:rPr lang="en-US" sz="1800" smtClean="0"/>
              <a:t>Theme</a:t>
            </a:r>
            <a:r>
              <a:rPr lang="zh-CN" altLang="en-US" sz="1800" smtClean="0"/>
              <a:t>中</a:t>
            </a:r>
          </a:p>
          <a:p>
            <a:pPr marL="349250" lvl="1">
              <a:buNone/>
            </a:pPr>
            <a:r>
              <a:rPr lang="en-US" altLang="zh-CN" sz="1800" smtClean="0"/>
              <a:t>&lt;</a:t>
            </a:r>
            <a:r>
              <a:rPr lang="en-US" sz="1800" smtClean="0"/>
              <a:t>item name="progressBarStyleHorizontal"&gt;@style/Widget.ProgressBar.Horizontal&lt;/item&gt;</a:t>
            </a:r>
          </a:p>
          <a:p>
            <a:pPr lvl="1"/>
            <a:r>
              <a:rPr lang="en-US" sz="1800" smtClean="0"/>
              <a:t>Theme.Holo</a:t>
            </a:r>
            <a:r>
              <a:rPr lang="zh-CN" altLang="en-US" sz="1800" smtClean="0"/>
              <a:t>中为</a:t>
            </a:r>
          </a:p>
          <a:p>
            <a:pPr marL="349250" lvl="1">
              <a:buNone/>
            </a:pPr>
            <a:r>
              <a:rPr lang="en-US" altLang="zh-CN" sz="1800" smtClean="0"/>
              <a:t>&lt;</a:t>
            </a:r>
            <a:r>
              <a:rPr lang="en-US" sz="1800" smtClean="0"/>
              <a:t>item name="progressBarStyleHorizontal"&gt;@style/Widget.Holo.ProgressBar.Horizontal</a:t>
            </a:r>
          </a:p>
          <a:p>
            <a:pPr marL="349250" lvl="1">
              <a:buNone/>
            </a:pPr>
            <a:r>
              <a:rPr lang="en-US" sz="1800" smtClean="0"/>
              <a:t>&lt;/item&gt;</a:t>
            </a:r>
            <a:endParaRPr lang="zh-CN" altLang="en-US"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3.2 Form Widgets</a:t>
            </a:r>
            <a:endParaRPr lang="en-US" altLang="zh-CN" smtClean="0">
              <a:ea typeface="宋体" pitchFamily="2" charset="-122"/>
            </a:endParaRPr>
          </a:p>
        </p:txBody>
      </p:sp>
      <p:sp>
        <p:nvSpPr>
          <p:cNvPr id="153603" name="Rectangle 3"/>
          <p:cNvSpPr>
            <a:spLocks noGrp="1" noChangeArrowheads="1"/>
          </p:cNvSpPr>
          <p:nvPr>
            <p:ph type="body" idx="1"/>
          </p:nvPr>
        </p:nvSpPr>
        <p:spPr>
          <a:xfrm>
            <a:off x="323850" y="1125538"/>
            <a:ext cx="8424863" cy="4824412"/>
          </a:xfrm>
        </p:spPr>
        <p:txBody>
          <a:bodyPr/>
          <a:lstStyle/>
          <a:p>
            <a:pPr>
              <a:spcBef>
                <a:spcPts val="600"/>
              </a:spcBef>
              <a:tabLst>
                <a:tab pos="3943350" algn="l"/>
                <a:tab pos="6724650" algn="l"/>
                <a:tab pos="6915150" algn="l"/>
              </a:tabLst>
              <a:defRPr/>
            </a:pPr>
            <a:r>
              <a:rPr lang="en-US" altLang="zh-CN" sz="2400" b="1" err="1" smtClean="0">
                <a:latin typeface="微软雅黑" pitchFamily="34" charset="-122"/>
                <a:ea typeface="微软雅黑" pitchFamily="34" charset="-122"/>
              </a:rPr>
              <a:t>EditText</a:t>
            </a:r>
            <a:endParaRPr lang="en-US" altLang="zh-CN" sz="2400" b="1" smtClean="0">
              <a:latin typeface="微软雅黑" pitchFamily="34" charset="-122"/>
              <a:ea typeface="微软雅黑" pitchFamily="34" charset="-122"/>
            </a:endParaRP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EditText</a:t>
            </a:r>
            <a:r>
              <a:rPr lang="zh-CN" altLang="en-US" sz="2200" smtClean="0">
                <a:latin typeface="微软雅黑" pitchFamily="34" charset="-122"/>
                <a:ea typeface="微软雅黑" pitchFamily="34" charset="-122"/>
                <a:cs typeface="+mn-cs"/>
              </a:rPr>
              <a:t>继承自</a:t>
            </a:r>
            <a:r>
              <a:rPr lang="en-US" altLang="zh-CN" sz="2200" err="1" smtClean="0">
                <a:latin typeface="微软雅黑" pitchFamily="34" charset="-122"/>
                <a:ea typeface="微软雅黑" pitchFamily="34" charset="-122"/>
                <a:cs typeface="+mn-cs"/>
              </a:rPr>
              <a:t>TextView</a:t>
            </a:r>
            <a:r>
              <a:rPr lang="zh-CN" altLang="en-US" sz="2200" smtClean="0">
                <a:latin typeface="微软雅黑" pitchFamily="34" charset="-122"/>
                <a:ea typeface="微软雅黑" pitchFamily="34" charset="-122"/>
                <a:cs typeface="+mn-cs"/>
              </a:rPr>
              <a:t> 。</a:t>
            </a:r>
            <a:endParaRPr lang="en-US" altLang="zh-CN" sz="2200" smtClean="0">
              <a:latin typeface="微软雅黑" pitchFamily="34" charset="-122"/>
              <a:ea typeface="微软雅黑" pitchFamily="34" charset="-122"/>
              <a:cs typeface="+mn-cs"/>
            </a:endParaRP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EditText</a:t>
            </a:r>
            <a:r>
              <a:rPr lang="zh-CN" altLang="en-US" sz="2200" smtClean="0">
                <a:latin typeface="微软雅黑" pitchFamily="34" charset="-122"/>
                <a:ea typeface="微软雅黑" pitchFamily="34" charset="-122"/>
                <a:cs typeface="+mn-cs"/>
              </a:rPr>
              <a:t>控件定义在</a:t>
            </a:r>
            <a:r>
              <a:rPr lang="en-US" altLang="zh-CN" sz="2200" err="1" smtClean="0">
                <a:latin typeface="微软雅黑" pitchFamily="34" charset="-122"/>
                <a:ea typeface="微软雅黑" pitchFamily="34" charset="-122"/>
                <a:cs typeface="+mn-cs"/>
              </a:rPr>
              <a:t>android.widget.EditText</a:t>
            </a:r>
            <a:r>
              <a:rPr lang="zh-CN" altLang="en-US" sz="2200" smtClean="0">
                <a:latin typeface="微软雅黑" pitchFamily="34" charset="-122"/>
                <a:ea typeface="微软雅黑" pitchFamily="34" charset="-122"/>
                <a:cs typeface="+mn-cs"/>
              </a:rPr>
              <a:t>包中。</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功能：向用户显示文本内容，并可以对文本进行编辑。</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属性：</a:t>
            </a:r>
          </a:p>
          <a:p>
            <a:pPr marL="1123950" lvl="2" indent="-361950" eaLnBrk="1" hangingPunct="1">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cursorVisible</a:t>
            </a:r>
            <a:r>
              <a:rPr lang="zh-CN" altLang="en-US" sz="2000" smtClean="0">
                <a:latin typeface="微软雅黑" pitchFamily="34" charset="-122"/>
                <a:ea typeface="微软雅黑" pitchFamily="34" charset="-122"/>
                <a:cs typeface="+mn-cs"/>
              </a:rPr>
              <a:t>：设置光标是否可见，默认可见。</a:t>
            </a:r>
          </a:p>
          <a:p>
            <a:pPr marL="1123950" lvl="2" indent="-361950" eaLnBrk="1" hangingPunct="1">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lines</a:t>
            </a:r>
            <a:r>
              <a:rPr lang="zh-CN" altLang="en-US" sz="2000" smtClean="0">
                <a:latin typeface="微软雅黑" pitchFamily="34" charset="-122"/>
                <a:ea typeface="微软雅黑" pitchFamily="34" charset="-122"/>
                <a:cs typeface="+mn-cs"/>
              </a:rPr>
              <a:t>：设置固定行数以确定</a:t>
            </a:r>
            <a:r>
              <a:rPr lang="en-US" altLang="zh-CN" sz="2000" err="1" smtClean="0">
                <a:latin typeface="微软雅黑" pitchFamily="34" charset="-122"/>
                <a:ea typeface="微软雅黑" pitchFamily="34" charset="-122"/>
                <a:cs typeface="+mn-cs"/>
              </a:rPr>
              <a:t>EditText</a:t>
            </a:r>
            <a:r>
              <a:rPr lang="zh-CN" altLang="en-US" sz="2000" smtClean="0">
                <a:latin typeface="微软雅黑" pitchFamily="34" charset="-122"/>
                <a:ea typeface="微软雅黑" pitchFamily="34" charset="-122"/>
                <a:cs typeface="+mn-cs"/>
              </a:rPr>
              <a:t>的高度。</a:t>
            </a:r>
          </a:p>
          <a:p>
            <a:pPr marL="1123950" lvl="2" indent="-361950" eaLnBrk="1" hangingPunct="1">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maxLines</a:t>
            </a:r>
            <a:r>
              <a:rPr lang="zh-CN" altLang="en-US" sz="2000" smtClean="0">
                <a:latin typeface="微软雅黑" pitchFamily="34" charset="-122"/>
                <a:ea typeface="微软雅黑" pitchFamily="34" charset="-122"/>
                <a:cs typeface="+mn-cs"/>
              </a:rPr>
              <a:t>：设置最大的行数。</a:t>
            </a:r>
          </a:p>
          <a:p>
            <a:pPr marL="1123950" lvl="2" indent="-361950" eaLnBrk="1" hangingPunct="1">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singleLine</a:t>
            </a:r>
            <a:r>
              <a:rPr lang="en-US" altLang="zh-CN" sz="2000" smtClean="0">
                <a:latin typeface="微软雅黑" pitchFamily="34" charset="-122"/>
                <a:ea typeface="微软雅黑" pitchFamily="34" charset="-122"/>
                <a:cs typeface="+mn-cs"/>
              </a:rPr>
              <a:t> </a:t>
            </a:r>
            <a:r>
              <a:rPr lang="zh-CN" altLang="en-US" sz="2000" smtClean="0">
                <a:latin typeface="微软雅黑" pitchFamily="34" charset="-122"/>
                <a:ea typeface="微软雅黑" pitchFamily="34" charset="-122"/>
                <a:cs typeface="+mn-cs"/>
              </a:rPr>
              <a:t>：设置文本框为单行模式。</a:t>
            </a:r>
            <a:endParaRPr lang="en-US" altLang="zh-CN" sz="2000" smtClean="0">
              <a:latin typeface="微软雅黑" pitchFamily="34" charset="-122"/>
              <a:ea typeface="微软雅黑" pitchFamily="34" charset="-122"/>
              <a:cs typeface="+mn-cs"/>
            </a:endParaRPr>
          </a:p>
          <a:p>
            <a:pPr marL="1123950" lvl="2" indent="-361950" eaLnBrk="1" hangingPunct="1">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maxLength</a:t>
            </a:r>
            <a:r>
              <a:rPr lang="zh-CN" altLang="en-US" sz="2000" smtClean="0">
                <a:latin typeface="微软雅黑" pitchFamily="34" charset="-122"/>
                <a:ea typeface="微软雅黑" pitchFamily="34" charset="-122"/>
                <a:cs typeface="+mn-cs"/>
              </a:rPr>
              <a:t>：设置最大的显示长度。</a:t>
            </a:r>
          </a:p>
          <a:p>
            <a:pPr marL="1123950" lvl="2" indent="-361950" eaLnBrk="1" hangingPunct="1">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scrollHorizontally</a:t>
            </a:r>
            <a:r>
              <a:rPr lang="zh-CN" altLang="en-US" sz="2000" smtClean="0">
                <a:latin typeface="微软雅黑" pitchFamily="34" charset="-122"/>
                <a:ea typeface="微软雅黑" pitchFamily="34" charset="-122"/>
                <a:cs typeface="+mn-cs"/>
              </a:rPr>
              <a:t>：设置文本框是否可以进行水平滚动。</a:t>
            </a:r>
          </a:p>
          <a:p>
            <a:pPr marL="1123950" lvl="2" indent="-361950" eaLnBrk="1" hangingPunct="1">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password</a:t>
            </a:r>
            <a:r>
              <a:rPr lang="zh-CN" altLang="en-US" sz="2000" smtClean="0">
                <a:latin typeface="微软雅黑" pitchFamily="34" charset="-122"/>
                <a:ea typeface="微软雅黑" pitchFamily="34" charset="-122"/>
                <a:cs typeface="+mn-cs"/>
              </a:rPr>
              <a:t>：设置显示是否为密码模式。</a:t>
            </a:r>
          </a:p>
          <a:p>
            <a:pPr marL="1123950" lvl="2" indent="-361950" eaLnBrk="1" hangingPunct="1">
              <a:spcBef>
                <a:spcPts val="6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phoneNumber</a:t>
            </a:r>
            <a:r>
              <a:rPr lang="zh-CN" altLang="en-US" sz="2000" smtClean="0">
                <a:latin typeface="微软雅黑" pitchFamily="34" charset="-122"/>
                <a:ea typeface="微软雅黑" pitchFamily="34" charset="-122"/>
                <a:cs typeface="+mn-cs"/>
              </a:rPr>
              <a:t>：设置显示文本只能是电话号码。</a:t>
            </a:r>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up)">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wipe(up)">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wipe(up)">
                                      <p:cBhvr>
                                        <p:cTn id="17" dur="500"/>
                                        <p:tgtEl>
                                          <p:spTgt spid="153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603">
                                            <p:txEl>
                                              <p:pRg st="3" end="3"/>
                                            </p:txEl>
                                          </p:spTgt>
                                        </p:tgtEl>
                                        <p:attrNameLst>
                                          <p:attrName>style.visibility</p:attrName>
                                        </p:attrNameLst>
                                      </p:cBhvr>
                                      <p:to>
                                        <p:strVal val="visible"/>
                                      </p:to>
                                    </p:set>
                                    <p:animEffect transition="in" filter="wipe(up)">
                                      <p:cBhvr>
                                        <p:cTn id="22" dur="500"/>
                                        <p:tgtEl>
                                          <p:spTgt spid="153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3603">
                                            <p:txEl>
                                              <p:pRg st="4" end="4"/>
                                            </p:txEl>
                                          </p:spTgt>
                                        </p:tgtEl>
                                        <p:attrNameLst>
                                          <p:attrName>style.visibility</p:attrName>
                                        </p:attrNameLst>
                                      </p:cBhvr>
                                      <p:to>
                                        <p:strVal val="visible"/>
                                      </p:to>
                                    </p:set>
                                    <p:animEffect transition="in" filter="wipe(up)">
                                      <p:cBhvr>
                                        <p:cTn id="27" dur="500"/>
                                        <p:tgtEl>
                                          <p:spTgt spid="153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3603">
                                            <p:txEl>
                                              <p:pRg st="5" end="5"/>
                                            </p:txEl>
                                          </p:spTgt>
                                        </p:tgtEl>
                                        <p:attrNameLst>
                                          <p:attrName>style.visibility</p:attrName>
                                        </p:attrNameLst>
                                      </p:cBhvr>
                                      <p:to>
                                        <p:strVal val="visible"/>
                                      </p:to>
                                    </p:set>
                                    <p:animEffect transition="in" filter="wipe(up)">
                                      <p:cBhvr>
                                        <p:cTn id="32" dur="500"/>
                                        <p:tgtEl>
                                          <p:spTgt spid="153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3603">
                                            <p:txEl>
                                              <p:pRg st="6" end="6"/>
                                            </p:txEl>
                                          </p:spTgt>
                                        </p:tgtEl>
                                        <p:attrNameLst>
                                          <p:attrName>style.visibility</p:attrName>
                                        </p:attrNameLst>
                                      </p:cBhvr>
                                      <p:to>
                                        <p:strVal val="visible"/>
                                      </p:to>
                                    </p:set>
                                    <p:animEffect transition="in" filter="wipe(up)">
                                      <p:cBhvr>
                                        <p:cTn id="37" dur="500"/>
                                        <p:tgtEl>
                                          <p:spTgt spid="153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3603">
                                            <p:txEl>
                                              <p:pRg st="7" end="7"/>
                                            </p:txEl>
                                          </p:spTgt>
                                        </p:tgtEl>
                                        <p:attrNameLst>
                                          <p:attrName>style.visibility</p:attrName>
                                        </p:attrNameLst>
                                      </p:cBhvr>
                                      <p:to>
                                        <p:strVal val="visible"/>
                                      </p:to>
                                    </p:set>
                                    <p:animEffect transition="in" filter="wipe(up)">
                                      <p:cBhvr>
                                        <p:cTn id="42" dur="500"/>
                                        <p:tgtEl>
                                          <p:spTgt spid="1536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3603">
                                            <p:txEl>
                                              <p:pRg st="8" end="8"/>
                                            </p:txEl>
                                          </p:spTgt>
                                        </p:tgtEl>
                                        <p:attrNameLst>
                                          <p:attrName>style.visibility</p:attrName>
                                        </p:attrNameLst>
                                      </p:cBhvr>
                                      <p:to>
                                        <p:strVal val="visible"/>
                                      </p:to>
                                    </p:set>
                                    <p:animEffect transition="in" filter="wipe(up)">
                                      <p:cBhvr>
                                        <p:cTn id="47" dur="500"/>
                                        <p:tgtEl>
                                          <p:spTgt spid="1536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53603">
                                            <p:txEl>
                                              <p:pRg st="9" end="9"/>
                                            </p:txEl>
                                          </p:spTgt>
                                        </p:tgtEl>
                                        <p:attrNameLst>
                                          <p:attrName>style.visibility</p:attrName>
                                        </p:attrNameLst>
                                      </p:cBhvr>
                                      <p:to>
                                        <p:strVal val="visible"/>
                                      </p:to>
                                    </p:set>
                                    <p:animEffect transition="in" filter="wipe(up)">
                                      <p:cBhvr>
                                        <p:cTn id="52" dur="500"/>
                                        <p:tgtEl>
                                          <p:spTgt spid="1536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3603">
                                            <p:txEl>
                                              <p:pRg st="10" end="10"/>
                                            </p:txEl>
                                          </p:spTgt>
                                        </p:tgtEl>
                                        <p:attrNameLst>
                                          <p:attrName>style.visibility</p:attrName>
                                        </p:attrNameLst>
                                      </p:cBhvr>
                                      <p:to>
                                        <p:strVal val="visible"/>
                                      </p:to>
                                    </p:set>
                                    <p:animEffect transition="in" filter="wipe(up)">
                                      <p:cBhvr>
                                        <p:cTn id="57" dur="500"/>
                                        <p:tgtEl>
                                          <p:spTgt spid="1536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53603">
                                            <p:txEl>
                                              <p:pRg st="11" end="11"/>
                                            </p:txEl>
                                          </p:spTgt>
                                        </p:tgtEl>
                                        <p:attrNameLst>
                                          <p:attrName>style.visibility</p:attrName>
                                        </p:attrNameLst>
                                      </p:cBhvr>
                                      <p:to>
                                        <p:strVal val="visible"/>
                                      </p:to>
                                    </p:set>
                                    <p:animEffect transition="in" filter="wipe(up)">
                                      <p:cBhvr>
                                        <p:cTn id="62" dur="500"/>
                                        <p:tgtEl>
                                          <p:spTgt spid="1536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53603">
                                            <p:txEl>
                                              <p:pRg st="12" end="12"/>
                                            </p:txEl>
                                          </p:spTgt>
                                        </p:tgtEl>
                                        <p:attrNameLst>
                                          <p:attrName>style.visibility</p:attrName>
                                        </p:attrNameLst>
                                      </p:cBhvr>
                                      <p:to>
                                        <p:strVal val="visible"/>
                                      </p:to>
                                    </p:set>
                                    <p:animEffect transition="in" filter="wipe(up)">
                                      <p:cBhvr>
                                        <p:cTn id="67" dur="500"/>
                                        <p:tgtEl>
                                          <p:spTgt spid="1536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bldLvl="3"/>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3.2 Form Widgets</a:t>
            </a:r>
            <a:endParaRPr lang="zh-CN" altLang="en-US"/>
          </a:p>
        </p:txBody>
      </p:sp>
      <p:sp>
        <p:nvSpPr>
          <p:cNvPr id="3" name="内容占位符 2"/>
          <p:cNvSpPr>
            <a:spLocks noGrp="1"/>
          </p:cNvSpPr>
          <p:nvPr>
            <p:ph idx="1"/>
          </p:nvPr>
        </p:nvSpPr>
        <p:spPr>
          <a:xfrm>
            <a:off x="285720" y="928670"/>
            <a:ext cx="8191500" cy="5105400"/>
          </a:xfrm>
        </p:spPr>
        <p:txBody>
          <a:bodyPr/>
          <a:lstStyle/>
          <a:p>
            <a:r>
              <a:rPr lang="en-US" altLang="zh-CN" smtClean="0"/>
              <a:t>EditText</a:t>
            </a:r>
            <a:r>
              <a:rPr lang="zh-CN" altLang="en-US" smtClean="0"/>
              <a:t>的</a:t>
            </a:r>
            <a:r>
              <a:rPr lang="en-US" altLang="zh-CN" err="1" smtClean="0"/>
              <a:t>inputtype</a:t>
            </a:r>
            <a:r>
              <a:rPr lang="zh-CN" altLang="en-US" smtClean="0"/>
              <a:t>属性</a:t>
            </a:r>
          </a:p>
          <a:p>
            <a:endParaRPr lang="zh-CN" altLang="en-US"/>
          </a:p>
        </p:txBody>
      </p:sp>
      <p:graphicFrame>
        <p:nvGraphicFramePr>
          <p:cNvPr id="4" name="表格 3"/>
          <p:cNvGraphicFramePr>
            <a:graphicFrameLocks noGrp="1"/>
          </p:cNvGraphicFramePr>
          <p:nvPr/>
        </p:nvGraphicFramePr>
        <p:xfrm>
          <a:off x="71406" y="1668800"/>
          <a:ext cx="9001156" cy="3876040"/>
        </p:xfrm>
        <a:graphic>
          <a:graphicData uri="http://schemas.openxmlformats.org/drawingml/2006/table">
            <a:tbl>
              <a:tblPr firstRow="1" bandRow="1">
                <a:tableStyleId>{5C22544A-7EE6-4342-B048-85BDC9FD1C3A}</a:tableStyleId>
              </a:tblPr>
              <a:tblGrid>
                <a:gridCol w="4024908">
                  <a:extLst>
                    <a:ext uri="{9D8B030D-6E8A-4147-A177-3AD203B41FA5}">
                      <a16:colId xmlns:a16="http://schemas.microsoft.com/office/drawing/2014/main" val="20000"/>
                    </a:ext>
                  </a:extLst>
                </a:gridCol>
                <a:gridCol w="3833272">
                  <a:extLst>
                    <a:ext uri="{9D8B030D-6E8A-4147-A177-3AD203B41FA5}">
                      <a16:colId xmlns:a16="http://schemas.microsoft.com/office/drawing/2014/main" val="20001"/>
                    </a:ext>
                  </a:extLst>
                </a:gridCol>
                <a:gridCol w="1142976">
                  <a:extLst>
                    <a:ext uri="{9D8B030D-6E8A-4147-A177-3AD203B41FA5}">
                      <a16:colId xmlns:a16="http://schemas.microsoft.com/office/drawing/2014/main" val="20002"/>
                    </a:ext>
                  </a:extLst>
                </a:gridCol>
              </a:tblGrid>
              <a:tr h="370840">
                <a:tc>
                  <a:txBody>
                    <a:bodyPr/>
                    <a:lstStyle/>
                    <a:p>
                      <a:r>
                        <a:rPr lang="en-US" altLang="zh-CN" sz="1800" err="1" smtClean="0"/>
                        <a:t>Android:inputType</a:t>
                      </a:r>
                      <a:r>
                        <a:rPr lang="zh-CN" altLang="en-US" sz="1800" smtClean="0"/>
                        <a:t>取值</a:t>
                      </a:r>
                      <a:endParaRPr lang="zh-CN" altLang="en-US" sz="1800"/>
                    </a:p>
                  </a:txBody>
                  <a:tcPr/>
                </a:tc>
                <a:tc>
                  <a:txBody>
                    <a:bodyPr/>
                    <a:lstStyle/>
                    <a:p>
                      <a:r>
                        <a:rPr lang="zh-CN" altLang="en-US" sz="1800" smtClean="0"/>
                        <a:t>说明</a:t>
                      </a:r>
                      <a:endParaRPr lang="zh-CN" altLang="en-US" sz="1800"/>
                    </a:p>
                  </a:txBody>
                  <a:tcPr/>
                </a:tc>
                <a:tc>
                  <a:txBody>
                    <a:bodyPr/>
                    <a:lstStyle/>
                    <a:p>
                      <a:r>
                        <a:rPr lang="zh-CN" altLang="en-US" sz="1800" smtClean="0"/>
                        <a:t>取值类型</a:t>
                      </a:r>
                      <a:endParaRPr lang="zh-CN" altLang="en-US" sz="1800"/>
                    </a:p>
                  </a:txBody>
                  <a:tcPr/>
                </a:tc>
                <a:extLst>
                  <a:ext uri="{0D108BD9-81ED-4DB2-BD59-A6C34878D82A}">
                    <a16:rowId xmlns:a16="http://schemas.microsoft.com/office/drawing/2014/main" val="10000"/>
                  </a:ext>
                </a:extLst>
              </a:tr>
              <a:tr h="370840">
                <a:tc>
                  <a:txBody>
                    <a:bodyPr/>
                    <a:lstStyle/>
                    <a:p>
                      <a:r>
                        <a:rPr lang="en-US" altLang="zh-CN" sz="1800" err="1" smtClean="0"/>
                        <a:t>android:inputType</a:t>
                      </a:r>
                      <a:r>
                        <a:rPr lang="en-US" altLang="zh-CN" sz="1800" smtClean="0"/>
                        <a:t>=“number”</a:t>
                      </a:r>
                      <a:endParaRPr lang="zh-CN" altLang="en-US" sz="1800"/>
                    </a:p>
                  </a:txBody>
                  <a:tcPr/>
                </a:tc>
                <a:tc>
                  <a:txBody>
                    <a:bodyPr/>
                    <a:lstStyle/>
                    <a:p>
                      <a:r>
                        <a:rPr lang="zh-CN" altLang="en-US" sz="1800" smtClean="0"/>
                        <a:t>输入内容为数字，虚拟键盘切换为数字输入模式</a:t>
                      </a:r>
                      <a:endParaRPr lang="zh-CN" altLang="en-US" sz="1800"/>
                    </a:p>
                  </a:txBody>
                  <a:tcPr/>
                </a:tc>
                <a:tc rowSpan="5">
                  <a:txBody>
                    <a:bodyPr/>
                    <a:lstStyle/>
                    <a:p>
                      <a:pPr algn="ctr"/>
                      <a:r>
                        <a:rPr lang="zh-CN" altLang="en-US" sz="1800" smtClean="0"/>
                        <a:t>数值</a:t>
                      </a:r>
                      <a:endParaRPr lang="zh-CN" altLang="en-US" sz="1800"/>
                    </a:p>
                  </a:txBody>
                  <a:tcPr anchor="ctr"/>
                </a:tc>
                <a:extLst>
                  <a:ext uri="{0D108BD9-81ED-4DB2-BD59-A6C34878D82A}">
                    <a16:rowId xmlns:a16="http://schemas.microsoft.com/office/drawing/2014/main" val="10001"/>
                  </a:ext>
                </a:extLst>
              </a:tr>
              <a:tr h="370840">
                <a:tc>
                  <a:txBody>
                    <a:bodyPr/>
                    <a:lstStyle/>
                    <a:p>
                      <a:r>
                        <a:rPr lang="en-US" altLang="zh-CN" sz="1800" err="1" smtClean="0"/>
                        <a:t>android:inputType</a:t>
                      </a:r>
                      <a:r>
                        <a:rPr lang="en-US" altLang="zh-CN" sz="1800" smtClean="0"/>
                        <a:t>=“</a:t>
                      </a:r>
                      <a:r>
                        <a:rPr lang="en-US" altLang="zh-CN" sz="1800" err="1" smtClean="0"/>
                        <a:t>numberDecimal</a:t>
                      </a:r>
                      <a:r>
                        <a:rPr lang="en-US" altLang="zh-CN" sz="1800" smtClean="0"/>
                        <a:t>”</a:t>
                      </a:r>
                      <a:endParaRPr lang="zh-CN" altLang="en-US" sz="1800"/>
                    </a:p>
                  </a:txBody>
                  <a:tcPr/>
                </a:tc>
                <a:tc>
                  <a:txBody>
                    <a:bodyPr/>
                    <a:lstStyle/>
                    <a:p>
                      <a:r>
                        <a:rPr lang="zh-CN" altLang="en-US" sz="1800" smtClean="0"/>
                        <a:t>输入内容为带小数点的浮点格式</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2"/>
                  </a:ext>
                </a:extLst>
              </a:tr>
              <a:tr h="370840">
                <a:tc>
                  <a:txBody>
                    <a:bodyPr/>
                    <a:lstStyle/>
                    <a:p>
                      <a:r>
                        <a:rPr lang="en-US" altLang="zh-CN" sz="1800" err="1" smtClean="0"/>
                        <a:t>android:inputType</a:t>
                      </a:r>
                      <a:r>
                        <a:rPr lang="en-US" altLang="zh-CN" sz="1800" smtClean="0"/>
                        <a:t>=“phone”</a:t>
                      </a:r>
                      <a:endParaRPr lang="zh-CN" altLang="en-US" sz="1800"/>
                    </a:p>
                  </a:txBody>
                  <a:tcPr/>
                </a:tc>
                <a:tc>
                  <a:txBody>
                    <a:bodyPr/>
                    <a:lstStyle/>
                    <a:p>
                      <a:r>
                        <a:rPr lang="zh-CN" altLang="en-US" sz="1800" smtClean="0"/>
                        <a:t>输入内容为电话号码，虚拟键盘切换为拨号键盘</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3"/>
                  </a:ext>
                </a:extLst>
              </a:tr>
              <a:tr h="370840">
                <a:tc>
                  <a:txBody>
                    <a:bodyPr/>
                    <a:lstStyle/>
                    <a:p>
                      <a:r>
                        <a:rPr lang="en-US" altLang="zh-CN" sz="1800" err="1" smtClean="0"/>
                        <a:t>android:inputType</a:t>
                      </a:r>
                      <a:r>
                        <a:rPr lang="en-US" altLang="zh-CN" sz="1800" smtClean="0"/>
                        <a:t>=“</a:t>
                      </a:r>
                      <a:r>
                        <a:rPr lang="en-US" altLang="zh-CN" sz="1800" err="1" smtClean="0"/>
                        <a:t>datetime</a:t>
                      </a:r>
                      <a:r>
                        <a:rPr lang="en-US" altLang="zh-CN" sz="1800" smtClean="0"/>
                        <a:t>”</a:t>
                      </a:r>
                      <a:endParaRPr lang="zh-CN" altLang="en-US" sz="1800"/>
                    </a:p>
                  </a:txBody>
                  <a:tcPr/>
                </a:tc>
                <a:tc>
                  <a:txBody>
                    <a:bodyPr/>
                    <a:lstStyle/>
                    <a:p>
                      <a:r>
                        <a:rPr lang="zh-CN" altLang="en-US" sz="1800" smtClean="0"/>
                        <a:t>输入内容为日期时间</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4"/>
                  </a:ext>
                </a:extLst>
              </a:tr>
              <a:tr h="370840">
                <a:tc>
                  <a:txBody>
                    <a:bodyPr/>
                    <a:lstStyle/>
                    <a:p>
                      <a:r>
                        <a:rPr lang="en-US" altLang="zh-CN" sz="1800" err="1" smtClean="0"/>
                        <a:t>android:inputType</a:t>
                      </a:r>
                      <a:r>
                        <a:rPr lang="en-US" altLang="zh-CN" sz="1800" smtClean="0"/>
                        <a:t>=“date”</a:t>
                      </a:r>
                      <a:endParaRPr lang="zh-CN" altLang="en-US" sz="1800"/>
                    </a:p>
                  </a:txBody>
                  <a:tcPr/>
                </a:tc>
                <a:tc>
                  <a:txBody>
                    <a:bodyPr/>
                    <a:lstStyle/>
                    <a:p>
                      <a:r>
                        <a:rPr lang="zh-CN" altLang="en-US" sz="1800" smtClean="0"/>
                        <a:t>输入内容为日期键盘</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5"/>
                  </a:ext>
                </a:extLst>
              </a:tr>
              <a:tr h="370840">
                <a:tc>
                  <a:txBody>
                    <a:bodyPr/>
                    <a:lstStyle/>
                    <a:p>
                      <a:r>
                        <a:rPr lang="en-US" altLang="zh-CN" sz="1800" err="1" smtClean="0"/>
                        <a:t>android:inputType</a:t>
                      </a:r>
                      <a:r>
                        <a:rPr lang="en-US" altLang="zh-CN" sz="1800" smtClean="0"/>
                        <a:t>=“</a:t>
                      </a:r>
                      <a:r>
                        <a:rPr lang="en-US" altLang="zh-CN" sz="1800" err="1" smtClean="0"/>
                        <a:t>textCapWords</a:t>
                      </a:r>
                      <a:r>
                        <a:rPr lang="en-US" altLang="zh-CN" sz="1800" smtClean="0"/>
                        <a:t>”</a:t>
                      </a:r>
                      <a:endParaRPr lang="zh-CN" altLang="en-US" sz="1800"/>
                    </a:p>
                  </a:txBody>
                  <a:tcPr/>
                </a:tc>
                <a:tc>
                  <a:txBody>
                    <a:bodyPr/>
                    <a:lstStyle/>
                    <a:p>
                      <a:r>
                        <a:rPr lang="zh-CN" altLang="en-US" sz="1800" smtClean="0"/>
                        <a:t>输入文本首字母大写</a:t>
                      </a:r>
                      <a:endParaRPr lang="zh-CN" altLang="en-US" sz="1800"/>
                    </a:p>
                  </a:txBody>
                  <a:tcPr/>
                </a:tc>
                <a:tc rowSpan="3">
                  <a:txBody>
                    <a:bodyPr/>
                    <a:lstStyle/>
                    <a:p>
                      <a:pPr algn="ctr"/>
                      <a:r>
                        <a:rPr lang="zh-CN" altLang="en-US" sz="1800" smtClean="0"/>
                        <a:t>字符串</a:t>
                      </a:r>
                      <a:endParaRPr lang="zh-CN" altLang="en-US" sz="1800"/>
                    </a:p>
                  </a:txBody>
                  <a:tcPr anchor="ctr"/>
                </a:tc>
                <a:extLst>
                  <a:ext uri="{0D108BD9-81ED-4DB2-BD59-A6C34878D82A}">
                    <a16:rowId xmlns:a16="http://schemas.microsoft.com/office/drawing/2014/main" val="10006"/>
                  </a:ext>
                </a:extLst>
              </a:tr>
              <a:tr h="370840">
                <a:tc>
                  <a:txBody>
                    <a:bodyPr/>
                    <a:lstStyle/>
                    <a:p>
                      <a:r>
                        <a:rPr lang="en-US" altLang="zh-CN" sz="1800" err="1" smtClean="0"/>
                        <a:t>android:inputType</a:t>
                      </a:r>
                      <a:r>
                        <a:rPr lang="en-US" altLang="zh-CN" sz="1800" smtClean="0"/>
                        <a:t>=“</a:t>
                      </a:r>
                      <a:r>
                        <a:rPr lang="en-US" altLang="zh-CN" sz="1800" err="1" smtClean="0"/>
                        <a:t>textCapSentences</a:t>
                      </a:r>
                      <a:r>
                        <a:rPr lang="en-US" altLang="zh-CN" sz="1800" smtClean="0"/>
                        <a:t>”</a:t>
                      </a:r>
                      <a:endParaRPr lang="zh-CN" altLang="en-US" sz="1800"/>
                    </a:p>
                  </a:txBody>
                  <a:tcPr/>
                </a:tc>
                <a:tc>
                  <a:txBody>
                    <a:bodyPr/>
                    <a:lstStyle/>
                    <a:p>
                      <a:r>
                        <a:rPr lang="zh-CN" altLang="en-US" sz="1800" smtClean="0"/>
                        <a:t>输入文本时仅第一个字母大写</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7"/>
                  </a:ext>
                </a:extLst>
              </a:tr>
              <a:tr h="370840">
                <a:tc>
                  <a:txBody>
                    <a:bodyPr/>
                    <a:lstStyle/>
                    <a:p>
                      <a:r>
                        <a:rPr lang="en-US" altLang="zh-CN" sz="1800" err="1" smtClean="0"/>
                        <a:t>android:inputType</a:t>
                      </a:r>
                      <a:r>
                        <a:rPr lang="en-US" altLang="zh-CN" sz="1800" smtClean="0"/>
                        <a:t>=“</a:t>
                      </a:r>
                      <a:r>
                        <a:rPr lang="en-US" altLang="zh-CN" sz="1800" err="1" smtClean="0"/>
                        <a:t>textAutoCorrect</a:t>
                      </a:r>
                      <a:r>
                        <a:rPr lang="en-US" altLang="zh-CN" sz="1800" smtClean="0"/>
                        <a:t>”</a:t>
                      </a:r>
                      <a:endParaRPr lang="zh-CN" altLang="en-US" sz="1800"/>
                    </a:p>
                  </a:txBody>
                  <a:tcPr/>
                </a:tc>
                <a:tc>
                  <a:txBody>
                    <a:bodyPr/>
                    <a:lstStyle/>
                    <a:p>
                      <a:r>
                        <a:rPr lang="zh-CN" altLang="en-US" sz="1800" smtClean="0"/>
                        <a:t>输入文本时自动更正</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3.2 Form Widgets</a:t>
            </a:r>
            <a:endParaRPr lang="zh-CN" altLang="en-US"/>
          </a:p>
        </p:txBody>
      </p:sp>
      <p:sp>
        <p:nvSpPr>
          <p:cNvPr id="3" name="内容占位符 2"/>
          <p:cNvSpPr>
            <a:spLocks noGrp="1"/>
          </p:cNvSpPr>
          <p:nvPr>
            <p:ph idx="1"/>
          </p:nvPr>
        </p:nvSpPr>
        <p:spPr>
          <a:xfrm>
            <a:off x="285720" y="928670"/>
            <a:ext cx="8191500" cy="5105400"/>
          </a:xfrm>
        </p:spPr>
        <p:txBody>
          <a:bodyPr/>
          <a:lstStyle/>
          <a:p>
            <a:r>
              <a:rPr lang="en-US" altLang="zh-CN" smtClean="0"/>
              <a:t>EditText</a:t>
            </a:r>
            <a:r>
              <a:rPr lang="zh-CN" altLang="en-US" smtClean="0"/>
              <a:t>的</a:t>
            </a:r>
            <a:r>
              <a:rPr lang="en-US" altLang="zh-CN" err="1" smtClean="0"/>
              <a:t>inputtype</a:t>
            </a:r>
            <a:r>
              <a:rPr lang="zh-CN" altLang="en-US" smtClean="0"/>
              <a:t>属性</a:t>
            </a:r>
            <a:endParaRPr lang="en-US" altLang="zh-CN" smtClean="0"/>
          </a:p>
          <a:p>
            <a:pPr>
              <a:buNone/>
            </a:pPr>
            <a:r>
              <a:rPr lang="en-US" altLang="zh-CN" sz="2000" smtClean="0"/>
              <a:t>//</a:t>
            </a:r>
            <a:r>
              <a:rPr lang="zh-CN" altLang="en-US" sz="2000" smtClean="0"/>
              <a:t>续前表</a:t>
            </a:r>
          </a:p>
          <a:p>
            <a:endParaRPr lang="zh-CN" altLang="en-US"/>
          </a:p>
        </p:txBody>
      </p:sp>
      <p:graphicFrame>
        <p:nvGraphicFramePr>
          <p:cNvPr id="4" name="表格 3"/>
          <p:cNvGraphicFramePr>
            <a:graphicFrameLocks noGrp="1"/>
          </p:cNvGraphicFramePr>
          <p:nvPr/>
        </p:nvGraphicFramePr>
        <p:xfrm>
          <a:off x="71438" y="1928802"/>
          <a:ext cx="9001156" cy="3505200"/>
        </p:xfrm>
        <a:graphic>
          <a:graphicData uri="http://schemas.openxmlformats.org/drawingml/2006/table">
            <a:tbl>
              <a:tblPr firstRow="1" bandRow="1">
                <a:tableStyleId>{5C22544A-7EE6-4342-B048-85BDC9FD1C3A}</a:tableStyleId>
              </a:tblPr>
              <a:tblGrid>
                <a:gridCol w="4024908">
                  <a:extLst>
                    <a:ext uri="{9D8B030D-6E8A-4147-A177-3AD203B41FA5}">
                      <a16:colId xmlns:a16="http://schemas.microsoft.com/office/drawing/2014/main" val="20000"/>
                    </a:ext>
                  </a:extLst>
                </a:gridCol>
                <a:gridCol w="3833272">
                  <a:extLst>
                    <a:ext uri="{9D8B030D-6E8A-4147-A177-3AD203B41FA5}">
                      <a16:colId xmlns:a16="http://schemas.microsoft.com/office/drawing/2014/main" val="20001"/>
                    </a:ext>
                  </a:extLst>
                </a:gridCol>
                <a:gridCol w="1142976">
                  <a:extLst>
                    <a:ext uri="{9D8B030D-6E8A-4147-A177-3AD203B41FA5}">
                      <a16:colId xmlns:a16="http://schemas.microsoft.com/office/drawing/2014/main" val="20002"/>
                    </a:ext>
                  </a:extLst>
                </a:gridCol>
              </a:tblGrid>
              <a:tr h="370840">
                <a:tc>
                  <a:txBody>
                    <a:bodyPr/>
                    <a:lstStyle/>
                    <a:p>
                      <a:r>
                        <a:rPr lang="en-US" altLang="zh-CN" sz="1800" err="1" smtClean="0"/>
                        <a:t>Android:inputType</a:t>
                      </a:r>
                      <a:r>
                        <a:rPr lang="zh-CN" altLang="en-US" sz="1800" smtClean="0"/>
                        <a:t>取值</a:t>
                      </a:r>
                      <a:endParaRPr lang="zh-CN" altLang="en-US" sz="1800"/>
                    </a:p>
                  </a:txBody>
                  <a:tcPr/>
                </a:tc>
                <a:tc>
                  <a:txBody>
                    <a:bodyPr/>
                    <a:lstStyle/>
                    <a:p>
                      <a:r>
                        <a:rPr lang="zh-CN" altLang="en-US" sz="1800" smtClean="0"/>
                        <a:t>说明</a:t>
                      </a:r>
                      <a:endParaRPr lang="zh-CN" altLang="en-US" sz="1800"/>
                    </a:p>
                  </a:txBody>
                  <a:tcPr/>
                </a:tc>
                <a:tc>
                  <a:txBody>
                    <a:bodyPr/>
                    <a:lstStyle/>
                    <a:p>
                      <a:r>
                        <a:rPr lang="zh-CN" altLang="en-US" sz="1800" smtClean="0"/>
                        <a:t>取值类型</a:t>
                      </a:r>
                      <a:endParaRPr lang="zh-CN" altLang="en-US" sz="1800"/>
                    </a:p>
                  </a:txBody>
                  <a:tcPr/>
                </a:tc>
                <a:extLst>
                  <a:ext uri="{0D108BD9-81ED-4DB2-BD59-A6C34878D82A}">
                    <a16:rowId xmlns:a16="http://schemas.microsoft.com/office/drawing/2014/main" val="10000"/>
                  </a:ext>
                </a:extLst>
              </a:tr>
              <a:tr h="370840">
                <a:tc>
                  <a:txBody>
                    <a:bodyPr/>
                    <a:lstStyle/>
                    <a:p>
                      <a:r>
                        <a:rPr lang="en-US" altLang="zh-CN" sz="1800" err="1" smtClean="0"/>
                        <a:t>android:inputType</a:t>
                      </a:r>
                      <a:r>
                        <a:rPr lang="en-US" altLang="zh-CN" sz="1800" smtClean="0"/>
                        <a:t>=“</a:t>
                      </a:r>
                      <a:r>
                        <a:rPr lang="en-US" altLang="zh-CN" sz="1800" err="1" smtClean="0"/>
                        <a:t>textAutoComplete</a:t>
                      </a:r>
                      <a:r>
                        <a:rPr lang="en-US" altLang="zh-CN" sz="1800" smtClean="0"/>
                        <a:t>”</a:t>
                      </a:r>
                      <a:endParaRPr lang="zh-CN" altLang="en-US" sz="1800"/>
                    </a:p>
                  </a:txBody>
                  <a:tcPr/>
                </a:tc>
                <a:tc>
                  <a:txBody>
                    <a:bodyPr/>
                    <a:lstStyle/>
                    <a:p>
                      <a:r>
                        <a:rPr lang="zh-CN" altLang="en-US" sz="1800" smtClean="0"/>
                        <a:t>输入文本时自动完成</a:t>
                      </a:r>
                      <a:endParaRPr lang="zh-CN" altLang="en-US" sz="1800"/>
                    </a:p>
                  </a:txBody>
                  <a:tcPr/>
                </a:tc>
                <a:tc rowSpan="7">
                  <a:txBody>
                    <a:bodyPr/>
                    <a:lstStyle/>
                    <a:p>
                      <a:pPr algn="ctr"/>
                      <a:r>
                        <a:rPr lang="zh-CN" altLang="en-US" sz="1800" smtClean="0"/>
                        <a:t>字符串</a:t>
                      </a:r>
                      <a:endParaRPr lang="zh-CN" altLang="en-US" sz="1800"/>
                    </a:p>
                  </a:txBody>
                  <a:tcPr anchor="ctr"/>
                </a:tc>
                <a:extLst>
                  <a:ext uri="{0D108BD9-81ED-4DB2-BD59-A6C34878D82A}">
                    <a16:rowId xmlns:a16="http://schemas.microsoft.com/office/drawing/2014/main" val="10001"/>
                  </a:ext>
                </a:extLst>
              </a:tr>
              <a:tr h="370840">
                <a:tc>
                  <a:txBody>
                    <a:bodyPr/>
                    <a:lstStyle/>
                    <a:p>
                      <a:r>
                        <a:rPr lang="en-US" altLang="zh-CN" sz="1800" err="1" smtClean="0"/>
                        <a:t>android:inputType</a:t>
                      </a:r>
                      <a:r>
                        <a:rPr lang="en-US" altLang="zh-CN" sz="1800" smtClean="0"/>
                        <a:t>=“</a:t>
                      </a:r>
                      <a:r>
                        <a:rPr lang="en-US" altLang="zh-CN" sz="1800" err="1" smtClean="0"/>
                        <a:t>textMultiLine</a:t>
                      </a:r>
                      <a:r>
                        <a:rPr lang="en-US" altLang="zh-CN" sz="1800" smtClean="0"/>
                        <a:t>”</a:t>
                      </a:r>
                      <a:endParaRPr lang="zh-CN" altLang="en-US" sz="1800"/>
                    </a:p>
                  </a:txBody>
                  <a:tcPr/>
                </a:tc>
                <a:tc>
                  <a:txBody>
                    <a:bodyPr/>
                    <a:lstStyle/>
                    <a:p>
                      <a:r>
                        <a:rPr lang="zh-CN" altLang="en-US" sz="1800" smtClean="0"/>
                        <a:t>可以多行输入</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2"/>
                  </a:ext>
                </a:extLst>
              </a:tr>
              <a:tr h="370840">
                <a:tc>
                  <a:txBody>
                    <a:bodyPr/>
                    <a:lstStyle/>
                    <a:p>
                      <a:r>
                        <a:rPr lang="en-US" altLang="zh-CN" sz="1800" err="1" smtClean="0"/>
                        <a:t>android:inputType</a:t>
                      </a:r>
                      <a:r>
                        <a:rPr lang="en-US" altLang="zh-CN" sz="1800" smtClean="0"/>
                        <a:t>=“</a:t>
                      </a:r>
                      <a:r>
                        <a:rPr lang="en-US" altLang="zh-CN" sz="1800" err="1" smtClean="0"/>
                        <a:t>textUri</a:t>
                      </a:r>
                      <a:r>
                        <a:rPr lang="en-US" altLang="zh-CN" sz="1800" smtClean="0"/>
                        <a:t>”</a:t>
                      </a:r>
                      <a:endParaRPr lang="zh-CN" altLang="en-US" sz="1800"/>
                    </a:p>
                  </a:txBody>
                  <a:tcPr/>
                </a:tc>
                <a:tc>
                  <a:txBody>
                    <a:bodyPr/>
                    <a:lstStyle/>
                    <a:p>
                      <a:r>
                        <a:rPr lang="zh-CN" altLang="en-US" sz="1800" smtClean="0"/>
                        <a:t>输入内容为网址，虚拟键盘会显示</a:t>
                      </a:r>
                      <a:r>
                        <a:rPr lang="en-US" altLang="zh-CN" sz="1800" smtClean="0"/>
                        <a:t>www</a:t>
                      </a:r>
                      <a:r>
                        <a:rPr lang="zh-CN" altLang="en-US" sz="1800" smtClean="0"/>
                        <a:t>、</a:t>
                      </a:r>
                      <a:r>
                        <a:rPr lang="en-US" altLang="zh-CN" sz="1800" smtClean="0"/>
                        <a:t>com</a:t>
                      </a:r>
                      <a:r>
                        <a:rPr lang="zh-CN" altLang="en-US" sz="1800" smtClean="0"/>
                        <a:t>等内容</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3"/>
                  </a:ext>
                </a:extLst>
              </a:tr>
              <a:tr h="370840">
                <a:tc>
                  <a:txBody>
                    <a:bodyPr/>
                    <a:lstStyle/>
                    <a:p>
                      <a:r>
                        <a:rPr lang="en-US" altLang="zh-CN" sz="1800" err="1" smtClean="0"/>
                        <a:t>android:inputType</a:t>
                      </a:r>
                      <a:r>
                        <a:rPr lang="en-US" altLang="zh-CN" sz="1800" smtClean="0"/>
                        <a:t>=“</a:t>
                      </a:r>
                      <a:r>
                        <a:rPr lang="en-US" altLang="zh-CN" sz="1800" err="1" smtClean="0"/>
                        <a:t>textEmailAddress</a:t>
                      </a:r>
                      <a:r>
                        <a:rPr lang="en-US" altLang="zh-CN" sz="1800" smtClean="0"/>
                        <a:t>”</a:t>
                      </a:r>
                      <a:endParaRPr lang="zh-CN" altLang="en-US" sz="1800"/>
                    </a:p>
                  </a:txBody>
                  <a:tcPr/>
                </a:tc>
                <a:tc>
                  <a:txBody>
                    <a:bodyPr/>
                    <a:lstStyle/>
                    <a:p>
                      <a:r>
                        <a:rPr lang="zh-CN" altLang="en-US" sz="1800" smtClean="0"/>
                        <a:t>输入电子邮件地址，虚拟键盘会显示</a:t>
                      </a:r>
                      <a:r>
                        <a:rPr lang="en-US" altLang="zh-CN" sz="1800" smtClean="0"/>
                        <a:t>@</a:t>
                      </a:r>
                      <a:r>
                        <a:rPr lang="zh-CN" altLang="en-US" sz="1800" smtClean="0"/>
                        <a:t>符号</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4"/>
                  </a:ext>
                </a:extLst>
              </a:tr>
              <a:tr h="370840">
                <a:tc>
                  <a:txBody>
                    <a:bodyPr/>
                    <a:lstStyle/>
                    <a:p>
                      <a:r>
                        <a:rPr lang="en-US" altLang="zh-CN" sz="1800" err="1" smtClean="0"/>
                        <a:t>android:inputType</a:t>
                      </a:r>
                      <a:r>
                        <a:rPr lang="en-US" altLang="zh-CN" sz="1800" smtClean="0"/>
                        <a:t>=“</a:t>
                      </a:r>
                      <a:r>
                        <a:rPr lang="en-US" altLang="zh-CN" sz="1800" err="1" smtClean="0"/>
                        <a:t>textPostalAddress</a:t>
                      </a:r>
                      <a:r>
                        <a:rPr lang="en-US" altLang="zh-CN" sz="1800" smtClean="0"/>
                        <a:t>”</a:t>
                      </a:r>
                      <a:endParaRPr lang="zh-CN" altLang="en-US" sz="1800"/>
                    </a:p>
                  </a:txBody>
                  <a:tcPr/>
                </a:tc>
                <a:tc>
                  <a:txBody>
                    <a:bodyPr/>
                    <a:lstStyle/>
                    <a:p>
                      <a:r>
                        <a:rPr lang="zh-CN" altLang="en-US" sz="1800" smtClean="0"/>
                        <a:t>输入内容为地址</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5"/>
                  </a:ext>
                </a:extLst>
              </a:tr>
              <a:tr h="370840">
                <a:tc>
                  <a:txBody>
                    <a:bodyPr/>
                    <a:lstStyle/>
                    <a:p>
                      <a:r>
                        <a:rPr lang="en-US" altLang="zh-CN" sz="1800" err="1" smtClean="0"/>
                        <a:t>android:inputType</a:t>
                      </a:r>
                      <a:r>
                        <a:rPr lang="en-US" altLang="zh-CN" sz="1800" smtClean="0"/>
                        <a:t>=“</a:t>
                      </a:r>
                      <a:r>
                        <a:rPr lang="en-US" altLang="zh-CN" sz="1800" err="1" smtClean="0"/>
                        <a:t>textPassword</a:t>
                      </a:r>
                      <a:r>
                        <a:rPr lang="en-US" altLang="zh-CN" sz="1800" smtClean="0"/>
                        <a:t>”</a:t>
                      </a:r>
                      <a:endParaRPr lang="zh-CN" altLang="en-US" sz="1800"/>
                    </a:p>
                  </a:txBody>
                  <a:tcPr/>
                </a:tc>
                <a:tc>
                  <a:txBody>
                    <a:bodyPr/>
                    <a:lstStyle/>
                    <a:p>
                      <a:r>
                        <a:rPr lang="zh-CN" altLang="en-US" sz="1800" smtClean="0"/>
                        <a:t>密码输入框</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6"/>
                  </a:ext>
                </a:extLst>
              </a:tr>
              <a:tr h="370840">
                <a:tc>
                  <a:txBody>
                    <a:bodyPr/>
                    <a:lstStyle/>
                    <a:p>
                      <a:r>
                        <a:rPr lang="en-US" altLang="zh-CN" sz="1800" err="1" smtClean="0"/>
                        <a:t>android:inputType</a:t>
                      </a:r>
                      <a:r>
                        <a:rPr lang="en-US" altLang="zh-CN" sz="1800" smtClean="0"/>
                        <a:t>=“</a:t>
                      </a:r>
                      <a:r>
                        <a:rPr lang="en-US" altLang="zh-CN" sz="1800" err="1" smtClean="0"/>
                        <a:t>textVisiblePassword</a:t>
                      </a:r>
                      <a:r>
                        <a:rPr lang="en-US" altLang="zh-CN" sz="1800" smtClean="0"/>
                        <a:t>”</a:t>
                      </a:r>
                      <a:endParaRPr lang="zh-CN" altLang="en-US" sz="1800"/>
                    </a:p>
                  </a:txBody>
                  <a:tcPr/>
                </a:tc>
                <a:tc>
                  <a:txBody>
                    <a:bodyPr/>
                    <a:lstStyle/>
                    <a:p>
                      <a:r>
                        <a:rPr lang="zh-CN" altLang="en-US" sz="1800" smtClean="0"/>
                        <a:t>可见密码输入框</a:t>
                      </a:r>
                      <a:endParaRPr lang="zh-CN" altLang="en-US" sz="1800"/>
                    </a:p>
                  </a:txBody>
                  <a:tcPr/>
                </a:tc>
                <a:tc vMerge="1">
                  <a:txBody>
                    <a:bodyPr/>
                    <a:lstStyle/>
                    <a:p>
                      <a:endParaRPr lang="zh-CN" altLang="en-US" sz="1800"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3.2 Form Widgets</a:t>
            </a:r>
            <a:endParaRPr lang="zh-CN" altLang="en-US"/>
          </a:p>
        </p:txBody>
      </p:sp>
      <p:sp>
        <p:nvSpPr>
          <p:cNvPr id="3" name="内容占位符 2"/>
          <p:cNvSpPr>
            <a:spLocks noGrp="1"/>
          </p:cNvSpPr>
          <p:nvPr>
            <p:ph idx="1"/>
          </p:nvPr>
        </p:nvSpPr>
        <p:spPr>
          <a:xfrm>
            <a:off x="285720" y="928670"/>
            <a:ext cx="8501122" cy="2714644"/>
          </a:xfrm>
        </p:spPr>
        <p:txBody>
          <a:bodyPr/>
          <a:lstStyle/>
          <a:p>
            <a:r>
              <a:rPr lang="en-US" altLang="zh-CN" sz="2400" b="1" smtClean="0"/>
              <a:t>EditText</a:t>
            </a:r>
          </a:p>
          <a:p>
            <a:pPr lvl="1"/>
            <a:r>
              <a:rPr lang="zh-CN" altLang="en-US" sz="2200" smtClean="0"/>
              <a:t>在可视化界面</a:t>
            </a:r>
            <a:r>
              <a:rPr lang="en-US" altLang="zh-CN" sz="2200" smtClean="0"/>
              <a:t>Graphical</a:t>
            </a:r>
            <a:r>
              <a:rPr lang="zh-CN" altLang="en-US" sz="2200" smtClean="0"/>
              <a:t> </a:t>
            </a:r>
            <a:r>
              <a:rPr lang="en-US" altLang="zh-CN" sz="2200" smtClean="0"/>
              <a:t>Layout</a:t>
            </a:r>
            <a:r>
              <a:rPr lang="zh-CN" altLang="en-US" sz="2200" smtClean="0"/>
              <a:t>中列出了不同类型的输入框（如密码框、数字框密码框和输入电话号码的编辑框等），只需要将其拖曳到布局文件中即可。</a:t>
            </a:r>
            <a:endParaRPr lang="en-US" altLang="zh-CN" sz="2200" smtClean="0"/>
          </a:p>
        </p:txBody>
      </p:sp>
      <p:sp>
        <p:nvSpPr>
          <p:cNvPr id="5" name="TextBox 4"/>
          <p:cNvSpPr txBox="1"/>
          <p:nvPr/>
        </p:nvSpPr>
        <p:spPr>
          <a:xfrm>
            <a:off x="1214414" y="3643314"/>
            <a:ext cx="6357982" cy="646331"/>
          </a:xfrm>
          <a:prstGeom prst="rect">
            <a:avLst/>
          </a:prstGeom>
          <a:solidFill>
            <a:srgbClr val="DDDDDD"/>
          </a:solidFill>
        </p:spPr>
        <p:txBody>
          <a:bodyPr wrap="square" rtlCol="0">
            <a:spAutoFit/>
          </a:bodyPr>
          <a:lstStyle/>
          <a:p>
            <a:r>
              <a:rPr lang="en-US" altLang="zh-CN" smtClean="0"/>
              <a:t>EditText</a:t>
            </a:r>
            <a:r>
              <a:rPr lang="zh-CN" altLang="en-US" smtClean="0"/>
              <a:t> </a:t>
            </a:r>
            <a:r>
              <a:rPr lang="en-US" altLang="zh-CN" smtClean="0"/>
              <a:t>login</a:t>
            </a:r>
            <a:r>
              <a:rPr lang="zh-CN" altLang="en-US" smtClean="0"/>
              <a:t> </a:t>
            </a:r>
            <a:r>
              <a:rPr lang="en-US" altLang="zh-CN" smtClean="0"/>
              <a:t>=</a:t>
            </a:r>
            <a:r>
              <a:rPr lang="zh-CN" altLang="en-US" smtClean="0"/>
              <a:t> </a:t>
            </a:r>
            <a:r>
              <a:rPr lang="en-US" altLang="zh-CN" smtClean="0"/>
              <a:t>(EditText)findViewById(R.id.login);</a:t>
            </a:r>
          </a:p>
          <a:p>
            <a:r>
              <a:rPr lang="en-US" altLang="zh-CN" smtClean="0"/>
              <a:t>String loginText = login.getText().toString();</a:t>
            </a:r>
            <a:endParaRPr lang="zh-CN" altLang="en-US"/>
          </a:p>
        </p:txBody>
      </p:sp>
      <p:sp>
        <p:nvSpPr>
          <p:cNvPr id="7" name="内容占位符 2"/>
          <p:cNvSpPr txBox="1">
            <a:spLocks/>
          </p:cNvSpPr>
          <p:nvPr/>
        </p:nvSpPr>
        <p:spPr bwMode="gray">
          <a:xfrm>
            <a:off x="285720" y="2714620"/>
            <a:ext cx="8643998"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itchFamily="2" charset="2"/>
              <a:buChar char="§"/>
              <a:tabLst/>
              <a:defRPr/>
            </a:pPr>
            <a:r>
              <a:rPr kumimoji="0" lang="zh-CN" altLang="en-US" sz="2200" b="0" i="0" u="none" strike="noStrike" kern="0" cap="none" spc="0" normalizeH="0" baseline="0" noProof="0" smtClean="0">
                <a:ln>
                  <a:noFill/>
                </a:ln>
                <a:solidFill>
                  <a:schemeClr val="tx1"/>
                </a:solidFill>
                <a:effectLst/>
                <a:uLnTx/>
                <a:uFillTx/>
                <a:latin typeface="宋体" pitchFamily="2" charset="-122"/>
                <a:ea typeface="宋体" pitchFamily="2" charset="-122"/>
              </a:rPr>
              <a:t>通过编辑框组件提供的</a:t>
            </a:r>
            <a:r>
              <a:rPr kumimoji="0" lang="en-US" altLang="zh-CN" sz="2200" b="0" i="0" u="none" strike="noStrike" kern="0" cap="none" spc="0" normalizeH="0" baseline="0" noProof="0" smtClean="0">
                <a:ln>
                  <a:noFill/>
                </a:ln>
                <a:solidFill>
                  <a:schemeClr val="tx1"/>
                </a:solidFill>
                <a:effectLst/>
                <a:uLnTx/>
                <a:uFillTx/>
                <a:latin typeface="宋体" pitchFamily="2" charset="-122"/>
                <a:ea typeface="宋体" pitchFamily="2" charset="-122"/>
              </a:rPr>
              <a:t>getText()</a:t>
            </a:r>
            <a:r>
              <a:rPr kumimoji="0" lang="zh-CN" altLang="en-US" sz="2200" b="0" i="0" u="none" strike="noStrike" kern="0" cap="none" spc="0" normalizeH="0" baseline="0" noProof="0" smtClean="0">
                <a:ln>
                  <a:noFill/>
                </a:ln>
                <a:solidFill>
                  <a:schemeClr val="tx1"/>
                </a:solidFill>
                <a:effectLst/>
                <a:uLnTx/>
                <a:uFillTx/>
                <a:latin typeface="宋体" pitchFamily="2" charset="-122"/>
                <a:ea typeface="宋体" pitchFamily="2" charset="-122"/>
              </a:rPr>
              <a:t>方法获取编辑框中输入的内容。例如，要获取</a:t>
            </a:r>
            <a:r>
              <a:rPr kumimoji="0" lang="en-US" altLang="zh-CN" sz="2200" b="0" i="0" u="none" strike="noStrike" kern="0" cap="none" spc="0" normalizeH="0" baseline="0" noProof="0" smtClean="0">
                <a:ln>
                  <a:noFill/>
                </a:ln>
                <a:solidFill>
                  <a:schemeClr val="tx1"/>
                </a:solidFill>
                <a:effectLst/>
                <a:uLnTx/>
                <a:uFillTx/>
                <a:latin typeface="宋体" pitchFamily="2" charset="-122"/>
                <a:ea typeface="宋体" pitchFamily="2" charset="-122"/>
              </a:rPr>
              <a:t>id</a:t>
            </a:r>
            <a:r>
              <a:rPr kumimoji="0" lang="zh-CN" altLang="en-US" sz="2200" b="0" i="0" u="none" strike="noStrike" kern="0" cap="none" spc="0" normalizeH="0" baseline="0" noProof="0" smtClean="0">
                <a:ln>
                  <a:noFill/>
                </a:ln>
                <a:solidFill>
                  <a:schemeClr val="tx1"/>
                </a:solidFill>
                <a:effectLst/>
                <a:uLnTx/>
                <a:uFillTx/>
                <a:latin typeface="宋体" pitchFamily="2" charset="-122"/>
                <a:ea typeface="宋体" pitchFamily="2" charset="-122"/>
              </a:rPr>
              <a:t>属性为</a:t>
            </a:r>
            <a:r>
              <a:rPr kumimoji="0" lang="en-US" altLang="zh-CN" sz="2200" b="0" i="0" u="none" strike="noStrike" kern="0" cap="none" spc="0" normalizeH="0" baseline="0" noProof="0" smtClean="0">
                <a:ln>
                  <a:noFill/>
                </a:ln>
                <a:solidFill>
                  <a:schemeClr val="tx1"/>
                </a:solidFill>
                <a:effectLst/>
                <a:uLnTx/>
                <a:uFillTx/>
                <a:latin typeface="宋体" pitchFamily="2" charset="-122"/>
                <a:ea typeface="宋体" pitchFamily="2" charset="-122"/>
              </a:rPr>
              <a:t>login</a:t>
            </a:r>
            <a:r>
              <a:rPr kumimoji="0" lang="zh-CN" altLang="en-US" sz="2200" b="0" i="0" u="none" strike="noStrike" kern="0" cap="none" spc="0" normalizeH="0" baseline="0" noProof="0" smtClean="0">
                <a:ln>
                  <a:noFill/>
                </a:ln>
                <a:solidFill>
                  <a:schemeClr val="tx1"/>
                </a:solidFill>
                <a:effectLst/>
                <a:uLnTx/>
                <a:uFillTx/>
                <a:latin typeface="宋体" pitchFamily="2" charset="-122"/>
                <a:ea typeface="宋体" pitchFamily="2" charset="-122"/>
              </a:rPr>
              <a:t>的编辑框的内容，代码如下：</a:t>
            </a:r>
            <a:endParaRPr kumimoji="0" lang="en-US" altLang="zh-CN" sz="2200" b="0" i="0" u="none" strike="noStrike" kern="0" cap="none" spc="0" normalizeH="0" baseline="0" noProof="0" smtClean="0">
              <a:ln>
                <a:noFill/>
              </a:ln>
              <a:solidFill>
                <a:schemeClr val="tx1"/>
              </a:solidFill>
              <a:effectLst/>
              <a:uLnTx/>
              <a:uFillTx/>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mtClean="0"/>
              <a:t>Android</a:t>
            </a:r>
            <a:r>
              <a:rPr lang="zh-CN" altLang="zh-CN" smtClean="0"/>
              <a:t>系统的界面控件分为定制控件和系统控件</a:t>
            </a:r>
          </a:p>
          <a:p>
            <a:r>
              <a:rPr lang="zh-CN" altLang="zh-CN" smtClean="0"/>
              <a:t>定制控件是用户独立开发的控件，或通过继承并修改系统控件后所产生的新控件。能够为用户提供特殊的功能或与众不同的显示需求方式</a:t>
            </a:r>
          </a:p>
          <a:p>
            <a:r>
              <a:rPr lang="zh-CN" altLang="zh-CN" smtClean="0"/>
              <a:t>系统控件是</a:t>
            </a:r>
            <a:r>
              <a:rPr lang="en-US" altLang="zh-CN" smtClean="0"/>
              <a:t>Android</a:t>
            </a:r>
            <a:r>
              <a:rPr lang="zh-CN" altLang="zh-CN" smtClean="0"/>
              <a:t>系统提供给用户已经封装的界面控件。提供在应用程序开发过程中常见功能控件。系统控件更有利于帮助用户进行快速开发，同时能够使</a:t>
            </a:r>
            <a:r>
              <a:rPr lang="en-US" altLang="zh-CN" smtClean="0"/>
              <a:t>Android</a:t>
            </a:r>
            <a:r>
              <a:rPr lang="zh-CN" altLang="zh-CN" smtClean="0"/>
              <a:t>系统中应用程序的界面保持一致性</a:t>
            </a:r>
          </a:p>
          <a:p>
            <a:endParaRPr lang="zh-CN" altLang="en-US"/>
          </a:p>
        </p:txBody>
      </p:sp>
      <p:sp>
        <p:nvSpPr>
          <p:cNvPr id="2" name="标题 1"/>
          <p:cNvSpPr>
            <a:spLocks noGrp="1"/>
          </p:cNvSpPr>
          <p:nvPr>
            <p:ph type="title"/>
          </p:nvPr>
        </p:nvSpPr>
        <p:spPr/>
        <p:txBody>
          <a:bodyPr>
            <a:normAutofit fontScale="90000"/>
          </a:bodyPr>
          <a:lstStyle/>
          <a:p>
            <a:r>
              <a:rPr lang="en-US" altLang="zh-CN" b="1" smtClean="0"/>
              <a:t>3.1  </a:t>
            </a:r>
            <a:r>
              <a:rPr lang="zh-CN" altLang="zh-CN" b="1" smtClean="0"/>
              <a:t>控件概述</a:t>
            </a:r>
            <a:br>
              <a:rPr lang="zh-CN" altLang="zh-CN" b="1" smtClean="0"/>
            </a:b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3.2 Form Widgets</a:t>
            </a:r>
            <a:endParaRPr lang="zh-CN" altLang="en-US"/>
          </a:p>
        </p:txBody>
      </p:sp>
      <p:sp>
        <p:nvSpPr>
          <p:cNvPr id="3" name="内容占位符 2"/>
          <p:cNvSpPr>
            <a:spLocks noGrp="1"/>
          </p:cNvSpPr>
          <p:nvPr>
            <p:ph idx="1"/>
          </p:nvPr>
        </p:nvSpPr>
        <p:spPr>
          <a:xfrm>
            <a:off x="285720" y="928670"/>
            <a:ext cx="8501122" cy="500066"/>
          </a:xfrm>
        </p:spPr>
        <p:txBody>
          <a:bodyPr/>
          <a:lstStyle/>
          <a:p>
            <a:r>
              <a:rPr lang="en-US" altLang="zh-CN" sz="2400" b="1" smtClean="0"/>
              <a:t>EditText</a:t>
            </a:r>
            <a:r>
              <a:rPr lang="zh-CN" altLang="en-US" sz="2400" b="1" smtClean="0"/>
              <a:t>示例 </a:t>
            </a:r>
            <a:endParaRPr lang="en-US" altLang="zh-CN" sz="2400" b="1" smtClean="0"/>
          </a:p>
        </p:txBody>
      </p:sp>
      <p:sp>
        <p:nvSpPr>
          <p:cNvPr id="10" name="矩形 9"/>
          <p:cNvSpPr/>
          <p:nvPr/>
        </p:nvSpPr>
        <p:spPr>
          <a:xfrm>
            <a:off x="571472" y="1428736"/>
            <a:ext cx="5214974" cy="5262979"/>
          </a:xfrm>
          <a:prstGeom prst="rect">
            <a:avLst/>
          </a:prstGeom>
          <a:solidFill>
            <a:srgbClr val="DDDDDD"/>
          </a:solidFill>
        </p:spPr>
        <p:txBody>
          <a:bodyPr wrap="square">
            <a:spAutoFit/>
          </a:bodyPr>
          <a:lstStyle/>
          <a:p>
            <a:r>
              <a:rPr lang="en-US" altLang="zh-CN" sz="1400" smtClean="0"/>
              <a:t>&lt;TableLayout xmlns:android=</a:t>
            </a:r>
            <a:r>
              <a:rPr lang="en-US" altLang="zh-CN" sz="1400" i="1" smtClean="0"/>
              <a:t>"http://schemas.android.com/apk/res/android"</a:t>
            </a:r>
          </a:p>
          <a:p>
            <a:r>
              <a:rPr lang="en-US" altLang="zh-CN" sz="1400" smtClean="0"/>
              <a:t>android:id=</a:t>
            </a:r>
            <a:r>
              <a:rPr lang="en-US" altLang="zh-CN" sz="1400" i="1" smtClean="0"/>
              <a:t>"@+id/tableLayout1" </a:t>
            </a:r>
          </a:p>
          <a:p>
            <a:r>
              <a:rPr lang="en-US" altLang="zh-CN" sz="1400" smtClean="0"/>
              <a:t>android:layout_width=</a:t>
            </a:r>
            <a:r>
              <a:rPr lang="en-US" altLang="zh-CN" sz="1400" i="1" smtClean="0"/>
              <a:t>"fill_parent" </a:t>
            </a:r>
          </a:p>
          <a:p>
            <a:r>
              <a:rPr lang="en-US" altLang="zh-CN" sz="1400" smtClean="0"/>
              <a:t>android:layout_height=</a:t>
            </a:r>
            <a:r>
              <a:rPr lang="en-US" altLang="zh-CN" sz="1400" i="1" smtClean="0"/>
              <a:t>"fill_parent"</a:t>
            </a:r>
          </a:p>
          <a:p>
            <a:r>
              <a:rPr lang="en-US" altLang="zh-CN" sz="1400" smtClean="0"/>
              <a:t>android:layout_margin=</a:t>
            </a:r>
            <a:r>
              <a:rPr lang="en-US" altLang="zh-CN" sz="1400" i="1" smtClean="0"/>
              <a:t>"10dp"</a:t>
            </a:r>
          </a:p>
          <a:p>
            <a:r>
              <a:rPr lang="en-US" altLang="zh-CN" sz="1400" smtClean="0"/>
              <a:t>&gt;</a:t>
            </a:r>
          </a:p>
          <a:p>
            <a:r>
              <a:rPr lang="en-US" altLang="zh-CN" sz="1400" smtClean="0"/>
              <a:t>//</a:t>
            </a:r>
            <a:r>
              <a:rPr lang="zh-CN" altLang="en-US" sz="1400" smtClean="0"/>
              <a:t>第</a:t>
            </a:r>
            <a:r>
              <a:rPr lang="en-US" altLang="zh-CN" sz="1400" smtClean="0"/>
              <a:t>1</a:t>
            </a:r>
            <a:r>
              <a:rPr lang="zh-CN" altLang="en-US" sz="1400" smtClean="0"/>
              <a:t>行</a:t>
            </a:r>
            <a:endParaRPr lang="en-US" altLang="zh-CN" sz="1400" smtClean="0"/>
          </a:p>
          <a:p>
            <a:r>
              <a:rPr lang="en-US" altLang="zh-CN" sz="1400" smtClean="0"/>
              <a:t>&lt;TableRow android:id=</a:t>
            </a:r>
            <a:r>
              <a:rPr lang="en-US" altLang="zh-CN" sz="1400" i="1" smtClean="0"/>
              <a:t>"@+id/tableRow1" </a:t>
            </a:r>
          </a:p>
          <a:p>
            <a:r>
              <a:rPr lang="zh-CN" altLang="en-US" sz="1400" smtClean="0"/>
              <a:t>    </a:t>
            </a:r>
            <a:r>
              <a:rPr lang="en-US" altLang="zh-CN" sz="1400" smtClean="0"/>
              <a:t>android:layout_width=</a:t>
            </a:r>
            <a:r>
              <a:rPr lang="en-US" altLang="zh-CN" sz="1400" i="1" smtClean="0"/>
              <a:t>"wrap_content" </a:t>
            </a:r>
          </a:p>
          <a:p>
            <a:r>
              <a:rPr lang="zh-CN" altLang="en-US" sz="1400" smtClean="0"/>
              <a:t>    </a:t>
            </a:r>
            <a:r>
              <a:rPr lang="en-US" altLang="zh-CN" sz="1400" smtClean="0"/>
              <a:t>android:layout_height=</a:t>
            </a:r>
            <a:r>
              <a:rPr lang="en-US" altLang="zh-CN" sz="1400" i="1" smtClean="0"/>
              <a:t>"wrap_content"&gt;</a:t>
            </a:r>
          </a:p>
          <a:p>
            <a:r>
              <a:rPr lang="zh-CN" altLang="en-US" sz="1400" smtClean="0"/>
              <a:t>    </a:t>
            </a:r>
            <a:r>
              <a:rPr lang="en-US" altLang="zh-CN" sz="1400" smtClean="0"/>
              <a:t>&lt;TextView </a:t>
            </a:r>
          </a:p>
          <a:p>
            <a:r>
              <a:rPr lang="zh-CN" altLang="en-US" sz="1400" smtClean="0"/>
              <a:t>        </a:t>
            </a:r>
            <a:r>
              <a:rPr lang="en-US" altLang="zh-CN" sz="1400" smtClean="0"/>
              <a:t>android:layout_width=</a:t>
            </a:r>
            <a:r>
              <a:rPr lang="en-US" altLang="zh-CN" sz="1400" i="1" smtClean="0"/>
              <a:t>"wrap_content"</a:t>
            </a:r>
          </a:p>
          <a:p>
            <a:r>
              <a:rPr lang="zh-CN" altLang="en-US" sz="1400" smtClean="0"/>
              <a:t>        </a:t>
            </a:r>
            <a:r>
              <a:rPr lang="en-US" altLang="zh-CN" sz="1400" smtClean="0"/>
              <a:t>android:layout_height=</a:t>
            </a:r>
            <a:r>
              <a:rPr lang="en-US" altLang="zh-CN" sz="1400" i="1" smtClean="0"/>
              <a:t>"wrap_content" </a:t>
            </a:r>
          </a:p>
          <a:p>
            <a:r>
              <a:rPr lang="zh-CN" altLang="en-US" sz="1400" smtClean="0"/>
              <a:t>        </a:t>
            </a:r>
            <a:r>
              <a:rPr lang="en-US" altLang="zh-CN" sz="1400" smtClean="0"/>
              <a:t>android:inputType=</a:t>
            </a:r>
            <a:r>
              <a:rPr lang="en-US" altLang="zh-CN" sz="1400" i="1" smtClean="0"/>
              <a:t>"textEmailAddress"</a:t>
            </a:r>
          </a:p>
          <a:p>
            <a:r>
              <a:rPr lang="zh-CN" altLang="en-US" sz="1400" smtClean="0"/>
              <a:t>        </a:t>
            </a:r>
            <a:r>
              <a:rPr lang="en-US" altLang="zh-CN" sz="1400" smtClean="0"/>
              <a:t>android:text=</a:t>
            </a:r>
            <a:r>
              <a:rPr lang="en-US" altLang="zh-CN" sz="1400" i="1" smtClean="0"/>
              <a:t>"</a:t>
            </a:r>
            <a:r>
              <a:rPr lang="zh-CN" altLang="en-US" sz="1400" i="1" smtClean="0"/>
              <a:t>会员昵称：</a:t>
            </a:r>
            <a:r>
              <a:rPr lang="en-US" altLang="zh-CN" sz="1400" i="1" smtClean="0"/>
              <a:t>"</a:t>
            </a:r>
          </a:p>
          <a:p>
            <a:r>
              <a:rPr lang="zh-CN" altLang="en-US" sz="1400" smtClean="0"/>
              <a:t>        </a:t>
            </a:r>
            <a:r>
              <a:rPr lang="en-US" altLang="zh-CN" sz="1400" smtClean="0"/>
              <a:t>android:height=</a:t>
            </a:r>
            <a:r>
              <a:rPr lang="en-US" altLang="zh-CN" sz="1400" i="1" smtClean="0"/>
              <a:t>"50dp" /&gt;</a:t>
            </a:r>
          </a:p>
          <a:p>
            <a:r>
              <a:rPr lang="zh-CN" altLang="en-US" sz="1400" smtClean="0"/>
              <a:t>    </a:t>
            </a:r>
            <a:r>
              <a:rPr lang="en-US" altLang="zh-CN" sz="1400" smtClean="0"/>
              <a:t>&lt;EditText android:id=</a:t>
            </a:r>
            <a:r>
              <a:rPr lang="en-US" altLang="zh-CN" sz="1400" i="1" smtClean="0"/>
              <a:t>"@+id/nickname" </a:t>
            </a:r>
          </a:p>
          <a:p>
            <a:r>
              <a:rPr lang="zh-CN" altLang="en-US" sz="1400" smtClean="0"/>
              <a:t>        </a:t>
            </a:r>
            <a:r>
              <a:rPr lang="en-US" altLang="zh-CN" sz="1400" smtClean="0"/>
              <a:t>android:hint=</a:t>
            </a:r>
            <a:r>
              <a:rPr lang="en-US" altLang="zh-CN" sz="1400" i="1" smtClean="0"/>
              <a:t>"</a:t>
            </a:r>
            <a:r>
              <a:rPr lang="zh-CN" altLang="en-US" sz="1400" i="1" smtClean="0"/>
              <a:t>请输入会员昵称</a:t>
            </a:r>
            <a:r>
              <a:rPr lang="en-US" altLang="zh-CN" sz="1400" i="1" smtClean="0"/>
              <a:t>"</a:t>
            </a:r>
          </a:p>
          <a:p>
            <a:r>
              <a:rPr lang="zh-CN" altLang="en-US" sz="1400" smtClean="0"/>
              <a:t>        </a:t>
            </a:r>
            <a:r>
              <a:rPr lang="en-US" altLang="zh-CN" sz="1400" smtClean="0"/>
              <a:t>android:layout_width=</a:t>
            </a:r>
            <a:r>
              <a:rPr lang="en-US" altLang="zh-CN" sz="1400" i="1" smtClean="0"/>
              <a:t>"300dp" </a:t>
            </a:r>
          </a:p>
          <a:p>
            <a:r>
              <a:rPr lang="zh-CN" altLang="en-US" sz="1400" smtClean="0"/>
              <a:t>        </a:t>
            </a:r>
            <a:r>
              <a:rPr lang="en-US" altLang="zh-CN" sz="1400" smtClean="0"/>
              <a:t>android:layout_height=</a:t>
            </a:r>
            <a:r>
              <a:rPr lang="en-US" altLang="zh-CN" sz="1400" i="1" smtClean="0"/>
              <a:t>"wrap_content"</a:t>
            </a:r>
          </a:p>
          <a:p>
            <a:r>
              <a:rPr lang="zh-CN" altLang="en-US" sz="1400" smtClean="0"/>
              <a:t>        </a:t>
            </a:r>
            <a:r>
              <a:rPr lang="en-US" altLang="zh-CN" sz="1400" smtClean="0"/>
              <a:t>android:singleLine=</a:t>
            </a:r>
            <a:r>
              <a:rPr lang="en-US" altLang="zh-CN" sz="1400" i="1" smtClean="0"/>
              <a:t>"true"</a:t>
            </a:r>
          </a:p>
          <a:p>
            <a:r>
              <a:rPr lang="zh-CN" altLang="en-US" sz="1400" smtClean="0"/>
              <a:t>    </a:t>
            </a:r>
            <a:r>
              <a:rPr lang="en-US" altLang="zh-CN" sz="1400" smtClean="0"/>
              <a:t>/&gt;</a:t>
            </a:r>
          </a:p>
          <a:p>
            <a:r>
              <a:rPr lang="en-US" altLang="zh-CN" sz="1400" smtClean="0"/>
              <a:t>&lt;/TableRow&gt;</a:t>
            </a:r>
          </a:p>
        </p:txBody>
      </p:sp>
      <p:pic>
        <p:nvPicPr>
          <p:cNvPr id="1026" name="Picture 2"/>
          <p:cNvPicPr>
            <a:picLocks noChangeAspect="1" noChangeArrowheads="1"/>
          </p:cNvPicPr>
          <p:nvPr/>
        </p:nvPicPr>
        <p:blipFill>
          <a:blip r:embed="rId2"/>
          <a:srcRect/>
          <a:stretch>
            <a:fillRect/>
          </a:stretch>
        </p:blipFill>
        <p:spPr bwMode="auto">
          <a:xfrm>
            <a:off x="6372225" y="2000240"/>
            <a:ext cx="27717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3.2 Form Widgets</a:t>
            </a:r>
            <a:endParaRPr lang="zh-CN" altLang="en-US"/>
          </a:p>
        </p:txBody>
      </p:sp>
      <p:sp>
        <p:nvSpPr>
          <p:cNvPr id="3" name="内容占位符 2"/>
          <p:cNvSpPr>
            <a:spLocks noGrp="1"/>
          </p:cNvSpPr>
          <p:nvPr>
            <p:ph idx="1"/>
          </p:nvPr>
        </p:nvSpPr>
        <p:spPr>
          <a:xfrm>
            <a:off x="285720" y="928670"/>
            <a:ext cx="8501122" cy="500066"/>
          </a:xfrm>
        </p:spPr>
        <p:txBody>
          <a:bodyPr/>
          <a:lstStyle/>
          <a:p>
            <a:r>
              <a:rPr lang="en-US" altLang="zh-CN" sz="2400" b="1" smtClean="0"/>
              <a:t>EditText</a:t>
            </a:r>
            <a:r>
              <a:rPr lang="zh-CN" altLang="en-US" sz="2400" b="1" smtClean="0"/>
              <a:t>示例 </a:t>
            </a:r>
            <a:endParaRPr lang="en-US" altLang="zh-CN" sz="2400" b="1" smtClean="0"/>
          </a:p>
        </p:txBody>
      </p:sp>
      <p:sp>
        <p:nvSpPr>
          <p:cNvPr id="10" name="矩形 9"/>
          <p:cNvSpPr/>
          <p:nvPr/>
        </p:nvSpPr>
        <p:spPr>
          <a:xfrm>
            <a:off x="500034" y="1428736"/>
            <a:ext cx="4572000" cy="3754874"/>
          </a:xfrm>
          <a:prstGeom prst="rect">
            <a:avLst/>
          </a:prstGeom>
          <a:solidFill>
            <a:srgbClr val="DDDDDD"/>
          </a:solidFill>
        </p:spPr>
        <p:txBody>
          <a:bodyPr>
            <a:spAutoFit/>
          </a:bodyPr>
          <a:lstStyle/>
          <a:p>
            <a:r>
              <a:rPr lang="en-US" altLang="zh-CN" sz="1400" smtClean="0"/>
              <a:t>//</a:t>
            </a:r>
            <a:r>
              <a:rPr lang="zh-CN" altLang="en-US" sz="1400" smtClean="0"/>
              <a:t>续前</a:t>
            </a:r>
            <a:endParaRPr lang="en-US" altLang="zh-CN" sz="1400" smtClean="0"/>
          </a:p>
          <a:p>
            <a:r>
              <a:rPr lang="en-US" altLang="zh-CN" sz="1400" smtClean="0"/>
              <a:t>//</a:t>
            </a:r>
            <a:r>
              <a:rPr lang="zh-CN" altLang="en-US" sz="1400" smtClean="0"/>
              <a:t>第</a:t>
            </a:r>
            <a:r>
              <a:rPr lang="en-US" altLang="zh-CN" sz="1400" smtClean="0"/>
              <a:t>2</a:t>
            </a:r>
            <a:r>
              <a:rPr lang="zh-CN" altLang="en-US" sz="1400" smtClean="0"/>
              <a:t>行</a:t>
            </a:r>
            <a:endParaRPr lang="en-US" altLang="zh-CN" sz="1400" smtClean="0"/>
          </a:p>
          <a:p>
            <a:r>
              <a:rPr lang="en-US" altLang="zh-CN" sz="1400" smtClean="0"/>
              <a:t>&lt;TableRow android:id=</a:t>
            </a:r>
            <a:r>
              <a:rPr lang="en-US" altLang="zh-CN" sz="1400" i="1" smtClean="0"/>
              <a:t>"@+id/tableRow2" </a:t>
            </a:r>
          </a:p>
          <a:p>
            <a:r>
              <a:rPr lang="zh-CN" altLang="en-US" sz="1400" smtClean="0"/>
              <a:t>    </a:t>
            </a:r>
            <a:r>
              <a:rPr lang="en-US" altLang="zh-CN" sz="1400" smtClean="0"/>
              <a:t>android:layout_width=</a:t>
            </a:r>
            <a:r>
              <a:rPr lang="en-US" altLang="zh-CN" sz="1400" i="1" smtClean="0"/>
              <a:t>"wrap_content" </a:t>
            </a:r>
          </a:p>
          <a:p>
            <a:r>
              <a:rPr lang="zh-CN" altLang="en-US" sz="1400" smtClean="0"/>
              <a:t>    </a:t>
            </a:r>
            <a:r>
              <a:rPr lang="en-US" altLang="zh-CN" sz="1400" smtClean="0"/>
              <a:t>android:layout_height=</a:t>
            </a:r>
            <a:r>
              <a:rPr lang="en-US" altLang="zh-CN" sz="1400" i="1" smtClean="0"/>
              <a:t>"wrap_content"&gt;</a:t>
            </a:r>
          </a:p>
          <a:p>
            <a:r>
              <a:rPr lang="zh-CN" altLang="en-US" sz="1400" smtClean="0"/>
              <a:t>    </a:t>
            </a:r>
            <a:r>
              <a:rPr lang="en-US" altLang="zh-CN" sz="1400" smtClean="0"/>
              <a:t>&lt;TextView </a:t>
            </a:r>
          </a:p>
          <a:p>
            <a:r>
              <a:rPr lang="zh-CN" altLang="en-US" sz="1400" smtClean="0"/>
              <a:t>        </a:t>
            </a:r>
            <a:r>
              <a:rPr lang="en-US" altLang="zh-CN" sz="1400" smtClean="0"/>
              <a:t>android:layout_width=</a:t>
            </a:r>
            <a:r>
              <a:rPr lang="en-US" altLang="zh-CN" sz="1400" i="1" smtClean="0"/>
              <a:t>"wrap_content"</a:t>
            </a:r>
          </a:p>
          <a:p>
            <a:r>
              <a:rPr lang="zh-CN" altLang="en-US" sz="1400" smtClean="0"/>
              <a:t>        </a:t>
            </a:r>
            <a:r>
              <a:rPr lang="en-US" altLang="zh-CN" sz="1400" smtClean="0"/>
              <a:t>android:layout_height=</a:t>
            </a:r>
            <a:r>
              <a:rPr lang="en-US" altLang="zh-CN" sz="1400" i="1" smtClean="0"/>
              <a:t>"wrap_content" </a:t>
            </a:r>
          </a:p>
          <a:p>
            <a:r>
              <a:rPr lang="zh-CN" altLang="en-US" sz="1400" smtClean="0"/>
              <a:t>        </a:t>
            </a:r>
            <a:r>
              <a:rPr lang="en-US" altLang="zh-CN" sz="1400" smtClean="0"/>
              <a:t>android:inputType=</a:t>
            </a:r>
            <a:r>
              <a:rPr lang="en-US" altLang="zh-CN" sz="1400" i="1" smtClean="0"/>
              <a:t>"textEmailAddress"</a:t>
            </a:r>
          </a:p>
          <a:p>
            <a:r>
              <a:rPr lang="zh-CN" altLang="en-US" sz="1400" smtClean="0"/>
              <a:t>        </a:t>
            </a:r>
            <a:r>
              <a:rPr lang="en-US" altLang="zh-CN" sz="1400" smtClean="0"/>
              <a:t>android:text=</a:t>
            </a:r>
            <a:r>
              <a:rPr lang="en-US" altLang="zh-CN" sz="1400" i="1" smtClean="0"/>
              <a:t>"</a:t>
            </a:r>
            <a:r>
              <a:rPr lang="zh-CN" altLang="en-US" sz="1400" i="1" smtClean="0"/>
              <a:t>输入密码：</a:t>
            </a:r>
            <a:r>
              <a:rPr lang="en-US" altLang="zh-CN" sz="1400" i="1" smtClean="0"/>
              <a:t>"</a:t>
            </a:r>
          </a:p>
          <a:p>
            <a:r>
              <a:rPr lang="zh-CN" altLang="en-US" sz="1400" smtClean="0"/>
              <a:t>        </a:t>
            </a:r>
            <a:r>
              <a:rPr lang="en-US" altLang="zh-CN" sz="1400" smtClean="0"/>
              <a:t>android:height=</a:t>
            </a:r>
            <a:r>
              <a:rPr lang="en-US" altLang="zh-CN" sz="1400" i="1" smtClean="0"/>
              <a:t>"50dp" /&gt;</a:t>
            </a:r>
          </a:p>
          <a:p>
            <a:r>
              <a:rPr lang="zh-CN" altLang="en-US" sz="1400" smtClean="0"/>
              <a:t>    </a:t>
            </a:r>
            <a:r>
              <a:rPr lang="en-US" altLang="zh-CN" sz="1400" smtClean="0"/>
              <a:t>&lt;EditText android:id=</a:t>
            </a:r>
            <a:r>
              <a:rPr lang="en-US" altLang="zh-CN" sz="1400" i="1" smtClean="0"/>
              <a:t>"@+id/pwd" </a:t>
            </a:r>
          </a:p>
          <a:p>
            <a:r>
              <a:rPr lang="zh-CN" altLang="en-US" sz="1400" smtClean="0"/>
              <a:t>        </a:t>
            </a:r>
            <a:r>
              <a:rPr lang="en-US" altLang="zh-CN" sz="1400" smtClean="0"/>
              <a:t>android:layout_width=</a:t>
            </a:r>
            <a:r>
              <a:rPr lang="en-US" altLang="zh-CN" sz="1400" i="1" smtClean="0"/>
              <a:t>"300dp" </a:t>
            </a:r>
          </a:p>
          <a:p>
            <a:r>
              <a:rPr lang="zh-CN" altLang="en-US" sz="1400" b="1" smtClean="0"/>
              <a:t>        </a:t>
            </a:r>
            <a:r>
              <a:rPr lang="en-US" altLang="zh-CN" sz="1400" b="1" smtClean="0"/>
              <a:t>android:inputType=</a:t>
            </a:r>
            <a:r>
              <a:rPr lang="en-US" altLang="zh-CN" sz="1400" b="1" i="1" smtClean="0"/>
              <a:t>"textPassword"</a:t>
            </a:r>
          </a:p>
          <a:p>
            <a:r>
              <a:rPr lang="zh-CN" altLang="en-US" sz="1400" smtClean="0"/>
              <a:t>        </a:t>
            </a:r>
            <a:r>
              <a:rPr lang="en-US" altLang="zh-CN" sz="1400" smtClean="0"/>
              <a:t>android:layout_height=</a:t>
            </a:r>
            <a:r>
              <a:rPr lang="en-US" altLang="zh-CN" sz="1400" i="1" smtClean="0"/>
              <a:t>"wrap_content"</a:t>
            </a:r>
          </a:p>
          <a:p>
            <a:r>
              <a:rPr lang="zh-CN" altLang="en-US" sz="1400" smtClean="0"/>
              <a:t>    </a:t>
            </a:r>
            <a:r>
              <a:rPr lang="en-US" altLang="zh-CN" sz="1400" smtClean="0"/>
              <a:t>/&gt;</a:t>
            </a:r>
          </a:p>
          <a:p>
            <a:r>
              <a:rPr lang="en-US" altLang="zh-CN" sz="1400" smtClean="0"/>
              <a:t>&lt;/TableRow&gt;</a:t>
            </a:r>
          </a:p>
        </p:txBody>
      </p:sp>
      <p:pic>
        <p:nvPicPr>
          <p:cNvPr id="5" name="Picture 2"/>
          <p:cNvPicPr>
            <a:picLocks noChangeAspect="1" noChangeArrowheads="1"/>
          </p:cNvPicPr>
          <p:nvPr/>
        </p:nvPicPr>
        <p:blipFill>
          <a:blip r:embed="rId2"/>
          <a:srcRect/>
          <a:stretch>
            <a:fillRect/>
          </a:stretch>
        </p:blipFill>
        <p:spPr bwMode="auto">
          <a:xfrm>
            <a:off x="6372225" y="2000240"/>
            <a:ext cx="27717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3.2 Form Widgets</a:t>
            </a:r>
            <a:endParaRPr lang="zh-CN" altLang="en-US"/>
          </a:p>
        </p:txBody>
      </p:sp>
      <p:sp>
        <p:nvSpPr>
          <p:cNvPr id="3" name="内容占位符 2"/>
          <p:cNvSpPr>
            <a:spLocks noGrp="1"/>
          </p:cNvSpPr>
          <p:nvPr>
            <p:ph idx="1"/>
          </p:nvPr>
        </p:nvSpPr>
        <p:spPr>
          <a:xfrm>
            <a:off x="285720" y="928670"/>
            <a:ext cx="8501122" cy="500066"/>
          </a:xfrm>
        </p:spPr>
        <p:txBody>
          <a:bodyPr/>
          <a:lstStyle/>
          <a:p>
            <a:r>
              <a:rPr lang="en-US" altLang="zh-CN" sz="2400" b="1" smtClean="0"/>
              <a:t>EditText</a:t>
            </a:r>
            <a:r>
              <a:rPr lang="zh-CN" altLang="en-US" sz="2400" b="1" smtClean="0"/>
              <a:t>示例 </a:t>
            </a:r>
            <a:endParaRPr lang="en-US" altLang="zh-CN" sz="2400" b="1" smtClean="0"/>
          </a:p>
        </p:txBody>
      </p:sp>
      <p:sp>
        <p:nvSpPr>
          <p:cNvPr id="5" name="矩形 4"/>
          <p:cNvSpPr/>
          <p:nvPr/>
        </p:nvSpPr>
        <p:spPr>
          <a:xfrm>
            <a:off x="571504" y="1500174"/>
            <a:ext cx="4572000" cy="3754874"/>
          </a:xfrm>
          <a:prstGeom prst="rect">
            <a:avLst/>
          </a:prstGeom>
          <a:solidFill>
            <a:srgbClr val="DDDDDD"/>
          </a:solidFill>
        </p:spPr>
        <p:txBody>
          <a:bodyPr wrap="square">
            <a:spAutoFit/>
          </a:bodyPr>
          <a:lstStyle/>
          <a:p>
            <a:r>
              <a:rPr lang="en-US" altLang="zh-CN" sz="1400" smtClean="0"/>
              <a:t>//</a:t>
            </a:r>
            <a:r>
              <a:rPr lang="zh-CN" altLang="en-US" sz="1400" smtClean="0"/>
              <a:t>续前</a:t>
            </a:r>
            <a:endParaRPr lang="en-US" altLang="zh-CN" sz="1400" smtClean="0"/>
          </a:p>
          <a:p>
            <a:r>
              <a:rPr lang="en-US" altLang="zh-CN" sz="1400" smtClean="0"/>
              <a:t>//</a:t>
            </a:r>
            <a:r>
              <a:rPr lang="zh-CN" altLang="en-US" sz="1400" smtClean="0"/>
              <a:t>第</a:t>
            </a:r>
            <a:r>
              <a:rPr lang="en-US" altLang="zh-CN" sz="1400" smtClean="0"/>
              <a:t>3</a:t>
            </a:r>
            <a:r>
              <a:rPr lang="zh-CN" altLang="en-US" sz="1400" smtClean="0"/>
              <a:t>行</a:t>
            </a:r>
          </a:p>
          <a:p>
            <a:r>
              <a:rPr lang="en-US" altLang="zh-CN" sz="1400" smtClean="0"/>
              <a:t>&lt;TableRow android:id=</a:t>
            </a:r>
            <a:r>
              <a:rPr lang="en-US" altLang="zh-CN" sz="1400" i="1" smtClean="0"/>
              <a:t>"@+id/tableRow3" </a:t>
            </a:r>
          </a:p>
          <a:p>
            <a:r>
              <a:rPr lang="zh-CN" altLang="en-US" sz="1400" smtClean="0"/>
              <a:t>    </a:t>
            </a:r>
            <a:r>
              <a:rPr lang="en-US" altLang="zh-CN" sz="1400" smtClean="0"/>
              <a:t>android:layout_width=</a:t>
            </a:r>
            <a:r>
              <a:rPr lang="en-US" altLang="zh-CN" sz="1400" i="1" smtClean="0"/>
              <a:t>"wrap_content" </a:t>
            </a:r>
          </a:p>
          <a:p>
            <a:r>
              <a:rPr lang="zh-CN" altLang="en-US" sz="1400" smtClean="0"/>
              <a:t>    </a:t>
            </a:r>
            <a:r>
              <a:rPr lang="en-US" altLang="zh-CN" sz="1400" smtClean="0"/>
              <a:t>android:layout_height=</a:t>
            </a:r>
            <a:r>
              <a:rPr lang="en-US" altLang="zh-CN" sz="1400" i="1" smtClean="0"/>
              <a:t>"wrap_content"&gt;</a:t>
            </a:r>
          </a:p>
          <a:p>
            <a:r>
              <a:rPr lang="zh-CN" altLang="en-US" sz="1400" smtClean="0"/>
              <a:t>    </a:t>
            </a:r>
            <a:r>
              <a:rPr lang="en-US" altLang="zh-CN" sz="1400" smtClean="0"/>
              <a:t>&lt;TextView </a:t>
            </a:r>
          </a:p>
          <a:p>
            <a:r>
              <a:rPr lang="zh-CN" altLang="en-US" sz="1400" smtClean="0"/>
              <a:t>        </a:t>
            </a:r>
            <a:r>
              <a:rPr lang="en-US" altLang="zh-CN" sz="1400" smtClean="0"/>
              <a:t>android:layout_width=</a:t>
            </a:r>
            <a:r>
              <a:rPr lang="en-US" altLang="zh-CN" sz="1400" i="1" smtClean="0"/>
              <a:t>"wrap_content"</a:t>
            </a:r>
          </a:p>
          <a:p>
            <a:r>
              <a:rPr lang="zh-CN" altLang="en-US" sz="1400" smtClean="0"/>
              <a:t>        </a:t>
            </a:r>
            <a:r>
              <a:rPr lang="en-US" altLang="zh-CN" sz="1400" smtClean="0"/>
              <a:t>android:layout_height=</a:t>
            </a:r>
            <a:r>
              <a:rPr lang="en-US" altLang="zh-CN" sz="1400" i="1" smtClean="0"/>
              <a:t>"wrap_content" </a:t>
            </a:r>
          </a:p>
          <a:p>
            <a:r>
              <a:rPr lang="zh-CN" altLang="en-US" sz="1400" smtClean="0"/>
              <a:t>        </a:t>
            </a:r>
            <a:r>
              <a:rPr lang="en-US" altLang="zh-CN" sz="1400" smtClean="0"/>
              <a:t>android:inputType=</a:t>
            </a:r>
            <a:r>
              <a:rPr lang="en-US" altLang="zh-CN" sz="1400" i="1" smtClean="0"/>
              <a:t>"textEmailAddress"</a:t>
            </a:r>
          </a:p>
          <a:p>
            <a:r>
              <a:rPr lang="zh-CN" altLang="en-US" sz="1400" smtClean="0"/>
              <a:t>        </a:t>
            </a:r>
            <a:r>
              <a:rPr lang="en-US" altLang="zh-CN" sz="1400" smtClean="0"/>
              <a:t>android:text=</a:t>
            </a:r>
            <a:r>
              <a:rPr lang="en-US" altLang="zh-CN" sz="1400" i="1" smtClean="0"/>
              <a:t>"</a:t>
            </a:r>
            <a:r>
              <a:rPr lang="zh-CN" altLang="en-US" sz="1400" i="1" smtClean="0"/>
              <a:t>确认密码：</a:t>
            </a:r>
            <a:r>
              <a:rPr lang="en-US" altLang="zh-CN" sz="1400" i="1" smtClean="0"/>
              <a:t>"</a:t>
            </a:r>
          </a:p>
          <a:p>
            <a:r>
              <a:rPr lang="zh-CN" altLang="en-US" sz="1400" smtClean="0"/>
              <a:t>        </a:t>
            </a:r>
            <a:r>
              <a:rPr lang="en-US" altLang="zh-CN" sz="1400" smtClean="0"/>
              <a:t>android:height=</a:t>
            </a:r>
            <a:r>
              <a:rPr lang="en-US" altLang="zh-CN" sz="1400" i="1" smtClean="0"/>
              <a:t>"50dp" /&gt;</a:t>
            </a:r>
          </a:p>
          <a:p>
            <a:r>
              <a:rPr lang="zh-CN" altLang="en-US" sz="1400" smtClean="0"/>
              <a:t>    </a:t>
            </a:r>
            <a:r>
              <a:rPr lang="en-US" altLang="zh-CN" sz="1400" smtClean="0"/>
              <a:t>&lt;EditText android:id=</a:t>
            </a:r>
            <a:r>
              <a:rPr lang="en-US" altLang="zh-CN" sz="1400" i="1" smtClean="0"/>
              <a:t>"@+id/repwd" </a:t>
            </a:r>
          </a:p>
          <a:p>
            <a:r>
              <a:rPr lang="zh-CN" altLang="en-US" sz="1400" smtClean="0"/>
              <a:t>        </a:t>
            </a:r>
            <a:r>
              <a:rPr lang="en-US" altLang="zh-CN" sz="1400" smtClean="0"/>
              <a:t>android:layout_width=</a:t>
            </a:r>
            <a:r>
              <a:rPr lang="en-US" altLang="zh-CN" sz="1400" i="1" smtClean="0"/>
              <a:t>"300dp" </a:t>
            </a:r>
          </a:p>
          <a:p>
            <a:r>
              <a:rPr lang="zh-CN" altLang="en-US" sz="1400" smtClean="0"/>
              <a:t>        </a:t>
            </a:r>
            <a:r>
              <a:rPr lang="en-US" altLang="zh-CN" sz="1400" smtClean="0"/>
              <a:t>android:layout_height=</a:t>
            </a:r>
            <a:r>
              <a:rPr lang="en-US" altLang="zh-CN" sz="1400" i="1" smtClean="0"/>
              <a:t>"wrap_content"</a:t>
            </a:r>
          </a:p>
          <a:p>
            <a:r>
              <a:rPr lang="zh-CN" altLang="en-US" sz="1400" b="1" smtClean="0"/>
              <a:t>        </a:t>
            </a:r>
            <a:r>
              <a:rPr lang="en-US" altLang="zh-CN" sz="1400" b="1" smtClean="0"/>
              <a:t>android:inputType=</a:t>
            </a:r>
            <a:r>
              <a:rPr lang="en-US" altLang="zh-CN" sz="1400" b="1" i="1" smtClean="0"/>
              <a:t>"textPassword"</a:t>
            </a:r>
          </a:p>
          <a:p>
            <a:r>
              <a:rPr lang="zh-CN" altLang="en-US" sz="1400" smtClean="0"/>
              <a:t>    </a:t>
            </a:r>
            <a:r>
              <a:rPr lang="en-US" altLang="zh-CN" sz="1400" smtClean="0"/>
              <a:t>/&gt;</a:t>
            </a:r>
          </a:p>
          <a:p>
            <a:r>
              <a:rPr lang="en-US" altLang="zh-CN" sz="1400" smtClean="0"/>
              <a:t>&lt;/TableRow&gt;</a:t>
            </a:r>
          </a:p>
        </p:txBody>
      </p:sp>
      <p:pic>
        <p:nvPicPr>
          <p:cNvPr id="6" name="Picture 2"/>
          <p:cNvPicPr>
            <a:picLocks noChangeAspect="1" noChangeArrowheads="1"/>
          </p:cNvPicPr>
          <p:nvPr/>
        </p:nvPicPr>
        <p:blipFill>
          <a:blip r:embed="rId2"/>
          <a:srcRect/>
          <a:stretch>
            <a:fillRect/>
          </a:stretch>
        </p:blipFill>
        <p:spPr bwMode="auto">
          <a:xfrm>
            <a:off x="6372225" y="2000240"/>
            <a:ext cx="27717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3.2 Form Widgets</a:t>
            </a:r>
            <a:endParaRPr lang="zh-CN" altLang="en-US"/>
          </a:p>
        </p:txBody>
      </p:sp>
      <p:sp>
        <p:nvSpPr>
          <p:cNvPr id="3" name="内容占位符 2"/>
          <p:cNvSpPr>
            <a:spLocks noGrp="1"/>
          </p:cNvSpPr>
          <p:nvPr>
            <p:ph idx="1"/>
          </p:nvPr>
        </p:nvSpPr>
        <p:spPr>
          <a:xfrm>
            <a:off x="285720" y="928670"/>
            <a:ext cx="8501122" cy="500066"/>
          </a:xfrm>
        </p:spPr>
        <p:txBody>
          <a:bodyPr/>
          <a:lstStyle/>
          <a:p>
            <a:r>
              <a:rPr lang="en-US" altLang="zh-CN" sz="2400" b="1" smtClean="0"/>
              <a:t>EditText</a:t>
            </a:r>
            <a:r>
              <a:rPr lang="zh-CN" altLang="en-US" sz="2400" b="1" smtClean="0"/>
              <a:t>示例 </a:t>
            </a:r>
            <a:endParaRPr lang="en-US" altLang="zh-CN" sz="2400" b="1" smtClean="0"/>
          </a:p>
        </p:txBody>
      </p:sp>
      <p:sp>
        <p:nvSpPr>
          <p:cNvPr id="5" name="矩形 4"/>
          <p:cNvSpPr/>
          <p:nvPr/>
        </p:nvSpPr>
        <p:spPr>
          <a:xfrm>
            <a:off x="500034" y="1428736"/>
            <a:ext cx="4572000" cy="3754874"/>
          </a:xfrm>
          <a:prstGeom prst="rect">
            <a:avLst/>
          </a:prstGeom>
          <a:solidFill>
            <a:srgbClr val="DDDDDD"/>
          </a:solidFill>
        </p:spPr>
        <p:txBody>
          <a:bodyPr>
            <a:spAutoFit/>
          </a:bodyPr>
          <a:lstStyle/>
          <a:p>
            <a:r>
              <a:rPr lang="en-US" altLang="zh-CN" sz="1400" smtClean="0"/>
              <a:t>//</a:t>
            </a:r>
            <a:r>
              <a:rPr lang="zh-CN" altLang="en-US" sz="1400" smtClean="0"/>
              <a:t>续前</a:t>
            </a:r>
            <a:endParaRPr lang="en-US" altLang="zh-CN" sz="1400" smtClean="0"/>
          </a:p>
          <a:p>
            <a:r>
              <a:rPr lang="en-US" altLang="zh-CN" sz="1400" smtClean="0"/>
              <a:t>//</a:t>
            </a:r>
            <a:r>
              <a:rPr lang="zh-CN" altLang="en-US" sz="1400" smtClean="0"/>
              <a:t>第</a:t>
            </a:r>
            <a:r>
              <a:rPr lang="en-US" altLang="zh-CN" sz="1400" smtClean="0"/>
              <a:t>4</a:t>
            </a:r>
            <a:r>
              <a:rPr lang="zh-CN" altLang="en-US" sz="1400" smtClean="0"/>
              <a:t>行</a:t>
            </a:r>
            <a:endParaRPr lang="en-US" altLang="zh-CN" sz="1400" smtClean="0"/>
          </a:p>
          <a:p>
            <a:r>
              <a:rPr lang="en-US" altLang="zh-CN" sz="1400" smtClean="0"/>
              <a:t>&lt;TableRow android:id=</a:t>
            </a:r>
            <a:r>
              <a:rPr lang="en-US" altLang="zh-CN" sz="1400" i="1" smtClean="0"/>
              <a:t>"@+id/tableRow4" </a:t>
            </a:r>
          </a:p>
          <a:p>
            <a:r>
              <a:rPr lang="zh-CN" altLang="en-US" sz="1400" smtClean="0"/>
              <a:t>    </a:t>
            </a:r>
            <a:r>
              <a:rPr lang="en-US" altLang="zh-CN" sz="1400" smtClean="0"/>
              <a:t>android:layout_width=</a:t>
            </a:r>
            <a:r>
              <a:rPr lang="en-US" altLang="zh-CN" sz="1400" i="1" smtClean="0"/>
              <a:t>"wrap_content" </a:t>
            </a:r>
          </a:p>
          <a:p>
            <a:r>
              <a:rPr lang="zh-CN" altLang="en-US" sz="1400" smtClean="0"/>
              <a:t>    </a:t>
            </a:r>
            <a:r>
              <a:rPr lang="en-US" altLang="zh-CN" sz="1400" smtClean="0"/>
              <a:t>android:layout_height=</a:t>
            </a:r>
            <a:r>
              <a:rPr lang="en-US" altLang="zh-CN" sz="1400" i="1" smtClean="0"/>
              <a:t>"wrap_content"&gt;</a:t>
            </a:r>
          </a:p>
          <a:p>
            <a:r>
              <a:rPr lang="zh-CN" altLang="en-US" sz="1400" smtClean="0"/>
              <a:t>    </a:t>
            </a:r>
            <a:r>
              <a:rPr lang="en-US" altLang="zh-CN" sz="1400" smtClean="0"/>
              <a:t>&lt;TextView </a:t>
            </a:r>
          </a:p>
          <a:p>
            <a:r>
              <a:rPr lang="zh-CN" altLang="en-US" sz="1400" smtClean="0"/>
              <a:t>        </a:t>
            </a:r>
            <a:r>
              <a:rPr lang="en-US" altLang="zh-CN" sz="1400" smtClean="0"/>
              <a:t>android:layout_width=</a:t>
            </a:r>
            <a:r>
              <a:rPr lang="en-US" altLang="zh-CN" sz="1400" i="1" smtClean="0"/>
              <a:t>"wrap_content"</a:t>
            </a:r>
          </a:p>
          <a:p>
            <a:r>
              <a:rPr lang="zh-CN" altLang="en-US" sz="1400" smtClean="0"/>
              <a:t>        </a:t>
            </a:r>
            <a:r>
              <a:rPr lang="en-US" altLang="zh-CN" sz="1400" smtClean="0"/>
              <a:t>android:layout_height=</a:t>
            </a:r>
            <a:r>
              <a:rPr lang="en-US" altLang="zh-CN" sz="1400" i="1" smtClean="0"/>
              <a:t>"wrap_content" </a:t>
            </a:r>
          </a:p>
          <a:p>
            <a:r>
              <a:rPr lang="zh-CN" altLang="en-US" sz="1400" smtClean="0"/>
              <a:t>        </a:t>
            </a:r>
            <a:r>
              <a:rPr lang="en-US" altLang="zh-CN" sz="1400" smtClean="0"/>
              <a:t>android:inputType=</a:t>
            </a:r>
            <a:r>
              <a:rPr lang="en-US" altLang="zh-CN" sz="1400" i="1" smtClean="0"/>
              <a:t>"textEmailAddress"</a:t>
            </a:r>
          </a:p>
          <a:p>
            <a:r>
              <a:rPr lang="zh-CN" altLang="en-US" sz="1400" smtClean="0"/>
              <a:t>        </a:t>
            </a:r>
            <a:r>
              <a:rPr lang="en-US" altLang="zh-CN" sz="1400" smtClean="0"/>
              <a:t>android:text=</a:t>
            </a:r>
            <a:r>
              <a:rPr lang="en-US" altLang="zh-CN" sz="1400" i="1" smtClean="0"/>
              <a:t>"E-mail</a:t>
            </a:r>
            <a:r>
              <a:rPr lang="zh-CN" altLang="en-US" sz="1400" i="1" smtClean="0"/>
              <a:t>：</a:t>
            </a:r>
            <a:r>
              <a:rPr lang="en-US" altLang="zh-CN" sz="1400" i="1" smtClean="0"/>
              <a:t>"</a:t>
            </a:r>
          </a:p>
          <a:p>
            <a:r>
              <a:rPr lang="zh-CN" altLang="en-US" sz="1400" smtClean="0"/>
              <a:t>        </a:t>
            </a:r>
            <a:r>
              <a:rPr lang="en-US" altLang="zh-CN" sz="1400" smtClean="0"/>
              <a:t>android:height=</a:t>
            </a:r>
            <a:r>
              <a:rPr lang="en-US" altLang="zh-CN" sz="1400" i="1" smtClean="0"/>
              <a:t>"50dp" /&gt;</a:t>
            </a:r>
          </a:p>
          <a:p>
            <a:r>
              <a:rPr lang="zh-CN" altLang="en-US" sz="1400" smtClean="0"/>
              <a:t>    </a:t>
            </a:r>
            <a:r>
              <a:rPr lang="en-US" altLang="zh-CN" sz="1400" smtClean="0"/>
              <a:t>&lt;EditText android:id=</a:t>
            </a:r>
            <a:r>
              <a:rPr lang="en-US" altLang="zh-CN" sz="1400" i="1" smtClean="0"/>
              <a:t>"@+id/email" </a:t>
            </a:r>
          </a:p>
          <a:p>
            <a:r>
              <a:rPr lang="zh-CN" altLang="en-US" sz="1400" smtClean="0"/>
              <a:t>        </a:t>
            </a:r>
            <a:r>
              <a:rPr lang="en-US" altLang="zh-CN" sz="1400" smtClean="0"/>
              <a:t>android:layout_width=</a:t>
            </a:r>
            <a:r>
              <a:rPr lang="en-US" altLang="zh-CN" sz="1400" i="1" smtClean="0"/>
              <a:t>"300dp" </a:t>
            </a:r>
          </a:p>
          <a:p>
            <a:r>
              <a:rPr lang="zh-CN" altLang="en-US" sz="1400" smtClean="0"/>
              <a:t>        </a:t>
            </a:r>
            <a:r>
              <a:rPr lang="en-US" altLang="zh-CN" sz="1400" smtClean="0"/>
              <a:t>android:layout_height=</a:t>
            </a:r>
            <a:r>
              <a:rPr lang="en-US" altLang="zh-CN" sz="1400" i="1" smtClean="0"/>
              <a:t>"wrap_content"</a:t>
            </a:r>
          </a:p>
          <a:p>
            <a:r>
              <a:rPr lang="zh-CN" altLang="en-US" sz="1400" smtClean="0"/>
              <a:t>        </a:t>
            </a:r>
            <a:r>
              <a:rPr lang="en-US" altLang="zh-CN" sz="1400" smtClean="0"/>
              <a:t>android:inputType=</a:t>
            </a:r>
            <a:r>
              <a:rPr lang="en-US" altLang="zh-CN" sz="1400" i="1" smtClean="0"/>
              <a:t>"textEmailAddress"</a:t>
            </a:r>
          </a:p>
          <a:p>
            <a:r>
              <a:rPr lang="zh-CN" altLang="en-US" sz="1400" smtClean="0"/>
              <a:t>    </a:t>
            </a:r>
            <a:r>
              <a:rPr lang="en-US" altLang="zh-CN" sz="1400" smtClean="0"/>
              <a:t>/&gt;</a:t>
            </a:r>
          </a:p>
          <a:p>
            <a:r>
              <a:rPr lang="en-US" altLang="zh-CN" sz="1400" smtClean="0"/>
              <a:t>&lt;/TableRow&gt;</a:t>
            </a:r>
            <a:endParaRPr lang="zh-CN" altLang="en-US" sz="1400"/>
          </a:p>
        </p:txBody>
      </p:sp>
      <p:pic>
        <p:nvPicPr>
          <p:cNvPr id="6" name="Picture 2"/>
          <p:cNvPicPr>
            <a:picLocks noChangeAspect="1" noChangeArrowheads="1"/>
          </p:cNvPicPr>
          <p:nvPr/>
        </p:nvPicPr>
        <p:blipFill>
          <a:blip r:embed="rId2"/>
          <a:srcRect/>
          <a:stretch>
            <a:fillRect/>
          </a:stretch>
        </p:blipFill>
        <p:spPr bwMode="auto">
          <a:xfrm>
            <a:off x="6372225" y="2000240"/>
            <a:ext cx="27717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3.2 Form Widgets</a:t>
            </a:r>
            <a:endParaRPr lang="zh-CN" altLang="en-US"/>
          </a:p>
        </p:txBody>
      </p:sp>
      <p:sp>
        <p:nvSpPr>
          <p:cNvPr id="3" name="内容占位符 2"/>
          <p:cNvSpPr>
            <a:spLocks noGrp="1"/>
          </p:cNvSpPr>
          <p:nvPr>
            <p:ph idx="1"/>
          </p:nvPr>
        </p:nvSpPr>
        <p:spPr>
          <a:xfrm>
            <a:off x="285720" y="928670"/>
            <a:ext cx="8501122" cy="500066"/>
          </a:xfrm>
        </p:spPr>
        <p:txBody>
          <a:bodyPr/>
          <a:lstStyle/>
          <a:p>
            <a:r>
              <a:rPr lang="en-US" altLang="zh-CN" sz="2400" b="1" smtClean="0"/>
              <a:t>EditText</a:t>
            </a:r>
            <a:r>
              <a:rPr lang="zh-CN" altLang="en-US" sz="2400" b="1" smtClean="0"/>
              <a:t>示例 </a:t>
            </a:r>
            <a:endParaRPr lang="en-US" altLang="zh-CN" sz="2400" b="1" smtClean="0"/>
          </a:p>
        </p:txBody>
      </p:sp>
      <p:sp>
        <p:nvSpPr>
          <p:cNvPr id="5" name="矩形 4"/>
          <p:cNvSpPr/>
          <p:nvPr/>
        </p:nvSpPr>
        <p:spPr>
          <a:xfrm>
            <a:off x="857224" y="1571612"/>
            <a:ext cx="4572000" cy="3539430"/>
          </a:xfrm>
          <a:prstGeom prst="rect">
            <a:avLst/>
          </a:prstGeom>
          <a:solidFill>
            <a:srgbClr val="DDDDDD"/>
          </a:solidFill>
        </p:spPr>
        <p:txBody>
          <a:bodyPr>
            <a:spAutoFit/>
          </a:bodyPr>
          <a:lstStyle/>
          <a:p>
            <a:r>
              <a:rPr lang="en-US" altLang="zh-CN" sz="1400" smtClean="0"/>
              <a:t>//</a:t>
            </a:r>
            <a:r>
              <a:rPr lang="zh-CN" altLang="en-US" sz="1400" smtClean="0"/>
              <a:t>续前</a:t>
            </a:r>
            <a:endParaRPr lang="en-US" altLang="zh-CN" sz="1400" smtClean="0"/>
          </a:p>
          <a:p>
            <a:r>
              <a:rPr lang="en-US" altLang="zh-CN" sz="1400" smtClean="0"/>
              <a:t>//</a:t>
            </a:r>
            <a:r>
              <a:rPr lang="zh-CN" altLang="en-US" sz="1400" smtClean="0"/>
              <a:t>第</a:t>
            </a:r>
            <a:r>
              <a:rPr lang="en-US" altLang="zh-CN" sz="1400" smtClean="0"/>
              <a:t>5</a:t>
            </a:r>
            <a:r>
              <a:rPr lang="zh-CN" altLang="en-US" sz="1400" smtClean="0"/>
              <a:t>行</a:t>
            </a:r>
            <a:endParaRPr lang="en-US" altLang="zh-CN" sz="1400" smtClean="0"/>
          </a:p>
          <a:p>
            <a:r>
              <a:rPr lang="en-US" altLang="zh-CN" sz="1400" smtClean="0"/>
              <a:t>&lt;LinearLayout</a:t>
            </a:r>
          </a:p>
          <a:p>
            <a:r>
              <a:rPr lang="zh-CN" altLang="en-US" sz="1400" smtClean="0"/>
              <a:t>    </a:t>
            </a:r>
            <a:r>
              <a:rPr lang="en-US" altLang="zh-CN" sz="1400" smtClean="0"/>
              <a:t>android:orientation=</a:t>
            </a:r>
            <a:r>
              <a:rPr lang="en-US" altLang="zh-CN" sz="1400" i="1" smtClean="0"/>
              <a:t>"horizontal" </a:t>
            </a:r>
          </a:p>
          <a:p>
            <a:r>
              <a:rPr lang="zh-CN" altLang="en-US" sz="1400" smtClean="0"/>
              <a:t>    </a:t>
            </a:r>
            <a:r>
              <a:rPr lang="en-US" altLang="zh-CN" sz="1400" smtClean="0"/>
              <a:t>android:layout_width=</a:t>
            </a:r>
            <a:r>
              <a:rPr lang="en-US" altLang="zh-CN" sz="1400" i="1" smtClean="0"/>
              <a:t>"wrap_content"</a:t>
            </a:r>
          </a:p>
          <a:p>
            <a:r>
              <a:rPr lang="zh-CN" altLang="en-US" sz="1400" smtClean="0"/>
              <a:t>    </a:t>
            </a:r>
            <a:r>
              <a:rPr lang="en-US" altLang="zh-CN" sz="1400" smtClean="0"/>
              <a:t>android:layout_height=</a:t>
            </a:r>
            <a:r>
              <a:rPr lang="en-US" altLang="zh-CN" sz="1400" i="1" smtClean="0"/>
              <a:t>"wrap_content" &gt;</a:t>
            </a:r>
          </a:p>
          <a:p>
            <a:r>
              <a:rPr lang="zh-CN" altLang="en-US" sz="1400" smtClean="0"/>
              <a:t>    </a:t>
            </a:r>
            <a:r>
              <a:rPr lang="en-US" altLang="zh-CN" sz="1400" smtClean="0"/>
              <a:t>&lt;Button android:text=</a:t>
            </a:r>
            <a:r>
              <a:rPr lang="en-US" altLang="zh-CN" sz="1400" i="1" smtClean="0"/>
              <a:t>"</a:t>
            </a:r>
            <a:r>
              <a:rPr lang="zh-CN" altLang="en-US" sz="1400" i="1" smtClean="0"/>
              <a:t>注册</a:t>
            </a:r>
            <a:r>
              <a:rPr lang="en-US" altLang="zh-CN" sz="1400" i="1" smtClean="0"/>
              <a:t>" </a:t>
            </a:r>
          </a:p>
          <a:p>
            <a:r>
              <a:rPr lang="zh-CN" altLang="en-US" sz="1400" smtClean="0"/>
              <a:t>        </a:t>
            </a:r>
            <a:r>
              <a:rPr lang="en-US" altLang="zh-CN" sz="1400" smtClean="0"/>
              <a:t>android:id=</a:t>
            </a:r>
            <a:r>
              <a:rPr lang="en-US" altLang="zh-CN" sz="1400" i="1" smtClean="0"/>
              <a:t>"@+id/button1" </a:t>
            </a:r>
          </a:p>
          <a:p>
            <a:r>
              <a:rPr lang="zh-CN" altLang="en-US" sz="1400" smtClean="0"/>
              <a:t>        </a:t>
            </a:r>
            <a:r>
              <a:rPr lang="en-US" altLang="zh-CN" sz="1400" smtClean="0"/>
              <a:t>android:layout_width=</a:t>
            </a:r>
            <a:r>
              <a:rPr lang="en-US" altLang="zh-CN" sz="1400" i="1" smtClean="0"/>
              <a:t>"wrap_content" </a:t>
            </a:r>
          </a:p>
          <a:p>
            <a:r>
              <a:rPr lang="zh-CN" altLang="en-US" sz="1400" smtClean="0"/>
              <a:t>        </a:t>
            </a:r>
            <a:r>
              <a:rPr lang="en-US" altLang="zh-CN" sz="1400" smtClean="0"/>
              <a:t>droid:layout_height=</a:t>
            </a:r>
            <a:r>
              <a:rPr lang="en-US" altLang="zh-CN" sz="1400" i="1" smtClean="0"/>
              <a:t>"wrap_content"/&gt;</a:t>
            </a:r>
          </a:p>
          <a:p>
            <a:r>
              <a:rPr lang="zh-CN" altLang="en-US" sz="1400" smtClean="0"/>
              <a:t>    </a:t>
            </a:r>
            <a:r>
              <a:rPr lang="en-US" altLang="zh-CN" sz="1400" smtClean="0"/>
              <a:t>&lt;Button android:text=</a:t>
            </a:r>
            <a:r>
              <a:rPr lang="en-US" altLang="zh-CN" sz="1400" i="1" smtClean="0"/>
              <a:t>"</a:t>
            </a:r>
            <a:r>
              <a:rPr lang="zh-CN" altLang="en-US" sz="1400" i="1" smtClean="0"/>
              <a:t>重置</a:t>
            </a:r>
            <a:r>
              <a:rPr lang="en-US" altLang="zh-CN" sz="1400" i="1" smtClean="0"/>
              <a:t>" </a:t>
            </a:r>
          </a:p>
          <a:p>
            <a:r>
              <a:rPr lang="zh-CN" altLang="en-US" sz="1400" smtClean="0"/>
              <a:t>        </a:t>
            </a:r>
            <a:r>
              <a:rPr lang="en-US" altLang="zh-CN" sz="1400" smtClean="0"/>
              <a:t>android:id=</a:t>
            </a:r>
            <a:r>
              <a:rPr lang="en-US" altLang="zh-CN" sz="1400" i="1" smtClean="0"/>
              <a:t>"@+id/button2" </a:t>
            </a:r>
          </a:p>
          <a:p>
            <a:r>
              <a:rPr lang="zh-CN" altLang="en-US" sz="1400" smtClean="0"/>
              <a:t>        </a:t>
            </a:r>
            <a:r>
              <a:rPr lang="en-US" altLang="zh-CN" sz="1400" smtClean="0"/>
              <a:t>android:layout_width=</a:t>
            </a:r>
            <a:r>
              <a:rPr lang="en-US" altLang="zh-CN" sz="1400" i="1" smtClean="0"/>
              <a:t>"wrap_content" </a:t>
            </a:r>
          </a:p>
          <a:p>
            <a:r>
              <a:rPr lang="zh-CN" altLang="en-US" sz="1400" smtClean="0"/>
              <a:t>        </a:t>
            </a:r>
            <a:r>
              <a:rPr lang="en-US" altLang="zh-CN" sz="1400" smtClean="0"/>
              <a:t>android:layout_height=</a:t>
            </a:r>
            <a:r>
              <a:rPr lang="en-US" altLang="zh-CN" sz="1400" i="1" smtClean="0"/>
              <a:t>"wrap_content"/&gt;</a:t>
            </a:r>
          </a:p>
          <a:p>
            <a:r>
              <a:rPr lang="en-US" altLang="zh-CN" sz="1400" smtClean="0"/>
              <a:t>&lt;/LinearLayout&gt;</a:t>
            </a:r>
          </a:p>
          <a:p>
            <a:r>
              <a:rPr lang="en-US" altLang="zh-CN" sz="1400" smtClean="0"/>
              <a:t>&lt;/TableLayout&gt;</a:t>
            </a:r>
            <a:endParaRPr lang="zh-CN" altLang="en-US" sz="1400"/>
          </a:p>
        </p:txBody>
      </p:sp>
      <p:pic>
        <p:nvPicPr>
          <p:cNvPr id="6" name="Picture 2"/>
          <p:cNvPicPr>
            <a:picLocks noChangeAspect="1" noChangeArrowheads="1"/>
          </p:cNvPicPr>
          <p:nvPr/>
        </p:nvPicPr>
        <p:blipFill>
          <a:blip r:embed="rId2"/>
          <a:srcRect/>
          <a:stretch>
            <a:fillRect/>
          </a:stretch>
        </p:blipFill>
        <p:spPr bwMode="auto">
          <a:xfrm>
            <a:off x="6372225" y="2000240"/>
            <a:ext cx="27717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3.2 Form Widgets</a:t>
            </a:r>
            <a:endParaRPr lang="zh-CN" altLang="en-US"/>
          </a:p>
        </p:txBody>
      </p:sp>
      <p:sp>
        <p:nvSpPr>
          <p:cNvPr id="3" name="内容占位符 2"/>
          <p:cNvSpPr>
            <a:spLocks noGrp="1"/>
          </p:cNvSpPr>
          <p:nvPr>
            <p:ph idx="1"/>
          </p:nvPr>
        </p:nvSpPr>
        <p:spPr>
          <a:xfrm>
            <a:off x="285720" y="928670"/>
            <a:ext cx="8501122" cy="500066"/>
          </a:xfrm>
        </p:spPr>
        <p:txBody>
          <a:bodyPr/>
          <a:lstStyle/>
          <a:p>
            <a:r>
              <a:rPr lang="en-US" altLang="zh-CN" sz="2400" b="1" smtClean="0"/>
              <a:t>EditText</a:t>
            </a:r>
            <a:r>
              <a:rPr lang="zh-CN" altLang="en-US" sz="2400" b="1" smtClean="0"/>
              <a:t>示例 </a:t>
            </a:r>
            <a:endParaRPr lang="en-US" altLang="zh-CN" sz="2400" b="1" smtClean="0"/>
          </a:p>
        </p:txBody>
      </p:sp>
      <p:pic>
        <p:nvPicPr>
          <p:cNvPr id="6" name="Picture 2"/>
          <p:cNvPicPr>
            <a:picLocks noChangeAspect="1" noChangeArrowheads="1"/>
          </p:cNvPicPr>
          <p:nvPr/>
        </p:nvPicPr>
        <p:blipFill>
          <a:blip r:embed="rId2"/>
          <a:srcRect/>
          <a:stretch>
            <a:fillRect/>
          </a:stretch>
        </p:blipFill>
        <p:spPr bwMode="auto">
          <a:xfrm>
            <a:off x="6372225" y="2000240"/>
            <a:ext cx="2771775" cy="4105275"/>
          </a:xfrm>
          <a:prstGeom prst="rect">
            <a:avLst/>
          </a:prstGeom>
          <a:noFill/>
          <a:ln w="9525">
            <a:noFill/>
            <a:miter lim="800000"/>
            <a:headEnd/>
            <a:tailEnd/>
          </a:ln>
          <a:effectLst/>
        </p:spPr>
      </p:pic>
      <p:sp>
        <p:nvSpPr>
          <p:cNvPr id="7" name="矩形 6"/>
          <p:cNvSpPr/>
          <p:nvPr/>
        </p:nvSpPr>
        <p:spPr>
          <a:xfrm>
            <a:off x="0" y="1500174"/>
            <a:ext cx="6357950" cy="3970318"/>
          </a:xfrm>
          <a:prstGeom prst="rect">
            <a:avLst/>
          </a:prstGeom>
          <a:solidFill>
            <a:srgbClr val="DDDDDD"/>
          </a:solidFill>
        </p:spPr>
        <p:txBody>
          <a:bodyPr wrap="square">
            <a:spAutoFit/>
          </a:bodyPr>
          <a:lstStyle/>
          <a:p>
            <a:r>
              <a:rPr lang="en-US" altLang="zh-CN" sz="1400" smtClean="0"/>
              <a:t>Button button1=(Button)findViewById(R.id.</a:t>
            </a:r>
            <a:r>
              <a:rPr lang="en-US" altLang="zh-CN" sz="1400" i="1" smtClean="0"/>
              <a:t>button1);</a:t>
            </a:r>
          </a:p>
          <a:p>
            <a:r>
              <a:rPr lang="en-US" altLang="zh-CN" sz="1400" smtClean="0"/>
              <a:t>button1.setOnClickListener(new OnClickListener() {</a:t>
            </a:r>
          </a:p>
          <a:p>
            <a:r>
              <a:rPr lang="zh-CN" altLang="en-US" sz="1400" smtClean="0"/>
              <a:t>    </a:t>
            </a:r>
            <a:r>
              <a:rPr lang="en-US" altLang="zh-CN" sz="1400" smtClean="0"/>
              <a:t>@Override</a:t>
            </a:r>
          </a:p>
          <a:p>
            <a:r>
              <a:rPr lang="zh-CN" altLang="en-US" sz="1400" smtClean="0"/>
              <a:t>    </a:t>
            </a:r>
            <a:r>
              <a:rPr lang="en-US" altLang="zh-CN" sz="1400" smtClean="0"/>
              <a:t>public void onClick(View v) {</a:t>
            </a:r>
          </a:p>
          <a:p>
            <a:r>
              <a:rPr lang="zh-CN" altLang="en-US" sz="1400" i="1" smtClean="0"/>
              <a:t>        </a:t>
            </a:r>
            <a:r>
              <a:rPr lang="en-US" altLang="zh-CN" sz="1400" i="1" smtClean="0"/>
              <a:t>//</a:t>
            </a:r>
            <a:r>
              <a:rPr lang="zh-CN" altLang="en-US" sz="1400" i="1" smtClean="0"/>
              <a:t>获取会员昵称编辑框组件</a:t>
            </a:r>
            <a:endParaRPr lang="en-US" altLang="zh-CN" sz="1400" smtClean="0"/>
          </a:p>
          <a:p>
            <a:r>
              <a:rPr lang="zh-CN" altLang="en-US" sz="1400" smtClean="0"/>
              <a:t>        </a:t>
            </a:r>
            <a:r>
              <a:rPr lang="en-US" altLang="zh-CN" sz="1400" smtClean="0"/>
              <a:t>EditText nicknameET=(EditText)findViewById(R.id.</a:t>
            </a:r>
            <a:r>
              <a:rPr lang="en-US" altLang="zh-CN" sz="1400" i="1" smtClean="0"/>
              <a:t>nickname);</a:t>
            </a:r>
            <a:endParaRPr lang="zh-CN" altLang="en-US" sz="1400" i="1" smtClean="0"/>
          </a:p>
          <a:p>
            <a:r>
              <a:rPr lang="zh-CN" altLang="en-US" sz="1400" smtClean="0"/>
              <a:t>        </a:t>
            </a:r>
            <a:r>
              <a:rPr lang="en-US" altLang="zh-CN" sz="1400" smtClean="0"/>
              <a:t>String nickname=nicknameET.</a:t>
            </a:r>
            <a:r>
              <a:rPr lang="en-US" altLang="zh-CN" sz="1400" b="1" smtClean="0"/>
              <a:t>getText()</a:t>
            </a:r>
            <a:r>
              <a:rPr lang="en-US" altLang="zh-CN" sz="1400" smtClean="0"/>
              <a:t>.toString();//</a:t>
            </a:r>
            <a:r>
              <a:rPr lang="zh-CN" altLang="en-US" sz="1400" smtClean="0"/>
              <a:t>获取输入的会员昵称</a:t>
            </a:r>
            <a:endParaRPr lang="en-US" altLang="zh-CN" sz="1400" smtClean="0"/>
          </a:p>
          <a:p>
            <a:r>
              <a:rPr lang="zh-CN" altLang="en-US" sz="1400" i="1" smtClean="0"/>
              <a:t>        </a:t>
            </a:r>
            <a:r>
              <a:rPr lang="en-US" altLang="zh-CN" sz="1400" i="1" smtClean="0"/>
              <a:t>//</a:t>
            </a:r>
            <a:r>
              <a:rPr lang="zh-CN" altLang="en-US" sz="1400" i="1" smtClean="0"/>
              <a:t>获取密码编辑框组件</a:t>
            </a:r>
            <a:endParaRPr lang="zh-CN" altLang="en-US" sz="1400" smtClean="0"/>
          </a:p>
          <a:p>
            <a:r>
              <a:rPr lang="zh-CN" altLang="en-US" sz="1400" smtClean="0"/>
              <a:t>        </a:t>
            </a:r>
            <a:r>
              <a:rPr lang="en-US" altLang="zh-CN" sz="1400" smtClean="0"/>
              <a:t>EditText pwdET=(EditText)findViewById(R.id.</a:t>
            </a:r>
            <a:r>
              <a:rPr lang="en-US" altLang="zh-CN" sz="1400" i="1" smtClean="0"/>
              <a:t>pwd);</a:t>
            </a:r>
            <a:endParaRPr lang="zh-CN" altLang="en-US" sz="1400" i="1" smtClean="0"/>
          </a:p>
          <a:p>
            <a:r>
              <a:rPr lang="zh-CN" altLang="en-US" sz="1400" smtClean="0"/>
              <a:t>        </a:t>
            </a:r>
            <a:r>
              <a:rPr lang="en-US" altLang="zh-CN" sz="1400" smtClean="0"/>
              <a:t>String pwd=pwdET.</a:t>
            </a:r>
            <a:r>
              <a:rPr lang="en-US" altLang="zh-CN" sz="1400" b="1" smtClean="0"/>
              <a:t>getText().</a:t>
            </a:r>
            <a:r>
              <a:rPr lang="en-US" altLang="zh-CN" sz="1400" smtClean="0"/>
              <a:t>toString();//</a:t>
            </a:r>
            <a:r>
              <a:rPr lang="zh-CN" altLang="en-US" sz="1400" smtClean="0"/>
              <a:t>获取输入的密码 </a:t>
            </a:r>
            <a:endParaRPr lang="en-US" altLang="zh-CN" sz="1400" smtClean="0"/>
          </a:p>
          <a:p>
            <a:r>
              <a:rPr lang="zh-CN" altLang="en-US" sz="1400" i="1" smtClean="0"/>
              <a:t>        </a:t>
            </a:r>
            <a:r>
              <a:rPr lang="en-US" altLang="zh-CN" sz="1400" i="1" smtClean="0"/>
              <a:t>//</a:t>
            </a:r>
            <a:r>
              <a:rPr lang="zh-CN" altLang="en-US" sz="1400" i="1" smtClean="0"/>
              <a:t>获取</a:t>
            </a:r>
            <a:r>
              <a:rPr lang="en-US" altLang="zh-CN" sz="1400" i="1" smtClean="0"/>
              <a:t>E-mail</a:t>
            </a:r>
            <a:r>
              <a:rPr lang="zh-CN" altLang="en-US" sz="1400" i="1" smtClean="0"/>
              <a:t>编辑框组件</a:t>
            </a:r>
            <a:endParaRPr lang="zh-CN" altLang="en-US" sz="1400" smtClean="0"/>
          </a:p>
          <a:p>
            <a:r>
              <a:rPr lang="zh-CN" altLang="en-US" sz="1400" smtClean="0"/>
              <a:t>        </a:t>
            </a:r>
            <a:r>
              <a:rPr lang="en-US" altLang="zh-CN" sz="1400" smtClean="0"/>
              <a:t>EditText emailET=(EditText)findViewById(R.id.</a:t>
            </a:r>
            <a:r>
              <a:rPr lang="en-US" altLang="zh-CN" sz="1400" i="1" smtClean="0"/>
              <a:t>email);</a:t>
            </a:r>
            <a:endParaRPr lang="zh-CN" altLang="en-US" sz="1400" i="1" smtClean="0"/>
          </a:p>
          <a:p>
            <a:r>
              <a:rPr lang="zh-CN" altLang="en-US" sz="1400" smtClean="0"/>
              <a:t>        </a:t>
            </a:r>
            <a:r>
              <a:rPr lang="en-US" altLang="zh-CN" sz="1400" smtClean="0"/>
              <a:t>String email=emailET.</a:t>
            </a:r>
            <a:r>
              <a:rPr lang="en-US" altLang="zh-CN" sz="1400" b="1" smtClean="0"/>
              <a:t>getText().</a:t>
            </a:r>
            <a:r>
              <a:rPr lang="en-US" altLang="zh-CN" sz="1400" smtClean="0"/>
              <a:t>toString();   //</a:t>
            </a:r>
            <a:r>
              <a:rPr lang="zh-CN" altLang="en-US" sz="1400" smtClean="0"/>
              <a:t>获取输入的</a:t>
            </a:r>
            <a:r>
              <a:rPr lang="en-US" altLang="zh-CN" sz="1400" smtClean="0"/>
              <a:t>E-mail</a:t>
            </a:r>
            <a:r>
              <a:rPr lang="zh-CN" altLang="en-US" sz="1400" smtClean="0"/>
              <a:t>地址     </a:t>
            </a:r>
          </a:p>
          <a:p>
            <a:r>
              <a:rPr lang="zh-CN" altLang="en-US" sz="1400" smtClean="0"/>
              <a:t>         </a:t>
            </a:r>
            <a:r>
              <a:rPr lang="en-US" altLang="zh-CN" sz="1400" smtClean="0"/>
              <a:t>Log.</a:t>
            </a:r>
            <a:r>
              <a:rPr lang="en-US" altLang="zh-CN" sz="1400" i="1" smtClean="0"/>
              <a:t>i("</a:t>
            </a:r>
            <a:r>
              <a:rPr lang="zh-CN" altLang="en-US" sz="1400" i="1" smtClean="0"/>
              <a:t>编辑框的应用</a:t>
            </a:r>
            <a:r>
              <a:rPr lang="en-US" altLang="zh-CN" sz="1400" i="1" smtClean="0"/>
              <a:t>","</a:t>
            </a:r>
            <a:r>
              <a:rPr lang="zh-CN" altLang="en-US" sz="1400" i="1" smtClean="0"/>
              <a:t>会员昵称</a:t>
            </a:r>
            <a:r>
              <a:rPr lang="en-US" altLang="zh-CN" sz="1400" i="1" smtClean="0"/>
              <a:t>:"+nickname);</a:t>
            </a:r>
          </a:p>
          <a:p>
            <a:r>
              <a:rPr lang="zh-CN" altLang="en-US" sz="1400" smtClean="0"/>
              <a:t>         </a:t>
            </a:r>
            <a:r>
              <a:rPr lang="en-US" altLang="zh-CN" sz="1400" smtClean="0"/>
              <a:t>Log.</a:t>
            </a:r>
            <a:r>
              <a:rPr lang="en-US" altLang="zh-CN" sz="1400" i="1" smtClean="0"/>
              <a:t>i("</a:t>
            </a:r>
            <a:r>
              <a:rPr lang="zh-CN" altLang="en-US" sz="1400" i="1" smtClean="0"/>
              <a:t>编辑框的应用</a:t>
            </a:r>
            <a:r>
              <a:rPr lang="en-US" altLang="zh-CN" sz="1400" i="1" smtClean="0"/>
              <a:t>","</a:t>
            </a:r>
            <a:r>
              <a:rPr lang="zh-CN" altLang="en-US" sz="1400" i="1" smtClean="0"/>
              <a:t>密码</a:t>
            </a:r>
            <a:r>
              <a:rPr lang="en-US" altLang="zh-CN" sz="1400" i="1" smtClean="0"/>
              <a:t>:"+pwd);</a:t>
            </a:r>
          </a:p>
          <a:p>
            <a:r>
              <a:rPr lang="zh-CN" altLang="en-US" sz="1400" smtClean="0"/>
              <a:t>         </a:t>
            </a:r>
            <a:r>
              <a:rPr lang="en-US" altLang="zh-CN" sz="1400" smtClean="0"/>
              <a:t>Log.</a:t>
            </a:r>
            <a:r>
              <a:rPr lang="en-US" altLang="zh-CN" sz="1400" i="1" smtClean="0"/>
              <a:t>i("</a:t>
            </a:r>
            <a:r>
              <a:rPr lang="zh-CN" altLang="en-US" sz="1400" i="1" smtClean="0"/>
              <a:t>编辑框的应用</a:t>
            </a:r>
            <a:r>
              <a:rPr lang="en-US" altLang="zh-CN" sz="1400" i="1" smtClean="0"/>
              <a:t>","E-mail</a:t>
            </a:r>
            <a:r>
              <a:rPr lang="zh-CN" altLang="en-US" sz="1400" i="1" smtClean="0"/>
              <a:t>地址</a:t>
            </a:r>
            <a:r>
              <a:rPr lang="en-US" altLang="zh-CN" sz="1400" i="1" smtClean="0"/>
              <a:t>:"+email);</a:t>
            </a:r>
          </a:p>
          <a:p>
            <a:r>
              <a:rPr lang="zh-CN" altLang="en-US" sz="1400" smtClean="0"/>
              <a:t>    </a:t>
            </a:r>
            <a:r>
              <a:rPr lang="en-US" altLang="zh-CN" sz="1400" smtClean="0"/>
              <a:t>}</a:t>
            </a:r>
          </a:p>
          <a:p>
            <a:r>
              <a:rPr lang="en-US" altLang="zh-CN" sz="1400" smtClean="0"/>
              <a:t>});</a:t>
            </a:r>
            <a:endParaRPr lang="zh-CN" altLang="en-US" sz="1400"/>
          </a:p>
        </p:txBody>
      </p:sp>
      <p:pic>
        <p:nvPicPr>
          <p:cNvPr id="2050" name="Picture 2"/>
          <p:cNvPicPr>
            <a:picLocks noChangeAspect="1" noChangeArrowheads="1"/>
          </p:cNvPicPr>
          <p:nvPr/>
        </p:nvPicPr>
        <p:blipFill>
          <a:blip r:embed="rId3"/>
          <a:srcRect/>
          <a:stretch>
            <a:fillRect/>
          </a:stretch>
        </p:blipFill>
        <p:spPr bwMode="auto">
          <a:xfrm>
            <a:off x="642910" y="5214950"/>
            <a:ext cx="4819650" cy="1485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内容占位符 2"/>
          <p:cNvSpPr>
            <a:spLocks noGrp="1"/>
          </p:cNvSpPr>
          <p:nvPr>
            <p:ph idx="4294967295"/>
          </p:nvPr>
        </p:nvSpPr>
        <p:spPr>
          <a:xfrm>
            <a:off x="457200" y="1524000"/>
            <a:ext cx="8229600" cy="5181600"/>
          </a:xfrm>
        </p:spPr>
        <p:txBody>
          <a:bodyPr/>
          <a:lstStyle/>
          <a:p>
            <a:r>
              <a:rPr lang="zh-CN" altLang="en-US"/>
              <a:t>界面布局</a:t>
            </a:r>
            <a:endParaRPr lang="en-US"/>
          </a:p>
          <a:p>
            <a:pPr lvl="1"/>
            <a:r>
              <a:rPr lang="zh-CN" altLang="en-US" sz="2400"/>
              <a:t>界面布局（</a:t>
            </a:r>
            <a:r>
              <a:rPr lang="en-US" sz="2400"/>
              <a:t>Layout</a:t>
            </a:r>
            <a:r>
              <a:rPr lang="zh-CN" altLang="en-US" sz="2400"/>
              <a:t>）是用户界面结构的描述，定义了界面中所有的元素、结构和相互关系</a:t>
            </a:r>
            <a:endParaRPr lang="en-US" sz="2400"/>
          </a:p>
          <a:p>
            <a:pPr lvl="1"/>
            <a:r>
              <a:rPr lang="zh-CN" altLang="en-US" sz="2400"/>
              <a:t>声明</a:t>
            </a:r>
            <a:r>
              <a:rPr lang="en-US" sz="2400"/>
              <a:t>Android</a:t>
            </a:r>
            <a:r>
              <a:rPr lang="zh-CN" altLang="en-US" sz="2400"/>
              <a:t>程序的界面布局有两种方法</a:t>
            </a:r>
            <a:endParaRPr lang="en-US" sz="2400"/>
          </a:p>
          <a:p>
            <a:pPr lvl="2"/>
            <a:r>
              <a:rPr lang="zh-CN" altLang="en-US"/>
              <a:t>使用</a:t>
            </a:r>
            <a:r>
              <a:rPr lang="en-US"/>
              <a:t>XML</a:t>
            </a:r>
            <a:r>
              <a:rPr lang="zh-CN" altLang="en-US"/>
              <a:t>文件描述界面布局</a:t>
            </a:r>
            <a:endParaRPr lang="en-US"/>
          </a:p>
          <a:p>
            <a:pPr lvl="2"/>
            <a:r>
              <a:rPr lang="zh-CN" altLang="en-US"/>
              <a:t>在程序运行时动态添加或修改界面布局</a:t>
            </a:r>
            <a:endParaRPr lang="en-US"/>
          </a:p>
          <a:p>
            <a:pPr lvl="1"/>
            <a:r>
              <a:rPr lang="zh-CN" altLang="en-US" sz="2400"/>
              <a:t>用户既可以独立使用任何一种声明界面布局的方式，也可以同时使用两种方式</a:t>
            </a:r>
          </a:p>
        </p:txBody>
      </p:sp>
      <p:sp>
        <p:nvSpPr>
          <p:cNvPr id="4" name="Rectangle 2"/>
          <p:cNvSpPr txBox="1">
            <a:spLocks noChangeArrowheads="1"/>
          </p:cNvSpPr>
          <p:nvPr/>
        </p:nvSpPr>
        <p:spPr bwMode="gray">
          <a:xfrm>
            <a:off x="1301750" y="404813"/>
            <a:ext cx="7086600" cy="487362"/>
          </a:xfrm>
          <a:prstGeom prst="rect">
            <a:avLst/>
          </a:prstGeom>
          <a:noFill/>
          <a:ln w="9525">
            <a:noFill/>
            <a:miter lim="800000"/>
            <a:headEnd/>
            <a:tailEnd/>
          </a:ln>
        </p:spPr>
        <p:txBody>
          <a:bodyPr anchor="ctr"/>
          <a:lstStyle/>
          <a:p>
            <a:pPr algn="r">
              <a:defRPr/>
            </a:pPr>
            <a:r>
              <a:rPr lang="en-US" sz="3200"/>
              <a:t>3.4 </a:t>
            </a:r>
            <a:r>
              <a:rPr lang="zh-CN" altLang="en-US" sz="3200"/>
              <a:t>布局管理器</a:t>
            </a:r>
            <a:endParaRPr lang="en-US" altLang="zh-CN" sz="3200" b="1" kern="0">
              <a:solidFill>
                <a:schemeClr val="tx2"/>
              </a:solidFill>
              <a:latin typeface="+mj-lt"/>
              <a:ea typeface="宋体" pitchFamily="2" charset="-122"/>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内容占位符 2"/>
          <p:cNvSpPr>
            <a:spLocks noGrp="1"/>
          </p:cNvSpPr>
          <p:nvPr>
            <p:ph idx="4294967295"/>
          </p:nvPr>
        </p:nvSpPr>
        <p:spPr>
          <a:xfrm>
            <a:off x="533400" y="1524000"/>
            <a:ext cx="8229600" cy="5181600"/>
          </a:xfrm>
        </p:spPr>
        <p:txBody>
          <a:bodyPr/>
          <a:lstStyle/>
          <a:p>
            <a:r>
              <a:rPr lang="zh-CN" altLang="en-US"/>
              <a:t>界面布局</a:t>
            </a:r>
            <a:endParaRPr lang="en-US"/>
          </a:p>
          <a:p>
            <a:pPr lvl="1"/>
            <a:r>
              <a:rPr lang="zh-CN" altLang="en-US" sz="2400"/>
              <a:t>使用</a:t>
            </a:r>
            <a:r>
              <a:rPr lang="en-US" sz="2400"/>
              <a:t>XML</a:t>
            </a:r>
            <a:r>
              <a:rPr lang="zh-CN" altLang="en-US" sz="2400"/>
              <a:t>文件声明界面布局的特点</a:t>
            </a:r>
            <a:endParaRPr lang="en-US" sz="2400"/>
          </a:p>
          <a:p>
            <a:pPr lvl="2"/>
            <a:r>
              <a:rPr lang="zh-CN" altLang="en-US"/>
              <a:t>将程序的表现层和控制层分离</a:t>
            </a:r>
            <a:endParaRPr lang="en-US"/>
          </a:p>
          <a:p>
            <a:pPr lvl="2"/>
            <a:r>
              <a:rPr lang="zh-CN" altLang="en-US"/>
              <a:t>在后期修改用户界面时，无需更改程序的源代码</a:t>
            </a:r>
            <a:endParaRPr lang="en-US"/>
          </a:p>
          <a:p>
            <a:pPr lvl="2"/>
            <a:r>
              <a:rPr lang="zh-CN" altLang="en-US"/>
              <a:t>用户还能够通过可视化工具直接看到所设计的用户界面，有利于加快界面设计的过程，并且为界面设计与开发带来极大的便利性</a:t>
            </a:r>
            <a:endParaRPr lang="en-US"/>
          </a:p>
          <a:p>
            <a:pPr lvl="1">
              <a:buFont typeface="Wingdings" pitchFamily="2" charset="2"/>
              <a:buNone/>
            </a:pPr>
            <a:r>
              <a:rPr lang="zh-CN" altLang="en-US" sz="2400"/>
              <a:t>    </a:t>
            </a:r>
          </a:p>
          <a:p>
            <a:endParaRPr lang="zh-CN" altLang="en-US"/>
          </a:p>
        </p:txBody>
      </p:sp>
      <p:sp>
        <p:nvSpPr>
          <p:cNvPr id="4" name="Rectangle 2"/>
          <p:cNvSpPr txBox="1">
            <a:spLocks noChangeArrowheads="1"/>
          </p:cNvSpPr>
          <p:nvPr/>
        </p:nvSpPr>
        <p:spPr bwMode="gray">
          <a:xfrm>
            <a:off x="1301750" y="404813"/>
            <a:ext cx="7086600" cy="487362"/>
          </a:xfrm>
          <a:prstGeom prst="rect">
            <a:avLst/>
          </a:prstGeom>
          <a:noFill/>
          <a:ln w="9525">
            <a:noFill/>
            <a:miter lim="800000"/>
            <a:headEnd/>
            <a:tailEnd/>
          </a:ln>
        </p:spPr>
        <p:txBody>
          <a:bodyPr anchor="ctr"/>
          <a:lstStyle/>
          <a:p>
            <a:pPr algn="r">
              <a:defRPr/>
            </a:pPr>
            <a:r>
              <a:rPr lang="en-US" sz="3200"/>
              <a:t>3.4 </a:t>
            </a:r>
            <a:r>
              <a:rPr lang="zh-CN" altLang="en-US" sz="3200"/>
              <a:t>布局管理器</a:t>
            </a:r>
            <a:endParaRPr lang="en-US" altLang="zh-CN" sz="3200" b="1" kern="0">
              <a:solidFill>
                <a:schemeClr val="tx2"/>
              </a:solidFill>
              <a:latin typeface="+mj-lt"/>
              <a:ea typeface="宋体" pitchFamily="2" charset="-122"/>
              <a:cs typeface="+mj-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sz="half" idx="1"/>
          </p:nvPr>
        </p:nvSpPr>
        <p:spPr>
          <a:xfrm>
            <a:off x="179388" y="1052513"/>
            <a:ext cx="8713787" cy="5040312"/>
          </a:xfrm>
        </p:spPr>
        <p:txBody>
          <a:bodyPr/>
          <a:lstStyle/>
          <a:p>
            <a:pPr>
              <a:lnSpc>
                <a:spcPct val="110000"/>
              </a:lnSpc>
              <a:spcBef>
                <a:spcPct val="35000"/>
              </a:spcBef>
              <a:defRPr/>
            </a:pPr>
            <a:r>
              <a:rPr lang="en-US" altLang="zh-CN" sz="2400" b="1" smtClean="0">
                <a:latin typeface="微软雅黑" pitchFamily="34" charset="-122"/>
                <a:ea typeface="微软雅黑" pitchFamily="34" charset="-122"/>
              </a:rPr>
              <a:t>Layout</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en-US" altLang="zh-CN" sz="2200" smtClean="0">
                <a:latin typeface="微软雅黑" pitchFamily="34" charset="-122"/>
                <a:ea typeface="微软雅黑" pitchFamily="34" charset="-122"/>
                <a:cs typeface="+mn-cs"/>
              </a:rPr>
              <a:t>Layout</a:t>
            </a:r>
            <a:r>
              <a:rPr lang="zh-CN" altLang="en-US" sz="2200" smtClean="0">
                <a:latin typeface="微软雅黑" pitchFamily="34" charset="-122"/>
                <a:ea typeface="微软雅黑" pitchFamily="34" charset="-122"/>
                <a:cs typeface="+mn-cs"/>
              </a:rPr>
              <a:t>（布局）是</a:t>
            </a:r>
            <a:r>
              <a:rPr lang="en-US" altLang="zh-CN" sz="2200" err="1" smtClean="0">
                <a:latin typeface="微软雅黑" pitchFamily="34" charset="-122"/>
                <a:ea typeface="微软雅黑" pitchFamily="34" charset="-122"/>
                <a:cs typeface="+mn-cs"/>
              </a:rPr>
              <a:t>ViewGroup</a:t>
            </a:r>
            <a:r>
              <a:rPr lang="zh-CN" altLang="en-US" sz="2200" smtClean="0">
                <a:latin typeface="微软雅黑" pitchFamily="34" charset="-122"/>
                <a:ea typeface="微软雅黑" pitchFamily="34" charset="-122"/>
                <a:cs typeface="+mn-cs"/>
              </a:rPr>
              <a:t>的实现类（即子类），为视图控件提供排列结构。</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常用的布局：</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en-US" altLang="zh-CN" sz="2000" err="1" smtClean="0">
                <a:latin typeface="微软雅黑" pitchFamily="34" charset="-122"/>
                <a:ea typeface="微软雅黑" pitchFamily="34" charset="-122"/>
                <a:cs typeface="+mn-cs"/>
              </a:rPr>
              <a:t>FrameLayout</a:t>
            </a:r>
            <a:r>
              <a:rPr lang="zh-CN" altLang="en-US" sz="2000" smtClean="0">
                <a:latin typeface="微软雅黑" pitchFamily="34" charset="-122"/>
                <a:ea typeface="微软雅黑" pitchFamily="34" charset="-122"/>
                <a:cs typeface="+mn-cs"/>
              </a:rPr>
              <a:t>（帧布局）</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en-US" altLang="zh-CN" sz="2000" err="1" smtClean="0">
                <a:latin typeface="微软雅黑" pitchFamily="34" charset="-122"/>
                <a:ea typeface="微软雅黑" pitchFamily="34" charset="-122"/>
                <a:cs typeface="+mn-cs"/>
              </a:rPr>
              <a:t>LinearLayout</a:t>
            </a:r>
            <a:r>
              <a:rPr lang="zh-CN" altLang="en-US" sz="2000" smtClean="0">
                <a:latin typeface="微软雅黑" pitchFamily="34" charset="-122"/>
                <a:ea typeface="微软雅黑" pitchFamily="34" charset="-122"/>
                <a:cs typeface="+mn-cs"/>
              </a:rPr>
              <a:t>（线性布局）</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en-US" altLang="zh-CN" sz="2000" err="1" smtClean="0">
                <a:latin typeface="微软雅黑" pitchFamily="34" charset="-122"/>
                <a:ea typeface="微软雅黑" pitchFamily="34" charset="-122"/>
                <a:cs typeface="+mn-cs"/>
              </a:rPr>
              <a:t>TableLayout</a:t>
            </a:r>
            <a:r>
              <a:rPr lang="zh-CN" altLang="en-US" sz="2000" smtClean="0">
                <a:latin typeface="微软雅黑" pitchFamily="34" charset="-122"/>
                <a:ea typeface="微软雅黑" pitchFamily="34" charset="-122"/>
                <a:cs typeface="+mn-cs"/>
              </a:rPr>
              <a:t>（表格布局）</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en-US" altLang="zh-CN" sz="2000" err="1" smtClean="0">
                <a:latin typeface="微软雅黑" pitchFamily="34" charset="-122"/>
                <a:ea typeface="微软雅黑" pitchFamily="34" charset="-122"/>
                <a:cs typeface="+mn-cs"/>
              </a:rPr>
              <a:t>RelativeLayout</a:t>
            </a:r>
            <a:r>
              <a:rPr lang="zh-CN" altLang="en-US" sz="2000" smtClean="0">
                <a:latin typeface="微软雅黑" pitchFamily="34" charset="-122"/>
                <a:ea typeface="微软雅黑" pitchFamily="34" charset="-122"/>
                <a:cs typeface="+mn-cs"/>
              </a:rPr>
              <a:t>（相对布局）</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en-US" altLang="zh-CN" sz="2000" err="1" smtClean="0">
                <a:latin typeface="微软雅黑" pitchFamily="34" charset="-122"/>
                <a:ea typeface="微软雅黑" pitchFamily="34" charset="-122"/>
                <a:cs typeface="+mn-cs"/>
              </a:rPr>
              <a:t>GridLayout</a:t>
            </a:r>
            <a:r>
              <a:rPr lang="en-US" sz="2000" smtClean="0"/>
              <a:t> </a:t>
            </a:r>
            <a:r>
              <a:rPr lang="zh-CN" altLang="en-US" sz="2000" smtClean="0"/>
              <a:t>（网格布局，</a:t>
            </a:r>
            <a:r>
              <a:rPr lang="en-US" altLang="zh-CN" sz="2000" smtClean="0"/>
              <a:t>A</a:t>
            </a:r>
            <a:r>
              <a:rPr lang="en-US" sz="2000" smtClean="0"/>
              <a:t>ndroid</a:t>
            </a:r>
            <a:r>
              <a:rPr lang="zh-CN" altLang="en-US" sz="2000" smtClean="0"/>
              <a:t> </a:t>
            </a:r>
            <a:r>
              <a:rPr lang="en-US" sz="2000" smtClean="0"/>
              <a:t>4.0</a:t>
            </a:r>
            <a:r>
              <a:rPr lang="zh-CN" altLang="en-US" sz="2000" smtClean="0"/>
              <a:t>后新增）</a:t>
            </a:r>
            <a:endParaRPr lang="zh-CN" altLang="en-US" sz="2000" smtClean="0">
              <a:latin typeface="微软雅黑" pitchFamily="34" charset="-122"/>
              <a:ea typeface="微软雅黑" pitchFamily="34" charset="-122"/>
              <a:cs typeface="+mn-cs"/>
            </a:endParaRP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布局参数：</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zh-CN" altLang="en-US" sz="2000" smtClean="0">
                <a:latin typeface="微软雅黑" pitchFamily="34" charset="-122"/>
                <a:ea typeface="微软雅黑" pitchFamily="34" charset="-122"/>
                <a:cs typeface="+mn-cs"/>
              </a:rPr>
              <a:t>布局参数定义控件的位置、尺寸等属性。</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zh-CN" altLang="en-US" sz="2000" smtClean="0">
                <a:latin typeface="微软雅黑" pitchFamily="34" charset="-122"/>
                <a:ea typeface="微软雅黑" pitchFamily="34" charset="-122"/>
                <a:cs typeface="+mn-cs"/>
              </a:rPr>
              <a:t>控件的位置由视图的左上点坐标、对齐方式等属性确定。</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zh-CN" altLang="en-US" sz="2000" smtClean="0">
                <a:latin typeface="微软雅黑" pitchFamily="34" charset="-122"/>
                <a:ea typeface="微软雅黑" pitchFamily="34" charset="-122"/>
                <a:cs typeface="+mn-cs"/>
              </a:rPr>
              <a:t>控件的尺寸由视图的宽度、高度等属性确定。</a:t>
            </a:r>
          </a:p>
        </p:txBody>
      </p:sp>
      <p:sp>
        <p:nvSpPr>
          <p:cNvPr id="102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7" name="Rectangle 2"/>
          <p:cNvSpPr txBox="1">
            <a:spLocks noChangeArrowheads="1"/>
          </p:cNvSpPr>
          <p:nvPr/>
        </p:nvSpPr>
        <p:spPr bwMode="gray">
          <a:xfrm>
            <a:off x="1301750" y="404813"/>
            <a:ext cx="7086600" cy="487362"/>
          </a:xfrm>
          <a:prstGeom prst="rect">
            <a:avLst/>
          </a:prstGeom>
          <a:noFill/>
          <a:ln w="9525">
            <a:noFill/>
            <a:miter lim="800000"/>
            <a:headEnd/>
            <a:tailEnd/>
          </a:ln>
        </p:spPr>
        <p:txBody>
          <a:bodyPr anchor="ctr"/>
          <a:lstStyle/>
          <a:p>
            <a:pPr algn="r">
              <a:defRPr/>
            </a:pPr>
            <a:r>
              <a:rPr lang="en-US" sz="3200"/>
              <a:t>3.4 </a:t>
            </a:r>
            <a:r>
              <a:rPr lang="zh-CN" altLang="en-US" sz="3200"/>
              <a:t>布局管理器</a:t>
            </a:r>
            <a:endParaRPr lang="en-US" altLang="zh-CN" sz="3200" b="1" kern="0">
              <a:solidFill>
                <a:schemeClr val="tx2"/>
              </a:solidFill>
              <a:latin typeface="+mj-lt"/>
              <a:ea typeface="宋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up)">
                                      <p:cBhvr>
                                        <p:cTn id="7" dur="500"/>
                                        <p:tgtEl>
                                          <p:spTgt spid="14336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3363">
                                            <p:txEl>
                                              <p:pRg st="1" end="1"/>
                                            </p:txEl>
                                          </p:spTgt>
                                        </p:tgtEl>
                                        <p:attrNameLst>
                                          <p:attrName>style.visibility</p:attrName>
                                        </p:attrNameLst>
                                      </p:cBhvr>
                                      <p:to>
                                        <p:strVal val="visible"/>
                                      </p:to>
                                    </p:set>
                                    <p:animEffect transition="in" filter="wipe(up)">
                                      <p:cBhvr>
                                        <p:cTn id="10" dur="500"/>
                                        <p:tgtEl>
                                          <p:spTgt spid="14336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3363">
                                            <p:txEl>
                                              <p:pRg st="2" end="2"/>
                                            </p:txEl>
                                          </p:spTgt>
                                        </p:tgtEl>
                                        <p:attrNameLst>
                                          <p:attrName>style.visibility</p:attrName>
                                        </p:attrNameLst>
                                      </p:cBhvr>
                                      <p:to>
                                        <p:strVal val="visible"/>
                                      </p:to>
                                    </p:set>
                                    <p:animEffect transition="in" filter="wipe(up)">
                                      <p:cBhvr>
                                        <p:cTn id="13" dur="500"/>
                                        <p:tgtEl>
                                          <p:spTgt spid="14336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3363">
                                            <p:txEl>
                                              <p:pRg st="3" end="3"/>
                                            </p:txEl>
                                          </p:spTgt>
                                        </p:tgtEl>
                                        <p:attrNameLst>
                                          <p:attrName>style.visibility</p:attrName>
                                        </p:attrNameLst>
                                      </p:cBhvr>
                                      <p:to>
                                        <p:strVal val="visible"/>
                                      </p:to>
                                    </p:set>
                                    <p:animEffect transition="in" filter="wipe(up)">
                                      <p:cBhvr>
                                        <p:cTn id="16" dur="500"/>
                                        <p:tgtEl>
                                          <p:spTgt spid="14336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43363">
                                            <p:txEl>
                                              <p:pRg st="4" end="4"/>
                                            </p:txEl>
                                          </p:spTgt>
                                        </p:tgtEl>
                                        <p:attrNameLst>
                                          <p:attrName>style.visibility</p:attrName>
                                        </p:attrNameLst>
                                      </p:cBhvr>
                                      <p:to>
                                        <p:strVal val="visible"/>
                                      </p:to>
                                    </p:set>
                                    <p:animEffect transition="in" filter="wipe(up)">
                                      <p:cBhvr>
                                        <p:cTn id="19" dur="500"/>
                                        <p:tgtEl>
                                          <p:spTgt spid="14336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43363">
                                            <p:txEl>
                                              <p:pRg st="5" end="5"/>
                                            </p:txEl>
                                          </p:spTgt>
                                        </p:tgtEl>
                                        <p:attrNameLst>
                                          <p:attrName>style.visibility</p:attrName>
                                        </p:attrNameLst>
                                      </p:cBhvr>
                                      <p:to>
                                        <p:strVal val="visible"/>
                                      </p:to>
                                    </p:set>
                                    <p:animEffect transition="in" filter="wipe(up)">
                                      <p:cBhvr>
                                        <p:cTn id="22" dur="500"/>
                                        <p:tgtEl>
                                          <p:spTgt spid="14336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43363">
                                            <p:txEl>
                                              <p:pRg st="6" end="6"/>
                                            </p:txEl>
                                          </p:spTgt>
                                        </p:tgtEl>
                                        <p:attrNameLst>
                                          <p:attrName>style.visibility</p:attrName>
                                        </p:attrNameLst>
                                      </p:cBhvr>
                                      <p:to>
                                        <p:strVal val="visible"/>
                                      </p:to>
                                    </p:set>
                                    <p:animEffect transition="in" filter="wipe(up)">
                                      <p:cBhvr>
                                        <p:cTn id="25" dur="500"/>
                                        <p:tgtEl>
                                          <p:spTgt spid="14336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43363">
                                            <p:txEl>
                                              <p:pRg st="7" end="7"/>
                                            </p:txEl>
                                          </p:spTgt>
                                        </p:tgtEl>
                                        <p:attrNameLst>
                                          <p:attrName>style.visibility</p:attrName>
                                        </p:attrNameLst>
                                      </p:cBhvr>
                                      <p:to>
                                        <p:strVal val="visible"/>
                                      </p:to>
                                    </p:set>
                                    <p:animEffect transition="in" filter="wipe(up)">
                                      <p:cBhvr>
                                        <p:cTn id="28" dur="500"/>
                                        <p:tgtEl>
                                          <p:spTgt spid="14336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43363">
                                            <p:txEl>
                                              <p:pRg st="8" end="8"/>
                                            </p:txEl>
                                          </p:spTgt>
                                        </p:tgtEl>
                                        <p:attrNameLst>
                                          <p:attrName>style.visibility</p:attrName>
                                        </p:attrNameLst>
                                      </p:cBhvr>
                                      <p:to>
                                        <p:strVal val="visible"/>
                                      </p:to>
                                    </p:set>
                                    <p:animEffect transition="in" filter="wipe(up)">
                                      <p:cBhvr>
                                        <p:cTn id="31" dur="500"/>
                                        <p:tgtEl>
                                          <p:spTgt spid="143363">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3363">
                                            <p:txEl>
                                              <p:pRg st="9" end="9"/>
                                            </p:txEl>
                                          </p:spTgt>
                                        </p:tgtEl>
                                        <p:attrNameLst>
                                          <p:attrName>style.visibility</p:attrName>
                                        </p:attrNameLst>
                                      </p:cBhvr>
                                      <p:to>
                                        <p:strVal val="visible"/>
                                      </p:to>
                                    </p:set>
                                    <p:animEffect transition="in" filter="wipe(up)">
                                      <p:cBhvr>
                                        <p:cTn id="34" dur="500"/>
                                        <p:tgtEl>
                                          <p:spTgt spid="143363">
                                            <p:txEl>
                                              <p:pRg st="9" end="9"/>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43363">
                                            <p:txEl>
                                              <p:pRg st="10" end="10"/>
                                            </p:txEl>
                                          </p:spTgt>
                                        </p:tgtEl>
                                        <p:attrNameLst>
                                          <p:attrName>style.visibility</p:attrName>
                                        </p:attrNameLst>
                                      </p:cBhvr>
                                      <p:to>
                                        <p:strVal val="visible"/>
                                      </p:to>
                                    </p:set>
                                    <p:animEffect transition="in" filter="wipe(up)">
                                      <p:cBhvr>
                                        <p:cTn id="37" dur="500"/>
                                        <p:tgtEl>
                                          <p:spTgt spid="143363">
                                            <p:txEl>
                                              <p:pRg st="10" end="10"/>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43363">
                                            <p:txEl>
                                              <p:pRg st="11" end="11"/>
                                            </p:txEl>
                                          </p:spTgt>
                                        </p:tgtEl>
                                        <p:attrNameLst>
                                          <p:attrName>style.visibility</p:attrName>
                                        </p:attrNameLst>
                                      </p:cBhvr>
                                      <p:to>
                                        <p:strVal val="visible"/>
                                      </p:to>
                                    </p:set>
                                    <p:animEffect transition="in" filter="wipe(up)">
                                      <p:cBhvr>
                                        <p:cTn id="40" dur="500"/>
                                        <p:tgtEl>
                                          <p:spTgt spid="1433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zh-CN" altLang="en-US"/>
              <a:t>帧布局</a:t>
            </a:r>
            <a:r>
              <a:rPr lang="en-US" altLang="zh-CN"/>
              <a:t>FrameLayout</a:t>
            </a:r>
            <a:endParaRPr lang="en-US" altLang="zh-CN">
              <a:ea typeface="宋体" pitchFamily="2" charset="-122"/>
            </a:endParaRPr>
          </a:p>
        </p:txBody>
      </p:sp>
      <p:sp>
        <p:nvSpPr>
          <p:cNvPr id="145411" name="Rectangle 3"/>
          <p:cNvSpPr>
            <a:spLocks noGrp="1" noChangeArrowheads="1"/>
          </p:cNvSpPr>
          <p:nvPr>
            <p:ph type="body" idx="1"/>
          </p:nvPr>
        </p:nvSpPr>
        <p:spPr>
          <a:xfrm>
            <a:off x="323850" y="1125538"/>
            <a:ext cx="8569325" cy="5111750"/>
          </a:xfrm>
        </p:spPr>
        <p:txBody>
          <a:bodyPr/>
          <a:lstStyle/>
          <a:p>
            <a:pPr>
              <a:lnSpc>
                <a:spcPct val="110000"/>
              </a:lnSpc>
              <a:spcBef>
                <a:spcPct val="35000"/>
              </a:spcBef>
              <a:defRPr/>
            </a:pPr>
            <a:r>
              <a:rPr lang="en-US" altLang="zh-CN" sz="2400" b="1" err="1" smtClean="0">
                <a:latin typeface="微软雅黑" pitchFamily="34" charset="-122"/>
                <a:ea typeface="微软雅黑" pitchFamily="34" charset="-122"/>
              </a:rPr>
              <a:t>FrameLayout</a:t>
            </a:r>
            <a:r>
              <a:rPr lang="zh-CN" altLang="en-US" sz="2400" b="1" smtClean="0">
                <a:latin typeface="微软雅黑" pitchFamily="34" charset="-122"/>
                <a:ea typeface="微软雅黑" pitchFamily="34" charset="-122"/>
              </a:rPr>
              <a:t>（帧布局）</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是最简单的布局方式。</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从屏幕的左上角开始显示子对象。</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后添加的对象覆盖前一个对象。</a:t>
            </a:r>
          </a:p>
        </p:txBody>
      </p:sp>
      <p:sp>
        <p:nvSpPr>
          <p:cNvPr id="1126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45413" name="Picture 5" descr="frame_layout"/>
          <p:cNvPicPr>
            <a:picLocks noChangeAspect="1" noChangeArrowheads="1"/>
          </p:cNvPicPr>
          <p:nvPr/>
        </p:nvPicPr>
        <p:blipFill>
          <a:blip r:embed="rId2" cstate="print"/>
          <a:srcRect/>
          <a:stretch>
            <a:fillRect/>
          </a:stretch>
        </p:blipFill>
        <p:spPr bwMode="auto">
          <a:xfrm>
            <a:off x="5429250" y="1428750"/>
            <a:ext cx="3059113" cy="45735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up)">
                                      <p:cBhvr>
                                        <p:cTn id="7" dur="500"/>
                                        <p:tgtEl>
                                          <p:spTgt spid="145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wipe(up)">
                                      <p:cBhvr>
                                        <p:cTn id="12" dur="500"/>
                                        <p:tgtEl>
                                          <p:spTgt spid="145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wipe(up)">
                                      <p:cBhvr>
                                        <p:cTn id="17" dur="500"/>
                                        <p:tgtEl>
                                          <p:spTgt spid="145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5411">
                                            <p:txEl>
                                              <p:pRg st="3" end="3"/>
                                            </p:txEl>
                                          </p:spTgt>
                                        </p:tgtEl>
                                        <p:attrNameLst>
                                          <p:attrName>style.visibility</p:attrName>
                                        </p:attrNameLst>
                                      </p:cBhvr>
                                      <p:to>
                                        <p:strVal val="visible"/>
                                      </p:to>
                                    </p:set>
                                    <p:animEffect transition="in" filter="wipe(up)">
                                      <p:cBhvr>
                                        <p:cTn id="22" dur="500"/>
                                        <p:tgtEl>
                                          <p:spTgt spid="145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45413"/>
                                        </p:tgtEl>
                                        <p:attrNameLst>
                                          <p:attrName>style.visibility</p:attrName>
                                        </p:attrNameLst>
                                      </p:cBhvr>
                                      <p:to>
                                        <p:strVal val="visible"/>
                                      </p:to>
                                    </p:set>
                                    <p:anim calcmode="lin" valueType="num">
                                      <p:cBhvr>
                                        <p:cTn id="27" dur="500" fill="hold"/>
                                        <p:tgtEl>
                                          <p:spTgt spid="145413"/>
                                        </p:tgtEl>
                                        <p:attrNameLst>
                                          <p:attrName>ppt_w</p:attrName>
                                        </p:attrNameLst>
                                      </p:cBhvr>
                                      <p:tavLst>
                                        <p:tav tm="0">
                                          <p:val>
                                            <p:fltVal val="0"/>
                                          </p:val>
                                        </p:tav>
                                        <p:tav tm="100000">
                                          <p:val>
                                            <p:strVal val="#ppt_w"/>
                                          </p:val>
                                        </p:tav>
                                      </p:tavLst>
                                    </p:anim>
                                    <p:anim calcmode="lin" valueType="num">
                                      <p:cBhvr>
                                        <p:cTn id="28" dur="500" fill="hold"/>
                                        <p:tgtEl>
                                          <p:spTgt spid="1454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mtClean="0"/>
              <a:t>Android</a:t>
            </a:r>
            <a:r>
              <a:rPr lang="zh-CN" altLang="zh-CN" smtClean="0"/>
              <a:t>的控件，一般是在</a:t>
            </a:r>
            <a:r>
              <a:rPr lang="en-US" altLang="zh-CN" smtClean="0"/>
              <a:t>res/layout</a:t>
            </a:r>
            <a:r>
              <a:rPr lang="zh-CN" altLang="zh-CN" smtClean="0"/>
              <a:t>下的布局文件中声明。每个控件都有自己的</a:t>
            </a:r>
            <a:r>
              <a:rPr lang="en-US" altLang="zh-CN" smtClean="0"/>
              <a:t>id</a:t>
            </a:r>
            <a:r>
              <a:rPr lang="zh-CN" altLang="zh-CN" smtClean="0"/>
              <a:t>，还有在布局中，显示的宽度（</a:t>
            </a:r>
            <a:r>
              <a:rPr lang="en-US" altLang="zh-CN" err="1" smtClean="0"/>
              <a:t>layout_width</a:t>
            </a:r>
            <a:r>
              <a:rPr lang="zh-CN" altLang="zh-CN" smtClean="0"/>
              <a:t>）和高度（</a:t>
            </a:r>
            <a:r>
              <a:rPr lang="en-US" altLang="zh-CN" err="1" smtClean="0"/>
              <a:t>layout_height</a:t>
            </a:r>
            <a:r>
              <a:rPr lang="zh-CN" altLang="zh-CN" smtClean="0"/>
              <a:t>）。除此之外，每个控件还有自己特有的属性，更进一步的规范了控件在布局中的显示效果。控件就是通过这些属性的设置来实现的。</a:t>
            </a:r>
          </a:p>
          <a:p>
            <a:endParaRPr lang="zh-CN" altLang="en-US"/>
          </a:p>
        </p:txBody>
      </p:sp>
      <p:sp>
        <p:nvSpPr>
          <p:cNvPr id="2" name="标题 1"/>
          <p:cNvSpPr>
            <a:spLocks noGrp="1"/>
          </p:cNvSpPr>
          <p:nvPr>
            <p:ph type="title"/>
          </p:nvPr>
        </p:nvSpPr>
        <p:spPr/>
        <p:txBody>
          <a:bodyPr>
            <a:normAutofit fontScale="90000"/>
          </a:bodyPr>
          <a:lstStyle/>
          <a:p>
            <a:r>
              <a:rPr lang="en-US" altLang="zh-CN" b="1" smtClean="0"/>
              <a:t>3.1.1  </a:t>
            </a:r>
            <a:r>
              <a:rPr lang="zh-CN" altLang="zh-CN" b="1" smtClean="0"/>
              <a:t>控件的构成</a:t>
            </a:r>
            <a:br>
              <a:rPr lang="zh-CN" altLang="zh-CN" b="1" smtClean="0"/>
            </a:b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帧布局</a:t>
            </a:r>
            <a:r>
              <a:rPr lang="en-US" altLang="zh-CN" smtClean="0"/>
              <a:t>FrameLayout</a:t>
            </a:r>
            <a:endParaRPr lang="zh-CN" altLang="en-US" smtClean="0"/>
          </a:p>
        </p:txBody>
      </p:sp>
      <p:sp>
        <p:nvSpPr>
          <p:cNvPr id="19459" name="内容占位符 2"/>
          <p:cNvSpPr>
            <a:spLocks noGrp="1"/>
          </p:cNvSpPr>
          <p:nvPr>
            <p:ph idx="1"/>
          </p:nvPr>
        </p:nvSpPr>
        <p:spPr>
          <a:xfrm>
            <a:off x="457200" y="1371600"/>
            <a:ext cx="5715000" cy="5029200"/>
          </a:xfrm>
        </p:spPr>
        <p:txBody>
          <a:bodyPr/>
          <a:lstStyle/>
          <a:p>
            <a:r>
              <a:rPr lang="zh-CN" altLang="en-US" sz="1800" smtClean="0"/>
              <a:t>帧布局的方式：</a:t>
            </a:r>
            <a:endParaRPr lang="en-US" altLang="zh-CN" sz="1800" smtClean="0"/>
          </a:p>
          <a:p>
            <a:pPr lvl="1"/>
            <a:r>
              <a:rPr lang="zh-CN" altLang="en-US" sz="1600" smtClean="0"/>
              <a:t>每个控件是一个帧</a:t>
            </a:r>
            <a:endParaRPr lang="en-US" altLang="zh-CN" sz="1600" smtClean="0"/>
          </a:p>
          <a:p>
            <a:pPr lvl="1"/>
            <a:r>
              <a:rPr lang="zh-CN" altLang="en-US" sz="1600" smtClean="0"/>
              <a:t>每个帧根据自己的</a:t>
            </a:r>
            <a:r>
              <a:rPr lang="en-US" altLang="zh-CN" sz="1600" smtClean="0"/>
              <a:t>gravity</a:t>
            </a:r>
            <a:r>
              <a:rPr lang="zh-CN" altLang="en-US" sz="1600" smtClean="0"/>
              <a:t>属性执行对齐</a:t>
            </a:r>
            <a:endParaRPr lang="en-US" altLang="zh-CN" sz="1600" smtClean="0"/>
          </a:p>
          <a:p>
            <a:pPr lvl="1"/>
            <a:r>
              <a:rPr lang="zh-CN" altLang="en-US" sz="1600" smtClean="0"/>
              <a:t>多个帧层叠摆放，后面的帧覆盖前面的帧</a:t>
            </a:r>
            <a:endParaRPr lang="en-US" altLang="zh-CN" sz="1600" smtClean="0"/>
          </a:p>
          <a:p>
            <a:r>
              <a:rPr lang="zh-CN" altLang="en-US" sz="1800" smtClean="0"/>
              <a:t>示例：</a:t>
            </a:r>
            <a:endParaRPr lang="en-US" altLang="zh-CN" sz="1800" smtClean="0"/>
          </a:p>
        </p:txBody>
      </p:sp>
      <p:pic>
        <p:nvPicPr>
          <p:cNvPr id="19460" name="图片 3"/>
          <p:cNvPicPr>
            <a:picLocks noChangeAspect="1"/>
          </p:cNvPicPr>
          <p:nvPr/>
        </p:nvPicPr>
        <p:blipFill>
          <a:blip r:embed="rId2"/>
          <a:srcRect/>
          <a:stretch>
            <a:fillRect/>
          </a:stretch>
        </p:blipFill>
        <p:spPr bwMode="auto">
          <a:xfrm>
            <a:off x="6553200" y="1600200"/>
            <a:ext cx="1928813" cy="3429000"/>
          </a:xfrm>
          <a:prstGeom prst="rect">
            <a:avLst/>
          </a:prstGeom>
          <a:noFill/>
          <a:ln w="9525">
            <a:noFill/>
            <a:miter lim="800000"/>
            <a:headEnd/>
            <a:tailEnd/>
          </a:ln>
        </p:spPr>
      </p:pic>
      <p:sp>
        <p:nvSpPr>
          <p:cNvPr id="5" name="矩形 4"/>
          <p:cNvSpPr/>
          <p:nvPr/>
        </p:nvSpPr>
        <p:spPr>
          <a:xfrm>
            <a:off x="-32" y="3143248"/>
            <a:ext cx="6000792" cy="2308324"/>
          </a:xfrm>
          <a:prstGeom prst="rect">
            <a:avLst/>
          </a:prstGeom>
          <a:solidFill>
            <a:srgbClr val="DDDDDD"/>
          </a:solidFill>
        </p:spPr>
        <p:txBody>
          <a:bodyPr wrap="square">
            <a:spAutoFit/>
          </a:bodyPr>
          <a:lstStyle/>
          <a:p>
            <a:r>
              <a:rPr lang="en-US" altLang="zh-CN" sz="1600" smtClean="0"/>
              <a:t>&lt;</a:t>
            </a:r>
            <a:r>
              <a:rPr lang="en-US" altLang="zh-CN" sz="1600" err="1" smtClean="0"/>
              <a:t>FrameLayout</a:t>
            </a:r>
            <a:endParaRPr lang="en-US" altLang="zh-CN" sz="1600" smtClean="0"/>
          </a:p>
          <a:p>
            <a:r>
              <a:rPr lang="en-US" altLang="zh-CN" sz="1600" smtClean="0"/>
              <a:t>     </a:t>
            </a:r>
            <a:r>
              <a:rPr lang="en-US" altLang="zh-CN" sz="1600" err="1" smtClean="0"/>
              <a:t>android:id</a:t>
            </a:r>
            <a:r>
              <a:rPr lang="en-US" altLang="zh-CN" sz="1600" smtClean="0"/>
              <a:t>=</a:t>
            </a:r>
            <a:r>
              <a:rPr lang="en-US" altLang="zh-CN" sz="1600" i="1" smtClean="0"/>
              <a:t>"@+id/frameLayout1" </a:t>
            </a:r>
          </a:p>
          <a:p>
            <a:r>
              <a:rPr lang="en-US" altLang="zh-CN" sz="1600" smtClean="0"/>
              <a:t>     </a:t>
            </a:r>
            <a:r>
              <a:rPr lang="en-US" altLang="zh-CN" sz="1600" err="1" smtClean="0"/>
              <a:t>android:layout_width</a:t>
            </a:r>
            <a:r>
              <a:rPr lang="en-US" altLang="zh-CN" sz="1600" smtClean="0"/>
              <a:t>=</a:t>
            </a:r>
            <a:r>
              <a:rPr lang="en-US" altLang="zh-CN" sz="1600" i="1" smtClean="0"/>
              <a:t>"</a:t>
            </a:r>
            <a:r>
              <a:rPr lang="en-US" altLang="zh-CN" sz="1600" i="1" err="1" smtClean="0"/>
              <a:t>fill_parent</a:t>
            </a:r>
            <a:r>
              <a:rPr lang="en-US" altLang="zh-CN" sz="1600" i="1" smtClean="0"/>
              <a:t>" </a:t>
            </a:r>
          </a:p>
          <a:p>
            <a:r>
              <a:rPr lang="en-US" altLang="zh-CN" sz="1600" smtClean="0"/>
              <a:t>     </a:t>
            </a:r>
            <a:r>
              <a:rPr lang="en-US" altLang="zh-CN" sz="1600" err="1" smtClean="0"/>
              <a:t>android:layout_height</a:t>
            </a:r>
            <a:r>
              <a:rPr lang="en-US" altLang="zh-CN" sz="1600" smtClean="0"/>
              <a:t>=</a:t>
            </a:r>
            <a:r>
              <a:rPr lang="en-US" altLang="zh-CN" sz="1600" i="1" smtClean="0"/>
              <a:t>"</a:t>
            </a:r>
            <a:r>
              <a:rPr lang="en-US" altLang="zh-CN" sz="1600" i="1" err="1" smtClean="0"/>
              <a:t>fill_parent</a:t>
            </a:r>
            <a:r>
              <a:rPr lang="en-US" altLang="zh-CN" sz="1600" i="1" smtClean="0"/>
              <a:t>" </a:t>
            </a:r>
          </a:p>
          <a:p>
            <a:r>
              <a:rPr lang="en-US" altLang="zh-CN" sz="1600" smtClean="0"/>
              <a:t>     </a:t>
            </a:r>
            <a:r>
              <a:rPr lang="en-US" altLang="zh-CN" sz="1600" err="1" smtClean="0"/>
              <a:t>xmlns:android</a:t>
            </a:r>
            <a:r>
              <a:rPr lang="en-US" altLang="zh-CN" sz="1600" smtClean="0"/>
              <a:t>=</a:t>
            </a:r>
            <a:r>
              <a:rPr lang="en-US" altLang="zh-CN" sz="1600" i="1" smtClean="0"/>
              <a:t>"http://schemas.android.com/apk/res/android"</a:t>
            </a:r>
          </a:p>
          <a:p>
            <a:r>
              <a:rPr lang="en-US" altLang="zh-CN" sz="1600" smtClean="0"/>
              <a:t>     </a:t>
            </a:r>
            <a:r>
              <a:rPr lang="en-US" altLang="zh-CN" sz="1600" err="1" smtClean="0"/>
              <a:t>android:background</a:t>
            </a:r>
            <a:r>
              <a:rPr lang="en-US" altLang="zh-CN" sz="1600" smtClean="0"/>
              <a:t>=</a:t>
            </a:r>
            <a:r>
              <a:rPr lang="en-US" altLang="zh-CN" sz="1600" i="1" smtClean="0"/>
              <a:t>"</a:t>
            </a:r>
            <a:r>
              <a:rPr lang="en-US" altLang="zh-CN" sz="1600" i="1" u="sng" smtClean="0"/>
              <a:t>@</a:t>
            </a:r>
            <a:r>
              <a:rPr lang="en-US" altLang="zh-CN" sz="1600" i="1" u="sng" err="1" smtClean="0"/>
              <a:t>drawable</a:t>
            </a:r>
            <a:r>
              <a:rPr lang="en-US" altLang="zh-CN" sz="1600" i="1" u="sng" smtClean="0"/>
              <a:t>/background"</a:t>
            </a:r>
          </a:p>
          <a:p>
            <a:r>
              <a:rPr lang="en-US" altLang="zh-CN" sz="1600" smtClean="0"/>
              <a:t>     </a:t>
            </a:r>
            <a:r>
              <a:rPr lang="en-US" altLang="zh-CN" sz="1600" err="1" smtClean="0"/>
              <a:t>android:foreground</a:t>
            </a:r>
            <a:r>
              <a:rPr lang="en-US" altLang="zh-CN" sz="1600" smtClean="0"/>
              <a:t>=</a:t>
            </a:r>
            <a:r>
              <a:rPr lang="en-US" altLang="zh-CN" sz="1600" i="1" smtClean="0"/>
              <a:t>"</a:t>
            </a:r>
            <a:r>
              <a:rPr lang="en-US" altLang="zh-CN" sz="1600" i="1" u="sng" smtClean="0"/>
              <a:t>@</a:t>
            </a:r>
            <a:r>
              <a:rPr lang="en-US" altLang="zh-CN" sz="1600" i="1" u="sng" err="1" smtClean="0"/>
              <a:t>drawable</a:t>
            </a:r>
            <a:r>
              <a:rPr lang="en-US" altLang="zh-CN" sz="1600" i="1" u="sng" smtClean="0"/>
              <a:t>/icon"</a:t>
            </a:r>
          </a:p>
          <a:p>
            <a:r>
              <a:rPr lang="en-US" altLang="zh-CN" sz="1600" smtClean="0"/>
              <a:t>     </a:t>
            </a:r>
            <a:r>
              <a:rPr lang="en-US" altLang="zh-CN" sz="1600" err="1" smtClean="0"/>
              <a:t>android:foregroundGravity</a:t>
            </a:r>
            <a:r>
              <a:rPr lang="en-US" altLang="zh-CN" sz="1600" smtClean="0"/>
              <a:t>=</a:t>
            </a:r>
            <a:r>
              <a:rPr lang="en-US" altLang="zh-CN" sz="1600" i="1" smtClean="0"/>
              <a:t>"</a:t>
            </a:r>
            <a:r>
              <a:rPr lang="en-US" altLang="zh-CN" sz="1600" i="1" err="1" smtClean="0"/>
              <a:t>bottom|right</a:t>
            </a:r>
            <a:r>
              <a:rPr lang="en-US" altLang="zh-CN" sz="1600" i="1" smtClean="0"/>
              <a:t>"</a:t>
            </a:r>
          </a:p>
          <a:p>
            <a:r>
              <a:rPr lang="zh-CN" altLang="en-US" sz="1600" smtClean="0"/>
              <a:t>     </a:t>
            </a:r>
            <a:r>
              <a:rPr lang="en-US" altLang="zh-CN" sz="1600" smtClean="0"/>
              <a:t>&gt;</a:t>
            </a:r>
          </a:p>
        </p:txBody>
      </p:sp>
      <p:pic>
        <p:nvPicPr>
          <p:cNvPr id="6" name="Picture 2"/>
          <p:cNvPicPr>
            <a:picLocks noChangeAspect="1" noChangeArrowheads="1"/>
          </p:cNvPicPr>
          <p:nvPr/>
        </p:nvPicPr>
        <p:blipFill>
          <a:blip r:embed="rId3"/>
          <a:srcRect/>
          <a:stretch>
            <a:fillRect/>
          </a:stretch>
        </p:blipFill>
        <p:spPr bwMode="auto">
          <a:xfrm>
            <a:off x="5981700" y="1285860"/>
            <a:ext cx="31623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帧布局</a:t>
            </a:r>
            <a:r>
              <a:rPr lang="en-US" altLang="zh-CN" smtClean="0"/>
              <a:t>FrameLayout</a:t>
            </a:r>
            <a:endParaRPr lang="zh-CN" altLang="en-US" smtClean="0"/>
          </a:p>
        </p:txBody>
      </p:sp>
      <p:sp>
        <p:nvSpPr>
          <p:cNvPr id="5" name="矩形 4"/>
          <p:cNvSpPr/>
          <p:nvPr/>
        </p:nvSpPr>
        <p:spPr>
          <a:xfrm>
            <a:off x="-32" y="1071546"/>
            <a:ext cx="5643602" cy="5262979"/>
          </a:xfrm>
          <a:prstGeom prst="rect">
            <a:avLst/>
          </a:prstGeom>
          <a:solidFill>
            <a:srgbClr val="DDDDDD"/>
          </a:solidFill>
        </p:spPr>
        <p:txBody>
          <a:bodyPr wrap="square">
            <a:spAutoFit/>
          </a:bodyPr>
          <a:lstStyle/>
          <a:p>
            <a:r>
              <a:rPr lang="zh-CN" altLang="en-US" sz="1400" smtClean="0"/>
              <a:t> </a:t>
            </a:r>
            <a:r>
              <a:rPr lang="en-US" altLang="zh-CN" sz="1400" smtClean="0"/>
              <a:t>&lt;!-- </a:t>
            </a:r>
            <a:r>
              <a:rPr lang="zh-CN" altLang="en-US" sz="1400" smtClean="0"/>
              <a:t>添加居中显示的红色背景的</a:t>
            </a:r>
            <a:r>
              <a:rPr lang="en-US" altLang="zh-CN" sz="1400" err="1" smtClean="0"/>
              <a:t>TextView</a:t>
            </a:r>
            <a:r>
              <a:rPr lang="zh-CN" altLang="en-US" sz="1400" smtClean="0"/>
              <a:t>，将显示在最下层</a:t>
            </a:r>
            <a:r>
              <a:rPr lang="en-US" altLang="zh-CN" sz="1400" smtClean="0"/>
              <a:t>--&gt;</a:t>
            </a:r>
          </a:p>
          <a:p>
            <a:r>
              <a:rPr lang="en-US" altLang="zh-CN" sz="1400" smtClean="0"/>
              <a:t>    &lt;</a:t>
            </a:r>
            <a:r>
              <a:rPr lang="en-US" altLang="zh-CN" sz="1400" err="1" smtClean="0"/>
              <a:t>TextView</a:t>
            </a:r>
            <a:r>
              <a:rPr lang="en-US" altLang="zh-CN" sz="1400" smtClean="0"/>
              <a:t> </a:t>
            </a:r>
            <a:r>
              <a:rPr lang="en-US" altLang="zh-CN" sz="1400" err="1" smtClean="0"/>
              <a:t>android:text</a:t>
            </a:r>
            <a:r>
              <a:rPr lang="en-US" altLang="zh-CN" sz="1400" smtClean="0"/>
              <a:t>=</a:t>
            </a:r>
            <a:r>
              <a:rPr lang="en-US" altLang="zh-CN" sz="1400" i="1" smtClean="0"/>
              <a:t>"</a:t>
            </a:r>
            <a:r>
              <a:rPr lang="zh-CN" altLang="en-US" sz="1400" i="1" smtClean="0"/>
              <a:t>红色背景的</a:t>
            </a:r>
            <a:r>
              <a:rPr lang="en-US" altLang="zh-CN" sz="1400" i="1" err="1" smtClean="0"/>
              <a:t>TextView</a:t>
            </a:r>
            <a:r>
              <a:rPr lang="en-US" altLang="zh-CN" sz="1400" i="1" smtClean="0"/>
              <a:t>"</a:t>
            </a:r>
          </a:p>
          <a:p>
            <a:r>
              <a:rPr lang="en-US" altLang="zh-CN" sz="1400" smtClean="0"/>
              <a:t>     </a:t>
            </a:r>
            <a:r>
              <a:rPr lang="en-US" altLang="zh-CN" sz="1400" err="1" smtClean="0"/>
              <a:t>android:id</a:t>
            </a:r>
            <a:r>
              <a:rPr lang="en-US" altLang="zh-CN" sz="1400" smtClean="0"/>
              <a:t>=</a:t>
            </a:r>
            <a:r>
              <a:rPr lang="en-US" altLang="zh-CN" sz="1400" i="1" smtClean="0"/>
              <a:t>"@+id/textView1" </a:t>
            </a:r>
          </a:p>
          <a:p>
            <a:r>
              <a:rPr lang="en-US" altLang="zh-CN" sz="1400" smtClean="0"/>
              <a:t>     </a:t>
            </a:r>
            <a:r>
              <a:rPr lang="en-US" altLang="zh-CN" sz="1400" err="1" smtClean="0"/>
              <a:t>android:background</a:t>
            </a:r>
            <a:r>
              <a:rPr lang="en-US" altLang="zh-CN" sz="1400" smtClean="0"/>
              <a:t>=</a:t>
            </a:r>
            <a:r>
              <a:rPr lang="en-US" altLang="zh-CN" sz="1400" i="1" smtClean="0"/>
              <a:t>"#FFFF0000"</a:t>
            </a:r>
          </a:p>
          <a:p>
            <a:r>
              <a:rPr lang="en-US" altLang="zh-CN" sz="1400" smtClean="0"/>
              <a:t>     </a:t>
            </a:r>
            <a:r>
              <a:rPr lang="en-US" altLang="zh-CN" sz="1400" err="1" smtClean="0"/>
              <a:t>android:layout_gravity</a:t>
            </a:r>
            <a:r>
              <a:rPr lang="en-US" altLang="zh-CN" sz="1400" smtClean="0"/>
              <a:t>=</a:t>
            </a:r>
            <a:r>
              <a:rPr lang="en-US" altLang="zh-CN" sz="1400" i="1" smtClean="0"/>
              <a:t>"center"</a:t>
            </a:r>
          </a:p>
          <a:p>
            <a:r>
              <a:rPr lang="en-US" altLang="zh-CN" sz="1400" smtClean="0"/>
              <a:t>     </a:t>
            </a:r>
            <a:r>
              <a:rPr lang="en-US" altLang="zh-CN" sz="1400" err="1" smtClean="0"/>
              <a:t>android:layout_width</a:t>
            </a:r>
            <a:r>
              <a:rPr lang="en-US" altLang="zh-CN" sz="1400" smtClean="0"/>
              <a:t>=</a:t>
            </a:r>
            <a:r>
              <a:rPr lang="en-US" altLang="zh-CN" sz="1400" i="1" smtClean="0"/>
              <a:t>"240px" </a:t>
            </a:r>
          </a:p>
          <a:p>
            <a:r>
              <a:rPr lang="en-US" altLang="zh-CN" sz="1400" smtClean="0"/>
              <a:t>     </a:t>
            </a:r>
            <a:r>
              <a:rPr lang="en-US" altLang="zh-CN" sz="1400" err="1" smtClean="0"/>
              <a:t>android:layout_height</a:t>
            </a:r>
            <a:r>
              <a:rPr lang="en-US" altLang="zh-CN" sz="1400" smtClean="0"/>
              <a:t>=</a:t>
            </a:r>
            <a:r>
              <a:rPr lang="en-US" altLang="zh-CN" sz="1400" i="1" smtClean="0"/>
              <a:t>"240px"/&gt;</a:t>
            </a:r>
            <a:endParaRPr lang="en-US" altLang="zh-CN" sz="1400" smtClean="0"/>
          </a:p>
          <a:p>
            <a:r>
              <a:rPr lang="en-US" altLang="zh-CN" sz="1400" smtClean="0"/>
              <a:t>&lt;!-- </a:t>
            </a:r>
            <a:r>
              <a:rPr lang="zh-CN" altLang="en-US" sz="1400" smtClean="0"/>
              <a:t>添加居中显示的橙色背景的</a:t>
            </a:r>
            <a:r>
              <a:rPr lang="en-US" altLang="zh-CN" sz="1400" err="1" smtClean="0"/>
              <a:t>TextView</a:t>
            </a:r>
            <a:r>
              <a:rPr lang="zh-CN" altLang="en-US" sz="1400" smtClean="0"/>
              <a:t>，将显示在中间层  </a:t>
            </a:r>
            <a:r>
              <a:rPr lang="en-US" altLang="zh-CN" sz="1400" smtClean="0"/>
              <a:t>--&gt;</a:t>
            </a:r>
            <a:r>
              <a:rPr lang="zh-CN" altLang="en-US" sz="1400" smtClean="0"/>
              <a:t>     </a:t>
            </a:r>
          </a:p>
          <a:p>
            <a:r>
              <a:rPr lang="en-US" altLang="zh-CN" sz="1400" smtClean="0"/>
              <a:t>    &lt;</a:t>
            </a:r>
            <a:r>
              <a:rPr lang="en-US" altLang="zh-CN" sz="1400" err="1" smtClean="0"/>
              <a:t>TextView</a:t>
            </a:r>
            <a:r>
              <a:rPr lang="en-US" altLang="zh-CN" sz="1400" smtClean="0"/>
              <a:t> </a:t>
            </a:r>
            <a:r>
              <a:rPr lang="en-US" altLang="zh-CN" sz="1400" err="1" smtClean="0"/>
              <a:t>android:text</a:t>
            </a:r>
            <a:r>
              <a:rPr lang="en-US" altLang="zh-CN" sz="1400" smtClean="0"/>
              <a:t>=</a:t>
            </a:r>
            <a:r>
              <a:rPr lang="en-US" altLang="zh-CN" sz="1400" i="1" smtClean="0"/>
              <a:t>"</a:t>
            </a:r>
            <a:r>
              <a:rPr lang="zh-CN" altLang="en-US" sz="1400" i="1" smtClean="0"/>
              <a:t>橙色背景的</a:t>
            </a:r>
            <a:r>
              <a:rPr lang="en-US" altLang="zh-CN" sz="1400" i="1" err="1" smtClean="0"/>
              <a:t>TextView</a:t>
            </a:r>
            <a:r>
              <a:rPr lang="en-US" altLang="zh-CN" sz="1400" i="1" smtClean="0"/>
              <a:t>" </a:t>
            </a:r>
          </a:p>
          <a:p>
            <a:r>
              <a:rPr lang="en-US" altLang="zh-CN" sz="1400" smtClean="0"/>
              <a:t>    </a:t>
            </a:r>
            <a:r>
              <a:rPr lang="en-US" altLang="zh-CN" sz="1400" err="1" smtClean="0"/>
              <a:t>android:id</a:t>
            </a:r>
            <a:r>
              <a:rPr lang="en-US" altLang="zh-CN" sz="1400" smtClean="0"/>
              <a:t>=</a:t>
            </a:r>
            <a:r>
              <a:rPr lang="en-US" altLang="zh-CN" sz="1400" i="1" smtClean="0"/>
              <a:t>"@+id/textView2" </a:t>
            </a:r>
          </a:p>
          <a:p>
            <a:r>
              <a:rPr lang="en-US" altLang="zh-CN" sz="1400" smtClean="0"/>
              <a:t>    </a:t>
            </a:r>
            <a:r>
              <a:rPr lang="en-US" altLang="zh-CN" sz="1400" err="1" smtClean="0"/>
              <a:t>android:layout_width</a:t>
            </a:r>
            <a:r>
              <a:rPr lang="en-US" altLang="zh-CN" sz="1400" smtClean="0"/>
              <a:t>=</a:t>
            </a:r>
            <a:r>
              <a:rPr lang="en-US" altLang="zh-CN" sz="1400" i="1" smtClean="0"/>
              <a:t>"180px" </a:t>
            </a:r>
          </a:p>
          <a:p>
            <a:r>
              <a:rPr lang="en-US" altLang="zh-CN" sz="1400" smtClean="0"/>
              <a:t>    </a:t>
            </a:r>
            <a:r>
              <a:rPr lang="en-US" altLang="zh-CN" sz="1400" err="1" smtClean="0"/>
              <a:t>android:layout_height</a:t>
            </a:r>
            <a:r>
              <a:rPr lang="en-US" altLang="zh-CN" sz="1400" smtClean="0"/>
              <a:t>=</a:t>
            </a:r>
            <a:r>
              <a:rPr lang="en-US" altLang="zh-CN" sz="1400" i="1" smtClean="0"/>
              <a:t>"180px"</a:t>
            </a:r>
          </a:p>
          <a:p>
            <a:r>
              <a:rPr lang="en-US" altLang="zh-CN" sz="1400" smtClean="0"/>
              <a:t>    </a:t>
            </a:r>
            <a:r>
              <a:rPr lang="en-US" altLang="zh-CN" sz="1400" err="1" smtClean="0"/>
              <a:t>android:background</a:t>
            </a:r>
            <a:r>
              <a:rPr lang="en-US" altLang="zh-CN" sz="1400" smtClean="0"/>
              <a:t>=</a:t>
            </a:r>
            <a:r>
              <a:rPr lang="en-US" altLang="zh-CN" sz="1400" i="1" smtClean="0"/>
              <a:t>"#FFFF6600"</a:t>
            </a:r>
          </a:p>
          <a:p>
            <a:r>
              <a:rPr lang="en-US" altLang="zh-CN" sz="1400" smtClean="0"/>
              <a:t>    </a:t>
            </a:r>
            <a:r>
              <a:rPr lang="en-US" altLang="zh-CN" sz="1400" err="1" smtClean="0"/>
              <a:t>android:layout_gravity</a:t>
            </a:r>
            <a:r>
              <a:rPr lang="en-US" altLang="zh-CN" sz="1400" smtClean="0"/>
              <a:t>=</a:t>
            </a:r>
            <a:r>
              <a:rPr lang="en-US" altLang="zh-CN" sz="1400" i="1" smtClean="0"/>
              <a:t>"center"</a:t>
            </a:r>
          </a:p>
          <a:p>
            <a:r>
              <a:rPr lang="zh-CN" altLang="en-US" sz="1400" smtClean="0"/>
              <a:t>    </a:t>
            </a:r>
            <a:r>
              <a:rPr lang="en-US" altLang="zh-CN" sz="1400" smtClean="0"/>
              <a:t>/&gt;</a:t>
            </a:r>
          </a:p>
          <a:p>
            <a:r>
              <a:rPr lang="zh-CN" altLang="en-US" sz="1400" smtClean="0"/>
              <a:t>     </a:t>
            </a:r>
            <a:r>
              <a:rPr lang="en-US" altLang="zh-CN" sz="1400" smtClean="0"/>
              <a:t>&lt;!-- </a:t>
            </a:r>
            <a:r>
              <a:rPr lang="zh-CN" altLang="en-US" sz="1400" smtClean="0"/>
              <a:t>添加居中显示的黄色背景的</a:t>
            </a:r>
            <a:r>
              <a:rPr lang="en-US" altLang="zh-CN" sz="1400" err="1" smtClean="0"/>
              <a:t>TextView</a:t>
            </a:r>
            <a:r>
              <a:rPr lang="zh-CN" altLang="en-US" sz="1400" smtClean="0"/>
              <a:t>，将显示在最上层  </a:t>
            </a:r>
            <a:r>
              <a:rPr lang="en-US" altLang="zh-CN" sz="1400" smtClean="0"/>
              <a:t>--&gt;</a:t>
            </a:r>
          </a:p>
          <a:p>
            <a:r>
              <a:rPr lang="en-US" altLang="zh-CN" sz="1400" smtClean="0"/>
              <a:t>    &lt;</a:t>
            </a:r>
            <a:r>
              <a:rPr lang="en-US" altLang="zh-CN" sz="1400" err="1" smtClean="0"/>
              <a:t>TextView</a:t>
            </a:r>
            <a:r>
              <a:rPr lang="en-US" altLang="zh-CN" sz="1400" smtClean="0"/>
              <a:t> </a:t>
            </a:r>
            <a:r>
              <a:rPr lang="en-US" altLang="zh-CN" sz="1400" err="1" smtClean="0"/>
              <a:t>android:text</a:t>
            </a:r>
            <a:r>
              <a:rPr lang="en-US" altLang="zh-CN" sz="1400" smtClean="0"/>
              <a:t>=</a:t>
            </a:r>
            <a:r>
              <a:rPr lang="en-US" altLang="zh-CN" sz="1400" i="1" smtClean="0"/>
              <a:t>"</a:t>
            </a:r>
            <a:r>
              <a:rPr lang="zh-CN" altLang="en-US" sz="1400" i="1" smtClean="0"/>
              <a:t>黄色背景的</a:t>
            </a:r>
            <a:r>
              <a:rPr lang="en-US" altLang="zh-CN" sz="1400" i="1" err="1" smtClean="0"/>
              <a:t>TextView</a:t>
            </a:r>
            <a:r>
              <a:rPr lang="en-US" altLang="zh-CN" sz="1400" i="1" smtClean="0"/>
              <a:t>" </a:t>
            </a:r>
          </a:p>
          <a:p>
            <a:r>
              <a:rPr lang="en-US" altLang="zh-CN" sz="1400" smtClean="0"/>
              <a:t>    </a:t>
            </a:r>
            <a:r>
              <a:rPr lang="en-US" altLang="zh-CN" sz="1400" err="1" smtClean="0"/>
              <a:t>android:id</a:t>
            </a:r>
            <a:r>
              <a:rPr lang="en-US" altLang="zh-CN" sz="1400" smtClean="0"/>
              <a:t>=</a:t>
            </a:r>
            <a:r>
              <a:rPr lang="en-US" altLang="zh-CN" sz="1400" i="1" smtClean="0"/>
              <a:t>"@+id/textView3" </a:t>
            </a:r>
          </a:p>
          <a:p>
            <a:r>
              <a:rPr lang="en-US" altLang="zh-CN" sz="1400" smtClean="0"/>
              <a:t>    </a:t>
            </a:r>
            <a:r>
              <a:rPr lang="en-US" altLang="zh-CN" sz="1400" err="1" smtClean="0"/>
              <a:t>android:layout_width</a:t>
            </a:r>
            <a:r>
              <a:rPr lang="en-US" altLang="zh-CN" sz="1400" smtClean="0"/>
              <a:t>=</a:t>
            </a:r>
            <a:r>
              <a:rPr lang="en-US" altLang="zh-CN" sz="1400" i="1" smtClean="0"/>
              <a:t>"120px" </a:t>
            </a:r>
          </a:p>
          <a:p>
            <a:r>
              <a:rPr lang="en-US" altLang="zh-CN" sz="1400" smtClean="0"/>
              <a:t>    </a:t>
            </a:r>
            <a:r>
              <a:rPr lang="en-US" altLang="zh-CN" sz="1400" err="1" smtClean="0"/>
              <a:t>android:layout_height</a:t>
            </a:r>
            <a:r>
              <a:rPr lang="en-US" altLang="zh-CN" sz="1400" smtClean="0"/>
              <a:t>=</a:t>
            </a:r>
            <a:r>
              <a:rPr lang="en-US" altLang="zh-CN" sz="1400" i="1" smtClean="0"/>
              <a:t>"120px"</a:t>
            </a:r>
          </a:p>
          <a:p>
            <a:r>
              <a:rPr lang="en-US" altLang="zh-CN" sz="1400" smtClean="0"/>
              <a:t>    </a:t>
            </a:r>
            <a:r>
              <a:rPr lang="en-US" altLang="zh-CN" sz="1400" err="1" smtClean="0"/>
              <a:t>android:background</a:t>
            </a:r>
            <a:r>
              <a:rPr lang="en-US" altLang="zh-CN" sz="1400" smtClean="0"/>
              <a:t>=</a:t>
            </a:r>
            <a:r>
              <a:rPr lang="en-US" altLang="zh-CN" sz="1400" i="1" smtClean="0"/>
              <a:t>"#FFFFEE00"</a:t>
            </a:r>
          </a:p>
          <a:p>
            <a:r>
              <a:rPr lang="en-US" altLang="zh-CN" sz="1400" smtClean="0"/>
              <a:t>    </a:t>
            </a:r>
            <a:r>
              <a:rPr lang="en-US" altLang="zh-CN" sz="1400" err="1" smtClean="0"/>
              <a:t>android:layout_gravity</a:t>
            </a:r>
            <a:r>
              <a:rPr lang="en-US" altLang="zh-CN" sz="1400" smtClean="0"/>
              <a:t>=</a:t>
            </a:r>
            <a:r>
              <a:rPr lang="en-US" altLang="zh-CN" sz="1400" i="1" smtClean="0"/>
              <a:t>"center"</a:t>
            </a:r>
          </a:p>
          <a:p>
            <a:r>
              <a:rPr lang="zh-CN" altLang="en-US" sz="1400" smtClean="0"/>
              <a:t>    </a:t>
            </a:r>
            <a:r>
              <a:rPr lang="en-US" altLang="zh-CN" sz="1400" smtClean="0"/>
              <a:t>/&gt;</a:t>
            </a:r>
            <a:r>
              <a:rPr lang="zh-CN" altLang="en-US" sz="1400" smtClean="0"/>
              <a:t>     </a:t>
            </a:r>
          </a:p>
          <a:p>
            <a:r>
              <a:rPr lang="en-US" altLang="zh-CN" sz="1400" smtClean="0"/>
              <a:t>&lt;/</a:t>
            </a:r>
            <a:r>
              <a:rPr lang="en-US" altLang="zh-CN" sz="1400" err="1" smtClean="0"/>
              <a:t>FrameLayout</a:t>
            </a:r>
            <a:r>
              <a:rPr lang="en-US" altLang="zh-CN" sz="1400" smtClean="0"/>
              <a:t>&gt;</a:t>
            </a:r>
            <a:endParaRPr lang="zh-CN" altLang="en-US" sz="1400"/>
          </a:p>
        </p:txBody>
      </p:sp>
      <p:pic>
        <p:nvPicPr>
          <p:cNvPr id="1026" name="Picture 2"/>
          <p:cNvPicPr>
            <a:picLocks noChangeAspect="1" noChangeArrowheads="1"/>
          </p:cNvPicPr>
          <p:nvPr/>
        </p:nvPicPr>
        <p:blipFill>
          <a:blip r:embed="rId2"/>
          <a:srcRect/>
          <a:stretch>
            <a:fillRect/>
          </a:stretch>
        </p:blipFill>
        <p:spPr bwMode="auto">
          <a:xfrm>
            <a:off x="5981700" y="1285860"/>
            <a:ext cx="31623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a:xfrm>
            <a:off x="323850" y="1123950"/>
            <a:ext cx="8820150" cy="5448300"/>
          </a:xfrm>
        </p:spPr>
        <p:txBody>
          <a:bodyPr/>
          <a:lstStyle/>
          <a:p>
            <a:pPr>
              <a:spcBef>
                <a:spcPct val="35000"/>
              </a:spcBef>
              <a:tabLst>
                <a:tab pos="3943350" algn="l"/>
                <a:tab pos="6724650" algn="l"/>
                <a:tab pos="6915150" algn="l"/>
              </a:tabLst>
              <a:defRPr/>
            </a:pPr>
            <a:r>
              <a:rPr lang="en-US" altLang="zh-CN" sz="2400" b="1" err="1" smtClean="0">
                <a:latin typeface="微软雅黑" pitchFamily="34" charset="-122"/>
                <a:ea typeface="微软雅黑" pitchFamily="34" charset="-122"/>
              </a:rPr>
              <a:t>LinearLayout</a:t>
            </a:r>
            <a:r>
              <a:rPr lang="zh-CN" altLang="en-US" sz="2400" b="1" smtClean="0">
                <a:latin typeface="微软雅黑" pitchFamily="34" charset="-122"/>
                <a:ea typeface="微软雅黑" pitchFamily="34" charset="-122"/>
              </a:rPr>
              <a:t>（线性布局）</a:t>
            </a:r>
            <a:r>
              <a:rPr lang="en-US" altLang="zh-CN" sz="2400" b="1" smtClean="0">
                <a:latin typeface="微软雅黑" pitchFamily="34" charset="-122"/>
                <a:ea typeface="微软雅黑" pitchFamily="34" charset="-122"/>
              </a:rPr>
              <a:t> </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是最常用的布局方式。</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以水平或垂直的方式排列子对象。</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一个方向只能有一个对象。</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可以嵌套：一个线性布局内还可以定义线性布局。</a:t>
            </a:r>
          </a:p>
          <a:p>
            <a:pPr>
              <a:spcBef>
                <a:spcPct val="35000"/>
              </a:spcBef>
              <a:tabLst>
                <a:tab pos="3943350" algn="l"/>
                <a:tab pos="6724650" algn="l"/>
                <a:tab pos="6915150" algn="l"/>
              </a:tabLst>
              <a:defRPr/>
            </a:pPr>
            <a:r>
              <a:rPr lang="en-US" altLang="zh-CN" sz="2400" b="1" err="1" smtClean="0">
                <a:latin typeface="微软雅黑" pitchFamily="34" charset="-122"/>
                <a:ea typeface="微软雅黑" pitchFamily="34" charset="-122"/>
              </a:rPr>
              <a:t>LinearLayout</a:t>
            </a:r>
            <a:r>
              <a:rPr lang="en-US" altLang="zh-CN" sz="2400" b="1" smtClean="0">
                <a:latin typeface="微软雅黑" pitchFamily="34" charset="-122"/>
                <a:ea typeface="微软雅黑" pitchFamily="34" charset="-122"/>
              </a:rPr>
              <a:t> </a:t>
            </a:r>
            <a:r>
              <a:rPr lang="zh-CN" altLang="en-US" sz="2400" b="1" smtClean="0">
                <a:latin typeface="微软雅黑" pitchFamily="34" charset="-122"/>
                <a:ea typeface="微软雅黑" pitchFamily="34" charset="-122"/>
              </a:rPr>
              <a:t>常用属性（布局参数）：</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andriod:orientation</a:t>
            </a:r>
            <a:r>
              <a:rPr lang="zh-CN" altLang="en-US" sz="2200" smtClean="0">
                <a:latin typeface="微软雅黑" pitchFamily="34" charset="-122"/>
                <a:ea typeface="微软雅黑" pitchFamily="34" charset="-122"/>
                <a:cs typeface="+mn-cs"/>
              </a:rPr>
              <a:t>：设置排列方向</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android:layout_width</a:t>
            </a:r>
            <a:r>
              <a:rPr lang="zh-CN" altLang="en-US" sz="2200" smtClean="0">
                <a:latin typeface="微软雅黑" pitchFamily="34" charset="-122"/>
                <a:ea typeface="微软雅黑" pitchFamily="34" charset="-122"/>
                <a:cs typeface="+mn-cs"/>
              </a:rPr>
              <a:t>：设置宽</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android:layout_height</a:t>
            </a:r>
            <a:r>
              <a:rPr lang="zh-CN" altLang="en-US" sz="2200" smtClean="0">
                <a:latin typeface="微软雅黑" pitchFamily="34" charset="-122"/>
                <a:ea typeface="微软雅黑" pitchFamily="34" charset="-122"/>
                <a:cs typeface="+mn-cs"/>
              </a:rPr>
              <a:t>：设置高</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android:layout_weight</a:t>
            </a:r>
            <a:r>
              <a:rPr lang="zh-CN" altLang="en-US" sz="2200" smtClean="0">
                <a:latin typeface="微软雅黑" pitchFamily="34" charset="-122"/>
                <a:ea typeface="微软雅黑" pitchFamily="34" charset="-122"/>
                <a:cs typeface="+mn-cs"/>
              </a:rPr>
              <a:t>：设置控件的重要程度。所有控件都有一个</a:t>
            </a:r>
            <a:r>
              <a:rPr lang="en-US" altLang="zh-CN" sz="2200" smtClean="0">
                <a:latin typeface="微软雅黑" pitchFamily="34" charset="-122"/>
                <a:ea typeface="微软雅黑" pitchFamily="34" charset="-122"/>
                <a:cs typeface="+mn-cs"/>
              </a:rPr>
              <a:t>weight</a:t>
            </a:r>
            <a:r>
              <a:rPr lang="zh-CN" altLang="en-US" sz="2200" smtClean="0">
                <a:latin typeface="微软雅黑" pitchFamily="34" charset="-122"/>
                <a:ea typeface="微软雅黑" pitchFamily="34" charset="-122"/>
                <a:cs typeface="+mn-cs"/>
              </a:rPr>
              <a:t>值，默认为零，意思是需要显示多大的控件视图就占据多大的屏幕空间。</a:t>
            </a:r>
          </a:p>
          <a:p>
            <a:pPr marL="723900" lvl="1" indent="-361950" eaLnBrk="1" hangingPunct="1">
              <a:spcBef>
                <a:spcPts val="6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andriod:gravity</a:t>
            </a:r>
            <a:r>
              <a:rPr lang="zh-CN" altLang="en-US" sz="2200" smtClean="0">
                <a:latin typeface="微软雅黑" pitchFamily="34" charset="-122"/>
                <a:ea typeface="微软雅黑" pitchFamily="34" charset="-122"/>
                <a:cs typeface="+mn-cs"/>
              </a:rPr>
              <a:t>：设置内部元素的对齐方式等。</a:t>
            </a:r>
          </a:p>
        </p:txBody>
      </p:sp>
      <p:sp>
        <p:nvSpPr>
          <p:cNvPr id="12291" name="Rectangle 2"/>
          <p:cNvSpPr>
            <a:spLocks noGrp="1" noChangeArrowheads="1"/>
          </p:cNvSpPr>
          <p:nvPr>
            <p:ph type="title"/>
          </p:nvPr>
        </p:nvSpPr>
        <p:spPr/>
        <p:txBody>
          <a:bodyPr/>
          <a:lstStyle/>
          <a:p>
            <a:pPr>
              <a:defRPr/>
            </a:pPr>
            <a:r>
              <a:rPr lang="zh-CN" altLang="en-US" smtClean="0">
                <a:ea typeface="宋体" pitchFamily="2" charset="-122"/>
              </a:rPr>
              <a:t>线性布局</a:t>
            </a:r>
            <a:r>
              <a:rPr lang="en-US" altLang="zh-CN" smtClean="0">
                <a:ea typeface="宋体" pitchFamily="2" charset="-122"/>
              </a:rPr>
              <a:t>LinearLayout</a:t>
            </a:r>
            <a:endParaRPr lang="en-US" altLang="zh-CN">
              <a:ea typeface="宋体" pitchFamily="2" charset="-122"/>
            </a:endParaRPr>
          </a:p>
        </p:txBody>
      </p:sp>
      <p:sp>
        <p:nvSpPr>
          <p:cNvPr id="122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44400" name="Picture 16" descr="linearlayout1_thumb"/>
          <p:cNvPicPr>
            <a:picLocks noChangeAspect="1" noChangeArrowheads="1"/>
          </p:cNvPicPr>
          <p:nvPr/>
        </p:nvPicPr>
        <p:blipFill>
          <a:blip r:embed="rId2" cstate="print"/>
          <a:srcRect/>
          <a:stretch>
            <a:fillRect/>
          </a:stretch>
        </p:blipFill>
        <p:spPr bwMode="auto">
          <a:xfrm>
            <a:off x="2484438" y="2852738"/>
            <a:ext cx="4106862" cy="2103437"/>
          </a:xfrm>
          <a:prstGeom prst="rect">
            <a:avLst/>
          </a:prstGeom>
          <a:noFill/>
          <a:ln w="9525">
            <a:noFill/>
            <a:miter lim="800000"/>
            <a:headEnd/>
            <a:tailEnd/>
          </a:ln>
        </p:spPr>
      </p:pic>
      <p:pic>
        <p:nvPicPr>
          <p:cNvPr id="144401" name="Picture 17" descr="linearlayout2_thumb"/>
          <p:cNvPicPr>
            <a:picLocks noChangeAspect="1" noChangeArrowheads="1"/>
          </p:cNvPicPr>
          <p:nvPr/>
        </p:nvPicPr>
        <p:blipFill>
          <a:blip r:embed="rId3" cstate="print"/>
          <a:srcRect/>
          <a:stretch>
            <a:fillRect/>
          </a:stretch>
        </p:blipFill>
        <p:spPr bwMode="auto">
          <a:xfrm>
            <a:off x="2700338" y="981075"/>
            <a:ext cx="3703637" cy="5545138"/>
          </a:xfrm>
          <a:prstGeom prst="rect">
            <a:avLst/>
          </a:prstGeom>
          <a:noFill/>
          <a:ln w="9525">
            <a:noFill/>
            <a:miter lim="800000"/>
            <a:headEnd/>
            <a:tailEnd/>
          </a:ln>
        </p:spPr>
      </p:pic>
      <p:pic>
        <p:nvPicPr>
          <p:cNvPr id="144389" name="Picture 5" descr="截图31"/>
          <p:cNvPicPr>
            <a:picLocks noChangeAspect="1" noChangeArrowheads="1"/>
          </p:cNvPicPr>
          <p:nvPr/>
        </p:nvPicPr>
        <p:blipFill>
          <a:blip r:embed="rId4" cstate="print"/>
          <a:srcRect/>
          <a:stretch>
            <a:fillRect/>
          </a:stretch>
        </p:blipFill>
        <p:spPr bwMode="auto">
          <a:xfrm>
            <a:off x="755650" y="2636838"/>
            <a:ext cx="7310438" cy="3432175"/>
          </a:xfrm>
          <a:prstGeom prst="rect">
            <a:avLst/>
          </a:prstGeom>
          <a:noFill/>
          <a:ln w="9525">
            <a:noFill/>
            <a:miter lim="800000"/>
            <a:headEnd/>
            <a:tailEnd/>
          </a:ln>
        </p:spPr>
      </p:pic>
      <p:grpSp>
        <p:nvGrpSpPr>
          <p:cNvPr id="2" name="Group 6"/>
          <p:cNvGrpSpPr>
            <a:grpSpLocks/>
          </p:cNvGrpSpPr>
          <p:nvPr/>
        </p:nvGrpSpPr>
        <p:grpSpPr bwMode="auto">
          <a:xfrm>
            <a:off x="4941888" y="3243263"/>
            <a:ext cx="2863850" cy="366712"/>
            <a:chOff x="2880" y="2098"/>
            <a:chExt cx="1804" cy="231"/>
          </a:xfrm>
        </p:grpSpPr>
        <p:sp>
          <p:nvSpPr>
            <p:cNvPr id="12305" name="Line 7"/>
            <p:cNvSpPr>
              <a:spLocks noChangeShapeType="1"/>
            </p:cNvSpPr>
            <p:nvPr/>
          </p:nvSpPr>
          <p:spPr bwMode="auto">
            <a:xfrm>
              <a:off x="2880" y="2205"/>
              <a:ext cx="771" cy="0"/>
            </a:xfrm>
            <a:prstGeom prst="line">
              <a:avLst/>
            </a:prstGeom>
            <a:noFill/>
            <a:ln w="9525">
              <a:solidFill>
                <a:srgbClr val="FC790C"/>
              </a:solidFill>
              <a:round/>
              <a:headEnd type="arrow" w="med" len="med"/>
              <a:tailEnd/>
            </a:ln>
          </p:spPr>
          <p:txBody>
            <a:bodyPr/>
            <a:lstStyle/>
            <a:p>
              <a:endParaRPr lang="zh-CN" altLang="en-US"/>
            </a:p>
          </p:txBody>
        </p:sp>
        <p:sp>
          <p:nvSpPr>
            <p:cNvPr id="12306" name="Text Box 8"/>
            <p:cNvSpPr txBox="1">
              <a:spLocks noChangeArrowheads="1"/>
            </p:cNvSpPr>
            <p:nvPr/>
          </p:nvSpPr>
          <p:spPr bwMode="auto">
            <a:xfrm>
              <a:off x="3696" y="2098"/>
              <a:ext cx="988" cy="231"/>
            </a:xfrm>
            <a:prstGeom prst="rect">
              <a:avLst/>
            </a:prstGeom>
            <a:noFill/>
            <a:ln w="9525">
              <a:noFill/>
              <a:miter lim="800000"/>
              <a:headEnd/>
              <a:tailEnd/>
            </a:ln>
          </p:spPr>
          <p:txBody>
            <a:bodyPr>
              <a:spAutoFit/>
            </a:bodyPr>
            <a:lstStyle/>
            <a:p>
              <a:pPr>
                <a:spcBef>
                  <a:spcPct val="50000"/>
                </a:spcBef>
              </a:pPr>
              <a:r>
                <a:rPr lang="zh-CN" altLang="en-US" b="1">
                  <a:solidFill>
                    <a:srgbClr val="FC790C"/>
                  </a:solidFill>
                  <a:ea typeface="宋体" pitchFamily="2" charset="-122"/>
                </a:rPr>
                <a:t>垂直排列</a:t>
              </a:r>
            </a:p>
          </p:txBody>
        </p:sp>
      </p:grpSp>
      <p:sp>
        <p:nvSpPr>
          <p:cNvPr id="144393" name="AutoShape 9"/>
          <p:cNvSpPr>
            <a:spLocks/>
          </p:cNvSpPr>
          <p:nvPr/>
        </p:nvSpPr>
        <p:spPr bwMode="auto">
          <a:xfrm>
            <a:off x="4830763" y="3573463"/>
            <a:ext cx="142875" cy="792162"/>
          </a:xfrm>
          <a:prstGeom prst="rightBrace">
            <a:avLst>
              <a:gd name="adj1" fmla="val 46204"/>
              <a:gd name="adj2" fmla="val 50000"/>
            </a:avLst>
          </a:prstGeom>
          <a:noFill/>
          <a:ln w="9525">
            <a:solidFill>
              <a:srgbClr val="FC790C"/>
            </a:solidFill>
            <a:round/>
            <a:headEnd/>
            <a:tailEnd/>
          </a:ln>
        </p:spPr>
        <p:txBody>
          <a:bodyPr wrap="none" anchor="ctr"/>
          <a:lstStyle/>
          <a:p>
            <a:endParaRPr lang="zh-CN" altLang="en-US">
              <a:ea typeface="宋体" pitchFamily="2" charset="-122"/>
            </a:endParaRPr>
          </a:p>
        </p:txBody>
      </p:sp>
      <p:grpSp>
        <p:nvGrpSpPr>
          <p:cNvPr id="3" name="Group 10"/>
          <p:cNvGrpSpPr>
            <a:grpSpLocks/>
          </p:cNvGrpSpPr>
          <p:nvPr/>
        </p:nvGrpSpPr>
        <p:grpSpPr bwMode="auto">
          <a:xfrm>
            <a:off x="5148263" y="3760788"/>
            <a:ext cx="3267075" cy="366712"/>
            <a:chOff x="3243" y="2414"/>
            <a:chExt cx="2058" cy="231"/>
          </a:xfrm>
        </p:grpSpPr>
        <p:sp>
          <p:nvSpPr>
            <p:cNvPr id="12303" name="Line 11"/>
            <p:cNvSpPr>
              <a:spLocks noChangeShapeType="1"/>
            </p:cNvSpPr>
            <p:nvPr/>
          </p:nvSpPr>
          <p:spPr bwMode="auto">
            <a:xfrm>
              <a:off x="3243" y="2547"/>
              <a:ext cx="635" cy="0"/>
            </a:xfrm>
            <a:prstGeom prst="line">
              <a:avLst/>
            </a:prstGeom>
            <a:noFill/>
            <a:ln w="9525">
              <a:solidFill>
                <a:srgbClr val="FC790C"/>
              </a:solidFill>
              <a:round/>
              <a:headEnd type="arrow" w="med" len="med"/>
              <a:tailEnd/>
            </a:ln>
          </p:spPr>
          <p:txBody>
            <a:bodyPr/>
            <a:lstStyle/>
            <a:p>
              <a:endParaRPr lang="zh-CN" altLang="en-US"/>
            </a:p>
          </p:txBody>
        </p:sp>
        <p:sp>
          <p:nvSpPr>
            <p:cNvPr id="12304" name="Text Box 12"/>
            <p:cNvSpPr txBox="1">
              <a:spLocks noChangeArrowheads="1"/>
            </p:cNvSpPr>
            <p:nvPr/>
          </p:nvSpPr>
          <p:spPr bwMode="auto">
            <a:xfrm>
              <a:off x="3923" y="2414"/>
              <a:ext cx="1378" cy="231"/>
            </a:xfrm>
            <a:prstGeom prst="rect">
              <a:avLst/>
            </a:prstGeom>
            <a:noFill/>
            <a:ln w="9525">
              <a:noFill/>
              <a:miter lim="800000"/>
              <a:headEnd/>
              <a:tailEnd/>
            </a:ln>
          </p:spPr>
          <p:txBody>
            <a:bodyPr>
              <a:spAutoFit/>
            </a:bodyPr>
            <a:lstStyle/>
            <a:p>
              <a:pPr>
                <a:spcBef>
                  <a:spcPct val="50000"/>
                </a:spcBef>
              </a:pPr>
              <a:r>
                <a:rPr lang="zh-CN" altLang="en-US" b="1">
                  <a:solidFill>
                    <a:srgbClr val="FC790C"/>
                  </a:solidFill>
                  <a:ea typeface="宋体" pitchFamily="2" charset="-122"/>
                </a:rPr>
                <a:t>填充整个屏幕宽度</a:t>
              </a:r>
            </a:p>
          </p:txBody>
        </p:sp>
      </p:grpSp>
      <p:grpSp>
        <p:nvGrpSpPr>
          <p:cNvPr id="4" name="Group 13"/>
          <p:cNvGrpSpPr>
            <a:grpSpLocks/>
          </p:cNvGrpSpPr>
          <p:nvPr/>
        </p:nvGrpSpPr>
        <p:grpSpPr bwMode="auto">
          <a:xfrm>
            <a:off x="4932363" y="4327525"/>
            <a:ext cx="3154362" cy="366713"/>
            <a:chOff x="3107" y="2771"/>
            <a:chExt cx="1987" cy="231"/>
          </a:xfrm>
        </p:grpSpPr>
        <p:sp>
          <p:nvSpPr>
            <p:cNvPr id="12301" name="Line 14"/>
            <p:cNvSpPr>
              <a:spLocks noChangeShapeType="1"/>
            </p:cNvSpPr>
            <p:nvPr/>
          </p:nvSpPr>
          <p:spPr bwMode="auto">
            <a:xfrm>
              <a:off x="3107" y="2886"/>
              <a:ext cx="771" cy="0"/>
            </a:xfrm>
            <a:prstGeom prst="line">
              <a:avLst/>
            </a:prstGeom>
            <a:noFill/>
            <a:ln w="9525">
              <a:solidFill>
                <a:srgbClr val="FC790C"/>
              </a:solidFill>
              <a:round/>
              <a:headEnd type="arrow" w="med" len="med"/>
              <a:tailEnd/>
            </a:ln>
          </p:spPr>
          <p:txBody>
            <a:bodyPr/>
            <a:lstStyle/>
            <a:p>
              <a:endParaRPr lang="zh-CN" altLang="en-US"/>
            </a:p>
          </p:txBody>
        </p:sp>
        <p:sp>
          <p:nvSpPr>
            <p:cNvPr id="12302" name="Text Box 15"/>
            <p:cNvSpPr txBox="1">
              <a:spLocks noChangeArrowheads="1"/>
            </p:cNvSpPr>
            <p:nvPr/>
          </p:nvSpPr>
          <p:spPr bwMode="auto">
            <a:xfrm>
              <a:off x="3902" y="2771"/>
              <a:ext cx="1192" cy="231"/>
            </a:xfrm>
            <a:prstGeom prst="rect">
              <a:avLst/>
            </a:prstGeom>
            <a:noFill/>
            <a:ln w="9525">
              <a:noFill/>
              <a:miter lim="800000"/>
              <a:headEnd/>
              <a:tailEnd/>
            </a:ln>
          </p:spPr>
          <p:txBody>
            <a:bodyPr>
              <a:spAutoFit/>
            </a:bodyPr>
            <a:lstStyle/>
            <a:p>
              <a:pPr>
                <a:spcBef>
                  <a:spcPct val="50000"/>
                </a:spcBef>
              </a:pPr>
              <a:r>
                <a:rPr lang="zh-CN" altLang="en-US" b="1">
                  <a:solidFill>
                    <a:srgbClr val="FC790C"/>
                  </a:solidFill>
                  <a:ea typeface="宋体" pitchFamily="2" charset="-122"/>
                </a:rPr>
                <a:t>按控件大小填充</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up)">
                                      <p:cBhvr>
                                        <p:cTn id="7" dur="500"/>
                                        <p:tgtEl>
                                          <p:spTgt spid="14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up)">
                                      <p:cBhvr>
                                        <p:cTn id="12" dur="500"/>
                                        <p:tgtEl>
                                          <p:spTgt spid="144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up)">
                                      <p:cBhvr>
                                        <p:cTn id="17" dur="500"/>
                                        <p:tgtEl>
                                          <p:spTgt spid="144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up)">
                                      <p:cBhvr>
                                        <p:cTn id="22" dur="500"/>
                                        <p:tgtEl>
                                          <p:spTgt spid="144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44400"/>
                                        </p:tgtEl>
                                        <p:attrNameLst>
                                          <p:attrName>style.visibility</p:attrName>
                                        </p:attrNameLst>
                                      </p:cBhvr>
                                      <p:to>
                                        <p:strVal val="visible"/>
                                      </p:to>
                                    </p:set>
                                    <p:anim calcmode="lin" valueType="num">
                                      <p:cBhvr>
                                        <p:cTn id="27" dur="500" fill="hold"/>
                                        <p:tgtEl>
                                          <p:spTgt spid="144400"/>
                                        </p:tgtEl>
                                        <p:attrNameLst>
                                          <p:attrName>ppt_w</p:attrName>
                                        </p:attrNameLst>
                                      </p:cBhvr>
                                      <p:tavLst>
                                        <p:tav tm="0">
                                          <p:val>
                                            <p:fltVal val="0"/>
                                          </p:val>
                                        </p:tav>
                                        <p:tav tm="100000">
                                          <p:val>
                                            <p:strVal val="#ppt_w"/>
                                          </p:val>
                                        </p:tav>
                                      </p:tavLst>
                                    </p:anim>
                                    <p:anim calcmode="lin" valueType="num">
                                      <p:cBhvr>
                                        <p:cTn id="28" dur="500" fill="hold"/>
                                        <p:tgtEl>
                                          <p:spTgt spid="14440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xit" presetSubtype="0" fill="hold" nodeType="clickEffect">
                                  <p:stCondLst>
                                    <p:cond delay="0"/>
                                  </p:stCondLst>
                                  <p:childTnLst>
                                    <p:anim calcmode="lin" valueType="num">
                                      <p:cBhvr>
                                        <p:cTn id="32" dur="500"/>
                                        <p:tgtEl>
                                          <p:spTgt spid="144400"/>
                                        </p:tgtEl>
                                        <p:attrNameLst>
                                          <p:attrName>ppt_w</p:attrName>
                                        </p:attrNameLst>
                                      </p:cBhvr>
                                      <p:tavLst>
                                        <p:tav tm="0">
                                          <p:val>
                                            <p:strVal val="ppt_w"/>
                                          </p:val>
                                        </p:tav>
                                        <p:tav tm="100000">
                                          <p:val>
                                            <p:fltVal val="0"/>
                                          </p:val>
                                        </p:tav>
                                      </p:tavLst>
                                    </p:anim>
                                    <p:anim calcmode="lin" valueType="num">
                                      <p:cBhvr>
                                        <p:cTn id="33" dur="500"/>
                                        <p:tgtEl>
                                          <p:spTgt spid="144400"/>
                                        </p:tgtEl>
                                        <p:attrNameLst>
                                          <p:attrName>ppt_h</p:attrName>
                                        </p:attrNameLst>
                                      </p:cBhvr>
                                      <p:tavLst>
                                        <p:tav tm="0">
                                          <p:val>
                                            <p:strVal val="ppt_h"/>
                                          </p:val>
                                        </p:tav>
                                        <p:tav tm="100000">
                                          <p:val>
                                            <p:fltVal val="0"/>
                                          </p:val>
                                        </p:tav>
                                      </p:tavLst>
                                    </p:anim>
                                    <p:animEffect transition="out" filter="fade">
                                      <p:cBhvr>
                                        <p:cTn id="34" dur="500"/>
                                        <p:tgtEl>
                                          <p:spTgt spid="144400"/>
                                        </p:tgtEl>
                                      </p:cBhvr>
                                    </p:animEffect>
                                    <p:set>
                                      <p:cBhvr>
                                        <p:cTn id="35" dur="1" fill="hold">
                                          <p:stCondLst>
                                            <p:cond delay="499"/>
                                          </p:stCondLst>
                                        </p:cTn>
                                        <p:tgtEl>
                                          <p:spTgt spid="144400"/>
                                        </p:tgtEl>
                                        <p:attrNameLst>
                                          <p:attrName>style.visibility</p:attrName>
                                        </p:attrNameLst>
                                      </p:cBhvr>
                                      <p:to>
                                        <p:strVal val="hidden"/>
                                      </p:to>
                                    </p:set>
                                  </p:childTnLst>
                                </p:cTn>
                              </p:par>
                            </p:childTnLst>
                          </p:cTn>
                        </p:par>
                        <p:par>
                          <p:cTn id="36" fill="hold">
                            <p:stCondLst>
                              <p:cond delay="500"/>
                            </p:stCondLst>
                            <p:childTnLst>
                              <p:par>
                                <p:cTn id="37" presetID="23" presetClass="entr" presetSubtype="16" fill="hold" nodeType="afterEffect">
                                  <p:stCondLst>
                                    <p:cond delay="0"/>
                                  </p:stCondLst>
                                  <p:childTnLst>
                                    <p:set>
                                      <p:cBhvr>
                                        <p:cTn id="38" dur="1" fill="hold">
                                          <p:stCondLst>
                                            <p:cond delay="0"/>
                                          </p:stCondLst>
                                        </p:cTn>
                                        <p:tgtEl>
                                          <p:spTgt spid="144401"/>
                                        </p:tgtEl>
                                        <p:attrNameLst>
                                          <p:attrName>style.visibility</p:attrName>
                                        </p:attrNameLst>
                                      </p:cBhvr>
                                      <p:to>
                                        <p:strVal val="visible"/>
                                      </p:to>
                                    </p:set>
                                    <p:anim calcmode="lin" valueType="num">
                                      <p:cBhvr>
                                        <p:cTn id="39" dur="500" fill="hold"/>
                                        <p:tgtEl>
                                          <p:spTgt spid="144401"/>
                                        </p:tgtEl>
                                        <p:attrNameLst>
                                          <p:attrName>ppt_w</p:attrName>
                                        </p:attrNameLst>
                                      </p:cBhvr>
                                      <p:tavLst>
                                        <p:tav tm="0">
                                          <p:val>
                                            <p:fltVal val="0"/>
                                          </p:val>
                                        </p:tav>
                                        <p:tav tm="100000">
                                          <p:val>
                                            <p:strVal val="#ppt_w"/>
                                          </p:val>
                                        </p:tav>
                                      </p:tavLst>
                                    </p:anim>
                                    <p:anim calcmode="lin" valueType="num">
                                      <p:cBhvr>
                                        <p:cTn id="40" dur="500" fill="hold"/>
                                        <p:tgtEl>
                                          <p:spTgt spid="144401"/>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xit" presetSubtype="0" fill="hold" nodeType="clickEffect">
                                  <p:stCondLst>
                                    <p:cond delay="0"/>
                                  </p:stCondLst>
                                  <p:childTnLst>
                                    <p:anim calcmode="lin" valueType="num">
                                      <p:cBhvr>
                                        <p:cTn id="44" dur="500"/>
                                        <p:tgtEl>
                                          <p:spTgt spid="144401"/>
                                        </p:tgtEl>
                                        <p:attrNameLst>
                                          <p:attrName>ppt_w</p:attrName>
                                        </p:attrNameLst>
                                      </p:cBhvr>
                                      <p:tavLst>
                                        <p:tav tm="0">
                                          <p:val>
                                            <p:strVal val="ppt_w"/>
                                          </p:val>
                                        </p:tav>
                                        <p:tav tm="100000">
                                          <p:val>
                                            <p:fltVal val="0"/>
                                          </p:val>
                                        </p:tav>
                                      </p:tavLst>
                                    </p:anim>
                                    <p:anim calcmode="lin" valueType="num">
                                      <p:cBhvr>
                                        <p:cTn id="45" dur="500"/>
                                        <p:tgtEl>
                                          <p:spTgt spid="144401"/>
                                        </p:tgtEl>
                                        <p:attrNameLst>
                                          <p:attrName>ppt_h</p:attrName>
                                        </p:attrNameLst>
                                      </p:cBhvr>
                                      <p:tavLst>
                                        <p:tav tm="0">
                                          <p:val>
                                            <p:strVal val="ppt_h"/>
                                          </p:val>
                                        </p:tav>
                                        <p:tav tm="100000">
                                          <p:val>
                                            <p:fltVal val="0"/>
                                          </p:val>
                                        </p:tav>
                                      </p:tavLst>
                                    </p:anim>
                                    <p:animEffect transition="out" filter="fade">
                                      <p:cBhvr>
                                        <p:cTn id="46" dur="500"/>
                                        <p:tgtEl>
                                          <p:spTgt spid="144401"/>
                                        </p:tgtEl>
                                      </p:cBhvr>
                                    </p:animEffect>
                                    <p:set>
                                      <p:cBhvr>
                                        <p:cTn id="47" dur="1" fill="hold">
                                          <p:stCondLst>
                                            <p:cond delay="499"/>
                                          </p:stCondLst>
                                        </p:cTn>
                                        <p:tgtEl>
                                          <p:spTgt spid="144401"/>
                                        </p:tgtEl>
                                        <p:attrNameLst>
                                          <p:attrName>style.visibility</p:attrName>
                                        </p:attrNameLst>
                                      </p:cBhvr>
                                      <p:to>
                                        <p:strVal val="hidden"/>
                                      </p:to>
                                    </p:se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44387">
                                            <p:txEl>
                                              <p:pRg st="4" end="4"/>
                                            </p:txEl>
                                          </p:spTgt>
                                        </p:tgtEl>
                                        <p:attrNameLst>
                                          <p:attrName>style.visibility</p:attrName>
                                        </p:attrNameLst>
                                      </p:cBhvr>
                                      <p:to>
                                        <p:strVal val="visible"/>
                                      </p:to>
                                    </p:set>
                                    <p:animEffect transition="in" filter="wipe(up)">
                                      <p:cBhvr>
                                        <p:cTn id="51" dur="500"/>
                                        <p:tgtEl>
                                          <p:spTgt spid="144387">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4387">
                                            <p:txEl>
                                              <p:pRg st="5" end="5"/>
                                            </p:txEl>
                                          </p:spTgt>
                                        </p:tgtEl>
                                        <p:attrNameLst>
                                          <p:attrName>style.visibility</p:attrName>
                                        </p:attrNameLst>
                                      </p:cBhvr>
                                      <p:to>
                                        <p:strVal val="visible"/>
                                      </p:to>
                                    </p:set>
                                    <p:animEffect transition="in" filter="wipe(up)">
                                      <p:cBhvr>
                                        <p:cTn id="56" dur="500"/>
                                        <p:tgtEl>
                                          <p:spTgt spid="144387">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44387">
                                            <p:txEl>
                                              <p:pRg st="6" end="6"/>
                                            </p:txEl>
                                          </p:spTgt>
                                        </p:tgtEl>
                                        <p:attrNameLst>
                                          <p:attrName>style.visibility</p:attrName>
                                        </p:attrNameLst>
                                      </p:cBhvr>
                                      <p:to>
                                        <p:strVal val="visible"/>
                                      </p:to>
                                    </p:set>
                                    <p:animEffect transition="in" filter="wipe(up)">
                                      <p:cBhvr>
                                        <p:cTn id="61" dur="500"/>
                                        <p:tgtEl>
                                          <p:spTgt spid="144387">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44387">
                                            <p:txEl>
                                              <p:pRg st="7" end="7"/>
                                            </p:txEl>
                                          </p:spTgt>
                                        </p:tgtEl>
                                        <p:attrNameLst>
                                          <p:attrName>style.visibility</p:attrName>
                                        </p:attrNameLst>
                                      </p:cBhvr>
                                      <p:to>
                                        <p:strVal val="visible"/>
                                      </p:to>
                                    </p:set>
                                    <p:animEffect transition="in" filter="wipe(up)">
                                      <p:cBhvr>
                                        <p:cTn id="66" dur="500"/>
                                        <p:tgtEl>
                                          <p:spTgt spid="144387">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44387">
                                            <p:txEl>
                                              <p:pRg st="8" end="8"/>
                                            </p:txEl>
                                          </p:spTgt>
                                        </p:tgtEl>
                                        <p:attrNameLst>
                                          <p:attrName>style.visibility</p:attrName>
                                        </p:attrNameLst>
                                      </p:cBhvr>
                                      <p:to>
                                        <p:strVal val="visible"/>
                                      </p:to>
                                    </p:set>
                                    <p:animEffect transition="in" filter="wipe(up)">
                                      <p:cBhvr>
                                        <p:cTn id="71" dur="500"/>
                                        <p:tgtEl>
                                          <p:spTgt spid="144387">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44387">
                                            <p:txEl>
                                              <p:pRg st="9" end="9"/>
                                            </p:txEl>
                                          </p:spTgt>
                                        </p:tgtEl>
                                        <p:attrNameLst>
                                          <p:attrName>style.visibility</p:attrName>
                                        </p:attrNameLst>
                                      </p:cBhvr>
                                      <p:to>
                                        <p:strVal val="visible"/>
                                      </p:to>
                                    </p:set>
                                    <p:animEffect transition="in" filter="wipe(up)">
                                      <p:cBhvr>
                                        <p:cTn id="76" dur="500"/>
                                        <p:tgtEl>
                                          <p:spTgt spid="144387">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44387">
                                            <p:txEl>
                                              <p:pRg st="10" end="10"/>
                                            </p:txEl>
                                          </p:spTgt>
                                        </p:tgtEl>
                                        <p:attrNameLst>
                                          <p:attrName>style.visibility</p:attrName>
                                        </p:attrNameLst>
                                      </p:cBhvr>
                                      <p:to>
                                        <p:strVal val="visible"/>
                                      </p:to>
                                    </p:set>
                                    <p:animEffect transition="in" filter="wipe(up)">
                                      <p:cBhvr>
                                        <p:cTn id="81" dur="500"/>
                                        <p:tgtEl>
                                          <p:spTgt spid="144387">
                                            <p:txEl>
                                              <p:pRg st="10" end="1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0" fill="hold" nodeType="clickEffect">
                                  <p:stCondLst>
                                    <p:cond delay="0"/>
                                  </p:stCondLst>
                                  <p:childTnLst>
                                    <p:set>
                                      <p:cBhvr>
                                        <p:cTn id="85" dur="1" fill="hold">
                                          <p:stCondLst>
                                            <p:cond delay="0"/>
                                          </p:stCondLst>
                                        </p:cTn>
                                        <p:tgtEl>
                                          <p:spTgt spid="144389"/>
                                        </p:tgtEl>
                                        <p:attrNameLst>
                                          <p:attrName>style.visibility</p:attrName>
                                        </p:attrNameLst>
                                      </p:cBhvr>
                                      <p:to>
                                        <p:strVal val="visible"/>
                                      </p:to>
                                    </p:set>
                                    <p:anim calcmode="lin" valueType="num">
                                      <p:cBhvr>
                                        <p:cTn id="86" dur="500" fill="hold"/>
                                        <p:tgtEl>
                                          <p:spTgt spid="144389"/>
                                        </p:tgtEl>
                                        <p:attrNameLst>
                                          <p:attrName>ppt_w</p:attrName>
                                        </p:attrNameLst>
                                      </p:cBhvr>
                                      <p:tavLst>
                                        <p:tav tm="0">
                                          <p:val>
                                            <p:fltVal val="0"/>
                                          </p:val>
                                        </p:tav>
                                        <p:tav tm="100000">
                                          <p:val>
                                            <p:strVal val="#ppt_w"/>
                                          </p:val>
                                        </p:tav>
                                      </p:tavLst>
                                    </p:anim>
                                    <p:anim calcmode="lin" valueType="num">
                                      <p:cBhvr>
                                        <p:cTn id="87" dur="500" fill="hold"/>
                                        <p:tgtEl>
                                          <p:spTgt spid="144389"/>
                                        </p:tgtEl>
                                        <p:attrNameLst>
                                          <p:attrName>ppt_h</p:attrName>
                                        </p:attrNameLst>
                                      </p:cBhvr>
                                      <p:tavLst>
                                        <p:tav tm="0">
                                          <p:val>
                                            <p:fltVal val="0"/>
                                          </p:val>
                                        </p:tav>
                                        <p:tav tm="100000">
                                          <p:val>
                                            <p:strVal val="#ppt_h"/>
                                          </p:val>
                                        </p:tav>
                                      </p:tavLst>
                                    </p:anim>
                                    <p:animEffect transition="in" filter="fade">
                                      <p:cBhvr>
                                        <p:cTn id="88" dur="500"/>
                                        <p:tgtEl>
                                          <p:spTgt spid="14438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wipe(right)">
                                      <p:cBhvr>
                                        <p:cTn id="93" dur="500"/>
                                        <p:tgtEl>
                                          <p:spTgt spid="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44393"/>
                                        </p:tgtEl>
                                        <p:attrNameLst>
                                          <p:attrName>style.visibility</p:attrName>
                                        </p:attrNameLst>
                                      </p:cBhvr>
                                      <p:to>
                                        <p:strVal val="visible"/>
                                      </p:to>
                                    </p:set>
                                    <p:animEffect transition="in" filter="wipe(left)">
                                      <p:cBhvr>
                                        <p:cTn id="98" dur="500"/>
                                        <p:tgtEl>
                                          <p:spTgt spid="144393"/>
                                        </p:tgtEl>
                                      </p:cBhvr>
                                    </p:animEffect>
                                  </p:childTnLst>
                                </p:cTn>
                              </p:par>
                            </p:childTnLst>
                          </p:cTn>
                        </p:par>
                        <p:par>
                          <p:cTn id="99" fill="hold">
                            <p:stCondLst>
                              <p:cond delay="500"/>
                            </p:stCondLst>
                            <p:childTnLst>
                              <p:par>
                                <p:cTn id="100" presetID="22" presetClass="entr" presetSubtype="2" fill="hold" nodeType="after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wipe(right)">
                                      <p:cBhvr>
                                        <p:cTn id="102" dur="500"/>
                                        <p:tgtEl>
                                          <p:spTgt spid="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nodeType="click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wipe(right)">
                                      <p:cBhvr>
                                        <p:cTn id="107" dur="500"/>
                                        <p:tgtEl>
                                          <p:spTgt spid="4"/>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xit" presetSubtype="0" fill="hold" nodeType="clickEffect">
                                  <p:stCondLst>
                                    <p:cond delay="0"/>
                                  </p:stCondLst>
                                  <p:childTnLst>
                                    <p:anim calcmode="lin" valueType="num">
                                      <p:cBhvr>
                                        <p:cTn id="111" dur="500"/>
                                        <p:tgtEl>
                                          <p:spTgt spid="144389"/>
                                        </p:tgtEl>
                                        <p:attrNameLst>
                                          <p:attrName>ppt_w</p:attrName>
                                        </p:attrNameLst>
                                      </p:cBhvr>
                                      <p:tavLst>
                                        <p:tav tm="0">
                                          <p:val>
                                            <p:strVal val="ppt_w"/>
                                          </p:val>
                                        </p:tav>
                                        <p:tav tm="100000">
                                          <p:val>
                                            <p:fltVal val="0"/>
                                          </p:val>
                                        </p:tav>
                                      </p:tavLst>
                                    </p:anim>
                                    <p:anim calcmode="lin" valueType="num">
                                      <p:cBhvr>
                                        <p:cTn id="112" dur="500"/>
                                        <p:tgtEl>
                                          <p:spTgt spid="144389"/>
                                        </p:tgtEl>
                                        <p:attrNameLst>
                                          <p:attrName>ppt_h</p:attrName>
                                        </p:attrNameLst>
                                      </p:cBhvr>
                                      <p:tavLst>
                                        <p:tav tm="0">
                                          <p:val>
                                            <p:strVal val="ppt_h"/>
                                          </p:val>
                                        </p:tav>
                                        <p:tav tm="100000">
                                          <p:val>
                                            <p:fltVal val="0"/>
                                          </p:val>
                                        </p:tav>
                                      </p:tavLst>
                                    </p:anim>
                                    <p:animEffect transition="out" filter="fade">
                                      <p:cBhvr>
                                        <p:cTn id="113" dur="500"/>
                                        <p:tgtEl>
                                          <p:spTgt spid="144389"/>
                                        </p:tgtEl>
                                      </p:cBhvr>
                                    </p:animEffect>
                                    <p:set>
                                      <p:cBhvr>
                                        <p:cTn id="114" dur="1" fill="hold">
                                          <p:stCondLst>
                                            <p:cond delay="499"/>
                                          </p:stCondLst>
                                        </p:cTn>
                                        <p:tgtEl>
                                          <p:spTgt spid="144389"/>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4"/>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443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bldLvl="3"/>
      <p:bldP spid="144393" grpId="0" animBg="1"/>
      <p:bldP spid="144393"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ea typeface="宋体" pitchFamily="2" charset="-122"/>
              </a:rPr>
              <a:t>线性布局</a:t>
            </a:r>
            <a:r>
              <a:rPr lang="en-US" altLang="zh-CN">
                <a:ea typeface="宋体" pitchFamily="2" charset="-122"/>
              </a:rPr>
              <a:t>LinearLayout</a:t>
            </a:r>
            <a:endParaRPr lang="en-US" altLang="zh-CN" smtClean="0">
              <a:ea typeface="宋体" pitchFamily="2" charset="-122"/>
            </a:endParaRPr>
          </a:p>
        </p:txBody>
      </p:sp>
      <p:sp>
        <p:nvSpPr>
          <p:cNvPr id="159747" name="Rectangle 3"/>
          <p:cNvSpPr>
            <a:spLocks noGrp="1" noChangeArrowheads="1"/>
          </p:cNvSpPr>
          <p:nvPr>
            <p:ph type="body" idx="1"/>
          </p:nvPr>
        </p:nvSpPr>
        <p:spPr>
          <a:xfrm>
            <a:off x="323850" y="1125538"/>
            <a:ext cx="8424863" cy="4824412"/>
          </a:xfrm>
        </p:spPr>
        <p:txBody>
          <a:bodyPr/>
          <a:lstStyle/>
          <a:p>
            <a:pPr algn="just">
              <a:lnSpc>
                <a:spcPct val="110000"/>
              </a:lnSpc>
              <a:spcBef>
                <a:spcPts val="600"/>
              </a:spcBef>
              <a:tabLst>
                <a:tab pos="3943350" algn="l"/>
                <a:tab pos="6724650" algn="l"/>
                <a:tab pos="6915150" algn="l"/>
              </a:tabLst>
              <a:defRPr/>
            </a:pPr>
            <a:r>
              <a:rPr lang="en-US" altLang="zh-CN" sz="2400" smtClean="0">
                <a:latin typeface="微软雅黑" pitchFamily="34" charset="-122"/>
                <a:ea typeface="微软雅黑" pitchFamily="34" charset="-122"/>
              </a:rPr>
              <a:t>LinearLayout</a:t>
            </a:r>
            <a:r>
              <a:rPr lang="zh-CN" altLang="en-US" sz="2400" smtClean="0">
                <a:latin typeface="微软雅黑" pitchFamily="34" charset="-122"/>
                <a:ea typeface="微软雅黑" pitchFamily="34" charset="-122"/>
              </a:rPr>
              <a:t>内部控件的</a:t>
            </a:r>
            <a:r>
              <a:rPr lang="en-US" altLang="zh-CN" sz="2400" smtClean="0">
                <a:latin typeface="微软雅黑" pitchFamily="34" charset="-122"/>
                <a:ea typeface="微软雅黑" pitchFamily="34" charset="-122"/>
              </a:rPr>
              <a:t>android:layout_gravity</a:t>
            </a:r>
            <a:r>
              <a:rPr lang="zh-CN" altLang="en-US" sz="2400" smtClean="0">
                <a:latin typeface="微软雅黑" pitchFamily="34" charset="-122"/>
                <a:ea typeface="微软雅黑" pitchFamily="34" charset="-122"/>
              </a:rPr>
              <a:t>属性的值是否起作用要根据</a:t>
            </a:r>
            <a:r>
              <a:rPr lang="en-US" altLang="zh-CN" sz="2400" smtClean="0">
                <a:latin typeface="微软雅黑" pitchFamily="34" charset="-122"/>
                <a:ea typeface="微软雅黑" pitchFamily="34" charset="-122"/>
              </a:rPr>
              <a:t>&lt;</a:t>
            </a:r>
            <a:r>
              <a:rPr lang="en-US" altLang="zh-CN" sz="2400" err="1" smtClean="0">
                <a:latin typeface="微软雅黑" pitchFamily="34" charset="-122"/>
                <a:ea typeface="微软雅黑" pitchFamily="34" charset="-122"/>
              </a:rPr>
              <a:t>LinearLayout</a:t>
            </a:r>
            <a:r>
              <a:rPr lang="en-US" altLang="zh-CN" sz="2400" smtClean="0">
                <a:latin typeface="微软雅黑" pitchFamily="34" charset="-122"/>
                <a:ea typeface="微软雅黑" pitchFamily="34" charset="-122"/>
              </a:rPr>
              <a:t>&gt;</a:t>
            </a:r>
            <a:r>
              <a:rPr lang="zh-CN" altLang="en-US" sz="2400" smtClean="0">
                <a:latin typeface="微软雅黑" pitchFamily="34" charset="-122"/>
                <a:ea typeface="微软雅黑" pitchFamily="34" charset="-122"/>
              </a:rPr>
              <a:t>标签的</a:t>
            </a:r>
            <a:r>
              <a:rPr lang="en-US" altLang="zh-CN" sz="2400" err="1" smtClean="0">
                <a:latin typeface="微软雅黑" pitchFamily="34" charset="-122"/>
                <a:ea typeface="微软雅黑" pitchFamily="34" charset="-122"/>
              </a:rPr>
              <a:t>android:orientation</a:t>
            </a:r>
            <a:r>
              <a:rPr lang="zh-CN" altLang="en-US" sz="2400" smtClean="0">
                <a:latin typeface="微软雅黑" pitchFamily="34" charset="-122"/>
                <a:ea typeface="微软雅黑" pitchFamily="34" charset="-122"/>
              </a:rPr>
              <a:t>属性值确定。如果</a:t>
            </a:r>
            <a:r>
              <a:rPr lang="en-US" altLang="zh-CN" sz="2400" err="1" smtClean="0">
                <a:latin typeface="微软雅黑" pitchFamily="34" charset="-122"/>
                <a:ea typeface="微软雅黑" pitchFamily="34" charset="-122"/>
              </a:rPr>
              <a:t>android:orientation</a:t>
            </a:r>
            <a:r>
              <a:rPr lang="zh-CN" altLang="en-US" sz="2400" smtClean="0">
                <a:latin typeface="微软雅黑" pitchFamily="34" charset="-122"/>
                <a:ea typeface="微软雅黑" pitchFamily="34" charset="-122"/>
              </a:rPr>
              <a:t>属性值为</a:t>
            </a:r>
            <a:r>
              <a:rPr lang="en-US" altLang="zh-CN" sz="2400" smtClean="0">
                <a:latin typeface="微软雅黑" pitchFamily="34" charset="-122"/>
                <a:ea typeface="微软雅黑" pitchFamily="34" charset="-122"/>
              </a:rPr>
              <a:t>vertical</a:t>
            </a:r>
            <a:r>
              <a:rPr lang="zh-CN" altLang="en-US" sz="2400" smtClean="0">
                <a:latin typeface="微软雅黑" pitchFamily="34" charset="-122"/>
                <a:ea typeface="微软雅黑" pitchFamily="34" charset="-122"/>
              </a:rPr>
              <a:t>，则只有</a:t>
            </a:r>
            <a:r>
              <a:rPr lang="en-US" altLang="zh-CN" sz="2400" err="1" smtClean="0">
                <a:latin typeface="微软雅黑" pitchFamily="34" charset="-122"/>
                <a:ea typeface="微软雅黑" pitchFamily="34" charset="-122"/>
              </a:rPr>
              <a:t>center_horizontal</a:t>
            </a:r>
            <a:r>
              <a:rPr lang="zh-CN" altLang="en-US" sz="2400" smtClean="0">
                <a:latin typeface="微软雅黑" pitchFamily="34" charset="-122"/>
                <a:ea typeface="微软雅黑" pitchFamily="34" charset="-122"/>
              </a:rPr>
              <a:t>、</a:t>
            </a:r>
            <a:r>
              <a:rPr lang="en-US" altLang="zh-CN" sz="2400" smtClean="0">
                <a:latin typeface="微软雅黑" pitchFamily="34" charset="-122"/>
                <a:ea typeface="微软雅黑" pitchFamily="34" charset="-122"/>
              </a:rPr>
              <a:t>left</a:t>
            </a:r>
            <a:r>
              <a:rPr lang="zh-CN" altLang="en-US" sz="2400" smtClean="0">
                <a:latin typeface="微软雅黑" pitchFamily="34" charset="-122"/>
                <a:ea typeface="微软雅黑" pitchFamily="34" charset="-122"/>
              </a:rPr>
              <a:t>、</a:t>
            </a:r>
            <a:r>
              <a:rPr lang="en-US" altLang="zh-CN" sz="2400" smtClean="0">
                <a:latin typeface="微软雅黑" pitchFamily="34" charset="-122"/>
                <a:ea typeface="微软雅黑" pitchFamily="34" charset="-122"/>
              </a:rPr>
              <a:t>right</a:t>
            </a:r>
            <a:r>
              <a:rPr lang="zh-CN" altLang="en-US" sz="2400" smtClean="0">
                <a:latin typeface="微软雅黑" pitchFamily="34" charset="-122"/>
                <a:ea typeface="微软雅黑" pitchFamily="34" charset="-122"/>
              </a:rPr>
              <a:t>起作用，</a:t>
            </a:r>
            <a:r>
              <a:rPr lang="en-US" altLang="zh-CN" sz="2400" smtClean="0">
                <a:latin typeface="微软雅黑" pitchFamily="34" charset="-122"/>
                <a:ea typeface="微软雅黑" pitchFamily="34" charset="-122"/>
              </a:rPr>
              <a:t>center</a:t>
            </a:r>
            <a:r>
              <a:rPr lang="zh-CN" altLang="en-US" sz="2400" smtClean="0">
                <a:latin typeface="微软雅黑" pitchFamily="34" charset="-122"/>
                <a:ea typeface="微软雅黑" pitchFamily="34" charset="-122"/>
              </a:rPr>
              <a:t>属性值只保留了水平居中的特性；如果将</a:t>
            </a:r>
            <a:r>
              <a:rPr lang="en-US" altLang="zh-CN" sz="2400" err="1" smtClean="0">
                <a:latin typeface="微软雅黑" pitchFamily="34" charset="-122"/>
                <a:ea typeface="微软雅黑" pitchFamily="34" charset="-122"/>
              </a:rPr>
              <a:t>android:orientation</a:t>
            </a:r>
            <a:r>
              <a:rPr lang="zh-CN" altLang="en-US" sz="2400" smtClean="0">
                <a:latin typeface="微软雅黑" pitchFamily="34" charset="-122"/>
                <a:ea typeface="微软雅黑" pitchFamily="34" charset="-122"/>
              </a:rPr>
              <a:t>属性值设置为</a:t>
            </a:r>
            <a:r>
              <a:rPr lang="en-US" altLang="zh-CN" sz="2400" smtClean="0">
                <a:latin typeface="微软雅黑" pitchFamily="34" charset="-122"/>
                <a:ea typeface="微软雅黑" pitchFamily="34" charset="-122"/>
              </a:rPr>
              <a:t>horizontal</a:t>
            </a:r>
            <a:r>
              <a:rPr lang="zh-CN" altLang="en-US" sz="2400" smtClean="0">
                <a:latin typeface="微软雅黑" pitchFamily="34" charset="-122"/>
                <a:ea typeface="微软雅黑" pitchFamily="34" charset="-122"/>
              </a:rPr>
              <a:t>，则只有</a:t>
            </a:r>
            <a:r>
              <a:rPr lang="en-US" altLang="zh-CN" sz="2400" err="1" smtClean="0">
                <a:latin typeface="微软雅黑" pitchFamily="34" charset="-122"/>
                <a:ea typeface="微软雅黑" pitchFamily="34" charset="-122"/>
              </a:rPr>
              <a:t>center_vertical</a:t>
            </a:r>
            <a:r>
              <a:rPr lang="zh-CN" altLang="en-US" sz="2400" smtClean="0">
                <a:latin typeface="微软雅黑" pitchFamily="34" charset="-122"/>
                <a:ea typeface="微软雅黑" pitchFamily="34" charset="-122"/>
              </a:rPr>
              <a:t>、</a:t>
            </a:r>
            <a:r>
              <a:rPr lang="en-US" altLang="zh-CN" sz="2400" smtClean="0">
                <a:latin typeface="微软雅黑" pitchFamily="34" charset="-122"/>
                <a:ea typeface="微软雅黑" pitchFamily="34" charset="-122"/>
              </a:rPr>
              <a:t>top</a:t>
            </a:r>
            <a:r>
              <a:rPr lang="zh-CN" altLang="en-US" sz="2400" smtClean="0">
                <a:latin typeface="微软雅黑" pitchFamily="34" charset="-122"/>
                <a:ea typeface="微软雅黑" pitchFamily="34" charset="-122"/>
              </a:rPr>
              <a:t>、</a:t>
            </a:r>
            <a:r>
              <a:rPr lang="en-US" altLang="zh-CN" sz="2400" smtClean="0">
                <a:latin typeface="微软雅黑" pitchFamily="34" charset="-122"/>
                <a:ea typeface="微软雅黑" pitchFamily="34" charset="-122"/>
              </a:rPr>
              <a:t>bottom</a:t>
            </a:r>
            <a:r>
              <a:rPr lang="zh-CN" altLang="en-US" sz="2400" smtClean="0">
                <a:latin typeface="微软雅黑" pitchFamily="34" charset="-122"/>
                <a:ea typeface="微软雅黑" pitchFamily="34" charset="-122"/>
              </a:rPr>
              <a:t>起作用，</a:t>
            </a:r>
            <a:r>
              <a:rPr lang="en-US" altLang="zh-CN" sz="2400" smtClean="0">
                <a:latin typeface="微软雅黑" pitchFamily="34" charset="-122"/>
                <a:ea typeface="微软雅黑" pitchFamily="34" charset="-122"/>
              </a:rPr>
              <a:t>center</a:t>
            </a:r>
            <a:r>
              <a:rPr lang="zh-CN" altLang="en-US" sz="2400" smtClean="0">
                <a:latin typeface="微软雅黑" pitchFamily="34" charset="-122"/>
                <a:ea typeface="微软雅黑" pitchFamily="34" charset="-122"/>
              </a:rPr>
              <a:t>只保留了垂直居中的特性。</a:t>
            </a:r>
            <a:endParaRPr lang="en-US" altLang="zh-CN" sz="2400" smtClean="0">
              <a:latin typeface="微软雅黑" pitchFamily="34" charset="-122"/>
              <a:ea typeface="微软雅黑" pitchFamily="34" charset="-122"/>
            </a:endParaRPr>
          </a:p>
          <a:p>
            <a:pPr algn="just">
              <a:lnSpc>
                <a:spcPct val="110000"/>
              </a:lnSpc>
              <a:spcBef>
                <a:spcPts val="600"/>
              </a:spcBef>
              <a:tabLst>
                <a:tab pos="3943350" algn="l"/>
                <a:tab pos="6724650" algn="l"/>
                <a:tab pos="6915150" algn="l"/>
              </a:tabLst>
              <a:defRPr/>
            </a:pPr>
            <a:r>
              <a:rPr lang="zh-CN" altLang="en-US" sz="2400" smtClean="0">
                <a:latin typeface="微软雅黑" pitchFamily="34" charset="-122"/>
                <a:ea typeface="微软雅黑" pitchFamily="34" charset="-122"/>
              </a:rPr>
              <a:t>如果要设置多个值，如让控件在屏幕的左下角，需要同时将</a:t>
            </a:r>
            <a:r>
              <a:rPr lang="en-US" altLang="zh-CN" sz="2400" err="1" smtClean="0">
                <a:latin typeface="微软雅黑" pitchFamily="34" charset="-122"/>
                <a:ea typeface="微软雅黑" pitchFamily="34" charset="-122"/>
              </a:rPr>
              <a:t>android:layout_gravity</a:t>
            </a:r>
            <a:r>
              <a:rPr lang="zh-CN" altLang="en-US" sz="2400" smtClean="0">
                <a:latin typeface="微软雅黑" pitchFamily="34" charset="-122"/>
                <a:ea typeface="微软雅黑" pitchFamily="34" charset="-122"/>
              </a:rPr>
              <a:t>属性值设为</a:t>
            </a:r>
            <a:r>
              <a:rPr lang="en-US" altLang="zh-CN" sz="2400" smtClean="0">
                <a:latin typeface="微软雅黑" pitchFamily="34" charset="-122"/>
                <a:ea typeface="微软雅黑" pitchFamily="34" charset="-122"/>
              </a:rPr>
              <a:t>left</a:t>
            </a:r>
            <a:r>
              <a:rPr lang="zh-CN" altLang="en-US" sz="2400" smtClean="0">
                <a:latin typeface="微软雅黑" pitchFamily="34" charset="-122"/>
                <a:ea typeface="微软雅黑" pitchFamily="34" charset="-122"/>
              </a:rPr>
              <a:t>和</a:t>
            </a:r>
            <a:r>
              <a:rPr lang="en-US" altLang="zh-CN" sz="2400" smtClean="0">
                <a:latin typeface="微软雅黑" pitchFamily="34" charset="-122"/>
                <a:ea typeface="微软雅黑" pitchFamily="34" charset="-122"/>
              </a:rPr>
              <a:t>bottom</a:t>
            </a:r>
            <a:r>
              <a:rPr lang="zh-CN" altLang="en-US" sz="2400" smtClean="0">
                <a:latin typeface="微软雅黑" pitchFamily="34" charset="-122"/>
                <a:ea typeface="微软雅黑" pitchFamily="34" charset="-122"/>
              </a:rPr>
              <a:t>。在这种情况下，两个属性值中间要用竖线（</a:t>
            </a:r>
            <a:r>
              <a:rPr lang="en-US" altLang="zh-CN" sz="2400" smtClean="0">
                <a:latin typeface="微软雅黑" pitchFamily="34" charset="-122"/>
                <a:ea typeface="微软雅黑" pitchFamily="34" charset="-122"/>
              </a:rPr>
              <a:t>|</a:t>
            </a:r>
            <a:r>
              <a:rPr lang="zh-CN" altLang="en-US" sz="2400" smtClean="0">
                <a:latin typeface="微软雅黑" pitchFamily="34" charset="-122"/>
                <a:ea typeface="微软雅黑" pitchFamily="34" charset="-122"/>
              </a:rPr>
              <a:t>）连接，两个属性值和竖线之间不能有任何空格、制表符等字符。</a:t>
            </a:r>
            <a:endParaRPr lang="en-US" altLang="zh-CN" sz="2400" smtClean="0">
              <a:latin typeface="微软雅黑" pitchFamily="34" charset="-122"/>
              <a:ea typeface="微软雅黑" pitchFamily="34" charset="-122"/>
            </a:endParaRPr>
          </a:p>
        </p:txBody>
      </p:sp>
      <p:sp>
        <p:nvSpPr>
          <p:cNvPr id="2560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up)">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wipe(up)">
                                      <p:cBhvr>
                                        <p:cTn id="12" dur="500"/>
                                        <p:tgtEl>
                                          <p:spTgt spid="159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285750" y="2527126"/>
            <a:ext cx="8569325" cy="4286250"/>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a:ea typeface="宋体" pitchFamily="2" charset="-122"/>
            </a:endParaRPr>
          </a:p>
        </p:txBody>
      </p:sp>
      <p:sp>
        <p:nvSpPr>
          <p:cNvPr id="13315" name="Rectangle 2"/>
          <p:cNvSpPr>
            <a:spLocks noGrp="1" noChangeArrowheads="1"/>
          </p:cNvSpPr>
          <p:nvPr>
            <p:ph type="title"/>
          </p:nvPr>
        </p:nvSpPr>
        <p:spPr>
          <a:xfrm>
            <a:off x="1301750" y="349350"/>
            <a:ext cx="7086600" cy="487362"/>
          </a:xfrm>
        </p:spPr>
        <p:txBody>
          <a:bodyPr/>
          <a:lstStyle/>
          <a:p>
            <a:pPr>
              <a:defRPr/>
            </a:pPr>
            <a:r>
              <a:rPr lang="zh-CN" altLang="en-US">
                <a:ea typeface="宋体" pitchFamily="2" charset="-122"/>
              </a:rPr>
              <a:t>线性布局</a:t>
            </a:r>
            <a:r>
              <a:rPr lang="en-US" altLang="zh-CN">
                <a:ea typeface="宋体" pitchFamily="2" charset="-122"/>
              </a:rPr>
              <a:t>LinearLayout</a:t>
            </a:r>
          </a:p>
        </p:txBody>
      </p:sp>
      <p:sp>
        <p:nvSpPr>
          <p:cNvPr id="171011" name="Rectangle 3"/>
          <p:cNvSpPr>
            <a:spLocks noGrp="1" noChangeArrowheads="1"/>
          </p:cNvSpPr>
          <p:nvPr>
            <p:ph type="body" idx="1"/>
          </p:nvPr>
        </p:nvSpPr>
        <p:spPr>
          <a:xfrm>
            <a:off x="323850" y="1053926"/>
            <a:ext cx="8064500" cy="5759450"/>
          </a:xfrm>
        </p:spPr>
        <p:txBody>
          <a:bodyPr/>
          <a:lstStyle/>
          <a:p>
            <a:pPr>
              <a:lnSpc>
                <a:spcPct val="80000"/>
              </a:lnSpc>
              <a:spcBef>
                <a:spcPct val="35000"/>
              </a:spcBef>
              <a:tabLst>
                <a:tab pos="3943350" algn="l"/>
                <a:tab pos="6724650" algn="l"/>
                <a:tab pos="6915150" algn="l"/>
              </a:tabLst>
              <a:defRPr/>
            </a:pPr>
            <a:r>
              <a:rPr lang="zh-CN" altLang="en-US" sz="2400" b="1" smtClean="0">
                <a:latin typeface="微软雅黑" pitchFamily="34" charset="-122"/>
                <a:ea typeface="微软雅黑" pitchFamily="34" charset="-122"/>
              </a:rPr>
              <a:t>实例</a:t>
            </a:r>
            <a:r>
              <a:rPr lang="en-US" altLang="zh-CN" sz="2400" b="1" smtClean="0">
                <a:latin typeface="微软雅黑" pitchFamily="34" charset="-122"/>
                <a:ea typeface="微软雅黑" pitchFamily="34" charset="-122"/>
              </a:rPr>
              <a:t> </a:t>
            </a:r>
            <a:r>
              <a:rPr lang="zh-CN" altLang="en-US" sz="2400" b="1" smtClean="0">
                <a:latin typeface="微软雅黑" pitchFamily="34" charset="-122"/>
                <a:ea typeface="微软雅黑" pitchFamily="34" charset="-122"/>
              </a:rPr>
              <a:t>：实现如图所示的布局文件设计</a:t>
            </a:r>
            <a:endParaRPr lang="en-US" altLang="zh-CN" sz="2400" b="1" smtClean="0">
              <a:latin typeface="微软雅黑" pitchFamily="34" charset="-122"/>
              <a:ea typeface="微软雅黑" pitchFamily="34" charset="-122"/>
            </a:endParaRPr>
          </a:p>
          <a:p>
            <a:pPr marL="723900" lvl="1" indent="-361950" eaLnBrk="1" hangingPunct="1">
              <a:lnSpc>
                <a:spcPct val="8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要求：并排</a:t>
            </a:r>
            <a:r>
              <a:rPr lang="en-US" altLang="zh-CN" sz="2200" smtClean="0">
                <a:latin typeface="微软雅黑" pitchFamily="34" charset="-122"/>
                <a:ea typeface="微软雅黑" pitchFamily="34" charset="-122"/>
                <a:cs typeface="+mn-cs"/>
              </a:rPr>
              <a:t>5</a:t>
            </a:r>
            <a:r>
              <a:rPr lang="zh-CN" altLang="en-US" sz="2200" smtClean="0">
                <a:latin typeface="微软雅黑" pitchFamily="34" charset="-122"/>
                <a:ea typeface="微软雅黑" pitchFamily="34" charset="-122"/>
                <a:cs typeface="+mn-cs"/>
              </a:rPr>
              <a:t>个按钮，按钮文字如图</a:t>
            </a:r>
            <a:endParaRPr lang="en-US" altLang="zh-CN" sz="2200" smtClean="0">
              <a:latin typeface="微软雅黑" pitchFamily="34" charset="-122"/>
              <a:ea typeface="微软雅黑" pitchFamily="34" charset="-122"/>
              <a:cs typeface="+mn-cs"/>
            </a:endParaRPr>
          </a:p>
          <a:p>
            <a:pPr marL="723900" lvl="1" indent="-361950" eaLnBrk="1" hangingPunct="1">
              <a:lnSpc>
                <a:spcPct val="8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项目名：</a:t>
            </a:r>
            <a:r>
              <a:rPr lang="en-US" altLang="zh-CN" sz="2200" err="1" smtClean="0">
                <a:latin typeface="微软雅黑" pitchFamily="34" charset="-122"/>
                <a:ea typeface="微软雅黑" pitchFamily="34" charset="-122"/>
                <a:cs typeface="+mn-cs"/>
              </a:rPr>
              <a:t>Activity_LineLayout</a:t>
            </a:r>
            <a:endParaRPr lang="zh-CN" altLang="en-US" sz="2200" smtClean="0">
              <a:latin typeface="微软雅黑" pitchFamily="34" charset="-122"/>
              <a:ea typeface="微软雅黑" pitchFamily="34" charset="-122"/>
              <a:cs typeface="+mn-cs"/>
            </a:endParaRP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tabLst>
                <a:tab pos="449263" algn="l"/>
                <a:tab pos="620713" algn="l"/>
                <a:tab pos="4122738" algn="l"/>
                <a:tab pos="6915150" algn="l"/>
              </a:tabLst>
              <a:defRPr/>
            </a:pPr>
            <a:r>
              <a:rPr lang="zh-CN" altLang="en-US" sz="2000" smtClean="0">
                <a:latin typeface="微软雅黑" pitchFamily="34" charset="-122"/>
                <a:ea typeface="微软雅黑" pitchFamily="34" charset="-122"/>
                <a:cs typeface="+mn-cs"/>
              </a:rPr>
              <a:t>布局文件</a:t>
            </a:r>
            <a:r>
              <a:rPr lang="en-US" altLang="zh-CN" sz="2000" smtClean="0">
                <a:latin typeface="微软雅黑" pitchFamily="34" charset="-122"/>
                <a:ea typeface="微软雅黑" pitchFamily="34" charset="-122"/>
                <a:cs typeface="+mn-cs"/>
              </a:rPr>
              <a:t>main.xml</a:t>
            </a:r>
            <a:r>
              <a:rPr lang="zh-CN" altLang="en-US" sz="2000" smtClean="0">
                <a:latin typeface="微软雅黑" pitchFamily="34" charset="-122"/>
                <a:ea typeface="微软雅黑" pitchFamily="34" charset="-122"/>
                <a:cs typeface="+mn-cs"/>
              </a:rPr>
              <a:t>如下：</a:t>
            </a:r>
          </a:p>
          <a:p>
            <a:pPr>
              <a:lnSpc>
                <a:spcPct val="80000"/>
              </a:lnSpc>
              <a:spcBef>
                <a:spcPct val="35000"/>
              </a:spcBef>
              <a:tabLst>
                <a:tab pos="449263" algn="l"/>
                <a:tab pos="620713" algn="l"/>
                <a:tab pos="4122738" algn="l"/>
                <a:tab pos="6915150" algn="l"/>
              </a:tabLst>
              <a:defRPr/>
            </a:pPr>
            <a:endParaRPr lang="zh-CN" altLang="en-US" sz="800" smtClean="0">
              <a:ea typeface="宋体" pitchFamily="2" charset="-122"/>
            </a:endParaRPr>
          </a:p>
          <a:p>
            <a:pPr>
              <a:spcBef>
                <a:spcPts val="0"/>
              </a:spcBef>
              <a:buFont typeface="Wingdings" pitchFamily="2" charset="2"/>
              <a:buNone/>
              <a:tabLst>
                <a:tab pos="449263" algn="l"/>
                <a:tab pos="620713" algn="l"/>
                <a:tab pos="4122738" algn="l"/>
                <a:tab pos="6915150" algn="l"/>
              </a:tabLst>
              <a:defRPr/>
            </a:pPr>
            <a:r>
              <a:rPr lang="en-US" altLang="en-US" sz="1600" smtClean="0"/>
              <a:t>&lt;?xml version="1.0" encoding="utf-8"?&gt; </a:t>
            </a:r>
          </a:p>
          <a:p>
            <a:pPr>
              <a:spcBef>
                <a:spcPts val="0"/>
              </a:spcBef>
              <a:buFont typeface="Wingdings" pitchFamily="2" charset="2"/>
              <a:buNone/>
              <a:tabLst>
                <a:tab pos="449263" algn="l"/>
                <a:tab pos="620713" algn="l"/>
                <a:tab pos="4122738" algn="l"/>
                <a:tab pos="6915150" algn="l"/>
              </a:tabLst>
              <a:defRPr/>
            </a:pPr>
            <a:r>
              <a:rPr lang="en-US" altLang="en-US" sz="1600" smtClean="0"/>
              <a:t>&lt;</a:t>
            </a:r>
            <a:r>
              <a:rPr lang="en-US" altLang="en-US" sz="1600" err="1" smtClean="0"/>
              <a:t>LinearLayout</a:t>
            </a:r>
            <a:r>
              <a:rPr lang="en-US" altLang="en-US" sz="1600" smtClean="0"/>
              <a:t> </a:t>
            </a:r>
            <a:r>
              <a:rPr lang="en-US" altLang="en-US" sz="1600" err="1" smtClean="0"/>
              <a:t>xmlns:android</a:t>
            </a:r>
            <a:r>
              <a:rPr lang="en-US" altLang="en-US" sz="1600" smtClean="0"/>
              <a:t>="http://schemas.android.com/apk/res/android" </a:t>
            </a:r>
          </a:p>
          <a:p>
            <a:pPr>
              <a:spcBef>
                <a:spcPts val="0"/>
              </a:spcBef>
              <a:buFont typeface="Wingdings" pitchFamily="2" charset="2"/>
              <a:buNone/>
              <a:tabLst>
                <a:tab pos="449263" algn="l"/>
                <a:tab pos="620713" algn="l"/>
                <a:tab pos="4122738" algn="l"/>
                <a:tab pos="6915150" algn="l"/>
              </a:tabLst>
              <a:defRPr/>
            </a:pPr>
            <a:r>
              <a:rPr lang="en-US" altLang="zh-CN" sz="1600" smtClean="0"/>
              <a:t>  </a:t>
            </a:r>
            <a:r>
              <a:rPr lang="en-US" altLang="en-US" sz="1600" smtClean="0"/>
              <a:t>            </a:t>
            </a:r>
            <a:r>
              <a:rPr lang="en-US" altLang="en-US" sz="1600" err="1" smtClean="0"/>
              <a:t>android:layout_width</a:t>
            </a:r>
            <a:r>
              <a:rPr lang="en-US" altLang="en-US" sz="1600" smtClean="0"/>
              <a:t>="</a:t>
            </a:r>
            <a:r>
              <a:rPr lang="en-US" altLang="en-US" sz="1600" err="1" smtClean="0"/>
              <a:t>fill_parent</a:t>
            </a:r>
            <a:r>
              <a:rPr lang="en-US" altLang="en-US" sz="1600" smtClean="0"/>
              <a:t>" </a:t>
            </a:r>
            <a:endParaRPr lang="en-US" altLang="zh-CN" sz="1600" smtClean="0"/>
          </a:p>
          <a:p>
            <a:pPr>
              <a:spcBef>
                <a:spcPts val="0"/>
              </a:spcBef>
              <a:buFont typeface="Wingdings" pitchFamily="2" charset="2"/>
              <a:buNone/>
              <a:tabLst>
                <a:tab pos="449263" algn="l"/>
                <a:tab pos="620713" algn="l"/>
                <a:tab pos="4122738" algn="l"/>
                <a:tab pos="6915150" algn="l"/>
              </a:tabLst>
              <a:defRPr/>
            </a:pPr>
            <a:r>
              <a:rPr lang="en-US" altLang="zh-CN" sz="1600" smtClean="0"/>
              <a:t>              </a:t>
            </a:r>
            <a:r>
              <a:rPr lang="en-US" altLang="en-US" sz="1600" err="1" smtClean="0"/>
              <a:t>android:layout_height</a:t>
            </a:r>
            <a:r>
              <a:rPr lang="en-US" altLang="en-US" sz="1600" smtClean="0"/>
              <a:t>="</a:t>
            </a:r>
            <a:r>
              <a:rPr lang="en-US" altLang="en-US" sz="1600" err="1" smtClean="0"/>
              <a:t>fill_parent</a:t>
            </a:r>
            <a:r>
              <a:rPr lang="en-US" altLang="en-US" sz="1600" smtClean="0"/>
              <a:t>" </a:t>
            </a:r>
            <a:endParaRPr lang="en-US" altLang="zh-CN" sz="1600" smtClean="0"/>
          </a:p>
          <a:p>
            <a:pPr>
              <a:spcBef>
                <a:spcPts val="0"/>
              </a:spcBef>
              <a:buFont typeface="Wingdings" pitchFamily="2" charset="2"/>
              <a:buNone/>
              <a:tabLst>
                <a:tab pos="449263" algn="l"/>
                <a:tab pos="620713" algn="l"/>
                <a:tab pos="4122738" algn="l"/>
                <a:tab pos="6915150" algn="l"/>
              </a:tabLst>
              <a:defRPr/>
            </a:pPr>
            <a:r>
              <a:rPr lang="en-US" altLang="en-US" sz="1600" smtClean="0"/>
              <a:t>              </a:t>
            </a:r>
            <a:r>
              <a:rPr lang="en-US" altLang="en-US" sz="1600" err="1" smtClean="0"/>
              <a:t>android:orientation</a:t>
            </a:r>
            <a:r>
              <a:rPr lang="en-US" altLang="en-US" sz="1600" smtClean="0"/>
              <a:t>="horizontal"&gt; </a:t>
            </a:r>
          </a:p>
          <a:p>
            <a:pPr>
              <a:spcBef>
                <a:spcPts val="0"/>
              </a:spcBef>
              <a:buFont typeface="Wingdings" pitchFamily="2" charset="2"/>
              <a:buNone/>
              <a:tabLst>
                <a:tab pos="449263" algn="l"/>
                <a:tab pos="620713" algn="l"/>
                <a:tab pos="4122738" algn="l"/>
                <a:tab pos="6915150" algn="l"/>
              </a:tabLst>
              <a:defRPr/>
            </a:pPr>
            <a:r>
              <a:rPr lang="en-US" altLang="zh-CN" sz="1600" smtClean="0"/>
              <a:t>	</a:t>
            </a:r>
            <a:r>
              <a:rPr lang="en-US" altLang="en-US" sz="1600" smtClean="0"/>
              <a:t>&lt;Button </a:t>
            </a:r>
            <a:r>
              <a:rPr lang="en-US" altLang="en-US" sz="1600" err="1" smtClean="0"/>
              <a:t>android:id</a:t>
            </a:r>
            <a:r>
              <a:rPr lang="en-US" altLang="en-US" sz="1600" smtClean="0"/>
              <a:t>="@+id/button1" </a:t>
            </a:r>
            <a:r>
              <a:rPr lang="en-US" altLang="zh-CN" sz="1600" smtClean="0"/>
              <a:t>  </a:t>
            </a:r>
          </a:p>
          <a:p>
            <a:pPr>
              <a:spcBef>
                <a:spcPts val="0"/>
              </a:spcBef>
              <a:buFont typeface="Wingdings" pitchFamily="2" charset="2"/>
              <a:buNone/>
              <a:tabLst>
                <a:tab pos="449263" algn="l"/>
                <a:tab pos="620713" algn="l"/>
                <a:tab pos="4122738" algn="l"/>
                <a:tab pos="6915150" algn="l"/>
              </a:tabLst>
              <a:defRPr/>
            </a:pPr>
            <a:r>
              <a:rPr lang="en-US" altLang="zh-CN" sz="1600" smtClean="0"/>
              <a:t>			</a:t>
            </a:r>
            <a:r>
              <a:rPr lang="en-US" altLang="en-US" sz="1600" err="1" smtClean="0"/>
              <a:t>android:layout_width</a:t>
            </a:r>
            <a:r>
              <a:rPr lang="en-US" altLang="en-US" sz="1600" smtClean="0"/>
              <a:t>="</a:t>
            </a:r>
            <a:r>
              <a:rPr lang="en-US" altLang="en-US" sz="1600" err="1" smtClean="0"/>
              <a:t>wrap_content</a:t>
            </a:r>
            <a:r>
              <a:rPr lang="en-US" altLang="en-US" sz="1600" smtClean="0"/>
              <a:t>" </a:t>
            </a:r>
            <a:endParaRPr lang="en-US" altLang="zh-CN" sz="1600" smtClean="0"/>
          </a:p>
          <a:p>
            <a:pPr>
              <a:spcBef>
                <a:spcPts val="0"/>
              </a:spcBef>
              <a:buFont typeface="Wingdings" pitchFamily="2" charset="2"/>
              <a:buNone/>
              <a:tabLst>
                <a:tab pos="449263" algn="l"/>
                <a:tab pos="620713" algn="l"/>
                <a:tab pos="4122738" algn="l"/>
                <a:tab pos="6915150" algn="l"/>
              </a:tabLst>
              <a:defRPr/>
            </a:pPr>
            <a:r>
              <a:rPr lang="en-US" altLang="zh-CN" sz="1600" smtClean="0"/>
              <a:t>			</a:t>
            </a:r>
            <a:r>
              <a:rPr lang="en-US" altLang="en-US" sz="1600" err="1" smtClean="0"/>
              <a:t>android:layout_height</a:t>
            </a:r>
            <a:r>
              <a:rPr lang="en-US" altLang="en-US" sz="1600" smtClean="0"/>
              <a:t>="</a:t>
            </a:r>
            <a:r>
              <a:rPr lang="en-US" altLang="en-US" sz="1600" err="1" smtClean="0"/>
              <a:t>wrap_content</a:t>
            </a:r>
            <a:r>
              <a:rPr lang="en-US" altLang="en-US" sz="1600" smtClean="0"/>
              <a:t>"</a:t>
            </a:r>
            <a:endParaRPr lang="en-US" altLang="zh-CN" sz="1600" smtClean="0"/>
          </a:p>
          <a:p>
            <a:pPr>
              <a:spcBef>
                <a:spcPts val="0"/>
              </a:spcBef>
              <a:buFont typeface="Wingdings" pitchFamily="2" charset="2"/>
              <a:buNone/>
              <a:tabLst>
                <a:tab pos="449263" algn="l"/>
                <a:tab pos="620713" algn="l"/>
                <a:tab pos="4122738" algn="l"/>
                <a:tab pos="6915150" algn="l"/>
              </a:tabLst>
              <a:defRPr/>
            </a:pPr>
            <a:r>
              <a:rPr lang="en-US" altLang="zh-CN" sz="1600" smtClean="0"/>
              <a:t>			</a:t>
            </a:r>
            <a:r>
              <a:rPr lang="en-US" altLang="en-US" sz="1600" err="1" smtClean="0"/>
              <a:t>android:text</a:t>
            </a:r>
            <a:r>
              <a:rPr lang="en-US" altLang="en-US" sz="1600" smtClean="0"/>
              <a:t>="Hello, I am a Button1" </a:t>
            </a:r>
            <a:endParaRPr lang="en-US" altLang="zh-CN" sz="1600" smtClean="0"/>
          </a:p>
          <a:p>
            <a:pPr>
              <a:spcBef>
                <a:spcPts val="0"/>
              </a:spcBef>
              <a:buFont typeface="Wingdings" pitchFamily="2" charset="2"/>
              <a:buNone/>
              <a:tabLst>
                <a:tab pos="449263" algn="l"/>
                <a:tab pos="620713" algn="l"/>
                <a:tab pos="4122738" algn="l"/>
                <a:tab pos="6915150" algn="l"/>
              </a:tabLst>
              <a:defRPr/>
            </a:pPr>
            <a:r>
              <a:rPr lang="en-US" altLang="zh-CN" sz="1600" smtClean="0"/>
              <a:t>			</a:t>
            </a:r>
            <a:r>
              <a:rPr lang="en-US" altLang="en-US" sz="1600" err="1" smtClean="0"/>
              <a:t>android:layout_weight</a:t>
            </a:r>
            <a:r>
              <a:rPr lang="en-US" altLang="en-US" sz="1600" smtClean="0"/>
              <a:t>="1“/&gt;</a:t>
            </a:r>
          </a:p>
          <a:p>
            <a:pPr>
              <a:spcBef>
                <a:spcPts val="0"/>
              </a:spcBef>
              <a:buFont typeface="Wingdings" pitchFamily="2" charset="2"/>
              <a:buNone/>
              <a:tabLst>
                <a:tab pos="449263" algn="l"/>
                <a:tab pos="3594100" algn="l"/>
                <a:tab pos="4122738" algn="l"/>
                <a:tab pos="6915150" algn="l"/>
              </a:tabLst>
              <a:defRPr/>
            </a:pPr>
            <a:r>
              <a:rPr lang="en-US" altLang="en-US" sz="1600" smtClean="0"/>
              <a:t>      ……</a:t>
            </a:r>
          </a:p>
          <a:p>
            <a:pPr>
              <a:spcBef>
                <a:spcPts val="0"/>
              </a:spcBef>
              <a:buFont typeface="Wingdings" pitchFamily="2" charset="2"/>
              <a:buNone/>
              <a:tabLst>
                <a:tab pos="449263" algn="l"/>
                <a:tab pos="3594100" algn="l"/>
                <a:tab pos="4122738" algn="l"/>
                <a:tab pos="6915150" algn="l"/>
              </a:tabLst>
              <a:defRPr/>
            </a:pPr>
            <a:r>
              <a:rPr lang="en-US" altLang="zh-CN" sz="1600" smtClean="0"/>
              <a:t>      </a:t>
            </a:r>
            <a:r>
              <a:rPr lang="en-US" altLang="en-US" sz="1600" smtClean="0"/>
              <a:t>&lt;Button </a:t>
            </a:r>
            <a:r>
              <a:rPr lang="en-US" altLang="en-US" sz="1600" err="1" smtClean="0"/>
              <a:t>android:id</a:t>
            </a:r>
            <a:r>
              <a:rPr lang="en-US" altLang="en-US" sz="1600" smtClean="0"/>
              <a:t>="@+id/button</a:t>
            </a:r>
            <a:r>
              <a:rPr lang="en-US" altLang="zh-CN" sz="1600" smtClean="0"/>
              <a:t>5</a:t>
            </a:r>
            <a:r>
              <a:rPr lang="en-US" altLang="en-US" sz="1600" smtClean="0"/>
              <a:t>"</a:t>
            </a:r>
            <a:endParaRPr lang="en-US" altLang="zh-CN" sz="1600" smtClean="0"/>
          </a:p>
          <a:p>
            <a:pPr>
              <a:spcBef>
                <a:spcPts val="0"/>
              </a:spcBef>
              <a:buFont typeface="Wingdings" pitchFamily="2" charset="2"/>
              <a:buNone/>
              <a:tabLst>
                <a:tab pos="449263" algn="l"/>
                <a:tab pos="3594100" algn="l"/>
                <a:tab pos="4122738" algn="l"/>
                <a:tab pos="6915150" algn="l"/>
              </a:tabLst>
              <a:defRPr/>
            </a:pPr>
            <a:r>
              <a:rPr lang="en-US" altLang="zh-CN" sz="1600" smtClean="0"/>
              <a:t>          </a:t>
            </a:r>
            <a:r>
              <a:rPr lang="en-US" altLang="en-US" sz="1600" err="1" smtClean="0"/>
              <a:t>android:layout_width</a:t>
            </a:r>
            <a:r>
              <a:rPr lang="en-US" altLang="en-US" sz="1600" smtClean="0"/>
              <a:t>="</a:t>
            </a:r>
            <a:r>
              <a:rPr lang="en-US" altLang="en-US" sz="1600" err="1" smtClean="0"/>
              <a:t>wrap_content</a:t>
            </a:r>
            <a:r>
              <a:rPr lang="en-US" altLang="en-US" sz="1600" smtClean="0"/>
              <a:t>"</a:t>
            </a:r>
            <a:endParaRPr lang="en-US" altLang="zh-CN" sz="1600" smtClean="0"/>
          </a:p>
          <a:p>
            <a:pPr>
              <a:spcBef>
                <a:spcPts val="0"/>
              </a:spcBef>
              <a:buFont typeface="Wingdings" pitchFamily="2" charset="2"/>
              <a:buNone/>
              <a:tabLst>
                <a:tab pos="449263" algn="l"/>
                <a:tab pos="3594100" algn="l"/>
                <a:tab pos="4122738" algn="l"/>
                <a:tab pos="6915150" algn="l"/>
              </a:tabLst>
              <a:defRPr/>
            </a:pPr>
            <a:r>
              <a:rPr lang="en-US" altLang="zh-CN" sz="1600" smtClean="0"/>
              <a:t>          </a:t>
            </a:r>
            <a:r>
              <a:rPr lang="en-US" altLang="en-US" sz="1600" err="1" smtClean="0"/>
              <a:t>android:layout_height</a:t>
            </a:r>
            <a:r>
              <a:rPr lang="en-US" altLang="en-US" sz="1600" smtClean="0"/>
              <a:t>="</a:t>
            </a:r>
            <a:r>
              <a:rPr lang="en-US" altLang="en-US" sz="1600" err="1" smtClean="0"/>
              <a:t>wrap_content</a:t>
            </a:r>
            <a:r>
              <a:rPr lang="en-US" altLang="en-US" sz="1600" smtClean="0"/>
              <a:t>"</a:t>
            </a:r>
            <a:endParaRPr lang="en-US" altLang="zh-CN" sz="1600" smtClean="0"/>
          </a:p>
          <a:p>
            <a:pPr>
              <a:spcBef>
                <a:spcPts val="0"/>
              </a:spcBef>
              <a:buFont typeface="Wingdings" pitchFamily="2" charset="2"/>
              <a:buNone/>
              <a:tabLst>
                <a:tab pos="449263" algn="l"/>
                <a:tab pos="3594100" algn="l"/>
                <a:tab pos="4122738" algn="l"/>
                <a:tab pos="6915150" algn="l"/>
              </a:tabLst>
              <a:defRPr/>
            </a:pPr>
            <a:r>
              <a:rPr lang="en-US" altLang="zh-CN" sz="1600" smtClean="0"/>
              <a:t>     		   </a:t>
            </a:r>
            <a:r>
              <a:rPr lang="en-US" altLang="en-US" sz="1600" err="1" smtClean="0"/>
              <a:t>android:text</a:t>
            </a:r>
            <a:r>
              <a:rPr lang="en-US" altLang="en-US" sz="1600" smtClean="0"/>
              <a:t>="Hello, I am a Button</a:t>
            </a:r>
            <a:r>
              <a:rPr lang="en-US" altLang="zh-CN" sz="1600" smtClean="0"/>
              <a:t>5</a:t>
            </a:r>
            <a:r>
              <a:rPr lang="en-US" altLang="en-US" sz="1600" smtClean="0"/>
              <a:t>"</a:t>
            </a:r>
            <a:endParaRPr lang="en-US" altLang="zh-CN" sz="1600" smtClean="0"/>
          </a:p>
          <a:p>
            <a:pPr>
              <a:spcBef>
                <a:spcPts val="0"/>
              </a:spcBef>
              <a:buFont typeface="Wingdings" pitchFamily="2" charset="2"/>
              <a:buNone/>
              <a:tabLst>
                <a:tab pos="449263" algn="l"/>
                <a:tab pos="3594100" algn="l"/>
                <a:tab pos="4122738" algn="l"/>
                <a:tab pos="6915150" algn="l"/>
              </a:tabLst>
              <a:defRPr/>
            </a:pPr>
            <a:r>
              <a:rPr lang="en-US" altLang="zh-CN" sz="1600" smtClean="0"/>
              <a:t>		   </a:t>
            </a:r>
            <a:r>
              <a:rPr lang="en-US" altLang="en-US" sz="1600" err="1" smtClean="0"/>
              <a:t>android:layout_weight</a:t>
            </a:r>
            <a:r>
              <a:rPr lang="en-US" altLang="en-US" sz="1600" smtClean="0"/>
              <a:t>="1“/&gt; </a:t>
            </a:r>
          </a:p>
          <a:p>
            <a:pPr>
              <a:spcBef>
                <a:spcPts val="0"/>
              </a:spcBef>
              <a:buFont typeface="Wingdings" pitchFamily="2" charset="2"/>
              <a:buNone/>
              <a:tabLst>
                <a:tab pos="449263" algn="l"/>
                <a:tab pos="3594100" algn="l"/>
                <a:tab pos="4122738" algn="l"/>
                <a:tab pos="6915150" algn="l"/>
              </a:tabLst>
              <a:defRPr/>
            </a:pPr>
            <a:r>
              <a:rPr lang="en-US" altLang="en-US" sz="1600" smtClean="0"/>
              <a:t>&lt;/</a:t>
            </a:r>
            <a:r>
              <a:rPr lang="en-US" altLang="en-US" sz="1600" err="1" smtClean="0"/>
              <a:t>LinearLayout</a:t>
            </a:r>
            <a:r>
              <a:rPr lang="en-US" altLang="en-US" sz="1600" smtClean="0"/>
              <a:t>&gt; </a:t>
            </a:r>
            <a:r>
              <a:rPr lang="en-US" altLang="en-US" sz="1400" smtClean="0"/>
              <a:t>    </a:t>
            </a:r>
          </a:p>
        </p:txBody>
      </p:sp>
      <p:sp>
        <p:nvSpPr>
          <p:cNvPr id="133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3318" name="Picture 5" descr="linearlayout1_thumb"/>
          <p:cNvPicPr>
            <a:picLocks noChangeAspect="1" noChangeArrowheads="1"/>
          </p:cNvPicPr>
          <p:nvPr/>
        </p:nvPicPr>
        <p:blipFill>
          <a:blip r:embed="rId3" cstate="print"/>
          <a:srcRect t="4686"/>
          <a:stretch>
            <a:fillRect/>
          </a:stretch>
        </p:blipFill>
        <p:spPr bwMode="auto">
          <a:xfrm>
            <a:off x="5795963" y="1214438"/>
            <a:ext cx="2911475" cy="1420812"/>
          </a:xfrm>
          <a:prstGeom prst="rect">
            <a:avLst/>
          </a:prstGeom>
          <a:noFill/>
          <a:ln w="9525">
            <a:noFill/>
            <a:miter lim="800000"/>
            <a:headEnd/>
            <a:tailEnd/>
          </a:ln>
        </p:spPr>
      </p:pic>
      <p:sp>
        <p:nvSpPr>
          <p:cNvPr id="7" name="AutoShape 6"/>
          <p:cNvSpPr>
            <a:spLocks noChangeArrowheads="1"/>
          </p:cNvSpPr>
          <p:nvPr/>
        </p:nvSpPr>
        <p:spPr bwMode="auto">
          <a:xfrm>
            <a:off x="5292080" y="4221088"/>
            <a:ext cx="3384550" cy="1800225"/>
          </a:xfrm>
          <a:prstGeom prst="wedgeRoundRectCallout">
            <a:avLst>
              <a:gd name="adj1" fmla="val -100986"/>
              <a:gd name="adj2" fmla="val -11991"/>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2400" b="1">
                <a:solidFill>
                  <a:srgbClr val="FF6600"/>
                </a:solidFill>
                <a:ea typeface="宋体" pitchFamily="2" charset="-122"/>
              </a:rPr>
              <a:t>思考：</a:t>
            </a:r>
          </a:p>
          <a:p>
            <a:pPr algn="ctr">
              <a:lnSpc>
                <a:spcPct val="120000"/>
              </a:lnSpc>
              <a:spcBef>
                <a:spcPct val="20000"/>
              </a:spcBef>
              <a:defRPr/>
            </a:pPr>
            <a:r>
              <a:rPr lang="zh-CN" altLang="en-US">
                <a:solidFill>
                  <a:srgbClr val="1C2D40"/>
                </a:solidFill>
                <a:ea typeface="宋体" pitchFamily="2" charset="-122"/>
              </a:rPr>
              <a:t>如果将每个</a:t>
            </a:r>
            <a:r>
              <a:rPr lang="en-US" altLang="zh-CN">
                <a:solidFill>
                  <a:srgbClr val="1C2D40"/>
                </a:solidFill>
                <a:ea typeface="宋体" pitchFamily="2" charset="-122"/>
              </a:rPr>
              <a:t>Button</a:t>
            </a:r>
            <a:r>
              <a:rPr lang="zh-CN" altLang="en-US">
                <a:solidFill>
                  <a:srgbClr val="1C2D40"/>
                </a:solidFill>
                <a:ea typeface="宋体" pitchFamily="2" charset="-122"/>
              </a:rPr>
              <a:t>的属性</a:t>
            </a:r>
            <a:r>
              <a:rPr lang="en-US" altLang="en-US" b="1">
                <a:solidFill>
                  <a:srgbClr val="1C2D40"/>
                </a:solidFill>
              </a:rPr>
              <a:t>android:layout_weight="1"</a:t>
            </a:r>
            <a:r>
              <a:rPr lang="en-US" altLang="zh-CN">
                <a:solidFill>
                  <a:srgbClr val="1C2D40"/>
                </a:solidFill>
                <a:ea typeface="宋体" pitchFamily="2" charset="-122"/>
              </a:rPr>
              <a:t> </a:t>
            </a:r>
          </a:p>
          <a:p>
            <a:pPr algn="ctr">
              <a:lnSpc>
                <a:spcPct val="120000"/>
              </a:lnSpc>
              <a:spcBef>
                <a:spcPct val="20000"/>
              </a:spcBef>
              <a:defRPr/>
            </a:pPr>
            <a:r>
              <a:rPr lang="zh-CN" altLang="en-US">
                <a:solidFill>
                  <a:srgbClr val="1C2D40"/>
                </a:solidFill>
                <a:ea typeface="宋体" pitchFamily="2" charset="-122"/>
              </a:rPr>
              <a:t>删掉，会是何的显示效果？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1011">
                                            <p:txEl>
                                              <p:pRg st="5" end="5"/>
                                            </p:txEl>
                                          </p:spTgt>
                                        </p:tgtEl>
                                        <p:attrNameLst>
                                          <p:attrName>style.visibility</p:attrName>
                                        </p:attrNameLst>
                                      </p:cBhvr>
                                      <p:to>
                                        <p:strVal val="visible"/>
                                      </p:to>
                                    </p:set>
                                    <p:animEffect transition="in" filter="wipe(up)">
                                      <p:cBhvr>
                                        <p:cTn id="11" dur="500"/>
                                        <p:tgtEl>
                                          <p:spTgt spid="171011">
                                            <p:txEl>
                                              <p:pRg st="5" end="5"/>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171011">
                                            <p:txEl>
                                              <p:pRg st="6" end="6"/>
                                            </p:txEl>
                                          </p:spTgt>
                                        </p:tgtEl>
                                        <p:attrNameLst>
                                          <p:attrName>style.visibility</p:attrName>
                                        </p:attrNameLst>
                                      </p:cBhvr>
                                      <p:to>
                                        <p:strVal val="visible"/>
                                      </p:to>
                                    </p:set>
                                    <p:animEffect transition="in" filter="wipe(up)">
                                      <p:cBhvr>
                                        <p:cTn id="14" dur="500"/>
                                        <p:tgtEl>
                                          <p:spTgt spid="171011">
                                            <p:txEl>
                                              <p:pRg st="6" end="6"/>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71011">
                                            <p:txEl>
                                              <p:pRg st="7" end="7"/>
                                            </p:txEl>
                                          </p:spTgt>
                                        </p:tgtEl>
                                        <p:attrNameLst>
                                          <p:attrName>style.visibility</p:attrName>
                                        </p:attrNameLst>
                                      </p:cBhvr>
                                      <p:to>
                                        <p:strVal val="visible"/>
                                      </p:to>
                                    </p:set>
                                    <p:animEffect transition="in" filter="wipe(up)">
                                      <p:cBhvr>
                                        <p:cTn id="17" dur="500"/>
                                        <p:tgtEl>
                                          <p:spTgt spid="171011">
                                            <p:txEl>
                                              <p:pRg st="7" end="7"/>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71011">
                                            <p:txEl>
                                              <p:pRg st="8" end="8"/>
                                            </p:txEl>
                                          </p:spTgt>
                                        </p:tgtEl>
                                        <p:attrNameLst>
                                          <p:attrName>style.visibility</p:attrName>
                                        </p:attrNameLst>
                                      </p:cBhvr>
                                      <p:to>
                                        <p:strVal val="visible"/>
                                      </p:to>
                                    </p:set>
                                    <p:animEffect transition="in" filter="wipe(up)">
                                      <p:cBhvr>
                                        <p:cTn id="20" dur="500"/>
                                        <p:tgtEl>
                                          <p:spTgt spid="171011">
                                            <p:txEl>
                                              <p:pRg st="8" end="8"/>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171011">
                                            <p:txEl>
                                              <p:pRg st="9" end="9"/>
                                            </p:txEl>
                                          </p:spTgt>
                                        </p:tgtEl>
                                        <p:attrNameLst>
                                          <p:attrName>style.visibility</p:attrName>
                                        </p:attrNameLst>
                                      </p:cBhvr>
                                      <p:to>
                                        <p:strVal val="visible"/>
                                      </p:to>
                                    </p:set>
                                    <p:animEffect transition="in" filter="wipe(up)">
                                      <p:cBhvr>
                                        <p:cTn id="23" dur="500"/>
                                        <p:tgtEl>
                                          <p:spTgt spid="171011">
                                            <p:txEl>
                                              <p:pRg st="9" end="9"/>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171011">
                                            <p:txEl>
                                              <p:pRg st="10" end="10"/>
                                            </p:txEl>
                                          </p:spTgt>
                                        </p:tgtEl>
                                        <p:attrNameLst>
                                          <p:attrName>style.visibility</p:attrName>
                                        </p:attrNameLst>
                                      </p:cBhvr>
                                      <p:to>
                                        <p:strVal val="visible"/>
                                      </p:to>
                                    </p:set>
                                    <p:animEffect transition="in" filter="wipe(up)">
                                      <p:cBhvr>
                                        <p:cTn id="26" dur="500"/>
                                        <p:tgtEl>
                                          <p:spTgt spid="171011">
                                            <p:txEl>
                                              <p:pRg st="10" end="10"/>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171011">
                                            <p:txEl>
                                              <p:pRg st="11" end="11"/>
                                            </p:txEl>
                                          </p:spTgt>
                                        </p:tgtEl>
                                        <p:attrNameLst>
                                          <p:attrName>style.visibility</p:attrName>
                                        </p:attrNameLst>
                                      </p:cBhvr>
                                      <p:to>
                                        <p:strVal val="visible"/>
                                      </p:to>
                                    </p:set>
                                    <p:animEffect transition="in" filter="wipe(up)">
                                      <p:cBhvr>
                                        <p:cTn id="29" dur="500"/>
                                        <p:tgtEl>
                                          <p:spTgt spid="171011">
                                            <p:txEl>
                                              <p:pRg st="11" end="11"/>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71011">
                                            <p:txEl>
                                              <p:pRg st="12" end="12"/>
                                            </p:txEl>
                                          </p:spTgt>
                                        </p:tgtEl>
                                        <p:attrNameLst>
                                          <p:attrName>style.visibility</p:attrName>
                                        </p:attrNameLst>
                                      </p:cBhvr>
                                      <p:to>
                                        <p:strVal val="visible"/>
                                      </p:to>
                                    </p:set>
                                    <p:animEffect transition="in" filter="wipe(up)">
                                      <p:cBhvr>
                                        <p:cTn id="32" dur="500"/>
                                        <p:tgtEl>
                                          <p:spTgt spid="171011">
                                            <p:txEl>
                                              <p:pRg st="12" end="12"/>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71011">
                                            <p:txEl>
                                              <p:pRg st="13" end="13"/>
                                            </p:txEl>
                                          </p:spTgt>
                                        </p:tgtEl>
                                        <p:attrNameLst>
                                          <p:attrName>style.visibility</p:attrName>
                                        </p:attrNameLst>
                                      </p:cBhvr>
                                      <p:to>
                                        <p:strVal val="visible"/>
                                      </p:to>
                                    </p:set>
                                    <p:animEffect transition="in" filter="wipe(up)">
                                      <p:cBhvr>
                                        <p:cTn id="35" dur="500"/>
                                        <p:tgtEl>
                                          <p:spTgt spid="171011">
                                            <p:txEl>
                                              <p:pRg st="13" end="13"/>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171011">
                                            <p:txEl>
                                              <p:pRg st="14" end="14"/>
                                            </p:txEl>
                                          </p:spTgt>
                                        </p:tgtEl>
                                        <p:attrNameLst>
                                          <p:attrName>style.visibility</p:attrName>
                                        </p:attrNameLst>
                                      </p:cBhvr>
                                      <p:to>
                                        <p:strVal val="visible"/>
                                      </p:to>
                                    </p:set>
                                    <p:animEffect transition="in" filter="wipe(up)">
                                      <p:cBhvr>
                                        <p:cTn id="38" dur="500"/>
                                        <p:tgtEl>
                                          <p:spTgt spid="171011">
                                            <p:txEl>
                                              <p:pRg st="14" end="14"/>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171011">
                                            <p:txEl>
                                              <p:pRg st="15" end="15"/>
                                            </p:txEl>
                                          </p:spTgt>
                                        </p:tgtEl>
                                        <p:attrNameLst>
                                          <p:attrName>style.visibility</p:attrName>
                                        </p:attrNameLst>
                                      </p:cBhvr>
                                      <p:to>
                                        <p:strVal val="visible"/>
                                      </p:to>
                                    </p:set>
                                    <p:animEffect transition="in" filter="wipe(up)">
                                      <p:cBhvr>
                                        <p:cTn id="41" dur="500"/>
                                        <p:tgtEl>
                                          <p:spTgt spid="171011">
                                            <p:txEl>
                                              <p:pRg st="15" end="15"/>
                                            </p:txEl>
                                          </p:spTgt>
                                        </p:tgtEl>
                                      </p:cBhvr>
                                    </p:animEffect>
                                  </p:childTnLst>
                                </p:cTn>
                              </p:par>
                              <p:par>
                                <p:cTn id="42" presetID="22" presetClass="entr" presetSubtype="1" fill="hold" nodeType="withEffect">
                                  <p:stCondLst>
                                    <p:cond delay="0"/>
                                  </p:stCondLst>
                                  <p:childTnLst>
                                    <p:set>
                                      <p:cBhvr>
                                        <p:cTn id="43" dur="1" fill="hold">
                                          <p:stCondLst>
                                            <p:cond delay="0"/>
                                          </p:stCondLst>
                                        </p:cTn>
                                        <p:tgtEl>
                                          <p:spTgt spid="171011">
                                            <p:txEl>
                                              <p:pRg st="16" end="16"/>
                                            </p:txEl>
                                          </p:spTgt>
                                        </p:tgtEl>
                                        <p:attrNameLst>
                                          <p:attrName>style.visibility</p:attrName>
                                        </p:attrNameLst>
                                      </p:cBhvr>
                                      <p:to>
                                        <p:strVal val="visible"/>
                                      </p:to>
                                    </p:set>
                                    <p:animEffect transition="in" filter="wipe(up)">
                                      <p:cBhvr>
                                        <p:cTn id="44" dur="500"/>
                                        <p:tgtEl>
                                          <p:spTgt spid="171011">
                                            <p:txEl>
                                              <p:pRg st="16" end="16"/>
                                            </p:txEl>
                                          </p:spTgt>
                                        </p:tgtEl>
                                      </p:cBhvr>
                                    </p:animEffect>
                                  </p:childTnLst>
                                </p:cTn>
                              </p:par>
                              <p:par>
                                <p:cTn id="45" presetID="22" presetClass="entr" presetSubtype="1" fill="hold" nodeType="withEffect">
                                  <p:stCondLst>
                                    <p:cond delay="0"/>
                                  </p:stCondLst>
                                  <p:childTnLst>
                                    <p:set>
                                      <p:cBhvr>
                                        <p:cTn id="46" dur="1" fill="hold">
                                          <p:stCondLst>
                                            <p:cond delay="0"/>
                                          </p:stCondLst>
                                        </p:cTn>
                                        <p:tgtEl>
                                          <p:spTgt spid="171011">
                                            <p:txEl>
                                              <p:pRg st="17" end="17"/>
                                            </p:txEl>
                                          </p:spTgt>
                                        </p:tgtEl>
                                        <p:attrNameLst>
                                          <p:attrName>style.visibility</p:attrName>
                                        </p:attrNameLst>
                                      </p:cBhvr>
                                      <p:to>
                                        <p:strVal val="visible"/>
                                      </p:to>
                                    </p:set>
                                    <p:animEffect transition="in" filter="wipe(up)">
                                      <p:cBhvr>
                                        <p:cTn id="47" dur="500"/>
                                        <p:tgtEl>
                                          <p:spTgt spid="171011">
                                            <p:txEl>
                                              <p:pRg st="17" end="17"/>
                                            </p:txEl>
                                          </p:spTgt>
                                        </p:tgtEl>
                                      </p:cBhvr>
                                    </p:animEffect>
                                  </p:childTnLst>
                                </p:cTn>
                              </p:par>
                              <p:par>
                                <p:cTn id="48" presetID="22" presetClass="entr" presetSubtype="1" fill="hold" nodeType="withEffect">
                                  <p:stCondLst>
                                    <p:cond delay="0"/>
                                  </p:stCondLst>
                                  <p:childTnLst>
                                    <p:set>
                                      <p:cBhvr>
                                        <p:cTn id="49" dur="1" fill="hold">
                                          <p:stCondLst>
                                            <p:cond delay="0"/>
                                          </p:stCondLst>
                                        </p:cTn>
                                        <p:tgtEl>
                                          <p:spTgt spid="171011">
                                            <p:txEl>
                                              <p:pRg st="18" end="18"/>
                                            </p:txEl>
                                          </p:spTgt>
                                        </p:tgtEl>
                                        <p:attrNameLst>
                                          <p:attrName>style.visibility</p:attrName>
                                        </p:attrNameLst>
                                      </p:cBhvr>
                                      <p:to>
                                        <p:strVal val="visible"/>
                                      </p:to>
                                    </p:set>
                                    <p:animEffect transition="in" filter="wipe(up)">
                                      <p:cBhvr>
                                        <p:cTn id="50" dur="500"/>
                                        <p:tgtEl>
                                          <p:spTgt spid="171011">
                                            <p:txEl>
                                              <p:pRg st="18" end="18"/>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171011">
                                            <p:txEl>
                                              <p:pRg st="19" end="19"/>
                                            </p:txEl>
                                          </p:spTgt>
                                        </p:tgtEl>
                                        <p:attrNameLst>
                                          <p:attrName>style.visibility</p:attrName>
                                        </p:attrNameLst>
                                      </p:cBhvr>
                                      <p:to>
                                        <p:strVal val="visible"/>
                                      </p:to>
                                    </p:set>
                                    <p:animEffect transition="in" filter="wipe(up)">
                                      <p:cBhvr>
                                        <p:cTn id="53" dur="500"/>
                                        <p:tgtEl>
                                          <p:spTgt spid="171011">
                                            <p:txEl>
                                              <p:pRg st="19" end="19"/>
                                            </p:txEl>
                                          </p:spTgt>
                                        </p:tgtEl>
                                      </p:cBhvr>
                                    </p:animEffect>
                                  </p:childTnLst>
                                </p:cTn>
                              </p:par>
                              <p:par>
                                <p:cTn id="54" presetID="22" presetClass="entr" presetSubtype="1" fill="hold" nodeType="withEffect">
                                  <p:stCondLst>
                                    <p:cond delay="0"/>
                                  </p:stCondLst>
                                  <p:childTnLst>
                                    <p:set>
                                      <p:cBhvr>
                                        <p:cTn id="55" dur="1" fill="hold">
                                          <p:stCondLst>
                                            <p:cond delay="0"/>
                                          </p:stCondLst>
                                        </p:cTn>
                                        <p:tgtEl>
                                          <p:spTgt spid="171011">
                                            <p:txEl>
                                              <p:pRg st="20" end="20"/>
                                            </p:txEl>
                                          </p:spTgt>
                                        </p:tgtEl>
                                        <p:attrNameLst>
                                          <p:attrName>style.visibility</p:attrName>
                                        </p:attrNameLst>
                                      </p:cBhvr>
                                      <p:to>
                                        <p:strVal val="visible"/>
                                      </p:to>
                                    </p:set>
                                    <p:animEffect transition="in" filter="wipe(up)">
                                      <p:cBhvr>
                                        <p:cTn id="56" dur="500"/>
                                        <p:tgtEl>
                                          <p:spTgt spid="171011">
                                            <p:txEl>
                                              <p:pRg st="20" end="20"/>
                                            </p:txEl>
                                          </p:spTgt>
                                        </p:tgtEl>
                                      </p:cBhvr>
                                    </p:animEffect>
                                  </p:childTnLst>
                                </p:cTn>
                              </p:par>
                              <p:par>
                                <p:cTn id="57" presetID="22" presetClass="entr" presetSubtype="1" fill="hold" nodeType="withEffect">
                                  <p:stCondLst>
                                    <p:cond delay="0"/>
                                  </p:stCondLst>
                                  <p:childTnLst>
                                    <p:set>
                                      <p:cBhvr>
                                        <p:cTn id="58" dur="1" fill="hold">
                                          <p:stCondLst>
                                            <p:cond delay="0"/>
                                          </p:stCondLst>
                                        </p:cTn>
                                        <p:tgtEl>
                                          <p:spTgt spid="171011">
                                            <p:txEl>
                                              <p:pRg st="21" end="21"/>
                                            </p:txEl>
                                          </p:spTgt>
                                        </p:tgtEl>
                                        <p:attrNameLst>
                                          <p:attrName>style.visibility</p:attrName>
                                        </p:attrNameLst>
                                      </p:cBhvr>
                                      <p:to>
                                        <p:strVal val="visible"/>
                                      </p:to>
                                    </p:set>
                                    <p:animEffect transition="in" filter="wipe(up)">
                                      <p:cBhvr>
                                        <p:cTn id="59" dur="500"/>
                                        <p:tgtEl>
                                          <p:spTgt spid="171011">
                                            <p:txEl>
                                              <p:pRg st="21" end="2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right)">
                                      <p:cBhvr>
                                        <p:cTn id="64" dur="500"/>
                                        <p:tgtEl>
                                          <p:spTgt spid="7"/>
                                        </p:tgtEl>
                                      </p:cBhvr>
                                    </p:animEffect>
                                  </p:childTnLst>
                                  <p:subTnLst>
                                    <p:audio>
                                      <p:cMediaNode>
                                        <p:cTn display="0" masterRel="sameClick">
                                          <p:stCondLst>
                                            <p:cond evt="begin" delay="0">
                                              <p:tn val="62"/>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a:defRPr/>
            </a:pPr>
            <a:r>
              <a:rPr lang="zh-CN" altLang="en-US">
                <a:ea typeface="宋体" pitchFamily="2" charset="-122"/>
              </a:rPr>
              <a:t>线性布局</a:t>
            </a:r>
            <a:r>
              <a:rPr lang="en-US" altLang="zh-CN">
                <a:ea typeface="宋体" pitchFamily="2" charset="-122"/>
              </a:rPr>
              <a:t>LinearLayout</a:t>
            </a:r>
          </a:p>
        </p:txBody>
      </p:sp>
      <p:sp>
        <p:nvSpPr>
          <p:cNvPr id="171011" name="Rectangle 3"/>
          <p:cNvSpPr>
            <a:spLocks noGrp="1" noChangeArrowheads="1"/>
          </p:cNvSpPr>
          <p:nvPr>
            <p:ph type="body" idx="1"/>
          </p:nvPr>
        </p:nvSpPr>
        <p:spPr>
          <a:xfrm>
            <a:off x="323850" y="884238"/>
            <a:ext cx="8064500" cy="5759450"/>
          </a:xfrm>
        </p:spPr>
        <p:txBody>
          <a:bodyPr/>
          <a:lstStyle/>
          <a:p>
            <a:pPr>
              <a:lnSpc>
                <a:spcPct val="80000"/>
              </a:lnSpc>
              <a:spcBef>
                <a:spcPct val="35000"/>
              </a:spcBef>
              <a:buNone/>
              <a:tabLst>
                <a:tab pos="3943350" algn="l"/>
                <a:tab pos="6724650" algn="l"/>
                <a:tab pos="6915150" algn="l"/>
              </a:tabLst>
              <a:defRPr/>
            </a:pPr>
            <a:r>
              <a:rPr lang="en-US" altLang="zh-CN" sz="2400" b="1" err="1" smtClean="0">
                <a:latin typeface="微软雅黑" pitchFamily="34" charset="-122"/>
                <a:ea typeface="微软雅黑" pitchFamily="34" charset="-122"/>
              </a:rPr>
              <a:t>layout_weight</a:t>
            </a:r>
            <a:r>
              <a:rPr lang="zh-CN" altLang="en-US" sz="2400" b="1" smtClean="0">
                <a:latin typeface="微软雅黑" pitchFamily="34" charset="-122"/>
                <a:ea typeface="微软雅黑" pitchFamily="34" charset="-122"/>
              </a:rPr>
              <a:t>属性</a:t>
            </a:r>
            <a:endParaRPr lang="en-US" altLang="zh-CN" sz="2400" b="1" smtClean="0">
              <a:latin typeface="微软雅黑" pitchFamily="34" charset="-122"/>
              <a:ea typeface="微软雅黑" pitchFamily="34" charset="-122"/>
            </a:endParaRPr>
          </a:p>
          <a:p>
            <a:pPr>
              <a:lnSpc>
                <a:spcPct val="80000"/>
              </a:lnSpc>
              <a:spcBef>
                <a:spcPct val="35000"/>
              </a:spcBef>
              <a:buFont typeface="Wingdings" pitchFamily="2" charset="2"/>
              <a:buChar char="l"/>
              <a:tabLst>
                <a:tab pos="3943350" algn="l"/>
                <a:tab pos="6724650" algn="l"/>
                <a:tab pos="6915150" algn="l"/>
              </a:tabLst>
              <a:defRPr/>
            </a:pPr>
            <a:r>
              <a:rPr lang="en-US" altLang="zh-CN" sz="2400" err="1" smtClean="0">
                <a:latin typeface="宋体" pitchFamily="2" charset="-122"/>
                <a:ea typeface="宋体" pitchFamily="2" charset="-122"/>
              </a:rPr>
              <a:t>layout_weight</a:t>
            </a:r>
            <a:r>
              <a:rPr lang="zh-CN" altLang="en-US" sz="2400" smtClean="0">
                <a:latin typeface="宋体" pitchFamily="2" charset="-122"/>
                <a:ea typeface="宋体" pitchFamily="2" charset="-122"/>
              </a:rPr>
              <a:t>属性是一个非负整数，如果该属性值大于</a:t>
            </a:r>
            <a:r>
              <a:rPr lang="en-US" altLang="zh-CN" sz="2400" smtClean="0">
                <a:latin typeface="宋体" pitchFamily="2" charset="-122"/>
                <a:ea typeface="宋体" pitchFamily="2" charset="-122"/>
              </a:rPr>
              <a:t>0</a:t>
            </a:r>
            <a:r>
              <a:rPr lang="zh-CN" altLang="en-US" sz="2400" smtClean="0">
                <a:latin typeface="宋体" pitchFamily="2" charset="-122"/>
                <a:ea typeface="宋体" pitchFamily="2" charset="-122"/>
              </a:rPr>
              <a:t>，线性布局会根据水平或垂直方向以及不同视图的</a:t>
            </a:r>
            <a:r>
              <a:rPr lang="en-US" altLang="zh-CN" sz="2400" err="1" smtClean="0">
                <a:latin typeface="宋体" pitchFamily="2" charset="-122"/>
                <a:ea typeface="宋体" pitchFamily="2" charset="-122"/>
              </a:rPr>
              <a:t>layout_weight</a:t>
            </a:r>
            <a:r>
              <a:rPr lang="zh-CN" altLang="en-US" sz="2400" smtClean="0">
                <a:latin typeface="宋体" pitchFamily="2" charset="-122"/>
                <a:ea typeface="宋体" pitchFamily="2" charset="-122"/>
              </a:rPr>
              <a:t>属性值占所有视图的</a:t>
            </a:r>
            <a:r>
              <a:rPr lang="en-US" altLang="zh-CN" sz="2400" err="1" smtClean="0">
                <a:latin typeface="宋体" pitchFamily="2" charset="-122"/>
                <a:ea typeface="宋体" pitchFamily="2" charset="-122"/>
              </a:rPr>
              <a:t>layout_weight</a:t>
            </a:r>
            <a:r>
              <a:rPr lang="zh-CN" altLang="en-US" sz="2400" smtClean="0">
                <a:latin typeface="宋体" pitchFamily="2" charset="-122"/>
                <a:ea typeface="宋体" pitchFamily="2" charset="-122"/>
              </a:rPr>
              <a:t>属性值之和的比例为这些视图分配自己所占用的区域，视图将按相应比例拉伸。</a:t>
            </a:r>
            <a:endParaRPr lang="en-US" altLang="zh-CN" sz="2400" smtClean="0">
              <a:latin typeface="宋体" pitchFamily="2" charset="-122"/>
              <a:ea typeface="宋体" pitchFamily="2" charset="-122"/>
            </a:endParaRPr>
          </a:p>
          <a:p>
            <a:pPr>
              <a:lnSpc>
                <a:spcPct val="80000"/>
              </a:lnSpc>
              <a:spcBef>
                <a:spcPct val="35000"/>
              </a:spcBef>
              <a:buFont typeface="Wingdings" pitchFamily="2" charset="2"/>
              <a:buChar char="l"/>
              <a:tabLst>
                <a:tab pos="3943350" algn="l"/>
                <a:tab pos="6724650" algn="l"/>
                <a:tab pos="6915150" algn="l"/>
              </a:tabLst>
              <a:defRPr/>
            </a:pPr>
            <a:r>
              <a:rPr lang="zh-CN" altLang="en-US" sz="2400" smtClean="0">
                <a:latin typeface="宋体" pitchFamily="2" charset="-122"/>
                <a:ea typeface="宋体" pitchFamily="2" charset="-122"/>
              </a:rPr>
              <a:t>如果</a:t>
            </a:r>
            <a:r>
              <a:rPr lang="en-US" altLang="zh-CN" sz="2400" err="1" smtClean="0">
                <a:latin typeface="宋体" pitchFamily="2" charset="-122"/>
                <a:ea typeface="宋体" pitchFamily="2" charset="-122"/>
              </a:rPr>
              <a:t>layout_weight</a:t>
            </a:r>
            <a:r>
              <a:rPr lang="zh-CN" altLang="en-US" sz="2400" smtClean="0">
                <a:latin typeface="宋体" pitchFamily="2" charset="-122"/>
                <a:ea typeface="宋体" pitchFamily="2" charset="-122"/>
              </a:rPr>
              <a:t>属性值为</a:t>
            </a:r>
            <a:r>
              <a:rPr lang="en-US" altLang="zh-CN" sz="2400" smtClean="0">
                <a:latin typeface="宋体" pitchFamily="2" charset="-122"/>
                <a:ea typeface="宋体" pitchFamily="2" charset="-122"/>
              </a:rPr>
              <a:t>0</a:t>
            </a:r>
            <a:r>
              <a:rPr lang="zh-CN" altLang="en-US" sz="2400" smtClean="0">
                <a:latin typeface="宋体" pitchFamily="2" charset="-122"/>
                <a:ea typeface="宋体" pitchFamily="2" charset="-122"/>
              </a:rPr>
              <a:t>，视图会按原大小显示（不会被拉伸）。对于其余</a:t>
            </a:r>
            <a:r>
              <a:rPr lang="en-US" altLang="zh-CN" sz="2400" err="1" smtClean="0">
                <a:latin typeface="宋体" pitchFamily="2" charset="-122"/>
                <a:ea typeface="宋体" pitchFamily="2" charset="-122"/>
              </a:rPr>
              <a:t>layout_weight</a:t>
            </a:r>
            <a:r>
              <a:rPr lang="zh-CN" altLang="en-US" sz="2400" smtClean="0">
                <a:latin typeface="宋体" pitchFamily="2" charset="-122"/>
                <a:ea typeface="宋体" pitchFamily="2" charset="-122"/>
              </a:rPr>
              <a:t>属性值大于</a:t>
            </a:r>
            <a:r>
              <a:rPr lang="en-US" altLang="zh-CN" sz="2400" smtClean="0">
                <a:latin typeface="宋体" pitchFamily="2" charset="-122"/>
                <a:ea typeface="宋体" pitchFamily="2" charset="-122"/>
              </a:rPr>
              <a:t>0</a:t>
            </a:r>
            <a:r>
              <a:rPr lang="zh-CN" altLang="en-US" sz="2400" smtClean="0">
                <a:latin typeface="宋体" pitchFamily="2" charset="-122"/>
                <a:ea typeface="宋体" pitchFamily="2" charset="-122"/>
              </a:rPr>
              <a:t>的视图，系统将会减去</a:t>
            </a:r>
            <a:r>
              <a:rPr lang="en-US" altLang="zh-CN" sz="2400" err="1" smtClean="0">
                <a:latin typeface="宋体" pitchFamily="2" charset="-122"/>
                <a:ea typeface="宋体" pitchFamily="2" charset="-122"/>
              </a:rPr>
              <a:t>layout_weight</a:t>
            </a:r>
            <a:r>
              <a:rPr lang="zh-CN" altLang="en-US" sz="2400" smtClean="0">
                <a:latin typeface="宋体" pitchFamily="2" charset="-122"/>
                <a:ea typeface="宋体" pitchFamily="2" charset="-122"/>
              </a:rPr>
              <a:t>属性值为</a:t>
            </a:r>
            <a:r>
              <a:rPr lang="en-US" altLang="zh-CN" sz="2400" smtClean="0">
                <a:latin typeface="宋体" pitchFamily="2" charset="-122"/>
                <a:ea typeface="宋体" pitchFamily="2" charset="-122"/>
              </a:rPr>
              <a:t>0</a:t>
            </a:r>
            <a:r>
              <a:rPr lang="zh-CN" altLang="en-US" sz="2400" smtClean="0">
                <a:latin typeface="宋体" pitchFamily="2" charset="-122"/>
                <a:ea typeface="宋体" pitchFamily="2" charset="-122"/>
              </a:rPr>
              <a:t>的视图的宽度或高度，再用剩余的宽度和高度按相应的比例来分配每一个视图所占的宽度和高度。</a:t>
            </a:r>
            <a:endParaRPr lang="en-US" altLang="zh-CN" sz="2400" smtClean="0">
              <a:latin typeface="宋体" pitchFamily="2" charset="-122"/>
              <a:ea typeface="宋体" pitchFamily="2" charset="-122"/>
            </a:endParaRPr>
          </a:p>
        </p:txBody>
      </p:sp>
      <p:sp>
        <p:nvSpPr>
          <p:cNvPr id="133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zh-CN" altLang="en-US" smtClean="0"/>
              <a:t>表格布局</a:t>
            </a:r>
            <a:r>
              <a:rPr lang="en-US" altLang="zh-CN" smtClean="0"/>
              <a:t>TableLayout</a:t>
            </a:r>
            <a:endParaRPr lang="en-US" altLang="zh-CN">
              <a:ea typeface="宋体" pitchFamily="2" charset="-122"/>
            </a:endParaRPr>
          </a:p>
        </p:txBody>
      </p:sp>
      <p:sp>
        <p:nvSpPr>
          <p:cNvPr id="148483" name="Rectangle 3"/>
          <p:cNvSpPr>
            <a:spLocks noGrp="1" noChangeArrowheads="1"/>
          </p:cNvSpPr>
          <p:nvPr>
            <p:ph type="body" idx="1"/>
          </p:nvPr>
        </p:nvSpPr>
        <p:spPr>
          <a:xfrm>
            <a:off x="323850" y="1125538"/>
            <a:ext cx="8569325" cy="5111750"/>
          </a:xfrm>
        </p:spPr>
        <p:txBody>
          <a:bodyPr/>
          <a:lstStyle/>
          <a:p>
            <a:pPr>
              <a:lnSpc>
                <a:spcPct val="110000"/>
              </a:lnSpc>
              <a:spcBef>
                <a:spcPct val="35000"/>
              </a:spcBef>
              <a:defRPr/>
            </a:pPr>
            <a:r>
              <a:rPr lang="en-US" altLang="zh-CN" sz="2400" b="1" err="1" smtClean="0">
                <a:latin typeface="微软雅黑" pitchFamily="34" charset="-122"/>
                <a:ea typeface="微软雅黑" pitchFamily="34" charset="-122"/>
              </a:rPr>
              <a:t>TableLayout</a:t>
            </a:r>
            <a:r>
              <a:rPr lang="zh-CN" altLang="en-US" sz="2400" b="1" smtClean="0">
                <a:latin typeface="微软雅黑" pitchFamily="34" charset="-122"/>
                <a:ea typeface="微软雅黑" pitchFamily="34" charset="-122"/>
              </a:rPr>
              <a:t>（表格布局）</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以多行多列的方式显示子对象。</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每一行为一个</a:t>
            </a:r>
            <a:r>
              <a:rPr lang="en-US" altLang="zh-CN" sz="2200" err="1" smtClean="0">
                <a:latin typeface="微软雅黑" pitchFamily="34" charset="-122"/>
                <a:ea typeface="微软雅黑" pitchFamily="34" charset="-122"/>
                <a:cs typeface="+mn-cs"/>
              </a:rPr>
              <a:t>TableRow</a:t>
            </a:r>
            <a:r>
              <a:rPr lang="zh-CN" altLang="en-US" sz="2200" smtClean="0">
                <a:latin typeface="微软雅黑" pitchFamily="34" charset="-122"/>
                <a:ea typeface="微软雅黑" pitchFamily="34" charset="-122"/>
                <a:cs typeface="+mn-cs"/>
              </a:rPr>
              <a:t> 。</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每一行可以拥有</a:t>
            </a:r>
            <a:r>
              <a:rPr lang="en-US" altLang="zh-CN" sz="2200" smtClean="0">
                <a:latin typeface="微软雅黑" pitchFamily="34" charset="-122"/>
                <a:ea typeface="微软雅黑" pitchFamily="34" charset="-122"/>
                <a:cs typeface="+mn-cs"/>
              </a:rPr>
              <a:t>0</a:t>
            </a:r>
            <a:r>
              <a:rPr lang="zh-CN" altLang="en-US" sz="2200" smtClean="0">
                <a:latin typeface="微软雅黑" pitchFamily="34" charset="-122"/>
                <a:ea typeface="微软雅黑" pitchFamily="34" charset="-122"/>
                <a:cs typeface="+mn-cs"/>
              </a:rPr>
              <a:t>个或多个的单元格（</a:t>
            </a:r>
            <a:r>
              <a:rPr lang="en-US" altLang="zh-CN" sz="2200" smtClean="0">
                <a:latin typeface="微软雅黑" pitchFamily="34" charset="-122"/>
                <a:ea typeface="微软雅黑" pitchFamily="34" charset="-122"/>
                <a:cs typeface="+mn-cs"/>
              </a:rPr>
              <a:t>cell</a:t>
            </a:r>
            <a:r>
              <a:rPr lang="zh-CN" altLang="en-US" sz="2200" smtClean="0">
                <a:latin typeface="微软雅黑" pitchFamily="34" charset="-122"/>
                <a:ea typeface="微软雅黑" pitchFamily="34" charset="-122"/>
                <a:cs typeface="+mn-cs"/>
              </a:rPr>
              <a:t>）。</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每个单元格内是一个</a:t>
            </a:r>
            <a:r>
              <a:rPr lang="en-US" altLang="zh-CN" sz="2200" smtClean="0">
                <a:latin typeface="微软雅黑" pitchFamily="34" charset="-122"/>
                <a:ea typeface="微软雅黑" pitchFamily="34" charset="-122"/>
                <a:cs typeface="+mn-cs"/>
              </a:rPr>
              <a:t>View</a:t>
            </a:r>
            <a:r>
              <a:rPr lang="zh-CN" altLang="en-US" sz="2200" smtClean="0">
                <a:latin typeface="微软雅黑" pitchFamily="34" charset="-122"/>
                <a:ea typeface="微软雅黑" pitchFamily="34" charset="-122"/>
                <a:cs typeface="+mn-cs"/>
              </a:rPr>
              <a:t>对象。</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en-US" altLang="zh-CN" sz="2200" err="1" smtClean="0">
                <a:latin typeface="微软雅黑" pitchFamily="34" charset="-122"/>
                <a:ea typeface="微软雅黑" pitchFamily="34" charset="-122"/>
                <a:cs typeface="+mn-cs"/>
              </a:rPr>
              <a:t>TableLayout</a:t>
            </a:r>
            <a:r>
              <a:rPr lang="en-US" altLang="zh-CN" sz="2200" smtClean="0">
                <a:latin typeface="微软雅黑" pitchFamily="34" charset="-122"/>
                <a:ea typeface="微软雅黑" pitchFamily="34" charset="-122"/>
                <a:cs typeface="+mn-cs"/>
              </a:rPr>
              <a:t> </a:t>
            </a:r>
            <a:r>
              <a:rPr lang="zh-CN" altLang="en-US" sz="2200" smtClean="0">
                <a:latin typeface="微软雅黑" pitchFamily="34" charset="-122"/>
                <a:ea typeface="微软雅黑" pitchFamily="34" charset="-122"/>
                <a:cs typeface="+mn-cs"/>
              </a:rPr>
              <a:t>容器不会显示行 、列 或单元格的边框线。</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列的属性</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en-US" altLang="zh-CN" sz="2000" smtClean="0">
                <a:latin typeface="微软雅黑" pitchFamily="34" charset="-122"/>
                <a:ea typeface="微软雅黑" pitchFamily="34" charset="-122"/>
                <a:cs typeface="+mn-cs"/>
              </a:rPr>
              <a:t>Shrinkable</a:t>
            </a:r>
            <a:r>
              <a:rPr lang="zh-CN" altLang="en-US" sz="2000" smtClean="0">
                <a:latin typeface="微软雅黑" pitchFamily="34" charset="-122"/>
                <a:ea typeface="微软雅黑" pitchFamily="34" charset="-122"/>
                <a:cs typeface="+mn-cs"/>
              </a:rPr>
              <a:t>：设置列的宽度是否可收缩，收缩指表格能够适应其父容器的大小。</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en-US" altLang="zh-CN" sz="2000" smtClean="0">
                <a:latin typeface="微软雅黑" pitchFamily="34" charset="-122"/>
                <a:ea typeface="微软雅黑" pitchFamily="34" charset="-122"/>
                <a:cs typeface="+mn-cs"/>
              </a:rPr>
              <a:t>Stretchable</a:t>
            </a:r>
            <a:r>
              <a:rPr lang="zh-CN" altLang="en-US" sz="2000" smtClean="0">
                <a:latin typeface="微软雅黑" pitchFamily="34" charset="-122"/>
                <a:ea typeface="微软雅黑" pitchFamily="34" charset="-122"/>
                <a:cs typeface="+mn-cs"/>
              </a:rPr>
              <a:t>：设置列的宽度是否可拉伸，拉伸指可填满表格中空余的空间。</a:t>
            </a:r>
          </a:p>
          <a:p>
            <a:pPr marL="1123950" lvl="2" indent="-361950" eaLnBrk="1" hangingPunct="1">
              <a:lnSpc>
                <a:spcPct val="110000"/>
              </a:lnSpc>
              <a:spcBef>
                <a:spcPts val="430"/>
              </a:spcBef>
              <a:buClr>
                <a:schemeClr val="tx2">
                  <a:lumMod val="75000"/>
                  <a:lumOff val="25000"/>
                </a:schemeClr>
              </a:buClr>
              <a:buSzPct val="66000"/>
              <a:buFont typeface="Wingdings" pitchFamily="2" charset="2"/>
              <a:buChar char="u"/>
              <a:defRPr/>
            </a:pPr>
            <a:r>
              <a:rPr lang="en-US" altLang="zh-CN" sz="2000" smtClean="0">
                <a:latin typeface="微软雅黑" pitchFamily="34" charset="-122"/>
                <a:ea typeface="微软雅黑" pitchFamily="34" charset="-122"/>
                <a:cs typeface="+mn-cs"/>
              </a:rPr>
              <a:t>Collapsed</a:t>
            </a:r>
            <a:r>
              <a:rPr lang="zh-CN" altLang="en-US" sz="2000" smtClean="0">
                <a:latin typeface="微软雅黑" pitchFamily="34" charset="-122"/>
                <a:ea typeface="微软雅黑" pitchFamily="34" charset="-122"/>
                <a:cs typeface="+mn-cs"/>
              </a:rPr>
              <a:t>：设置列是否被隐藏。</a:t>
            </a:r>
          </a:p>
        </p:txBody>
      </p:sp>
      <p:sp>
        <p:nvSpPr>
          <p:cNvPr id="143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48485" name="Picture 5" descr="tablelayout_thumb"/>
          <p:cNvPicPr>
            <a:picLocks noChangeAspect="1" noChangeArrowheads="1"/>
          </p:cNvPicPr>
          <p:nvPr/>
        </p:nvPicPr>
        <p:blipFill>
          <a:blip r:embed="rId2" cstate="print"/>
          <a:srcRect/>
          <a:stretch>
            <a:fillRect/>
          </a:stretch>
        </p:blipFill>
        <p:spPr bwMode="auto">
          <a:xfrm>
            <a:off x="1908175" y="2420938"/>
            <a:ext cx="5472113" cy="36957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wipe(up)">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wipe(up)">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wipe(up)">
                                      <p:cBhvr>
                                        <p:cTn id="17" dur="500"/>
                                        <p:tgtEl>
                                          <p:spTgt spid="148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8483">
                                            <p:txEl>
                                              <p:pRg st="3" end="3"/>
                                            </p:txEl>
                                          </p:spTgt>
                                        </p:tgtEl>
                                        <p:attrNameLst>
                                          <p:attrName>style.visibility</p:attrName>
                                        </p:attrNameLst>
                                      </p:cBhvr>
                                      <p:to>
                                        <p:strVal val="visible"/>
                                      </p:to>
                                    </p:set>
                                    <p:animEffect transition="in" filter="wipe(up)">
                                      <p:cBhvr>
                                        <p:cTn id="22" dur="500"/>
                                        <p:tgtEl>
                                          <p:spTgt spid="148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8483">
                                            <p:txEl>
                                              <p:pRg st="4" end="4"/>
                                            </p:txEl>
                                          </p:spTgt>
                                        </p:tgtEl>
                                        <p:attrNameLst>
                                          <p:attrName>style.visibility</p:attrName>
                                        </p:attrNameLst>
                                      </p:cBhvr>
                                      <p:to>
                                        <p:strVal val="visible"/>
                                      </p:to>
                                    </p:set>
                                    <p:animEffect transition="in" filter="wipe(up)">
                                      <p:cBhvr>
                                        <p:cTn id="27" dur="500"/>
                                        <p:tgtEl>
                                          <p:spTgt spid="148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8483">
                                            <p:txEl>
                                              <p:pRg st="5" end="5"/>
                                            </p:txEl>
                                          </p:spTgt>
                                        </p:tgtEl>
                                        <p:attrNameLst>
                                          <p:attrName>style.visibility</p:attrName>
                                        </p:attrNameLst>
                                      </p:cBhvr>
                                      <p:to>
                                        <p:strVal val="visible"/>
                                      </p:to>
                                    </p:set>
                                    <p:animEffect transition="in" filter="wipe(up)">
                                      <p:cBhvr>
                                        <p:cTn id="32" dur="500"/>
                                        <p:tgtEl>
                                          <p:spTgt spid="148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48485"/>
                                        </p:tgtEl>
                                        <p:attrNameLst>
                                          <p:attrName>style.visibility</p:attrName>
                                        </p:attrNameLst>
                                      </p:cBhvr>
                                      <p:to>
                                        <p:strVal val="visible"/>
                                      </p:to>
                                    </p:set>
                                    <p:anim calcmode="lin" valueType="num">
                                      <p:cBhvr>
                                        <p:cTn id="37" dur="500" fill="hold"/>
                                        <p:tgtEl>
                                          <p:spTgt spid="148485"/>
                                        </p:tgtEl>
                                        <p:attrNameLst>
                                          <p:attrName>ppt_w</p:attrName>
                                        </p:attrNameLst>
                                      </p:cBhvr>
                                      <p:tavLst>
                                        <p:tav tm="0">
                                          <p:val>
                                            <p:fltVal val="0"/>
                                          </p:val>
                                        </p:tav>
                                        <p:tav tm="100000">
                                          <p:val>
                                            <p:strVal val="#ppt_w"/>
                                          </p:val>
                                        </p:tav>
                                      </p:tavLst>
                                    </p:anim>
                                    <p:anim calcmode="lin" valueType="num">
                                      <p:cBhvr>
                                        <p:cTn id="38" dur="500" fill="hold"/>
                                        <p:tgtEl>
                                          <p:spTgt spid="148485"/>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xit" presetSubtype="0" fill="hold" nodeType="clickEffect">
                                  <p:stCondLst>
                                    <p:cond delay="0"/>
                                  </p:stCondLst>
                                  <p:childTnLst>
                                    <p:anim calcmode="lin" valueType="num">
                                      <p:cBhvr>
                                        <p:cTn id="42" dur="500"/>
                                        <p:tgtEl>
                                          <p:spTgt spid="148485"/>
                                        </p:tgtEl>
                                        <p:attrNameLst>
                                          <p:attrName>ppt_w</p:attrName>
                                        </p:attrNameLst>
                                      </p:cBhvr>
                                      <p:tavLst>
                                        <p:tav tm="0">
                                          <p:val>
                                            <p:strVal val="ppt_w"/>
                                          </p:val>
                                        </p:tav>
                                        <p:tav tm="100000">
                                          <p:val>
                                            <p:fltVal val="0"/>
                                          </p:val>
                                        </p:tav>
                                      </p:tavLst>
                                    </p:anim>
                                    <p:anim calcmode="lin" valueType="num">
                                      <p:cBhvr>
                                        <p:cTn id="43" dur="500"/>
                                        <p:tgtEl>
                                          <p:spTgt spid="148485"/>
                                        </p:tgtEl>
                                        <p:attrNameLst>
                                          <p:attrName>ppt_h</p:attrName>
                                        </p:attrNameLst>
                                      </p:cBhvr>
                                      <p:tavLst>
                                        <p:tav tm="0">
                                          <p:val>
                                            <p:strVal val="ppt_h"/>
                                          </p:val>
                                        </p:tav>
                                        <p:tav tm="100000">
                                          <p:val>
                                            <p:fltVal val="0"/>
                                          </p:val>
                                        </p:tav>
                                      </p:tavLst>
                                    </p:anim>
                                    <p:animEffect transition="out" filter="fade">
                                      <p:cBhvr>
                                        <p:cTn id="44" dur="500"/>
                                        <p:tgtEl>
                                          <p:spTgt spid="148485"/>
                                        </p:tgtEl>
                                      </p:cBhvr>
                                    </p:animEffect>
                                    <p:set>
                                      <p:cBhvr>
                                        <p:cTn id="45" dur="1" fill="hold">
                                          <p:stCondLst>
                                            <p:cond delay="499"/>
                                          </p:stCondLst>
                                        </p:cTn>
                                        <p:tgtEl>
                                          <p:spTgt spid="14848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8483">
                                            <p:txEl>
                                              <p:pRg st="6" end="6"/>
                                            </p:txEl>
                                          </p:spTgt>
                                        </p:tgtEl>
                                        <p:attrNameLst>
                                          <p:attrName>style.visibility</p:attrName>
                                        </p:attrNameLst>
                                      </p:cBhvr>
                                      <p:to>
                                        <p:strVal val="visible"/>
                                      </p:to>
                                    </p:set>
                                    <p:animEffect transition="in" filter="wipe(up)">
                                      <p:cBhvr>
                                        <p:cTn id="50" dur="500"/>
                                        <p:tgtEl>
                                          <p:spTgt spid="14848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48483">
                                            <p:txEl>
                                              <p:pRg st="7" end="7"/>
                                            </p:txEl>
                                          </p:spTgt>
                                        </p:tgtEl>
                                        <p:attrNameLst>
                                          <p:attrName>style.visibility</p:attrName>
                                        </p:attrNameLst>
                                      </p:cBhvr>
                                      <p:to>
                                        <p:strVal val="visible"/>
                                      </p:to>
                                    </p:set>
                                    <p:animEffect transition="in" filter="wipe(up)">
                                      <p:cBhvr>
                                        <p:cTn id="55" dur="500"/>
                                        <p:tgtEl>
                                          <p:spTgt spid="14848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48483">
                                            <p:txEl>
                                              <p:pRg st="8" end="8"/>
                                            </p:txEl>
                                          </p:spTgt>
                                        </p:tgtEl>
                                        <p:attrNameLst>
                                          <p:attrName>style.visibility</p:attrName>
                                        </p:attrNameLst>
                                      </p:cBhvr>
                                      <p:to>
                                        <p:strVal val="visible"/>
                                      </p:to>
                                    </p:set>
                                    <p:animEffect transition="in" filter="wipe(up)">
                                      <p:cBhvr>
                                        <p:cTn id="60" dur="500"/>
                                        <p:tgtEl>
                                          <p:spTgt spid="14848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48483">
                                            <p:txEl>
                                              <p:pRg st="9" end="9"/>
                                            </p:txEl>
                                          </p:spTgt>
                                        </p:tgtEl>
                                        <p:attrNameLst>
                                          <p:attrName>style.visibility</p:attrName>
                                        </p:attrNameLst>
                                      </p:cBhvr>
                                      <p:to>
                                        <p:strVal val="visible"/>
                                      </p:to>
                                    </p:set>
                                    <p:animEffect transition="in" filter="wipe(up)">
                                      <p:cBhvr>
                                        <p:cTn id="65" dur="500"/>
                                        <p:tgtEl>
                                          <p:spTgt spid="148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85750" y="2500313"/>
            <a:ext cx="8569325" cy="4000500"/>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a:ea typeface="宋体" pitchFamily="2" charset="-122"/>
            </a:endParaRPr>
          </a:p>
        </p:txBody>
      </p:sp>
      <p:sp>
        <p:nvSpPr>
          <p:cNvPr id="15363" name="Rectangle 2"/>
          <p:cNvSpPr>
            <a:spLocks noGrp="1" noChangeArrowheads="1"/>
          </p:cNvSpPr>
          <p:nvPr>
            <p:ph type="title"/>
          </p:nvPr>
        </p:nvSpPr>
        <p:spPr/>
        <p:txBody>
          <a:bodyPr/>
          <a:lstStyle/>
          <a:p>
            <a:pPr>
              <a:defRPr/>
            </a:pPr>
            <a:r>
              <a:rPr lang="zh-CN" altLang="en-US"/>
              <a:t>表格布局</a:t>
            </a:r>
            <a:r>
              <a:rPr lang="en-US" altLang="zh-CN"/>
              <a:t>TableLayout</a:t>
            </a:r>
            <a:endParaRPr lang="en-US" altLang="zh-CN">
              <a:ea typeface="宋体" pitchFamily="2" charset="-122"/>
            </a:endParaRPr>
          </a:p>
        </p:txBody>
      </p:sp>
      <p:sp>
        <p:nvSpPr>
          <p:cNvPr id="174083" name="Rectangle 3"/>
          <p:cNvSpPr>
            <a:spLocks noGrp="1" noChangeArrowheads="1"/>
          </p:cNvSpPr>
          <p:nvPr>
            <p:ph type="body" idx="1"/>
          </p:nvPr>
        </p:nvSpPr>
        <p:spPr>
          <a:xfrm>
            <a:off x="323850" y="1052513"/>
            <a:ext cx="7488238" cy="5184775"/>
          </a:xfrm>
        </p:spPr>
        <p:txBody>
          <a:bodyPr/>
          <a:lstStyle/>
          <a:p>
            <a:pPr>
              <a:lnSpc>
                <a:spcPct val="80000"/>
              </a:lnSpc>
              <a:spcBef>
                <a:spcPct val="35000"/>
              </a:spcBef>
              <a:tabLst>
                <a:tab pos="3943350" algn="l"/>
                <a:tab pos="6724650" algn="l"/>
                <a:tab pos="6915150" algn="l"/>
              </a:tabLst>
              <a:defRPr/>
            </a:pPr>
            <a:r>
              <a:rPr lang="zh-CN" altLang="en-US" sz="2400" b="1" smtClean="0">
                <a:latin typeface="微软雅黑" pitchFamily="34" charset="-122"/>
                <a:ea typeface="微软雅黑" pitchFamily="34" charset="-122"/>
              </a:rPr>
              <a:t>实例：实现如图所示的布局文件设计</a:t>
            </a:r>
            <a:endParaRPr lang="en-US" altLang="zh-CN" sz="2400" b="1" smtClean="0">
              <a:latin typeface="微软雅黑" pitchFamily="34" charset="-122"/>
              <a:ea typeface="微软雅黑" pitchFamily="34" charset="-122"/>
            </a:endParaRPr>
          </a:p>
          <a:p>
            <a:pPr marL="723900" lvl="1" indent="-361950" eaLnBrk="1" hangingPunct="1">
              <a:lnSpc>
                <a:spcPct val="8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要求：如图排列</a:t>
            </a:r>
            <a:r>
              <a:rPr lang="en-US" altLang="zh-CN" sz="2200" smtClean="0">
                <a:latin typeface="微软雅黑" pitchFamily="34" charset="-122"/>
                <a:ea typeface="微软雅黑" pitchFamily="34" charset="-122"/>
                <a:cs typeface="+mn-cs"/>
              </a:rPr>
              <a:t>5</a:t>
            </a:r>
            <a:r>
              <a:rPr lang="zh-CN" altLang="en-US" sz="2200" smtClean="0">
                <a:latin typeface="微软雅黑" pitchFamily="34" charset="-122"/>
                <a:ea typeface="微软雅黑" pitchFamily="34" charset="-122"/>
                <a:cs typeface="+mn-cs"/>
              </a:rPr>
              <a:t>个按钮。</a:t>
            </a:r>
            <a:endParaRPr lang="en-US" altLang="zh-CN" sz="2200" smtClean="0">
              <a:latin typeface="微软雅黑" pitchFamily="34" charset="-122"/>
              <a:ea typeface="微软雅黑" pitchFamily="34" charset="-122"/>
              <a:cs typeface="+mn-cs"/>
            </a:endParaRPr>
          </a:p>
          <a:p>
            <a:pPr marL="723900" lvl="1" indent="-361950" eaLnBrk="1" hangingPunct="1">
              <a:lnSpc>
                <a:spcPct val="8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项目名：</a:t>
            </a:r>
            <a:r>
              <a:rPr lang="en-US" altLang="zh-CN" sz="2200" err="1" smtClean="0">
                <a:latin typeface="微软雅黑" pitchFamily="34" charset="-122"/>
                <a:ea typeface="微软雅黑" pitchFamily="34" charset="-122"/>
                <a:cs typeface="+mn-cs"/>
              </a:rPr>
              <a:t>Activity_TableLayout</a:t>
            </a:r>
            <a:endParaRPr lang="zh-CN" altLang="en-US" sz="2200" smtClean="0">
              <a:latin typeface="微软雅黑" pitchFamily="34" charset="-122"/>
              <a:ea typeface="微软雅黑" pitchFamily="34" charset="-122"/>
              <a:cs typeface="+mn-cs"/>
            </a:endParaRPr>
          </a:p>
          <a:p>
            <a:pPr marL="723900" lvl="1" indent="-361950" eaLnBrk="1" hangingPunct="1">
              <a:lnSpc>
                <a:spcPct val="8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布局文件</a:t>
            </a:r>
            <a:r>
              <a:rPr lang="en-US" altLang="zh-CN" sz="2200" smtClean="0">
                <a:latin typeface="微软雅黑" pitchFamily="34" charset="-122"/>
                <a:ea typeface="微软雅黑" pitchFamily="34" charset="-122"/>
                <a:cs typeface="+mn-cs"/>
              </a:rPr>
              <a:t>main.xml</a:t>
            </a:r>
            <a:r>
              <a:rPr lang="zh-CN" altLang="en-US" sz="2200" smtClean="0">
                <a:latin typeface="微软雅黑" pitchFamily="34" charset="-122"/>
                <a:ea typeface="微软雅黑" pitchFamily="34" charset="-122"/>
                <a:cs typeface="+mn-cs"/>
              </a:rPr>
              <a:t>如下：</a:t>
            </a:r>
          </a:p>
          <a:p>
            <a:pPr>
              <a:lnSpc>
                <a:spcPct val="80000"/>
              </a:lnSpc>
              <a:spcBef>
                <a:spcPct val="35000"/>
              </a:spcBef>
              <a:tabLst>
                <a:tab pos="449263" algn="l"/>
                <a:tab pos="3579813" algn="l"/>
                <a:tab pos="3765550" algn="l"/>
                <a:tab pos="6915150" algn="l"/>
              </a:tabLst>
              <a:defRPr/>
            </a:pPr>
            <a:endParaRPr lang="zh-CN" altLang="en-US" sz="800" smtClean="0">
              <a:ea typeface="宋体" pitchFamily="2" charset="-122"/>
            </a:endParaRP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&lt;?xml version="1.0" encoding="utf-8"?&gt;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&lt;</a:t>
            </a:r>
            <a:r>
              <a:rPr lang="en-US" altLang="en-US" sz="1600" err="1" smtClean="0"/>
              <a:t>TableLayout</a:t>
            </a:r>
            <a:r>
              <a:rPr lang="en-US" altLang="en-US" sz="1600" smtClean="0"/>
              <a:t> </a:t>
            </a:r>
            <a:r>
              <a:rPr lang="en-US" altLang="en-US" sz="1600" err="1" smtClean="0"/>
              <a:t>xmlns:android</a:t>
            </a:r>
            <a:r>
              <a:rPr lang="en-US" altLang="en-US" sz="1600" smtClean="0"/>
              <a:t>="http://schemas.android.com/apk/res/android"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android:layout_width</a:t>
            </a:r>
            <a:r>
              <a:rPr lang="en-US" altLang="en-US" sz="1600" smtClean="0"/>
              <a:t>="</a:t>
            </a:r>
            <a:r>
              <a:rPr lang="en-US" altLang="en-US" sz="1600" err="1" smtClean="0"/>
              <a:t>fill_parent</a:t>
            </a:r>
            <a:r>
              <a:rPr lang="en-US" altLang="en-US" sz="1600" smtClean="0"/>
              <a: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android:layout_height</a:t>
            </a:r>
            <a:r>
              <a:rPr lang="en-US" altLang="en-US" sz="1600" smtClean="0"/>
              <a:t>="</a:t>
            </a:r>
            <a:r>
              <a:rPr lang="en-US" altLang="en-US" sz="1600" err="1" smtClean="0"/>
              <a:t>fill_parent</a:t>
            </a:r>
            <a:r>
              <a:rPr lang="en-US" altLang="en-US" sz="1600" smtClean="0"/>
              <a: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android:shrinkColumns</a:t>
            </a:r>
            <a:r>
              <a:rPr lang="en-US" altLang="en-US" sz="1600" smtClean="0"/>
              <a:t>="0,1,2"&gt;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&lt;</a:t>
            </a:r>
            <a:r>
              <a:rPr lang="en-US" altLang="en-US" sz="1600" err="1" smtClean="0"/>
              <a:t>TableRow</a:t>
            </a:r>
            <a:r>
              <a:rPr lang="en-US" altLang="en-US" sz="1600" smtClean="0"/>
              <a:t>&gt;&lt;!-- row1 --&gt;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zh-CN" sz="1600" smtClean="0"/>
              <a:t>    </a:t>
            </a:r>
            <a:r>
              <a:rPr lang="en-US" altLang="en-US" sz="1600" smtClean="0"/>
              <a:t>&lt;Button </a:t>
            </a:r>
            <a:r>
              <a:rPr lang="en-US" altLang="en-US" sz="1600" err="1" smtClean="0"/>
              <a:t>android:id</a:t>
            </a:r>
            <a:r>
              <a:rPr lang="en-US" altLang="en-US" sz="1600" smtClean="0"/>
              <a:t>="@+id/button1"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android:layout_width</a:t>
            </a:r>
            <a:r>
              <a:rPr lang="en-US" altLang="en-US" sz="1600" smtClean="0"/>
              <a:t>="</a:t>
            </a:r>
            <a:r>
              <a:rPr lang="en-US" altLang="en-US" sz="1600" err="1" smtClean="0"/>
              <a:t>wrap_content</a:t>
            </a:r>
            <a:r>
              <a:rPr lang="en-US" altLang="en-US" sz="1600" smtClean="0"/>
              <a: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android:layout_height</a:t>
            </a:r>
            <a:r>
              <a:rPr lang="en-US" altLang="en-US" sz="1600" smtClean="0"/>
              <a:t>="</a:t>
            </a:r>
            <a:r>
              <a:rPr lang="en-US" altLang="en-US" sz="1600" err="1" smtClean="0"/>
              <a:t>wrap_content</a:t>
            </a:r>
            <a:r>
              <a:rPr lang="en-US" altLang="en-US" sz="1600" smtClean="0"/>
              <a: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android:text</a:t>
            </a:r>
            <a:r>
              <a:rPr lang="en-US" altLang="en-US" sz="1600" smtClean="0"/>
              <a:t>="Hello, I am a Button1"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android:layout_column</a:t>
            </a:r>
            <a:r>
              <a:rPr lang="en-US" altLang="en-US" sz="1600" smtClean="0"/>
              <a:t>="0"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/&gt;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&lt;Button </a:t>
            </a:r>
            <a:r>
              <a:rPr lang="en-US" altLang="en-US" sz="1600" err="1" smtClean="0"/>
              <a:t>android:id</a:t>
            </a:r>
            <a:r>
              <a:rPr lang="en-US" altLang="en-US" sz="1600" smtClean="0"/>
              <a:t>="@+id/button2" </a:t>
            </a:r>
          </a:p>
          <a:p>
            <a:pPr>
              <a:lnSpc>
                <a:spcPct val="70000"/>
              </a:lnSpc>
              <a:spcBef>
                <a:spcPct val="15000"/>
              </a:spcBef>
              <a:buFont typeface="Wingdings" pitchFamily="2" charset="2"/>
              <a:buNone/>
              <a:tabLst>
                <a:tab pos="449263" algn="l"/>
                <a:tab pos="3579813" algn="l"/>
                <a:tab pos="3765550" algn="l"/>
                <a:tab pos="6915150" algn="l"/>
              </a:tabLst>
              <a:defRPr/>
            </a:pPr>
            <a:r>
              <a:rPr lang="en-US" altLang="zh-CN" sz="1600" smtClean="0"/>
              <a:t>   </a:t>
            </a:r>
            <a:r>
              <a:rPr lang="en-US" altLang="en-US" sz="1600" smtClean="0"/>
              <a:t>    </a:t>
            </a:r>
            <a:r>
              <a:rPr lang="en-US" altLang="zh-CN" sz="1600" smtClean="0"/>
              <a:t>   </a:t>
            </a:r>
            <a:r>
              <a:rPr lang="en-US" altLang="en-US" sz="1600" smtClean="0"/>
              <a:t> </a:t>
            </a:r>
            <a:r>
              <a:rPr lang="en-US" altLang="en-US" sz="1600" err="1" smtClean="0"/>
              <a:t>android:layout_width</a:t>
            </a:r>
            <a:r>
              <a:rPr lang="en-US" altLang="en-US" sz="1600" smtClean="0"/>
              <a:t>="</a:t>
            </a:r>
            <a:r>
              <a:rPr lang="en-US" altLang="en-US" sz="1600" err="1" smtClean="0"/>
              <a:t>wrap_content</a:t>
            </a:r>
            <a:r>
              <a:rPr lang="en-US" altLang="en-US" sz="1600" smtClean="0"/>
              <a:t>" </a:t>
            </a:r>
          </a:p>
          <a:p>
            <a:pPr>
              <a:lnSpc>
                <a:spcPct val="70000"/>
              </a:lnSpc>
              <a:spcBef>
                <a:spcPct val="15000"/>
              </a:spcBef>
              <a:buFont typeface="Wingdings" pitchFamily="2" charset="2"/>
              <a:buNone/>
              <a:tabLst>
                <a:tab pos="449263" algn="l"/>
                <a:tab pos="3579813" algn="l"/>
                <a:tab pos="3765550" algn="l"/>
                <a:tab pos="6915150" algn="l"/>
              </a:tabLst>
              <a:defRPr/>
            </a:pPr>
            <a:r>
              <a:rPr lang="en-US" altLang="zh-CN" sz="1600" smtClean="0"/>
              <a:t>      </a:t>
            </a:r>
            <a:r>
              <a:rPr lang="en-US" altLang="en-US" sz="1600" smtClean="0"/>
              <a:t>     </a:t>
            </a:r>
            <a:r>
              <a:rPr lang="en-US" altLang="en-US" sz="1600" err="1" smtClean="0"/>
              <a:t>android:layout_height</a:t>
            </a:r>
            <a:r>
              <a:rPr lang="en-US" altLang="en-US" sz="1600" smtClean="0"/>
              <a:t>="</a:t>
            </a:r>
            <a:r>
              <a:rPr lang="en-US" altLang="en-US" sz="1600" err="1" smtClean="0"/>
              <a:t>wrap_content</a:t>
            </a:r>
            <a:r>
              <a:rPr lang="en-US" altLang="en-US" sz="1600" smtClean="0"/>
              <a:t>" </a:t>
            </a:r>
          </a:p>
          <a:p>
            <a:pPr>
              <a:lnSpc>
                <a:spcPct val="70000"/>
              </a:lnSpc>
              <a:spcBef>
                <a:spcPct val="15000"/>
              </a:spcBef>
              <a:buFont typeface="Wingdings" pitchFamily="2" charset="2"/>
              <a:buNone/>
              <a:tabLst>
                <a:tab pos="449263" algn="l"/>
                <a:tab pos="3579813" algn="l"/>
                <a:tab pos="3765550" algn="l"/>
                <a:tab pos="6915150" algn="l"/>
              </a:tabLst>
              <a:defRPr/>
            </a:pPr>
            <a:r>
              <a:rPr lang="en-US" altLang="zh-CN" sz="1600" smtClean="0"/>
              <a:t>      </a:t>
            </a:r>
            <a:r>
              <a:rPr lang="en-US" altLang="en-US" sz="1600" smtClean="0"/>
              <a:t>     </a:t>
            </a:r>
            <a:r>
              <a:rPr lang="en-US" altLang="en-US" sz="1600" err="1" smtClean="0"/>
              <a:t>android:text</a:t>
            </a:r>
            <a:r>
              <a:rPr lang="en-US" altLang="en-US" sz="1600" smtClean="0"/>
              <a:t>="Hello, I am a Button2"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zh-CN" sz="1600" smtClean="0"/>
              <a:t>      </a:t>
            </a:r>
            <a:r>
              <a:rPr lang="en-US" altLang="en-US" sz="1600" smtClean="0"/>
              <a:t> </a:t>
            </a:r>
            <a:r>
              <a:rPr lang="en-US" altLang="en-US" sz="1600" err="1" smtClean="0"/>
              <a:t>android:layout_column</a:t>
            </a:r>
            <a:r>
              <a:rPr lang="en-US" altLang="en-US" sz="1600" smtClean="0"/>
              <a:t>="1" </a:t>
            </a:r>
          </a:p>
          <a:p>
            <a:pPr>
              <a:lnSpc>
                <a:spcPct val="70000"/>
              </a:lnSpc>
              <a:spcBef>
                <a:spcPct val="15000"/>
              </a:spcBef>
              <a:buFont typeface="Wingdings" pitchFamily="2" charset="2"/>
              <a:buNone/>
              <a:tabLst>
                <a:tab pos="449263" algn="l"/>
                <a:tab pos="3579813" algn="l"/>
                <a:tab pos="3765550" algn="l"/>
                <a:tab pos="6915150" algn="l"/>
              </a:tabLst>
              <a:defRPr/>
            </a:pPr>
            <a:r>
              <a:rPr lang="en-US" altLang="zh-CN" sz="1600" smtClean="0"/>
              <a:t>   </a:t>
            </a:r>
            <a:r>
              <a:rPr lang="en-US" altLang="en-US" sz="1600" smtClean="0"/>
              <a:t>     /&gt;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600" smtClean="0"/>
              <a:t>    &lt;/</a:t>
            </a:r>
            <a:r>
              <a:rPr lang="en-US" altLang="en-US" sz="1600" err="1" smtClean="0"/>
              <a:t>TableRow</a:t>
            </a:r>
            <a:r>
              <a:rPr lang="en-US" altLang="en-US" sz="1600" smtClean="0"/>
              <a:t>&gt;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400" smtClean="0"/>
              <a:t>    </a:t>
            </a:r>
          </a:p>
        </p:txBody>
      </p:sp>
      <p:sp>
        <p:nvSpPr>
          <p:cNvPr id="1536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5366" name="Picture 6" descr="tablelayout_thumb"/>
          <p:cNvPicPr>
            <a:picLocks noChangeAspect="1" noChangeArrowheads="1"/>
          </p:cNvPicPr>
          <p:nvPr/>
        </p:nvPicPr>
        <p:blipFill>
          <a:blip r:embed="rId2" cstate="print"/>
          <a:srcRect l="1306" t="17679" r="2640"/>
          <a:stretch>
            <a:fillRect/>
          </a:stretch>
        </p:blipFill>
        <p:spPr bwMode="auto">
          <a:xfrm>
            <a:off x="5857875" y="1214438"/>
            <a:ext cx="2592388" cy="15001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4083">
                                            <p:txEl>
                                              <p:pRg st="5" end="5"/>
                                            </p:txEl>
                                          </p:spTgt>
                                        </p:tgtEl>
                                        <p:attrNameLst>
                                          <p:attrName>style.visibility</p:attrName>
                                        </p:attrNameLst>
                                      </p:cBhvr>
                                      <p:to>
                                        <p:strVal val="visible"/>
                                      </p:to>
                                    </p:set>
                                    <p:animEffect transition="in" filter="wipe(up)">
                                      <p:cBhvr>
                                        <p:cTn id="11" dur="500"/>
                                        <p:tgtEl>
                                          <p:spTgt spid="174083">
                                            <p:txEl>
                                              <p:pRg st="5" end="5"/>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174083">
                                            <p:txEl>
                                              <p:pRg st="6" end="6"/>
                                            </p:txEl>
                                          </p:spTgt>
                                        </p:tgtEl>
                                        <p:attrNameLst>
                                          <p:attrName>style.visibility</p:attrName>
                                        </p:attrNameLst>
                                      </p:cBhvr>
                                      <p:to>
                                        <p:strVal val="visible"/>
                                      </p:to>
                                    </p:set>
                                    <p:animEffect transition="in" filter="wipe(up)">
                                      <p:cBhvr>
                                        <p:cTn id="14" dur="500"/>
                                        <p:tgtEl>
                                          <p:spTgt spid="174083">
                                            <p:txEl>
                                              <p:pRg st="6" end="6"/>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74083">
                                            <p:txEl>
                                              <p:pRg st="7" end="7"/>
                                            </p:txEl>
                                          </p:spTgt>
                                        </p:tgtEl>
                                        <p:attrNameLst>
                                          <p:attrName>style.visibility</p:attrName>
                                        </p:attrNameLst>
                                      </p:cBhvr>
                                      <p:to>
                                        <p:strVal val="visible"/>
                                      </p:to>
                                    </p:set>
                                    <p:animEffect transition="in" filter="wipe(up)">
                                      <p:cBhvr>
                                        <p:cTn id="17" dur="500"/>
                                        <p:tgtEl>
                                          <p:spTgt spid="174083">
                                            <p:txEl>
                                              <p:pRg st="7" end="7"/>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74083">
                                            <p:txEl>
                                              <p:pRg st="8" end="8"/>
                                            </p:txEl>
                                          </p:spTgt>
                                        </p:tgtEl>
                                        <p:attrNameLst>
                                          <p:attrName>style.visibility</p:attrName>
                                        </p:attrNameLst>
                                      </p:cBhvr>
                                      <p:to>
                                        <p:strVal val="visible"/>
                                      </p:to>
                                    </p:set>
                                    <p:animEffect transition="in" filter="wipe(up)">
                                      <p:cBhvr>
                                        <p:cTn id="20" dur="500"/>
                                        <p:tgtEl>
                                          <p:spTgt spid="174083">
                                            <p:txEl>
                                              <p:pRg st="8" end="8"/>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174083">
                                            <p:txEl>
                                              <p:pRg st="9" end="9"/>
                                            </p:txEl>
                                          </p:spTgt>
                                        </p:tgtEl>
                                        <p:attrNameLst>
                                          <p:attrName>style.visibility</p:attrName>
                                        </p:attrNameLst>
                                      </p:cBhvr>
                                      <p:to>
                                        <p:strVal val="visible"/>
                                      </p:to>
                                    </p:set>
                                    <p:animEffect transition="in" filter="wipe(up)">
                                      <p:cBhvr>
                                        <p:cTn id="23" dur="500"/>
                                        <p:tgtEl>
                                          <p:spTgt spid="174083">
                                            <p:txEl>
                                              <p:pRg st="9" end="9"/>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174083">
                                            <p:txEl>
                                              <p:pRg st="10" end="10"/>
                                            </p:txEl>
                                          </p:spTgt>
                                        </p:tgtEl>
                                        <p:attrNameLst>
                                          <p:attrName>style.visibility</p:attrName>
                                        </p:attrNameLst>
                                      </p:cBhvr>
                                      <p:to>
                                        <p:strVal val="visible"/>
                                      </p:to>
                                    </p:set>
                                    <p:animEffect transition="in" filter="wipe(up)">
                                      <p:cBhvr>
                                        <p:cTn id="26" dur="500"/>
                                        <p:tgtEl>
                                          <p:spTgt spid="174083">
                                            <p:txEl>
                                              <p:pRg st="10" end="10"/>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174083">
                                            <p:txEl>
                                              <p:pRg st="11" end="11"/>
                                            </p:txEl>
                                          </p:spTgt>
                                        </p:tgtEl>
                                        <p:attrNameLst>
                                          <p:attrName>style.visibility</p:attrName>
                                        </p:attrNameLst>
                                      </p:cBhvr>
                                      <p:to>
                                        <p:strVal val="visible"/>
                                      </p:to>
                                    </p:set>
                                    <p:animEffect transition="in" filter="wipe(up)">
                                      <p:cBhvr>
                                        <p:cTn id="29" dur="500"/>
                                        <p:tgtEl>
                                          <p:spTgt spid="174083">
                                            <p:txEl>
                                              <p:pRg st="11" end="11"/>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74083">
                                            <p:txEl>
                                              <p:pRg st="12" end="12"/>
                                            </p:txEl>
                                          </p:spTgt>
                                        </p:tgtEl>
                                        <p:attrNameLst>
                                          <p:attrName>style.visibility</p:attrName>
                                        </p:attrNameLst>
                                      </p:cBhvr>
                                      <p:to>
                                        <p:strVal val="visible"/>
                                      </p:to>
                                    </p:set>
                                    <p:animEffect transition="in" filter="wipe(up)">
                                      <p:cBhvr>
                                        <p:cTn id="32" dur="500"/>
                                        <p:tgtEl>
                                          <p:spTgt spid="174083">
                                            <p:txEl>
                                              <p:pRg st="12" end="12"/>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74083">
                                            <p:txEl>
                                              <p:pRg st="13" end="13"/>
                                            </p:txEl>
                                          </p:spTgt>
                                        </p:tgtEl>
                                        <p:attrNameLst>
                                          <p:attrName>style.visibility</p:attrName>
                                        </p:attrNameLst>
                                      </p:cBhvr>
                                      <p:to>
                                        <p:strVal val="visible"/>
                                      </p:to>
                                    </p:set>
                                    <p:animEffect transition="in" filter="wipe(up)">
                                      <p:cBhvr>
                                        <p:cTn id="35" dur="500"/>
                                        <p:tgtEl>
                                          <p:spTgt spid="174083">
                                            <p:txEl>
                                              <p:pRg st="13" end="13"/>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174083">
                                            <p:txEl>
                                              <p:pRg st="14" end="14"/>
                                            </p:txEl>
                                          </p:spTgt>
                                        </p:tgtEl>
                                        <p:attrNameLst>
                                          <p:attrName>style.visibility</p:attrName>
                                        </p:attrNameLst>
                                      </p:cBhvr>
                                      <p:to>
                                        <p:strVal val="visible"/>
                                      </p:to>
                                    </p:set>
                                    <p:animEffect transition="in" filter="wipe(up)">
                                      <p:cBhvr>
                                        <p:cTn id="38" dur="500"/>
                                        <p:tgtEl>
                                          <p:spTgt spid="174083">
                                            <p:txEl>
                                              <p:pRg st="14" end="14"/>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174083">
                                            <p:txEl>
                                              <p:pRg st="15" end="15"/>
                                            </p:txEl>
                                          </p:spTgt>
                                        </p:tgtEl>
                                        <p:attrNameLst>
                                          <p:attrName>style.visibility</p:attrName>
                                        </p:attrNameLst>
                                      </p:cBhvr>
                                      <p:to>
                                        <p:strVal val="visible"/>
                                      </p:to>
                                    </p:set>
                                    <p:animEffect transition="in" filter="wipe(up)">
                                      <p:cBhvr>
                                        <p:cTn id="41" dur="500"/>
                                        <p:tgtEl>
                                          <p:spTgt spid="174083">
                                            <p:txEl>
                                              <p:pRg st="15" end="15"/>
                                            </p:txEl>
                                          </p:spTgt>
                                        </p:tgtEl>
                                      </p:cBhvr>
                                    </p:animEffect>
                                  </p:childTnLst>
                                </p:cTn>
                              </p:par>
                              <p:par>
                                <p:cTn id="42" presetID="22" presetClass="entr" presetSubtype="1" fill="hold" nodeType="withEffect">
                                  <p:stCondLst>
                                    <p:cond delay="0"/>
                                  </p:stCondLst>
                                  <p:childTnLst>
                                    <p:set>
                                      <p:cBhvr>
                                        <p:cTn id="43" dur="1" fill="hold">
                                          <p:stCondLst>
                                            <p:cond delay="0"/>
                                          </p:stCondLst>
                                        </p:cTn>
                                        <p:tgtEl>
                                          <p:spTgt spid="174083">
                                            <p:txEl>
                                              <p:pRg st="16" end="16"/>
                                            </p:txEl>
                                          </p:spTgt>
                                        </p:tgtEl>
                                        <p:attrNameLst>
                                          <p:attrName>style.visibility</p:attrName>
                                        </p:attrNameLst>
                                      </p:cBhvr>
                                      <p:to>
                                        <p:strVal val="visible"/>
                                      </p:to>
                                    </p:set>
                                    <p:animEffect transition="in" filter="wipe(up)">
                                      <p:cBhvr>
                                        <p:cTn id="44" dur="500"/>
                                        <p:tgtEl>
                                          <p:spTgt spid="174083">
                                            <p:txEl>
                                              <p:pRg st="16" end="16"/>
                                            </p:txEl>
                                          </p:spTgt>
                                        </p:tgtEl>
                                      </p:cBhvr>
                                    </p:animEffect>
                                  </p:childTnLst>
                                </p:cTn>
                              </p:par>
                              <p:par>
                                <p:cTn id="45" presetID="22" presetClass="entr" presetSubtype="1" fill="hold" nodeType="withEffect">
                                  <p:stCondLst>
                                    <p:cond delay="0"/>
                                  </p:stCondLst>
                                  <p:childTnLst>
                                    <p:set>
                                      <p:cBhvr>
                                        <p:cTn id="46" dur="1" fill="hold">
                                          <p:stCondLst>
                                            <p:cond delay="0"/>
                                          </p:stCondLst>
                                        </p:cTn>
                                        <p:tgtEl>
                                          <p:spTgt spid="174083">
                                            <p:txEl>
                                              <p:pRg st="17" end="17"/>
                                            </p:txEl>
                                          </p:spTgt>
                                        </p:tgtEl>
                                        <p:attrNameLst>
                                          <p:attrName>style.visibility</p:attrName>
                                        </p:attrNameLst>
                                      </p:cBhvr>
                                      <p:to>
                                        <p:strVal val="visible"/>
                                      </p:to>
                                    </p:set>
                                    <p:animEffect transition="in" filter="wipe(up)">
                                      <p:cBhvr>
                                        <p:cTn id="47" dur="500"/>
                                        <p:tgtEl>
                                          <p:spTgt spid="174083">
                                            <p:txEl>
                                              <p:pRg st="17" end="17"/>
                                            </p:txEl>
                                          </p:spTgt>
                                        </p:tgtEl>
                                      </p:cBhvr>
                                    </p:animEffect>
                                  </p:childTnLst>
                                </p:cTn>
                              </p:par>
                              <p:par>
                                <p:cTn id="48" presetID="22" presetClass="entr" presetSubtype="1" fill="hold" nodeType="withEffect">
                                  <p:stCondLst>
                                    <p:cond delay="0"/>
                                  </p:stCondLst>
                                  <p:childTnLst>
                                    <p:set>
                                      <p:cBhvr>
                                        <p:cTn id="49" dur="1" fill="hold">
                                          <p:stCondLst>
                                            <p:cond delay="0"/>
                                          </p:stCondLst>
                                        </p:cTn>
                                        <p:tgtEl>
                                          <p:spTgt spid="174083">
                                            <p:txEl>
                                              <p:pRg st="18" end="18"/>
                                            </p:txEl>
                                          </p:spTgt>
                                        </p:tgtEl>
                                        <p:attrNameLst>
                                          <p:attrName>style.visibility</p:attrName>
                                        </p:attrNameLst>
                                      </p:cBhvr>
                                      <p:to>
                                        <p:strVal val="visible"/>
                                      </p:to>
                                    </p:set>
                                    <p:animEffect transition="in" filter="wipe(up)">
                                      <p:cBhvr>
                                        <p:cTn id="50" dur="500"/>
                                        <p:tgtEl>
                                          <p:spTgt spid="174083">
                                            <p:txEl>
                                              <p:pRg st="18" end="18"/>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174083">
                                            <p:txEl>
                                              <p:pRg st="19" end="19"/>
                                            </p:txEl>
                                          </p:spTgt>
                                        </p:tgtEl>
                                        <p:attrNameLst>
                                          <p:attrName>style.visibility</p:attrName>
                                        </p:attrNameLst>
                                      </p:cBhvr>
                                      <p:to>
                                        <p:strVal val="visible"/>
                                      </p:to>
                                    </p:set>
                                    <p:animEffect transition="in" filter="wipe(up)">
                                      <p:cBhvr>
                                        <p:cTn id="53" dur="500"/>
                                        <p:tgtEl>
                                          <p:spTgt spid="174083">
                                            <p:txEl>
                                              <p:pRg st="19" end="19"/>
                                            </p:txEl>
                                          </p:spTgt>
                                        </p:tgtEl>
                                      </p:cBhvr>
                                    </p:animEffect>
                                  </p:childTnLst>
                                </p:cTn>
                              </p:par>
                              <p:par>
                                <p:cTn id="54" presetID="22" presetClass="entr" presetSubtype="1" fill="hold" nodeType="withEffect">
                                  <p:stCondLst>
                                    <p:cond delay="0"/>
                                  </p:stCondLst>
                                  <p:childTnLst>
                                    <p:set>
                                      <p:cBhvr>
                                        <p:cTn id="55" dur="1" fill="hold">
                                          <p:stCondLst>
                                            <p:cond delay="0"/>
                                          </p:stCondLst>
                                        </p:cTn>
                                        <p:tgtEl>
                                          <p:spTgt spid="174083">
                                            <p:txEl>
                                              <p:pRg st="20" end="20"/>
                                            </p:txEl>
                                          </p:spTgt>
                                        </p:tgtEl>
                                        <p:attrNameLst>
                                          <p:attrName>style.visibility</p:attrName>
                                        </p:attrNameLst>
                                      </p:cBhvr>
                                      <p:to>
                                        <p:strVal val="visible"/>
                                      </p:to>
                                    </p:set>
                                    <p:animEffect transition="in" filter="wipe(up)">
                                      <p:cBhvr>
                                        <p:cTn id="56" dur="500"/>
                                        <p:tgtEl>
                                          <p:spTgt spid="174083">
                                            <p:txEl>
                                              <p:pRg st="20" end="20"/>
                                            </p:txEl>
                                          </p:spTgt>
                                        </p:tgtEl>
                                      </p:cBhvr>
                                    </p:animEffect>
                                  </p:childTnLst>
                                </p:cTn>
                              </p:par>
                              <p:par>
                                <p:cTn id="57" presetID="22" presetClass="entr" presetSubtype="1" fill="hold" nodeType="withEffect">
                                  <p:stCondLst>
                                    <p:cond delay="0"/>
                                  </p:stCondLst>
                                  <p:childTnLst>
                                    <p:set>
                                      <p:cBhvr>
                                        <p:cTn id="58" dur="1" fill="hold">
                                          <p:stCondLst>
                                            <p:cond delay="0"/>
                                          </p:stCondLst>
                                        </p:cTn>
                                        <p:tgtEl>
                                          <p:spTgt spid="174083">
                                            <p:txEl>
                                              <p:pRg st="21" end="21"/>
                                            </p:txEl>
                                          </p:spTgt>
                                        </p:tgtEl>
                                        <p:attrNameLst>
                                          <p:attrName>style.visibility</p:attrName>
                                        </p:attrNameLst>
                                      </p:cBhvr>
                                      <p:to>
                                        <p:strVal val="visible"/>
                                      </p:to>
                                    </p:set>
                                    <p:animEffect transition="in" filter="wipe(up)">
                                      <p:cBhvr>
                                        <p:cTn id="59" dur="500"/>
                                        <p:tgtEl>
                                          <p:spTgt spid="174083">
                                            <p:txEl>
                                              <p:pRg st="21" end="21"/>
                                            </p:txEl>
                                          </p:spTgt>
                                        </p:tgtEl>
                                      </p:cBhvr>
                                    </p:animEffect>
                                  </p:childTnLst>
                                </p:cTn>
                              </p:par>
                              <p:par>
                                <p:cTn id="60" presetID="22" presetClass="entr" presetSubtype="1" fill="hold" nodeType="withEffect">
                                  <p:stCondLst>
                                    <p:cond delay="0"/>
                                  </p:stCondLst>
                                  <p:childTnLst>
                                    <p:set>
                                      <p:cBhvr>
                                        <p:cTn id="61" dur="1" fill="hold">
                                          <p:stCondLst>
                                            <p:cond delay="0"/>
                                          </p:stCondLst>
                                        </p:cTn>
                                        <p:tgtEl>
                                          <p:spTgt spid="174083">
                                            <p:txEl>
                                              <p:pRg st="22" end="22"/>
                                            </p:txEl>
                                          </p:spTgt>
                                        </p:tgtEl>
                                        <p:attrNameLst>
                                          <p:attrName>style.visibility</p:attrName>
                                        </p:attrNameLst>
                                      </p:cBhvr>
                                      <p:to>
                                        <p:strVal val="visible"/>
                                      </p:to>
                                    </p:set>
                                    <p:animEffect transition="in" filter="wipe(up)">
                                      <p:cBhvr>
                                        <p:cTn id="62" dur="500"/>
                                        <p:tgtEl>
                                          <p:spTgt spid="174083">
                                            <p:txEl>
                                              <p:pRg st="22" end="22"/>
                                            </p:txEl>
                                          </p:spTgt>
                                        </p:tgtEl>
                                      </p:cBhvr>
                                    </p:animEffect>
                                  </p:childTnLst>
                                </p:cTn>
                              </p:par>
                              <p:par>
                                <p:cTn id="63" presetID="22" presetClass="entr" presetSubtype="1" fill="hold" nodeType="withEffect">
                                  <p:stCondLst>
                                    <p:cond delay="0"/>
                                  </p:stCondLst>
                                  <p:childTnLst>
                                    <p:set>
                                      <p:cBhvr>
                                        <p:cTn id="64" dur="1" fill="hold">
                                          <p:stCondLst>
                                            <p:cond delay="0"/>
                                          </p:stCondLst>
                                        </p:cTn>
                                        <p:tgtEl>
                                          <p:spTgt spid="174083">
                                            <p:txEl>
                                              <p:pRg st="23" end="23"/>
                                            </p:txEl>
                                          </p:spTgt>
                                        </p:tgtEl>
                                        <p:attrNameLst>
                                          <p:attrName>style.visibility</p:attrName>
                                        </p:attrNameLst>
                                      </p:cBhvr>
                                      <p:to>
                                        <p:strVal val="visible"/>
                                      </p:to>
                                    </p:set>
                                    <p:animEffect transition="in" filter="wipe(up)">
                                      <p:cBhvr>
                                        <p:cTn id="65" dur="500"/>
                                        <p:tgtEl>
                                          <p:spTgt spid="174083">
                                            <p:txEl>
                                              <p:pRg st="23" end="23"/>
                                            </p:txEl>
                                          </p:spTgt>
                                        </p:tgtEl>
                                      </p:cBhvr>
                                    </p:animEffect>
                                  </p:childTnLst>
                                </p:cTn>
                              </p:par>
                              <p:par>
                                <p:cTn id="66" presetID="22" presetClass="entr" presetSubtype="1" fill="hold" nodeType="withEffect">
                                  <p:stCondLst>
                                    <p:cond delay="0"/>
                                  </p:stCondLst>
                                  <p:childTnLst>
                                    <p:set>
                                      <p:cBhvr>
                                        <p:cTn id="67" dur="1" fill="hold">
                                          <p:stCondLst>
                                            <p:cond delay="0"/>
                                          </p:stCondLst>
                                        </p:cTn>
                                        <p:tgtEl>
                                          <p:spTgt spid="174083">
                                            <p:txEl>
                                              <p:pRg st="24" end="24"/>
                                            </p:txEl>
                                          </p:spTgt>
                                        </p:tgtEl>
                                        <p:attrNameLst>
                                          <p:attrName>style.visibility</p:attrName>
                                        </p:attrNameLst>
                                      </p:cBhvr>
                                      <p:to>
                                        <p:strVal val="visible"/>
                                      </p:to>
                                    </p:set>
                                    <p:animEffect transition="in" filter="wipe(up)">
                                      <p:cBhvr>
                                        <p:cTn id="68" dur="500"/>
                                        <p:tgtEl>
                                          <p:spTgt spid="17408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85750" y="1466850"/>
            <a:ext cx="8569325" cy="5072063"/>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a:ea typeface="宋体" pitchFamily="2" charset="-122"/>
            </a:endParaRPr>
          </a:p>
        </p:txBody>
      </p:sp>
      <p:sp>
        <p:nvSpPr>
          <p:cNvPr id="16387" name="Rectangle 2"/>
          <p:cNvSpPr>
            <a:spLocks noGrp="1" noChangeArrowheads="1"/>
          </p:cNvSpPr>
          <p:nvPr>
            <p:ph type="title"/>
          </p:nvPr>
        </p:nvSpPr>
        <p:spPr/>
        <p:txBody>
          <a:bodyPr/>
          <a:lstStyle/>
          <a:p>
            <a:pPr>
              <a:defRPr/>
            </a:pPr>
            <a:r>
              <a:rPr lang="zh-CN" altLang="en-US"/>
              <a:t>表格布局</a:t>
            </a:r>
            <a:r>
              <a:rPr lang="en-US" altLang="zh-CN"/>
              <a:t>TableLayout</a:t>
            </a:r>
            <a:endParaRPr lang="en-US" altLang="zh-CN">
              <a:ea typeface="宋体" pitchFamily="2" charset="-122"/>
            </a:endParaRPr>
          </a:p>
        </p:txBody>
      </p:sp>
      <p:sp>
        <p:nvSpPr>
          <p:cNvPr id="176131" name="Rectangle 3"/>
          <p:cNvSpPr>
            <a:spLocks noGrp="1" noChangeArrowheads="1"/>
          </p:cNvSpPr>
          <p:nvPr>
            <p:ph type="body" idx="1"/>
          </p:nvPr>
        </p:nvSpPr>
        <p:spPr>
          <a:xfrm>
            <a:off x="323850" y="1050925"/>
            <a:ext cx="7488238" cy="5473700"/>
          </a:xfrm>
        </p:spPr>
        <p:txBody>
          <a:bodyPr/>
          <a:lstStyle/>
          <a:p>
            <a:pPr>
              <a:lnSpc>
                <a:spcPct val="80000"/>
              </a:lnSpc>
              <a:spcBef>
                <a:spcPct val="35000"/>
              </a:spcBef>
              <a:tabLst>
                <a:tab pos="3579813" algn="l"/>
                <a:tab pos="3765550" algn="l"/>
                <a:tab pos="6915150" algn="l"/>
              </a:tabLst>
            </a:pPr>
            <a:r>
              <a:rPr lang="zh-CN" altLang="en-US" sz="2400" b="1" smtClean="0">
                <a:latin typeface="微软雅黑" pitchFamily="34" charset="-122"/>
                <a:ea typeface="微软雅黑" pitchFamily="34" charset="-122"/>
              </a:rPr>
              <a:t>实例：实现如图所示的布局文件设计</a:t>
            </a:r>
            <a:endParaRPr lang="en-US" altLang="zh-CN" sz="2400" b="1" smtClean="0">
              <a:latin typeface="微软雅黑" pitchFamily="34" charset="-122"/>
              <a:ea typeface="微软雅黑" pitchFamily="34" charset="-122"/>
            </a:endParaRPr>
          </a:p>
          <a:p>
            <a:pPr>
              <a:lnSpc>
                <a:spcPct val="80000"/>
              </a:lnSpc>
              <a:spcBef>
                <a:spcPct val="35000"/>
              </a:spcBef>
              <a:tabLst>
                <a:tab pos="3579813" algn="l"/>
                <a:tab pos="3765550" algn="l"/>
                <a:tab pos="6915150" algn="l"/>
              </a:tabLst>
            </a:pPr>
            <a:endParaRPr lang="zh-CN" altLang="en-US" sz="800" smtClean="0">
              <a:ea typeface="宋体" pitchFamily="2" charset="-122"/>
            </a:endParaRPr>
          </a:p>
          <a:p>
            <a:pPr>
              <a:lnSpc>
                <a:spcPct val="70000"/>
              </a:lnSpc>
              <a:spcBef>
                <a:spcPct val="15000"/>
              </a:spcBef>
              <a:buFont typeface="Wingdings" pitchFamily="2" charset="2"/>
              <a:buNone/>
              <a:tabLst>
                <a:tab pos="3579813" algn="l"/>
                <a:tab pos="3765550" algn="l"/>
                <a:tab pos="6915150" algn="l"/>
              </a:tabLst>
            </a:pPr>
            <a:r>
              <a:rPr lang="en-US" altLang="zh-CN" sz="1600" smtClean="0"/>
              <a:t>//</a:t>
            </a:r>
            <a:r>
              <a:rPr lang="zh-CN" altLang="en-US" sz="1600" smtClean="0"/>
              <a:t>续前</a:t>
            </a:r>
            <a:endParaRPr lang="en-US" altLang="en-US" sz="1600" smtClean="0"/>
          </a:p>
          <a:p>
            <a:pPr>
              <a:lnSpc>
                <a:spcPct val="70000"/>
              </a:lnSpc>
              <a:spcBef>
                <a:spcPct val="15000"/>
              </a:spcBef>
              <a:buFont typeface="Wingdings" pitchFamily="2" charset="2"/>
              <a:buNone/>
              <a:tabLst>
                <a:tab pos="3579813" algn="l"/>
                <a:tab pos="3765550" algn="l"/>
                <a:tab pos="6915150" algn="l"/>
              </a:tabLst>
            </a:pPr>
            <a:r>
              <a:rPr lang="en-US" altLang="zh-CN" sz="1600" smtClean="0"/>
              <a:t>    </a:t>
            </a:r>
            <a:r>
              <a:rPr lang="en-US" altLang="en-US" sz="1600" smtClean="0"/>
              <a:t>&lt;TableRow&gt;&lt;!-- row2 --&gt; </a:t>
            </a:r>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&lt;Button android:id="@+id/button3" </a:t>
            </a:r>
          </a:p>
          <a:p>
            <a:pPr>
              <a:lnSpc>
                <a:spcPct val="70000"/>
              </a:lnSpc>
              <a:spcBef>
                <a:spcPct val="15000"/>
              </a:spcBef>
              <a:buFont typeface="Wingdings" pitchFamily="2" charset="2"/>
              <a:buNone/>
              <a:tabLst>
                <a:tab pos="3579813" algn="l"/>
                <a:tab pos="3765550" algn="l"/>
                <a:tab pos="6915150" algn="l"/>
              </a:tabLst>
            </a:pPr>
            <a:r>
              <a:rPr lang="en-US" altLang="en-US" sz="1600" smtClean="0"/>
              <a:t>            android:layout_width="wrap_content" </a:t>
            </a:r>
          </a:p>
          <a:p>
            <a:pPr>
              <a:lnSpc>
                <a:spcPct val="70000"/>
              </a:lnSpc>
              <a:spcBef>
                <a:spcPct val="15000"/>
              </a:spcBef>
              <a:buFont typeface="Wingdings" pitchFamily="2" charset="2"/>
              <a:buNone/>
              <a:tabLst>
                <a:tab pos="3579813" algn="l"/>
                <a:tab pos="3765550" algn="l"/>
                <a:tab pos="6915150" algn="l"/>
              </a:tabLst>
            </a:pPr>
            <a:r>
              <a:rPr lang="en-US" altLang="en-US" sz="1600" smtClean="0"/>
              <a:t>            android:layout_height="wrap_content"            </a:t>
            </a:r>
          </a:p>
          <a:p>
            <a:pPr>
              <a:lnSpc>
                <a:spcPct val="70000"/>
              </a:lnSpc>
              <a:spcBef>
                <a:spcPct val="15000"/>
              </a:spcBef>
              <a:buFont typeface="Wingdings" pitchFamily="2" charset="2"/>
              <a:buNone/>
              <a:tabLst>
                <a:tab pos="3579813" algn="l"/>
                <a:tab pos="3765550" algn="l"/>
                <a:tab pos="6915150" algn="l"/>
              </a:tabLst>
            </a:pPr>
            <a:r>
              <a:rPr lang="en-US" altLang="en-US" sz="1600" smtClean="0"/>
              <a:t>            android:text="Hello, I am a Button3" </a:t>
            </a:r>
          </a:p>
          <a:p>
            <a:pPr>
              <a:lnSpc>
                <a:spcPct val="70000"/>
              </a:lnSpc>
              <a:spcBef>
                <a:spcPct val="15000"/>
              </a:spcBef>
              <a:buFont typeface="Wingdings" pitchFamily="2" charset="2"/>
              <a:buNone/>
              <a:tabLst>
                <a:tab pos="3579813" algn="l"/>
                <a:tab pos="3765550" algn="l"/>
                <a:tab pos="6915150" algn="l"/>
              </a:tabLst>
            </a:pPr>
            <a:r>
              <a:rPr lang="en-US" altLang="en-US" sz="1600" smtClean="0"/>
              <a:t>            android:layout_column="1" </a:t>
            </a:r>
          </a:p>
          <a:p>
            <a:pPr>
              <a:lnSpc>
                <a:spcPct val="70000"/>
              </a:lnSpc>
              <a:spcBef>
                <a:spcPct val="15000"/>
              </a:spcBef>
              <a:buFont typeface="Wingdings" pitchFamily="2" charset="2"/>
              <a:buNone/>
              <a:tabLst>
                <a:tab pos="3579813" algn="l"/>
                <a:tab pos="3765550" algn="l"/>
                <a:tab pos="6915150" algn="l"/>
              </a:tabLst>
            </a:pPr>
            <a:r>
              <a:rPr lang="en-US" altLang="en-US" sz="1600" smtClean="0"/>
              <a:t>         /&gt; </a:t>
            </a:r>
          </a:p>
          <a:p>
            <a:pPr>
              <a:lnSpc>
                <a:spcPct val="70000"/>
              </a:lnSpc>
              <a:spcBef>
                <a:spcPct val="15000"/>
              </a:spcBef>
              <a:buFont typeface="Wingdings" pitchFamily="2" charset="2"/>
              <a:buNone/>
              <a:tabLst>
                <a:tab pos="3579813" algn="l"/>
                <a:tab pos="3765550" algn="l"/>
                <a:tab pos="6915150" algn="l"/>
              </a:tabLst>
            </a:pPr>
            <a:r>
              <a:rPr lang="en-US" altLang="zh-CN" sz="1600" smtClean="0"/>
              <a:t>        </a:t>
            </a:r>
            <a:r>
              <a:rPr lang="en-US" altLang="en-US" sz="1600" smtClean="0"/>
              <a:t>&lt;Button android:id="@+id/button4" </a:t>
            </a:r>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android:layout_width="wrap_content" </a:t>
            </a:r>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 android:layout_height="wrap_content" </a:t>
            </a:r>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android:text="Hello, I am a Button4" </a:t>
            </a:r>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android:layout_column=“2" </a:t>
            </a:r>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 /&gt; </a:t>
            </a:r>
          </a:p>
          <a:p>
            <a:pPr>
              <a:lnSpc>
                <a:spcPct val="70000"/>
              </a:lnSpc>
              <a:spcBef>
                <a:spcPct val="15000"/>
              </a:spcBef>
              <a:buFont typeface="Wingdings" pitchFamily="2" charset="2"/>
              <a:buNone/>
              <a:tabLst>
                <a:tab pos="3579813" algn="l"/>
                <a:tab pos="3765550" algn="l"/>
                <a:tab pos="6915150" algn="l"/>
              </a:tabLst>
            </a:pPr>
            <a:r>
              <a:rPr lang="en-US" altLang="zh-CN" sz="1600" smtClean="0"/>
              <a:t>    </a:t>
            </a:r>
            <a:r>
              <a:rPr lang="en-US" altLang="en-US" sz="1600" smtClean="0"/>
              <a:t>&lt;/TableRow&gt; </a:t>
            </a:r>
          </a:p>
          <a:p>
            <a:pPr>
              <a:lnSpc>
                <a:spcPct val="70000"/>
              </a:lnSpc>
              <a:spcBef>
                <a:spcPct val="15000"/>
              </a:spcBef>
              <a:buFont typeface="Wingdings" pitchFamily="2" charset="2"/>
              <a:buNone/>
              <a:tabLst>
                <a:tab pos="3579813" algn="l"/>
                <a:tab pos="3765550" algn="l"/>
                <a:tab pos="6915150" algn="l"/>
              </a:tabLst>
            </a:pPr>
            <a:r>
              <a:rPr lang="en-US" altLang="zh-CN" sz="1600" smtClean="0"/>
              <a:t>    </a:t>
            </a:r>
            <a:r>
              <a:rPr lang="en-US" altLang="en-US" sz="1600" smtClean="0"/>
              <a:t>&lt;TableRow &gt;&lt;!– row</a:t>
            </a:r>
            <a:r>
              <a:rPr lang="en-US" altLang="zh-CN" sz="1600" smtClean="0"/>
              <a:t>3</a:t>
            </a:r>
            <a:r>
              <a:rPr lang="en-US" altLang="en-US" sz="1600" smtClean="0"/>
              <a:t> --&gt; </a:t>
            </a:r>
          </a:p>
          <a:p>
            <a:pPr>
              <a:lnSpc>
                <a:spcPct val="70000"/>
              </a:lnSpc>
              <a:spcBef>
                <a:spcPct val="15000"/>
              </a:spcBef>
              <a:buFont typeface="Wingdings" pitchFamily="2" charset="2"/>
              <a:buNone/>
              <a:tabLst>
                <a:tab pos="3579813" algn="l"/>
                <a:tab pos="3765550" algn="l"/>
                <a:tab pos="6915150" algn="l"/>
              </a:tabLst>
            </a:pPr>
            <a:r>
              <a:rPr lang="en-US" altLang="zh-CN" sz="1600" smtClean="0"/>
              <a:t>  </a:t>
            </a:r>
            <a:r>
              <a:rPr lang="en-US" altLang="en-US" sz="1600" smtClean="0"/>
              <a:t>     &lt;Button android:id="@+id/button5" </a:t>
            </a:r>
          </a:p>
          <a:p>
            <a:pPr>
              <a:lnSpc>
                <a:spcPct val="70000"/>
              </a:lnSpc>
              <a:spcBef>
                <a:spcPct val="15000"/>
              </a:spcBef>
              <a:buFont typeface="Wingdings" pitchFamily="2" charset="2"/>
              <a:buNone/>
              <a:tabLst>
                <a:tab pos="3579813" algn="l"/>
                <a:tab pos="3765550" algn="l"/>
                <a:tab pos="6915150" algn="l"/>
              </a:tabLst>
            </a:pPr>
            <a:r>
              <a:rPr lang="en-US" altLang="zh-CN" sz="1600" smtClean="0"/>
              <a:t>      </a:t>
            </a:r>
            <a:r>
              <a:rPr lang="en-US" altLang="en-US" sz="1600" smtClean="0"/>
              <a:t>     android:layout_width="wrap_content" </a:t>
            </a:r>
            <a:r>
              <a:rPr lang="en-US" altLang="zh-CN" sz="1600" smtClean="0"/>
              <a:t>  </a:t>
            </a:r>
            <a:endParaRPr lang="en-US" altLang="en-US" sz="1600" smtClean="0"/>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 android:layout_height="wrap_content" </a:t>
            </a:r>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android:text="Hello, I am a Button5" </a:t>
            </a:r>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android:layout_column="2" </a:t>
            </a:r>
          </a:p>
          <a:p>
            <a:pPr>
              <a:lnSpc>
                <a:spcPct val="70000"/>
              </a:lnSpc>
              <a:spcBef>
                <a:spcPct val="15000"/>
              </a:spcBef>
              <a:buFont typeface="Wingdings" pitchFamily="2" charset="2"/>
              <a:buNone/>
              <a:tabLst>
                <a:tab pos="3579813" algn="l"/>
                <a:tab pos="3765550" algn="l"/>
                <a:tab pos="6915150" algn="l"/>
              </a:tabLst>
            </a:pPr>
            <a:r>
              <a:rPr lang="en-US" altLang="en-US" sz="1600" smtClean="0"/>
              <a:t>    </a:t>
            </a:r>
            <a:r>
              <a:rPr lang="en-US" altLang="zh-CN" sz="1600" smtClean="0"/>
              <a:t>   </a:t>
            </a:r>
            <a:r>
              <a:rPr lang="en-US" altLang="en-US" sz="1600" smtClean="0"/>
              <a:t> /&gt; </a:t>
            </a:r>
          </a:p>
          <a:p>
            <a:pPr>
              <a:lnSpc>
                <a:spcPct val="70000"/>
              </a:lnSpc>
              <a:spcBef>
                <a:spcPct val="15000"/>
              </a:spcBef>
              <a:buFont typeface="Wingdings" pitchFamily="2" charset="2"/>
              <a:buNone/>
              <a:tabLst>
                <a:tab pos="3579813" algn="l"/>
                <a:tab pos="3765550" algn="l"/>
                <a:tab pos="6915150" algn="l"/>
              </a:tabLst>
            </a:pPr>
            <a:r>
              <a:rPr lang="en-US" altLang="zh-CN" sz="1600" smtClean="0"/>
              <a:t>    </a:t>
            </a:r>
            <a:r>
              <a:rPr lang="en-US" altLang="en-US" sz="1600" smtClean="0"/>
              <a:t>&lt;/TableRow&gt; </a:t>
            </a:r>
          </a:p>
          <a:p>
            <a:pPr>
              <a:lnSpc>
                <a:spcPct val="70000"/>
              </a:lnSpc>
              <a:spcBef>
                <a:spcPct val="15000"/>
              </a:spcBef>
              <a:buFont typeface="Wingdings" pitchFamily="2" charset="2"/>
              <a:buNone/>
              <a:tabLst>
                <a:tab pos="3579813" algn="l"/>
                <a:tab pos="3765550" algn="l"/>
                <a:tab pos="6915150" algn="l"/>
              </a:tabLst>
            </a:pPr>
            <a:r>
              <a:rPr lang="en-US" altLang="en-US" sz="1600" smtClean="0"/>
              <a:t>&lt;/TableLayout&gt; </a:t>
            </a:r>
          </a:p>
          <a:p>
            <a:pPr>
              <a:lnSpc>
                <a:spcPct val="70000"/>
              </a:lnSpc>
              <a:spcBef>
                <a:spcPct val="15000"/>
              </a:spcBef>
              <a:buFont typeface="Wingdings" pitchFamily="2" charset="2"/>
              <a:buNone/>
              <a:tabLst>
                <a:tab pos="3579813" algn="l"/>
                <a:tab pos="3765550" algn="l"/>
                <a:tab pos="6915150" algn="l"/>
              </a:tabLst>
            </a:pPr>
            <a:endParaRPr lang="en-US" altLang="en-US" sz="1600" smtClean="0"/>
          </a:p>
        </p:txBody>
      </p:sp>
      <p:sp>
        <p:nvSpPr>
          <p:cNvPr id="1638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6390" name="Picture 5" descr="tablelayout_thumb"/>
          <p:cNvPicPr>
            <a:picLocks noChangeAspect="1" noChangeArrowheads="1"/>
          </p:cNvPicPr>
          <p:nvPr/>
        </p:nvPicPr>
        <p:blipFill>
          <a:blip r:embed="rId2" cstate="print"/>
          <a:srcRect l="1306" t="17679" r="2640"/>
          <a:stretch>
            <a:fillRect/>
          </a:stretch>
        </p:blipFill>
        <p:spPr bwMode="auto">
          <a:xfrm>
            <a:off x="5857875" y="1214438"/>
            <a:ext cx="2592388" cy="15001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animEffect transition="in" filter="wipe(up)">
                                      <p:cBhvr>
                                        <p:cTn id="11" dur="500"/>
                                        <p:tgtEl>
                                          <p:spTgt spid="176131">
                                            <p:txEl>
                                              <p:pRg st="2" end="2"/>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176131">
                                            <p:txEl>
                                              <p:pRg st="3" end="3"/>
                                            </p:txEl>
                                          </p:spTgt>
                                        </p:tgtEl>
                                        <p:attrNameLst>
                                          <p:attrName>style.visibility</p:attrName>
                                        </p:attrNameLst>
                                      </p:cBhvr>
                                      <p:to>
                                        <p:strVal val="visible"/>
                                      </p:to>
                                    </p:set>
                                    <p:animEffect transition="in" filter="wipe(up)">
                                      <p:cBhvr>
                                        <p:cTn id="14" dur="500"/>
                                        <p:tgtEl>
                                          <p:spTgt spid="176131">
                                            <p:txEl>
                                              <p:pRg st="3" end="3"/>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76131">
                                            <p:txEl>
                                              <p:pRg st="4" end="4"/>
                                            </p:txEl>
                                          </p:spTgt>
                                        </p:tgtEl>
                                        <p:attrNameLst>
                                          <p:attrName>style.visibility</p:attrName>
                                        </p:attrNameLst>
                                      </p:cBhvr>
                                      <p:to>
                                        <p:strVal val="visible"/>
                                      </p:to>
                                    </p:set>
                                    <p:animEffect transition="in" filter="wipe(up)">
                                      <p:cBhvr>
                                        <p:cTn id="17" dur="500"/>
                                        <p:tgtEl>
                                          <p:spTgt spid="176131">
                                            <p:txEl>
                                              <p:pRg st="4" end="4"/>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76131">
                                            <p:txEl>
                                              <p:pRg st="5" end="5"/>
                                            </p:txEl>
                                          </p:spTgt>
                                        </p:tgtEl>
                                        <p:attrNameLst>
                                          <p:attrName>style.visibility</p:attrName>
                                        </p:attrNameLst>
                                      </p:cBhvr>
                                      <p:to>
                                        <p:strVal val="visible"/>
                                      </p:to>
                                    </p:set>
                                    <p:animEffect transition="in" filter="wipe(up)">
                                      <p:cBhvr>
                                        <p:cTn id="20" dur="500"/>
                                        <p:tgtEl>
                                          <p:spTgt spid="176131">
                                            <p:txEl>
                                              <p:pRg st="5" end="5"/>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176131">
                                            <p:txEl>
                                              <p:pRg st="6" end="6"/>
                                            </p:txEl>
                                          </p:spTgt>
                                        </p:tgtEl>
                                        <p:attrNameLst>
                                          <p:attrName>style.visibility</p:attrName>
                                        </p:attrNameLst>
                                      </p:cBhvr>
                                      <p:to>
                                        <p:strVal val="visible"/>
                                      </p:to>
                                    </p:set>
                                    <p:animEffect transition="in" filter="wipe(up)">
                                      <p:cBhvr>
                                        <p:cTn id="23" dur="500"/>
                                        <p:tgtEl>
                                          <p:spTgt spid="176131">
                                            <p:txEl>
                                              <p:pRg st="6" end="6"/>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176131">
                                            <p:txEl>
                                              <p:pRg st="7" end="7"/>
                                            </p:txEl>
                                          </p:spTgt>
                                        </p:tgtEl>
                                        <p:attrNameLst>
                                          <p:attrName>style.visibility</p:attrName>
                                        </p:attrNameLst>
                                      </p:cBhvr>
                                      <p:to>
                                        <p:strVal val="visible"/>
                                      </p:to>
                                    </p:set>
                                    <p:animEffect transition="in" filter="wipe(up)">
                                      <p:cBhvr>
                                        <p:cTn id="26" dur="500"/>
                                        <p:tgtEl>
                                          <p:spTgt spid="176131">
                                            <p:txEl>
                                              <p:pRg st="7" end="7"/>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176131">
                                            <p:txEl>
                                              <p:pRg st="8" end="8"/>
                                            </p:txEl>
                                          </p:spTgt>
                                        </p:tgtEl>
                                        <p:attrNameLst>
                                          <p:attrName>style.visibility</p:attrName>
                                        </p:attrNameLst>
                                      </p:cBhvr>
                                      <p:to>
                                        <p:strVal val="visible"/>
                                      </p:to>
                                    </p:set>
                                    <p:animEffect transition="in" filter="wipe(up)">
                                      <p:cBhvr>
                                        <p:cTn id="29" dur="500"/>
                                        <p:tgtEl>
                                          <p:spTgt spid="176131">
                                            <p:txEl>
                                              <p:pRg st="8" end="8"/>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76131">
                                            <p:txEl>
                                              <p:pRg st="9" end="9"/>
                                            </p:txEl>
                                          </p:spTgt>
                                        </p:tgtEl>
                                        <p:attrNameLst>
                                          <p:attrName>style.visibility</p:attrName>
                                        </p:attrNameLst>
                                      </p:cBhvr>
                                      <p:to>
                                        <p:strVal val="visible"/>
                                      </p:to>
                                    </p:set>
                                    <p:animEffect transition="in" filter="wipe(up)">
                                      <p:cBhvr>
                                        <p:cTn id="32" dur="500"/>
                                        <p:tgtEl>
                                          <p:spTgt spid="176131">
                                            <p:txEl>
                                              <p:pRg st="9" end="9"/>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76131">
                                            <p:txEl>
                                              <p:pRg st="10" end="10"/>
                                            </p:txEl>
                                          </p:spTgt>
                                        </p:tgtEl>
                                        <p:attrNameLst>
                                          <p:attrName>style.visibility</p:attrName>
                                        </p:attrNameLst>
                                      </p:cBhvr>
                                      <p:to>
                                        <p:strVal val="visible"/>
                                      </p:to>
                                    </p:set>
                                    <p:animEffect transition="in" filter="wipe(up)">
                                      <p:cBhvr>
                                        <p:cTn id="35" dur="500"/>
                                        <p:tgtEl>
                                          <p:spTgt spid="176131">
                                            <p:txEl>
                                              <p:pRg st="10" end="10"/>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176131">
                                            <p:txEl>
                                              <p:pRg st="11" end="11"/>
                                            </p:txEl>
                                          </p:spTgt>
                                        </p:tgtEl>
                                        <p:attrNameLst>
                                          <p:attrName>style.visibility</p:attrName>
                                        </p:attrNameLst>
                                      </p:cBhvr>
                                      <p:to>
                                        <p:strVal val="visible"/>
                                      </p:to>
                                    </p:set>
                                    <p:animEffect transition="in" filter="wipe(up)">
                                      <p:cBhvr>
                                        <p:cTn id="38" dur="500"/>
                                        <p:tgtEl>
                                          <p:spTgt spid="176131">
                                            <p:txEl>
                                              <p:pRg st="11" end="11"/>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176131">
                                            <p:txEl>
                                              <p:pRg st="12" end="12"/>
                                            </p:txEl>
                                          </p:spTgt>
                                        </p:tgtEl>
                                        <p:attrNameLst>
                                          <p:attrName>style.visibility</p:attrName>
                                        </p:attrNameLst>
                                      </p:cBhvr>
                                      <p:to>
                                        <p:strVal val="visible"/>
                                      </p:to>
                                    </p:set>
                                    <p:animEffect transition="in" filter="wipe(up)">
                                      <p:cBhvr>
                                        <p:cTn id="41" dur="500"/>
                                        <p:tgtEl>
                                          <p:spTgt spid="176131">
                                            <p:txEl>
                                              <p:pRg st="12" end="12"/>
                                            </p:txEl>
                                          </p:spTgt>
                                        </p:tgtEl>
                                      </p:cBhvr>
                                    </p:animEffect>
                                  </p:childTnLst>
                                </p:cTn>
                              </p:par>
                              <p:par>
                                <p:cTn id="42" presetID="22" presetClass="entr" presetSubtype="1" fill="hold" nodeType="withEffect">
                                  <p:stCondLst>
                                    <p:cond delay="0"/>
                                  </p:stCondLst>
                                  <p:childTnLst>
                                    <p:set>
                                      <p:cBhvr>
                                        <p:cTn id="43" dur="1" fill="hold">
                                          <p:stCondLst>
                                            <p:cond delay="0"/>
                                          </p:stCondLst>
                                        </p:cTn>
                                        <p:tgtEl>
                                          <p:spTgt spid="176131">
                                            <p:txEl>
                                              <p:pRg st="13" end="13"/>
                                            </p:txEl>
                                          </p:spTgt>
                                        </p:tgtEl>
                                        <p:attrNameLst>
                                          <p:attrName>style.visibility</p:attrName>
                                        </p:attrNameLst>
                                      </p:cBhvr>
                                      <p:to>
                                        <p:strVal val="visible"/>
                                      </p:to>
                                    </p:set>
                                    <p:animEffect transition="in" filter="wipe(up)">
                                      <p:cBhvr>
                                        <p:cTn id="44" dur="500"/>
                                        <p:tgtEl>
                                          <p:spTgt spid="176131">
                                            <p:txEl>
                                              <p:pRg st="13" end="13"/>
                                            </p:txEl>
                                          </p:spTgt>
                                        </p:tgtEl>
                                      </p:cBhvr>
                                    </p:animEffect>
                                  </p:childTnLst>
                                </p:cTn>
                              </p:par>
                              <p:par>
                                <p:cTn id="45" presetID="22" presetClass="entr" presetSubtype="1" fill="hold" nodeType="withEffect">
                                  <p:stCondLst>
                                    <p:cond delay="0"/>
                                  </p:stCondLst>
                                  <p:childTnLst>
                                    <p:set>
                                      <p:cBhvr>
                                        <p:cTn id="46" dur="1" fill="hold">
                                          <p:stCondLst>
                                            <p:cond delay="0"/>
                                          </p:stCondLst>
                                        </p:cTn>
                                        <p:tgtEl>
                                          <p:spTgt spid="176131">
                                            <p:txEl>
                                              <p:pRg st="14" end="14"/>
                                            </p:txEl>
                                          </p:spTgt>
                                        </p:tgtEl>
                                        <p:attrNameLst>
                                          <p:attrName>style.visibility</p:attrName>
                                        </p:attrNameLst>
                                      </p:cBhvr>
                                      <p:to>
                                        <p:strVal val="visible"/>
                                      </p:to>
                                    </p:set>
                                    <p:animEffect transition="in" filter="wipe(up)">
                                      <p:cBhvr>
                                        <p:cTn id="47" dur="500"/>
                                        <p:tgtEl>
                                          <p:spTgt spid="176131">
                                            <p:txEl>
                                              <p:pRg st="14" end="14"/>
                                            </p:txEl>
                                          </p:spTgt>
                                        </p:tgtEl>
                                      </p:cBhvr>
                                    </p:animEffect>
                                  </p:childTnLst>
                                </p:cTn>
                              </p:par>
                              <p:par>
                                <p:cTn id="48" presetID="22" presetClass="entr" presetSubtype="1" fill="hold" nodeType="withEffect">
                                  <p:stCondLst>
                                    <p:cond delay="0"/>
                                  </p:stCondLst>
                                  <p:childTnLst>
                                    <p:set>
                                      <p:cBhvr>
                                        <p:cTn id="49" dur="1" fill="hold">
                                          <p:stCondLst>
                                            <p:cond delay="0"/>
                                          </p:stCondLst>
                                        </p:cTn>
                                        <p:tgtEl>
                                          <p:spTgt spid="176131">
                                            <p:txEl>
                                              <p:pRg st="15" end="15"/>
                                            </p:txEl>
                                          </p:spTgt>
                                        </p:tgtEl>
                                        <p:attrNameLst>
                                          <p:attrName>style.visibility</p:attrName>
                                        </p:attrNameLst>
                                      </p:cBhvr>
                                      <p:to>
                                        <p:strVal val="visible"/>
                                      </p:to>
                                    </p:set>
                                    <p:animEffect transition="in" filter="wipe(up)">
                                      <p:cBhvr>
                                        <p:cTn id="50" dur="500"/>
                                        <p:tgtEl>
                                          <p:spTgt spid="176131">
                                            <p:txEl>
                                              <p:pRg st="15" end="15"/>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176131">
                                            <p:txEl>
                                              <p:pRg st="16" end="16"/>
                                            </p:txEl>
                                          </p:spTgt>
                                        </p:tgtEl>
                                        <p:attrNameLst>
                                          <p:attrName>style.visibility</p:attrName>
                                        </p:attrNameLst>
                                      </p:cBhvr>
                                      <p:to>
                                        <p:strVal val="visible"/>
                                      </p:to>
                                    </p:set>
                                    <p:animEffect transition="in" filter="wipe(up)">
                                      <p:cBhvr>
                                        <p:cTn id="53" dur="500"/>
                                        <p:tgtEl>
                                          <p:spTgt spid="176131">
                                            <p:txEl>
                                              <p:pRg st="16" end="16"/>
                                            </p:txEl>
                                          </p:spTgt>
                                        </p:tgtEl>
                                      </p:cBhvr>
                                    </p:animEffect>
                                  </p:childTnLst>
                                </p:cTn>
                              </p:par>
                              <p:par>
                                <p:cTn id="54" presetID="22" presetClass="entr" presetSubtype="1" fill="hold" nodeType="withEffect">
                                  <p:stCondLst>
                                    <p:cond delay="0"/>
                                  </p:stCondLst>
                                  <p:childTnLst>
                                    <p:set>
                                      <p:cBhvr>
                                        <p:cTn id="55" dur="1" fill="hold">
                                          <p:stCondLst>
                                            <p:cond delay="0"/>
                                          </p:stCondLst>
                                        </p:cTn>
                                        <p:tgtEl>
                                          <p:spTgt spid="176131">
                                            <p:txEl>
                                              <p:pRg st="17" end="17"/>
                                            </p:txEl>
                                          </p:spTgt>
                                        </p:tgtEl>
                                        <p:attrNameLst>
                                          <p:attrName>style.visibility</p:attrName>
                                        </p:attrNameLst>
                                      </p:cBhvr>
                                      <p:to>
                                        <p:strVal val="visible"/>
                                      </p:to>
                                    </p:set>
                                    <p:animEffect transition="in" filter="wipe(up)">
                                      <p:cBhvr>
                                        <p:cTn id="56" dur="500"/>
                                        <p:tgtEl>
                                          <p:spTgt spid="176131">
                                            <p:txEl>
                                              <p:pRg st="17" end="17"/>
                                            </p:txEl>
                                          </p:spTgt>
                                        </p:tgtEl>
                                      </p:cBhvr>
                                    </p:animEffect>
                                  </p:childTnLst>
                                </p:cTn>
                              </p:par>
                              <p:par>
                                <p:cTn id="57" presetID="22" presetClass="entr" presetSubtype="1" fill="hold" nodeType="withEffect">
                                  <p:stCondLst>
                                    <p:cond delay="0"/>
                                  </p:stCondLst>
                                  <p:childTnLst>
                                    <p:set>
                                      <p:cBhvr>
                                        <p:cTn id="58" dur="1" fill="hold">
                                          <p:stCondLst>
                                            <p:cond delay="0"/>
                                          </p:stCondLst>
                                        </p:cTn>
                                        <p:tgtEl>
                                          <p:spTgt spid="176131">
                                            <p:txEl>
                                              <p:pRg st="18" end="18"/>
                                            </p:txEl>
                                          </p:spTgt>
                                        </p:tgtEl>
                                        <p:attrNameLst>
                                          <p:attrName>style.visibility</p:attrName>
                                        </p:attrNameLst>
                                      </p:cBhvr>
                                      <p:to>
                                        <p:strVal val="visible"/>
                                      </p:to>
                                    </p:set>
                                    <p:animEffect transition="in" filter="wipe(up)">
                                      <p:cBhvr>
                                        <p:cTn id="59" dur="500"/>
                                        <p:tgtEl>
                                          <p:spTgt spid="176131">
                                            <p:txEl>
                                              <p:pRg st="18" end="18"/>
                                            </p:txEl>
                                          </p:spTgt>
                                        </p:tgtEl>
                                      </p:cBhvr>
                                    </p:animEffect>
                                  </p:childTnLst>
                                </p:cTn>
                              </p:par>
                              <p:par>
                                <p:cTn id="60" presetID="22" presetClass="entr" presetSubtype="1" fill="hold" nodeType="withEffect">
                                  <p:stCondLst>
                                    <p:cond delay="0"/>
                                  </p:stCondLst>
                                  <p:childTnLst>
                                    <p:set>
                                      <p:cBhvr>
                                        <p:cTn id="61" dur="1" fill="hold">
                                          <p:stCondLst>
                                            <p:cond delay="0"/>
                                          </p:stCondLst>
                                        </p:cTn>
                                        <p:tgtEl>
                                          <p:spTgt spid="176131">
                                            <p:txEl>
                                              <p:pRg st="19" end="19"/>
                                            </p:txEl>
                                          </p:spTgt>
                                        </p:tgtEl>
                                        <p:attrNameLst>
                                          <p:attrName>style.visibility</p:attrName>
                                        </p:attrNameLst>
                                      </p:cBhvr>
                                      <p:to>
                                        <p:strVal val="visible"/>
                                      </p:to>
                                    </p:set>
                                    <p:animEffect transition="in" filter="wipe(up)">
                                      <p:cBhvr>
                                        <p:cTn id="62" dur="500"/>
                                        <p:tgtEl>
                                          <p:spTgt spid="176131">
                                            <p:txEl>
                                              <p:pRg st="19" end="19"/>
                                            </p:txEl>
                                          </p:spTgt>
                                        </p:tgtEl>
                                      </p:cBhvr>
                                    </p:animEffect>
                                  </p:childTnLst>
                                </p:cTn>
                              </p:par>
                              <p:par>
                                <p:cTn id="63" presetID="22" presetClass="entr" presetSubtype="1" fill="hold" nodeType="withEffect">
                                  <p:stCondLst>
                                    <p:cond delay="0"/>
                                  </p:stCondLst>
                                  <p:childTnLst>
                                    <p:set>
                                      <p:cBhvr>
                                        <p:cTn id="64" dur="1" fill="hold">
                                          <p:stCondLst>
                                            <p:cond delay="0"/>
                                          </p:stCondLst>
                                        </p:cTn>
                                        <p:tgtEl>
                                          <p:spTgt spid="176131">
                                            <p:txEl>
                                              <p:pRg st="20" end="20"/>
                                            </p:txEl>
                                          </p:spTgt>
                                        </p:tgtEl>
                                        <p:attrNameLst>
                                          <p:attrName>style.visibility</p:attrName>
                                        </p:attrNameLst>
                                      </p:cBhvr>
                                      <p:to>
                                        <p:strVal val="visible"/>
                                      </p:to>
                                    </p:set>
                                    <p:animEffect transition="in" filter="wipe(up)">
                                      <p:cBhvr>
                                        <p:cTn id="65" dur="500"/>
                                        <p:tgtEl>
                                          <p:spTgt spid="176131">
                                            <p:txEl>
                                              <p:pRg st="20" end="20"/>
                                            </p:txEl>
                                          </p:spTgt>
                                        </p:tgtEl>
                                      </p:cBhvr>
                                    </p:animEffect>
                                  </p:childTnLst>
                                </p:cTn>
                              </p:par>
                              <p:par>
                                <p:cTn id="66" presetID="22" presetClass="entr" presetSubtype="1" fill="hold" nodeType="withEffect">
                                  <p:stCondLst>
                                    <p:cond delay="0"/>
                                  </p:stCondLst>
                                  <p:childTnLst>
                                    <p:set>
                                      <p:cBhvr>
                                        <p:cTn id="67" dur="1" fill="hold">
                                          <p:stCondLst>
                                            <p:cond delay="0"/>
                                          </p:stCondLst>
                                        </p:cTn>
                                        <p:tgtEl>
                                          <p:spTgt spid="176131">
                                            <p:txEl>
                                              <p:pRg st="21" end="21"/>
                                            </p:txEl>
                                          </p:spTgt>
                                        </p:tgtEl>
                                        <p:attrNameLst>
                                          <p:attrName>style.visibility</p:attrName>
                                        </p:attrNameLst>
                                      </p:cBhvr>
                                      <p:to>
                                        <p:strVal val="visible"/>
                                      </p:to>
                                    </p:set>
                                    <p:animEffect transition="in" filter="wipe(up)">
                                      <p:cBhvr>
                                        <p:cTn id="68" dur="500"/>
                                        <p:tgtEl>
                                          <p:spTgt spid="176131">
                                            <p:txEl>
                                              <p:pRg st="21" end="21"/>
                                            </p:txEl>
                                          </p:spTgt>
                                        </p:tgtEl>
                                      </p:cBhvr>
                                    </p:animEffect>
                                  </p:childTnLst>
                                </p:cTn>
                              </p:par>
                              <p:par>
                                <p:cTn id="69" presetID="22" presetClass="entr" presetSubtype="1" fill="hold" nodeType="withEffect">
                                  <p:stCondLst>
                                    <p:cond delay="0"/>
                                  </p:stCondLst>
                                  <p:childTnLst>
                                    <p:set>
                                      <p:cBhvr>
                                        <p:cTn id="70" dur="1" fill="hold">
                                          <p:stCondLst>
                                            <p:cond delay="0"/>
                                          </p:stCondLst>
                                        </p:cTn>
                                        <p:tgtEl>
                                          <p:spTgt spid="176131">
                                            <p:txEl>
                                              <p:pRg st="22" end="22"/>
                                            </p:txEl>
                                          </p:spTgt>
                                        </p:tgtEl>
                                        <p:attrNameLst>
                                          <p:attrName>style.visibility</p:attrName>
                                        </p:attrNameLst>
                                      </p:cBhvr>
                                      <p:to>
                                        <p:strVal val="visible"/>
                                      </p:to>
                                    </p:set>
                                    <p:animEffect transition="in" filter="wipe(up)">
                                      <p:cBhvr>
                                        <p:cTn id="71" dur="500"/>
                                        <p:tgtEl>
                                          <p:spTgt spid="176131">
                                            <p:txEl>
                                              <p:pRg st="22" end="22"/>
                                            </p:txEl>
                                          </p:spTgt>
                                        </p:tgtEl>
                                      </p:cBhvr>
                                    </p:animEffect>
                                  </p:childTnLst>
                                </p:cTn>
                              </p:par>
                              <p:par>
                                <p:cTn id="72" presetID="22" presetClass="entr" presetSubtype="1" fill="hold" nodeType="withEffect">
                                  <p:stCondLst>
                                    <p:cond delay="0"/>
                                  </p:stCondLst>
                                  <p:childTnLst>
                                    <p:set>
                                      <p:cBhvr>
                                        <p:cTn id="73" dur="1" fill="hold">
                                          <p:stCondLst>
                                            <p:cond delay="0"/>
                                          </p:stCondLst>
                                        </p:cTn>
                                        <p:tgtEl>
                                          <p:spTgt spid="176131">
                                            <p:txEl>
                                              <p:pRg st="23" end="23"/>
                                            </p:txEl>
                                          </p:spTgt>
                                        </p:tgtEl>
                                        <p:attrNameLst>
                                          <p:attrName>style.visibility</p:attrName>
                                        </p:attrNameLst>
                                      </p:cBhvr>
                                      <p:to>
                                        <p:strVal val="visible"/>
                                      </p:to>
                                    </p:set>
                                    <p:animEffect transition="in" filter="wipe(up)">
                                      <p:cBhvr>
                                        <p:cTn id="74" dur="500"/>
                                        <p:tgtEl>
                                          <p:spTgt spid="176131">
                                            <p:txEl>
                                              <p:pRg st="23" end="23"/>
                                            </p:txEl>
                                          </p:spTgt>
                                        </p:tgtEl>
                                      </p:cBhvr>
                                    </p:animEffect>
                                  </p:childTnLst>
                                </p:cTn>
                              </p:par>
                              <p:par>
                                <p:cTn id="75" presetID="22" presetClass="entr" presetSubtype="1" fill="hold" nodeType="withEffect">
                                  <p:stCondLst>
                                    <p:cond delay="0"/>
                                  </p:stCondLst>
                                  <p:childTnLst>
                                    <p:set>
                                      <p:cBhvr>
                                        <p:cTn id="76" dur="1" fill="hold">
                                          <p:stCondLst>
                                            <p:cond delay="0"/>
                                          </p:stCondLst>
                                        </p:cTn>
                                        <p:tgtEl>
                                          <p:spTgt spid="176131">
                                            <p:txEl>
                                              <p:pRg st="24" end="24"/>
                                            </p:txEl>
                                          </p:spTgt>
                                        </p:tgtEl>
                                        <p:attrNameLst>
                                          <p:attrName>style.visibility</p:attrName>
                                        </p:attrNameLst>
                                      </p:cBhvr>
                                      <p:to>
                                        <p:strVal val="visible"/>
                                      </p:to>
                                    </p:set>
                                    <p:animEffect transition="in" filter="wipe(up)">
                                      <p:cBhvr>
                                        <p:cTn id="77" dur="500"/>
                                        <p:tgtEl>
                                          <p:spTgt spid="176131">
                                            <p:txEl>
                                              <p:pRg st="24" end="24"/>
                                            </p:txEl>
                                          </p:spTgt>
                                        </p:tgtEl>
                                      </p:cBhvr>
                                    </p:animEffect>
                                  </p:childTnLst>
                                </p:cTn>
                              </p:par>
                              <p:par>
                                <p:cTn id="78" presetID="22" presetClass="entr" presetSubtype="1" fill="hold" nodeType="withEffect">
                                  <p:stCondLst>
                                    <p:cond delay="0"/>
                                  </p:stCondLst>
                                  <p:childTnLst>
                                    <p:set>
                                      <p:cBhvr>
                                        <p:cTn id="79" dur="1" fill="hold">
                                          <p:stCondLst>
                                            <p:cond delay="0"/>
                                          </p:stCondLst>
                                        </p:cTn>
                                        <p:tgtEl>
                                          <p:spTgt spid="176131">
                                            <p:txEl>
                                              <p:pRg st="25" end="25"/>
                                            </p:txEl>
                                          </p:spTgt>
                                        </p:tgtEl>
                                        <p:attrNameLst>
                                          <p:attrName>style.visibility</p:attrName>
                                        </p:attrNameLst>
                                      </p:cBhvr>
                                      <p:to>
                                        <p:strVal val="visible"/>
                                      </p:to>
                                    </p:set>
                                    <p:animEffect transition="in" filter="wipe(up)">
                                      <p:cBhvr>
                                        <p:cTn id="80" dur="500"/>
                                        <p:tgtEl>
                                          <p:spTgt spid="176131">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zh-CN" altLang="en-US" smtClean="0"/>
              <a:t>相对布局</a:t>
            </a:r>
            <a:r>
              <a:rPr lang="en-US" altLang="zh-CN" smtClean="0"/>
              <a:t>RelativeLayout</a:t>
            </a:r>
            <a:endParaRPr lang="en-US" altLang="zh-CN">
              <a:ea typeface="宋体" pitchFamily="2" charset="-122"/>
            </a:endParaRPr>
          </a:p>
        </p:txBody>
      </p:sp>
      <p:sp>
        <p:nvSpPr>
          <p:cNvPr id="146435" name="Rectangle 3"/>
          <p:cNvSpPr>
            <a:spLocks noGrp="1" noChangeArrowheads="1"/>
          </p:cNvSpPr>
          <p:nvPr>
            <p:ph type="body" idx="1"/>
          </p:nvPr>
        </p:nvSpPr>
        <p:spPr>
          <a:xfrm>
            <a:off x="323850" y="1125538"/>
            <a:ext cx="8569325" cy="5111750"/>
          </a:xfrm>
        </p:spPr>
        <p:txBody>
          <a:bodyPr/>
          <a:lstStyle/>
          <a:p>
            <a:pPr>
              <a:lnSpc>
                <a:spcPct val="110000"/>
              </a:lnSpc>
              <a:spcBef>
                <a:spcPct val="35000"/>
              </a:spcBef>
              <a:defRPr/>
            </a:pPr>
            <a:r>
              <a:rPr lang="en-US" altLang="zh-CN" sz="2400" b="1" err="1" smtClean="0">
                <a:latin typeface="微软雅黑" pitchFamily="34" charset="-122"/>
                <a:ea typeface="微软雅黑" pitchFamily="34" charset="-122"/>
              </a:rPr>
              <a:t>RelativeLayout</a:t>
            </a:r>
            <a:r>
              <a:rPr lang="zh-CN" altLang="en-US" sz="2400" b="1" smtClean="0">
                <a:latin typeface="微软雅黑" pitchFamily="34" charset="-122"/>
                <a:ea typeface="微软雅黑" pitchFamily="34" charset="-122"/>
              </a:rPr>
              <a:t>（相对布局）</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是设计</a:t>
            </a:r>
            <a:r>
              <a:rPr lang="en-US" altLang="zh-CN" sz="2200" smtClean="0">
                <a:latin typeface="微软雅黑" pitchFamily="34" charset="-122"/>
                <a:ea typeface="微软雅黑" pitchFamily="34" charset="-122"/>
                <a:cs typeface="+mn-cs"/>
              </a:rPr>
              <a:t>UI</a:t>
            </a:r>
            <a:r>
              <a:rPr lang="zh-CN" altLang="en-US" sz="2200" smtClean="0">
                <a:latin typeface="微软雅黑" pitchFamily="34" charset="-122"/>
                <a:ea typeface="微软雅黑" pitchFamily="34" charset="-122"/>
                <a:cs typeface="+mn-cs"/>
              </a:rPr>
              <a:t>的有力工具，通常用于比较复杂的布局。</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相对于其他对象的位置显示子对象，常用于表单中。</a:t>
            </a:r>
          </a:p>
          <a:p>
            <a:pPr marL="723900" lvl="1" indent="-361950" eaLnBrk="1" hangingPunct="1">
              <a:lnSpc>
                <a:spcPct val="11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如果需要使用多个嵌套的</a:t>
            </a:r>
            <a:r>
              <a:rPr lang="en-US" altLang="zh-CN" sz="2200" err="1" smtClean="0">
                <a:latin typeface="微软雅黑" pitchFamily="34" charset="-122"/>
                <a:ea typeface="微软雅黑" pitchFamily="34" charset="-122"/>
                <a:cs typeface="+mn-cs"/>
              </a:rPr>
              <a:t>LinearLayout</a:t>
            </a:r>
            <a:r>
              <a:rPr lang="zh-CN" altLang="en-US" sz="2200" smtClean="0">
                <a:latin typeface="微软雅黑" pitchFamily="34" charset="-122"/>
                <a:ea typeface="微软雅黑" pitchFamily="34" charset="-122"/>
                <a:cs typeface="+mn-cs"/>
              </a:rPr>
              <a:t>布局时，可以考虑使用</a:t>
            </a:r>
            <a:r>
              <a:rPr lang="en-US" altLang="zh-CN" sz="2200" err="1" smtClean="0">
                <a:latin typeface="微软雅黑" pitchFamily="34" charset="-122"/>
                <a:ea typeface="微软雅黑" pitchFamily="34" charset="-122"/>
                <a:cs typeface="+mn-cs"/>
              </a:rPr>
              <a:t>RelativeLayout</a:t>
            </a:r>
            <a:r>
              <a:rPr lang="zh-CN" altLang="en-US" sz="2200" smtClean="0">
                <a:latin typeface="微软雅黑" pitchFamily="34" charset="-122"/>
                <a:ea typeface="微软雅黑" pitchFamily="34" charset="-122"/>
                <a:cs typeface="+mn-cs"/>
              </a:rPr>
              <a:t>布局。</a:t>
            </a:r>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46437" name="Picture 5" descr="relativelayout_thumb"/>
          <p:cNvPicPr>
            <a:picLocks noChangeAspect="1" noChangeArrowheads="1"/>
          </p:cNvPicPr>
          <p:nvPr/>
        </p:nvPicPr>
        <p:blipFill>
          <a:blip r:embed="rId2" cstate="print"/>
          <a:srcRect/>
          <a:stretch>
            <a:fillRect/>
          </a:stretch>
        </p:blipFill>
        <p:spPr bwMode="auto">
          <a:xfrm>
            <a:off x="2143125" y="3500438"/>
            <a:ext cx="4752975" cy="27003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wipe(up)">
                                      <p:cBhvr>
                                        <p:cTn id="7" dur="500"/>
                                        <p:tgtEl>
                                          <p:spTgt spid="14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wipe(up)">
                                      <p:cBhvr>
                                        <p:cTn id="12" dur="500"/>
                                        <p:tgtEl>
                                          <p:spTgt spid="146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wipe(up)">
                                      <p:cBhvr>
                                        <p:cTn id="17" dur="500"/>
                                        <p:tgtEl>
                                          <p:spTgt spid="146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wipe(up)">
                                      <p:cBhvr>
                                        <p:cTn id="22" dur="500"/>
                                        <p:tgtEl>
                                          <p:spTgt spid="146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46437"/>
                                        </p:tgtEl>
                                        <p:attrNameLst>
                                          <p:attrName>style.visibility</p:attrName>
                                        </p:attrNameLst>
                                      </p:cBhvr>
                                      <p:to>
                                        <p:strVal val="visible"/>
                                      </p:to>
                                    </p:set>
                                    <p:anim calcmode="lin" valueType="num">
                                      <p:cBhvr>
                                        <p:cTn id="27" dur="500" fill="hold"/>
                                        <p:tgtEl>
                                          <p:spTgt spid="146437"/>
                                        </p:tgtEl>
                                        <p:attrNameLst>
                                          <p:attrName>ppt_w</p:attrName>
                                        </p:attrNameLst>
                                      </p:cBhvr>
                                      <p:tavLst>
                                        <p:tav tm="0">
                                          <p:val>
                                            <p:fltVal val="0"/>
                                          </p:val>
                                        </p:tav>
                                        <p:tav tm="100000">
                                          <p:val>
                                            <p:strVal val="#ppt_w"/>
                                          </p:val>
                                        </p:tav>
                                      </p:tavLst>
                                    </p:anim>
                                    <p:anim calcmode="lin" valueType="num">
                                      <p:cBhvr>
                                        <p:cTn id="28" dur="500" fill="hold"/>
                                        <p:tgtEl>
                                          <p:spTgt spid="1464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mtClean="0"/>
              <a:t>控件在布局文件中声明后，然后需要在 </a:t>
            </a:r>
            <a:r>
              <a:rPr lang="en-US" altLang="zh-CN" smtClean="0"/>
              <a:t>Activity</a:t>
            </a:r>
            <a:r>
              <a:rPr lang="zh-CN" altLang="zh-CN" smtClean="0"/>
              <a:t>中，通过使用</a:t>
            </a:r>
            <a:r>
              <a:rPr lang="en-US" altLang="zh-CN" smtClean="0"/>
              <a:t> </a:t>
            </a:r>
            <a:r>
              <a:rPr lang="en-US" altLang="zh-CN" err="1" smtClean="0"/>
              <a:t>super</a:t>
            </a:r>
            <a:r>
              <a:rPr lang="en-US" altLang="zh-CN" b="1" err="1" smtClean="0"/>
              <a:t>.</a:t>
            </a:r>
            <a:r>
              <a:rPr lang="en-US" altLang="zh-CN" err="1" smtClean="0"/>
              <a:t>setContentView</a:t>
            </a:r>
            <a:r>
              <a:rPr lang="en-US" altLang="zh-CN" smtClean="0"/>
              <a:t>(</a:t>
            </a:r>
            <a:r>
              <a:rPr lang="en-US" altLang="zh-CN" err="1" smtClean="0"/>
              <a:t>R</a:t>
            </a:r>
            <a:r>
              <a:rPr lang="en-US" altLang="zh-CN" b="1" err="1" smtClean="0"/>
              <a:t>.</a:t>
            </a:r>
            <a:r>
              <a:rPr lang="en-US" altLang="zh-CN" err="1" smtClean="0"/>
              <a:t>layout</a:t>
            </a:r>
            <a:r>
              <a:rPr lang="en-US" altLang="zh-CN" b="1" smtClean="0"/>
              <a:t>.</a:t>
            </a:r>
            <a:r>
              <a:rPr lang="zh-CN" altLang="zh-CN" smtClean="0"/>
              <a:t>某布局</a:t>
            </a:r>
            <a:r>
              <a:rPr lang="en-US" altLang="zh-CN" smtClean="0"/>
              <a:t> layout </a:t>
            </a:r>
            <a:r>
              <a:rPr lang="zh-CN" altLang="zh-CN" smtClean="0"/>
              <a:t>文件名</a:t>
            </a:r>
            <a:r>
              <a:rPr lang="en-US" altLang="zh-CN" smtClean="0"/>
              <a:t>)</a:t>
            </a:r>
            <a:r>
              <a:rPr lang="zh-CN" altLang="zh-CN" smtClean="0"/>
              <a:t>来加载布局文件。在</a:t>
            </a:r>
            <a:r>
              <a:rPr lang="en-US" altLang="zh-CN" smtClean="0"/>
              <a:t> Activity </a:t>
            </a:r>
            <a:r>
              <a:rPr lang="zh-CN" altLang="zh-CN" smtClean="0"/>
              <a:t>中获取控件的引用，需要使用</a:t>
            </a:r>
            <a:r>
              <a:rPr lang="en-US" altLang="zh-CN" smtClean="0"/>
              <a:t> </a:t>
            </a:r>
            <a:r>
              <a:rPr lang="en-US" altLang="zh-CN" err="1" smtClean="0"/>
              <a:t>super</a:t>
            </a:r>
            <a:r>
              <a:rPr lang="en-US" altLang="zh-CN" b="1" err="1" smtClean="0"/>
              <a:t>.</a:t>
            </a:r>
            <a:r>
              <a:rPr lang="en-US" altLang="zh-CN" err="1" smtClean="0"/>
              <a:t>findViewById</a:t>
            </a:r>
            <a:r>
              <a:rPr lang="en-US" altLang="zh-CN" smtClean="0"/>
              <a:t>(R</a:t>
            </a:r>
            <a:r>
              <a:rPr lang="en-US" altLang="zh-CN" b="1" smtClean="0"/>
              <a:t>.</a:t>
            </a:r>
            <a:r>
              <a:rPr lang="en-US" altLang="zh-CN" smtClean="0"/>
              <a:t>id</a:t>
            </a:r>
            <a:r>
              <a:rPr lang="en-US" altLang="zh-CN" b="1" smtClean="0"/>
              <a:t>.</a:t>
            </a:r>
            <a:r>
              <a:rPr lang="zh-CN" altLang="zh-CN" smtClean="0"/>
              <a:t>控件的</a:t>
            </a:r>
            <a:r>
              <a:rPr lang="en-US" altLang="zh-CN" smtClean="0"/>
              <a:t>ID)</a:t>
            </a:r>
            <a:r>
              <a:rPr lang="zh-CN" altLang="zh-CN" smtClean="0"/>
              <a:t>，接着就可以使用这个引用对控件进行操作，例如添加监听，设置内容等。</a:t>
            </a:r>
            <a:endParaRPr lang="en-US" altLang="zh-CN" smtClean="0"/>
          </a:p>
          <a:p>
            <a:r>
              <a:rPr lang="en-US" altLang="zh-CN" smtClean="0"/>
              <a:t>Activity</a:t>
            </a:r>
            <a:r>
              <a:rPr lang="zh-CN" altLang="zh-CN" smtClean="0"/>
              <a:t>是</a:t>
            </a:r>
            <a:r>
              <a:rPr lang="en-US" altLang="zh-CN" smtClean="0"/>
              <a:t>Android</a:t>
            </a:r>
            <a:r>
              <a:rPr lang="zh-CN" altLang="zh-CN" smtClean="0"/>
              <a:t>中最常用的组件，在一个</a:t>
            </a:r>
            <a:r>
              <a:rPr lang="en-US" altLang="zh-CN" smtClean="0"/>
              <a:t>Android</a:t>
            </a:r>
            <a:r>
              <a:rPr lang="zh-CN" altLang="zh-CN" smtClean="0"/>
              <a:t>应用中，一个</a:t>
            </a:r>
            <a:r>
              <a:rPr lang="en-US" altLang="zh-CN" smtClean="0"/>
              <a:t>Activity</a:t>
            </a:r>
            <a:r>
              <a:rPr lang="zh-CN" altLang="zh-CN" smtClean="0"/>
              <a:t>就是一个单独的界面。每一个</a:t>
            </a:r>
            <a:r>
              <a:rPr lang="en-US" altLang="zh-CN" smtClean="0"/>
              <a:t>Activity</a:t>
            </a:r>
            <a:r>
              <a:rPr lang="zh-CN" altLang="zh-CN" smtClean="0"/>
              <a:t>被给予一个窗口，在上面可以添加任意控件。窗口通常充满屏幕，但也可以小于屏幕而浮于其它窗口之上。</a:t>
            </a:r>
          </a:p>
          <a:p>
            <a:endParaRPr lang="zh-CN" altLang="en-US"/>
          </a:p>
        </p:txBody>
      </p:sp>
      <p:sp>
        <p:nvSpPr>
          <p:cNvPr id="2" name="标题 1"/>
          <p:cNvSpPr>
            <a:spLocks noGrp="1"/>
          </p:cNvSpPr>
          <p:nvPr>
            <p:ph type="title"/>
          </p:nvPr>
        </p:nvSpPr>
        <p:spPr/>
        <p:txBody>
          <a:bodyPr>
            <a:normAutofit fontScale="90000"/>
          </a:bodyPr>
          <a:lstStyle/>
          <a:p>
            <a:r>
              <a:rPr lang="en-US" altLang="zh-CN" b="1" smtClean="0"/>
              <a:t>3.1.3  </a:t>
            </a:r>
            <a:r>
              <a:rPr lang="zh-CN" altLang="zh-CN" b="1" smtClean="0"/>
              <a:t>方法和事件的使用</a:t>
            </a:r>
            <a:br>
              <a:rPr lang="zh-CN" altLang="zh-CN" b="1" smtClean="0"/>
            </a:b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85750" y="3357563"/>
            <a:ext cx="8569325" cy="2857500"/>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18435" name="Rectangle 2"/>
          <p:cNvSpPr>
            <a:spLocks noGrp="1" noChangeArrowheads="1"/>
          </p:cNvSpPr>
          <p:nvPr>
            <p:ph type="title"/>
          </p:nvPr>
        </p:nvSpPr>
        <p:spPr/>
        <p:txBody>
          <a:bodyPr/>
          <a:lstStyle/>
          <a:p>
            <a:pPr>
              <a:defRPr/>
            </a:pPr>
            <a:r>
              <a:rPr lang="zh-CN" altLang="en-US"/>
              <a:t>相对布局</a:t>
            </a:r>
            <a:r>
              <a:rPr lang="en-US" altLang="zh-CN"/>
              <a:t>RelativeLayout</a:t>
            </a:r>
            <a:endParaRPr lang="en-US" altLang="zh-CN">
              <a:ea typeface="宋体" pitchFamily="2" charset="-122"/>
            </a:endParaRPr>
          </a:p>
        </p:txBody>
      </p:sp>
      <p:sp>
        <p:nvSpPr>
          <p:cNvPr id="172035" name="Rectangle 3"/>
          <p:cNvSpPr>
            <a:spLocks noGrp="1" noChangeArrowheads="1"/>
          </p:cNvSpPr>
          <p:nvPr>
            <p:ph type="body" idx="1"/>
          </p:nvPr>
        </p:nvSpPr>
        <p:spPr>
          <a:xfrm>
            <a:off x="323850" y="1027113"/>
            <a:ext cx="7488238" cy="5545137"/>
          </a:xfrm>
        </p:spPr>
        <p:txBody>
          <a:bodyPr/>
          <a:lstStyle/>
          <a:p>
            <a:pPr>
              <a:lnSpc>
                <a:spcPct val="80000"/>
              </a:lnSpc>
              <a:spcBef>
                <a:spcPct val="35000"/>
              </a:spcBef>
              <a:tabLst>
                <a:tab pos="3943350" algn="l"/>
                <a:tab pos="6724650" algn="l"/>
                <a:tab pos="6915150" algn="l"/>
              </a:tabLst>
              <a:defRPr/>
            </a:pPr>
            <a:r>
              <a:rPr lang="zh-CN" altLang="en-US" sz="2400" b="1" smtClean="0">
                <a:latin typeface="微软雅黑" pitchFamily="34" charset="-122"/>
                <a:ea typeface="微软雅黑" pitchFamily="34" charset="-122"/>
              </a:rPr>
              <a:t>实例：实现如图所示的布局文件设计</a:t>
            </a:r>
            <a:r>
              <a:rPr lang="en-US" altLang="zh-CN" sz="2400" b="1" smtClean="0">
                <a:latin typeface="微软雅黑" pitchFamily="34" charset="-122"/>
                <a:ea typeface="微软雅黑" pitchFamily="34" charset="-122"/>
              </a:rPr>
              <a:t> </a:t>
            </a:r>
          </a:p>
          <a:p>
            <a:pPr marL="723900" lvl="1" indent="-361950" eaLnBrk="1" hangingPunct="1">
              <a:lnSpc>
                <a:spcPct val="8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项目名：</a:t>
            </a:r>
            <a:r>
              <a:rPr lang="en-US" altLang="zh-CN" sz="2200" err="1" smtClean="0">
                <a:latin typeface="微软雅黑" pitchFamily="34" charset="-122"/>
                <a:ea typeface="微软雅黑" pitchFamily="34" charset="-122"/>
                <a:cs typeface="+mn-cs"/>
              </a:rPr>
              <a:t>Activity_RelativeLayout</a:t>
            </a:r>
            <a:endParaRPr lang="zh-CN" altLang="en-US" sz="2200" smtClean="0">
              <a:latin typeface="微软雅黑" pitchFamily="34" charset="-122"/>
              <a:ea typeface="微软雅黑" pitchFamily="34" charset="-122"/>
              <a:cs typeface="+mn-cs"/>
            </a:endParaRPr>
          </a:p>
          <a:p>
            <a:pPr marL="723900" lvl="1" indent="-361950" eaLnBrk="1" hangingPunct="1">
              <a:lnSpc>
                <a:spcPct val="8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控件：</a:t>
            </a:r>
            <a:r>
              <a:rPr lang="en-US" altLang="zh-CN" sz="2200" smtClean="0">
                <a:latin typeface="微软雅黑" pitchFamily="34" charset="-122"/>
                <a:ea typeface="微软雅黑" pitchFamily="34" charset="-122"/>
                <a:cs typeface="+mn-cs"/>
              </a:rPr>
              <a:t>1</a:t>
            </a:r>
            <a:r>
              <a:rPr lang="zh-CN" altLang="en-US" sz="2200" smtClean="0">
                <a:latin typeface="微软雅黑" pitchFamily="34" charset="-122"/>
                <a:ea typeface="微软雅黑" pitchFamily="34" charset="-122"/>
                <a:cs typeface="+mn-cs"/>
              </a:rPr>
              <a:t>个</a:t>
            </a:r>
            <a:r>
              <a:rPr lang="en-US" altLang="zh-CN" sz="2200" err="1" smtClean="0">
                <a:latin typeface="微软雅黑" pitchFamily="34" charset="-122"/>
                <a:ea typeface="微软雅黑" pitchFamily="34" charset="-122"/>
                <a:cs typeface="+mn-cs"/>
              </a:rPr>
              <a:t>TextView</a:t>
            </a:r>
            <a:r>
              <a:rPr lang="zh-CN" altLang="en-US" sz="2200" smtClean="0">
                <a:latin typeface="微软雅黑" pitchFamily="34" charset="-122"/>
                <a:ea typeface="微软雅黑" pitchFamily="34" charset="-122"/>
                <a:cs typeface="+mn-cs"/>
              </a:rPr>
              <a:t>，</a:t>
            </a:r>
            <a:r>
              <a:rPr lang="en-US" altLang="zh-CN" sz="2200" smtClean="0">
                <a:latin typeface="微软雅黑" pitchFamily="34" charset="-122"/>
                <a:ea typeface="微软雅黑" pitchFamily="34" charset="-122"/>
                <a:cs typeface="+mn-cs"/>
              </a:rPr>
              <a:t>1</a:t>
            </a:r>
            <a:r>
              <a:rPr lang="zh-CN" altLang="en-US" sz="2200" smtClean="0">
                <a:latin typeface="微软雅黑" pitchFamily="34" charset="-122"/>
                <a:ea typeface="微软雅黑" pitchFamily="34" charset="-122"/>
                <a:cs typeface="+mn-cs"/>
              </a:rPr>
              <a:t>个</a:t>
            </a:r>
            <a:r>
              <a:rPr lang="en-US" altLang="zh-CN" sz="2200" err="1" smtClean="0">
                <a:latin typeface="微软雅黑" pitchFamily="34" charset="-122"/>
                <a:ea typeface="微软雅黑" pitchFamily="34" charset="-122"/>
                <a:cs typeface="+mn-cs"/>
              </a:rPr>
              <a:t>EditText</a:t>
            </a:r>
            <a:r>
              <a:rPr lang="zh-CN" altLang="en-US" sz="2200" smtClean="0">
                <a:latin typeface="微软雅黑" pitchFamily="34" charset="-122"/>
                <a:ea typeface="微软雅黑" pitchFamily="34" charset="-122"/>
                <a:cs typeface="+mn-cs"/>
              </a:rPr>
              <a:t>，</a:t>
            </a:r>
            <a:r>
              <a:rPr lang="en-US" altLang="zh-CN" sz="2200" smtClean="0">
                <a:latin typeface="微软雅黑" pitchFamily="34" charset="-122"/>
                <a:ea typeface="微软雅黑" pitchFamily="34" charset="-122"/>
                <a:cs typeface="+mn-cs"/>
              </a:rPr>
              <a:t>2</a:t>
            </a:r>
            <a:r>
              <a:rPr lang="zh-CN" altLang="en-US" sz="2200" smtClean="0">
                <a:latin typeface="微软雅黑" pitchFamily="34" charset="-122"/>
                <a:ea typeface="微软雅黑" pitchFamily="34" charset="-122"/>
                <a:cs typeface="+mn-cs"/>
              </a:rPr>
              <a:t>个按钮。</a:t>
            </a:r>
          </a:p>
          <a:p>
            <a:pPr marL="723900" lvl="1" indent="-361950" eaLnBrk="1" hangingPunct="1">
              <a:lnSpc>
                <a:spcPct val="80000"/>
              </a:lnSpc>
              <a:spcBef>
                <a:spcPts val="6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布局文件</a:t>
            </a:r>
            <a:r>
              <a:rPr lang="en-US" altLang="zh-CN" sz="2200" smtClean="0">
                <a:latin typeface="微软雅黑" pitchFamily="34" charset="-122"/>
                <a:ea typeface="微软雅黑" pitchFamily="34" charset="-122"/>
                <a:cs typeface="+mn-cs"/>
              </a:rPr>
              <a:t>main.xml</a:t>
            </a:r>
            <a:r>
              <a:rPr lang="zh-CN" altLang="en-US" sz="2200" smtClean="0">
                <a:latin typeface="微软雅黑" pitchFamily="34" charset="-122"/>
                <a:ea typeface="微软雅黑" pitchFamily="34" charset="-122"/>
                <a:cs typeface="+mn-cs"/>
              </a:rPr>
              <a:t>如下：</a:t>
            </a:r>
          </a:p>
          <a:p>
            <a:pPr>
              <a:lnSpc>
                <a:spcPct val="80000"/>
              </a:lnSpc>
              <a:spcBef>
                <a:spcPct val="35000"/>
              </a:spcBef>
              <a:tabLst>
                <a:tab pos="449263" algn="l"/>
                <a:tab pos="3579813" algn="l"/>
                <a:tab pos="3765550" algn="l"/>
                <a:tab pos="6915150" algn="l"/>
              </a:tabLst>
              <a:defRPr/>
            </a:pPr>
            <a:endParaRPr lang="en-US" altLang="zh-CN" sz="2000" smtClean="0">
              <a:ea typeface="宋体" pitchFamily="2" charset="-122"/>
            </a:endParaRPr>
          </a:p>
          <a:p>
            <a:pPr>
              <a:lnSpc>
                <a:spcPct val="80000"/>
              </a:lnSpc>
              <a:spcBef>
                <a:spcPct val="35000"/>
              </a:spcBef>
              <a:tabLst>
                <a:tab pos="449263" algn="l"/>
                <a:tab pos="3579813" algn="l"/>
                <a:tab pos="3765550" algn="l"/>
                <a:tab pos="6915150" algn="l"/>
              </a:tabLst>
              <a:defRPr/>
            </a:pPr>
            <a:endParaRPr lang="en-US" altLang="zh-CN" sz="2000" smtClean="0">
              <a:ea typeface="宋体" pitchFamily="2" charset="-122"/>
            </a:endParaRPr>
          </a:p>
          <a:p>
            <a:pPr>
              <a:lnSpc>
                <a:spcPct val="80000"/>
              </a:lnSpc>
              <a:spcBef>
                <a:spcPct val="35000"/>
              </a:spcBef>
              <a:tabLst>
                <a:tab pos="449263" algn="l"/>
                <a:tab pos="3579813" algn="l"/>
                <a:tab pos="3765550" algn="l"/>
                <a:tab pos="6915150" algn="l"/>
              </a:tabLst>
              <a:defRPr/>
            </a:pPr>
            <a:endParaRPr lang="zh-CN" altLang="en-US" sz="2000" smtClean="0">
              <a:ea typeface="宋体" pitchFamily="2" charset="-122"/>
            </a:endParaRPr>
          </a:p>
          <a:p>
            <a:pPr>
              <a:lnSpc>
                <a:spcPct val="85000"/>
              </a:lnSpc>
              <a:spcBef>
                <a:spcPct val="15000"/>
              </a:spcBef>
              <a:buFont typeface="Wingdings" pitchFamily="2" charset="2"/>
              <a:buNone/>
              <a:tabLst>
                <a:tab pos="449263" algn="l"/>
                <a:tab pos="3579813" algn="l"/>
                <a:tab pos="3765550" algn="l"/>
                <a:tab pos="6915150" algn="l"/>
              </a:tabLst>
              <a:defRPr/>
            </a:pPr>
            <a:r>
              <a:rPr lang="en-US" altLang="en-US" sz="1600" smtClean="0"/>
              <a:t>&lt;?xml version="1.0" encoding="utf-8"?&gt; </a:t>
            </a:r>
          </a:p>
          <a:p>
            <a:pPr>
              <a:lnSpc>
                <a:spcPct val="85000"/>
              </a:lnSpc>
              <a:spcBef>
                <a:spcPct val="15000"/>
              </a:spcBef>
              <a:buFont typeface="Wingdings" pitchFamily="2" charset="2"/>
              <a:buNone/>
              <a:tabLst>
                <a:tab pos="449263" algn="l"/>
                <a:tab pos="3579813" algn="l"/>
                <a:tab pos="3765550" algn="l"/>
                <a:tab pos="6915150" algn="l"/>
              </a:tabLst>
              <a:defRPr/>
            </a:pPr>
            <a:r>
              <a:rPr lang="en-US" altLang="en-US" sz="1600" smtClean="0"/>
              <a:t>&lt;</a:t>
            </a:r>
            <a:r>
              <a:rPr lang="en-US" altLang="en-US" sz="1600" err="1" smtClean="0"/>
              <a:t>RelativeLayout</a:t>
            </a:r>
            <a:r>
              <a:rPr lang="en-US" altLang="en-US" sz="1600" smtClean="0"/>
              <a:t> </a:t>
            </a:r>
            <a:r>
              <a:rPr lang="en-US" altLang="en-US" sz="1600" err="1" smtClean="0"/>
              <a:t>xmlns:android</a:t>
            </a:r>
            <a:r>
              <a:rPr lang="en-US" altLang="en-US" sz="1600" smtClean="0"/>
              <a:t>="http://schemas.android.com/apk/res/android"</a:t>
            </a:r>
            <a:endParaRPr lang="en-US" altLang="zh-CN" sz="1600" smtClean="0"/>
          </a:p>
          <a:p>
            <a:pPr>
              <a:lnSpc>
                <a:spcPct val="85000"/>
              </a:lnSpc>
              <a:spcBef>
                <a:spcPct val="15000"/>
              </a:spcBef>
              <a:buFont typeface="Wingdings" pitchFamily="2" charset="2"/>
              <a:buNone/>
              <a:tabLst>
                <a:tab pos="449263" algn="l"/>
                <a:tab pos="3579813" algn="l"/>
                <a:tab pos="3765550" algn="l"/>
                <a:tab pos="6915150" algn="l"/>
              </a:tabLst>
              <a:defRPr/>
            </a:pPr>
            <a:r>
              <a:rPr lang="en-US" altLang="zh-CN" sz="1600" smtClean="0"/>
              <a:t>          </a:t>
            </a:r>
            <a:r>
              <a:rPr lang="en-US" altLang="en-US" sz="1600" err="1" smtClean="0"/>
              <a:t>android:layout_width</a:t>
            </a:r>
            <a:r>
              <a:rPr lang="en-US" altLang="en-US" sz="1600" smtClean="0"/>
              <a:t>="</a:t>
            </a:r>
            <a:r>
              <a:rPr lang="en-US" altLang="en-US" sz="1600" err="1" smtClean="0"/>
              <a:t>fill_parent</a:t>
            </a:r>
            <a:r>
              <a:rPr lang="en-US" altLang="en-US" sz="1600" smtClean="0"/>
              <a:t>"</a:t>
            </a:r>
            <a:endParaRPr lang="en-US" altLang="zh-CN" sz="1600" smtClean="0"/>
          </a:p>
          <a:p>
            <a:pPr>
              <a:lnSpc>
                <a:spcPct val="85000"/>
              </a:lnSpc>
              <a:spcBef>
                <a:spcPct val="15000"/>
              </a:spcBef>
              <a:buFont typeface="Wingdings" pitchFamily="2" charset="2"/>
              <a:buNone/>
              <a:tabLst>
                <a:tab pos="449263" algn="l"/>
                <a:tab pos="3579813" algn="l"/>
                <a:tab pos="3765550" algn="l"/>
                <a:tab pos="6915150" algn="l"/>
              </a:tabLst>
              <a:defRPr/>
            </a:pPr>
            <a:r>
              <a:rPr lang="en-US" altLang="zh-CN" sz="1600" smtClean="0"/>
              <a:t>          </a:t>
            </a:r>
            <a:r>
              <a:rPr lang="en-US" altLang="en-US" sz="1600" err="1" smtClean="0"/>
              <a:t>android:layout_height</a:t>
            </a:r>
            <a:r>
              <a:rPr lang="en-US" altLang="en-US" sz="1600" smtClean="0"/>
              <a:t>="</a:t>
            </a:r>
            <a:r>
              <a:rPr lang="en-US" altLang="en-US" sz="1600" err="1" smtClean="0"/>
              <a:t>fill_parent</a:t>
            </a:r>
            <a:r>
              <a:rPr lang="en-US" altLang="en-US" sz="1600" smtClean="0"/>
              <a:t>"&gt; </a:t>
            </a:r>
            <a:endParaRPr lang="en-US" altLang="zh-CN" sz="1600" smtClean="0"/>
          </a:p>
          <a:p>
            <a:pPr>
              <a:lnSpc>
                <a:spcPct val="85000"/>
              </a:lnSpc>
              <a:spcBef>
                <a:spcPct val="15000"/>
              </a:spcBef>
              <a:buFont typeface="Wingdings" pitchFamily="2" charset="2"/>
              <a:buNone/>
              <a:tabLst>
                <a:tab pos="449263" algn="l"/>
                <a:tab pos="3579813" algn="l"/>
                <a:tab pos="3765550" algn="l"/>
                <a:tab pos="6915150" algn="l"/>
              </a:tabLst>
              <a:defRPr/>
            </a:pPr>
            <a:endParaRPr lang="en-US" altLang="en-US" sz="1600" smtClean="0"/>
          </a:p>
          <a:p>
            <a:pPr>
              <a:lnSpc>
                <a:spcPct val="85000"/>
              </a:lnSpc>
              <a:spcBef>
                <a:spcPct val="15000"/>
              </a:spcBef>
              <a:buFont typeface="Wingdings" pitchFamily="2" charset="2"/>
              <a:buNone/>
              <a:tabLst>
                <a:tab pos="449263" algn="l"/>
                <a:tab pos="3579813" algn="l"/>
                <a:tab pos="3765550" algn="l"/>
                <a:tab pos="6915150" algn="l"/>
              </a:tabLst>
              <a:defRPr/>
            </a:pPr>
            <a:r>
              <a:rPr lang="en-US" altLang="en-US" sz="1600" smtClean="0"/>
              <a:t>    &lt;</a:t>
            </a:r>
            <a:r>
              <a:rPr lang="en-US" altLang="en-US" sz="1600" err="1" smtClean="0"/>
              <a:t>TextView</a:t>
            </a:r>
            <a:r>
              <a:rPr lang="en-US" altLang="en-US" sz="1600" smtClean="0"/>
              <a:t> </a:t>
            </a:r>
          </a:p>
          <a:p>
            <a:pPr>
              <a:lnSpc>
                <a:spcPct val="85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android:id</a:t>
            </a:r>
            <a:r>
              <a:rPr lang="en-US" altLang="en-US" sz="1600" smtClean="0"/>
              <a:t>="@+id/label" </a:t>
            </a:r>
          </a:p>
          <a:p>
            <a:pPr>
              <a:lnSpc>
                <a:spcPct val="85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android:layout_width</a:t>
            </a:r>
            <a:r>
              <a:rPr lang="en-US" altLang="en-US" sz="1600" smtClean="0"/>
              <a:t>="</a:t>
            </a:r>
            <a:r>
              <a:rPr lang="en-US" altLang="en-US" sz="1600" err="1" smtClean="0"/>
              <a:t>fill_parent</a:t>
            </a:r>
            <a:r>
              <a:rPr lang="en-US" altLang="en-US" sz="1600" smtClean="0"/>
              <a:t>" </a:t>
            </a:r>
            <a:endParaRPr lang="en-US" altLang="zh-CN" sz="1600" smtClean="0"/>
          </a:p>
          <a:p>
            <a:pPr>
              <a:lnSpc>
                <a:spcPct val="85000"/>
              </a:lnSpc>
              <a:spcBef>
                <a:spcPct val="15000"/>
              </a:spcBef>
              <a:buFont typeface="Wingdings" pitchFamily="2" charset="2"/>
              <a:buNone/>
              <a:tabLst>
                <a:tab pos="449263" algn="l"/>
                <a:tab pos="3579813" algn="l"/>
                <a:tab pos="3765550" algn="l"/>
                <a:tab pos="6915150" algn="l"/>
              </a:tabLst>
              <a:defRPr/>
            </a:pPr>
            <a:r>
              <a:rPr lang="en-US" altLang="zh-CN" sz="1600" smtClean="0"/>
              <a:t>        </a:t>
            </a:r>
            <a:r>
              <a:rPr lang="en-US" altLang="en-US" sz="1600" err="1" smtClean="0"/>
              <a:t>android:layout_height</a:t>
            </a:r>
            <a:r>
              <a:rPr lang="en-US" altLang="en-US" sz="1600" smtClean="0"/>
              <a:t>="</a:t>
            </a:r>
            <a:r>
              <a:rPr lang="en-US" altLang="en-US" sz="1600" err="1" smtClean="0"/>
              <a:t>wrap_content</a:t>
            </a:r>
            <a:r>
              <a:rPr lang="en-US" altLang="en-US" sz="1600" smtClean="0"/>
              <a:t>" </a:t>
            </a:r>
          </a:p>
          <a:p>
            <a:pPr>
              <a:lnSpc>
                <a:spcPct val="85000"/>
              </a:lnSpc>
              <a:spcBef>
                <a:spcPct val="15000"/>
              </a:spcBef>
              <a:buFont typeface="Wingdings" pitchFamily="2" charset="2"/>
              <a:buNone/>
              <a:tabLst>
                <a:tab pos="449263" algn="l"/>
                <a:tab pos="3579813" algn="l"/>
                <a:tab pos="3765550" algn="l"/>
                <a:tab pos="6915150" algn="l"/>
              </a:tabLst>
              <a:defRPr/>
            </a:pPr>
            <a:r>
              <a:rPr lang="en-US" altLang="en-US" sz="1600" smtClean="0"/>
              <a:t>        </a:t>
            </a:r>
            <a:r>
              <a:rPr lang="en-US" altLang="en-US" sz="1600" err="1" smtClean="0"/>
              <a:t>android:text</a:t>
            </a:r>
            <a:r>
              <a:rPr lang="en-US" altLang="en-US" sz="1600" smtClean="0"/>
              <a:t>="Type here:"</a:t>
            </a:r>
            <a:endParaRPr lang="en-US" altLang="zh-CN" sz="1600" smtClean="0"/>
          </a:p>
          <a:p>
            <a:pPr>
              <a:lnSpc>
                <a:spcPct val="85000"/>
              </a:lnSpc>
              <a:spcBef>
                <a:spcPct val="15000"/>
              </a:spcBef>
              <a:buFont typeface="Wingdings" pitchFamily="2" charset="2"/>
              <a:buNone/>
              <a:tabLst>
                <a:tab pos="449263" algn="l"/>
                <a:tab pos="3579813" algn="l"/>
                <a:tab pos="3765550" algn="l"/>
                <a:tab pos="6915150" algn="l"/>
              </a:tabLst>
              <a:defRPr/>
            </a:pPr>
            <a:r>
              <a:rPr lang="en-US" altLang="zh-CN" sz="1600" smtClean="0"/>
              <a:t>     </a:t>
            </a:r>
            <a:r>
              <a:rPr lang="en-US" altLang="en-US" sz="1600" smtClean="0"/>
              <a:t>/&gt; </a:t>
            </a:r>
          </a:p>
          <a:p>
            <a:pPr>
              <a:lnSpc>
                <a:spcPct val="70000"/>
              </a:lnSpc>
              <a:spcBef>
                <a:spcPct val="15000"/>
              </a:spcBef>
              <a:buFont typeface="Wingdings" pitchFamily="2" charset="2"/>
              <a:buNone/>
              <a:tabLst>
                <a:tab pos="449263" algn="l"/>
                <a:tab pos="3579813" algn="l"/>
                <a:tab pos="3765550" algn="l"/>
                <a:tab pos="6915150" algn="l"/>
              </a:tabLst>
              <a:defRPr/>
            </a:pPr>
            <a:r>
              <a:rPr lang="en-US" altLang="en-US" sz="1400" smtClean="0"/>
              <a:t>    </a:t>
            </a:r>
          </a:p>
        </p:txBody>
      </p:sp>
      <p:sp>
        <p:nvSpPr>
          <p:cNvPr id="1843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8438" name="Picture 6" descr="relativelayout_thumb"/>
          <p:cNvPicPr>
            <a:picLocks noChangeAspect="1" noChangeArrowheads="1"/>
          </p:cNvPicPr>
          <p:nvPr/>
        </p:nvPicPr>
        <p:blipFill>
          <a:blip r:embed="rId2" cstate="print"/>
          <a:srcRect t="10699" b="5721"/>
          <a:stretch>
            <a:fillRect/>
          </a:stretch>
        </p:blipFill>
        <p:spPr bwMode="auto">
          <a:xfrm>
            <a:off x="6072188" y="2143125"/>
            <a:ext cx="2447925" cy="11620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2035">
                                            <p:txEl>
                                              <p:pRg st="7" end="7"/>
                                            </p:txEl>
                                          </p:spTgt>
                                        </p:tgtEl>
                                        <p:attrNameLst>
                                          <p:attrName>style.visibility</p:attrName>
                                        </p:attrNameLst>
                                      </p:cBhvr>
                                      <p:to>
                                        <p:strVal val="visible"/>
                                      </p:to>
                                    </p:set>
                                    <p:animEffect transition="in" filter="wipe(up)">
                                      <p:cBhvr>
                                        <p:cTn id="11" dur="500"/>
                                        <p:tgtEl>
                                          <p:spTgt spid="172035">
                                            <p:txEl>
                                              <p:pRg st="7" end="7"/>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172035">
                                            <p:txEl>
                                              <p:pRg st="8" end="8"/>
                                            </p:txEl>
                                          </p:spTgt>
                                        </p:tgtEl>
                                        <p:attrNameLst>
                                          <p:attrName>style.visibility</p:attrName>
                                        </p:attrNameLst>
                                      </p:cBhvr>
                                      <p:to>
                                        <p:strVal val="visible"/>
                                      </p:to>
                                    </p:set>
                                    <p:animEffect transition="in" filter="wipe(up)">
                                      <p:cBhvr>
                                        <p:cTn id="14" dur="500"/>
                                        <p:tgtEl>
                                          <p:spTgt spid="172035">
                                            <p:txEl>
                                              <p:pRg st="8" end="8"/>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72035">
                                            <p:txEl>
                                              <p:pRg st="9" end="9"/>
                                            </p:txEl>
                                          </p:spTgt>
                                        </p:tgtEl>
                                        <p:attrNameLst>
                                          <p:attrName>style.visibility</p:attrName>
                                        </p:attrNameLst>
                                      </p:cBhvr>
                                      <p:to>
                                        <p:strVal val="visible"/>
                                      </p:to>
                                    </p:set>
                                    <p:animEffect transition="in" filter="wipe(up)">
                                      <p:cBhvr>
                                        <p:cTn id="17" dur="500"/>
                                        <p:tgtEl>
                                          <p:spTgt spid="172035">
                                            <p:txEl>
                                              <p:pRg st="9" end="9"/>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72035">
                                            <p:txEl>
                                              <p:pRg st="10" end="10"/>
                                            </p:txEl>
                                          </p:spTgt>
                                        </p:tgtEl>
                                        <p:attrNameLst>
                                          <p:attrName>style.visibility</p:attrName>
                                        </p:attrNameLst>
                                      </p:cBhvr>
                                      <p:to>
                                        <p:strVal val="visible"/>
                                      </p:to>
                                    </p:set>
                                    <p:animEffect transition="in" filter="wipe(up)">
                                      <p:cBhvr>
                                        <p:cTn id="20" dur="500"/>
                                        <p:tgtEl>
                                          <p:spTgt spid="172035">
                                            <p:txEl>
                                              <p:pRg st="10" end="10"/>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172035">
                                            <p:txEl>
                                              <p:pRg st="12" end="12"/>
                                            </p:txEl>
                                          </p:spTgt>
                                        </p:tgtEl>
                                        <p:attrNameLst>
                                          <p:attrName>style.visibility</p:attrName>
                                        </p:attrNameLst>
                                      </p:cBhvr>
                                      <p:to>
                                        <p:strVal val="visible"/>
                                      </p:to>
                                    </p:set>
                                    <p:animEffect transition="in" filter="wipe(up)">
                                      <p:cBhvr>
                                        <p:cTn id="23" dur="500"/>
                                        <p:tgtEl>
                                          <p:spTgt spid="172035">
                                            <p:txEl>
                                              <p:pRg st="12" end="12"/>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172035">
                                            <p:txEl>
                                              <p:pRg st="13" end="13"/>
                                            </p:txEl>
                                          </p:spTgt>
                                        </p:tgtEl>
                                        <p:attrNameLst>
                                          <p:attrName>style.visibility</p:attrName>
                                        </p:attrNameLst>
                                      </p:cBhvr>
                                      <p:to>
                                        <p:strVal val="visible"/>
                                      </p:to>
                                    </p:set>
                                    <p:animEffect transition="in" filter="wipe(up)">
                                      <p:cBhvr>
                                        <p:cTn id="26" dur="500"/>
                                        <p:tgtEl>
                                          <p:spTgt spid="172035">
                                            <p:txEl>
                                              <p:pRg st="13" end="13"/>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172035">
                                            <p:txEl>
                                              <p:pRg st="14" end="14"/>
                                            </p:txEl>
                                          </p:spTgt>
                                        </p:tgtEl>
                                        <p:attrNameLst>
                                          <p:attrName>style.visibility</p:attrName>
                                        </p:attrNameLst>
                                      </p:cBhvr>
                                      <p:to>
                                        <p:strVal val="visible"/>
                                      </p:to>
                                    </p:set>
                                    <p:animEffect transition="in" filter="wipe(up)">
                                      <p:cBhvr>
                                        <p:cTn id="29" dur="500"/>
                                        <p:tgtEl>
                                          <p:spTgt spid="172035">
                                            <p:txEl>
                                              <p:pRg st="14" end="14"/>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72035">
                                            <p:txEl>
                                              <p:pRg st="15" end="15"/>
                                            </p:txEl>
                                          </p:spTgt>
                                        </p:tgtEl>
                                        <p:attrNameLst>
                                          <p:attrName>style.visibility</p:attrName>
                                        </p:attrNameLst>
                                      </p:cBhvr>
                                      <p:to>
                                        <p:strVal val="visible"/>
                                      </p:to>
                                    </p:set>
                                    <p:animEffect transition="in" filter="wipe(up)">
                                      <p:cBhvr>
                                        <p:cTn id="32" dur="500"/>
                                        <p:tgtEl>
                                          <p:spTgt spid="172035">
                                            <p:txEl>
                                              <p:pRg st="15" end="15"/>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72035">
                                            <p:txEl>
                                              <p:pRg st="16" end="16"/>
                                            </p:txEl>
                                          </p:spTgt>
                                        </p:tgtEl>
                                        <p:attrNameLst>
                                          <p:attrName>style.visibility</p:attrName>
                                        </p:attrNameLst>
                                      </p:cBhvr>
                                      <p:to>
                                        <p:strVal val="visible"/>
                                      </p:to>
                                    </p:set>
                                    <p:animEffect transition="in" filter="wipe(up)">
                                      <p:cBhvr>
                                        <p:cTn id="35" dur="500"/>
                                        <p:tgtEl>
                                          <p:spTgt spid="172035">
                                            <p:txEl>
                                              <p:pRg st="16" end="16"/>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172035">
                                            <p:txEl>
                                              <p:pRg st="17" end="17"/>
                                            </p:txEl>
                                          </p:spTgt>
                                        </p:tgtEl>
                                        <p:attrNameLst>
                                          <p:attrName>style.visibility</p:attrName>
                                        </p:attrNameLst>
                                      </p:cBhvr>
                                      <p:to>
                                        <p:strVal val="visible"/>
                                      </p:to>
                                    </p:set>
                                    <p:animEffect transition="in" filter="wipe(up)">
                                      <p:cBhvr>
                                        <p:cTn id="38" dur="500"/>
                                        <p:tgtEl>
                                          <p:spTgt spid="17203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85750" y="1571625"/>
            <a:ext cx="8569325" cy="5160963"/>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19459" name="Rectangle 2"/>
          <p:cNvSpPr>
            <a:spLocks noGrp="1" noChangeArrowheads="1"/>
          </p:cNvSpPr>
          <p:nvPr>
            <p:ph type="title"/>
          </p:nvPr>
        </p:nvSpPr>
        <p:spPr/>
        <p:txBody>
          <a:bodyPr/>
          <a:lstStyle/>
          <a:p>
            <a:pPr>
              <a:defRPr/>
            </a:pPr>
            <a:r>
              <a:rPr lang="zh-CN" altLang="en-US"/>
              <a:t>相对布局</a:t>
            </a:r>
            <a:r>
              <a:rPr lang="en-US" altLang="zh-CN"/>
              <a:t>RelativeLayout</a:t>
            </a:r>
            <a:endParaRPr lang="en-US" altLang="zh-CN">
              <a:ea typeface="宋体" pitchFamily="2" charset="-122"/>
            </a:endParaRPr>
          </a:p>
        </p:txBody>
      </p:sp>
      <p:sp>
        <p:nvSpPr>
          <p:cNvPr id="179203" name="Rectangle 3"/>
          <p:cNvSpPr>
            <a:spLocks noGrp="1" noChangeArrowheads="1"/>
          </p:cNvSpPr>
          <p:nvPr>
            <p:ph type="body" idx="1"/>
          </p:nvPr>
        </p:nvSpPr>
        <p:spPr>
          <a:xfrm>
            <a:off x="323850" y="1098550"/>
            <a:ext cx="7488238" cy="5545138"/>
          </a:xfrm>
        </p:spPr>
        <p:txBody>
          <a:bodyPr/>
          <a:lstStyle/>
          <a:p>
            <a:pPr>
              <a:lnSpc>
                <a:spcPct val="80000"/>
              </a:lnSpc>
              <a:spcBef>
                <a:spcPct val="35000"/>
              </a:spcBef>
              <a:tabLst>
                <a:tab pos="3943350" algn="l"/>
                <a:tab pos="6724650" algn="l"/>
                <a:tab pos="6915150" algn="l"/>
              </a:tabLst>
            </a:pPr>
            <a:r>
              <a:rPr lang="zh-CN" altLang="en-US" sz="2400" b="1" smtClean="0">
                <a:latin typeface="微软雅黑" pitchFamily="34" charset="-122"/>
                <a:ea typeface="微软雅黑" pitchFamily="34" charset="-122"/>
              </a:rPr>
              <a:t>实例：实现如图所示的布局文件设计</a:t>
            </a:r>
            <a:endParaRPr lang="en-US" altLang="zh-CN" sz="2400" b="1" smtClean="0">
              <a:latin typeface="微软雅黑" pitchFamily="34" charset="-122"/>
              <a:ea typeface="微软雅黑" pitchFamily="34" charset="-122"/>
            </a:endParaRPr>
          </a:p>
          <a:p>
            <a:pPr>
              <a:lnSpc>
                <a:spcPct val="80000"/>
              </a:lnSpc>
              <a:spcBef>
                <a:spcPct val="35000"/>
              </a:spcBef>
              <a:tabLst>
                <a:tab pos="3943350" algn="l"/>
                <a:tab pos="6724650" algn="l"/>
                <a:tab pos="6915150" algn="l"/>
              </a:tabLst>
            </a:pPr>
            <a:endParaRPr lang="zh-CN" altLang="en-US" sz="800" smtClean="0">
              <a:ea typeface="宋体" pitchFamily="2" charset="-122"/>
            </a:endParaRPr>
          </a:p>
          <a:p>
            <a:pPr>
              <a:lnSpc>
                <a:spcPct val="80000"/>
              </a:lnSpc>
              <a:spcBef>
                <a:spcPct val="15000"/>
              </a:spcBef>
              <a:buFont typeface="Wingdings" pitchFamily="2" charset="2"/>
              <a:buNone/>
              <a:tabLst>
                <a:tab pos="3943350" algn="l"/>
                <a:tab pos="6724650" algn="l"/>
                <a:tab pos="6915150" algn="l"/>
              </a:tabLst>
            </a:pPr>
            <a:r>
              <a:rPr lang="en-US" altLang="zh-CN" sz="1600" smtClean="0"/>
              <a:t>//</a:t>
            </a:r>
            <a:r>
              <a:rPr lang="zh-CN" altLang="en-US" sz="1600" smtClean="0"/>
              <a:t>续前</a:t>
            </a:r>
            <a:endParaRPr lang="en-US" altLang="zh-CN" sz="1600" smtClean="0"/>
          </a:p>
          <a:p>
            <a:pPr>
              <a:lnSpc>
                <a:spcPct val="80000"/>
              </a:lnSpc>
              <a:spcBef>
                <a:spcPct val="15000"/>
              </a:spcBef>
              <a:buFont typeface="Wingdings" pitchFamily="2" charset="2"/>
              <a:buNone/>
              <a:tabLst>
                <a:tab pos="3943350" algn="l"/>
                <a:tab pos="6724650" algn="l"/>
                <a:tab pos="6915150" algn="l"/>
              </a:tabLst>
            </a:pPr>
            <a:r>
              <a:rPr lang="en-US" altLang="zh-CN" sz="1600" smtClean="0"/>
              <a:t>    </a:t>
            </a:r>
            <a:r>
              <a:rPr lang="en-US" altLang="en-US" sz="1600" smtClean="0"/>
              <a:t>&lt;</a:t>
            </a:r>
            <a:r>
              <a:rPr lang="en-US" altLang="en-US" sz="1600" err="1" smtClean="0"/>
              <a:t>EditText</a:t>
            </a:r>
            <a:r>
              <a:rPr lang="en-US" altLang="en-US" sz="1600" smtClean="0"/>
              <a:t>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android:id</a:t>
            </a:r>
            <a:r>
              <a:rPr lang="en-US" altLang="en-US" sz="1600" smtClean="0"/>
              <a:t>="@+id/entry"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android:layout_width</a:t>
            </a:r>
            <a:r>
              <a:rPr lang="en-US" altLang="en-US" sz="1600" smtClean="0"/>
              <a:t>="</a:t>
            </a:r>
            <a:r>
              <a:rPr lang="en-US" altLang="en-US" sz="1600" err="1" smtClean="0"/>
              <a:t>fill_parent</a:t>
            </a:r>
            <a:r>
              <a:rPr lang="en-US" altLang="en-US" sz="1600" smtClean="0"/>
              <a:t>" </a:t>
            </a:r>
            <a:endParaRPr lang="en-US" altLang="zh-CN" sz="1600" smtClean="0"/>
          </a:p>
          <a:p>
            <a:pPr>
              <a:lnSpc>
                <a:spcPct val="80000"/>
              </a:lnSpc>
              <a:spcBef>
                <a:spcPct val="15000"/>
              </a:spcBef>
              <a:buFont typeface="Wingdings" pitchFamily="2" charset="2"/>
              <a:buNone/>
              <a:tabLst>
                <a:tab pos="3943350" algn="l"/>
                <a:tab pos="6724650" algn="l"/>
                <a:tab pos="6915150" algn="l"/>
              </a:tabLst>
            </a:pPr>
            <a:r>
              <a:rPr lang="en-US" altLang="zh-CN" sz="1600" smtClean="0"/>
              <a:t>        </a:t>
            </a:r>
            <a:r>
              <a:rPr lang="en-US" altLang="en-US" sz="1600" err="1" smtClean="0"/>
              <a:t>android:layout_height</a:t>
            </a:r>
            <a:r>
              <a:rPr lang="en-US" altLang="en-US" sz="1600" smtClean="0"/>
              <a:t>="</a:t>
            </a:r>
            <a:r>
              <a:rPr lang="en-US" altLang="en-US" sz="1600" err="1" smtClean="0"/>
              <a:t>wrap_content</a:t>
            </a:r>
            <a:r>
              <a:rPr lang="en-US" altLang="en-US" sz="1600" smtClean="0"/>
              <a:t>"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android:background</a:t>
            </a:r>
            <a:r>
              <a:rPr lang="en-US" altLang="en-US" sz="1600" smtClean="0"/>
              <a:t>="@</a:t>
            </a:r>
            <a:r>
              <a:rPr lang="en-US" altLang="en-US" sz="1600" err="1" smtClean="0"/>
              <a:t>android:drawable</a:t>
            </a:r>
            <a:r>
              <a:rPr lang="en-US" altLang="en-US" sz="1600" smtClean="0"/>
              <a:t>/</a:t>
            </a:r>
            <a:r>
              <a:rPr lang="en-US" altLang="en-US" sz="1600" err="1" smtClean="0"/>
              <a:t>editbox_background</a:t>
            </a:r>
            <a:r>
              <a:rPr lang="en-US" altLang="en-US" sz="1600" smtClean="0"/>
              <a:t>"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android:layout_below</a:t>
            </a:r>
            <a:r>
              <a:rPr lang="en-US" altLang="en-US" sz="1600" smtClean="0"/>
              <a:t>="@id/label"/&gt; </a:t>
            </a:r>
          </a:p>
          <a:p>
            <a:pPr>
              <a:lnSpc>
                <a:spcPct val="80000"/>
              </a:lnSpc>
              <a:spcBef>
                <a:spcPct val="15000"/>
              </a:spcBef>
              <a:buFont typeface="Wingdings" pitchFamily="2" charset="2"/>
              <a:buNone/>
              <a:tabLst>
                <a:tab pos="3943350" algn="l"/>
                <a:tab pos="6724650" algn="l"/>
                <a:tab pos="6915150" algn="l"/>
              </a:tabLst>
            </a:pPr>
            <a:r>
              <a:rPr lang="en-US" altLang="en-US" sz="1600" smtClean="0"/>
              <a:t>    &lt;Button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android:id</a:t>
            </a:r>
            <a:r>
              <a:rPr lang="en-US" altLang="en-US" sz="1600" smtClean="0"/>
              <a:t>="@+id/ok"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android:layout_width</a:t>
            </a:r>
            <a:r>
              <a:rPr lang="en-US" altLang="en-US" sz="1600" smtClean="0"/>
              <a:t>="</a:t>
            </a:r>
            <a:r>
              <a:rPr lang="en-US" altLang="en-US" sz="1600" err="1" smtClean="0"/>
              <a:t>wrap_content</a:t>
            </a:r>
            <a:r>
              <a:rPr lang="en-US" altLang="en-US" sz="1600" smtClean="0"/>
              <a:t>“</a:t>
            </a:r>
            <a:endParaRPr lang="en-US" altLang="zh-CN" sz="1600" smtClean="0"/>
          </a:p>
          <a:p>
            <a:pPr>
              <a:lnSpc>
                <a:spcPct val="80000"/>
              </a:lnSpc>
              <a:spcBef>
                <a:spcPct val="15000"/>
              </a:spcBef>
              <a:buFont typeface="Wingdings" pitchFamily="2" charset="2"/>
              <a:buNone/>
              <a:tabLst>
                <a:tab pos="3943350" algn="l"/>
                <a:tab pos="6724650" algn="l"/>
                <a:tab pos="6915150" algn="l"/>
              </a:tabLst>
            </a:pPr>
            <a:r>
              <a:rPr lang="en-US" altLang="zh-CN" sz="1600" smtClean="0"/>
              <a:t>        </a:t>
            </a:r>
            <a:r>
              <a:rPr lang="en-US" altLang="en-US" sz="1600" err="1" smtClean="0"/>
              <a:t>android:layout_height</a:t>
            </a:r>
            <a:r>
              <a:rPr lang="en-US" altLang="en-US" sz="1600" smtClean="0"/>
              <a:t>="</a:t>
            </a:r>
            <a:r>
              <a:rPr lang="en-US" altLang="en-US" sz="1600" err="1" smtClean="0"/>
              <a:t>wrap_content</a:t>
            </a:r>
            <a:r>
              <a:rPr lang="en-US" altLang="en-US" sz="1600" smtClean="0"/>
              <a:t>"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android:layout_below</a:t>
            </a:r>
            <a:r>
              <a:rPr lang="en-US" altLang="en-US" sz="1600" smtClean="0"/>
              <a:t>="@id/entry" </a:t>
            </a:r>
            <a:endParaRPr lang="en-US" altLang="zh-CN" sz="1600" smtClean="0"/>
          </a:p>
          <a:p>
            <a:pPr>
              <a:lnSpc>
                <a:spcPct val="80000"/>
              </a:lnSpc>
              <a:spcBef>
                <a:spcPct val="15000"/>
              </a:spcBef>
              <a:buFont typeface="Wingdings" pitchFamily="2" charset="2"/>
              <a:buNone/>
              <a:tabLst>
                <a:tab pos="3943350" algn="l"/>
                <a:tab pos="6724650" algn="l"/>
                <a:tab pos="6915150" algn="l"/>
              </a:tabLst>
            </a:pPr>
            <a:r>
              <a:rPr lang="en-US" altLang="zh-CN" sz="1600" smtClean="0"/>
              <a:t>        </a:t>
            </a:r>
            <a:r>
              <a:rPr lang="en-US" altLang="en-US" sz="1600" err="1" smtClean="0"/>
              <a:t>android:layout_alignParentRight</a:t>
            </a:r>
            <a:r>
              <a:rPr lang="en-US" altLang="en-US" sz="1600" smtClean="0"/>
              <a:t>="true“</a:t>
            </a:r>
            <a:endParaRPr lang="en-US" altLang="zh-CN" sz="1600" smtClean="0"/>
          </a:p>
          <a:p>
            <a:pPr>
              <a:lnSpc>
                <a:spcPct val="80000"/>
              </a:lnSpc>
              <a:spcBef>
                <a:spcPct val="15000"/>
              </a:spcBef>
              <a:buFont typeface="Wingdings" pitchFamily="2" charset="2"/>
              <a:buNone/>
              <a:tabLst>
                <a:tab pos="3943350" algn="l"/>
                <a:tab pos="6724650" algn="l"/>
                <a:tab pos="6915150" algn="l"/>
              </a:tabLst>
            </a:pPr>
            <a:r>
              <a:rPr lang="en-US" altLang="zh-CN" sz="1600" smtClean="0"/>
              <a:t>        </a:t>
            </a:r>
            <a:r>
              <a:rPr lang="en-US" altLang="en-US" sz="1600" err="1" smtClean="0"/>
              <a:t>android:layout_marginLeft</a:t>
            </a:r>
            <a:r>
              <a:rPr lang="en-US" altLang="en-US" sz="1600" smtClean="0"/>
              <a:t>="10dip"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android:text</a:t>
            </a:r>
            <a:r>
              <a:rPr lang="en-US" altLang="en-US" sz="1600" smtClean="0"/>
              <a:t>="OK" /&gt; </a:t>
            </a:r>
          </a:p>
          <a:p>
            <a:pPr>
              <a:lnSpc>
                <a:spcPct val="80000"/>
              </a:lnSpc>
              <a:spcBef>
                <a:spcPct val="15000"/>
              </a:spcBef>
              <a:buFont typeface="Wingdings" pitchFamily="2" charset="2"/>
              <a:buNone/>
              <a:tabLst>
                <a:tab pos="3943350" algn="l"/>
                <a:tab pos="6724650" algn="l"/>
                <a:tab pos="6915150" algn="l"/>
              </a:tabLst>
            </a:pPr>
            <a:r>
              <a:rPr lang="en-US" altLang="en-US" sz="1600" smtClean="0"/>
              <a:t>    &lt;Button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android:layout_width</a:t>
            </a:r>
            <a:r>
              <a:rPr lang="en-US" altLang="en-US" sz="1600" smtClean="0"/>
              <a:t>="</a:t>
            </a:r>
            <a:r>
              <a:rPr lang="en-US" altLang="en-US" sz="1600" err="1" smtClean="0"/>
              <a:t>wrap_content</a:t>
            </a:r>
            <a:r>
              <a:rPr lang="en-US" altLang="en-US" sz="1600" smtClean="0"/>
              <a:t>“</a:t>
            </a:r>
            <a:endParaRPr lang="en-US" altLang="zh-CN" sz="1600" smtClean="0"/>
          </a:p>
          <a:p>
            <a:pPr>
              <a:lnSpc>
                <a:spcPct val="80000"/>
              </a:lnSpc>
              <a:spcBef>
                <a:spcPct val="15000"/>
              </a:spcBef>
              <a:buFont typeface="Wingdings" pitchFamily="2" charset="2"/>
              <a:buNone/>
              <a:tabLst>
                <a:tab pos="3943350" algn="l"/>
                <a:tab pos="6724650" algn="l"/>
                <a:tab pos="6915150" algn="l"/>
              </a:tabLst>
            </a:pPr>
            <a:r>
              <a:rPr lang="en-US" altLang="zh-CN" sz="1600" smtClean="0"/>
              <a:t>        </a:t>
            </a:r>
            <a:r>
              <a:rPr lang="en-US" altLang="en-US" sz="1600" err="1" smtClean="0"/>
              <a:t>android:layout_height</a:t>
            </a:r>
            <a:r>
              <a:rPr lang="en-US" altLang="en-US" sz="1600" smtClean="0"/>
              <a:t>="</a:t>
            </a:r>
            <a:r>
              <a:rPr lang="en-US" altLang="en-US" sz="1600" err="1" smtClean="0"/>
              <a:t>wrap_content</a:t>
            </a:r>
            <a:r>
              <a:rPr lang="en-US" altLang="en-US" sz="1600" smtClean="0"/>
              <a:t>"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android:layout_toLeftOf</a:t>
            </a:r>
            <a:r>
              <a:rPr lang="en-US" altLang="en-US" sz="1600" smtClean="0"/>
              <a:t>="@id/ok"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android:layout_alignTop</a:t>
            </a:r>
            <a:r>
              <a:rPr lang="en-US" altLang="en-US" sz="1600" smtClean="0"/>
              <a:t>="@id/ok" </a:t>
            </a:r>
          </a:p>
          <a:p>
            <a:pPr>
              <a:lnSpc>
                <a:spcPct val="80000"/>
              </a:lnSpc>
              <a:spcBef>
                <a:spcPct val="15000"/>
              </a:spcBef>
              <a:buFont typeface="Wingdings" pitchFamily="2" charset="2"/>
              <a:buNone/>
              <a:tabLst>
                <a:tab pos="3943350" algn="l"/>
                <a:tab pos="6724650" algn="l"/>
                <a:tab pos="6915150" algn="l"/>
              </a:tabLst>
            </a:pPr>
            <a:r>
              <a:rPr lang="en-US" altLang="en-US" sz="1600" smtClean="0"/>
              <a:t>        </a:t>
            </a:r>
            <a:r>
              <a:rPr lang="en-US" altLang="en-US" sz="1600" err="1" smtClean="0"/>
              <a:t>android:text</a:t>
            </a:r>
            <a:r>
              <a:rPr lang="en-US" altLang="en-US" sz="1600" smtClean="0"/>
              <a:t>="Cancel" /&gt; </a:t>
            </a:r>
          </a:p>
          <a:p>
            <a:pPr>
              <a:lnSpc>
                <a:spcPct val="80000"/>
              </a:lnSpc>
              <a:spcBef>
                <a:spcPct val="15000"/>
              </a:spcBef>
              <a:buFont typeface="Wingdings" pitchFamily="2" charset="2"/>
              <a:buNone/>
              <a:tabLst>
                <a:tab pos="3943350" algn="l"/>
                <a:tab pos="6724650" algn="l"/>
                <a:tab pos="6915150" algn="l"/>
              </a:tabLst>
            </a:pPr>
            <a:r>
              <a:rPr lang="en-US" altLang="en-US" sz="1600" smtClean="0"/>
              <a:t>&lt;/</a:t>
            </a:r>
            <a:r>
              <a:rPr lang="en-US" altLang="en-US" sz="1600" err="1" smtClean="0"/>
              <a:t>RelativeLayout</a:t>
            </a:r>
            <a:r>
              <a:rPr lang="en-US" altLang="en-US" sz="1600" smtClean="0"/>
              <a:t>&gt;</a:t>
            </a:r>
          </a:p>
        </p:txBody>
      </p:sp>
      <p:sp>
        <p:nvSpPr>
          <p:cNvPr id="1946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9462" name="Picture 5" descr="relativelayout_thumb"/>
          <p:cNvPicPr>
            <a:picLocks noChangeAspect="1" noChangeArrowheads="1"/>
          </p:cNvPicPr>
          <p:nvPr/>
        </p:nvPicPr>
        <p:blipFill>
          <a:blip r:embed="rId2" cstate="print"/>
          <a:srcRect t="10699" b="5721"/>
          <a:stretch>
            <a:fillRect/>
          </a:stretch>
        </p:blipFill>
        <p:spPr bwMode="auto">
          <a:xfrm>
            <a:off x="6300788" y="1266825"/>
            <a:ext cx="2447925" cy="11620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9203">
                                            <p:txEl>
                                              <p:pRg st="2" end="2"/>
                                            </p:txEl>
                                          </p:spTgt>
                                        </p:tgtEl>
                                        <p:attrNameLst>
                                          <p:attrName>style.visibility</p:attrName>
                                        </p:attrNameLst>
                                      </p:cBhvr>
                                      <p:to>
                                        <p:strVal val="visible"/>
                                      </p:to>
                                    </p:set>
                                    <p:animEffect transition="in" filter="wipe(up)">
                                      <p:cBhvr>
                                        <p:cTn id="11" dur="500"/>
                                        <p:tgtEl>
                                          <p:spTgt spid="179203">
                                            <p:txEl>
                                              <p:pRg st="2" end="2"/>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179203">
                                            <p:txEl>
                                              <p:pRg st="3" end="3"/>
                                            </p:txEl>
                                          </p:spTgt>
                                        </p:tgtEl>
                                        <p:attrNameLst>
                                          <p:attrName>style.visibility</p:attrName>
                                        </p:attrNameLst>
                                      </p:cBhvr>
                                      <p:to>
                                        <p:strVal val="visible"/>
                                      </p:to>
                                    </p:set>
                                    <p:animEffect transition="in" filter="wipe(up)">
                                      <p:cBhvr>
                                        <p:cTn id="14" dur="500"/>
                                        <p:tgtEl>
                                          <p:spTgt spid="179203">
                                            <p:txEl>
                                              <p:pRg st="3" end="3"/>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79203">
                                            <p:txEl>
                                              <p:pRg st="4" end="4"/>
                                            </p:txEl>
                                          </p:spTgt>
                                        </p:tgtEl>
                                        <p:attrNameLst>
                                          <p:attrName>style.visibility</p:attrName>
                                        </p:attrNameLst>
                                      </p:cBhvr>
                                      <p:to>
                                        <p:strVal val="visible"/>
                                      </p:to>
                                    </p:set>
                                    <p:animEffect transition="in" filter="wipe(up)">
                                      <p:cBhvr>
                                        <p:cTn id="17" dur="500"/>
                                        <p:tgtEl>
                                          <p:spTgt spid="179203">
                                            <p:txEl>
                                              <p:pRg st="4" end="4"/>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79203">
                                            <p:txEl>
                                              <p:pRg st="5" end="5"/>
                                            </p:txEl>
                                          </p:spTgt>
                                        </p:tgtEl>
                                        <p:attrNameLst>
                                          <p:attrName>style.visibility</p:attrName>
                                        </p:attrNameLst>
                                      </p:cBhvr>
                                      <p:to>
                                        <p:strVal val="visible"/>
                                      </p:to>
                                    </p:set>
                                    <p:animEffect transition="in" filter="wipe(up)">
                                      <p:cBhvr>
                                        <p:cTn id="20" dur="500"/>
                                        <p:tgtEl>
                                          <p:spTgt spid="179203">
                                            <p:txEl>
                                              <p:pRg st="5" end="5"/>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179203">
                                            <p:txEl>
                                              <p:pRg st="6" end="6"/>
                                            </p:txEl>
                                          </p:spTgt>
                                        </p:tgtEl>
                                        <p:attrNameLst>
                                          <p:attrName>style.visibility</p:attrName>
                                        </p:attrNameLst>
                                      </p:cBhvr>
                                      <p:to>
                                        <p:strVal val="visible"/>
                                      </p:to>
                                    </p:set>
                                    <p:animEffect transition="in" filter="wipe(up)">
                                      <p:cBhvr>
                                        <p:cTn id="23" dur="500"/>
                                        <p:tgtEl>
                                          <p:spTgt spid="179203">
                                            <p:txEl>
                                              <p:pRg st="6" end="6"/>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179203">
                                            <p:txEl>
                                              <p:pRg st="7" end="7"/>
                                            </p:txEl>
                                          </p:spTgt>
                                        </p:tgtEl>
                                        <p:attrNameLst>
                                          <p:attrName>style.visibility</p:attrName>
                                        </p:attrNameLst>
                                      </p:cBhvr>
                                      <p:to>
                                        <p:strVal val="visible"/>
                                      </p:to>
                                    </p:set>
                                    <p:animEffect transition="in" filter="wipe(up)">
                                      <p:cBhvr>
                                        <p:cTn id="26" dur="500"/>
                                        <p:tgtEl>
                                          <p:spTgt spid="179203">
                                            <p:txEl>
                                              <p:pRg st="7" end="7"/>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179203">
                                            <p:txEl>
                                              <p:pRg st="8" end="8"/>
                                            </p:txEl>
                                          </p:spTgt>
                                        </p:tgtEl>
                                        <p:attrNameLst>
                                          <p:attrName>style.visibility</p:attrName>
                                        </p:attrNameLst>
                                      </p:cBhvr>
                                      <p:to>
                                        <p:strVal val="visible"/>
                                      </p:to>
                                    </p:set>
                                    <p:animEffect transition="in" filter="wipe(up)">
                                      <p:cBhvr>
                                        <p:cTn id="29" dur="500"/>
                                        <p:tgtEl>
                                          <p:spTgt spid="179203">
                                            <p:txEl>
                                              <p:pRg st="8" end="8"/>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79203">
                                            <p:txEl>
                                              <p:pRg st="9" end="9"/>
                                            </p:txEl>
                                          </p:spTgt>
                                        </p:tgtEl>
                                        <p:attrNameLst>
                                          <p:attrName>style.visibility</p:attrName>
                                        </p:attrNameLst>
                                      </p:cBhvr>
                                      <p:to>
                                        <p:strVal val="visible"/>
                                      </p:to>
                                    </p:set>
                                    <p:animEffect transition="in" filter="wipe(up)">
                                      <p:cBhvr>
                                        <p:cTn id="32" dur="500"/>
                                        <p:tgtEl>
                                          <p:spTgt spid="179203">
                                            <p:txEl>
                                              <p:pRg st="9" end="9"/>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79203">
                                            <p:txEl>
                                              <p:pRg st="10" end="10"/>
                                            </p:txEl>
                                          </p:spTgt>
                                        </p:tgtEl>
                                        <p:attrNameLst>
                                          <p:attrName>style.visibility</p:attrName>
                                        </p:attrNameLst>
                                      </p:cBhvr>
                                      <p:to>
                                        <p:strVal val="visible"/>
                                      </p:to>
                                    </p:set>
                                    <p:animEffect transition="in" filter="wipe(up)">
                                      <p:cBhvr>
                                        <p:cTn id="35" dur="500"/>
                                        <p:tgtEl>
                                          <p:spTgt spid="179203">
                                            <p:txEl>
                                              <p:pRg st="10" end="10"/>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179203">
                                            <p:txEl>
                                              <p:pRg st="11" end="11"/>
                                            </p:txEl>
                                          </p:spTgt>
                                        </p:tgtEl>
                                        <p:attrNameLst>
                                          <p:attrName>style.visibility</p:attrName>
                                        </p:attrNameLst>
                                      </p:cBhvr>
                                      <p:to>
                                        <p:strVal val="visible"/>
                                      </p:to>
                                    </p:set>
                                    <p:animEffect transition="in" filter="wipe(up)">
                                      <p:cBhvr>
                                        <p:cTn id="38" dur="500"/>
                                        <p:tgtEl>
                                          <p:spTgt spid="179203">
                                            <p:txEl>
                                              <p:pRg st="11" end="11"/>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179203">
                                            <p:txEl>
                                              <p:pRg st="12" end="12"/>
                                            </p:txEl>
                                          </p:spTgt>
                                        </p:tgtEl>
                                        <p:attrNameLst>
                                          <p:attrName>style.visibility</p:attrName>
                                        </p:attrNameLst>
                                      </p:cBhvr>
                                      <p:to>
                                        <p:strVal val="visible"/>
                                      </p:to>
                                    </p:set>
                                    <p:animEffect transition="in" filter="wipe(up)">
                                      <p:cBhvr>
                                        <p:cTn id="41" dur="500"/>
                                        <p:tgtEl>
                                          <p:spTgt spid="179203">
                                            <p:txEl>
                                              <p:pRg st="12" end="12"/>
                                            </p:txEl>
                                          </p:spTgt>
                                        </p:tgtEl>
                                      </p:cBhvr>
                                    </p:animEffect>
                                  </p:childTnLst>
                                </p:cTn>
                              </p:par>
                              <p:par>
                                <p:cTn id="42" presetID="22" presetClass="entr" presetSubtype="1" fill="hold" nodeType="withEffect">
                                  <p:stCondLst>
                                    <p:cond delay="0"/>
                                  </p:stCondLst>
                                  <p:childTnLst>
                                    <p:set>
                                      <p:cBhvr>
                                        <p:cTn id="43" dur="1" fill="hold">
                                          <p:stCondLst>
                                            <p:cond delay="0"/>
                                          </p:stCondLst>
                                        </p:cTn>
                                        <p:tgtEl>
                                          <p:spTgt spid="179203">
                                            <p:txEl>
                                              <p:pRg st="13" end="13"/>
                                            </p:txEl>
                                          </p:spTgt>
                                        </p:tgtEl>
                                        <p:attrNameLst>
                                          <p:attrName>style.visibility</p:attrName>
                                        </p:attrNameLst>
                                      </p:cBhvr>
                                      <p:to>
                                        <p:strVal val="visible"/>
                                      </p:to>
                                    </p:set>
                                    <p:animEffect transition="in" filter="wipe(up)">
                                      <p:cBhvr>
                                        <p:cTn id="44" dur="500"/>
                                        <p:tgtEl>
                                          <p:spTgt spid="179203">
                                            <p:txEl>
                                              <p:pRg st="13" end="13"/>
                                            </p:txEl>
                                          </p:spTgt>
                                        </p:tgtEl>
                                      </p:cBhvr>
                                    </p:animEffect>
                                  </p:childTnLst>
                                </p:cTn>
                              </p:par>
                              <p:par>
                                <p:cTn id="45" presetID="22" presetClass="entr" presetSubtype="1" fill="hold" nodeType="withEffect">
                                  <p:stCondLst>
                                    <p:cond delay="0"/>
                                  </p:stCondLst>
                                  <p:childTnLst>
                                    <p:set>
                                      <p:cBhvr>
                                        <p:cTn id="46" dur="1" fill="hold">
                                          <p:stCondLst>
                                            <p:cond delay="0"/>
                                          </p:stCondLst>
                                        </p:cTn>
                                        <p:tgtEl>
                                          <p:spTgt spid="179203">
                                            <p:txEl>
                                              <p:pRg st="14" end="14"/>
                                            </p:txEl>
                                          </p:spTgt>
                                        </p:tgtEl>
                                        <p:attrNameLst>
                                          <p:attrName>style.visibility</p:attrName>
                                        </p:attrNameLst>
                                      </p:cBhvr>
                                      <p:to>
                                        <p:strVal val="visible"/>
                                      </p:to>
                                    </p:set>
                                    <p:animEffect transition="in" filter="wipe(up)">
                                      <p:cBhvr>
                                        <p:cTn id="47" dur="500"/>
                                        <p:tgtEl>
                                          <p:spTgt spid="179203">
                                            <p:txEl>
                                              <p:pRg st="14" end="14"/>
                                            </p:txEl>
                                          </p:spTgt>
                                        </p:tgtEl>
                                      </p:cBhvr>
                                    </p:animEffect>
                                  </p:childTnLst>
                                </p:cTn>
                              </p:par>
                              <p:par>
                                <p:cTn id="48" presetID="22" presetClass="entr" presetSubtype="1" fill="hold" nodeType="withEffect">
                                  <p:stCondLst>
                                    <p:cond delay="0"/>
                                  </p:stCondLst>
                                  <p:childTnLst>
                                    <p:set>
                                      <p:cBhvr>
                                        <p:cTn id="49" dur="1" fill="hold">
                                          <p:stCondLst>
                                            <p:cond delay="0"/>
                                          </p:stCondLst>
                                        </p:cTn>
                                        <p:tgtEl>
                                          <p:spTgt spid="179203">
                                            <p:txEl>
                                              <p:pRg st="15" end="15"/>
                                            </p:txEl>
                                          </p:spTgt>
                                        </p:tgtEl>
                                        <p:attrNameLst>
                                          <p:attrName>style.visibility</p:attrName>
                                        </p:attrNameLst>
                                      </p:cBhvr>
                                      <p:to>
                                        <p:strVal val="visible"/>
                                      </p:to>
                                    </p:set>
                                    <p:animEffect transition="in" filter="wipe(up)">
                                      <p:cBhvr>
                                        <p:cTn id="50" dur="500"/>
                                        <p:tgtEl>
                                          <p:spTgt spid="179203">
                                            <p:txEl>
                                              <p:pRg st="15" end="15"/>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179203">
                                            <p:txEl>
                                              <p:pRg st="16" end="16"/>
                                            </p:txEl>
                                          </p:spTgt>
                                        </p:tgtEl>
                                        <p:attrNameLst>
                                          <p:attrName>style.visibility</p:attrName>
                                        </p:attrNameLst>
                                      </p:cBhvr>
                                      <p:to>
                                        <p:strVal val="visible"/>
                                      </p:to>
                                    </p:set>
                                    <p:animEffect transition="in" filter="wipe(up)">
                                      <p:cBhvr>
                                        <p:cTn id="53" dur="500"/>
                                        <p:tgtEl>
                                          <p:spTgt spid="179203">
                                            <p:txEl>
                                              <p:pRg st="16" end="16"/>
                                            </p:txEl>
                                          </p:spTgt>
                                        </p:tgtEl>
                                      </p:cBhvr>
                                    </p:animEffect>
                                  </p:childTnLst>
                                </p:cTn>
                              </p:par>
                              <p:par>
                                <p:cTn id="54" presetID="22" presetClass="entr" presetSubtype="1" fill="hold" nodeType="withEffect">
                                  <p:stCondLst>
                                    <p:cond delay="0"/>
                                  </p:stCondLst>
                                  <p:childTnLst>
                                    <p:set>
                                      <p:cBhvr>
                                        <p:cTn id="55" dur="1" fill="hold">
                                          <p:stCondLst>
                                            <p:cond delay="0"/>
                                          </p:stCondLst>
                                        </p:cTn>
                                        <p:tgtEl>
                                          <p:spTgt spid="179203">
                                            <p:txEl>
                                              <p:pRg st="17" end="17"/>
                                            </p:txEl>
                                          </p:spTgt>
                                        </p:tgtEl>
                                        <p:attrNameLst>
                                          <p:attrName>style.visibility</p:attrName>
                                        </p:attrNameLst>
                                      </p:cBhvr>
                                      <p:to>
                                        <p:strVal val="visible"/>
                                      </p:to>
                                    </p:set>
                                    <p:animEffect transition="in" filter="wipe(up)">
                                      <p:cBhvr>
                                        <p:cTn id="56" dur="500"/>
                                        <p:tgtEl>
                                          <p:spTgt spid="179203">
                                            <p:txEl>
                                              <p:pRg st="17" end="17"/>
                                            </p:txEl>
                                          </p:spTgt>
                                        </p:tgtEl>
                                      </p:cBhvr>
                                    </p:animEffect>
                                  </p:childTnLst>
                                </p:cTn>
                              </p:par>
                              <p:par>
                                <p:cTn id="57" presetID="22" presetClass="entr" presetSubtype="1" fill="hold" nodeType="withEffect">
                                  <p:stCondLst>
                                    <p:cond delay="0"/>
                                  </p:stCondLst>
                                  <p:childTnLst>
                                    <p:set>
                                      <p:cBhvr>
                                        <p:cTn id="58" dur="1" fill="hold">
                                          <p:stCondLst>
                                            <p:cond delay="0"/>
                                          </p:stCondLst>
                                        </p:cTn>
                                        <p:tgtEl>
                                          <p:spTgt spid="179203">
                                            <p:txEl>
                                              <p:pRg st="18" end="18"/>
                                            </p:txEl>
                                          </p:spTgt>
                                        </p:tgtEl>
                                        <p:attrNameLst>
                                          <p:attrName>style.visibility</p:attrName>
                                        </p:attrNameLst>
                                      </p:cBhvr>
                                      <p:to>
                                        <p:strVal val="visible"/>
                                      </p:to>
                                    </p:set>
                                    <p:animEffect transition="in" filter="wipe(up)">
                                      <p:cBhvr>
                                        <p:cTn id="59" dur="500"/>
                                        <p:tgtEl>
                                          <p:spTgt spid="179203">
                                            <p:txEl>
                                              <p:pRg st="18" end="18"/>
                                            </p:txEl>
                                          </p:spTgt>
                                        </p:tgtEl>
                                      </p:cBhvr>
                                    </p:animEffect>
                                  </p:childTnLst>
                                </p:cTn>
                              </p:par>
                              <p:par>
                                <p:cTn id="60" presetID="22" presetClass="entr" presetSubtype="1" fill="hold" nodeType="withEffect">
                                  <p:stCondLst>
                                    <p:cond delay="0"/>
                                  </p:stCondLst>
                                  <p:childTnLst>
                                    <p:set>
                                      <p:cBhvr>
                                        <p:cTn id="61" dur="1" fill="hold">
                                          <p:stCondLst>
                                            <p:cond delay="0"/>
                                          </p:stCondLst>
                                        </p:cTn>
                                        <p:tgtEl>
                                          <p:spTgt spid="179203">
                                            <p:txEl>
                                              <p:pRg st="19" end="19"/>
                                            </p:txEl>
                                          </p:spTgt>
                                        </p:tgtEl>
                                        <p:attrNameLst>
                                          <p:attrName>style.visibility</p:attrName>
                                        </p:attrNameLst>
                                      </p:cBhvr>
                                      <p:to>
                                        <p:strVal val="visible"/>
                                      </p:to>
                                    </p:set>
                                    <p:animEffect transition="in" filter="wipe(up)">
                                      <p:cBhvr>
                                        <p:cTn id="62" dur="500"/>
                                        <p:tgtEl>
                                          <p:spTgt spid="179203">
                                            <p:txEl>
                                              <p:pRg st="19" end="19"/>
                                            </p:txEl>
                                          </p:spTgt>
                                        </p:tgtEl>
                                      </p:cBhvr>
                                    </p:animEffect>
                                  </p:childTnLst>
                                </p:cTn>
                              </p:par>
                              <p:par>
                                <p:cTn id="63" presetID="22" presetClass="entr" presetSubtype="1" fill="hold" nodeType="withEffect">
                                  <p:stCondLst>
                                    <p:cond delay="0"/>
                                  </p:stCondLst>
                                  <p:childTnLst>
                                    <p:set>
                                      <p:cBhvr>
                                        <p:cTn id="64" dur="1" fill="hold">
                                          <p:stCondLst>
                                            <p:cond delay="0"/>
                                          </p:stCondLst>
                                        </p:cTn>
                                        <p:tgtEl>
                                          <p:spTgt spid="179203">
                                            <p:txEl>
                                              <p:pRg st="20" end="20"/>
                                            </p:txEl>
                                          </p:spTgt>
                                        </p:tgtEl>
                                        <p:attrNameLst>
                                          <p:attrName>style.visibility</p:attrName>
                                        </p:attrNameLst>
                                      </p:cBhvr>
                                      <p:to>
                                        <p:strVal val="visible"/>
                                      </p:to>
                                    </p:set>
                                    <p:animEffect transition="in" filter="wipe(up)">
                                      <p:cBhvr>
                                        <p:cTn id="65" dur="500"/>
                                        <p:tgtEl>
                                          <p:spTgt spid="179203">
                                            <p:txEl>
                                              <p:pRg st="20" end="20"/>
                                            </p:txEl>
                                          </p:spTgt>
                                        </p:tgtEl>
                                      </p:cBhvr>
                                    </p:animEffect>
                                  </p:childTnLst>
                                </p:cTn>
                              </p:par>
                              <p:par>
                                <p:cTn id="66" presetID="22" presetClass="entr" presetSubtype="1" fill="hold" nodeType="withEffect">
                                  <p:stCondLst>
                                    <p:cond delay="0"/>
                                  </p:stCondLst>
                                  <p:childTnLst>
                                    <p:set>
                                      <p:cBhvr>
                                        <p:cTn id="67" dur="1" fill="hold">
                                          <p:stCondLst>
                                            <p:cond delay="0"/>
                                          </p:stCondLst>
                                        </p:cTn>
                                        <p:tgtEl>
                                          <p:spTgt spid="179203">
                                            <p:txEl>
                                              <p:pRg st="21" end="21"/>
                                            </p:txEl>
                                          </p:spTgt>
                                        </p:tgtEl>
                                        <p:attrNameLst>
                                          <p:attrName>style.visibility</p:attrName>
                                        </p:attrNameLst>
                                      </p:cBhvr>
                                      <p:to>
                                        <p:strVal val="visible"/>
                                      </p:to>
                                    </p:set>
                                    <p:animEffect transition="in" filter="wipe(up)">
                                      <p:cBhvr>
                                        <p:cTn id="68" dur="500"/>
                                        <p:tgtEl>
                                          <p:spTgt spid="179203">
                                            <p:txEl>
                                              <p:pRg st="21" end="21"/>
                                            </p:txEl>
                                          </p:spTgt>
                                        </p:tgtEl>
                                      </p:cBhvr>
                                    </p:animEffect>
                                  </p:childTnLst>
                                </p:cTn>
                              </p:par>
                              <p:par>
                                <p:cTn id="69" presetID="22" presetClass="entr" presetSubtype="1" fill="hold" nodeType="withEffect">
                                  <p:stCondLst>
                                    <p:cond delay="0"/>
                                  </p:stCondLst>
                                  <p:childTnLst>
                                    <p:set>
                                      <p:cBhvr>
                                        <p:cTn id="70" dur="1" fill="hold">
                                          <p:stCondLst>
                                            <p:cond delay="0"/>
                                          </p:stCondLst>
                                        </p:cTn>
                                        <p:tgtEl>
                                          <p:spTgt spid="179203">
                                            <p:txEl>
                                              <p:pRg st="22" end="22"/>
                                            </p:txEl>
                                          </p:spTgt>
                                        </p:tgtEl>
                                        <p:attrNameLst>
                                          <p:attrName>style.visibility</p:attrName>
                                        </p:attrNameLst>
                                      </p:cBhvr>
                                      <p:to>
                                        <p:strVal val="visible"/>
                                      </p:to>
                                    </p:set>
                                    <p:animEffect transition="in" filter="wipe(up)">
                                      <p:cBhvr>
                                        <p:cTn id="71" dur="500"/>
                                        <p:tgtEl>
                                          <p:spTgt spid="179203">
                                            <p:txEl>
                                              <p:pRg st="22" end="22"/>
                                            </p:txEl>
                                          </p:spTgt>
                                        </p:tgtEl>
                                      </p:cBhvr>
                                    </p:animEffect>
                                  </p:childTnLst>
                                </p:cTn>
                              </p:par>
                              <p:par>
                                <p:cTn id="72" presetID="22" presetClass="entr" presetSubtype="1" fill="hold" nodeType="withEffect">
                                  <p:stCondLst>
                                    <p:cond delay="0"/>
                                  </p:stCondLst>
                                  <p:childTnLst>
                                    <p:set>
                                      <p:cBhvr>
                                        <p:cTn id="73" dur="1" fill="hold">
                                          <p:stCondLst>
                                            <p:cond delay="0"/>
                                          </p:stCondLst>
                                        </p:cTn>
                                        <p:tgtEl>
                                          <p:spTgt spid="179203">
                                            <p:txEl>
                                              <p:pRg st="23" end="23"/>
                                            </p:txEl>
                                          </p:spTgt>
                                        </p:tgtEl>
                                        <p:attrNameLst>
                                          <p:attrName>style.visibility</p:attrName>
                                        </p:attrNameLst>
                                      </p:cBhvr>
                                      <p:to>
                                        <p:strVal val="visible"/>
                                      </p:to>
                                    </p:set>
                                    <p:animEffect transition="in" filter="wipe(up)">
                                      <p:cBhvr>
                                        <p:cTn id="74" dur="500"/>
                                        <p:tgtEl>
                                          <p:spTgt spid="17920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相对布局</a:t>
            </a:r>
            <a:r>
              <a:rPr lang="en-US" altLang="zh-CN"/>
              <a:t>RelativeLayout</a:t>
            </a:r>
            <a:endParaRPr lang="en-US" altLang="zh-CN" smtClean="0">
              <a:ea typeface="宋体" pitchFamily="2" charset="-122"/>
            </a:endParaRPr>
          </a:p>
        </p:txBody>
      </p:sp>
      <p:sp>
        <p:nvSpPr>
          <p:cNvPr id="149507" name="Rectangle 3"/>
          <p:cNvSpPr>
            <a:spLocks noGrp="1" noChangeArrowheads="1"/>
          </p:cNvSpPr>
          <p:nvPr>
            <p:ph type="body" idx="1"/>
          </p:nvPr>
        </p:nvSpPr>
        <p:spPr>
          <a:xfrm>
            <a:off x="323850" y="928670"/>
            <a:ext cx="8569325" cy="571504"/>
          </a:xfrm>
        </p:spPr>
        <p:txBody>
          <a:bodyPr/>
          <a:lstStyle/>
          <a:p>
            <a:pPr>
              <a:lnSpc>
                <a:spcPct val="110000"/>
              </a:lnSpc>
              <a:spcBef>
                <a:spcPts val="600"/>
              </a:spcBef>
              <a:defRPr/>
            </a:pPr>
            <a:r>
              <a:rPr lang="en-US" altLang="zh-CN" sz="2200" b="1" err="1" smtClean="0">
                <a:latin typeface="微软雅黑" pitchFamily="34" charset="-122"/>
                <a:ea typeface="微软雅黑" pitchFamily="34" charset="-122"/>
              </a:rPr>
              <a:t>RelativeLayout</a:t>
            </a:r>
            <a:r>
              <a:rPr lang="en-US" altLang="zh-CN" sz="2200" b="1" smtClean="0">
                <a:latin typeface="微软雅黑" pitchFamily="34" charset="-122"/>
                <a:ea typeface="微软雅黑" pitchFamily="34" charset="-122"/>
              </a:rPr>
              <a:t> </a:t>
            </a:r>
            <a:r>
              <a:rPr lang="zh-CN" altLang="en-US" sz="2200" b="1" smtClean="0">
                <a:latin typeface="微软雅黑" pitchFamily="34" charset="-122"/>
                <a:ea typeface="微软雅黑" pitchFamily="34" charset="-122"/>
              </a:rPr>
              <a:t>常用属性</a:t>
            </a:r>
            <a:r>
              <a:rPr lang="en-US" altLang="zh-CN" sz="2000" smtClean="0">
                <a:latin typeface="微软雅黑" pitchFamily="34" charset="-122"/>
                <a:ea typeface="微软雅黑" pitchFamily="34" charset="-122"/>
                <a:cs typeface="+mn-cs"/>
              </a:rPr>
              <a:t>.</a:t>
            </a:r>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027" name="Picture 3"/>
          <p:cNvPicPr>
            <a:picLocks noChangeAspect="1" noChangeArrowheads="1"/>
          </p:cNvPicPr>
          <p:nvPr/>
        </p:nvPicPr>
        <p:blipFill>
          <a:blip r:embed="rId2"/>
          <a:srcRect/>
          <a:stretch>
            <a:fillRect/>
          </a:stretch>
        </p:blipFill>
        <p:spPr bwMode="auto">
          <a:xfrm>
            <a:off x="223838" y="1357298"/>
            <a:ext cx="8694737" cy="4486275"/>
          </a:xfrm>
          <a:prstGeom prst="rect">
            <a:avLst/>
          </a:prstGeom>
          <a:noFill/>
          <a:ln w="9525">
            <a:noFill/>
            <a:miter lim="800000"/>
            <a:headEnd/>
            <a:tailEnd/>
          </a:ln>
          <a:effectLst/>
        </p:spPr>
      </p:pic>
      <p:sp>
        <p:nvSpPr>
          <p:cNvPr id="7" name="Rectangle 3"/>
          <p:cNvSpPr txBox="1">
            <a:spLocks noChangeArrowheads="1"/>
          </p:cNvSpPr>
          <p:nvPr/>
        </p:nvSpPr>
        <p:spPr bwMode="gray">
          <a:xfrm>
            <a:off x="285720" y="5816654"/>
            <a:ext cx="8569325" cy="7556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0000"/>
              </a:lnSpc>
              <a:spcBef>
                <a:spcPts val="600"/>
              </a:spcBef>
              <a:spcAft>
                <a:spcPct val="0"/>
              </a:spcAft>
              <a:buClr>
                <a:schemeClr val="tx2"/>
              </a:buClr>
              <a:buSzTx/>
              <a:buFont typeface="Wingdings" pitchFamily="2" charset="2"/>
              <a:buChar char="v"/>
              <a:tabLst/>
              <a:defRPr/>
            </a:pPr>
            <a:r>
              <a:rPr kumimoji="0" lang="zh-CN" altLang="en-US" sz="20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注意：</a:t>
            </a:r>
            <a:r>
              <a:rPr kumimoji="0" lang="zh-CN" altLang="en-US" sz="20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要避免循环依赖。例如已设置父对象的排列为</a:t>
            </a:r>
            <a:r>
              <a:rPr kumimoji="0" lang="en-US" altLang="zh-CN" sz="20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wrap_content</a:t>
            </a:r>
            <a:r>
              <a:rPr kumimoji="0" lang="zh-CN" altLang="en-US" sz="20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，子对象就不能设置为</a:t>
            </a:r>
            <a:r>
              <a:rPr kumimoji="0" lang="en-US" altLang="zh-CN" sz="20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layout_alignParentBottom.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up)">
                                      <p:cBhvr>
                                        <p:cTn id="7" dur="500"/>
                                        <p:tgtEl>
                                          <p:spTgt spid="14950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up)">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bldLvl="3"/>
      <p:bldP spid="7" grpId="0" build="p" bldLvl="3"/>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约束布局</a:t>
            </a:r>
            <a:r>
              <a:rPr lang="en-US" altLang="zh-CN" smtClean="0"/>
              <a:t>ConstraintLayout</a:t>
            </a:r>
            <a:endParaRPr lang="zh-CN" altLang="en-US"/>
          </a:p>
        </p:txBody>
      </p:sp>
      <p:sp>
        <p:nvSpPr>
          <p:cNvPr id="3" name="内容占位符 2"/>
          <p:cNvSpPr>
            <a:spLocks noGrp="1"/>
          </p:cNvSpPr>
          <p:nvPr>
            <p:ph idx="1"/>
          </p:nvPr>
        </p:nvSpPr>
        <p:spPr>
          <a:xfrm>
            <a:off x="539750" y="1124744"/>
            <a:ext cx="8191500" cy="5328939"/>
          </a:xfrm>
        </p:spPr>
        <p:txBody>
          <a:bodyPr/>
          <a:lstStyle/>
          <a:p>
            <a:r>
              <a:rPr lang="en-US" altLang="zh-CN" sz="2000" b="1" smtClean="0"/>
              <a:t>ConstraintLayout</a:t>
            </a:r>
            <a:r>
              <a:rPr lang="zh-CN" altLang="en-US" sz="2000" smtClean="0"/>
              <a:t>（约束布局），也被称为增强型</a:t>
            </a:r>
            <a:r>
              <a:rPr lang="zh-CN" altLang="en-US" sz="2000"/>
              <a:t>的相对布局</a:t>
            </a:r>
            <a:r>
              <a:rPr lang="zh-CN" altLang="en-US" sz="2000" smtClean="0"/>
              <a:t>，</a:t>
            </a:r>
            <a:r>
              <a:rPr lang="en-US" altLang="zh-CN" sz="2000" smtClean="0"/>
              <a:t>2016 </a:t>
            </a:r>
            <a:r>
              <a:rPr lang="zh-CN" altLang="en-US" sz="2000" smtClean="0"/>
              <a:t>年由谷歌推出，可以</a:t>
            </a:r>
            <a:r>
              <a:rPr lang="zh-CN" altLang="en-US" sz="2000"/>
              <a:t>在</a:t>
            </a:r>
            <a:r>
              <a:rPr lang="en-US" altLang="zh-CN" sz="2000" smtClean="0"/>
              <a:t>API 9</a:t>
            </a:r>
            <a:r>
              <a:rPr lang="zh-CN" altLang="en-US" sz="2000"/>
              <a:t>以上的</a:t>
            </a:r>
            <a:r>
              <a:rPr lang="en-US" altLang="zh-CN" sz="2000"/>
              <a:t>Android</a:t>
            </a:r>
            <a:r>
              <a:rPr lang="zh-CN" altLang="en-US" sz="2000"/>
              <a:t>系统使用</a:t>
            </a:r>
            <a:r>
              <a:rPr lang="zh-CN" altLang="en-US" sz="2000" smtClean="0"/>
              <a:t>它。从 </a:t>
            </a:r>
            <a:r>
              <a:rPr lang="en-US" altLang="zh-CN" sz="2000" b="1"/>
              <a:t>Android Studio 2.3</a:t>
            </a:r>
            <a:r>
              <a:rPr lang="en-US" altLang="zh-CN" sz="2000"/>
              <a:t> </a:t>
            </a:r>
            <a:r>
              <a:rPr lang="zh-CN" altLang="en-US" sz="2000"/>
              <a:t>起，官方的模板默认使用 </a:t>
            </a:r>
            <a:r>
              <a:rPr lang="en-US" altLang="zh-CN" sz="2000" b="1"/>
              <a:t>ConstraintLayout</a:t>
            </a:r>
            <a:r>
              <a:rPr lang="zh-CN" altLang="en-US" sz="2000" smtClean="0"/>
              <a:t>。</a:t>
            </a:r>
            <a:endParaRPr lang="en-US" altLang="zh-CN" sz="2000" smtClean="0"/>
          </a:p>
          <a:p>
            <a:r>
              <a:rPr lang="zh-CN" altLang="en-US" sz="2000" smtClean="0"/>
              <a:t>在</a:t>
            </a:r>
            <a:r>
              <a:rPr lang="en-US" altLang="zh-CN" sz="2000" smtClean="0"/>
              <a:t>UI</a:t>
            </a:r>
            <a:r>
              <a:rPr lang="zh-CN" altLang="en-US" sz="2000" smtClean="0"/>
              <a:t>设计中，布局嵌套</a:t>
            </a:r>
            <a:r>
              <a:rPr lang="zh-CN" altLang="en-US" sz="2000"/>
              <a:t>得越多，设备绘制视图所需的时间和计算功耗也就越多</a:t>
            </a:r>
            <a:r>
              <a:rPr lang="zh-CN" altLang="en-US" sz="2000" smtClean="0"/>
              <a:t>。例如：实现下图布局，需先创建一</a:t>
            </a:r>
            <a:r>
              <a:rPr lang="zh-CN" altLang="en-US" sz="2000"/>
              <a:t>个垂直的</a:t>
            </a:r>
            <a:r>
              <a:rPr lang="en-US" altLang="zh-CN" sz="2000"/>
              <a:t>LinearLayout</a:t>
            </a:r>
            <a:r>
              <a:rPr lang="zh-CN" altLang="en-US" sz="2000"/>
              <a:t>，里面放两个水平的</a:t>
            </a:r>
            <a:r>
              <a:rPr lang="en-US" altLang="zh-CN" sz="2000"/>
              <a:t>LinearLayout</a:t>
            </a:r>
            <a:r>
              <a:rPr lang="zh-CN" altLang="en-US" sz="2000"/>
              <a:t>，然后在水平的</a:t>
            </a:r>
            <a:r>
              <a:rPr lang="en-US" altLang="zh-CN" sz="2000"/>
              <a:t>LinearLayout</a:t>
            </a:r>
            <a:r>
              <a:rPr lang="zh-CN" altLang="en-US" sz="2000"/>
              <a:t>里面放</a:t>
            </a:r>
            <a:r>
              <a:rPr lang="en-US" altLang="zh-CN" sz="2000"/>
              <a:t>TextView</a:t>
            </a:r>
            <a:r>
              <a:rPr lang="zh-CN" altLang="en-US" sz="2000"/>
              <a:t>。这样的写法就嵌套了两层</a:t>
            </a:r>
            <a:r>
              <a:rPr lang="en-US" altLang="zh-CN" sz="2000"/>
              <a:t>LinearLayout</a:t>
            </a:r>
            <a:r>
              <a:rPr lang="zh-CN" altLang="en-US" sz="2000" smtClean="0"/>
              <a:t>。</a:t>
            </a:r>
            <a:endParaRPr lang="en-US" altLang="zh-CN" sz="2000" smtClean="0"/>
          </a:p>
          <a:p>
            <a:endParaRPr lang="en-US" altLang="zh-CN" sz="2000" smtClean="0"/>
          </a:p>
          <a:p>
            <a:endParaRPr lang="en-US" altLang="zh-CN" sz="2000" smtClean="0"/>
          </a:p>
          <a:p>
            <a:r>
              <a:rPr lang="en-US" altLang="zh-CN" sz="2000" b="1"/>
              <a:t>ConstraintLayout</a:t>
            </a:r>
            <a:r>
              <a:rPr lang="zh-CN" altLang="en-US" sz="2000" smtClean="0"/>
              <a:t>的</a:t>
            </a:r>
            <a:r>
              <a:rPr lang="zh-CN" altLang="en-US" sz="2000"/>
              <a:t>出现主要是为了解决布局嵌套过多的问题，以灵活的方式定位和</a:t>
            </a:r>
            <a:r>
              <a:rPr lang="zh-CN" altLang="en-US" sz="2000" smtClean="0"/>
              <a:t>调整视图对象。它采用扁平</a:t>
            </a:r>
            <a:r>
              <a:rPr lang="zh-CN" altLang="en-US" sz="2000"/>
              <a:t>式的布局方式，无任何</a:t>
            </a:r>
            <a:r>
              <a:rPr lang="zh-CN" altLang="en-US" sz="2000" smtClean="0"/>
              <a:t>嵌套，优化</a:t>
            </a:r>
            <a:r>
              <a:rPr lang="zh-CN" altLang="en-US" sz="2000"/>
              <a:t>渲染性能</a:t>
            </a:r>
            <a:r>
              <a:rPr lang="zh-CN" altLang="en-US" sz="2000" smtClean="0"/>
              <a:t>。</a:t>
            </a:r>
            <a:endParaRPr lang="en-US" altLang="zh-CN" sz="2000" smtClean="0"/>
          </a:p>
          <a:p>
            <a:r>
              <a:rPr lang="en-US" altLang="zh-CN" sz="2000" smtClean="0"/>
              <a:t>ContraintLayout</a:t>
            </a:r>
            <a:r>
              <a:rPr lang="zh-CN" altLang="en-US" sz="2000" smtClean="0"/>
              <a:t>集所有</a:t>
            </a:r>
            <a:r>
              <a:rPr lang="zh-CN" altLang="en-US" sz="2000"/>
              <a:t>其他</a:t>
            </a:r>
            <a:r>
              <a:rPr lang="zh-CN" altLang="en-US" sz="2000" smtClean="0"/>
              <a:t>布局的</a:t>
            </a:r>
            <a:r>
              <a:rPr lang="zh-CN" altLang="en-US" sz="2000"/>
              <a:t>功能于一身，功能强大，使用灵活</a:t>
            </a:r>
            <a:r>
              <a:rPr lang="zh-CN" altLang="en-US" sz="2000" smtClean="0"/>
              <a:t>。它将</a:t>
            </a:r>
            <a:r>
              <a:rPr lang="zh-CN" altLang="en-US" sz="2000"/>
              <a:t>成为主流布局样式，完全代替其他布局</a:t>
            </a:r>
            <a:r>
              <a:rPr lang="zh-CN" altLang="en-US" sz="2000" smtClean="0"/>
              <a:t>。</a:t>
            </a:r>
            <a:endParaRPr lang="en-US" altLang="zh-CN" sz="2000" smtClean="0"/>
          </a:p>
          <a:p>
            <a:r>
              <a:rPr lang="zh-CN" altLang="en-US" sz="2000"/>
              <a:t>使用</a:t>
            </a:r>
            <a:r>
              <a:rPr lang="en-US" altLang="zh-CN" sz="2000"/>
              <a:t>ConstraintLayout</a:t>
            </a:r>
            <a:r>
              <a:rPr lang="zh-CN" altLang="en-US" sz="2000"/>
              <a:t>，需要在</a:t>
            </a:r>
            <a:r>
              <a:rPr lang="en-US" altLang="zh-CN" sz="2000"/>
              <a:t>app/build.gradle</a:t>
            </a:r>
            <a:r>
              <a:rPr lang="zh-CN" altLang="en-US" sz="2000"/>
              <a:t>文件中添加</a:t>
            </a:r>
            <a:r>
              <a:rPr lang="en-US" altLang="zh-CN" sz="2000"/>
              <a:t>ConstraintLayout</a:t>
            </a:r>
            <a:r>
              <a:rPr lang="zh-CN" altLang="en-US" sz="2000"/>
              <a:t>的依赖。</a:t>
            </a:r>
            <a:endParaRPr lang="en-US" altLang="zh-CN" sz="2000"/>
          </a:p>
          <a:p>
            <a:endParaRPr lang="zh-CN" altLang="en-US" sz="2000"/>
          </a:p>
        </p:txBody>
      </p:sp>
      <p:pic>
        <p:nvPicPr>
          <p:cNvPr id="1026" name="Picture 2" descr="https://upload-images.jianshu.io/upload_images/2787721-b5e910f1c786ac4b.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356992"/>
            <a:ext cx="2066925" cy="7905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132142" y="6453336"/>
            <a:ext cx="6387182" cy="39652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implementation </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'com.android.support.constraint:constraint-layout:1.1.3'</a:t>
            </a:r>
            <a:r>
              <a:rPr kumimoji="0" lang="zh-CN" altLang="zh-CN" sz="1400" b="0" i="0" u="none" strike="noStrike" cap="none" normalizeH="0" baseline="0" smtClean="0">
                <a:ln>
                  <a:noFill/>
                </a:ln>
                <a:solidFill>
                  <a:schemeClr val="tx1"/>
                </a:solidFill>
                <a:effectLst/>
              </a:rPr>
              <a:t> </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02140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约束布局</a:t>
            </a:r>
            <a:r>
              <a:rPr lang="en-US" altLang="zh-CN"/>
              <a:t>ConstraintLayout</a:t>
            </a:r>
            <a:endParaRPr lang="zh-CN" altLang="en-US"/>
          </a:p>
        </p:txBody>
      </p:sp>
      <p:sp>
        <p:nvSpPr>
          <p:cNvPr id="3" name="内容占位符 2"/>
          <p:cNvSpPr>
            <a:spLocks noGrp="1"/>
          </p:cNvSpPr>
          <p:nvPr>
            <p:ph idx="1"/>
          </p:nvPr>
        </p:nvSpPr>
        <p:spPr/>
        <p:txBody>
          <a:bodyPr/>
          <a:lstStyle/>
          <a:p>
            <a:r>
              <a:rPr lang="zh-CN" altLang="en-US" sz="2000" b="1" smtClean="0"/>
              <a:t>相对定位属性</a:t>
            </a:r>
            <a:endParaRPr lang="en-US" altLang="zh-CN" sz="2000" b="1" smtClean="0"/>
          </a:p>
          <a:p>
            <a:pPr marL="354013" indent="0">
              <a:buNone/>
            </a:pPr>
            <a:r>
              <a:rPr lang="en-US" altLang="zh-CN" sz="2000" smtClean="0"/>
              <a:t>layout_constraintLeft_toLeftOf</a:t>
            </a:r>
            <a:r>
              <a:rPr lang="en-US" altLang="zh-CN" sz="2000"/>
              <a:t/>
            </a:r>
            <a:br>
              <a:rPr lang="en-US" altLang="zh-CN" sz="2000"/>
            </a:br>
            <a:r>
              <a:rPr lang="en-US" altLang="zh-CN" sz="2000"/>
              <a:t>layout_constraintLeft_toRightOf</a:t>
            </a:r>
            <a:br>
              <a:rPr lang="en-US" altLang="zh-CN" sz="2000"/>
            </a:br>
            <a:r>
              <a:rPr lang="en-US" altLang="zh-CN" sz="2000"/>
              <a:t>layout_constraintRight_toLeftOf</a:t>
            </a:r>
            <a:br>
              <a:rPr lang="en-US" altLang="zh-CN" sz="2000"/>
            </a:br>
            <a:r>
              <a:rPr lang="en-US" altLang="zh-CN" sz="2000"/>
              <a:t>layout_constraintRight_toRightOf</a:t>
            </a:r>
            <a:br>
              <a:rPr lang="en-US" altLang="zh-CN" sz="2000"/>
            </a:br>
            <a:r>
              <a:rPr lang="en-US" altLang="zh-CN" sz="2000"/>
              <a:t>layout_constraintTop_toTopOf</a:t>
            </a:r>
            <a:br>
              <a:rPr lang="en-US" altLang="zh-CN" sz="2000"/>
            </a:br>
            <a:r>
              <a:rPr lang="en-US" altLang="zh-CN" sz="2000"/>
              <a:t>layout_constraintTop_toBottomOf</a:t>
            </a:r>
            <a:br>
              <a:rPr lang="en-US" altLang="zh-CN" sz="2000"/>
            </a:br>
            <a:r>
              <a:rPr lang="en-US" altLang="zh-CN" sz="2000"/>
              <a:t>layout_constraintBottom_toTopOf</a:t>
            </a:r>
            <a:br>
              <a:rPr lang="en-US" altLang="zh-CN" sz="2000"/>
            </a:br>
            <a:r>
              <a:rPr lang="en-US" altLang="zh-CN" sz="2000"/>
              <a:t>layout_constraintBottom_toBottomOf</a:t>
            </a:r>
            <a:br>
              <a:rPr lang="en-US" altLang="zh-CN" sz="2000"/>
            </a:br>
            <a:r>
              <a:rPr lang="en-US" altLang="zh-CN" sz="2000"/>
              <a:t>layout_constraintBaseline_toBaselineOf</a:t>
            </a:r>
            <a:br>
              <a:rPr lang="en-US" altLang="zh-CN" sz="2000"/>
            </a:br>
            <a:r>
              <a:rPr lang="en-US" altLang="zh-CN" sz="2000"/>
              <a:t>layout_constraintStart_toEndOf</a:t>
            </a:r>
            <a:br>
              <a:rPr lang="en-US" altLang="zh-CN" sz="2000"/>
            </a:br>
            <a:r>
              <a:rPr lang="en-US" altLang="zh-CN" sz="2000"/>
              <a:t>layout_constraintStart_toStartOf</a:t>
            </a:r>
            <a:br>
              <a:rPr lang="en-US" altLang="zh-CN" sz="2000"/>
            </a:br>
            <a:r>
              <a:rPr lang="en-US" altLang="zh-CN" sz="2000"/>
              <a:t>layout_constraintEnd_toStartOf</a:t>
            </a:r>
            <a:br>
              <a:rPr lang="en-US" altLang="zh-CN" sz="2000"/>
            </a:br>
            <a:r>
              <a:rPr lang="en-US" altLang="zh-CN" sz="2000" smtClean="0"/>
              <a:t>layout_constraintEnd_toEndOf</a:t>
            </a:r>
          </a:p>
          <a:p>
            <a:r>
              <a:rPr lang="en-US" altLang="zh-CN" sz="2000" b="1"/>
              <a:t>ConstraintLayout</a:t>
            </a:r>
            <a:r>
              <a:rPr lang="zh-CN" altLang="en-US" sz="2000" b="1"/>
              <a:t>的更多属性和用法请以关键字“</a:t>
            </a:r>
            <a:r>
              <a:rPr lang="en-US" altLang="zh-CN" sz="2000" b="1"/>
              <a:t>ConstraintLayout</a:t>
            </a:r>
            <a:r>
              <a:rPr lang="zh-CN" altLang="en-US" sz="2000" b="1"/>
              <a:t>”百度网上资料。</a:t>
            </a:r>
            <a:endParaRPr lang="en-US" altLang="zh-CN" sz="2000" b="1"/>
          </a:p>
        </p:txBody>
      </p:sp>
    </p:spTree>
    <p:extLst>
      <p:ext uri="{BB962C8B-B14F-4D97-AF65-F5344CB8AC3E}">
        <p14:creationId xmlns:p14="http://schemas.microsoft.com/office/powerpoint/2010/main" val="1327538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约束布局</a:t>
            </a:r>
            <a:r>
              <a:rPr lang="en-US" altLang="zh-CN"/>
              <a:t>ConstraintLayout</a:t>
            </a:r>
            <a:endParaRPr lang="zh-CN" altLang="en-US"/>
          </a:p>
        </p:txBody>
      </p:sp>
      <p:sp>
        <p:nvSpPr>
          <p:cNvPr id="3" name="内容占位符 2"/>
          <p:cNvSpPr>
            <a:spLocks noGrp="1"/>
          </p:cNvSpPr>
          <p:nvPr>
            <p:ph idx="1"/>
          </p:nvPr>
        </p:nvSpPr>
        <p:spPr/>
        <p:txBody>
          <a:bodyPr/>
          <a:lstStyle/>
          <a:p>
            <a:r>
              <a:rPr lang="en-US" altLang="zh-CN" b="1" smtClean="0"/>
              <a:t>ConstraintLayout</a:t>
            </a:r>
            <a:r>
              <a:rPr lang="zh-CN" altLang="en-US" b="1" smtClean="0"/>
              <a:t>举例</a:t>
            </a:r>
            <a:endParaRPr lang="zh-CN" altLang="en-US" b="1"/>
          </a:p>
        </p:txBody>
      </p:sp>
      <p:pic>
        <p:nvPicPr>
          <p:cNvPr id="2051" name="Picture 3" descr="https://upload-images.jianshu.io/upload_images/2258857-ad087966cadb79bc?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0" y="1309882"/>
            <a:ext cx="3524250" cy="16097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999604" y="2961077"/>
            <a:ext cx="6524724" cy="341273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&lt;Button</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400" smtClean="0">
                <a:solidFill>
                  <a:srgbClr val="ABB2BF"/>
                </a:solidFill>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android:</a:t>
            </a:r>
            <a:r>
              <a:rPr kumimoji="0" lang="zh-CN" altLang="zh-CN" sz="1400" b="0" i="0" u="none" strike="noStrike" cap="none" normalizeH="0" baseline="0" smtClean="0">
                <a:ln>
                  <a:noFill/>
                </a:ln>
                <a:solidFill>
                  <a:srgbClr val="C678DD"/>
                </a:solidFill>
                <a:effectLst/>
                <a:latin typeface="Arial Unicode MS" panose="020B0604020202020204" pitchFamily="34" charset="-122"/>
                <a:ea typeface="Menlo"/>
              </a:rPr>
              <a:t>id</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"@+id/bt_1"</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android:layout_width=</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"wrap_content"</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android:layout_height=</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"wrap_content"</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android:layout_marginLeft=</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"16dp"</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android:text=</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"A"</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400">
                <a:solidFill>
                  <a:srgbClr val="ABB2BF"/>
                </a:solidFill>
                <a:latin typeface="Arial Unicode MS" panose="020B0604020202020204" pitchFamily="34" charset="-122"/>
                <a:ea typeface="Menlo"/>
              </a:rPr>
              <a:t> </a:t>
            </a:r>
            <a:r>
              <a:rPr lang="en-US" altLang="zh-CN" sz="1400" smtClean="0">
                <a:solidFill>
                  <a:srgbClr val="ABB2BF"/>
                </a:solidFill>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app:layout_constraintLeft_toLeftOf=</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"parent"</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/&gt;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&lt;Button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android:</a:t>
            </a:r>
            <a:r>
              <a:rPr kumimoji="0" lang="zh-CN" altLang="zh-CN" sz="1400" b="0" i="0" u="none" strike="noStrike" cap="none" normalizeH="0" baseline="0" smtClean="0">
                <a:ln>
                  <a:noFill/>
                </a:ln>
                <a:solidFill>
                  <a:srgbClr val="C678DD"/>
                </a:solidFill>
                <a:effectLst/>
                <a:latin typeface="Arial Unicode MS" panose="020B0604020202020204" pitchFamily="34" charset="-122"/>
                <a:ea typeface="Menlo"/>
              </a:rPr>
              <a:t>id</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"@+id/bt_2“</a:t>
            </a:r>
            <a:endParaRPr kumimoji="0" lang="en-US" altLang="zh-CN" sz="1400" b="0" i="0" u="none" strike="noStrike" cap="none" normalizeH="0" baseline="0" smtClean="0">
              <a:ln>
                <a:noFill/>
              </a:ln>
              <a:solidFill>
                <a:srgbClr val="98C379"/>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android:layout_width=</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"wrap_content"</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android:layout_height=</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"wrap_content"</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android:text=</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"B"</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app:layout_constraintLeft_toRightOf=</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"@+id/bt_1"</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app:layout_constraintRight_toRightOf=</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"parent"</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 </a:t>
            </a:r>
            <a:endPar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BB2BF"/>
                </a:solidFill>
                <a:effectLst/>
                <a:latin typeface="Arial Unicode MS" panose="020B0604020202020204" pitchFamily="34" charset="-122"/>
                <a:ea typeface="Menlo"/>
              </a:rPr>
              <a:t>        </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app:layout_constraintTop_toBottomOf=</a:t>
            </a:r>
            <a:r>
              <a:rPr kumimoji="0" lang="zh-CN" altLang="zh-CN" sz="1400" b="0" i="0" u="none" strike="noStrike" cap="none" normalizeH="0" baseline="0" smtClean="0">
                <a:ln>
                  <a:noFill/>
                </a:ln>
                <a:solidFill>
                  <a:srgbClr val="98C379"/>
                </a:solidFill>
                <a:effectLst/>
                <a:latin typeface="Arial Unicode MS" panose="020B0604020202020204" pitchFamily="34" charset="-122"/>
                <a:ea typeface="Menlo"/>
              </a:rPr>
              <a:t>"@id/bt_1"</a:t>
            </a:r>
            <a:r>
              <a:rPr kumimoji="0" lang="zh-CN" altLang="zh-CN" sz="1400" b="0" i="0" u="none" strike="noStrike" cap="none" normalizeH="0" baseline="0" smtClean="0">
                <a:ln>
                  <a:noFill/>
                </a:ln>
                <a:solidFill>
                  <a:srgbClr val="ABB2BF"/>
                </a:solidFill>
                <a:effectLst/>
                <a:latin typeface="Arial Unicode MS" panose="020B0604020202020204" pitchFamily="34" charset="-122"/>
                <a:ea typeface="Menlo"/>
              </a:rPr>
              <a:t>/&gt;</a:t>
            </a:r>
            <a:r>
              <a:rPr kumimoji="0" lang="zh-CN" altLang="zh-CN" sz="1400" b="0" i="0" u="none" strike="noStrike" cap="none" normalizeH="0" baseline="0" smtClean="0">
                <a:ln>
                  <a:noFill/>
                </a:ln>
                <a:solidFill>
                  <a:schemeClr val="tx1"/>
                </a:solidFill>
                <a:effectLst/>
              </a:rPr>
              <a:t> </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86563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3.4 </a:t>
            </a:r>
            <a:r>
              <a:rPr lang="zh-CN" altLang="en-US" smtClean="0"/>
              <a:t>布局管理器</a:t>
            </a:r>
            <a:endParaRPr lang="en-US" altLang="zh-CN" smtClean="0">
              <a:ea typeface="宋体" pitchFamily="2" charset="-122"/>
            </a:endParaRPr>
          </a:p>
        </p:txBody>
      </p:sp>
      <p:sp>
        <p:nvSpPr>
          <p:cNvPr id="152579" name="Rectangle 3"/>
          <p:cNvSpPr>
            <a:spLocks noGrp="1" noChangeArrowheads="1"/>
          </p:cNvSpPr>
          <p:nvPr>
            <p:ph type="body" idx="1"/>
          </p:nvPr>
        </p:nvSpPr>
        <p:spPr>
          <a:xfrm>
            <a:off x="323850" y="1123950"/>
            <a:ext cx="8569325" cy="576263"/>
          </a:xfrm>
        </p:spPr>
        <p:txBody>
          <a:bodyPr/>
          <a:lstStyle/>
          <a:p>
            <a:pPr>
              <a:lnSpc>
                <a:spcPct val="110000"/>
              </a:lnSpc>
              <a:spcBef>
                <a:spcPts val="600"/>
              </a:spcBef>
            </a:pPr>
            <a:r>
              <a:rPr lang="zh-CN" altLang="en-US" sz="2400" b="1" smtClean="0">
                <a:latin typeface="微软雅黑" pitchFamily="34" charset="-122"/>
                <a:ea typeface="微软雅黑" pitchFamily="34" charset="-122"/>
              </a:rPr>
              <a:t>说说它们是什么布局，尝试设计并开发。</a:t>
            </a:r>
          </a:p>
        </p:txBody>
      </p:sp>
      <p:sp>
        <p:nvSpPr>
          <p:cNvPr id="2253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52583" name="Picture 7" descr="layout"/>
          <p:cNvPicPr>
            <a:picLocks noChangeAspect="1" noChangeArrowheads="1"/>
          </p:cNvPicPr>
          <p:nvPr/>
        </p:nvPicPr>
        <p:blipFill>
          <a:blip r:embed="rId2" cstate="print"/>
          <a:srcRect/>
          <a:stretch>
            <a:fillRect/>
          </a:stretch>
        </p:blipFill>
        <p:spPr bwMode="auto">
          <a:xfrm>
            <a:off x="6688138" y="1628775"/>
            <a:ext cx="2276475" cy="4238625"/>
          </a:xfrm>
          <a:prstGeom prst="rect">
            <a:avLst/>
          </a:prstGeom>
          <a:noFill/>
          <a:ln w="9525">
            <a:noFill/>
            <a:miter lim="800000"/>
            <a:headEnd/>
            <a:tailEnd/>
          </a:ln>
        </p:spPr>
      </p:pic>
      <p:grpSp>
        <p:nvGrpSpPr>
          <p:cNvPr id="2" name="Group 17"/>
          <p:cNvGrpSpPr>
            <a:grpSpLocks/>
          </p:cNvGrpSpPr>
          <p:nvPr/>
        </p:nvGrpSpPr>
        <p:grpSpPr bwMode="auto">
          <a:xfrm>
            <a:off x="2266950" y="1628775"/>
            <a:ext cx="2276475" cy="4238625"/>
            <a:chOff x="3696" y="1434"/>
            <a:chExt cx="1434" cy="2670"/>
          </a:xfrm>
        </p:grpSpPr>
        <p:pic>
          <p:nvPicPr>
            <p:cNvPr id="22542" name="Picture 14" descr="layout"/>
            <p:cNvPicPr>
              <a:picLocks noChangeAspect="1" noChangeArrowheads="1"/>
            </p:cNvPicPr>
            <p:nvPr/>
          </p:nvPicPr>
          <p:blipFill>
            <a:blip r:embed="rId2" cstate="print"/>
            <a:srcRect/>
            <a:stretch>
              <a:fillRect/>
            </a:stretch>
          </p:blipFill>
          <p:spPr bwMode="auto">
            <a:xfrm>
              <a:off x="3696" y="1434"/>
              <a:ext cx="1434" cy="2670"/>
            </a:xfrm>
            <a:prstGeom prst="rect">
              <a:avLst/>
            </a:prstGeom>
            <a:noFill/>
            <a:ln w="9525">
              <a:noFill/>
              <a:miter lim="800000"/>
              <a:headEnd/>
              <a:tailEnd/>
            </a:ln>
          </p:spPr>
        </p:pic>
        <p:pic>
          <p:nvPicPr>
            <p:cNvPr id="22543" name="Picture 8" descr="layout2"/>
            <p:cNvPicPr>
              <a:picLocks noChangeAspect="1" noChangeArrowheads="1"/>
            </p:cNvPicPr>
            <p:nvPr/>
          </p:nvPicPr>
          <p:blipFill>
            <a:blip r:embed="rId3" cstate="print"/>
            <a:srcRect/>
            <a:stretch>
              <a:fillRect/>
            </a:stretch>
          </p:blipFill>
          <p:spPr bwMode="auto">
            <a:xfrm>
              <a:off x="3878" y="1842"/>
              <a:ext cx="1089" cy="1588"/>
            </a:xfrm>
            <a:prstGeom prst="rect">
              <a:avLst/>
            </a:prstGeom>
            <a:noFill/>
            <a:ln w="9525">
              <a:noFill/>
              <a:miter lim="800000"/>
              <a:headEnd/>
              <a:tailEnd/>
            </a:ln>
          </p:spPr>
        </p:pic>
      </p:grpSp>
      <p:grpSp>
        <p:nvGrpSpPr>
          <p:cNvPr id="3" name="Group 18"/>
          <p:cNvGrpSpPr>
            <a:grpSpLocks/>
          </p:cNvGrpSpPr>
          <p:nvPr/>
        </p:nvGrpSpPr>
        <p:grpSpPr bwMode="auto">
          <a:xfrm>
            <a:off x="190500" y="1792288"/>
            <a:ext cx="2019300" cy="4032250"/>
            <a:chOff x="120" y="1129"/>
            <a:chExt cx="1272" cy="2540"/>
          </a:xfrm>
        </p:grpSpPr>
        <p:pic>
          <p:nvPicPr>
            <p:cNvPr id="22540" name="Picture 12" descr="layout副本"/>
            <p:cNvPicPr>
              <a:picLocks noChangeAspect="1" noChangeArrowheads="1"/>
            </p:cNvPicPr>
            <p:nvPr/>
          </p:nvPicPr>
          <p:blipFill>
            <a:blip r:embed="rId4" cstate="print"/>
            <a:srcRect/>
            <a:stretch>
              <a:fillRect/>
            </a:stretch>
          </p:blipFill>
          <p:spPr bwMode="auto">
            <a:xfrm>
              <a:off x="120" y="1129"/>
              <a:ext cx="1272" cy="2540"/>
            </a:xfrm>
            <a:prstGeom prst="rect">
              <a:avLst/>
            </a:prstGeom>
            <a:noFill/>
            <a:ln w="9525">
              <a:noFill/>
              <a:miter lim="800000"/>
              <a:headEnd/>
              <a:tailEnd/>
            </a:ln>
          </p:spPr>
        </p:pic>
        <p:pic>
          <p:nvPicPr>
            <p:cNvPr id="22541" name="Picture 11" descr="layout5-6"/>
            <p:cNvPicPr>
              <a:picLocks noChangeArrowheads="1"/>
            </p:cNvPicPr>
            <p:nvPr/>
          </p:nvPicPr>
          <p:blipFill>
            <a:blip r:embed="rId5" cstate="print"/>
            <a:srcRect r="51549"/>
            <a:stretch>
              <a:fillRect/>
            </a:stretch>
          </p:blipFill>
          <p:spPr bwMode="auto">
            <a:xfrm>
              <a:off x="201" y="1425"/>
              <a:ext cx="1115" cy="1621"/>
            </a:xfrm>
            <a:prstGeom prst="rect">
              <a:avLst/>
            </a:prstGeom>
            <a:noFill/>
            <a:ln w="9525">
              <a:noFill/>
              <a:miter lim="800000"/>
              <a:headEnd/>
              <a:tailEnd/>
            </a:ln>
          </p:spPr>
        </p:pic>
      </p:grpSp>
      <p:grpSp>
        <p:nvGrpSpPr>
          <p:cNvPr id="4" name="Group 19"/>
          <p:cNvGrpSpPr>
            <a:grpSpLocks/>
          </p:cNvGrpSpPr>
          <p:nvPr/>
        </p:nvGrpSpPr>
        <p:grpSpPr bwMode="auto">
          <a:xfrm>
            <a:off x="4603750" y="1809750"/>
            <a:ext cx="2000250" cy="4027488"/>
            <a:chOff x="2900" y="1140"/>
            <a:chExt cx="1260" cy="2537"/>
          </a:xfrm>
        </p:grpSpPr>
        <p:pic>
          <p:nvPicPr>
            <p:cNvPr id="22538" name="Picture 13" descr="layout副本"/>
            <p:cNvPicPr>
              <a:picLocks noChangeAspect="1" noChangeArrowheads="1"/>
            </p:cNvPicPr>
            <p:nvPr/>
          </p:nvPicPr>
          <p:blipFill>
            <a:blip r:embed="rId4" cstate="print"/>
            <a:srcRect/>
            <a:stretch>
              <a:fillRect/>
            </a:stretch>
          </p:blipFill>
          <p:spPr bwMode="auto">
            <a:xfrm>
              <a:off x="2900" y="1140"/>
              <a:ext cx="1260" cy="2537"/>
            </a:xfrm>
            <a:prstGeom prst="rect">
              <a:avLst/>
            </a:prstGeom>
            <a:noFill/>
            <a:ln w="9525">
              <a:noFill/>
              <a:miter lim="800000"/>
              <a:headEnd/>
              <a:tailEnd/>
            </a:ln>
          </p:spPr>
        </p:pic>
        <p:pic>
          <p:nvPicPr>
            <p:cNvPr id="22539" name="Picture 5" descr="96242_4a7ecb4d1-fd18-46ef-9b54-37914f6b9649"/>
            <p:cNvPicPr>
              <a:picLocks noChangeArrowheads="1"/>
            </p:cNvPicPr>
            <p:nvPr/>
          </p:nvPicPr>
          <p:blipFill>
            <a:blip r:embed="rId6" cstate="print"/>
            <a:srcRect/>
            <a:stretch>
              <a:fillRect/>
            </a:stretch>
          </p:blipFill>
          <p:spPr bwMode="auto">
            <a:xfrm>
              <a:off x="2987" y="1441"/>
              <a:ext cx="1097" cy="1612"/>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wipe(up)">
                                      <p:cBhvr>
                                        <p:cTn id="7" dur="50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Bottom)">
                                      <p:cBhvr>
                                        <p:cTn id="16" dur="500"/>
                                        <p:tgtEl>
                                          <p:spTgt spid="2"/>
                                        </p:tgtEl>
                                      </p:cBhvr>
                                    </p:animEffect>
                                  </p:childTnLst>
                                </p:cTn>
                              </p:par>
                            </p:childTnLst>
                          </p:cTn>
                        </p:par>
                        <p:par>
                          <p:cTn id="17" fill="hold">
                            <p:stCondLst>
                              <p:cond delay="1000"/>
                            </p:stCondLst>
                            <p:childTnLst>
                              <p:par>
                                <p:cTn id="18" presetID="1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lide(fromTop)">
                                      <p:cBhvr>
                                        <p:cTn id="20" dur="500"/>
                                        <p:tgtEl>
                                          <p:spTgt spid="4"/>
                                        </p:tgtEl>
                                      </p:cBhvr>
                                    </p:animEffect>
                                  </p:childTnLst>
                                </p:cTn>
                              </p:par>
                            </p:childTnLst>
                          </p:cTn>
                        </p:par>
                        <p:par>
                          <p:cTn id="21" fill="hold">
                            <p:stCondLst>
                              <p:cond delay="1500"/>
                            </p:stCondLst>
                            <p:childTnLst>
                              <p:par>
                                <p:cTn id="22" presetID="12" presetClass="entr" presetSubtype="2" fill="hold" nodeType="afterEffect">
                                  <p:stCondLst>
                                    <p:cond delay="0"/>
                                  </p:stCondLst>
                                  <p:childTnLst>
                                    <p:set>
                                      <p:cBhvr>
                                        <p:cTn id="23" dur="1" fill="hold">
                                          <p:stCondLst>
                                            <p:cond delay="0"/>
                                          </p:stCondLst>
                                        </p:cTn>
                                        <p:tgtEl>
                                          <p:spTgt spid="152583"/>
                                        </p:tgtEl>
                                        <p:attrNameLst>
                                          <p:attrName>style.visibility</p:attrName>
                                        </p:attrNameLst>
                                      </p:cBhvr>
                                      <p:to>
                                        <p:strVal val="visible"/>
                                      </p:to>
                                    </p:set>
                                    <p:animEffect transition="in" filter="slide(fromRight)">
                                      <p:cBhvr>
                                        <p:cTn id="24" dur="500"/>
                                        <p:tgtEl>
                                          <p:spTgt spid="152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bldLvl="3"/>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ImageView</a:t>
            </a:r>
            <a:endParaRPr lang="zh-CN" altLang="en-US"/>
          </a:p>
        </p:txBody>
      </p:sp>
      <p:sp>
        <p:nvSpPr>
          <p:cNvPr id="192515" name="Rectangle 3"/>
          <p:cNvSpPr>
            <a:spLocks noGrp="1" noChangeArrowheads="1"/>
          </p:cNvSpPr>
          <p:nvPr>
            <p:ph type="body" idx="1"/>
          </p:nvPr>
        </p:nvSpPr>
        <p:spPr>
          <a:xfrm>
            <a:off x="323850" y="908050"/>
            <a:ext cx="8820150" cy="5545138"/>
          </a:xfrm>
        </p:spPr>
        <p:txBody>
          <a:bodyPr rIns="0"/>
          <a:lstStyle/>
          <a:p>
            <a:pPr>
              <a:spcBef>
                <a:spcPts val="300"/>
              </a:spcBef>
              <a:tabLst>
                <a:tab pos="3943350" algn="l"/>
                <a:tab pos="6724650" algn="l"/>
                <a:tab pos="6915150" algn="l"/>
              </a:tabLst>
              <a:defRPr/>
            </a:pPr>
            <a:r>
              <a:rPr lang="en-US" altLang="zh-CN" sz="2400" b="1" err="1" smtClean="0">
                <a:latin typeface="微软雅黑" pitchFamily="34" charset="-122"/>
                <a:ea typeface="微软雅黑" pitchFamily="34" charset="-122"/>
              </a:rPr>
              <a:t>ImageView</a:t>
            </a:r>
            <a:endParaRPr lang="en-US" altLang="zh-CN" sz="2400" b="1" smtClean="0">
              <a:latin typeface="微软雅黑" pitchFamily="34" charset="-122"/>
              <a:ea typeface="微软雅黑" pitchFamily="34" charset="-122"/>
            </a:endParaRPr>
          </a:p>
          <a:p>
            <a:pPr marL="723900" lvl="1" indent="-3619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显示图片。</a:t>
            </a:r>
          </a:p>
          <a:p>
            <a:pPr marL="723900" lvl="1" indent="-3619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图片来源有多种途径：如资源文件的</a:t>
            </a:r>
            <a:r>
              <a:rPr lang="en-US" altLang="zh-CN" sz="2200" smtClean="0">
                <a:latin typeface="微软雅黑" pitchFamily="34" charset="-122"/>
                <a:ea typeface="微软雅黑" pitchFamily="34" charset="-122"/>
                <a:cs typeface="+mn-cs"/>
              </a:rPr>
              <a:t>id</a:t>
            </a:r>
            <a:r>
              <a:rPr lang="zh-CN" altLang="en-US" sz="2200" smtClean="0">
                <a:latin typeface="微软雅黑" pitchFamily="34" charset="-122"/>
                <a:ea typeface="微软雅黑" pitchFamily="34" charset="-122"/>
                <a:cs typeface="+mn-cs"/>
              </a:rPr>
              <a:t>，</a:t>
            </a:r>
            <a:r>
              <a:rPr lang="en-US" altLang="zh-CN" sz="2200" err="1" smtClean="0">
                <a:latin typeface="微软雅黑" pitchFamily="34" charset="-122"/>
                <a:ea typeface="微软雅黑" pitchFamily="34" charset="-122"/>
                <a:cs typeface="+mn-cs"/>
              </a:rPr>
              <a:t>Drawable</a:t>
            </a:r>
            <a:r>
              <a:rPr lang="zh-CN" altLang="en-US" sz="2200" smtClean="0">
                <a:latin typeface="微软雅黑" pitchFamily="34" charset="-122"/>
                <a:ea typeface="微软雅黑" pitchFamily="34" charset="-122"/>
                <a:cs typeface="+mn-cs"/>
              </a:rPr>
              <a:t>下的对象，</a:t>
            </a:r>
            <a:r>
              <a:rPr lang="en-US" altLang="zh-CN" sz="2200" smtClean="0">
                <a:latin typeface="微软雅黑" pitchFamily="34" charset="-122"/>
                <a:ea typeface="微软雅黑" pitchFamily="34" charset="-122"/>
                <a:cs typeface="+mn-cs"/>
              </a:rPr>
              <a:t>Content Provider</a:t>
            </a:r>
            <a:r>
              <a:rPr lang="zh-CN" altLang="en-US" sz="2200" smtClean="0">
                <a:latin typeface="微软雅黑" pitchFamily="34" charset="-122"/>
                <a:ea typeface="微软雅黑" pitchFamily="34" charset="-122"/>
                <a:cs typeface="+mn-cs"/>
              </a:rPr>
              <a:t>中的</a:t>
            </a:r>
            <a:r>
              <a:rPr lang="en-US" altLang="zh-CN" sz="2200" smtClean="0">
                <a:latin typeface="微软雅黑" pitchFamily="34" charset="-122"/>
                <a:ea typeface="微软雅黑" pitchFamily="34" charset="-122"/>
                <a:cs typeface="+mn-cs"/>
              </a:rPr>
              <a:t>URI</a:t>
            </a:r>
            <a:r>
              <a:rPr lang="zh-CN" altLang="en-US" sz="2200" smtClean="0">
                <a:latin typeface="微软雅黑" pitchFamily="34" charset="-122"/>
                <a:ea typeface="微软雅黑" pitchFamily="34" charset="-122"/>
                <a:cs typeface="+mn-cs"/>
              </a:rPr>
              <a:t>等。</a:t>
            </a:r>
          </a:p>
          <a:p>
            <a:pPr marL="723900" lvl="1" indent="-3619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常用属性</a:t>
            </a:r>
          </a:p>
          <a:p>
            <a:pPr marL="11239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src</a:t>
            </a:r>
            <a:r>
              <a:rPr lang="zh-CN" altLang="en-US" sz="2000" smtClean="0">
                <a:latin typeface="微软雅黑" pitchFamily="34" charset="-122"/>
                <a:ea typeface="微软雅黑" pitchFamily="34" charset="-122"/>
                <a:cs typeface="+mn-cs"/>
              </a:rPr>
              <a:t>：指定</a:t>
            </a:r>
            <a:r>
              <a:rPr lang="en-US" altLang="zh-CN" sz="2000" err="1"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显示的图片。</a:t>
            </a:r>
          </a:p>
          <a:p>
            <a:pPr marL="11239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scaleType</a:t>
            </a:r>
            <a:r>
              <a:rPr lang="zh-CN" altLang="en-US" sz="2000" smtClean="0">
                <a:latin typeface="微软雅黑" pitchFamily="34" charset="-122"/>
                <a:ea typeface="微软雅黑" pitchFamily="34" charset="-122"/>
                <a:cs typeface="+mn-cs"/>
              </a:rPr>
              <a:t>：图片的放缩模式。</a:t>
            </a:r>
          </a:p>
          <a:p>
            <a:pPr marL="723900" lvl="1" indent="-3619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常用方法</a:t>
            </a:r>
            <a:endParaRPr lang="en-US" altLang="zh-CN" sz="2200" smtClean="0">
              <a:latin typeface="微软雅黑" pitchFamily="34" charset="-122"/>
              <a:ea typeface="微软雅黑" pitchFamily="34" charset="-122"/>
              <a:cs typeface="+mn-cs"/>
            </a:endParaRPr>
          </a:p>
          <a:p>
            <a:pPr marL="11239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setAlpha</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：设置</a:t>
            </a:r>
            <a:r>
              <a:rPr lang="en-US" altLang="zh-CN" sz="2000" err="1"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的透明度。</a:t>
            </a:r>
          </a:p>
          <a:p>
            <a:pPr marL="11239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setSelected</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：设置</a:t>
            </a:r>
            <a:r>
              <a:rPr lang="en-US" altLang="zh-CN" sz="2000" err="1"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的选中状态。</a:t>
            </a:r>
          </a:p>
          <a:p>
            <a:pPr marL="11239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setImageDrawable</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：设置</a:t>
            </a:r>
            <a:r>
              <a:rPr lang="en-US" altLang="zh-CN" sz="2000" err="1"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的内容为指定的</a:t>
            </a:r>
            <a:r>
              <a:rPr lang="en-US" altLang="zh-CN" sz="2000" err="1" smtClean="0">
                <a:latin typeface="微软雅黑" pitchFamily="34" charset="-122"/>
                <a:ea typeface="微软雅黑" pitchFamily="34" charset="-122"/>
                <a:cs typeface="+mn-cs"/>
              </a:rPr>
              <a:t>Drawable</a:t>
            </a:r>
            <a:r>
              <a:rPr lang="zh-CN" altLang="en-US" sz="2000" smtClean="0">
                <a:latin typeface="微软雅黑" pitchFamily="34" charset="-122"/>
                <a:ea typeface="微软雅黑" pitchFamily="34" charset="-122"/>
                <a:cs typeface="+mn-cs"/>
              </a:rPr>
              <a:t>对象。</a:t>
            </a:r>
          </a:p>
          <a:p>
            <a:pPr marL="11239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setImageResource</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：设置</a:t>
            </a:r>
            <a:r>
              <a:rPr lang="en-US" altLang="zh-CN" sz="2000" err="1"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的内容为指定</a:t>
            </a:r>
            <a:r>
              <a:rPr lang="en-US" altLang="zh-CN" sz="2000" smtClean="0">
                <a:latin typeface="微软雅黑" pitchFamily="34" charset="-122"/>
                <a:ea typeface="微软雅黑" pitchFamily="34" charset="-122"/>
                <a:cs typeface="+mn-cs"/>
              </a:rPr>
              <a:t>id</a:t>
            </a:r>
            <a:r>
              <a:rPr lang="zh-CN" altLang="en-US" sz="2000" smtClean="0">
                <a:latin typeface="微软雅黑" pitchFamily="34" charset="-122"/>
                <a:ea typeface="微软雅黑" pitchFamily="34" charset="-122"/>
                <a:cs typeface="+mn-cs"/>
              </a:rPr>
              <a:t>的资源。</a:t>
            </a:r>
          </a:p>
          <a:p>
            <a:pPr marL="11239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setImageBitmap</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：设置</a:t>
            </a:r>
            <a:r>
              <a:rPr lang="en-US" altLang="zh-CN" sz="2000" err="1"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的内容为指定的</a:t>
            </a:r>
            <a:r>
              <a:rPr lang="en-US" altLang="zh-CN" sz="2000" smtClean="0">
                <a:latin typeface="微软雅黑" pitchFamily="34" charset="-122"/>
                <a:ea typeface="微软雅黑" pitchFamily="34" charset="-122"/>
                <a:cs typeface="+mn-cs"/>
              </a:rPr>
              <a:t>Bitmap</a:t>
            </a:r>
            <a:r>
              <a:rPr lang="zh-CN" altLang="en-US" sz="2000" smtClean="0">
                <a:latin typeface="微软雅黑" pitchFamily="34" charset="-122"/>
                <a:ea typeface="微软雅黑" pitchFamily="34" charset="-122"/>
                <a:cs typeface="+mn-cs"/>
              </a:rPr>
              <a:t>对象。</a:t>
            </a:r>
          </a:p>
          <a:p>
            <a:pPr marL="11239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setImageURI</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：设置</a:t>
            </a:r>
            <a:r>
              <a:rPr lang="en-US" altLang="zh-CN" sz="2000" err="1"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的内容为指定的</a:t>
            </a:r>
            <a:r>
              <a:rPr lang="en-US" altLang="zh-CN" sz="2000" smtClean="0">
                <a:latin typeface="微软雅黑" pitchFamily="34" charset="-122"/>
                <a:ea typeface="微软雅黑" pitchFamily="34" charset="-122"/>
                <a:cs typeface="+mn-cs"/>
              </a:rPr>
              <a:t>URI</a:t>
            </a:r>
            <a:r>
              <a:rPr lang="zh-CN" altLang="en-US" sz="2000" smtClean="0">
                <a:latin typeface="微软雅黑" pitchFamily="34" charset="-122"/>
                <a:ea typeface="微软雅黑" pitchFamily="34" charset="-122"/>
                <a:cs typeface="+mn-cs"/>
              </a:rPr>
              <a:t>。</a:t>
            </a:r>
          </a:p>
        </p:txBody>
      </p:sp>
      <p:sp>
        <p:nvSpPr>
          <p:cNvPr id="348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up)">
                                      <p:cBhvr>
                                        <p:cTn id="7" dur="500"/>
                                        <p:tgtEl>
                                          <p:spTgt spid="19251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Effect transition="in" filter="wipe(up)">
                                      <p:cBhvr>
                                        <p:cTn id="11" dur="500"/>
                                        <p:tgtEl>
                                          <p:spTgt spid="1925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2515">
                                            <p:txEl>
                                              <p:pRg st="2" end="2"/>
                                            </p:txEl>
                                          </p:spTgt>
                                        </p:tgtEl>
                                        <p:attrNameLst>
                                          <p:attrName>style.visibility</p:attrName>
                                        </p:attrNameLst>
                                      </p:cBhvr>
                                      <p:to>
                                        <p:strVal val="visible"/>
                                      </p:to>
                                    </p:set>
                                    <p:animEffect transition="in" filter="wipe(up)">
                                      <p:cBhvr>
                                        <p:cTn id="16" dur="500"/>
                                        <p:tgtEl>
                                          <p:spTgt spid="1925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2515">
                                            <p:txEl>
                                              <p:pRg st="3" end="3"/>
                                            </p:txEl>
                                          </p:spTgt>
                                        </p:tgtEl>
                                        <p:attrNameLst>
                                          <p:attrName>style.visibility</p:attrName>
                                        </p:attrNameLst>
                                      </p:cBhvr>
                                      <p:to>
                                        <p:strVal val="visible"/>
                                      </p:to>
                                    </p:set>
                                    <p:animEffect transition="in" filter="wipe(up)">
                                      <p:cBhvr>
                                        <p:cTn id="21" dur="500"/>
                                        <p:tgtEl>
                                          <p:spTgt spid="19251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92515">
                                            <p:txEl>
                                              <p:pRg st="4" end="4"/>
                                            </p:txEl>
                                          </p:spTgt>
                                        </p:tgtEl>
                                        <p:attrNameLst>
                                          <p:attrName>style.visibility</p:attrName>
                                        </p:attrNameLst>
                                      </p:cBhvr>
                                      <p:to>
                                        <p:strVal val="visible"/>
                                      </p:to>
                                    </p:set>
                                    <p:animEffect transition="in" filter="wipe(up)">
                                      <p:cBhvr>
                                        <p:cTn id="26" dur="500"/>
                                        <p:tgtEl>
                                          <p:spTgt spid="19251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2515">
                                            <p:txEl>
                                              <p:pRg st="5" end="5"/>
                                            </p:txEl>
                                          </p:spTgt>
                                        </p:tgtEl>
                                        <p:attrNameLst>
                                          <p:attrName>style.visibility</p:attrName>
                                        </p:attrNameLst>
                                      </p:cBhvr>
                                      <p:to>
                                        <p:strVal val="visible"/>
                                      </p:to>
                                    </p:set>
                                    <p:animEffect transition="in" filter="wipe(up)">
                                      <p:cBhvr>
                                        <p:cTn id="31" dur="500"/>
                                        <p:tgtEl>
                                          <p:spTgt spid="19251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92515">
                                            <p:txEl>
                                              <p:pRg st="6" end="6"/>
                                            </p:txEl>
                                          </p:spTgt>
                                        </p:tgtEl>
                                        <p:attrNameLst>
                                          <p:attrName>style.visibility</p:attrName>
                                        </p:attrNameLst>
                                      </p:cBhvr>
                                      <p:to>
                                        <p:strVal val="visible"/>
                                      </p:to>
                                    </p:set>
                                    <p:animEffect transition="in" filter="wipe(up)">
                                      <p:cBhvr>
                                        <p:cTn id="36" dur="500"/>
                                        <p:tgtEl>
                                          <p:spTgt spid="19251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92515">
                                            <p:txEl>
                                              <p:pRg st="7" end="7"/>
                                            </p:txEl>
                                          </p:spTgt>
                                        </p:tgtEl>
                                        <p:attrNameLst>
                                          <p:attrName>style.visibility</p:attrName>
                                        </p:attrNameLst>
                                      </p:cBhvr>
                                      <p:to>
                                        <p:strVal val="visible"/>
                                      </p:to>
                                    </p:set>
                                    <p:animEffect transition="in" filter="wipe(up)">
                                      <p:cBhvr>
                                        <p:cTn id="41" dur="500"/>
                                        <p:tgtEl>
                                          <p:spTgt spid="19251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92515">
                                            <p:txEl>
                                              <p:pRg st="8" end="8"/>
                                            </p:txEl>
                                          </p:spTgt>
                                        </p:tgtEl>
                                        <p:attrNameLst>
                                          <p:attrName>style.visibility</p:attrName>
                                        </p:attrNameLst>
                                      </p:cBhvr>
                                      <p:to>
                                        <p:strVal val="visible"/>
                                      </p:to>
                                    </p:set>
                                    <p:animEffect transition="in" filter="wipe(up)">
                                      <p:cBhvr>
                                        <p:cTn id="46" dur="500"/>
                                        <p:tgtEl>
                                          <p:spTgt spid="192515">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92515">
                                            <p:txEl>
                                              <p:pRg st="9" end="9"/>
                                            </p:txEl>
                                          </p:spTgt>
                                        </p:tgtEl>
                                        <p:attrNameLst>
                                          <p:attrName>style.visibility</p:attrName>
                                        </p:attrNameLst>
                                      </p:cBhvr>
                                      <p:to>
                                        <p:strVal val="visible"/>
                                      </p:to>
                                    </p:set>
                                    <p:animEffect transition="in" filter="wipe(up)">
                                      <p:cBhvr>
                                        <p:cTn id="51" dur="500"/>
                                        <p:tgtEl>
                                          <p:spTgt spid="192515">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92515">
                                            <p:txEl>
                                              <p:pRg st="10" end="10"/>
                                            </p:txEl>
                                          </p:spTgt>
                                        </p:tgtEl>
                                        <p:attrNameLst>
                                          <p:attrName>style.visibility</p:attrName>
                                        </p:attrNameLst>
                                      </p:cBhvr>
                                      <p:to>
                                        <p:strVal val="visible"/>
                                      </p:to>
                                    </p:set>
                                    <p:animEffect transition="in" filter="wipe(up)">
                                      <p:cBhvr>
                                        <p:cTn id="56" dur="500"/>
                                        <p:tgtEl>
                                          <p:spTgt spid="192515">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92515">
                                            <p:txEl>
                                              <p:pRg st="11" end="11"/>
                                            </p:txEl>
                                          </p:spTgt>
                                        </p:tgtEl>
                                        <p:attrNameLst>
                                          <p:attrName>style.visibility</p:attrName>
                                        </p:attrNameLst>
                                      </p:cBhvr>
                                      <p:to>
                                        <p:strVal val="visible"/>
                                      </p:to>
                                    </p:set>
                                    <p:animEffect transition="in" filter="wipe(up)">
                                      <p:cBhvr>
                                        <p:cTn id="61" dur="500"/>
                                        <p:tgtEl>
                                          <p:spTgt spid="192515">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92515">
                                            <p:txEl>
                                              <p:pRg st="12" end="12"/>
                                            </p:txEl>
                                          </p:spTgt>
                                        </p:tgtEl>
                                        <p:attrNameLst>
                                          <p:attrName>style.visibility</p:attrName>
                                        </p:attrNameLst>
                                      </p:cBhvr>
                                      <p:to>
                                        <p:strVal val="visible"/>
                                      </p:to>
                                    </p:set>
                                    <p:animEffect transition="in" filter="wipe(up)">
                                      <p:cBhvr>
                                        <p:cTn id="66" dur="500"/>
                                        <p:tgtEl>
                                          <p:spTgt spid="1925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bldLvl="3"/>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ImageView</a:t>
            </a:r>
            <a:endParaRPr lang="zh-CN" altLang="en-US"/>
          </a:p>
        </p:txBody>
      </p:sp>
      <p:sp>
        <p:nvSpPr>
          <p:cNvPr id="192515" name="Rectangle 3"/>
          <p:cNvSpPr>
            <a:spLocks noGrp="1" noChangeArrowheads="1"/>
          </p:cNvSpPr>
          <p:nvPr>
            <p:ph type="body" idx="1"/>
          </p:nvPr>
        </p:nvSpPr>
        <p:spPr>
          <a:xfrm>
            <a:off x="214282" y="908050"/>
            <a:ext cx="8606190" cy="5545138"/>
          </a:xfrm>
        </p:spPr>
        <p:txBody>
          <a:bodyPr rIns="0"/>
          <a:lstStyle/>
          <a:p>
            <a:pPr marL="342900" lvl="1" indent="-342900">
              <a:spcBef>
                <a:spcPts val="300"/>
              </a:spcBef>
              <a:buClr>
                <a:schemeClr val="tx2"/>
              </a:buClr>
              <a:buFont typeface="Wingdings" pitchFamily="2" charset="2"/>
              <a:buChar char="v"/>
              <a:tabLst>
                <a:tab pos="3943350" algn="l"/>
                <a:tab pos="6724650" algn="l"/>
                <a:tab pos="6915150" algn="l"/>
              </a:tabLst>
              <a:defRPr/>
            </a:pPr>
            <a:r>
              <a:rPr lang="en-US" altLang="zh-CN" sz="2400" b="1" err="1" smtClean="0">
                <a:latin typeface="微软雅黑" pitchFamily="34" charset="-122"/>
                <a:ea typeface="微软雅黑" pitchFamily="34" charset="-122"/>
                <a:cs typeface="+mn-cs"/>
              </a:rPr>
              <a:t>android:scaleType</a:t>
            </a:r>
            <a:r>
              <a:rPr lang="zh-CN" altLang="en-US" sz="2400" b="1" smtClean="0">
                <a:latin typeface="微软雅黑" pitchFamily="34" charset="-122"/>
                <a:ea typeface="微软雅黑" pitchFamily="34" charset="-122"/>
                <a:cs typeface="+mn-cs"/>
              </a:rPr>
              <a:t>的取值：</a:t>
            </a:r>
            <a:endParaRPr lang="en-US" altLang="zh-CN" sz="2400" b="1" smtClean="0">
              <a:latin typeface="微软雅黑" pitchFamily="34" charset="-122"/>
              <a:ea typeface="微软雅黑" pitchFamily="34" charset="-122"/>
              <a:cs typeface="+mn-cs"/>
            </a:endParaRPr>
          </a:p>
          <a:p>
            <a:pPr marL="723900" lvl="1" indent="-361950" eaLnBrk="1" hangingPunct="1">
              <a:spcBef>
                <a:spcPts val="300"/>
              </a:spcBef>
              <a:buClr>
                <a:schemeClr val="tx2">
                  <a:lumMod val="75000"/>
                  <a:lumOff val="25000"/>
                </a:schemeClr>
              </a:buClr>
              <a:buNone/>
              <a:tabLst>
                <a:tab pos="3943350" algn="l"/>
                <a:tab pos="6724650" algn="l"/>
                <a:tab pos="6915150" algn="l"/>
              </a:tabLst>
              <a:defRPr/>
            </a:pPr>
            <a:r>
              <a:rPr lang="zh-CN" altLang="en-US" sz="2000" smtClean="0">
                <a:latin typeface="微软雅黑" pitchFamily="34" charset="-122"/>
                <a:ea typeface="微软雅黑" pitchFamily="34" charset="-122"/>
                <a:cs typeface="+mn-cs"/>
              </a:rPr>
              <a:t>①</a:t>
            </a:r>
            <a:r>
              <a:rPr lang="en-US" altLang="zh-CN" sz="2000" smtClean="0">
                <a:latin typeface="微软雅黑" pitchFamily="34" charset="-122"/>
                <a:ea typeface="微软雅黑" pitchFamily="34" charset="-122"/>
                <a:cs typeface="+mn-cs"/>
              </a:rPr>
              <a:t>matrix</a:t>
            </a:r>
            <a:r>
              <a:rPr lang="zh-CN" altLang="en-US" sz="2000" smtClean="0">
                <a:latin typeface="微软雅黑" pitchFamily="34" charset="-122"/>
                <a:ea typeface="微软雅黑" pitchFamily="34" charset="-122"/>
                <a:cs typeface="+mn-cs"/>
              </a:rPr>
              <a:t>：采用矩阵来绘图，从上到下、由左到右的顺序。</a:t>
            </a:r>
            <a:endParaRPr lang="en-US" altLang="zh-CN" sz="2000" smtClean="0">
              <a:latin typeface="微软雅黑" pitchFamily="34" charset="-122"/>
              <a:ea typeface="微软雅黑" pitchFamily="34" charset="-122"/>
              <a:cs typeface="+mn-cs"/>
            </a:endParaRPr>
          </a:p>
          <a:p>
            <a:pPr marL="723900" lvl="1" indent="-361950" eaLnBrk="1" hangingPunct="1">
              <a:spcBef>
                <a:spcPts val="300"/>
              </a:spcBef>
              <a:buClr>
                <a:schemeClr val="tx2">
                  <a:lumMod val="75000"/>
                  <a:lumOff val="25000"/>
                </a:schemeClr>
              </a:buClr>
              <a:buNone/>
              <a:tabLst>
                <a:tab pos="3943350" algn="l"/>
                <a:tab pos="6724650" algn="l"/>
                <a:tab pos="6915150" algn="l"/>
              </a:tabLst>
              <a:defRPr/>
            </a:pPr>
            <a:r>
              <a:rPr lang="zh-CN" altLang="en-US" sz="2000" smtClean="0">
                <a:latin typeface="微软雅黑" pitchFamily="34" charset="-122"/>
                <a:ea typeface="微软雅黑" pitchFamily="34" charset="-122"/>
                <a:cs typeface="+mn-cs"/>
              </a:rPr>
              <a:t>②</a:t>
            </a:r>
            <a:r>
              <a:rPr lang="en-US" altLang="zh-CN" sz="2000" err="1" smtClean="0">
                <a:latin typeface="微软雅黑" pitchFamily="34" charset="-122"/>
                <a:ea typeface="微软雅黑" pitchFamily="34" charset="-122"/>
                <a:cs typeface="+mn-cs"/>
              </a:rPr>
              <a:t>fitXY</a:t>
            </a:r>
            <a:r>
              <a:rPr lang="zh-CN" altLang="en-US" sz="2000" smtClean="0">
                <a:latin typeface="微软雅黑" pitchFamily="34" charset="-122"/>
                <a:ea typeface="微软雅黑" pitchFamily="34" charset="-122"/>
                <a:cs typeface="+mn-cs"/>
              </a:rPr>
              <a:t>：拉伸图片（不按比例）以填充</a:t>
            </a:r>
            <a:r>
              <a:rPr lang="en-US" altLang="zh-CN" sz="2000" smtClean="0">
                <a:latin typeface="微软雅黑" pitchFamily="34" charset="-122"/>
                <a:ea typeface="微软雅黑" pitchFamily="34" charset="-122"/>
                <a:cs typeface="+mn-cs"/>
              </a:rPr>
              <a:t>View</a:t>
            </a:r>
            <a:r>
              <a:rPr lang="zh-CN" altLang="en-US" sz="2000" smtClean="0">
                <a:latin typeface="微软雅黑" pitchFamily="34" charset="-122"/>
                <a:ea typeface="微软雅黑" pitchFamily="34" charset="-122"/>
                <a:cs typeface="+mn-cs"/>
              </a:rPr>
              <a:t>的宽高。</a:t>
            </a:r>
            <a:endParaRPr lang="en-US" altLang="zh-CN" sz="2000" smtClean="0">
              <a:latin typeface="微软雅黑" pitchFamily="34" charset="-122"/>
              <a:ea typeface="微软雅黑" pitchFamily="34" charset="-122"/>
              <a:cs typeface="+mn-cs"/>
            </a:endParaRPr>
          </a:p>
          <a:p>
            <a:pPr marL="723900" lvl="1" indent="-361950" eaLnBrk="1" hangingPunct="1">
              <a:spcBef>
                <a:spcPts val="300"/>
              </a:spcBef>
              <a:buClr>
                <a:schemeClr val="tx2">
                  <a:lumMod val="75000"/>
                  <a:lumOff val="25000"/>
                </a:schemeClr>
              </a:buClr>
              <a:buNone/>
              <a:tabLst>
                <a:tab pos="3943350" algn="l"/>
                <a:tab pos="6724650" algn="l"/>
                <a:tab pos="6915150" algn="l"/>
              </a:tabLst>
              <a:defRPr/>
            </a:pPr>
            <a:r>
              <a:rPr lang="zh-CN" altLang="en-US" sz="2000" smtClean="0">
                <a:latin typeface="微软雅黑" pitchFamily="34" charset="-122"/>
                <a:ea typeface="微软雅黑" pitchFamily="34" charset="-122"/>
                <a:cs typeface="+mn-cs"/>
              </a:rPr>
              <a:t>③</a:t>
            </a:r>
            <a:r>
              <a:rPr lang="en-US" altLang="zh-CN" sz="2000" err="1" smtClean="0">
                <a:latin typeface="微软雅黑" pitchFamily="34" charset="-122"/>
                <a:ea typeface="微软雅黑" pitchFamily="34" charset="-122"/>
                <a:cs typeface="+mn-cs"/>
              </a:rPr>
              <a:t>fitStart</a:t>
            </a:r>
            <a:r>
              <a:rPr lang="zh-CN" altLang="en-US" sz="2000" smtClean="0">
                <a:latin typeface="微软雅黑" pitchFamily="34" charset="-122"/>
                <a:ea typeface="微软雅黑" pitchFamily="34" charset="-122"/>
                <a:cs typeface="+mn-cs"/>
              </a:rPr>
              <a:t>：保持纵横比缩放图片，直到该图片能完全显示在</a:t>
            </a:r>
            <a:r>
              <a:rPr lang="en-US" altLang="zh-CN" sz="2000"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中，缩放完成后该图片放在</a:t>
            </a:r>
            <a:r>
              <a:rPr lang="en-US" altLang="zh-CN" sz="2000"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的左上角。</a:t>
            </a:r>
            <a:endParaRPr lang="en-US" altLang="zh-CN" sz="2000" smtClean="0">
              <a:latin typeface="微软雅黑" pitchFamily="34" charset="-122"/>
              <a:ea typeface="微软雅黑" pitchFamily="34" charset="-122"/>
              <a:cs typeface="+mn-cs"/>
            </a:endParaRPr>
          </a:p>
          <a:p>
            <a:pPr marL="723900" lvl="1" indent="-361950" eaLnBrk="1" hangingPunct="1">
              <a:spcBef>
                <a:spcPts val="300"/>
              </a:spcBef>
              <a:buClr>
                <a:schemeClr val="tx2">
                  <a:lumMod val="75000"/>
                  <a:lumOff val="25000"/>
                </a:schemeClr>
              </a:buClr>
              <a:buNone/>
              <a:tabLst>
                <a:tab pos="3943350" algn="l"/>
                <a:tab pos="6724650" algn="l"/>
                <a:tab pos="6915150" algn="l"/>
              </a:tabLst>
              <a:defRPr/>
            </a:pPr>
            <a:r>
              <a:rPr lang="zh-CN" altLang="en-US" sz="2000" smtClean="0">
                <a:latin typeface="微软雅黑" pitchFamily="34" charset="-122"/>
                <a:ea typeface="微软雅黑" pitchFamily="34" charset="-122"/>
                <a:cs typeface="+mn-cs"/>
              </a:rPr>
              <a:t>④</a:t>
            </a:r>
            <a:r>
              <a:rPr lang="en-US" altLang="zh-CN" sz="2000" err="1" smtClean="0">
                <a:latin typeface="微软雅黑" pitchFamily="34" charset="-122"/>
                <a:ea typeface="微软雅黑" pitchFamily="34" charset="-122"/>
                <a:cs typeface="+mn-cs"/>
              </a:rPr>
              <a:t>fitCenter</a:t>
            </a:r>
            <a:r>
              <a:rPr lang="zh-CN" altLang="en-US"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rPr>
              <a:t>保持纵横比缩放图片，直到该图片能完全显示在</a:t>
            </a:r>
            <a:r>
              <a:rPr lang="en-US" altLang="zh-CN" sz="2000" smtClean="0">
                <a:latin typeface="微软雅黑" pitchFamily="34" charset="-122"/>
                <a:ea typeface="微软雅黑" pitchFamily="34" charset="-122"/>
              </a:rPr>
              <a:t>ImageView</a:t>
            </a:r>
            <a:r>
              <a:rPr lang="zh-CN" altLang="en-US" sz="2000" smtClean="0">
                <a:latin typeface="微软雅黑" pitchFamily="34" charset="-122"/>
                <a:ea typeface="微软雅黑" pitchFamily="34" charset="-122"/>
              </a:rPr>
              <a:t>中，缩放完成后该图片放在</a:t>
            </a:r>
            <a:r>
              <a:rPr lang="en-US" altLang="zh-CN" sz="2000" smtClean="0">
                <a:latin typeface="微软雅黑" pitchFamily="34" charset="-122"/>
                <a:ea typeface="微软雅黑" pitchFamily="34" charset="-122"/>
              </a:rPr>
              <a:t>ImageView</a:t>
            </a:r>
            <a:r>
              <a:rPr lang="zh-CN" altLang="en-US" sz="2000" smtClean="0">
                <a:latin typeface="微软雅黑" pitchFamily="34" charset="-122"/>
                <a:ea typeface="微软雅黑" pitchFamily="34" charset="-122"/>
              </a:rPr>
              <a:t>的中央。</a:t>
            </a:r>
            <a:endParaRPr lang="en-US" altLang="zh-CN" sz="2000" smtClean="0">
              <a:latin typeface="微软雅黑" pitchFamily="34" charset="-122"/>
              <a:ea typeface="微软雅黑" pitchFamily="34" charset="-122"/>
              <a:cs typeface="+mn-cs"/>
            </a:endParaRPr>
          </a:p>
          <a:p>
            <a:pPr marL="723900" lvl="1" indent="-361950" eaLnBrk="1" hangingPunct="1">
              <a:spcBef>
                <a:spcPts val="300"/>
              </a:spcBef>
              <a:buClr>
                <a:schemeClr val="tx2">
                  <a:lumMod val="75000"/>
                  <a:lumOff val="25000"/>
                </a:schemeClr>
              </a:buClr>
              <a:buNone/>
              <a:tabLst>
                <a:tab pos="3943350" algn="l"/>
                <a:tab pos="6724650" algn="l"/>
                <a:tab pos="6915150" algn="l"/>
              </a:tabLst>
              <a:defRPr/>
            </a:pPr>
            <a:r>
              <a:rPr lang="zh-CN" altLang="en-US" sz="2000" smtClean="0">
                <a:latin typeface="微软雅黑" pitchFamily="34" charset="-122"/>
                <a:ea typeface="微软雅黑" pitchFamily="34" charset="-122"/>
              </a:rPr>
              <a:t>⑤ </a:t>
            </a:r>
            <a:r>
              <a:rPr lang="en-US" altLang="zh-CN" sz="2000" smtClean="0">
                <a:latin typeface="微软雅黑" pitchFamily="34" charset="-122"/>
                <a:ea typeface="微软雅黑" pitchFamily="34" charset="-122"/>
                <a:cs typeface="+mn-cs"/>
              </a:rPr>
              <a:t>fitEnd</a:t>
            </a:r>
            <a:r>
              <a:rPr lang="zh-CN" altLang="en-US"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rPr>
              <a:t>保持纵横比缩放图片，直到该图片能完全显示在</a:t>
            </a:r>
            <a:r>
              <a:rPr lang="en-US" altLang="zh-CN" sz="2000" smtClean="0">
                <a:latin typeface="微软雅黑" pitchFamily="34" charset="-122"/>
                <a:ea typeface="微软雅黑" pitchFamily="34" charset="-122"/>
              </a:rPr>
              <a:t>ImageView</a:t>
            </a:r>
            <a:r>
              <a:rPr lang="zh-CN" altLang="en-US" sz="2000" smtClean="0">
                <a:latin typeface="微软雅黑" pitchFamily="34" charset="-122"/>
                <a:ea typeface="微软雅黑" pitchFamily="34" charset="-122"/>
              </a:rPr>
              <a:t>中，缩放完成后该图片放在</a:t>
            </a:r>
            <a:r>
              <a:rPr lang="en-US" altLang="zh-CN" sz="2000" smtClean="0">
                <a:latin typeface="微软雅黑" pitchFamily="34" charset="-122"/>
                <a:ea typeface="微软雅黑" pitchFamily="34" charset="-122"/>
              </a:rPr>
              <a:t>ImageView</a:t>
            </a:r>
            <a:r>
              <a:rPr lang="zh-CN" altLang="en-US" sz="2000" smtClean="0">
                <a:latin typeface="微软雅黑" pitchFamily="34" charset="-122"/>
                <a:ea typeface="微软雅黑" pitchFamily="34" charset="-122"/>
              </a:rPr>
              <a:t>的右下角。</a:t>
            </a:r>
            <a:endParaRPr lang="en-US" altLang="zh-CN" sz="2000" smtClean="0">
              <a:latin typeface="微软雅黑" pitchFamily="34" charset="-122"/>
              <a:ea typeface="微软雅黑" pitchFamily="34" charset="-122"/>
              <a:cs typeface="+mn-cs"/>
            </a:endParaRPr>
          </a:p>
          <a:p>
            <a:pPr marL="723900" lvl="1" indent="-361950" eaLnBrk="1" hangingPunct="1">
              <a:spcBef>
                <a:spcPts val="300"/>
              </a:spcBef>
              <a:buClr>
                <a:schemeClr val="tx2">
                  <a:lumMod val="75000"/>
                  <a:lumOff val="25000"/>
                </a:schemeClr>
              </a:buClr>
              <a:buNone/>
              <a:tabLst>
                <a:tab pos="3943350" algn="l"/>
                <a:tab pos="6724650" algn="l"/>
                <a:tab pos="6915150" algn="l"/>
              </a:tabLst>
              <a:defRPr/>
            </a:pPr>
            <a:r>
              <a:rPr lang="zh-CN" altLang="en-US" sz="2000" smtClean="0">
                <a:latin typeface="微软雅黑" pitchFamily="34" charset="-122"/>
                <a:ea typeface="微软雅黑" pitchFamily="34" charset="-122"/>
              </a:rPr>
              <a:t>⑥ </a:t>
            </a:r>
            <a:r>
              <a:rPr lang="en-US" altLang="zh-CN" sz="2000" smtClean="0">
                <a:latin typeface="微软雅黑" pitchFamily="34" charset="-122"/>
                <a:ea typeface="微软雅黑" pitchFamily="34" charset="-122"/>
                <a:cs typeface="+mn-cs"/>
              </a:rPr>
              <a:t>center</a:t>
            </a:r>
            <a:r>
              <a:rPr lang="zh-CN" altLang="en-US" sz="2000" smtClean="0">
                <a:latin typeface="微软雅黑" pitchFamily="34" charset="-122"/>
                <a:ea typeface="微软雅黑" pitchFamily="34" charset="-122"/>
                <a:cs typeface="+mn-cs"/>
              </a:rPr>
              <a:t>：按原图大小显示图片，但图片宽高大于视图的宽高时，中间部分显示。</a:t>
            </a:r>
            <a:endParaRPr lang="en-US" altLang="zh-CN" sz="2000" smtClean="0">
              <a:latin typeface="微软雅黑" pitchFamily="34" charset="-122"/>
              <a:ea typeface="微软雅黑" pitchFamily="34" charset="-122"/>
              <a:cs typeface="+mn-cs"/>
            </a:endParaRPr>
          </a:p>
          <a:p>
            <a:pPr marL="723900" lvl="1" indent="-361950" eaLnBrk="1" hangingPunct="1">
              <a:spcBef>
                <a:spcPts val="300"/>
              </a:spcBef>
              <a:buClr>
                <a:schemeClr val="tx2">
                  <a:lumMod val="75000"/>
                  <a:lumOff val="25000"/>
                </a:schemeClr>
              </a:buClr>
              <a:buNone/>
              <a:tabLst>
                <a:tab pos="3943350" algn="l"/>
                <a:tab pos="6724650" algn="l"/>
                <a:tab pos="6915150" algn="l"/>
              </a:tabLst>
              <a:defRPr/>
            </a:pPr>
            <a:r>
              <a:rPr lang="zh-CN" altLang="en-US" sz="2000" smtClean="0">
                <a:latin typeface="微软雅黑" pitchFamily="34" charset="-122"/>
                <a:ea typeface="微软雅黑" pitchFamily="34" charset="-122"/>
              </a:rPr>
              <a:t>⑦ </a:t>
            </a:r>
            <a:r>
              <a:rPr lang="en-US" altLang="zh-CN" sz="2000" smtClean="0">
                <a:latin typeface="微软雅黑" pitchFamily="34" charset="-122"/>
                <a:ea typeface="微软雅黑" pitchFamily="34" charset="-122"/>
                <a:cs typeface="+mn-cs"/>
              </a:rPr>
              <a:t>centerCrop</a:t>
            </a:r>
            <a:r>
              <a:rPr lang="zh-CN" altLang="en-US" sz="2000" smtClean="0">
                <a:latin typeface="微软雅黑" pitchFamily="34" charset="-122"/>
                <a:ea typeface="微软雅黑" pitchFamily="34" charset="-122"/>
                <a:cs typeface="+mn-cs"/>
              </a:rPr>
              <a:t>：保持纵横比缩放图片，使得图片能完全覆盖</a:t>
            </a:r>
            <a:r>
              <a:rPr lang="en-US" altLang="zh-CN" sz="2000"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a:t>
            </a:r>
            <a:endParaRPr lang="en-US" altLang="zh-CN" sz="2000" smtClean="0">
              <a:latin typeface="微软雅黑" pitchFamily="34" charset="-122"/>
              <a:ea typeface="微软雅黑" pitchFamily="34" charset="-122"/>
              <a:cs typeface="+mn-cs"/>
            </a:endParaRPr>
          </a:p>
          <a:p>
            <a:pPr marL="723900" lvl="1" indent="-361950" eaLnBrk="1" hangingPunct="1">
              <a:spcBef>
                <a:spcPts val="300"/>
              </a:spcBef>
              <a:buClr>
                <a:schemeClr val="tx2">
                  <a:lumMod val="75000"/>
                  <a:lumOff val="25000"/>
                </a:schemeClr>
              </a:buClr>
              <a:buNone/>
              <a:tabLst>
                <a:tab pos="3943350" algn="l"/>
                <a:tab pos="6724650" algn="l"/>
                <a:tab pos="6915150" algn="l"/>
              </a:tabLst>
              <a:defRPr/>
            </a:pPr>
            <a:r>
              <a:rPr lang="zh-CN" altLang="en-US" sz="2000" smtClean="0">
                <a:latin typeface="微软雅黑" pitchFamily="34" charset="-122"/>
                <a:ea typeface="微软雅黑" pitchFamily="34" charset="-122"/>
              </a:rPr>
              <a:t>⑧ </a:t>
            </a:r>
            <a:r>
              <a:rPr lang="en-US" altLang="zh-CN" sz="2000" smtClean="0">
                <a:latin typeface="微软雅黑" pitchFamily="34" charset="-122"/>
                <a:ea typeface="微软雅黑" pitchFamily="34" charset="-122"/>
                <a:cs typeface="+mn-cs"/>
              </a:rPr>
              <a:t>centerInside</a:t>
            </a:r>
            <a:r>
              <a:rPr lang="zh-CN" altLang="en-US" sz="2000" smtClean="0">
                <a:latin typeface="微软雅黑" pitchFamily="34" charset="-122"/>
                <a:ea typeface="微软雅黑" pitchFamily="34" charset="-122"/>
                <a:cs typeface="+mn-cs"/>
              </a:rPr>
              <a:t>：当原图宽高小于或等于视图的宽高时，按原图大小居中显示；反之保持纵横比缩放图片，以使得</a:t>
            </a:r>
            <a:r>
              <a:rPr lang="en-US" altLang="zh-CN" sz="2000" smtClean="0">
                <a:latin typeface="微软雅黑" pitchFamily="34" charset="-122"/>
                <a:ea typeface="微软雅黑" pitchFamily="34" charset="-122"/>
                <a:cs typeface="+mn-cs"/>
              </a:rPr>
              <a:t>ImageView</a:t>
            </a:r>
            <a:r>
              <a:rPr lang="zh-CN" altLang="en-US" sz="2000" smtClean="0">
                <a:latin typeface="微软雅黑" pitchFamily="34" charset="-122"/>
                <a:ea typeface="微软雅黑" pitchFamily="34" charset="-122"/>
                <a:cs typeface="+mn-cs"/>
              </a:rPr>
              <a:t>能完全显示该图片。</a:t>
            </a:r>
          </a:p>
        </p:txBody>
      </p:sp>
      <p:sp>
        <p:nvSpPr>
          <p:cNvPr id="348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up)">
                                      <p:cBhvr>
                                        <p:cTn id="7" dur="500"/>
                                        <p:tgtEl>
                                          <p:spTgt spid="192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2515">
                                            <p:txEl>
                                              <p:pRg st="1" end="1"/>
                                            </p:txEl>
                                          </p:spTgt>
                                        </p:tgtEl>
                                        <p:attrNameLst>
                                          <p:attrName>style.visibility</p:attrName>
                                        </p:attrNameLst>
                                      </p:cBhvr>
                                      <p:to>
                                        <p:strVal val="visible"/>
                                      </p:to>
                                    </p:set>
                                    <p:animEffect transition="in" filter="wipe(up)">
                                      <p:cBhvr>
                                        <p:cTn id="12" dur="500"/>
                                        <p:tgtEl>
                                          <p:spTgt spid="192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Effect transition="in" filter="wipe(up)">
                                      <p:cBhvr>
                                        <p:cTn id="17" dur="500"/>
                                        <p:tgtEl>
                                          <p:spTgt spid="192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2515">
                                            <p:txEl>
                                              <p:pRg st="3" end="3"/>
                                            </p:txEl>
                                          </p:spTgt>
                                        </p:tgtEl>
                                        <p:attrNameLst>
                                          <p:attrName>style.visibility</p:attrName>
                                        </p:attrNameLst>
                                      </p:cBhvr>
                                      <p:to>
                                        <p:strVal val="visible"/>
                                      </p:to>
                                    </p:set>
                                    <p:animEffect transition="in" filter="wipe(up)">
                                      <p:cBhvr>
                                        <p:cTn id="22" dur="500"/>
                                        <p:tgtEl>
                                          <p:spTgt spid="192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2515">
                                            <p:txEl>
                                              <p:pRg st="4" end="4"/>
                                            </p:txEl>
                                          </p:spTgt>
                                        </p:tgtEl>
                                        <p:attrNameLst>
                                          <p:attrName>style.visibility</p:attrName>
                                        </p:attrNameLst>
                                      </p:cBhvr>
                                      <p:to>
                                        <p:strVal val="visible"/>
                                      </p:to>
                                    </p:set>
                                    <p:animEffect transition="in" filter="wipe(up)">
                                      <p:cBhvr>
                                        <p:cTn id="27" dur="500"/>
                                        <p:tgtEl>
                                          <p:spTgt spid="1925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2515">
                                            <p:txEl>
                                              <p:pRg st="5" end="5"/>
                                            </p:txEl>
                                          </p:spTgt>
                                        </p:tgtEl>
                                        <p:attrNameLst>
                                          <p:attrName>style.visibility</p:attrName>
                                        </p:attrNameLst>
                                      </p:cBhvr>
                                      <p:to>
                                        <p:strVal val="visible"/>
                                      </p:to>
                                    </p:set>
                                    <p:animEffect transition="in" filter="wipe(up)">
                                      <p:cBhvr>
                                        <p:cTn id="32" dur="500"/>
                                        <p:tgtEl>
                                          <p:spTgt spid="1925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2515">
                                            <p:txEl>
                                              <p:pRg st="6" end="6"/>
                                            </p:txEl>
                                          </p:spTgt>
                                        </p:tgtEl>
                                        <p:attrNameLst>
                                          <p:attrName>style.visibility</p:attrName>
                                        </p:attrNameLst>
                                      </p:cBhvr>
                                      <p:to>
                                        <p:strVal val="visible"/>
                                      </p:to>
                                    </p:set>
                                    <p:animEffect transition="in" filter="wipe(up)">
                                      <p:cBhvr>
                                        <p:cTn id="37" dur="500"/>
                                        <p:tgtEl>
                                          <p:spTgt spid="1925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2515">
                                            <p:txEl>
                                              <p:pRg st="7" end="7"/>
                                            </p:txEl>
                                          </p:spTgt>
                                        </p:tgtEl>
                                        <p:attrNameLst>
                                          <p:attrName>style.visibility</p:attrName>
                                        </p:attrNameLst>
                                      </p:cBhvr>
                                      <p:to>
                                        <p:strVal val="visible"/>
                                      </p:to>
                                    </p:set>
                                    <p:animEffect transition="in" filter="wipe(up)">
                                      <p:cBhvr>
                                        <p:cTn id="42" dur="500"/>
                                        <p:tgtEl>
                                          <p:spTgt spid="1925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2515">
                                            <p:txEl>
                                              <p:pRg st="8" end="8"/>
                                            </p:txEl>
                                          </p:spTgt>
                                        </p:tgtEl>
                                        <p:attrNameLst>
                                          <p:attrName>style.visibility</p:attrName>
                                        </p:attrNameLst>
                                      </p:cBhvr>
                                      <p:to>
                                        <p:strVal val="visible"/>
                                      </p:to>
                                    </p:set>
                                    <p:animEffect transition="in" filter="wipe(up)">
                                      <p:cBhvr>
                                        <p:cTn id="47" dur="500"/>
                                        <p:tgtEl>
                                          <p:spTgt spid="192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bldLvl="3"/>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Image</a:t>
            </a:r>
            <a:r>
              <a:rPr lang="en-US" altLang="zh-CN" smtClean="0"/>
              <a:t>View</a:t>
            </a:r>
            <a:endParaRPr lang="en-US" altLang="zh-CN" smtClean="0">
              <a:ea typeface="宋体" pitchFamily="2" charset="-122"/>
            </a:endParaRPr>
          </a:p>
        </p:txBody>
      </p:sp>
      <p:sp>
        <p:nvSpPr>
          <p:cNvPr id="147459" name="Rectangle 3"/>
          <p:cNvSpPr>
            <a:spLocks noGrp="1" noChangeArrowheads="1"/>
          </p:cNvSpPr>
          <p:nvPr>
            <p:ph type="body" idx="1"/>
          </p:nvPr>
        </p:nvSpPr>
        <p:spPr>
          <a:xfrm>
            <a:off x="323850" y="1125538"/>
            <a:ext cx="8569325" cy="5111750"/>
          </a:xfrm>
        </p:spPr>
        <p:txBody>
          <a:bodyPr/>
          <a:lstStyle/>
          <a:p>
            <a:pPr>
              <a:lnSpc>
                <a:spcPct val="110000"/>
              </a:lnSpc>
              <a:spcBef>
                <a:spcPts val="600"/>
              </a:spcBef>
              <a:buFont typeface="Wingdings" pitchFamily="2" charset="2"/>
              <a:buChar char="l"/>
              <a:defRPr/>
            </a:pPr>
            <a:r>
              <a:rPr lang="zh-CN" altLang="en-US" sz="2000" b="1" smtClean="0">
                <a:latin typeface="微软雅黑" pitchFamily="34" charset="-122"/>
                <a:ea typeface="微软雅黑" pitchFamily="34" charset="-122"/>
                <a:cs typeface="+mn-cs"/>
              </a:rPr>
              <a:t>使用</a:t>
            </a:r>
            <a:r>
              <a:rPr lang="en-US" altLang="zh-CN" sz="2000" b="1" smtClean="0">
                <a:latin typeface="微软雅黑" pitchFamily="34" charset="-122"/>
                <a:ea typeface="微软雅黑" pitchFamily="34" charset="-122"/>
                <a:cs typeface="+mn-cs"/>
              </a:rPr>
              <a:t>xml</a:t>
            </a:r>
            <a:r>
              <a:rPr lang="zh-CN" altLang="en-US" sz="2000" b="1" smtClean="0">
                <a:latin typeface="微软雅黑" pitchFamily="34" charset="-122"/>
                <a:ea typeface="微软雅黑" pitchFamily="34" charset="-122"/>
                <a:cs typeface="+mn-cs"/>
              </a:rPr>
              <a:t>属性给</a:t>
            </a:r>
            <a:r>
              <a:rPr lang="en-US" altLang="zh-CN" sz="2000" b="1" err="1" smtClean="0">
                <a:latin typeface="微软雅黑" pitchFamily="34" charset="-122"/>
                <a:ea typeface="微软雅黑" pitchFamily="34" charset="-122"/>
                <a:cs typeface="+mn-cs"/>
              </a:rPr>
              <a:t>ImageView</a:t>
            </a:r>
            <a:r>
              <a:rPr lang="zh-CN" altLang="en-US" sz="2000" b="1" smtClean="0">
                <a:latin typeface="微软雅黑" pitchFamily="34" charset="-122"/>
                <a:ea typeface="微软雅黑" pitchFamily="34" charset="-122"/>
                <a:cs typeface="+mn-cs"/>
              </a:rPr>
              <a:t>控件设置图片</a:t>
            </a:r>
            <a:endParaRPr lang="en-US" altLang="zh-CN" sz="2000" b="1" smtClean="0">
              <a:latin typeface="微软雅黑" pitchFamily="34" charset="-122"/>
              <a:ea typeface="微软雅黑" pitchFamily="34" charset="-122"/>
              <a:cs typeface="+mn-cs"/>
            </a:endParaRPr>
          </a:p>
          <a:p>
            <a:pPr>
              <a:spcBef>
                <a:spcPts val="600"/>
              </a:spcBef>
              <a:buNone/>
              <a:defRPr/>
            </a:pPr>
            <a:r>
              <a:rPr lang="en-US" altLang="zh-CN" sz="1800" smtClean="0">
                <a:latin typeface="微软雅黑" pitchFamily="34" charset="-122"/>
                <a:ea typeface="微软雅黑" pitchFamily="34" charset="-122"/>
              </a:rPr>
              <a:t>&lt;</a:t>
            </a:r>
            <a:r>
              <a:rPr lang="en-US" altLang="zh-CN" sz="1800" err="1" smtClean="0">
                <a:latin typeface="微软雅黑" pitchFamily="34" charset="-122"/>
                <a:ea typeface="微软雅黑" pitchFamily="34" charset="-122"/>
              </a:rPr>
              <a:t>ImageView</a:t>
            </a:r>
            <a:r>
              <a:rPr lang="en-US" altLang="zh-CN" sz="1800" smtClean="0">
                <a:latin typeface="微软雅黑" pitchFamily="34" charset="-122"/>
                <a:ea typeface="微软雅黑" pitchFamily="34" charset="-122"/>
              </a:rPr>
              <a:t> </a:t>
            </a:r>
          </a:p>
          <a:p>
            <a:pPr>
              <a:spcBef>
                <a:spcPts val="600"/>
              </a:spcBef>
              <a:buNone/>
              <a:defRPr/>
            </a:pPr>
            <a:r>
              <a:rPr lang="en-US" altLang="zh-CN" sz="1800" smtClean="0">
                <a:latin typeface="微软雅黑" pitchFamily="34" charset="-122"/>
                <a:ea typeface="微软雅黑" pitchFamily="34" charset="-122"/>
              </a:rPr>
              <a:t>	    </a:t>
            </a:r>
            <a:r>
              <a:rPr lang="en-US" altLang="zh-CN" sz="1800" err="1" smtClean="0">
                <a:latin typeface="微软雅黑" pitchFamily="34" charset="-122"/>
                <a:ea typeface="微软雅黑" pitchFamily="34" charset="-122"/>
              </a:rPr>
              <a:t>android:id</a:t>
            </a:r>
            <a:r>
              <a:rPr lang="en-US" altLang="zh-CN" sz="1800" smtClean="0">
                <a:latin typeface="微软雅黑" pitchFamily="34" charset="-122"/>
                <a:ea typeface="微软雅黑" pitchFamily="34" charset="-122"/>
              </a:rPr>
              <a:t>="@+id/iv"</a:t>
            </a:r>
          </a:p>
          <a:p>
            <a:pPr>
              <a:spcBef>
                <a:spcPts val="600"/>
              </a:spcBef>
              <a:buNone/>
              <a:defRPr/>
            </a:pPr>
            <a:r>
              <a:rPr lang="en-US" altLang="zh-CN" sz="1800" smtClean="0">
                <a:latin typeface="微软雅黑" pitchFamily="34" charset="-122"/>
                <a:ea typeface="微软雅黑" pitchFamily="34" charset="-122"/>
              </a:rPr>
              <a:t>	    </a:t>
            </a:r>
            <a:r>
              <a:rPr lang="en-US" altLang="zh-CN" sz="1800" err="1" smtClean="0">
                <a:latin typeface="微软雅黑" pitchFamily="34" charset="-122"/>
                <a:ea typeface="微软雅黑" pitchFamily="34" charset="-122"/>
              </a:rPr>
              <a:t>android:layout_width</a:t>
            </a:r>
            <a:r>
              <a:rPr lang="en-US" altLang="zh-CN" sz="1800" smtClean="0">
                <a:latin typeface="微软雅黑" pitchFamily="34" charset="-122"/>
                <a:ea typeface="微软雅黑" pitchFamily="34" charset="-122"/>
              </a:rPr>
              <a:t>="</a:t>
            </a:r>
            <a:r>
              <a:rPr lang="en-US" altLang="zh-CN" sz="1800" err="1" smtClean="0">
                <a:latin typeface="微软雅黑" pitchFamily="34" charset="-122"/>
                <a:ea typeface="微软雅黑" pitchFamily="34" charset="-122"/>
              </a:rPr>
              <a:t>fill_parent</a:t>
            </a:r>
            <a:r>
              <a:rPr lang="en-US" altLang="zh-CN" sz="1800" smtClean="0">
                <a:latin typeface="微软雅黑" pitchFamily="34" charset="-122"/>
                <a:ea typeface="微软雅黑" pitchFamily="34" charset="-122"/>
              </a:rPr>
              <a:t>"</a:t>
            </a:r>
          </a:p>
          <a:p>
            <a:pPr>
              <a:spcBef>
                <a:spcPts val="600"/>
              </a:spcBef>
              <a:buNone/>
              <a:defRPr/>
            </a:pPr>
            <a:r>
              <a:rPr lang="en-US" altLang="zh-CN" sz="1800" smtClean="0">
                <a:latin typeface="微软雅黑" pitchFamily="34" charset="-122"/>
                <a:ea typeface="微软雅黑" pitchFamily="34" charset="-122"/>
              </a:rPr>
              <a:t>	    </a:t>
            </a:r>
            <a:r>
              <a:rPr lang="en-US" altLang="zh-CN" sz="1800" err="1" smtClean="0">
                <a:latin typeface="微软雅黑" pitchFamily="34" charset="-122"/>
                <a:ea typeface="微软雅黑" pitchFamily="34" charset="-122"/>
              </a:rPr>
              <a:t>android:layout_height</a:t>
            </a:r>
            <a:r>
              <a:rPr lang="en-US" altLang="zh-CN" sz="1800" smtClean="0">
                <a:latin typeface="微软雅黑" pitchFamily="34" charset="-122"/>
                <a:ea typeface="微软雅黑" pitchFamily="34" charset="-122"/>
              </a:rPr>
              <a:t>="fill_parent“</a:t>
            </a:r>
          </a:p>
          <a:p>
            <a:pPr>
              <a:spcBef>
                <a:spcPts val="600"/>
              </a:spcBef>
              <a:buNone/>
              <a:defRPr/>
            </a:pPr>
            <a:r>
              <a:rPr lang="en-US" altLang="zh-CN" sz="1800" smtClean="0">
                <a:latin typeface="微软雅黑" pitchFamily="34" charset="-122"/>
                <a:ea typeface="微软雅黑" pitchFamily="34" charset="-122"/>
              </a:rPr>
              <a:t>	</a:t>
            </a:r>
            <a:r>
              <a:rPr lang="zh-CN" altLang="en-US" sz="1800" smtClean="0">
                <a:latin typeface="微软雅黑" pitchFamily="34" charset="-122"/>
                <a:ea typeface="微软雅黑" pitchFamily="34" charset="-122"/>
              </a:rPr>
              <a:t>    </a:t>
            </a:r>
            <a:r>
              <a:rPr lang="en-US" altLang="zh-CN" sz="1800" smtClean="0">
                <a:latin typeface="微软雅黑" pitchFamily="34" charset="-122"/>
                <a:ea typeface="微软雅黑" pitchFamily="34" charset="-122"/>
              </a:rPr>
              <a:t>android:src=“@drawable/pic4”</a:t>
            </a:r>
          </a:p>
          <a:p>
            <a:pPr>
              <a:spcBef>
                <a:spcPts val="600"/>
              </a:spcBef>
              <a:buNone/>
              <a:defRPr/>
            </a:pPr>
            <a:r>
              <a:rPr lang="en-US" altLang="zh-CN" sz="1800" smtClean="0">
                <a:latin typeface="微软雅黑" pitchFamily="34" charset="-122"/>
                <a:ea typeface="微软雅黑" pitchFamily="34" charset="-122"/>
              </a:rPr>
              <a:t>	    </a:t>
            </a:r>
            <a:r>
              <a:rPr lang="en-US" altLang="zh-CN" sz="1800" err="1" smtClean="0">
                <a:latin typeface="微软雅黑" pitchFamily="34" charset="-122"/>
                <a:ea typeface="微软雅黑" pitchFamily="34" charset="-122"/>
              </a:rPr>
              <a:t>android:scaleType</a:t>
            </a:r>
            <a:r>
              <a:rPr lang="en-US" altLang="zh-CN" sz="1800" smtClean="0">
                <a:latin typeface="微软雅黑" pitchFamily="34" charset="-122"/>
                <a:ea typeface="微软雅黑" pitchFamily="34" charset="-122"/>
              </a:rPr>
              <a:t>="</a:t>
            </a:r>
            <a:r>
              <a:rPr lang="en-US" altLang="zh-CN" sz="1800" err="1" smtClean="0">
                <a:latin typeface="微软雅黑" pitchFamily="34" charset="-122"/>
                <a:ea typeface="微软雅黑" pitchFamily="34" charset="-122"/>
              </a:rPr>
              <a:t>centerInside</a:t>
            </a:r>
            <a:r>
              <a:rPr lang="en-US" altLang="zh-CN" sz="1800" smtClean="0">
                <a:latin typeface="微软雅黑" pitchFamily="34" charset="-122"/>
                <a:ea typeface="微软雅黑" pitchFamily="34" charset="-122"/>
              </a:rPr>
              <a:t>” /&gt;</a:t>
            </a:r>
          </a:p>
          <a:p>
            <a:pPr>
              <a:lnSpc>
                <a:spcPct val="110000"/>
              </a:lnSpc>
              <a:spcBef>
                <a:spcPts val="600"/>
              </a:spcBef>
              <a:buFont typeface="Wingdings" pitchFamily="2" charset="2"/>
              <a:buChar char="l"/>
              <a:defRPr/>
            </a:pPr>
            <a:r>
              <a:rPr lang="zh-CN" altLang="en-US" sz="2000" b="1" smtClean="0">
                <a:latin typeface="微软雅黑" pitchFamily="34" charset="-122"/>
                <a:ea typeface="微软雅黑" pitchFamily="34" charset="-122"/>
              </a:rPr>
              <a:t>使用代码给</a:t>
            </a:r>
            <a:r>
              <a:rPr lang="en-US" altLang="zh-CN" sz="2000" b="1" err="1" smtClean="0">
                <a:latin typeface="微软雅黑" pitchFamily="34" charset="-122"/>
                <a:ea typeface="微软雅黑" pitchFamily="34" charset="-122"/>
              </a:rPr>
              <a:t>ImageView</a:t>
            </a:r>
            <a:r>
              <a:rPr lang="zh-CN" altLang="en-US" sz="2000" b="1" smtClean="0">
                <a:latin typeface="微软雅黑" pitchFamily="34" charset="-122"/>
                <a:ea typeface="微软雅黑" pitchFamily="34" charset="-122"/>
              </a:rPr>
              <a:t>控件设置图片</a:t>
            </a:r>
            <a:endParaRPr lang="en-US" altLang="zh-CN" sz="2000" b="1" smtClean="0">
              <a:latin typeface="微软雅黑" pitchFamily="34" charset="-122"/>
              <a:ea typeface="微软雅黑" pitchFamily="34" charset="-122"/>
            </a:endParaRPr>
          </a:p>
          <a:p>
            <a:pPr>
              <a:buNone/>
            </a:pPr>
            <a:r>
              <a:rPr lang="en-US" altLang="zh-CN" sz="1800" err="1" smtClean="0"/>
              <a:t>ImageView</a:t>
            </a:r>
            <a:r>
              <a:rPr lang="en-US" altLang="zh-CN" sz="1800" smtClean="0"/>
              <a:t> iv;</a:t>
            </a:r>
            <a:endParaRPr lang="zh-CN" altLang="en-US" sz="1800" smtClean="0"/>
          </a:p>
          <a:p>
            <a:pPr>
              <a:buNone/>
            </a:pPr>
            <a:r>
              <a:rPr lang="en-US" altLang="zh-CN" sz="1800" smtClean="0"/>
              <a:t>public void </a:t>
            </a:r>
            <a:r>
              <a:rPr lang="en-US" altLang="zh-CN" sz="1800" err="1" smtClean="0"/>
              <a:t>onCreate</a:t>
            </a:r>
            <a:r>
              <a:rPr lang="en-US" altLang="zh-CN" sz="1800" smtClean="0"/>
              <a:t>(Bundle </a:t>
            </a:r>
            <a:r>
              <a:rPr lang="en-US" altLang="zh-CN" sz="1800" err="1" smtClean="0"/>
              <a:t>savedInstanceState</a:t>
            </a:r>
            <a:r>
              <a:rPr lang="en-US" altLang="zh-CN" sz="1800" smtClean="0"/>
              <a:t>) {</a:t>
            </a:r>
            <a:endParaRPr lang="zh-CN" altLang="en-US" sz="1800" smtClean="0"/>
          </a:p>
          <a:p>
            <a:pPr>
              <a:buNone/>
            </a:pPr>
            <a:r>
              <a:rPr lang="zh-CN" altLang="en-US" sz="1800" smtClean="0"/>
              <a:t>        </a:t>
            </a:r>
            <a:r>
              <a:rPr lang="en-US" altLang="zh-CN" sz="1800" err="1" smtClean="0"/>
              <a:t>super.onCreate</a:t>
            </a:r>
            <a:r>
              <a:rPr lang="en-US" altLang="zh-CN" sz="1800" smtClean="0"/>
              <a:t>(</a:t>
            </a:r>
            <a:r>
              <a:rPr lang="en-US" altLang="zh-CN" sz="1800" err="1" smtClean="0"/>
              <a:t>savedInstanceState</a:t>
            </a:r>
            <a:r>
              <a:rPr lang="en-US" altLang="zh-CN" sz="1800" smtClean="0"/>
              <a:t>);</a:t>
            </a:r>
          </a:p>
          <a:p>
            <a:pPr>
              <a:buNone/>
            </a:pPr>
            <a:r>
              <a:rPr lang="zh-CN" altLang="en-US" sz="1800" smtClean="0"/>
              <a:t>        </a:t>
            </a:r>
            <a:r>
              <a:rPr lang="en-US" altLang="zh-CN" sz="1800" err="1" smtClean="0"/>
              <a:t>setContentView</a:t>
            </a:r>
            <a:r>
              <a:rPr lang="en-US" altLang="zh-CN" sz="1800" smtClean="0"/>
              <a:t>(</a:t>
            </a:r>
            <a:r>
              <a:rPr lang="en-US" altLang="zh-CN" sz="1800" err="1" smtClean="0"/>
              <a:t>R.layout.layoutimageview</a:t>
            </a:r>
            <a:r>
              <a:rPr lang="en-US" altLang="zh-CN" sz="1800" smtClean="0"/>
              <a:t>);</a:t>
            </a:r>
            <a:endParaRPr lang="zh-CN" altLang="en-US" sz="1800" smtClean="0"/>
          </a:p>
          <a:p>
            <a:pPr>
              <a:buNone/>
            </a:pPr>
            <a:r>
              <a:rPr lang="zh-CN" altLang="en-US" sz="1800" smtClean="0"/>
              <a:t>        </a:t>
            </a:r>
            <a:r>
              <a:rPr lang="en-US" altLang="zh-CN" sz="1800" smtClean="0"/>
              <a:t>iv=(</a:t>
            </a:r>
            <a:r>
              <a:rPr lang="en-US" altLang="zh-CN" sz="1800" err="1" smtClean="0"/>
              <a:t>ImageView</a:t>
            </a:r>
            <a:r>
              <a:rPr lang="en-US" altLang="zh-CN" sz="1800" smtClean="0"/>
              <a:t>) </a:t>
            </a:r>
            <a:r>
              <a:rPr lang="en-US" altLang="zh-CN" sz="1800" err="1" smtClean="0"/>
              <a:t>findViewById</a:t>
            </a:r>
            <a:r>
              <a:rPr lang="en-US" altLang="zh-CN" sz="1800" smtClean="0"/>
              <a:t>(</a:t>
            </a:r>
            <a:r>
              <a:rPr lang="en-US" altLang="zh-CN" sz="1800" err="1" smtClean="0"/>
              <a:t>R.id.iv</a:t>
            </a:r>
            <a:r>
              <a:rPr lang="en-US" altLang="zh-CN" sz="1800" smtClean="0"/>
              <a:t>);</a:t>
            </a:r>
            <a:endParaRPr lang="zh-CN" altLang="en-US" sz="1800" smtClean="0"/>
          </a:p>
          <a:p>
            <a:pPr>
              <a:buNone/>
            </a:pPr>
            <a:r>
              <a:rPr lang="en-US" altLang="zh-CN" sz="1800" b="1" smtClean="0"/>
              <a:t>        </a:t>
            </a:r>
            <a:r>
              <a:rPr lang="en-US" altLang="zh-CN" sz="1800" b="1" err="1" smtClean="0"/>
              <a:t>iv.setImageResource</a:t>
            </a:r>
            <a:r>
              <a:rPr lang="en-US" altLang="zh-CN" sz="1800" b="1" smtClean="0"/>
              <a:t>(R.drawable.pic4);</a:t>
            </a:r>
          </a:p>
          <a:p>
            <a:pPr>
              <a:buNone/>
            </a:pPr>
            <a:r>
              <a:rPr lang="en-US" altLang="zh-CN" sz="1800" smtClean="0">
                <a:latin typeface="微软雅黑" pitchFamily="34" charset="-122"/>
                <a:ea typeface="微软雅黑" pitchFamily="34" charset="-122"/>
                <a:cs typeface="+mn-cs"/>
              </a:rPr>
              <a:t>}</a:t>
            </a: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5" name="矩形 4"/>
          <p:cNvSpPr/>
          <p:nvPr/>
        </p:nvSpPr>
        <p:spPr>
          <a:xfrm>
            <a:off x="5929322" y="4643446"/>
            <a:ext cx="2714644" cy="1192634"/>
          </a:xfrm>
          <a:prstGeom prst="rect">
            <a:avLst/>
          </a:prstGeom>
          <a:ln w="38100">
            <a:solidFill>
              <a:srgbClr val="FF0000"/>
            </a:solidFill>
          </a:ln>
        </p:spPr>
        <p:txBody>
          <a:bodyPr wrap="square">
            <a:spAutoFit/>
          </a:bodyPr>
          <a:lstStyle/>
          <a:p>
            <a:pPr marL="4381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1600" smtClean="0">
                <a:latin typeface="微软雅黑" pitchFamily="34" charset="-122"/>
                <a:ea typeface="微软雅黑" pitchFamily="34" charset="-122"/>
              </a:rPr>
              <a:t>setImageDrawable()</a:t>
            </a:r>
            <a:endParaRPr lang="zh-CN" altLang="en-US" sz="1600" smtClean="0">
              <a:latin typeface="微软雅黑" pitchFamily="34" charset="-122"/>
              <a:ea typeface="微软雅黑" pitchFamily="34" charset="-122"/>
            </a:endParaRPr>
          </a:p>
          <a:p>
            <a:pPr marL="4381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1600" smtClean="0">
                <a:latin typeface="微软雅黑" pitchFamily="34" charset="-122"/>
                <a:ea typeface="微软雅黑" pitchFamily="34" charset="-122"/>
              </a:rPr>
              <a:t>setImageResource()</a:t>
            </a:r>
            <a:endParaRPr lang="zh-CN" altLang="en-US" sz="1600" smtClean="0">
              <a:latin typeface="微软雅黑" pitchFamily="34" charset="-122"/>
              <a:ea typeface="微软雅黑" pitchFamily="34" charset="-122"/>
            </a:endParaRPr>
          </a:p>
          <a:p>
            <a:pPr marL="4381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1600" smtClean="0">
                <a:latin typeface="微软雅黑" pitchFamily="34" charset="-122"/>
                <a:ea typeface="微软雅黑" pitchFamily="34" charset="-122"/>
              </a:rPr>
              <a:t>setImageBitmap()</a:t>
            </a:r>
            <a:endParaRPr lang="zh-CN" altLang="en-US" sz="1600" smtClean="0">
              <a:latin typeface="微软雅黑" pitchFamily="34" charset="-122"/>
              <a:ea typeface="微软雅黑" pitchFamily="34" charset="-122"/>
            </a:endParaRPr>
          </a:p>
          <a:p>
            <a:pPr marL="438150" lvl="2" indent="-3619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1600" smtClean="0">
                <a:latin typeface="微软雅黑" pitchFamily="34" charset="-122"/>
                <a:ea typeface="微软雅黑" pitchFamily="34" charset="-122"/>
              </a:rPr>
              <a:t>setImageURI()</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up)">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up)">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up)">
                                      <p:cBhvr>
                                        <p:cTn id="17" dur="5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wipe(up)">
                                      <p:cBhvr>
                                        <p:cTn id="22" dur="500"/>
                                        <p:tgtEl>
                                          <p:spTgt spid="147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7459">
                                            <p:txEl>
                                              <p:pRg st="4" end="4"/>
                                            </p:txEl>
                                          </p:spTgt>
                                        </p:tgtEl>
                                        <p:attrNameLst>
                                          <p:attrName>style.visibility</p:attrName>
                                        </p:attrNameLst>
                                      </p:cBhvr>
                                      <p:to>
                                        <p:strVal val="visible"/>
                                      </p:to>
                                    </p:set>
                                    <p:animEffect transition="in" filter="wipe(up)">
                                      <p:cBhvr>
                                        <p:cTn id="27" dur="500"/>
                                        <p:tgtEl>
                                          <p:spTgt spid="147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7459">
                                            <p:txEl>
                                              <p:pRg st="5" end="5"/>
                                            </p:txEl>
                                          </p:spTgt>
                                        </p:tgtEl>
                                        <p:attrNameLst>
                                          <p:attrName>style.visibility</p:attrName>
                                        </p:attrNameLst>
                                      </p:cBhvr>
                                      <p:to>
                                        <p:strVal val="visible"/>
                                      </p:to>
                                    </p:set>
                                    <p:animEffect transition="in" filter="wipe(up)">
                                      <p:cBhvr>
                                        <p:cTn id="32" dur="500"/>
                                        <p:tgtEl>
                                          <p:spTgt spid="147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7459">
                                            <p:txEl>
                                              <p:pRg st="6" end="6"/>
                                            </p:txEl>
                                          </p:spTgt>
                                        </p:tgtEl>
                                        <p:attrNameLst>
                                          <p:attrName>style.visibility</p:attrName>
                                        </p:attrNameLst>
                                      </p:cBhvr>
                                      <p:to>
                                        <p:strVal val="visible"/>
                                      </p:to>
                                    </p:set>
                                    <p:animEffect transition="in" filter="wipe(up)">
                                      <p:cBhvr>
                                        <p:cTn id="37" dur="500"/>
                                        <p:tgtEl>
                                          <p:spTgt spid="147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7459">
                                            <p:txEl>
                                              <p:pRg st="7" end="7"/>
                                            </p:txEl>
                                          </p:spTgt>
                                        </p:tgtEl>
                                        <p:attrNameLst>
                                          <p:attrName>style.visibility</p:attrName>
                                        </p:attrNameLst>
                                      </p:cBhvr>
                                      <p:to>
                                        <p:strVal val="visible"/>
                                      </p:to>
                                    </p:set>
                                    <p:animEffect transition="in" filter="wipe(up)">
                                      <p:cBhvr>
                                        <p:cTn id="42" dur="500"/>
                                        <p:tgtEl>
                                          <p:spTgt spid="1474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7459">
                                            <p:txEl>
                                              <p:pRg st="8" end="8"/>
                                            </p:txEl>
                                          </p:spTgt>
                                        </p:tgtEl>
                                        <p:attrNameLst>
                                          <p:attrName>style.visibility</p:attrName>
                                        </p:attrNameLst>
                                      </p:cBhvr>
                                      <p:to>
                                        <p:strVal val="visible"/>
                                      </p:to>
                                    </p:set>
                                    <p:animEffect transition="in" filter="wipe(up)">
                                      <p:cBhvr>
                                        <p:cTn id="47" dur="500"/>
                                        <p:tgtEl>
                                          <p:spTgt spid="1474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7459">
                                            <p:txEl>
                                              <p:pRg st="9" end="9"/>
                                            </p:txEl>
                                          </p:spTgt>
                                        </p:tgtEl>
                                        <p:attrNameLst>
                                          <p:attrName>style.visibility</p:attrName>
                                        </p:attrNameLst>
                                      </p:cBhvr>
                                      <p:to>
                                        <p:strVal val="visible"/>
                                      </p:to>
                                    </p:set>
                                    <p:animEffect transition="in" filter="wipe(up)">
                                      <p:cBhvr>
                                        <p:cTn id="52" dur="500"/>
                                        <p:tgtEl>
                                          <p:spTgt spid="14745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7459">
                                            <p:txEl>
                                              <p:pRg st="10" end="10"/>
                                            </p:txEl>
                                          </p:spTgt>
                                        </p:tgtEl>
                                        <p:attrNameLst>
                                          <p:attrName>style.visibility</p:attrName>
                                        </p:attrNameLst>
                                      </p:cBhvr>
                                      <p:to>
                                        <p:strVal val="visible"/>
                                      </p:to>
                                    </p:set>
                                    <p:animEffect transition="in" filter="wipe(up)">
                                      <p:cBhvr>
                                        <p:cTn id="57" dur="500"/>
                                        <p:tgtEl>
                                          <p:spTgt spid="14745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7459">
                                            <p:txEl>
                                              <p:pRg st="11" end="11"/>
                                            </p:txEl>
                                          </p:spTgt>
                                        </p:tgtEl>
                                        <p:attrNameLst>
                                          <p:attrName>style.visibility</p:attrName>
                                        </p:attrNameLst>
                                      </p:cBhvr>
                                      <p:to>
                                        <p:strVal val="visible"/>
                                      </p:to>
                                    </p:set>
                                    <p:animEffect transition="in" filter="wipe(up)">
                                      <p:cBhvr>
                                        <p:cTn id="62" dur="500"/>
                                        <p:tgtEl>
                                          <p:spTgt spid="14745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7459">
                                            <p:txEl>
                                              <p:pRg st="12" end="12"/>
                                            </p:txEl>
                                          </p:spTgt>
                                        </p:tgtEl>
                                        <p:attrNameLst>
                                          <p:attrName>style.visibility</p:attrName>
                                        </p:attrNameLst>
                                      </p:cBhvr>
                                      <p:to>
                                        <p:strVal val="visible"/>
                                      </p:to>
                                    </p:set>
                                    <p:animEffect transition="in" filter="wipe(up)">
                                      <p:cBhvr>
                                        <p:cTn id="67" dur="500"/>
                                        <p:tgtEl>
                                          <p:spTgt spid="14745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7459">
                                            <p:txEl>
                                              <p:pRg st="13" end="13"/>
                                            </p:txEl>
                                          </p:spTgt>
                                        </p:tgtEl>
                                        <p:attrNameLst>
                                          <p:attrName>style.visibility</p:attrName>
                                        </p:attrNameLst>
                                      </p:cBhvr>
                                      <p:to>
                                        <p:strVal val="visible"/>
                                      </p:to>
                                    </p:set>
                                    <p:animEffect transition="in" filter="wipe(up)">
                                      <p:cBhvr>
                                        <p:cTn id="72" dur="500"/>
                                        <p:tgtEl>
                                          <p:spTgt spid="14745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7459">
                                            <p:txEl>
                                              <p:pRg st="14" end="14"/>
                                            </p:txEl>
                                          </p:spTgt>
                                        </p:tgtEl>
                                        <p:attrNameLst>
                                          <p:attrName>style.visibility</p:attrName>
                                        </p:attrNameLst>
                                      </p:cBhvr>
                                      <p:to>
                                        <p:strVal val="visible"/>
                                      </p:to>
                                    </p:set>
                                    <p:animEffect transition="in" filter="wipe(up)">
                                      <p:cBhvr>
                                        <p:cTn id="77" dur="500"/>
                                        <p:tgtEl>
                                          <p:spTgt spid="1474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sz="half" idx="1"/>
          </p:nvPr>
        </p:nvSpPr>
        <p:spPr>
          <a:xfrm>
            <a:off x="250825" y="1052513"/>
            <a:ext cx="8497888" cy="5400675"/>
          </a:xfrm>
        </p:spPr>
        <p:txBody>
          <a:bodyPr/>
          <a:lstStyle/>
          <a:p>
            <a:pPr eaLnBrk="1" hangingPunct="1">
              <a:lnSpc>
                <a:spcPct val="130000"/>
              </a:lnSpc>
              <a:spcBef>
                <a:spcPts val="600"/>
              </a:spcBef>
              <a:buClr>
                <a:schemeClr val="tx2">
                  <a:lumMod val="75000"/>
                  <a:lumOff val="25000"/>
                </a:schemeClr>
              </a:buClr>
              <a:defRPr/>
            </a:pPr>
            <a:r>
              <a:rPr lang="zh-CN" sz="2400" b="1" smtClean="0">
                <a:latin typeface="微软雅黑" pitchFamily="34" charset="-122"/>
                <a:ea typeface="微软雅黑" pitchFamily="34" charset="-122"/>
              </a:rPr>
              <a:t>控件是</a:t>
            </a:r>
            <a:r>
              <a:rPr lang="en-US" sz="2400" b="1" smtClean="0">
                <a:latin typeface="微软雅黑" pitchFamily="34" charset="-122"/>
                <a:ea typeface="微软雅黑" pitchFamily="34" charset="-122"/>
              </a:rPr>
              <a:t>Android</a:t>
            </a:r>
            <a:r>
              <a:rPr lang="zh-CN" sz="2400" b="1" smtClean="0">
                <a:latin typeface="微软雅黑" pitchFamily="34" charset="-122"/>
                <a:ea typeface="微软雅黑" pitchFamily="34" charset="-122"/>
              </a:rPr>
              <a:t>用户界面中的组成元素</a:t>
            </a:r>
            <a:r>
              <a:rPr lang="zh-CN" altLang="en-US" sz="2400" b="1" smtClean="0">
                <a:latin typeface="微软雅黑" pitchFamily="34" charset="-122"/>
                <a:ea typeface="微软雅黑" pitchFamily="34" charset="-122"/>
              </a:rPr>
              <a:t>。</a:t>
            </a:r>
            <a:endParaRPr lang="en-US" altLang="zh-CN" sz="2400" b="1" smtClean="0">
              <a:latin typeface="微软雅黑" pitchFamily="34" charset="-122"/>
              <a:ea typeface="微软雅黑" pitchFamily="34" charset="-122"/>
            </a:endParaRPr>
          </a:p>
          <a:p>
            <a:pPr eaLnBrk="1" hangingPunct="1">
              <a:lnSpc>
                <a:spcPct val="130000"/>
              </a:lnSpc>
              <a:spcBef>
                <a:spcPts val="600"/>
              </a:spcBef>
              <a:buClr>
                <a:schemeClr val="tx2">
                  <a:lumMod val="75000"/>
                  <a:lumOff val="25000"/>
                </a:schemeClr>
              </a:buClr>
              <a:defRPr/>
            </a:pPr>
            <a:r>
              <a:rPr lang="en-US" altLang="zh-CN" sz="2400" b="1" smtClean="0">
                <a:latin typeface="微软雅黑" pitchFamily="34" charset="-122"/>
                <a:ea typeface="微软雅黑" pitchFamily="34" charset="-122"/>
              </a:rPr>
              <a:t>View</a:t>
            </a:r>
            <a:r>
              <a:rPr lang="zh-CN" altLang="en-US" sz="2400" b="1" smtClean="0">
                <a:latin typeface="微软雅黑" pitchFamily="34" charset="-122"/>
                <a:ea typeface="微软雅黑" pitchFamily="34" charset="-122"/>
              </a:rPr>
              <a:t>（视图）</a:t>
            </a:r>
            <a:endParaRPr lang="en-US" altLang="zh-CN" sz="2400" b="1" smtClean="0">
              <a:latin typeface="微软雅黑" pitchFamily="34" charset="-122"/>
              <a:ea typeface="微软雅黑" pitchFamily="34" charset="-122"/>
            </a:endParaRPr>
          </a:p>
          <a:p>
            <a:pPr marL="723900" lvl="1" indent="-361950" eaLnBrk="1" hangingPunct="1">
              <a:lnSpc>
                <a:spcPct val="130000"/>
              </a:lnSpc>
              <a:spcBef>
                <a:spcPts val="600"/>
              </a:spcBef>
              <a:buClr>
                <a:schemeClr val="tx2">
                  <a:lumMod val="75000"/>
                  <a:lumOff val="25000"/>
                </a:schemeClr>
              </a:buClr>
              <a:buFont typeface="Wingdings" pitchFamily="2" charset="2"/>
              <a:buChar char="l"/>
              <a:defRPr/>
            </a:pPr>
            <a:r>
              <a:rPr lang="zh-CN" altLang="en-US" sz="2200" smtClean="0">
                <a:latin typeface="微软雅黑" pitchFamily="34" charset="-122"/>
                <a:ea typeface="微软雅黑" pitchFamily="34" charset="-122"/>
                <a:cs typeface="+mn-cs"/>
              </a:rPr>
              <a:t>每个</a:t>
            </a:r>
            <a:r>
              <a:rPr lang="en-US" altLang="zh-CN" sz="2200" smtClean="0">
                <a:latin typeface="微软雅黑" pitchFamily="34" charset="-122"/>
                <a:ea typeface="微软雅黑" pitchFamily="34" charset="-122"/>
                <a:cs typeface="+mn-cs"/>
              </a:rPr>
              <a:t>View</a:t>
            </a:r>
            <a:r>
              <a:rPr lang="zh-CN" altLang="en-US" sz="2200" smtClean="0">
                <a:latin typeface="微软雅黑" pitchFamily="34" charset="-122"/>
                <a:ea typeface="微软雅黑" pitchFamily="34" charset="-122"/>
                <a:cs typeface="+mn-cs"/>
              </a:rPr>
              <a:t>的子类对象都是</a:t>
            </a:r>
            <a:r>
              <a:rPr lang="en-US" altLang="zh-CN" sz="2200" err="1" smtClean="0">
                <a:latin typeface="微软雅黑" pitchFamily="34" charset="-122"/>
                <a:ea typeface="微软雅黑" pitchFamily="34" charset="-122"/>
                <a:cs typeface="+mn-cs"/>
              </a:rPr>
              <a:t>android.view.View</a:t>
            </a:r>
            <a:r>
              <a:rPr lang="zh-CN" altLang="en-US" sz="2200" smtClean="0">
                <a:latin typeface="微软雅黑" pitchFamily="34" charset="-122"/>
                <a:ea typeface="微软雅黑" pitchFamily="34" charset="-122"/>
                <a:cs typeface="+mn-cs"/>
              </a:rPr>
              <a:t>类的一个实例。</a:t>
            </a:r>
            <a:r>
              <a:rPr lang="en-US" altLang="zh-CN" sz="2200" smtClean="0">
                <a:latin typeface="微软雅黑" pitchFamily="34" charset="-122"/>
                <a:ea typeface="微软雅黑" pitchFamily="34" charset="-122"/>
                <a:cs typeface="+mn-cs"/>
              </a:rPr>
              <a:t> </a:t>
            </a:r>
          </a:p>
          <a:p>
            <a:pPr marL="723900" lvl="1" indent="-361950" eaLnBrk="1" hangingPunct="1">
              <a:lnSpc>
                <a:spcPct val="130000"/>
              </a:lnSpc>
              <a:spcBef>
                <a:spcPts val="600"/>
              </a:spcBef>
              <a:buClr>
                <a:schemeClr val="tx2">
                  <a:lumMod val="75000"/>
                  <a:lumOff val="25000"/>
                </a:schemeClr>
              </a:buClr>
              <a:buFont typeface="Wingdings" pitchFamily="2" charset="2"/>
              <a:buChar char="l"/>
              <a:defRPr/>
            </a:pPr>
            <a:r>
              <a:rPr lang="en-US" altLang="zh-CN" sz="2200" smtClean="0">
                <a:latin typeface="微软雅黑" pitchFamily="34" charset="-122"/>
                <a:ea typeface="微软雅黑" pitchFamily="34" charset="-122"/>
                <a:cs typeface="+mn-cs"/>
              </a:rPr>
              <a:t>View</a:t>
            </a:r>
            <a:r>
              <a:rPr lang="zh-CN" altLang="en-US" sz="2200" smtClean="0">
                <a:latin typeface="微软雅黑" pitchFamily="34" charset="-122"/>
                <a:ea typeface="微软雅黑" pitchFamily="34" charset="-122"/>
                <a:cs typeface="+mn-cs"/>
              </a:rPr>
              <a:t>对象是一个数据体，它的属性存储了用于屏幕上一块矩形区域的布局参数及内容。</a:t>
            </a:r>
            <a:endParaRPr lang="en-US" altLang="zh-CN" sz="2200" smtClean="0">
              <a:latin typeface="微软雅黑" pitchFamily="34" charset="-122"/>
              <a:ea typeface="微软雅黑" pitchFamily="34" charset="-122"/>
              <a:cs typeface="+mn-cs"/>
            </a:endParaRPr>
          </a:p>
          <a:p>
            <a:pPr marL="723900" lvl="1" indent="-361950" eaLnBrk="1" hangingPunct="1">
              <a:lnSpc>
                <a:spcPct val="130000"/>
              </a:lnSpc>
              <a:spcBef>
                <a:spcPts val="600"/>
              </a:spcBef>
              <a:buClr>
                <a:schemeClr val="tx2">
                  <a:lumMod val="75000"/>
                  <a:lumOff val="25000"/>
                </a:schemeClr>
              </a:buClr>
              <a:buFont typeface="Wingdings" pitchFamily="2" charset="2"/>
              <a:buChar char="l"/>
              <a:defRPr/>
            </a:pPr>
            <a:r>
              <a:rPr lang="en-US" altLang="zh-CN" sz="2200" smtClean="0">
                <a:latin typeface="微软雅黑" pitchFamily="34" charset="-122"/>
                <a:ea typeface="微软雅黑" pitchFamily="34" charset="-122"/>
                <a:cs typeface="+mn-cs"/>
              </a:rPr>
              <a:t>View</a:t>
            </a:r>
            <a:r>
              <a:rPr lang="zh-CN" altLang="en-US" sz="2200" smtClean="0">
                <a:latin typeface="微软雅黑" pitchFamily="34" charset="-122"/>
                <a:ea typeface="微软雅黑" pitchFamily="34" charset="-122"/>
                <a:cs typeface="+mn-cs"/>
              </a:rPr>
              <a:t>是所有可视化窗体控件的基类。</a:t>
            </a:r>
          </a:p>
          <a:p>
            <a:pPr lvl="1">
              <a:lnSpc>
                <a:spcPct val="130000"/>
              </a:lnSpc>
              <a:spcBef>
                <a:spcPts val="600"/>
              </a:spcBef>
              <a:defRPr/>
            </a:pPr>
            <a:endParaRPr lang="zh-CN" altLang="en-US" sz="2200" smtClean="0">
              <a:ea typeface="宋体" pitchFamily="2" charset="-122"/>
            </a:endParaRPr>
          </a:p>
          <a:p>
            <a:pPr lvl="1">
              <a:lnSpc>
                <a:spcPct val="130000"/>
              </a:lnSpc>
              <a:spcBef>
                <a:spcPts val="600"/>
              </a:spcBef>
              <a:defRPr/>
            </a:pPr>
            <a:endParaRPr lang="zh-CN" altLang="en-US" sz="2200" smtClean="0">
              <a:ea typeface="宋体" pitchFamily="2" charset="-122"/>
            </a:endParaRPr>
          </a:p>
          <a:p>
            <a:pPr lvl="1">
              <a:lnSpc>
                <a:spcPct val="130000"/>
              </a:lnSpc>
              <a:spcBef>
                <a:spcPts val="600"/>
              </a:spcBef>
              <a:defRPr/>
            </a:pPr>
            <a:endParaRPr lang="zh-CN" altLang="en-US" sz="2200" smtClean="0">
              <a:ea typeface="宋体" pitchFamily="2" charset="-122"/>
            </a:endParaRPr>
          </a:p>
          <a:p>
            <a:pPr lvl="1">
              <a:lnSpc>
                <a:spcPct val="130000"/>
              </a:lnSpc>
              <a:spcBef>
                <a:spcPts val="600"/>
              </a:spcBef>
              <a:defRPr/>
            </a:pPr>
            <a:endParaRPr lang="zh-CN" altLang="en-US" sz="2200" smtClean="0">
              <a:ea typeface="宋体" pitchFamily="2" charset="-122"/>
            </a:endParaRPr>
          </a:p>
          <a:p>
            <a:pPr lvl="1">
              <a:lnSpc>
                <a:spcPct val="130000"/>
              </a:lnSpc>
              <a:spcBef>
                <a:spcPts val="600"/>
              </a:spcBef>
              <a:defRPr/>
            </a:pPr>
            <a:endParaRPr lang="zh-CN" altLang="en-US" sz="2200" smtClean="0">
              <a:ea typeface="宋体" pitchFamily="2" charset="-122"/>
            </a:endParaRPr>
          </a:p>
          <a:p>
            <a:pPr lvl="1">
              <a:lnSpc>
                <a:spcPct val="130000"/>
              </a:lnSpc>
              <a:spcBef>
                <a:spcPts val="600"/>
              </a:spcBef>
              <a:defRPr/>
            </a:pPr>
            <a:endParaRPr lang="zh-CN" altLang="en-US" sz="2200" smtClean="0">
              <a:ea typeface="宋体" pitchFamily="2" charset="-122"/>
            </a:endParaRPr>
          </a:p>
          <a:p>
            <a:pPr lvl="1">
              <a:lnSpc>
                <a:spcPct val="130000"/>
              </a:lnSpc>
              <a:spcBef>
                <a:spcPts val="600"/>
              </a:spcBef>
              <a:defRPr/>
            </a:pPr>
            <a:endParaRPr lang="zh-CN" altLang="en-US" sz="2200" smtClean="0">
              <a:ea typeface="宋体" pitchFamily="2" charset="-122"/>
            </a:endParaRPr>
          </a:p>
          <a:p>
            <a:pPr lvl="1">
              <a:lnSpc>
                <a:spcPct val="130000"/>
              </a:lnSpc>
              <a:spcBef>
                <a:spcPts val="600"/>
              </a:spcBef>
              <a:defRPr/>
            </a:pPr>
            <a:r>
              <a:rPr lang="zh-CN" altLang="en-US" sz="2200" smtClean="0">
                <a:ea typeface="宋体" pitchFamily="2" charset="-122"/>
              </a:rPr>
              <a:t>所有可视控件都继承</a:t>
            </a:r>
            <a:r>
              <a:rPr lang="en-US" altLang="zh-CN" sz="2200" smtClean="0">
                <a:ea typeface="宋体" pitchFamily="2" charset="-122"/>
              </a:rPr>
              <a:t>View</a:t>
            </a:r>
            <a:r>
              <a:rPr lang="zh-CN" altLang="en-US" sz="2200" smtClean="0">
                <a:ea typeface="宋体" pitchFamily="2" charset="-122"/>
              </a:rPr>
              <a:t>类属性。</a:t>
            </a:r>
          </a:p>
        </p:txBody>
      </p:sp>
      <p:sp>
        <p:nvSpPr>
          <p:cNvPr id="717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7" name="Rectangle 2"/>
          <p:cNvSpPr txBox="1">
            <a:spLocks noChangeArrowheads="1"/>
          </p:cNvSpPr>
          <p:nvPr/>
        </p:nvSpPr>
        <p:spPr bwMode="gray">
          <a:xfrm>
            <a:off x="1301750" y="404813"/>
            <a:ext cx="7086600" cy="487362"/>
          </a:xfrm>
          <a:prstGeom prst="rect">
            <a:avLst/>
          </a:prstGeom>
          <a:noFill/>
          <a:ln w="9525">
            <a:noFill/>
            <a:miter lim="800000"/>
            <a:headEnd/>
            <a:tailEnd/>
          </a:ln>
        </p:spPr>
        <p:txBody>
          <a:bodyPr anchor="ctr"/>
          <a:lstStyle/>
          <a:p>
            <a:pPr algn="r">
              <a:defRPr/>
            </a:pPr>
            <a:r>
              <a:rPr lang="en-US" sz="3200"/>
              <a:t>3.1 widget</a:t>
            </a:r>
            <a:r>
              <a:rPr lang="zh-CN" altLang="en-US" sz="3200"/>
              <a:t>包与控件</a:t>
            </a:r>
            <a:endParaRPr lang="en-US" altLang="zh-CN" sz="3200" b="1" kern="0">
              <a:solidFill>
                <a:schemeClr val="tx2"/>
              </a:solidFill>
              <a:latin typeface="+mj-lt"/>
              <a:ea typeface="宋体" pitchFamily="2" charset="-122"/>
              <a:cs typeface="+mj-cs"/>
            </a:endParaRPr>
          </a:p>
        </p:txBody>
      </p:sp>
      <p:grpSp>
        <p:nvGrpSpPr>
          <p:cNvPr id="5" name="组合 20"/>
          <p:cNvGrpSpPr>
            <a:grpSpLocks/>
          </p:cNvGrpSpPr>
          <p:nvPr/>
        </p:nvGrpSpPr>
        <p:grpSpPr bwMode="auto">
          <a:xfrm>
            <a:off x="4657756" y="4222771"/>
            <a:ext cx="4343400" cy="1870075"/>
            <a:chOff x="381000" y="4144108"/>
            <a:chExt cx="4343400" cy="1869830"/>
          </a:xfrm>
        </p:grpSpPr>
        <p:sp>
          <p:nvSpPr>
            <p:cNvPr id="6" name="矩形 5"/>
            <p:cNvSpPr/>
            <p:nvPr/>
          </p:nvSpPr>
          <p:spPr>
            <a:xfrm>
              <a:off x="1752600" y="4144108"/>
              <a:ext cx="685800" cy="27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chemeClr val="tx1"/>
                  </a:solidFill>
                </a:rPr>
                <a:t>View</a:t>
              </a:r>
              <a:endParaRPr lang="zh-CN" altLang="en-US" sz="1200">
                <a:solidFill>
                  <a:schemeClr val="tx1"/>
                </a:solidFill>
              </a:endParaRPr>
            </a:p>
          </p:txBody>
        </p:sp>
        <p:sp>
          <p:nvSpPr>
            <p:cNvPr id="8" name="矩形 7"/>
            <p:cNvSpPr/>
            <p:nvPr/>
          </p:nvSpPr>
          <p:spPr>
            <a:xfrm>
              <a:off x="2895600" y="4953627"/>
              <a:ext cx="1066800" cy="28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err="1">
                  <a:solidFill>
                    <a:schemeClr val="tx1"/>
                  </a:solidFill>
                </a:rPr>
                <a:t>ViewGroup</a:t>
              </a:r>
              <a:endParaRPr lang="zh-CN" altLang="en-US" sz="1200">
                <a:solidFill>
                  <a:schemeClr val="tx1"/>
                </a:solidFill>
              </a:endParaRPr>
            </a:p>
          </p:txBody>
        </p:sp>
        <p:sp>
          <p:nvSpPr>
            <p:cNvPr id="9" name="矩形 8"/>
            <p:cNvSpPr/>
            <p:nvPr/>
          </p:nvSpPr>
          <p:spPr>
            <a:xfrm>
              <a:off x="381000" y="4929818"/>
              <a:ext cx="914400" cy="31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err="1">
                  <a:solidFill>
                    <a:schemeClr val="tx1"/>
                  </a:solidFill>
                </a:rPr>
                <a:t>TextView</a:t>
              </a:r>
              <a:endParaRPr lang="zh-CN" altLang="en-US" sz="1200">
                <a:solidFill>
                  <a:schemeClr val="tx1"/>
                </a:solidFill>
              </a:endParaRPr>
            </a:p>
          </p:txBody>
        </p:sp>
        <p:sp>
          <p:nvSpPr>
            <p:cNvPr id="10" name="矩形 9"/>
            <p:cNvSpPr/>
            <p:nvPr/>
          </p:nvSpPr>
          <p:spPr>
            <a:xfrm>
              <a:off x="2295525" y="5742512"/>
              <a:ext cx="1063625" cy="266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err="1">
                  <a:solidFill>
                    <a:schemeClr val="tx1"/>
                  </a:solidFill>
                </a:rPr>
                <a:t>LinearLayout</a:t>
              </a:r>
              <a:endParaRPr lang="zh-CN" altLang="en-US" sz="1200">
                <a:solidFill>
                  <a:schemeClr val="tx1"/>
                </a:solidFill>
              </a:endParaRPr>
            </a:p>
          </p:txBody>
        </p:sp>
        <p:sp>
          <p:nvSpPr>
            <p:cNvPr id="11" name="矩形 10"/>
            <p:cNvSpPr/>
            <p:nvPr/>
          </p:nvSpPr>
          <p:spPr>
            <a:xfrm>
              <a:off x="1524000" y="4950452"/>
              <a:ext cx="1143000" cy="290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a:solidFill>
                    <a:schemeClr val="tx1"/>
                  </a:solidFill>
                </a:rPr>
                <a:t>各种控件类</a:t>
              </a:r>
              <a:r>
                <a:rPr lang="en-US" altLang="zh-CN" sz="1200">
                  <a:solidFill>
                    <a:schemeClr val="tx1"/>
                  </a:solidFill>
                </a:rPr>
                <a:t>…</a:t>
              </a:r>
              <a:endParaRPr lang="zh-CN" altLang="en-US" sz="1200">
                <a:solidFill>
                  <a:schemeClr val="tx1"/>
                </a:solidFill>
              </a:endParaRPr>
            </a:p>
          </p:txBody>
        </p:sp>
        <p:sp>
          <p:nvSpPr>
            <p:cNvPr id="12" name="矩形 11"/>
            <p:cNvSpPr/>
            <p:nvPr/>
          </p:nvSpPr>
          <p:spPr>
            <a:xfrm>
              <a:off x="3581400" y="5723464"/>
              <a:ext cx="1143000" cy="290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a:solidFill>
                    <a:schemeClr val="tx1"/>
                  </a:solidFill>
                </a:rPr>
                <a:t>各种布局类</a:t>
              </a:r>
              <a:r>
                <a:rPr lang="en-US" altLang="zh-CN" sz="1200">
                  <a:solidFill>
                    <a:schemeClr val="tx1"/>
                  </a:solidFill>
                </a:rPr>
                <a:t>…</a:t>
              </a:r>
              <a:endParaRPr lang="zh-CN" altLang="en-US" sz="1200">
                <a:solidFill>
                  <a:schemeClr val="tx1"/>
                </a:solidFill>
              </a:endParaRPr>
            </a:p>
          </p:txBody>
        </p:sp>
        <p:cxnSp>
          <p:nvCxnSpPr>
            <p:cNvPr id="13" name="肘形连接符 12"/>
            <p:cNvCxnSpPr>
              <a:stCxn id="9" idx="0"/>
              <a:endCxn id="6" idx="2"/>
            </p:cNvCxnSpPr>
            <p:nvPr/>
          </p:nvCxnSpPr>
          <p:spPr>
            <a:xfrm rot="5400000" flipH="1" flipV="1">
              <a:off x="1212089" y="4046407"/>
              <a:ext cx="509521" cy="1257300"/>
            </a:xfrm>
            <a:prstGeom prst="bentConnector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8" idx="0"/>
              <a:endCxn id="6" idx="2"/>
            </p:cNvCxnSpPr>
            <p:nvPr/>
          </p:nvCxnSpPr>
          <p:spPr>
            <a:xfrm rot="16200000" flipV="1">
              <a:off x="2495585" y="4020212"/>
              <a:ext cx="533330" cy="1333500"/>
            </a:xfrm>
            <a:prstGeom prst="bentConnector3">
              <a:avLst>
                <a:gd name="adj1" fmla="val 51648"/>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1" idx="0"/>
              <a:endCxn id="6" idx="2"/>
            </p:cNvCxnSpPr>
            <p:nvPr/>
          </p:nvCxnSpPr>
          <p:spPr>
            <a:xfrm rot="5400000" flipH="1" flipV="1">
              <a:off x="1830422" y="4685374"/>
              <a:ext cx="530156" cy="12700"/>
            </a:xfrm>
            <a:prstGeom prst="bentConnector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0" idx="0"/>
              <a:endCxn id="8" idx="2"/>
            </p:cNvCxnSpPr>
            <p:nvPr/>
          </p:nvCxnSpPr>
          <p:spPr>
            <a:xfrm rot="5400000" flipH="1" flipV="1">
              <a:off x="2878170" y="5191682"/>
              <a:ext cx="499997" cy="601662"/>
            </a:xfrm>
            <a:prstGeom prst="bentConnector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2" idx="0"/>
              <a:endCxn id="8" idx="2"/>
            </p:cNvCxnSpPr>
            <p:nvPr/>
          </p:nvCxnSpPr>
          <p:spPr>
            <a:xfrm rot="16200000" flipV="1">
              <a:off x="3550475" y="5121040"/>
              <a:ext cx="480950" cy="723900"/>
            </a:xfrm>
            <a:prstGeom prst="bentConnector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bwMode="auto">
          <a:xfrm>
            <a:off x="5716619" y="6210321"/>
            <a:ext cx="1143000" cy="290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a:solidFill>
                  <a:schemeClr val="tx1"/>
                </a:solidFill>
              </a:rPr>
              <a:t>类的继承关系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wipe(up)">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wipe(up)">
                                      <p:cBhvr>
                                        <p:cTn id="12" dur="500"/>
                                        <p:tgtEl>
                                          <p:spTgt spid="82947">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animEffect transition="in" filter="wipe(up)">
                                      <p:cBhvr>
                                        <p:cTn id="15" dur="500"/>
                                        <p:tgtEl>
                                          <p:spTgt spid="82947">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82947">
                                            <p:txEl>
                                              <p:pRg st="3" end="3"/>
                                            </p:txEl>
                                          </p:spTgt>
                                        </p:tgtEl>
                                        <p:attrNameLst>
                                          <p:attrName>style.visibility</p:attrName>
                                        </p:attrNameLst>
                                      </p:cBhvr>
                                      <p:to>
                                        <p:strVal val="visible"/>
                                      </p:to>
                                    </p:set>
                                    <p:animEffect transition="in" filter="wipe(up)">
                                      <p:cBhvr>
                                        <p:cTn id="18" dur="500"/>
                                        <p:tgtEl>
                                          <p:spTgt spid="82947">
                                            <p:txEl>
                                              <p:pRg st="3" end="3"/>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82947">
                                            <p:txEl>
                                              <p:pRg st="4" end="4"/>
                                            </p:txEl>
                                          </p:spTgt>
                                        </p:tgtEl>
                                        <p:attrNameLst>
                                          <p:attrName>style.visibility</p:attrName>
                                        </p:attrNameLst>
                                      </p:cBhvr>
                                      <p:to>
                                        <p:strVal val="visible"/>
                                      </p:to>
                                    </p:set>
                                    <p:animEffect transition="in" filter="wipe(up)">
                                      <p:cBhvr>
                                        <p:cTn id="21" dur="500"/>
                                        <p:tgtEl>
                                          <p:spTgt spid="82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3.5 Image</a:t>
            </a:r>
            <a:endParaRPr lang="zh-CN" altLang="en-US"/>
          </a:p>
        </p:txBody>
      </p:sp>
      <p:sp>
        <p:nvSpPr>
          <p:cNvPr id="3" name="内容占位符 2"/>
          <p:cNvSpPr>
            <a:spLocks noGrp="1"/>
          </p:cNvSpPr>
          <p:nvPr>
            <p:ph idx="1"/>
          </p:nvPr>
        </p:nvSpPr>
        <p:spPr/>
        <p:txBody>
          <a:bodyPr/>
          <a:lstStyle/>
          <a:p>
            <a:r>
              <a:rPr lang="en-US" sz="2400" err="1" smtClean="0">
                <a:solidFill>
                  <a:schemeClr val="tx1"/>
                </a:solidFill>
                <a:latin typeface="+mn-lt"/>
                <a:ea typeface="+mn-ea"/>
                <a:cs typeface="+mn-cs"/>
              </a:rPr>
              <a:t>BitmapFactory</a:t>
            </a:r>
            <a:r>
              <a:rPr lang="zh-CN" altLang="en-US" sz="2400" smtClean="0">
                <a:solidFill>
                  <a:schemeClr val="tx1"/>
                </a:solidFill>
                <a:latin typeface="+mn-lt"/>
                <a:ea typeface="+mn-ea"/>
                <a:cs typeface="+mn-cs"/>
              </a:rPr>
              <a:t>创建位图的方法</a:t>
            </a:r>
            <a:endParaRPr lang="en-US" sz="2400" smtClean="0">
              <a:solidFill>
                <a:schemeClr val="tx1"/>
              </a:solidFill>
              <a:latin typeface="+mn-lt"/>
              <a:ea typeface="+mn-ea"/>
              <a:cs typeface="+mn-cs"/>
            </a:endParaRPr>
          </a:p>
          <a:p>
            <a:pPr lvl="1"/>
            <a:r>
              <a:rPr lang="en-US" sz="2200" err="1" smtClean="0">
                <a:solidFill>
                  <a:schemeClr val="tx1"/>
                </a:solidFill>
                <a:latin typeface="+mn-lt"/>
                <a:ea typeface="+mn-ea"/>
                <a:cs typeface="+mn-cs"/>
              </a:rPr>
              <a:t>decodeByteArray</a:t>
            </a:r>
            <a:r>
              <a:rPr lang="en-US" sz="2200" smtClean="0">
                <a:solidFill>
                  <a:schemeClr val="tx1"/>
                </a:solidFill>
                <a:latin typeface="+mn-lt"/>
                <a:ea typeface="+mn-ea"/>
                <a:cs typeface="+mn-cs"/>
              </a:rPr>
              <a:t>(byte[] data, </a:t>
            </a:r>
            <a:r>
              <a:rPr lang="en-US" sz="2200" err="1" smtClean="0">
                <a:solidFill>
                  <a:schemeClr val="tx1"/>
                </a:solidFill>
                <a:latin typeface="+mn-lt"/>
                <a:ea typeface="+mn-ea"/>
                <a:cs typeface="+mn-cs"/>
              </a:rPr>
              <a:t>int</a:t>
            </a:r>
            <a:r>
              <a:rPr lang="en-US" sz="2200" smtClean="0">
                <a:solidFill>
                  <a:schemeClr val="tx1"/>
                </a:solidFill>
                <a:latin typeface="+mn-lt"/>
                <a:ea typeface="+mn-ea"/>
                <a:cs typeface="+mn-cs"/>
              </a:rPr>
              <a:t> offset, </a:t>
            </a:r>
            <a:r>
              <a:rPr lang="en-US" sz="2200" err="1" smtClean="0">
                <a:solidFill>
                  <a:schemeClr val="tx1"/>
                </a:solidFill>
                <a:latin typeface="+mn-lt"/>
                <a:ea typeface="+mn-ea"/>
                <a:cs typeface="+mn-cs"/>
              </a:rPr>
              <a:t>int</a:t>
            </a:r>
            <a:r>
              <a:rPr lang="en-US" sz="2200" smtClean="0">
                <a:solidFill>
                  <a:schemeClr val="tx1"/>
                </a:solidFill>
                <a:latin typeface="+mn-lt"/>
                <a:ea typeface="+mn-ea"/>
                <a:cs typeface="+mn-cs"/>
              </a:rPr>
              <a:t> length)</a:t>
            </a:r>
            <a:r>
              <a:rPr lang="zh-CN" sz="2200" smtClean="0">
                <a:solidFill>
                  <a:schemeClr val="tx1"/>
                </a:solidFill>
                <a:latin typeface="+mn-lt"/>
                <a:ea typeface="+mn-ea"/>
                <a:cs typeface="+mn-cs"/>
              </a:rPr>
              <a:t>，从字节数字创建图片。</a:t>
            </a:r>
          </a:p>
          <a:p>
            <a:pPr lvl="1"/>
            <a:r>
              <a:rPr lang="en-US" sz="2200" err="1" smtClean="0">
                <a:solidFill>
                  <a:schemeClr val="tx1"/>
                </a:solidFill>
                <a:latin typeface="+mn-lt"/>
                <a:ea typeface="+mn-ea"/>
                <a:cs typeface="+mn-cs"/>
              </a:rPr>
              <a:t>decodeFile</a:t>
            </a:r>
            <a:r>
              <a:rPr lang="en-US" sz="2200" smtClean="0">
                <a:solidFill>
                  <a:schemeClr val="tx1"/>
                </a:solidFill>
                <a:latin typeface="+mn-lt"/>
                <a:ea typeface="+mn-ea"/>
                <a:cs typeface="+mn-cs"/>
              </a:rPr>
              <a:t>(String </a:t>
            </a:r>
            <a:r>
              <a:rPr lang="en-US" sz="2200" err="1" smtClean="0">
                <a:solidFill>
                  <a:schemeClr val="tx1"/>
                </a:solidFill>
                <a:latin typeface="+mn-lt"/>
                <a:ea typeface="+mn-ea"/>
                <a:cs typeface="+mn-cs"/>
              </a:rPr>
              <a:t>pathName</a:t>
            </a:r>
            <a:r>
              <a:rPr lang="en-US" sz="2200" smtClean="0">
                <a:solidFill>
                  <a:schemeClr val="tx1"/>
                </a:solidFill>
                <a:latin typeface="+mn-lt"/>
                <a:ea typeface="+mn-ea"/>
                <a:cs typeface="+mn-cs"/>
              </a:rPr>
              <a:t>)</a:t>
            </a:r>
            <a:r>
              <a:rPr lang="zh-CN" sz="2200" smtClean="0">
                <a:solidFill>
                  <a:schemeClr val="tx1"/>
                </a:solidFill>
                <a:latin typeface="+mn-lt"/>
                <a:ea typeface="+mn-ea"/>
                <a:cs typeface="+mn-cs"/>
              </a:rPr>
              <a:t>，从文件路径创建图片。</a:t>
            </a:r>
          </a:p>
          <a:p>
            <a:pPr lvl="1"/>
            <a:r>
              <a:rPr lang="en-US" sz="2200" err="1" smtClean="0">
                <a:solidFill>
                  <a:schemeClr val="tx1"/>
                </a:solidFill>
                <a:latin typeface="+mn-lt"/>
                <a:ea typeface="+mn-ea"/>
                <a:cs typeface="+mn-cs"/>
              </a:rPr>
              <a:t>decodeResource</a:t>
            </a:r>
            <a:r>
              <a:rPr lang="en-US" sz="2200" smtClean="0">
                <a:solidFill>
                  <a:schemeClr val="tx1"/>
                </a:solidFill>
                <a:latin typeface="+mn-lt"/>
                <a:ea typeface="+mn-ea"/>
                <a:cs typeface="+mn-cs"/>
              </a:rPr>
              <a:t>(Resources res, </a:t>
            </a:r>
            <a:r>
              <a:rPr lang="en-US" sz="2200" err="1" smtClean="0">
                <a:solidFill>
                  <a:schemeClr val="tx1"/>
                </a:solidFill>
                <a:latin typeface="+mn-lt"/>
                <a:ea typeface="+mn-ea"/>
                <a:cs typeface="+mn-cs"/>
              </a:rPr>
              <a:t>int</a:t>
            </a:r>
            <a:r>
              <a:rPr lang="en-US" sz="2200" smtClean="0">
                <a:solidFill>
                  <a:schemeClr val="tx1"/>
                </a:solidFill>
                <a:latin typeface="+mn-lt"/>
                <a:ea typeface="+mn-ea"/>
                <a:cs typeface="+mn-cs"/>
              </a:rPr>
              <a:t> id)</a:t>
            </a:r>
            <a:r>
              <a:rPr lang="zh-CN" sz="2200" smtClean="0">
                <a:solidFill>
                  <a:schemeClr val="tx1"/>
                </a:solidFill>
                <a:latin typeface="+mn-lt"/>
                <a:ea typeface="+mn-ea"/>
                <a:cs typeface="+mn-cs"/>
              </a:rPr>
              <a:t>，从</a:t>
            </a:r>
            <a:r>
              <a:rPr lang="en-US" sz="2200" smtClean="0">
                <a:solidFill>
                  <a:schemeClr val="tx1"/>
                </a:solidFill>
                <a:latin typeface="+mn-lt"/>
                <a:ea typeface="+mn-ea"/>
                <a:cs typeface="+mn-cs"/>
              </a:rPr>
              <a:t>res</a:t>
            </a:r>
            <a:r>
              <a:rPr lang="zh-CN" sz="2200" smtClean="0">
                <a:solidFill>
                  <a:schemeClr val="tx1"/>
                </a:solidFill>
                <a:latin typeface="+mn-lt"/>
                <a:ea typeface="+mn-ea"/>
                <a:cs typeface="+mn-cs"/>
              </a:rPr>
              <a:t>资源创建图片。</a:t>
            </a:r>
          </a:p>
          <a:p>
            <a:pPr lvl="1"/>
            <a:r>
              <a:rPr lang="en-US" sz="2200" err="1" smtClean="0">
                <a:solidFill>
                  <a:schemeClr val="tx1"/>
                </a:solidFill>
                <a:latin typeface="+mn-lt"/>
                <a:ea typeface="+mn-ea"/>
                <a:cs typeface="+mn-cs"/>
              </a:rPr>
              <a:t>decodeStream</a:t>
            </a:r>
            <a:r>
              <a:rPr lang="en-US" sz="2200" smtClean="0">
                <a:solidFill>
                  <a:schemeClr val="tx1"/>
                </a:solidFill>
                <a:latin typeface="+mn-lt"/>
                <a:ea typeface="+mn-ea"/>
                <a:cs typeface="+mn-cs"/>
              </a:rPr>
              <a:t>(</a:t>
            </a:r>
            <a:r>
              <a:rPr lang="en-US" sz="2200" err="1" smtClean="0">
                <a:solidFill>
                  <a:schemeClr val="tx1"/>
                </a:solidFill>
                <a:latin typeface="+mn-lt"/>
                <a:ea typeface="+mn-ea"/>
                <a:cs typeface="+mn-cs"/>
              </a:rPr>
              <a:t>InputStream</a:t>
            </a:r>
            <a:r>
              <a:rPr lang="en-US" sz="2200" smtClean="0">
                <a:solidFill>
                  <a:schemeClr val="tx1"/>
                </a:solidFill>
                <a:latin typeface="+mn-lt"/>
                <a:ea typeface="+mn-ea"/>
                <a:cs typeface="+mn-cs"/>
              </a:rPr>
              <a:t> is)</a:t>
            </a:r>
            <a:r>
              <a:rPr lang="zh-CN" sz="2200" smtClean="0">
                <a:solidFill>
                  <a:schemeClr val="tx1"/>
                </a:solidFill>
                <a:latin typeface="+mn-lt"/>
                <a:ea typeface="+mn-ea"/>
                <a:cs typeface="+mn-cs"/>
              </a:rPr>
              <a:t>，从输入流创建图片。</a:t>
            </a:r>
          </a:p>
          <a:p>
            <a:r>
              <a:rPr lang="zh-CN" altLang="en-US" sz="2400" b="1" smtClean="0">
                <a:latin typeface="宋体" pitchFamily="2" charset="-122"/>
                <a:ea typeface="宋体" pitchFamily="2" charset="-122"/>
              </a:rPr>
              <a:t>读取</a:t>
            </a:r>
            <a:r>
              <a:rPr lang="en-US" altLang="zh-CN" sz="2400" b="1" smtClean="0">
                <a:latin typeface="宋体" pitchFamily="2" charset="-122"/>
                <a:ea typeface="宋体" pitchFamily="2" charset="-122"/>
              </a:rPr>
              <a:t>SD</a:t>
            </a:r>
            <a:r>
              <a:rPr lang="zh-CN" altLang="en-US" sz="2400" b="1" smtClean="0">
                <a:latin typeface="宋体" pitchFamily="2" charset="-122"/>
                <a:ea typeface="宋体" pitchFamily="2" charset="-122"/>
              </a:rPr>
              <a:t>卡中图片，既可以通过图片路径，也可以通过输入流。</a:t>
            </a:r>
            <a:endParaRPr lang="en-US" altLang="zh-CN" sz="2400" b="1"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b="5703"/>
          <a:stretch/>
        </p:blipFill>
        <p:spPr>
          <a:xfrm>
            <a:off x="241033" y="2277219"/>
            <a:ext cx="8649995" cy="4585861"/>
          </a:xfrm>
          <a:prstGeom prst="rect">
            <a:avLst/>
          </a:prstGeom>
        </p:spPr>
      </p:pic>
      <p:sp>
        <p:nvSpPr>
          <p:cNvPr id="2" name="标题 1"/>
          <p:cNvSpPr>
            <a:spLocks noGrp="1"/>
          </p:cNvSpPr>
          <p:nvPr>
            <p:ph type="title"/>
          </p:nvPr>
        </p:nvSpPr>
        <p:spPr/>
        <p:txBody>
          <a:bodyPr/>
          <a:lstStyle/>
          <a:p>
            <a:r>
              <a:rPr lang="en-US" smtClean="0"/>
              <a:t>3.5 Image</a:t>
            </a:r>
            <a:endParaRPr lang="zh-CN" altLang="en-US"/>
          </a:p>
        </p:txBody>
      </p:sp>
      <p:sp>
        <p:nvSpPr>
          <p:cNvPr id="3" name="内容占位符 2"/>
          <p:cNvSpPr>
            <a:spLocks noGrp="1"/>
          </p:cNvSpPr>
          <p:nvPr>
            <p:ph idx="1"/>
          </p:nvPr>
        </p:nvSpPr>
        <p:spPr>
          <a:xfrm>
            <a:off x="323528" y="1196752"/>
            <a:ext cx="8630614" cy="1080467"/>
          </a:xfrm>
        </p:spPr>
        <p:txBody>
          <a:bodyPr/>
          <a:lstStyle/>
          <a:p>
            <a:pPr>
              <a:buFont typeface="Wingdings" pitchFamily="2" charset="2"/>
              <a:buChar char="l"/>
            </a:pPr>
            <a:r>
              <a:rPr lang="zh-CN" altLang="en-US" sz="2200" b="1" smtClean="0">
                <a:latin typeface="宋体" pitchFamily="2" charset="-122"/>
                <a:ea typeface="宋体" pitchFamily="2" charset="-122"/>
              </a:rPr>
              <a:t>向手机虚拟机的</a:t>
            </a:r>
            <a:r>
              <a:rPr lang="en-US" altLang="zh-CN" sz="2200" b="1" smtClean="0">
                <a:latin typeface="宋体" pitchFamily="2" charset="-122"/>
                <a:ea typeface="宋体" pitchFamily="2" charset="-122"/>
              </a:rPr>
              <a:t>SD</a:t>
            </a:r>
            <a:r>
              <a:rPr lang="zh-CN" altLang="en-US" sz="2200" b="1" smtClean="0">
                <a:latin typeface="宋体" pitchFamily="2" charset="-122"/>
                <a:ea typeface="宋体" pitchFamily="2" charset="-122"/>
              </a:rPr>
              <a:t>卡中放入图片</a:t>
            </a:r>
            <a:endParaRPr lang="en-US" altLang="zh-CN" sz="2200" b="1" smtClean="0">
              <a:latin typeface="宋体" pitchFamily="2" charset="-122"/>
              <a:ea typeface="宋体" pitchFamily="2" charset="-122"/>
            </a:endParaRPr>
          </a:p>
          <a:p>
            <a:pPr>
              <a:buNone/>
            </a:pPr>
            <a:r>
              <a:rPr lang="en-US" altLang="zh-CN" sz="1800" smtClean="0"/>
              <a:t>     </a:t>
            </a:r>
            <a:r>
              <a:rPr lang="en-US" altLang="zh-CN" sz="1800" smtClean="0"/>
              <a:t>         </a:t>
            </a:r>
            <a:r>
              <a:rPr lang="zh-CN" altLang="en-US" sz="1800" smtClean="0"/>
              <a:t>打开</a:t>
            </a:r>
            <a:r>
              <a:rPr lang="en-US" altLang="zh-CN" sz="1800" smtClean="0"/>
              <a:t>Device File Explorer</a:t>
            </a:r>
            <a:r>
              <a:rPr lang="zh-CN" altLang="en-US" sz="1800" smtClean="0">
                <a:latin typeface="宋体" pitchFamily="2" charset="-122"/>
                <a:ea typeface="宋体" pitchFamily="2" charset="-122"/>
              </a:rPr>
              <a:t>视图，</a:t>
            </a:r>
            <a:r>
              <a:rPr lang="zh-CN" altLang="en-US" sz="1800" smtClean="0">
                <a:latin typeface="宋体" pitchFamily="2" charset="-122"/>
                <a:ea typeface="宋体" pitchFamily="2" charset="-122"/>
              </a:rPr>
              <a:t>展开</a:t>
            </a:r>
            <a:r>
              <a:rPr lang="en-US" altLang="zh-CN" sz="1800" err="1" smtClean="0">
                <a:latin typeface="宋体" pitchFamily="2" charset="-122"/>
                <a:ea typeface="宋体" pitchFamily="2" charset="-122"/>
              </a:rPr>
              <a:t>mnt</a:t>
            </a:r>
            <a:r>
              <a:rPr lang="zh-CN" altLang="en-US" sz="1800" smtClean="0">
                <a:latin typeface="宋体" pitchFamily="2" charset="-122"/>
                <a:ea typeface="宋体" pitchFamily="2" charset="-122"/>
              </a:rPr>
              <a:t>文件夹</a:t>
            </a:r>
            <a:r>
              <a:rPr lang="zh-CN" altLang="en-US" sz="1800" smtClean="0">
                <a:latin typeface="宋体" pitchFamily="2" charset="-122"/>
                <a:ea typeface="宋体" pitchFamily="2" charset="-122"/>
              </a:rPr>
              <a:t>，右击</a:t>
            </a:r>
            <a:r>
              <a:rPr lang="en-US" altLang="zh-CN" sz="1800" smtClean="0">
                <a:latin typeface="宋体" pitchFamily="2" charset="-122"/>
                <a:ea typeface="宋体" pitchFamily="2" charset="-122"/>
              </a:rPr>
              <a:t>sdcard</a:t>
            </a:r>
            <a:r>
              <a:rPr lang="zh-CN" altLang="en-US" sz="1800" smtClean="0">
                <a:latin typeface="宋体" pitchFamily="2" charset="-122"/>
                <a:ea typeface="宋体" pitchFamily="2" charset="-122"/>
              </a:rPr>
              <a:t>文件夹，在弹出的快捷菜单中选择</a:t>
            </a:r>
            <a:r>
              <a:rPr lang="en-US" altLang="zh-CN" sz="1800" smtClean="0">
                <a:latin typeface="宋体" pitchFamily="2" charset="-122"/>
                <a:ea typeface="宋体" pitchFamily="2" charset="-122"/>
              </a:rPr>
              <a:t>upload...,</a:t>
            </a:r>
            <a:r>
              <a:rPr lang="zh-CN" altLang="en-US" sz="1800" smtClean="0">
                <a:latin typeface="宋体" pitchFamily="2" charset="-122"/>
                <a:ea typeface="宋体" pitchFamily="2" charset="-122"/>
              </a:rPr>
              <a:t> </a:t>
            </a:r>
            <a:r>
              <a:rPr lang="zh-CN" altLang="en-US" sz="1800" smtClean="0">
                <a:latin typeface="宋体" pitchFamily="2" charset="-122"/>
                <a:ea typeface="宋体" pitchFamily="2" charset="-122"/>
              </a:rPr>
              <a:t>就</a:t>
            </a:r>
            <a:r>
              <a:rPr lang="zh-CN" altLang="en-US" sz="1800" smtClean="0">
                <a:latin typeface="宋体" pitchFamily="2" charset="-122"/>
                <a:ea typeface="宋体" pitchFamily="2" charset="-122"/>
              </a:rPr>
              <a:t>可以向虚拟机的</a:t>
            </a:r>
            <a:r>
              <a:rPr lang="en-US" altLang="zh-CN" sz="1800" smtClean="0">
                <a:latin typeface="宋体" pitchFamily="2" charset="-122"/>
                <a:ea typeface="宋体" pitchFamily="2" charset="-122"/>
              </a:rPr>
              <a:t>SD</a:t>
            </a:r>
            <a:r>
              <a:rPr lang="zh-CN" altLang="en-US" sz="1800" smtClean="0">
                <a:latin typeface="宋体" pitchFamily="2" charset="-122"/>
                <a:ea typeface="宋体" pitchFamily="2" charset="-122"/>
              </a:rPr>
              <a:t>卡中存入</a:t>
            </a:r>
            <a:r>
              <a:rPr lang="zh-CN" altLang="en-US" sz="1800" smtClean="0">
                <a:latin typeface="宋体" pitchFamily="2" charset="-122"/>
                <a:ea typeface="宋体" pitchFamily="2" charset="-122"/>
              </a:rPr>
              <a:t>文</a:t>
            </a:r>
            <a:r>
              <a:rPr lang="zh-CN" altLang="en-US" sz="1800">
                <a:latin typeface="宋体" pitchFamily="2" charset="-122"/>
                <a:ea typeface="宋体" pitchFamily="2" charset="-122"/>
              </a:rPr>
              <a:t>件</a:t>
            </a:r>
            <a:r>
              <a:rPr lang="zh-CN" altLang="en-US" sz="1800" smtClean="0">
                <a:latin typeface="宋体" pitchFamily="2" charset="-122"/>
                <a:ea typeface="宋体" pitchFamily="2" charset="-122"/>
              </a:rPr>
              <a:t>。</a:t>
            </a:r>
            <a:endParaRPr lang="zh-CN" altLang="en-US" sz="1800">
              <a:latin typeface="宋体" pitchFamily="2" charset="-122"/>
              <a:ea typeface="宋体" pitchFamily="2" charset="-122"/>
            </a:endParaRPr>
          </a:p>
        </p:txBody>
      </p:sp>
      <p:sp>
        <p:nvSpPr>
          <p:cNvPr id="7" name="矩形 6"/>
          <p:cNvSpPr/>
          <p:nvPr/>
        </p:nvSpPr>
        <p:spPr>
          <a:xfrm>
            <a:off x="6156176" y="4335608"/>
            <a:ext cx="648072" cy="1440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704794" y="5589240"/>
            <a:ext cx="187686" cy="1090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30262" y="4650130"/>
            <a:ext cx="766073" cy="219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读取</a:t>
            </a:r>
            <a:r>
              <a:rPr lang="en-US" altLang="zh-CN" smtClean="0"/>
              <a:t>SD</a:t>
            </a:r>
            <a:r>
              <a:rPr lang="zh-CN" altLang="en-US" smtClean="0"/>
              <a:t>卡中的图片示例</a:t>
            </a:r>
            <a:endParaRPr lang="zh-CN" altLang="en-US"/>
          </a:p>
        </p:txBody>
      </p:sp>
      <p:sp>
        <p:nvSpPr>
          <p:cNvPr id="3" name="内容占位符 2"/>
          <p:cNvSpPr>
            <a:spLocks noGrp="1"/>
          </p:cNvSpPr>
          <p:nvPr>
            <p:ph idx="1"/>
          </p:nvPr>
        </p:nvSpPr>
        <p:spPr>
          <a:xfrm>
            <a:off x="1182692" y="1142984"/>
            <a:ext cx="6103952" cy="5357850"/>
          </a:xfrm>
          <a:solidFill>
            <a:srgbClr val="DDDDDD"/>
          </a:solidFill>
        </p:spPr>
        <p:txBody>
          <a:bodyPr/>
          <a:lstStyle/>
          <a:p>
            <a:pPr>
              <a:spcBef>
                <a:spcPts val="0"/>
              </a:spcBef>
              <a:buNone/>
            </a:pPr>
            <a:r>
              <a:rPr lang="en-US" altLang="zh-CN" sz="1300" smtClean="0"/>
              <a:t>ImageView iv;</a:t>
            </a:r>
          </a:p>
          <a:p>
            <a:pPr>
              <a:spcBef>
                <a:spcPts val="0"/>
              </a:spcBef>
              <a:buNone/>
            </a:pPr>
            <a:r>
              <a:rPr lang="en-US" altLang="zh-CN" sz="1300" smtClean="0"/>
              <a:t>iv=(ImageView) findViewById(R.id.</a:t>
            </a:r>
            <a:r>
              <a:rPr lang="en-US" altLang="zh-CN" sz="1300" b="1" i="1" smtClean="0"/>
              <a:t>iv);</a:t>
            </a:r>
          </a:p>
          <a:p>
            <a:pPr>
              <a:spcBef>
                <a:spcPts val="0"/>
              </a:spcBef>
              <a:buNone/>
            </a:pPr>
            <a:r>
              <a:rPr lang="en-US" altLang="zh-CN" sz="1300" smtClean="0"/>
              <a:t>FileInputStream fis=</a:t>
            </a:r>
            <a:r>
              <a:rPr lang="en-US" altLang="zh-CN" sz="1300" b="1" smtClean="0"/>
              <a:t>null;</a:t>
            </a:r>
          </a:p>
          <a:p>
            <a:pPr>
              <a:spcBef>
                <a:spcPts val="0"/>
              </a:spcBef>
              <a:buNone/>
            </a:pPr>
            <a:r>
              <a:rPr lang="en-US" altLang="zh-CN" sz="1300" smtClean="0"/>
              <a:t>Bitmap img=</a:t>
            </a:r>
            <a:r>
              <a:rPr lang="en-US" altLang="zh-CN" sz="1300" b="1" smtClean="0"/>
              <a:t>null;</a:t>
            </a:r>
          </a:p>
          <a:p>
            <a:pPr>
              <a:spcBef>
                <a:spcPts val="0"/>
              </a:spcBef>
              <a:buNone/>
            </a:pPr>
            <a:r>
              <a:rPr lang="en-US" altLang="zh-CN" sz="1300" b="1" smtClean="0"/>
              <a:t>if(Environment.</a:t>
            </a:r>
            <a:r>
              <a:rPr lang="en-US" altLang="zh-CN" sz="1300" b="1" i="1" smtClean="0"/>
              <a:t>getExternalStorageState()!=null){	//</a:t>
            </a:r>
            <a:r>
              <a:rPr lang="zh-CN" altLang="en-US" sz="1300" b="1" i="1" smtClean="0"/>
              <a:t>如果手机插卡了</a:t>
            </a:r>
          </a:p>
          <a:p>
            <a:pPr>
              <a:spcBef>
                <a:spcPts val="0"/>
              </a:spcBef>
              <a:buNone/>
            </a:pPr>
            <a:r>
              <a:rPr lang="en-US" altLang="zh-CN" sz="1300" smtClean="0"/>
              <a:t>	File dir =</a:t>
            </a:r>
            <a:r>
              <a:rPr lang="en-US" altLang="zh-CN" sz="1300" b="1" smtClean="0"/>
              <a:t>new File("/sdcard");</a:t>
            </a:r>
          </a:p>
          <a:p>
            <a:pPr>
              <a:spcBef>
                <a:spcPts val="0"/>
              </a:spcBef>
              <a:buNone/>
            </a:pPr>
            <a:r>
              <a:rPr lang="en-US" altLang="zh-CN" sz="1300" smtClean="0"/>
              <a:t>	File pic=</a:t>
            </a:r>
            <a:r>
              <a:rPr lang="en-US" altLang="zh-CN" sz="1300" b="1" smtClean="0"/>
              <a:t>new File(dir,"pic6.jpg");</a:t>
            </a:r>
          </a:p>
          <a:p>
            <a:pPr>
              <a:spcBef>
                <a:spcPts val="0"/>
              </a:spcBef>
              <a:buNone/>
            </a:pPr>
            <a:r>
              <a:rPr lang="en-US" altLang="zh-CN" sz="1300" b="1" smtClean="0"/>
              <a:t>	try {</a:t>
            </a:r>
          </a:p>
          <a:p>
            <a:pPr>
              <a:spcBef>
                <a:spcPts val="0"/>
              </a:spcBef>
              <a:buNone/>
            </a:pPr>
            <a:r>
              <a:rPr lang="en-US" altLang="zh-CN" sz="1300" b="1" smtClean="0"/>
              <a:t>	</a:t>
            </a:r>
            <a:r>
              <a:rPr lang="zh-CN" altLang="en-US" sz="1300" b="1" smtClean="0"/>
              <a:t>        </a:t>
            </a:r>
            <a:r>
              <a:rPr lang="en-US" altLang="zh-CN" sz="1300" b="1" smtClean="0"/>
              <a:t>if(dir.exists() &amp;&amp;pic.exists()){//</a:t>
            </a:r>
            <a:r>
              <a:rPr lang="zh-CN" altLang="en-US" sz="1300" b="1" smtClean="0"/>
              <a:t>资源存在</a:t>
            </a:r>
          </a:p>
          <a:p>
            <a:pPr>
              <a:spcBef>
                <a:spcPts val="0"/>
              </a:spcBef>
              <a:buNone/>
            </a:pPr>
            <a:r>
              <a:rPr lang="en-US" altLang="zh-CN" sz="1300" smtClean="0"/>
              <a:t>	</a:t>
            </a:r>
            <a:r>
              <a:rPr lang="zh-CN" altLang="en-US" sz="1300" smtClean="0"/>
              <a:t>         </a:t>
            </a:r>
            <a:r>
              <a:rPr lang="en-US" altLang="zh-CN" sz="1300" smtClean="0"/>
              <a:t>fis=</a:t>
            </a:r>
            <a:r>
              <a:rPr lang="en-US" altLang="zh-CN" sz="1300" b="1" smtClean="0"/>
              <a:t>new FileInputStream(pic);</a:t>
            </a:r>
          </a:p>
          <a:p>
            <a:pPr>
              <a:spcBef>
                <a:spcPts val="0"/>
              </a:spcBef>
              <a:buNone/>
            </a:pPr>
            <a:r>
              <a:rPr lang="en-US" altLang="zh-CN" sz="1300" smtClean="0"/>
              <a:t>	</a:t>
            </a:r>
            <a:r>
              <a:rPr lang="zh-CN" altLang="en-US" sz="1300" smtClean="0"/>
              <a:t>         </a:t>
            </a:r>
            <a:r>
              <a:rPr lang="en-US" altLang="zh-CN" sz="1300" smtClean="0"/>
              <a:t>Log.</a:t>
            </a:r>
            <a:r>
              <a:rPr lang="en-US" altLang="zh-CN" sz="1300" i="1" smtClean="0"/>
              <a:t>i("print", pic.getAbsolutePath());</a:t>
            </a:r>
          </a:p>
          <a:p>
            <a:pPr>
              <a:spcBef>
                <a:spcPts val="0"/>
              </a:spcBef>
              <a:buNone/>
            </a:pPr>
            <a:r>
              <a:rPr lang="en-US" altLang="zh-CN" sz="1300" smtClean="0"/>
              <a:t>	</a:t>
            </a:r>
            <a:r>
              <a:rPr lang="zh-CN" altLang="en-US" sz="1300" smtClean="0"/>
              <a:t>         </a:t>
            </a:r>
            <a:r>
              <a:rPr lang="en-US" altLang="zh-CN" sz="1300" smtClean="0"/>
              <a:t>img=BitmapFactory.</a:t>
            </a:r>
            <a:r>
              <a:rPr lang="en-US" altLang="zh-CN" sz="1300" i="1" smtClean="0"/>
              <a:t>decodeFile(pic.getAbsolutePath());//</a:t>
            </a:r>
          </a:p>
          <a:p>
            <a:pPr>
              <a:spcBef>
                <a:spcPts val="0"/>
              </a:spcBef>
              <a:buNone/>
            </a:pPr>
            <a:r>
              <a:rPr lang="en-US" altLang="zh-CN" sz="1300" smtClean="0"/>
              <a:t>	</a:t>
            </a:r>
            <a:r>
              <a:rPr lang="zh-CN" altLang="en-US" sz="1300" smtClean="0"/>
              <a:t>         </a:t>
            </a:r>
            <a:r>
              <a:rPr lang="en-US" altLang="zh-CN" sz="1300" smtClean="0"/>
              <a:t>//</a:t>
            </a:r>
            <a:r>
              <a:rPr lang="en-US" altLang="zh-CN" sz="1300" u="sng" smtClean="0"/>
              <a:t>img=BitmapFactory.decodeStream(fis);</a:t>
            </a:r>
            <a:r>
              <a:rPr lang="zh-CN" altLang="en-US" sz="1300" u="sng" smtClean="0"/>
              <a:t>   </a:t>
            </a:r>
            <a:r>
              <a:rPr lang="en-US" altLang="zh-CN" sz="1300" u="sng" smtClean="0"/>
              <a:t>//</a:t>
            </a:r>
            <a:r>
              <a:rPr lang="zh-CN" altLang="en-US" sz="1300" u="sng" smtClean="0"/>
              <a:t>通过输入流构建</a:t>
            </a:r>
            <a:r>
              <a:rPr lang="en-US" altLang="zh-CN" sz="1300" u="sng" smtClean="0"/>
              <a:t>Bitmap</a:t>
            </a:r>
          </a:p>
          <a:p>
            <a:pPr marL="622300" indent="-622300">
              <a:spcBef>
                <a:spcPts val="0"/>
              </a:spcBef>
              <a:buNone/>
            </a:pPr>
            <a:r>
              <a:rPr lang="en-US" altLang="zh-CN" sz="1300" smtClean="0"/>
              <a:t>	</a:t>
            </a:r>
            <a:r>
              <a:rPr lang="zh-CN" altLang="en-US" sz="1300" smtClean="0"/>
              <a:t> </a:t>
            </a:r>
            <a:r>
              <a:rPr lang="en-US" altLang="zh-CN" sz="1300" smtClean="0"/>
              <a:t>iv.setImageBitmap(img);</a:t>
            </a:r>
          </a:p>
          <a:p>
            <a:pPr>
              <a:spcBef>
                <a:spcPts val="0"/>
              </a:spcBef>
              <a:buNone/>
            </a:pPr>
            <a:r>
              <a:rPr lang="en-US" altLang="zh-CN" sz="1300" smtClean="0"/>
              <a:t>	}</a:t>
            </a:r>
          </a:p>
          <a:p>
            <a:pPr>
              <a:spcBef>
                <a:spcPts val="0"/>
              </a:spcBef>
              <a:buNone/>
            </a:pPr>
            <a:r>
              <a:rPr lang="en-US" altLang="zh-CN" sz="1300" smtClean="0"/>
              <a:t>	} </a:t>
            </a:r>
            <a:r>
              <a:rPr lang="en-US" altLang="zh-CN" sz="1300" b="1" smtClean="0"/>
              <a:t>catch (FileNotFoundException e) {</a:t>
            </a:r>
          </a:p>
          <a:p>
            <a:pPr>
              <a:spcBef>
                <a:spcPts val="0"/>
              </a:spcBef>
              <a:buNone/>
            </a:pPr>
            <a:r>
              <a:rPr lang="en-US" altLang="zh-CN" sz="1300" smtClean="0"/>
              <a:t>	</a:t>
            </a:r>
            <a:r>
              <a:rPr lang="zh-CN" altLang="en-US" sz="1300" smtClean="0"/>
              <a:t>        </a:t>
            </a:r>
            <a:r>
              <a:rPr lang="en-US" altLang="zh-CN" sz="1300" smtClean="0"/>
              <a:t>e.printStackTrace();</a:t>
            </a:r>
          </a:p>
          <a:p>
            <a:pPr>
              <a:spcBef>
                <a:spcPts val="0"/>
              </a:spcBef>
              <a:buNone/>
            </a:pPr>
            <a:r>
              <a:rPr lang="en-US" altLang="zh-CN" sz="1300" smtClean="0"/>
              <a:t>	}</a:t>
            </a:r>
            <a:r>
              <a:rPr lang="en-US" altLang="zh-CN" sz="1300" b="1" smtClean="0"/>
              <a:t>finally{</a:t>
            </a:r>
          </a:p>
          <a:p>
            <a:pPr>
              <a:spcBef>
                <a:spcPts val="0"/>
              </a:spcBef>
              <a:buNone/>
            </a:pPr>
            <a:r>
              <a:rPr lang="en-US" altLang="zh-CN" sz="1300" b="1" smtClean="0"/>
              <a:t>	</a:t>
            </a:r>
            <a:r>
              <a:rPr lang="zh-CN" altLang="en-US" sz="1300" b="1" smtClean="0"/>
              <a:t>        </a:t>
            </a:r>
            <a:r>
              <a:rPr lang="en-US" altLang="zh-CN" sz="1300" b="1" smtClean="0"/>
              <a:t>if(fis!=null)</a:t>
            </a:r>
          </a:p>
          <a:p>
            <a:pPr>
              <a:spcBef>
                <a:spcPts val="0"/>
              </a:spcBef>
              <a:buNone/>
            </a:pPr>
            <a:r>
              <a:rPr lang="en-US" altLang="zh-CN" sz="1300" b="1" smtClean="0"/>
              <a:t>	</a:t>
            </a:r>
            <a:r>
              <a:rPr lang="zh-CN" altLang="en-US" sz="1300" b="1" smtClean="0"/>
              <a:t>                </a:t>
            </a:r>
            <a:r>
              <a:rPr lang="en-US" altLang="zh-CN" sz="1300" b="1" smtClean="0"/>
              <a:t>try {</a:t>
            </a:r>
          </a:p>
          <a:p>
            <a:pPr>
              <a:spcBef>
                <a:spcPts val="0"/>
              </a:spcBef>
              <a:buNone/>
            </a:pPr>
            <a:r>
              <a:rPr lang="en-US" altLang="zh-CN" sz="1300" smtClean="0"/>
              <a:t>	</a:t>
            </a:r>
            <a:r>
              <a:rPr lang="zh-CN" altLang="en-US" sz="1300" smtClean="0"/>
              <a:t>                         </a:t>
            </a:r>
            <a:r>
              <a:rPr lang="en-US" altLang="zh-CN" sz="1300" smtClean="0"/>
              <a:t>fis.close();</a:t>
            </a:r>
          </a:p>
          <a:p>
            <a:pPr>
              <a:spcBef>
                <a:spcPts val="0"/>
              </a:spcBef>
              <a:buNone/>
            </a:pPr>
            <a:r>
              <a:rPr lang="en-US" altLang="zh-CN" sz="1300" smtClean="0"/>
              <a:t>		</a:t>
            </a:r>
            <a:r>
              <a:rPr lang="zh-CN" altLang="en-US" sz="1300" smtClean="0"/>
              <a:t>  </a:t>
            </a:r>
            <a:r>
              <a:rPr lang="en-US" altLang="zh-CN" sz="1300" smtClean="0"/>
              <a:t>} </a:t>
            </a:r>
            <a:r>
              <a:rPr lang="en-US" altLang="zh-CN" sz="1300" b="1" smtClean="0"/>
              <a:t>catch (IOException e) {</a:t>
            </a:r>
          </a:p>
          <a:p>
            <a:pPr>
              <a:spcBef>
                <a:spcPts val="0"/>
              </a:spcBef>
              <a:buNone/>
            </a:pPr>
            <a:r>
              <a:rPr lang="en-US" altLang="zh-CN" sz="1300" smtClean="0"/>
              <a:t>		</a:t>
            </a:r>
            <a:r>
              <a:rPr lang="zh-CN" altLang="en-US" sz="1300" smtClean="0"/>
              <a:t>          </a:t>
            </a:r>
            <a:r>
              <a:rPr lang="en-US" altLang="zh-CN" sz="1300" smtClean="0"/>
              <a:t>e.printStackTrace();</a:t>
            </a:r>
          </a:p>
          <a:p>
            <a:pPr>
              <a:spcBef>
                <a:spcPts val="0"/>
              </a:spcBef>
              <a:buNone/>
            </a:pPr>
            <a:r>
              <a:rPr lang="en-US" altLang="zh-CN" sz="1300" smtClean="0"/>
              <a:t>	</a:t>
            </a:r>
            <a:r>
              <a:rPr lang="zh-CN" altLang="en-US" sz="1300" smtClean="0"/>
              <a:t>                 </a:t>
            </a:r>
            <a:r>
              <a:rPr lang="en-US" altLang="zh-CN" sz="1300" smtClean="0"/>
              <a:t>}</a:t>
            </a:r>
          </a:p>
          <a:p>
            <a:pPr>
              <a:spcBef>
                <a:spcPts val="0"/>
              </a:spcBef>
              <a:buNone/>
            </a:pPr>
            <a:r>
              <a:rPr lang="en-US" altLang="zh-CN" sz="1300" smtClean="0"/>
              <a:t>	}</a:t>
            </a:r>
          </a:p>
          <a:p>
            <a:pPr>
              <a:spcBef>
                <a:spcPts val="0"/>
              </a:spcBef>
              <a:buNone/>
            </a:pPr>
            <a:r>
              <a:rPr lang="en-US" altLang="zh-CN" sz="1300" smtClean="0"/>
              <a:t>}</a:t>
            </a:r>
            <a:r>
              <a:rPr lang="zh-CN" altLang="en-US" sz="1300" smtClean="0"/>
              <a:t> </a:t>
            </a:r>
            <a:endParaRPr lang="en-US" altLang="zh-CN" sz="130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3.5 Image</a:t>
            </a:r>
            <a:endParaRPr lang="zh-CN" altLang="en-US"/>
          </a:p>
        </p:txBody>
      </p:sp>
      <p:sp>
        <p:nvSpPr>
          <p:cNvPr id="155651" name="Rectangle 3"/>
          <p:cNvSpPr>
            <a:spLocks noGrp="1" noChangeArrowheads="1"/>
          </p:cNvSpPr>
          <p:nvPr>
            <p:ph type="body" idx="1"/>
          </p:nvPr>
        </p:nvSpPr>
        <p:spPr>
          <a:xfrm>
            <a:off x="323850" y="1031875"/>
            <a:ext cx="8280400" cy="3981450"/>
          </a:xfrm>
        </p:spPr>
        <p:txBody>
          <a:bodyPr rIns="0"/>
          <a:lstStyle/>
          <a:p>
            <a:pPr>
              <a:lnSpc>
                <a:spcPct val="120000"/>
              </a:lnSpc>
              <a:spcBef>
                <a:spcPts val="300"/>
              </a:spcBef>
              <a:tabLst>
                <a:tab pos="3943350" algn="l"/>
                <a:tab pos="6724650" algn="l"/>
                <a:tab pos="6915150" algn="l"/>
              </a:tabLst>
              <a:defRPr/>
            </a:pPr>
            <a:r>
              <a:rPr lang="en-US" altLang="zh-CN" sz="2400" b="1" smtClean="0">
                <a:latin typeface="微软雅黑" pitchFamily="34" charset="-122"/>
                <a:ea typeface="微软雅黑" pitchFamily="34" charset="-122"/>
              </a:rPr>
              <a:t>Android</a:t>
            </a:r>
            <a:r>
              <a:rPr lang="zh-CN" altLang="en-US" sz="2400" b="1" smtClean="0">
                <a:latin typeface="微软雅黑" pitchFamily="34" charset="-122"/>
                <a:ea typeface="微软雅黑" pitchFamily="34" charset="-122"/>
              </a:rPr>
              <a:t>支持的图片格式</a:t>
            </a:r>
            <a:endParaRPr lang="en-US" altLang="zh-CN" sz="2400" b="1" smtClean="0">
              <a:latin typeface="微软雅黑" pitchFamily="34" charset="-122"/>
              <a:ea typeface="微软雅黑" pitchFamily="34" charset="-122"/>
            </a:endParaRPr>
          </a:p>
          <a:p>
            <a:pPr marL="723900" lvl="1" indent="-361950" eaLnBrk="1" hangingPunct="1">
              <a:lnSpc>
                <a:spcPct val="12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smtClean="0">
                <a:latin typeface="微软雅黑" pitchFamily="34" charset="-122"/>
                <a:ea typeface="微软雅黑" pitchFamily="34" charset="-122"/>
                <a:cs typeface="+mn-cs"/>
              </a:rPr>
              <a:t>Android</a:t>
            </a:r>
            <a:r>
              <a:rPr lang="zh-CN" altLang="en-US" sz="2200" smtClean="0">
                <a:latin typeface="微软雅黑" pitchFamily="34" charset="-122"/>
                <a:ea typeface="微软雅黑" pitchFamily="34" charset="-122"/>
                <a:cs typeface="+mn-cs"/>
              </a:rPr>
              <a:t>支持</a:t>
            </a:r>
            <a:r>
              <a:rPr lang="zh-CN" altLang="zh-CN" sz="2200" smtClean="0">
                <a:latin typeface="微软雅黑" pitchFamily="34" charset="-122"/>
                <a:ea typeface="微软雅黑" pitchFamily="34" charset="-122"/>
                <a:cs typeface="+mn-cs"/>
              </a:rPr>
              <a:t>常见</a:t>
            </a:r>
            <a:r>
              <a:rPr lang="zh-CN" altLang="en-US" sz="2200" smtClean="0">
                <a:latin typeface="微软雅黑" pitchFamily="34" charset="-122"/>
                <a:ea typeface="微软雅黑" pitchFamily="34" charset="-122"/>
                <a:cs typeface="+mn-cs"/>
              </a:rPr>
              <a:t>的</a:t>
            </a:r>
            <a:r>
              <a:rPr lang="zh-CN" altLang="zh-CN" sz="2200" smtClean="0">
                <a:latin typeface="微软雅黑" pitchFamily="34" charset="-122"/>
                <a:ea typeface="微软雅黑" pitchFamily="34" charset="-122"/>
                <a:cs typeface="+mn-cs"/>
              </a:rPr>
              <a:t>静态图片格式，如</a:t>
            </a:r>
            <a:r>
              <a:rPr lang="zh-CN" altLang="en-US" sz="2200" smtClean="0">
                <a:latin typeface="微软雅黑" pitchFamily="34" charset="-122"/>
                <a:ea typeface="微软雅黑" pitchFamily="34" charset="-122"/>
                <a:cs typeface="+mn-cs"/>
              </a:rPr>
              <a:t>：</a:t>
            </a:r>
            <a:r>
              <a:rPr lang="zh-CN" altLang="zh-CN" sz="2200" smtClean="0">
                <a:latin typeface="微软雅黑" pitchFamily="34" charset="-122"/>
                <a:ea typeface="微软雅黑" pitchFamily="34" charset="-122"/>
                <a:cs typeface="+mn-cs"/>
              </a:rPr>
              <a:t>PNG、</a:t>
            </a:r>
            <a:r>
              <a:rPr lang="zh-CN" altLang="en-US" sz="2200" smtClean="0">
                <a:latin typeface="微软雅黑" pitchFamily="34" charset="-122"/>
                <a:ea typeface="微软雅黑" pitchFamily="34" charset="-122"/>
                <a:cs typeface="+mn-cs"/>
              </a:rPr>
              <a:t>9</a:t>
            </a:r>
            <a:r>
              <a:rPr lang="en-US" altLang="zh-CN" sz="2200" smtClean="0">
                <a:latin typeface="微软雅黑" pitchFamily="34" charset="-122"/>
                <a:ea typeface="微软雅黑" pitchFamily="34" charset="-122"/>
                <a:cs typeface="+mn-cs"/>
              </a:rPr>
              <a:t>.PNG</a:t>
            </a:r>
            <a:r>
              <a:rPr lang="zh-CN" altLang="en-US" sz="2200" smtClean="0">
                <a:latin typeface="微软雅黑" pitchFamily="34" charset="-122"/>
                <a:ea typeface="微软雅黑" pitchFamily="34" charset="-122"/>
                <a:cs typeface="+mn-cs"/>
              </a:rPr>
              <a:t>、</a:t>
            </a:r>
            <a:r>
              <a:rPr lang="zh-CN" altLang="zh-CN" sz="2200" smtClean="0">
                <a:latin typeface="微软雅黑" pitchFamily="34" charset="-122"/>
                <a:ea typeface="微软雅黑" pitchFamily="34" charset="-122"/>
                <a:cs typeface="+mn-cs"/>
              </a:rPr>
              <a:t>JPG和GIF</a:t>
            </a:r>
            <a:r>
              <a:rPr lang="zh-CN" altLang="en-US" sz="2200" smtClean="0">
                <a:latin typeface="微软雅黑" pitchFamily="34" charset="-122"/>
                <a:ea typeface="微软雅黑" pitchFamily="34" charset="-122"/>
                <a:cs typeface="+mn-cs"/>
              </a:rPr>
              <a:t>格式等。</a:t>
            </a:r>
            <a:endParaRPr lang="en-US" altLang="zh-CN" sz="2200" smtClean="0">
              <a:latin typeface="微软雅黑" pitchFamily="34" charset="-122"/>
              <a:ea typeface="微软雅黑" pitchFamily="34" charset="-122"/>
              <a:cs typeface="+mn-cs"/>
            </a:endParaRPr>
          </a:p>
          <a:p>
            <a:pPr marL="723900" lvl="1" indent="-361950" eaLnBrk="1" hangingPunct="1">
              <a:lnSpc>
                <a:spcPct val="12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smtClean="0">
                <a:latin typeface="微软雅黑" pitchFamily="34" charset="-122"/>
                <a:ea typeface="微软雅黑" pitchFamily="34" charset="-122"/>
                <a:cs typeface="+mn-cs"/>
              </a:rPr>
              <a:t>9Patch</a:t>
            </a:r>
            <a:r>
              <a:rPr lang="zh-CN" altLang="en-US" sz="2200" smtClean="0">
                <a:latin typeface="微软雅黑" pitchFamily="34" charset="-122"/>
                <a:ea typeface="微软雅黑" pitchFamily="34" charset="-122"/>
                <a:cs typeface="+mn-cs"/>
              </a:rPr>
              <a:t>图片</a:t>
            </a:r>
          </a:p>
          <a:p>
            <a:pPr marL="1123950" lvl="2" indent="-361950" eaLnBrk="1" hangingPunct="1">
              <a:lnSpc>
                <a:spcPct val="12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9Patch</a:t>
            </a:r>
            <a:r>
              <a:rPr lang="zh-CN" altLang="en-US" sz="2000" smtClean="0">
                <a:latin typeface="微软雅黑" pitchFamily="34" charset="-122"/>
                <a:ea typeface="微软雅黑" pitchFamily="34" charset="-122"/>
                <a:cs typeface="+mn-cs"/>
              </a:rPr>
              <a:t>图片是一种特殊的图片，以“</a:t>
            </a:r>
            <a:r>
              <a:rPr lang="en-US" altLang="zh-CN" sz="2000" smtClean="0">
                <a:latin typeface="微软雅黑" pitchFamily="34" charset="-122"/>
                <a:ea typeface="微软雅黑" pitchFamily="34" charset="-122"/>
                <a:cs typeface="+mn-cs"/>
              </a:rPr>
              <a:t>.9.png”</a:t>
            </a:r>
            <a:r>
              <a:rPr lang="zh-CN" altLang="en-US" sz="2000" smtClean="0">
                <a:latin typeface="微软雅黑" pitchFamily="34" charset="-122"/>
                <a:ea typeface="微软雅黑" pitchFamily="34" charset="-122"/>
                <a:cs typeface="+mn-cs"/>
              </a:rPr>
              <a:t>结尾的。</a:t>
            </a:r>
          </a:p>
          <a:p>
            <a:pPr marL="1123950" lvl="2" indent="-361950" eaLnBrk="1" hangingPunct="1">
              <a:lnSpc>
                <a:spcPct val="12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9Patch</a:t>
            </a:r>
            <a:r>
              <a:rPr lang="zh-CN" altLang="en-US" sz="2000" smtClean="0">
                <a:latin typeface="微软雅黑" pitchFamily="34" charset="-122"/>
                <a:ea typeface="微软雅黑" pitchFamily="34" charset="-122"/>
                <a:cs typeface="+mn-cs"/>
              </a:rPr>
              <a:t>图片可以实现部分拉伸，这种图片与通常的只以“</a:t>
            </a:r>
            <a:r>
              <a:rPr lang="en-US" altLang="zh-CN" sz="2000" smtClean="0">
                <a:latin typeface="微软雅黑" pitchFamily="34" charset="-122"/>
                <a:ea typeface="微软雅黑" pitchFamily="34" charset="-122"/>
                <a:cs typeface="+mn-cs"/>
              </a:rPr>
              <a:t>.</a:t>
            </a:r>
            <a:r>
              <a:rPr lang="en-US" altLang="zh-CN" sz="2000" err="1" smtClean="0">
                <a:latin typeface="微软雅黑" pitchFamily="34" charset="-122"/>
                <a:ea typeface="微软雅黑" pitchFamily="34" charset="-122"/>
                <a:cs typeface="+mn-cs"/>
              </a:rPr>
              <a:t>png</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结尾的图片不一样，如果直接拉伸普通的</a:t>
            </a:r>
            <a:r>
              <a:rPr lang="en-US" altLang="zh-CN" sz="2000" smtClean="0">
                <a:latin typeface="微软雅黑" pitchFamily="34" charset="-122"/>
                <a:ea typeface="微软雅黑" pitchFamily="34" charset="-122"/>
                <a:cs typeface="+mn-cs"/>
              </a:rPr>
              <a:t>PNG</a:t>
            </a:r>
            <a:r>
              <a:rPr lang="zh-CN" altLang="en-US" sz="2000" smtClean="0">
                <a:latin typeface="微软雅黑" pitchFamily="34" charset="-122"/>
                <a:ea typeface="微软雅黑" pitchFamily="34" charset="-122"/>
                <a:cs typeface="+mn-cs"/>
              </a:rPr>
              <a:t>图会有失真现象出现。</a:t>
            </a:r>
          </a:p>
          <a:p>
            <a:pPr marL="1123950" lvl="2" indent="-361950" eaLnBrk="1" hangingPunct="1">
              <a:lnSpc>
                <a:spcPct val="12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9Patch</a:t>
            </a:r>
            <a:r>
              <a:rPr lang="zh-CN" altLang="en-US" sz="2000" smtClean="0">
                <a:latin typeface="微软雅黑" pitchFamily="34" charset="-122"/>
                <a:ea typeface="微软雅黑" pitchFamily="34" charset="-122"/>
                <a:cs typeface="+mn-cs"/>
              </a:rPr>
              <a:t>图片通常被用作背景图。</a:t>
            </a:r>
          </a:p>
          <a:p>
            <a:pPr marL="723900" lvl="1" indent="-361950" eaLnBrk="1" hangingPunct="1">
              <a:lnSpc>
                <a:spcPct val="12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smtClean="0">
                <a:latin typeface="微软雅黑" pitchFamily="34" charset="-122"/>
                <a:ea typeface="微软雅黑" pitchFamily="34" charset="-122"/>
                <a:cs typeface="+mn-cs"/>
              </a:rPr>
              <a:t>9Patch</a:t>
            </a:r>
            <a:r>
              <a:rPr lang="zh-CN" altLang="en-US" sz="2200" smtClean="0">
                <a:latin typeface="微软雅黑" pitchFamily="34" charset="-122"/>
                <a:ea typeface="微软雅黑" pitchFamily="34" charset="-122"/>
                <a:cs typeface="+mn-cs"/>
              </a:rPr>
              <a:t>图与一般</a:t>
            </a:r>
            <a:r>
              <a:rPr lang="en-US" altLang="zh-CN" sz="2200" smtClean="0">
                <a:latin typeface="微软雅黑" pitchFamily="34" charset="-122"/>
                <a:ea typeface="微软雅黑" pitchFamily="34" charset="-122"/>
                <a:cs typeface="+mn-cs"/>
              </a:rPr>
              <a:t>PNG</a:t>
            </a:r>
            <a:r>
              <a:rPr lang="zh-CN" altLang="en-US" sz="2200" smtClean="0">
                <a:latin typeface="微软雅黑" pitchFamily="34" charset="-122"/>
                <a:ea typeface="微软雅黑" pitchFamily="34" charset="-122"/>
                <a:cs typeface="+mn-cs"/>
              </a:rPr>
              <a:t>图的比较：</a:t>
            </a:r>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55654" name="Picture 6"/>
          <p:cNvPicPr>
            <a:picLocks noChangeAspect="1" noChangeArrowheads="1"/>
          </p:cNvPicPr>
          <p:nvPr/>
        </p:nvPicPr>
        <p:blipFill>
          <a:blip r:embed="rId2" cstate="print"/>
          <a:srcRect r="11456"/>
          <a:stretch>
            <a:fillRect/>
          </a:stretch>
        </p:blipFill>
        <p:spPr bwMode="auto">
          <a:xfrm>
            <a:off x="5332413" y="5214938"/>
            <a:ext cx="3200400" cy="1143000"/>
          </a:xfrm>
          <a:prstGeom prst="rect">
            <a:avLst/>
          </a:prstGeom>
          <a:noFill/>
          <a:ln w="9525">
            <a:noFill/>
            <a:miter lim="800000"/>
            <a:headEnd/>
            <a:tailEnd/>
          </a:ln>
        </p:spPr>
      </p:pic>
      <p:pic>
        <p:nvPicPr>
          <p:cNvPr id="155655" name="Picture 7"/>
          <p:cNvPicPr>
            <a:picLocks noChangeAspect="1" noChangeArrowheads="1"/>
          </p:cNvPicPr>
          <p:nvPr/>
        </p:nvPicPr>
        <p:blipFill>
          <a:blip r:embed="rId3" cstate="print"/>
          <a:srcRect/>
          <a:stretch>
            <a:fillRect/>
          </a:stretch>
        </p:blipFill>
        <p:spPr bwMode="auto">
          <a:xfrm>
            <a:off x="1063625" y="5221288"/>
            <a:ext cx="4079875" cy="11382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up)">
                                      <p:cBhvr>
                                        <p:cTn id="12" dur="500"/>
                                        <p:tgtEl>
                                          <p:spTgt spid="155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wipe(up)">
                                      <p:cBhvr>
                                        <p:cTn id="17" dur="500"/>
                                        <p:tgtEl>
                                          <p:spTgt spid="155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wipe(up)">
                                      <p:cBhvr>
                                        <p:cTn id="22" dur="500"/>
                                        <p:tgtEl>
                                          <p:spTgt spid="155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5651">
                                            <p:txEl>
                                              <p:pRg st="4" end="4"/>
                                            </p:txEl>
                                          </p:spTgt>
                                        </p:tgtEl>
                                        <p:attrNameLst>
                                          <p:attrName>style.visibility</p:attrName>
                                        </p:attrNameLst>
                                      </p:cBhvr>
                                      <p:to>
                                        <p:strVal val="visible"/>
                                      </p:to>
                                    </p:set>
                                    <p:animEffect transition="in" filter="wipe(up)">
                                      <p:cBhvr>
                                        <p:cTn id="27" dur="500"/>
                                        <p:tgtEl>
                                          <p:spTgt spid="155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5651">
                                            <p:txEl>
                                              <p:pRg st="5" end="5"/>
                                            </p:txEl>
                                          </p:spTgt>
                                        </p:tgtEl>
                                        <p:attrNameLst>
                                          <p:attrName>style.visibility</p:attrName>
                                        </p:attrNameLst>
                                      </p:cBhvr>
                                      <p:to>
                                        <p:strVal val="visible"/>
                                      </p:to>
                                    </p:set>
                                    <p:animEffect transition="in" filter="wipe(up)">
                                      <p:cBhvr>
                                        <p:cTn id="32" dur="500"/>
                                        <p:tgtEl>
                                          <p:spTgt spid="1556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5651">
                                            <p:txEl>
                                              <p:pRg st="6" end="6"/>
                                            </p:txEl>
                                          </p:spTgt>
                                        </p:tgtEl>
                                        <p:attrNameLst>
                                          <p:attrName>style.visibility</p:attrName>
                                        </p:attrNameLst>
                                      </p:cBhvr>
                                      <p:to>
                                        <p:strVal val="visible"/>
                                      </p:to>
                                    </p:set>
                                    <p:animEffect transition="in" filter="wipe(up)">
                                      <p:cBhvr>
                                        <p:cTn id="37" dur="500"/>
                                        <p:tgtEl>
                                          <p:spTgt spid="155651">
                                            <p:txEl>
                                              <p:pRg st="6" end="6"/>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55655"/>
                                        </p:tgtEl>
                                        <p:attrNameLst>
                                          <p:attrName>style.visibility</p:attrName>
                                        </p:attrNameLst>
                                      </p:cBhvr>
                                      <p:to>
                                        <p:strVal val="visible"/>
                                      </p:to>
                                    </p:set>
                                    <p:animEffect transition="in" filter="wipe(left)">
                                      <p:cBhvr>
                                        <p:cTn id="41" dur="500"/>
                                        <p:tgtEl>
                                          <p:spTgt spid="155655"/>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155654"/>
                                        </p:tgtEl>
                                        <p:attrNameLst>
                                          <p:attrName>style.visibility</p:attrName>
                                        </p:attrNameLst>
                                      </p:cBhvr>
                                      <p:to>
                                        <p:strVal val="visible"/>
                                      </p:to>
                                    </p:set>
                                    <p:animEffect transition="in" filter="wipe(left)">
                                      <p:cBhvr>
                                        <p:cTn id="45" dur="500"/>
                                        <p:tgtEl>
                                          <p:spTgt spid="155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3"/>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3.5 Image</a:t>
            </a:r>
            <a:endParaRPr lang="zh-CN" altLang="en-US"/>
          </a:p>
        </p:txBody>
      </p:sp>
      <p:sp>
        <p:nvSpPr>
          <p:cNvPr id="155651" name="Rectangle 3"/>
          <p:cNvSpPr>
            <a:spLocks noGrp="1" noChangeArrowheads="1"/>
          </p:cNvSpPr>
          <p:nvPr>
            <p:ph type="body" idx="1"/>
          </p:nvPr>
        </p:nvSpPr>
        <p:spPr>
          <a:xfrm>
            <a:off x="323850" y="1031875"/>
            <a:ext cx="8280400" cy="3981450"/>
          </a:xfrm>
        </p:spPr>
        <p:txBody>
          <a:bodyPr rIns="0"/>
          <a:lstStyle/>
          <a:p>
            <a:pPr>
              <a:lnSpc>
                <a:spcPct val="120000"/>
              </a:lnSpc>
              <a:spcBef>
                <a:spcPts val="300"/>
              </a:spcBef>
              <a:tabLst>
                <a:tab pos="3943350" algn="l"/>
                <a:tab pos="6724650" algn="l"/>
                <a:tab pos="6915150" algn="l"/>
              </a:tabLst>
              <a:defRPr/>
            </a:pPr>
            <a:r>
              <a:rPr lang="zh-CN" altLang="en-US" sz="2400" b="1" smtClean="0">
                <a:latin typeface="微软雅黑" pitchFamily="34" charset="-122"/>
                <a:ea typeface="微软雅黑" pitchFamily="34" charset="-122"/>
              </a:rPr>
              <a:t>编辑</a:t>
            </a:r>
            <a:r>
              <a:rPr lang="en-US" altLang="zh-CN" sz="2400" b="1" smtClean="0">
                <a:latin typeface="微软雅黑" pitchFamily="34" charset="-122"/>
                <a:ea typeface="微软雅黑" pitchFamily="34" charset="-122"/>
              </a:rPr>
              <a:t>9patch</a:t>
            </a:r>
            <a:r>
              <a:rPr lang="zh-CN" altLang="en-US" sz="2400" b="1" smtClean="0">
                <a:latin typeface="微软雅黑" pitchFamily="34" charset="-122"/>
                <a:ea typeface="微软雅黑" pitchFamily="34" charset="-122"/>
              </a:rPr>
              <a:t>图片</a:t>
            </a:r>
            <a:endParaRPr lang="en-US" altLang="zh-CN" sz="2400" b="1" smtClean="0">
              <a:latin typeface="微软雅黑" pitchFamily="34" charset="-122"/>
              <a:ea typeface="微软雅黑" pitchFamily="34" charset="-122"/>
            </a:endParaRPr>
          </a:p>
          <a:p>
            <a:pPr marL="723900" lvl="1" indent="-361950" algn="just" eaLnBrk="1" hangingPunct="1">
              <a:lnSpc>
                <a:spcPct val="12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smtClean="0">
                <a:latin typeface="微软雅黑" pitchFamily="34" charset="-122"/>
                <a:ea typeface="微软雅黑" pitchFamily="34" charset="-122"/>
                <a:cs typeface="+mn-cs"/>
              </a:rPr>
              <a:t>Android SDK</a:t>
            </a:r>
            <a:r>
              <a:rPr lang="zh-CN" altLang="en-US" sz="2200" smtClean="0">
                <a:latin typeface="微软雅黑" pitchFamily="34" charset="-122"/>
                <a:ea typeface="微软雅黑" pitchFamily="34" charset="-122"/>
                <a:cs typeface="+mn-cs"/>
              </a:rPr>
              <a:t>中提供了一个生成</a:t>
            </a:r>
            <a:r>
              <a:rPr lang="en-US" altLang="zh-CN" sz="2200" smtClean="0">
                <a:latin typeface="微软雅黑" pitchFamily="34" charset="-122"/>
                <a:ea typeface="微软雅黑" pitchFamily="34" charset="-122"/>
                <a:cs typeface="+mn-cs"/>
              </a:rPr>
              <a:t>9patch</a:t>
            </a:r>
            <a:r>
              <a:rPr lang="zh-CN" altLang="en-US" sz="2200" smtClean="0">
                <a:latin typeface="微软雅黑" pitchFamily="34" charset="-122"/>
                <a:ea typeface="微软雅黑" pitchFamily="34" charset="-122"/>
                <a:cs typeface="+mn-cs"/>
              </a:rPr>
              <a:t>格式图像的工具</a:t>
            </a:r>
            <a:r>
              <a:rPr lang="en-US" altLang="zh-CN" sz="2200" smtClean="0">
                <a:latin typeface="微软雅黑" pitchFamily="34" charset="-122"/>
                <a:ea typeface="微软雅黑" pitchFamily="34" charset="-122"/>
                <a:cs typeface="+mn-cs"/>
              </a:rPr>
              <a:t>draw9patch</a:t>
            </a:r>
            <a:r>
              <a:rPr lang="zh-CN" altLang="en-US" sz="2200" smtClean="0">
                <a:latin typeface="微软雅黑" pitchFamily="34" charset="-122"/>
                <a:ea typeface="微软雅黑" pitchFamily="34" charset="-122"/>
                <a:cs typeface="+mn-cs"/>
              </a:rPr>
              <a:t>：</a:t>
            </a:r>
            <a:r>
              <a:rPr lang="en-US" altLang="zh-CN" sz="2200" smtClean="0">
                <a:latin typeface="微软雅黑" pitchFamily="34" charset="-122"/>
                <a:ea typeface="微软雅黑" pitchFamily="34" charset="-122"/>
                <a:cs typeface="+mn-cs"/>
              </a:rPr>
              <a:t>SDK</a:t>
            </a:r>
            <a:r>
              <a:rPr lang="zh-CN" altLang="en-US" sz="2200" smtClean="0">
                <a:latin typeface="微软雅黑" pitchFamily="34" charset="-122"/>
                <a:ea typeface="微软雅黑" pitchFamily="34" charset="-122"/>
                <a:cs typeface="+mn-cs"/>
              </a:rPr>
              <a:t>安装路径</a:t>
            </a:r>
            <a:r>
              <a:rPr lang="en-US" altLang="zh-CN" sz="2200" smtClean="0">
                <a:latin typeface="微软雅黑" pitchFamily="34" charset="-122"/>
                <a:ea typeface="微软雅黑" pitchFamily="34" charset="-122"/>
                <a:cs typeface="+mn-cs"/>
              </a:rPr>
              <a:t>\tools\draw9patch.bat</a:t>
            </a:r>
            <a:r>
              <a:rPr lang="zh-CN" altLang="en-US" sz="2200" smtClean="0">
                <a:latin typeface="微软雅黑" pitchFamily="34" charset="-122"/>
                <a:ea typeface="微软雅黑" pitchFamily="34" charset="-122"/>
                <a:cs typeface="+mn-cs"/>
              </a:rPr>
              <a:t>。使用</a:t>
            </a:r>
            <a:r>
              <a:rPr lang="en-US" altLang="zh-CN" sz="2200" smtClean="0">
                <a:latin typeface="微软雅黑" pitchFamily="34" charset="-122"/>
                <a:ea typeface="微软雅黑" pitchFamily="34" charset="-122"/>
                <a:cs typeface="+mn-cs"/>
              </a:rPr>
              <a:t>draw9patch</a:t>
            </a:r>
            <a:r>
              <a:rPr lang="zh-CN" altLang="en-US" sz="2200" smtClean="0">
                <a:latin typeface="微软雅黑" pitchFamily="34" charset="-122"/>
                <a:ea typeface="微软雅黑" pitchFamily="34" charset="-122"/>
                <a:cs typeface="+mn-cs"/>
              </a:rPr>
              <a:t>编辑</a:t>
            </a:r>
            <a:r>
              <a:rPr lang="en-US" altLang="zh-CN" sz="2200" err="1" smtClean="0">
                <a:latin typeface="微软雅黑" pitchFamily="34" charset="-122"/>
                <a:ea typeface="微软雅黑" pitchFamily="34" charset="-122"/>
                <a:cs typeface="+mn-cs"/>
              </a:rPr>
              <a:t>png</a:t>
            </a:r>
            <a:r>
              <a:rPr lang="zh-CN" altLang="en-US" sz="2200" smtClean="0">
                <a:latin typeface="微软雅黑" pitchFamily="34" charset="-122"/>
                <a:ea typeface="微软雅黑" pitchFamily="34" charset="-122"/>
                <a:cs typeface="+mn-cs"/>
              </a:rPr>
              <a:t>图像时会在图像的四周各加一个像素宽度的区域。</a:t>
            </a:r>
            <a:r>
              <a:rPr lang="en-US" altLang="zh-CN" sz="2200" smtClean="0">
                <a:latin typeface="微软雅黑" pitchFamily="34" charset="-122"/>
                <a:ea typeface="微软雅黑" pitchFamily="34" charset="-122"/>
                <a:cs typeface="+mn-cs"/>
              </a:rPr>
              <a:t>9patch</a:t>
            </a:r>
            <a:r>
              <a:rPr lang="zh-CN" altLang="en-US" sz="2200" smtClean="0">
                <a:latin typeface="微软雅黑" pitchFamily="34" charset="-122"/>
                <a:ea typeface="微软雅黑" pitchFamily="34" charset="-122"/>
                <a:cs typeface="+mn-cs"/>
              </a:rPr>
              <a:t>格式的图像的编辑可以控制如下两个行为：</a:t>
            </a:r>
            <a:endParaRPr lang="en-US" altLang="zh-CN" sz="2200" smtClean="0">
              <a:latin typeface="微软雅黑" pitchFamily="34" charset="-122"/>
              <a:ea typeface="微软雅黑" pitchFamily="34" charset="-122"/>
              <a:cs typeface="+mn-cs"/>
            </a:endParaRPr>
          </a:p>
          <a:p>
            <a:pPr marL="1123950" lvl="2" indent="-361950" algn="just" eaLnBrk="1" hangingPunct="1">
              <a:lnSpc>
                <a:spcPct val="12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2000" smtClean="0">
                <a:latin typeface="微软雅黑" pitchFamily="34" charset="-122"/>
                <a:ea typeface="微软雅黑" pitchFamily="34" charset="-122"/>
                <a:cs typeface="+mn-cs"/>
              </a:rPr>
              <a:t>拉伸区域。水平拉伸区域通过上边多出的一个像素的区域控制，垂直拉伸区域通过左侧多出的一个像素的区域控制。</a:t>
            </a:r>
          </a:p>
          <a:p>
            <a:pPr marL="1123950" lvl="2" indent="-361950" algn="just" eaLnBrk="1" hangingPunct="1">
              <a:lnSpc>
                <a:spcPct val="120000"/>
              </a:lnSpc>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2000" smtClean="0">
                <a:latin typeface="微软雅黑" pitchFamily="34" charset="-122"/>
                <a:ea typeface="微软雅黑" pitchFamily="34" charset="-122"/>
                <a:cs typeface="+mn-cs"/>
              </a:rPr>
              <a:t>输出内容（包括文本、视图等）区域。水平输出内容的区域由下边多出的一个像素的区域控制，垂直输出内容的区域由右侧多出的一个像素的区域控制。</a:t>
            </a:r>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up)">
                                      <p:cBhvr>
                                        <p:cTn id="12" dur="500"/>
                                        <p:tgtEl>
                                          <p:spTgt spid="155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wipe(up)">
                                      <p:cBhvr>
                                        <p:cTn id="17" dur="500"/>
                                        <p:tgtEl>
                                          <p:spTgt spid="155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wipe(up)">
                                      <p:cBhvr>
                                        <p:cTn id="22" dur="500"/>
                                        <p:tgtEl>
                                          <p:spTgt spid="155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3"/>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3.5 Image</a:t>
            </a:r>
            <a:endParaRPr lang="zh-CN" altLang="en-US"/>
          </a:p>
        </p:txBody>
      </p:sp>
      <p:sp>
        <p:nvSpPr>
          <p:cNvPr id="155651" name="Rectangle 3"/>
          <p:cNvSpPr>
            <a:spLocks noGrp="1" noChangeArrowheads="1"/>
          </p:cNvSpPr>
          <p:nvPr>
            <p:ph type="body" idx="1"/>
          </p:nvPr>
        </p:nvSpPr>
        <p:spPr>
          <a:xfrm>
            <a:off x="323850" y="1031875"/>
            <a:ext cx="8280400" cy="3981450"/>
          </a:xfrm>
        </p:spPr>
        <p:txBody>
          <a:bodyPr rIns="0"/>
          <a:lstStyle/>
          <a:p>
            <a:pPr>
              <a:lnSpc>
                <a:spcPct val="120000"/>
              </a:lnSpc>
              <a:spcBef>
                <a:spcPts val="300"/>
              </a:spcBef>
              <a:tabLst>
                <a:tab pos="3943350" algn="l"/>
                <a:tab pos="6724650" algn="l"/>
                <a:tab pos="6915150" algn="l"/>
              </a:tabLst>
              <a:defRPr/>
            </a:pPr>
            <a:r>
              <a:rPr lang="zh-CN" altLang="en-US" sz="2000" b="1" smtClean="0">
                <a:latin typeface="微软雅黑" pitchFamily="34" charset="-122"/>
                <a:ea typeface="微软雅黑" pitchFamily="34" charset="-122"/>
              </a:rPr>
              <a:t>编辑</a:t>
            </a:r>
            <a:r>
              <a:rPr lang="en-US" altLang="zh-CN" sz="2000" b="1" smtClean="0">
                <a:latin typeface="微软雅黑" pitchFamily="34" charset="-122"/>
                <a:ea typeface="微软雅黑" pitchFamily="34" charset="-122"/>
              </a:rPr>
              <a:t>9patch</a:t>
            </a:r>
            <a:r>
              <a:rPr lang="zh-CN" altLang="en-US" sz="2000" b="1" smtClean="0">
                <a:latin typeface="微软雅黑" pitchFamily="34" charset="-122"/>
                <a:ea typeface="微软雅黑" pitchFamily="34" charset="-122"/>
              </a:rPr>
              <a:t>图片</a:t>
            </a:r>
            <a:endParaRPr lang="en-US" altLang="zh-CN" sz="2000" b="1" smtClean="0">
              <a:latin typeface="微软雅黑" pitchFamily="34" charset="-122"/>
              <a:ea typeface="微软雅黑" pitchFamily="34" charset="-122"/>
            </a:endParaRPr>
          </a:p>
          <a:p>
            <a:pPr marL="723900" lvl="1" indent="-361950" algn="just" eaLnBrk="1" hangingPunct="1">
              <a:lnSpc>
                <a:spcPct val="120000"/>
              </a:lnSpc>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000" smtClean="0">
                <a:latin typeface="微软雅黑" pitchFamily="34" charset="-122"/>
                <a:ea typeface="微软雅黑" pitchFamily="34" charset="-122"/>
                <a:cs typeface="+mn-cs"/>
              </a:rPr>
              <a:t>在图片四周多出的一圈一个像素的区域称为可操作区域。在该可操作区域上单击，可以绘制一个像素的黑线，水平方向黑线与垂直方向黑线的交集为可缩放区域，在已经绘制的黑线上单击鼠标右键（或者按下</a:t>
            </a:r>
            <a:r>
              <a:rPr lang="en-US" altLang="zh-CN" sz="2000" smtClean="0">
                <a:latin typeface="微软雅黑" pitchFamily="34" charset="-122"/>
                <a:ea typeface="微软雅黑" pitchFamily="34" charset="-122"/>
                <a:cs typeface="+mn-cs"/>
              </a:rPr>
              <a:t>shift</a:t>
            </a:r>
            <a:r>
              <a:rPr lang="zh-CN" altLang="en-US" sz="2000" smtClean="0">
                <a:latin typeface="微软雅黑" pitchFamily="34" charset="-122"/>
                <a:ea typeface="微软雅黑" pitchFamily="34" charset="-122"/>
                <a:cs typeface="+mn-cs"/>
              </a:rPr>
              <a:t>键后单击），可以清除已经绘制的内容。</a:t>
            </a:r>
            <a:endParaRPr lang="en-US" altLang="zh-CN" sz="2000" smtClean="0">
              <a:latin typeface="微软雅黑" pitchFamily="34" charset="-122"/>
              <a:ea typeface="微软雅黑" pitchFamily="34" charset="-122"/>
              <a:cs typeface="+mn-cs"/>
            </a:endParaRPr>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027" name="Picture 3"/>
          <p:cNvPicPr>
            <a:picLocks noChangeAspect="1" noChangeArrowheads="1"/>
          </p:cNvPicPr>
          <p:nvPr/>
        </p:nvPicPr>
        <p:blipFill>
          <a:blip r:embed="rId2"/>
          <a:srcRect/>
          <a:stretch>
            <a:fillRect/>
          </a:stretch>
        </p:blipFill>
        <p:spPr bwMode="auto">
          <a:xfrm>
            <a:off x="1" y="3071810"/>
            <a:ext cx="4571999" cy="3496717"/>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714876" y="3643314"/>
            <a:ext cx="4357718" cy="223867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up)">
                                      <p:cBhvr>
                                        <p:cTn id="12" dur="500"/>
                                        <p:tgtEl>
                                          <p:spTgt spid="155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3"/>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3.5 Image</a:t>
            </a:r>
            <a:endParaRPr lang="zh-CN" altLang="en-US"/>
          </a:p>
        </p:txBody>
      </p:sp>
      <p:sp>
        <p:nvSpPr>
          <p:cNvPr id="155651" name="Rectangle 3"/>
          <p:cNvSpPr>
            <a:spLocks noGrp="1" noChangeArrowheads="1"/>
          </p:cNvSpPr>
          <p:nvPr>
            <p:ph type="body" idx="1"/>
          </p:nvPr>
        </p:nvSpPr>
        <p:spPr>
          <a:xfrm>
            <a:off x="323850" y="1031874"/>
            <a:ext cx="8280400" cy="5468959"/>
          </a:xfrm>
        </p:spPr>
        <p:txBody>
          <a:bodyPr rIns="0"/>
          <a:lstStyle/>
          <a:p>
            <a:pPr>
              <a:lnSpc>
                <a:spcPct val="120000"/>
              </a:lnSpc>
              <a:spcBef>
                <a:spcPts val="300"/>
              </a:spcBef>
              <a:tabLst>
                <a:tab pos="3943350" algn="l"/>
                <a:tab pos="6724650" algn="l"/>
                <a:tab pos="6915150" algn="l"/>
              </a:tabLst>
              <a:defRPr/>
            </a:pPr>
            <a:r>
              <a:rPr lang="en-US" altLang="zh-CN" sz="2400" smtClean="0">
                <a:latin typeface="微软雅黑" pitchFamily="34" charset="-122"/>
                <a:ea typeface="微软雅黑" pitchFamily="34" charset="-122"/>
                <a:cs typeface="+mn-cs"/>
              </a:rPr>
              <a:t>StateListDrawable</a:t>
            </a:r>
            <a:r>
              <a:rPr lang="zh-CN" altLang="en-US" sz="2400" smtClean="0">
                <a:latin typeface="微软雅黑" pitchFamily="34" charset="-122"/>
                <a:ea typeface="微软雅黑" pitchFamily="34" charset="-122"/>
                <a:cs typeface="+mn-cs"/>
              </a:rPr>
              <a:t>资源</a:t>
            </a:r>
            <a:endParaRPr lang="en-US" altLang="zh-CN" sz="2400" smtClean="0">
              <a:latin typeface="微软雅黑" pitchFamily="34" charset="-122"/>
              <a:ea typeface="微软雅黑" pitchFamily="34" charset="-122"/>
              <a:cs typeface="+mn-cs"/>
            </a:endParaRPr>
          </a:p>
          <a:p>
            <a:pPr lvl="1">
              <a:lnSpc>
                <a:spcPct val="120000"/>
              </a:lnSpc>
              <a:spcBef>
                <a:spcPts val="300"/>
              </a:spcBef>
              <a:tabLst>
                <a:tab pos="3943350" algn="l"/>
                <a:tab pos="6724650" algn="l"/>
                <a:tab pos="6915150" algn="l"/>
              </a:tabLst>
              <a:defRPr/>
            </a:pPr>
            <a:r>
              <a:rPr lang="en-US" altLang="zh-CN" sz="2000" smtClean="0">
                <a:latin typeface="微软雅黑" pitchFamily="34" charset="-122"/>
                <a:ea typeface="微软雅黑" pitchFamily="34" charset="-122"/>
              </a:rPr>
              <a:t>StateListDrawable</a:t>
            </a:r>
            <a:r>
              <a:rPr lang="zh-CN" altLang="en-US" sz="2000" smtClean="0">
                <a:latin typeface="微软雅黑" pitchFamily="34" charset="-122"/>
                <a:ea typeface="微软雅黑" pitchFamily="34" charset="-122"/>
              </a:rPr>
              <a:t>资源是定义在</a:t>
            </a:r>
            <a:r>
              <a:rPr lang="en-US" altLang="zh-CN" sz="2000" smtClean="0">
                <a:latin typeface="微软雅黑" pitchFamily="34" charset="-122"/>
                <a:ea typeface="微软雅黑" pitchFamily="34" charset="-122"/>
              </a:rPr>
              <a:t>XML</a:t>
            </a:r>
            <a:r>
              <a:rPr lang="zh-CN" altLang="en-US" sz="2000" smtClean="0">
                <a:latin typeface="微软雅黑" pitchFamily="34" charset="-122"/>
                <a:ea typeface="微软雅黑" pitchFamily="34" charset="-122"/>
              </a:rPr>
              <a:t>文件中的</a:t>
            </a:r>
            <a:r>
              <a:rPr lang="en-US" altLang="zh-CN" sz="2000" smtClean="0">
                <a:latin typeface="微软雅黑" pitchFamily="34" charset="-122"/>
                <a:ea typeface="微软雅黑" pitchFamily="34" charset="-122"/>
              </a:rPr>
              <a:t>Drawable</a:t>
            </a:r>
            <a:r>
              <a:rPr lang="zh-CN" altLang="en-US" sz="2000" smtClean="0">
                <a:latin typeface="微软雅黑" pitchFamily="34" charset="-122"/>
                <a:ea typeface="微软雅黑" pitchFamily="34" charset="-122"/>
              </a:rPr>
              <a:t>对象，能根据不同状态来呈现不同的图像。例如，一个</a:t>
            </a:r>
            <a:r>
              <a:rPr lang="en-US" altLang="zh-CN" sz="2000" smtClean="0">
                <a:latin typeface="微软雅黑" pitchFamily="34" charset="-122"/>
                <a:ea typeface="微软雅黑" pitchFamily="34" charset="-122"/>
              </a:rPr>
              <a:t>Button</a:t>
            </a:r>
            <a:r>
              <a:rPr lang="zh-CN" altLang="en-US" sz="2000" smtClean="0">
                <a:latin typeface="微软雅黑" pitchFamily="34" charset="-122"/>
                <a:ea typeface="微软雅黑" pitchFamily="34" charset="-122"/>
              </a:rPr>
              <a:t>组件存在多种不同的状态（</a:t>
            </a:r>
            <a:r>
              <a:rPr lang="en-US" altLang="zh-CN" sz="2000" smtClean="0">
                <a:latin typeface="微软雅黑" pitchFamily="34" charset="-122"/>
                <a:ea typeface="微软雅黑" pitchFamily="34" charset="-122"/>
              </a:rPr>
              <a:t>pressed</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enabled</a:t>
            </a:r>
            <a:r>
              <a:rPr lang="zh-CN" altLang="en-US" sz="2000" smtClean="0">
                <a:latin typeface="微软雅黑" pitchFamily="34" charset="-122"/>
                <a:ea typeface="微软雅黑" pitchFamily="34" charset="-122"/>
              </a:rPr>
              <a:t>或</a:t>
            </a:r>
            <a:r>
              <a:rPr lang="en-US" altLang="zh-CN" sz="2000" smtClean="0">
                <a:latin typeface="微软雅黑" pitchFamily="34" charset="-122"/>
                <a:ea typeface="微软雅黑" pitchFamily="34" charset="-122"/>
              </a:rPr>
              <a:t>focused</a:t>
            </a:r>
            <a:r>
              <a:rPr lang="zh-CN" altLang="en-US" sz="2000" smtClean="0">
                <a:latin typeface="微软雅黑" pitchFamily="34" charset="-122"/>
                <a:ea typeface="微软雅黑" pitchFamily="34" charset="-122"/>
              </a:rPr>
              <a:t>等），使用</a:t>
            </a:r>
            <a:r>
              <a:rPr lang="en-US" altLang="zh-CN" sz="2000" smtClean="0">
                <a:latin typeface="微软雅黑" pitchFamily="34" charset="-122"/>
                <a:ea typeface="微软雅黑" pitchFamily="34" charset="-122"/>
              </a:rPr>
              <a:t>StateListDrawable</a:t>
            </a:r>
            <a:r>
              <a:rPr lang="zh-CN" altLang="en-US" sz="2000" smtClean="0">
                <a:latin typeface="微软雅黑" pitchFamily="34" charset="-122"/>
                <a:ea typeface="微软雅黑" pitchFamily="34" charset="-122"/>
              </a:rPr>
              <a:t>资源可以为按钮的每个状态提供不同的按钮图片。</a:t>
            </a:r>
            <a:endParaRPr lang="en-US" altLang="zh-CN" sz="2000" smtClean="0">
              <a:latin typeface="微软雅黑" pitchFamily="34" charset="-122"/>
              <a:ea typeface="微软雅黑" pitchFamily="34" charset="-122"/>
            </a:endParaRPr>
          </a:p>
          <a:p>
            <a:pPr lvl="1">
              <a:lnSpc>
                <a:spcPct val="120000"/>
              </a:lnSpc>
              <a:spcBef>
                <a:spcPts val="300"/>
              </a:spcBef>
              <a:tabLst>
                <a:tab pos="3943350" algn="l"/>
                <a:tab pos="6724650" algn="l"/>
                <a:tab pos="6915150" algn="l"/>
              </a:tabLst>
              <a:defRPr/>
            </a:pPr>
            <a:r>
              <a:rPr lang="en-US" altLang="zh-CN" sz="2000" smtClean="0">
                <a:latin typeface="微软雅黑" pitchFamily="34" charset="-122"/>
                <a:ea typeface="微软雅黑" pitchFamily="34" charset="-122"/>
                <a:cs typeface="+mn-cs"/>
              </a:rPr>
              <a:t>StateListDrawable</a:t>
            </a:r>
            <a:r>
              <a:rPr lang="zh-CN" altLang="en-US" sz="2000" smtClean="0">
                <a:latin typeface="微软雅黑" pitchFamily="34" charset="-122"/>
                <a:ea typeface="微软雅黑" pitchFamily="34" charset="-122"/>
                <a:cs typeface="+mn-cs"/>
              </a:rPr>
              <a:t>资源文件同图片一样，也是放在</a:t>
            </a:r>
            <a:r>
              <a:rPr lang="en-US" altLang="zh-CN" sz="2000" smtClean="0">
                <a:latin typeface="微软雅黑" pitchFamily="34" charset="-122"/>
                <a:ea typeface="微软雅黑" pitchFamily="34" charset="-122"/>
                <a:cs typeface="+mn-cs"/>
              </a:rPr>
              <a:t>res/drawable-xxx</a:t>
            </a:r>
            <a:r>
              <a:rPr lang="zh-CN" altLang="en-US" sz="2000" smtClean="0">
                <a:latin typeface="微软雅黑" pitchFamily="34" charset="-122"/>
                <a:ea typeface="微软雅黑" pitchFamily="34" charset="-122"/>
                <a:cs typeface="+mn-cs"/>
              </a:rPr>
              <a:t>目录中。</a:t>
            </a:r>
            <a:r>
              <a:rPr lang="en-US" altLang="zh-CN" sz="2000" smtClean="0">
                <a:latin typeface="微软雅黑" pitchFamily="34" charset="-122"/>
                <a:ea typeface="微软雅黑" pitchFamily="34" charset="-122"/>
                <a:cs typeface="+mn-cs"/>
              </a:rPr>
              <a:t>StateListDrawable</a:t>
            </a:r>
            <a:r>
              <a:rPr lang="zh-CN" altLang="en-US" sz="2000" smtClean="0">
                <a:latin typeface="微软雅黑" pitchFamily="34" charset="-122"/>
                <a:ea typeface="微软雅黑" pitchFamily="34" charset="-122"/>
                <a:cs typeface="+mn-cs"/>
              </a:rPr>
              <a:t>资源文件的根元素为</a:t>
            </a:r>
            <a:r>
              <a:rPr lang="en-US" altLang="zh-CN" sz="2000" smtClean="0">
                <a:latin typeface="微软雅黑" pitchFamily="34" charset="-122"/>
                <a:ea typeface="微软雅黑" pitchFamily="34" charset="-122"/>
                <a:cs typeface="+mn-cs"/>
              </a:rPr>
              <a:t>&lt;selector&gt;&lt;/selector&gt;</a:t>
            </a:r>
            <a:r>
              <a:rPr lang="zh-CN" altLang="en-US" sz="2000" smtClean="0">
                <a:latin typeface="微软雅黑" pitchFamily="34" charset="-122"/>
                <a:ea typeface="微软雅黑" pitchFamily="34" charset="-122"/>
                <a:cs typeface="+mn-cs"/>
              </a:rPr>
              <a:t>，在该元素中可以包括多个</a:t>
            </a:r>
            <a:r>
              <a:rPr lang="en-US" altLang="zh-CN" sz="2000" smtClean="0">
                <a:latin typeface="微软雅黑" pitchFamily="34" charset="-122"/>
                <a:ea typeface="微软雅黑" pitchFamily="34" charset="-122"/>
                <a:cs typeface="+mn-cs"/>
              </a:rPr>
              <a:t>&lt;item&gt;&lt;/item&gt;</a:t>
            </a:r>
            <a:r>
              <a:rPr lang="zh-CN" altLang="en-US" sz="2000" smtClean="0">
                <a:latin typeface="微软雅黑" pitchFamily="34" charset="-122"/>
                <a:ea typeface="微软雅黑" pitchFamily="34" charset="-122"/>
                <a:cs typeface="+mn-cs"/>
              </a:rPr>
              <a:t>元素。每个</a:t>
            </a:r>
            <a:r>
              <a:rPr lang="en-US" altLang="zh-CN" sz="2000" smtClean="0">
                <a:latin typeface="微软雅黑" pitchFamily="34" charset="-122"/>
                <a:ea typeface="微软雅黑" pitchFamily="34" charset="-122"/>
                <a:cs typeface="+mn-cs"/>
              </a:rPr>
              <a:t>item</a:t>
            </a:r>
            <a:r>
              <a:rPr lang="zh-CN" altLang="en-US" sz="2000" smtClean="0">
                <a:latin typeface="微软雅黑" pitchFamily="34" charset="-122"/>
                <a:ea typeface="微软雅黑" pitchFamily="34" charset="-122"/>
                <a:cs typeface="+mn-cs"/>
              </a:rPr>
              <a:t>元素可以设置以下两个属性。</a:t>
            </a:r>
            <a:endParaRPr lang="en-US" altLang="zh-CN" sz="2000" smtClean="0">
              <a:latin typeface="微软雅黑" pitchFamily="34" charset="-122"/>
              <a:ea typeface="微软雅黑" pitchFamily="34" charset="-122"/>
              <a:cs typeface="+mn-cs"/>
            </a:endParaRPr>
          </a:p>
          <a:p>
            <a:pPr lvl="2">
              <a:lnSpc>
                <a:spcPct val="120000"/>
              </a:lnSpc>
              <a:spcBef>
                <a:spcPts val="300"/>
              </a:spcBef>
              <a:buFont typeface="Wingdings" pitchFamily="2" charset="2"/>
              <a:buChar char="Ø"/>
              <a:tabLst>
                <a:tab pos="3943350" algn="l"/>
                <a:tab pos="6724650" algn="l"/>
                <a:tab pos="6915150" algn="l"/>
              </a:tabLst>
              <a:defRPr/>
            </a:pPr>
            <a:r>
              <a:rPr lang="en-US" altLang="zh-CN" sz="1800" smtClean="0">
                <a:latin typeface="微软雅黑" pitchFamily="34" charset="-122"/>
                <a:ea typeface="微软雅黑" pitchFamily="34" charset="-122"/>
              </a:rPr>
              <a:t>android:color</a:t>
            </a:r>
            <a:r>
              <a:rPr lang="zh-CN" altLang="en-US" sz="1800" smtClean="0">
                <a:latin typeface="微软雅黑" pitchFamily="34" charset="-122"/>
                <a:ea typeface="微软雅黑" pitchFamily="34" charset="-122"/>
              </a:rPr>
              <a:t>或</a:t>
            </a:r>
            <a:r>
              <a:rPr lang="en-US" altLang="zh-CN" sz="1800" smtClean="0">
                <a:latin typeface="微软雅黑" pitchFamily="34" charset="-122"/>
                <a:ea typeface="微软雅黑" pitchFamily="34" charset="-122"/>
              </a:rPr>
              <a:t>android:drawable</a:t>
            </a:r>
            <a:r>
              <a:rPr lang="zh-CN" altLang="en-US" sz="1800" smtClean="0">
                <a:latin typeface="微软雅黑" pitchFamily="34" charset="-122"/>
                <a:ea typeface="微软雅黑" pitchFamily="34" charset="-122"/>
              </a:rPr>
              <a:t>：用于指定颜色或</a:t>
            </a:r>
            <a:r>
              <a:rPr lang="en-US" altLang="zh-CN" sz="1800" smtClean="0">
                <a:latin typeface="微软雅黑" pitchFamily="34" charset="-122"/>
                <a:ea typeface="微软雅黑" pitchFamily="34" charset="-122"/>
              </a:rPr>
              <a:t>Drawable</a:t>
            </a:r>
            <a:r>
              <a:rPr lang="zh-CN" altLang="en-US" sz="1800" smtClean="0">
                <a:latin typeface="微软雅黑" pitchFamily="34" charset="-122"/>
                <a:ea typeface="微软雅黑" pitchFamily="34" charset="-122"/>
              </a:rPr>
              <a:t>资源。</a:t>
            </a:r>
            <a:endParaRPr lang="en-US" altLang="zh-CN" sz="1800" smtClean="0">
              <a:latin typeface="微软雅黑" pitchFamily="34" charset="-122"/>
              <a:ea typeface="微软雅黑" pitchFamily="34" charset="-122"/>
            </a:endParaRPr>
          </a:p>
          <a:p>
            <a:pPr lvl="2">
              <a:lnSpc>
                <a:spcPct val="120000"/>
              </a:lnSpc>
              <a:spcBef>
                <a:spcPts val="300"/>
              </a:spcBef>
              <a:buFont typeface="Wingdings" pitchFamily="2" charset="2"/>
              <a:buChar char="Ø"/>
              <a:tabLst>
                <a:tab pos="3943350" algn="l"/>
                <a:tab pos="6724650" algn="l"/>
                <a:tab pos="6915150" algn="l"/>
              </a:tabLst>
              <a:defRPr/>
            </a:pPr>
            <a:r>
              <a:rPr lang="en-US" altLang="zh-CN" sz="1800" smtClean="0">
                <a:latin typeface="微软雅黑" pitchFamily="34" charset="-122"/>
                <a:ea typeface="微软雅黑" pitchFamily="34" charset="-122"/>
                <a:cs typeface="+mn-cs"/>
              </a:rPr>
              <a:t>android:state_xxx</a:t>
            </a:r>
            <a:r>
              <a:rPr lang="zh-CN" altLang="en-US" sz="1800" smtClean="0">
                <a:latin typeface="微软雅黑" pitchFamily="34" charset="-122"/>
                <a:ea typeface="微软雅黑" pitchFamily="34" charset="-122"/>
                <a:cs typeface="+mn-cs"/>
              </a:rPr>
              <a:t>：用于指定一个特定的状态，常用的状态属性 见下表。</a:t>
            </a:r>
            <a:endParaRPr lang="en-US" altLang="zh-CN" sz="1800" smtClean="0">
              <a:latin typeface="微软雅黑" pitchFamily="34" charset="-122"/>
              <a:ea typeface="微软雅黑" pitchFamily="34" charset="-122"/>
              <a:cs typeface="+mn-cs"/>
            </a:endParaRPr>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up)">
                                      <p:cBhvr>
                                        <p:cTn id="12" dur="500"/>
                                        <p:tgtEl>
                                          <p:spTgt spid="155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wipe(up)">
                                      <p:cBhvr>
                                        <p:cTn id="17" dur="500"/>
                                        <p:tgtEl>
                                          <p:spTgt spid="155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wipe(up)">
                                      <p:cBhvr>
                                        <p:cTn id="22" dur="500"/>
                                        <p:tgtEl>
                                          <p:spTgt spid="155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5651">
                                            <p:txEl>
                                              <p:pRg st="4" end="4"/>
                                            </p:txEl>
                                          </p:spTgt>
                                        </p:tgtEl>
                                        <p:attrNameLst>
                                          <p:attrName>style.visibility</p:attrName>
                                        </p:attrNameLst>
                                      </p:cBhvr>
                                      <p:to>
                                        <p:strVal val="visible"/>
                                      </p:to>
                                    </p:set>
                                    <p:animEffect transition="in" filter="wipe(up)">
                                      <p:cBhvr>
                                        <p:cTn id="27" dur="500"/>
                                        <p:tgtEl>
                                          <p:spTgt spid="155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3"/>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3.5 Image</a:t>
            </a:r>
            <a:endParaRPr lang="zh-CN" altLang="en-US"/>
          </a:p>
        </p:txBody>
      </p:sp>
      <p:sp>
        <p:nvSpPr>
          <p:cNvPr id="155651" name="Rectangle 3"/>
          <p:cNvSpPr>
            <a:spLocks noGrp="1" noChangeArrowheads="1"/>
          </p:cNvSpPr>
          <p:nvPr>
            <p:ph type="body" idx="1"/>
          </p:nvPr>
        </p:nvSpPr>
        <p:spPr>
          <a:xfrm>
            <a:off x="323850" y="1031874"/>
            <a:ext cx="8280400" cy="5468959"/>
          </a:xfrm>
        </p:spPr>
        <p:txBody>
          <a:bodyPr rIns="0"/>
          <a:lstStyle/>
          <a:p>
            <a:pPr>
              <a:lnSpc>
                <a:spcPct val="120000"/>
              </a:lnSpc>
              <a:spcBef>
                <a:spcPts val="300"/>
              </a:spcBef>
              <a:tabLst>
                <a:tab pos="3943350" algn="l"/>
                <a:tab pos="6724650" algn="l"/>
                <a:tab pos="6915150" algn="l"/>
              </a:tabLst>
              <a:defRPr/>
            </a:pPr>
            <a:r>
              <a:rPr lang="en-US" altLang="zh-CN" sz="2400" smtClean="0">
                <a:latin typeface="微软雅黑" pitchFamily="34" charset="-122"/>
                <a:ea typeface="微软雅黑" pitchFamily="34" charset="-122"/>
                <a:cs typeface="+mn-cs"/>
              </a:rPr>
              <a:t>StateListDrawable</a:t>
            </a:r>
            <a:r>
              <a:rPr lang="zh-CN" altLang="en-US" sz="2400" smtClean="0">
                <a:latin typeface="微软雅黑" pitchFamily="34" charset="-122"/>
                <a:ea typeface="微软雅黑" pitchFamily="34" charset="-122"/>
                <a:cs typeface="+mn-cs"/>
              </a:rPr>
              <a:t>资源</a:t>
            </a:r>
            <a:endParaRPr lang="en-US" altLang="zh-CN" sz="2400" smtClean="0">
              <a:latin typeface="微软雅黑" pitchFamily="34" charset="-122"/>
              <a:ea typeface="微软雅黑" pitchFamily="34" charset="-122"/>
              <a:cs typeface="+mn-cs"/>
            </a:endParaRPr>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928662" y="1590684"/>
            <a:ext cx="7189787" cy="31242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3"/>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3.5 Image</a:t>
            </a:r>
            <a:endParaRPr lang="zh-CN" altLang="en-US"/>
          </a:p>
        </p:txBody>
      </p:sp>
      <p:sp>
        <p:nvSpPr>
          <p:cNvPr id="155651" name="Rectangle 3"/>
          <p:cNvSpPr>
            <a:spLocks noGrp="1" noChangeArrowheads="1"/>
          </p:cNvSpPr>
          <p:nvPr>
            <p:ph type="body" idx="1"/>
          </p:nvPr>
        </p:nvSpPr>
        <p:spPr>
          <a:xfrm>
            <a:off x="323850" y="1031875"/>
            <a:ext cx="8534430" cy="1468432"/>
          </a:xfrm>
        </p:spPr>
        <p:txBody>
          <a:bodyPr rIns="0"/>
          <a:lstStyle/>
          <a:p>
            <a:pPr>
              <a:lnSpc>
                <a:spcPct val="120000"/>
              </a:lnSpc>
              <a:spcBef>
                <a:spcPts val="300"/>
              </a:spcBef>
              <a:tabLst>
                <a:tab pos="3943350" algn="l"/>
                <a:tab pos="6724650" algn="l"/>
                <a:tab pos="6915150" algn="l"/>
              </a:tabLst>
              <a:defRPr/>
            </a:pPr>
            <a:r>
              <a:rPr lang="en-US" altLang="zh-CN" sz="2400" smtClean="0">
                <a:latin typeface="微软雅黑" pitchFamily="34" charset="-122"/>
                <a:ea typeface="微软雅黑" pitchFamily="34" charset="-122"/>
                <a:cs typeface="+mn-cs"/>
              </a:rPr>
              <a:t>StateListDrawable</a:t>
            </a:r>
            <a:r>
              <a:rPr lang="zh-CN" altLang="en-US" sz="2400" smtClean="0">
                <a:latin typeface="微软雅黑" pitchFamily="34" charset="-122"/>
                <a:ea typeface="微软雅黑" pitchFamily="34" charset="-122"/>
              </a:rPr>
              <a:t>实例</a:t>
            </a:r>
            <a:r>
              <a:rPr lang="en-US" altLang="zh-CN" sz="2400" smtClean="0">
                <a:latin typeface="微软雅黑" pitchFamily="34" charset="-122"/>
                <a:ea typeface="微软雅黑" pitchFamily="34" charset="-122"/>
              </a:rPr>
              <a:t>1</a:t>
            </a:r>
          </a:p>
          <a:p>
            <a:pPr marL="0" indent="355600">
              <a:spcBef>
                <a:spcPts val="0"/>
              </a:spcBef>
              <a:buNone/>
              <a:tabLst>
                <a:tab pos="3943350" algn="l"/>
                <a:tab pos="6724650" algn="l"/>
                <a:tab pos="6915150" algn="l"/>
              </a:tabLst>
              <a:defRPr/>
            </a:pPr>
            <a:r>
              <a:rPr lang="zh-CN" altLang="en-US" sz="2000" smtClean="0">
                <a:latin typeface="微软雅黑" pitchFamily="34" charset="-122"/>
                <a:ea typeface="微软雅黑" pitchFamily="34" charset="-122"/>
                <a:cs typeface="+mn-cs"/>
              </a:rPr>
              <a:t>创建一个</a:t>
            </a:r>
            <a:r>
              <a:rPr lang="en-US" altLang="zh-CN" sz="2000" smtClean="0">
                <a:latin typeface="微软雅黑" pitchFamily="34" charset="-122"/>
                <a:ea typeface="微软雅黑" pitchFamily="34" charset="-122"/>
                <a:cs typeface="+mn-cs"/>
              </a:rPr>
              <a:t>StateListDrawable</a:t>
            </a:r>
            <a:r>
              <a:rPr lang="zh-CN" altLang="en-US" sz="2000" smtClean="0">
                <a:latin typeface="微软雅黑" pitchFamily="34" charset="-122"/>
                <a:ea typeface="微软雅黑" pitchFamily="34" charset="-122"/>
                <a:cs typeface="+mn-cs"/>
              </a:rPr>
              <a:t>资源</a:t>
            </a:r>
            <a:r>
              <a:rPr lang="en-US" altLang="zh-CN" sz="2000" smtClean="0">
                <a:latin typeface="微软雅黑" pitchFamily="34" charset="-122"/>
                <a:ea typeface="微软雅黑" pitchFamily="34" charset="-122"/>
                <a:cs typeface="+mn-cs"/>
              </a:rPr>
              <a:t>res/drawable-mdpi/edittext_focused.xml</a:t>
            </a:r>
            <a:r>
              <a:rPr lang="zh-CN" altLang="en-US" sz="2000" smtClean="0">
                <a:latin typeface="微软雅黑" pitchFamily="34" charset="-122"/>
                <a:ea typeface="微软雅黑" pitchFamily="34" charset="-122"/>
                <a:cs typeface="+mn-cs"/>
              </a:rPr>
              <a:t>，内容如下：</a:t>
            </a:r>
            <a:endParaRPr lang="en-US" altLang="zh-CN" sz="2000" smtClean="0">
              <a:latin typeface="微软雅黑" pitchFamily="34" charset="-122"/>
              <a:ea typeface="微软雅黑" pitchFamily="34" charset="-122"/>
              <a:cs typeface="+mn-cs"/>
            </a:endParaRPr>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3074" name="Picture 2"/>
          <p:cNvPicPr>
            <a:picLocks noChangeAspect="1" noChangeArrowheads="1"/>
          </p:cNvPicPr>
          <p:nvPr/>
        </p:nvPicPr>
        <p:blipFill>
          <a:blip r:embed="rId2"/>
          <a:srcRect/>
          <a:stretch>
            <a:fillRect/>
          </a:stretch>
        </p:blipFill>
        <p:spPr bwMode="auto">
          <a:xfrm>
            <a:off x="1357290" y="2214554"/>
            <a:ext cx="5600700" cy="1123950"/>
          </a:xfrm>
          <a:prstGeom prst="rect">
            <a:avLst/>
          </a:prstGeom>
          <a:noFill/>
          <a:ln w="9525">
            <a:noFill/>
            <a:miter lim="800000"/>
            <a:headEnd/>
            <a:tailEnd/>
          </a:ln>
          <a:effectLst/>
        </p:spPr>
      </p:pic>
      <p:sp>
        <p:nvSpPr>
          <p:cNvPr id="7" name="Rectangle 3"/>
          <p:cNvSpPr txBox="1">
            <a:spLocks noChangeArrowheads="1"/>
          </p:cNvSpPr>
          <p:nvPr/>
        </p:nvSpPr>
        <p:spPr bwMode="gray">
          <a:xfrm>
            <a:off x="357158" y="3286124"/>
            <a:ext cx="8534430" cy="571504"/>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120000"/>
              </a:lnSpc>
              <a:spcBef>
                <a:spcPts val="300"/>
              </a:spcBef>
              <a:spcAft>
                <a:spcPct val="0"/>
              </a:spcAft>
              <a:buClr>
                <a:schemeClr val="tx2"/>
              </a:buClr>
              <a:buSzTx/>
              <a:tabLst>
                <a:tab pos="3943350" algn="l"/>
                <a:tab pos="6724650" algn="l"/>
                <a:tab pos="6915150" algn="l"/>
              </a:tabLst>
              <a:defRPr/>
            </a:pPr>
            <a:r>
              <a:rPr kumimoji="0" lang="zh-CN" altLang="en-US" sz="20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在编辑框中使用该资源，代码如下：</a:t>
            </a:r>
            <a:endParaRPr kumimoji="0" lang="en-US" altLang="zh-CN" sz="20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endParaRPr>
          </a:p>
        </p:txBody>
      </p:sp>
      <p:pic>
        <p:nvPicPr>
          <p:cNvPr id="3075" name="Picture 3"/>
          <p:cNvPicPr>
            <a:picLocks noChangeAspect="1" noChangeArrowheads="1"/>
          </p:cNvPicPr>
          <p:nvPr/>
        </p:nvPicPr>
        <p:blipFill>
          <a:blip r:embed="rId3"/>
          <a:srcRect/>
          <a:stretch>
            <a:fillRect/>
          </a:stretch>
        </p:blipFill>
        <p:spPr bwMode="auto">
          <a:xfrm>
            <a:off x="1357290" y="3714752"/>
            <a:ext cx="4562475" cy="1333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up)">
                                      <p:cBhvr>
                                        <p:cTn id="12" dur="500"/>
                                        <p:tgtEl>
                                          <p:spTgt spid="155651">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up)">
                                      <p:cBhvr>
                                        <p:cTn id="1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3"/>
      <p:bldP spid="7" grpId="0" build="p" bldLvl="3"/>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3.5 Image</a:t>
            </a:r>
            <a:endParaRPr lang="zh-CN" altLang="en-US"/>
          </a:p>
        </p:txBody>
      </p:sp>
      <p:sp>
        <p:nvSpPr>
          <p:cNvPr id="155651" name="Rectangle 3"/>
          <p:cNvSpPr>
            <a:spLocks noGrp="1" noChangeArrowheads="1"/>
          </p:cNvSpPr>
          <p:nvPr>
            <p:ph type="body" idx="1"/>
          </p:nvPr>
        </p:nvSpPr>
        <p:spPr>
          <a:xfrm>
            <a:off x="323850" y="1031874"/>
            <a:ext cx="8534430" cy="1754183"/>
          </a:xfrm>
        </p:spPr>
        <p:txBody>
          <a:bodyPr rIns="0"/>
          <a:lstStyle/>
          <a:p>
            <a:pPr>
              <a:lnSpc>
                <a:spcPct val="120000"/>
              </a:lnSpc>
              <a:spcBef>
                <a:spcPts val="300"/>
              </a:spcBef>
              <a:tabLst>
                <a:tab pos="3943350" algn="l"/>
                <a:tab pos="6724650" algn="l"/>
                <a:tab pos="6915150" algn="l"/>
              </a:tabLst>
              <a:defRPr/>
            </a:pPr>
            <a:r>
              <a:rPr lang="en-US" altLang="zh-CN" sz="2400" smtClean="0">
                <a:latin typeface="微软雅黑" pitchFamily="34" charset="-122"/>
                <a:ea typeface="微软雅黑" pitchFamily="34" charset="-122"/>
                <a:cs typeface="+mn-cs"/>
              </a:rPr>
              <a:t>StateListDrawable</a:t>
            </a:r>
            <a:r>
              <a:rPr lang="zh-CN" altLang="en-US" sz="2400" smtClean="0">
                <a:latin typeface="微软雅黑" pitchFamily="34" charset="-122"/>
                <a:ea typeface="微软雅黑" pitchFamily="34" charset="-122"/>
              </a:rPr>
              <a:t>实例</a:t>
            </a:r>
            <a:r>
              <a:rPr lang="en-US" altLang="zh-CN" sz="2400" smtClean="0">
                <a:latin typeface="微软雅黑" pitchFamily="34" charset="-122"/>
                <a:ea typeface="微软雅黑" pitchFamily="34" charset="-122"/>
              </a:rPr>
              <a:t>2</a:t>
            </a:r>
          </a:p>
          <a:p>
            <a:pPr marL="0" indent="355600">
              <a:spcBef>
                <a:spcPts val="0"/>
              </a:spcBef>
              <a:buNone/>
              <a:tabLst>
                <a:tab pos="3943350" algn="l"/>
                <a:tab pos="6724650" algn="l"/>
                <a:tab pos="6915150" algn="l"/>
              </a:tabLst>
              <a:defRPr/>
            </a:pPr>
            <a:r>
              <a:rPr lang="zh-CN" altLang="en-US" sz="2000" smtClean="0">
                <a:latin typeface="微软雅黑" pitchFamily="34" charset="-122"/>
                <a:ea typeface="微软雅黑" pitchFamily="34" charset="-122"/>
                <a:cs typeface="+mn-cs"/>
              </a:rPr>
              <a:t>创建一个</a:t>
            </a:r>
            <a:r>
              <a:rPr lang="en-US" altLang="zh-CN" sz="2000" smtClean="0">
                <a:latin typeface="微软雅黑" pitchFamily="34" charset="-122"/>
                <a:ea typeface="微软雅黑" pitchFamily="34" charset="-122"/>
                <a:cs typeface="+mn-cs"/>
              </a:rPr>
              <a:t>StateListDrawable</a:t>
            </a:r>
            <a:r>
              <a:rPr lang="zh-CN" altLang="en-US" sz="2000" smtClean="0">
                <a:latin typeface="微软雅黑" pitchFamily="34" charset="-122"/>
                <a:ea typeface="微软雅黑" pitchFamily="34" charset="-122"/>
                <a:cs typeface="+mn-cs"/>
              </a:rPr>
              <a:t>资源</a:t>
            </a:r>
            <a:r>
              <a:rPr lang="en-US" altLang="zh-CN" sz="2000" smtClean="0">
                <a:latin typeface="微软雅黑" pitchFamily="34" charset="-122"/>
                <a:ea typeface="微软雅黑" pitchFamily="34" charset="-122"/>
                <a:cs typeface="+mn-cs"/>
              </a:rPr>
              <a:t>res/drawable-mdpi/button_state.xml</a:t>
            </a:r>
            <a:r>
              <a:rPr lang="zh-CN" altLang="en-US" sz="2000" smtClean="0">
                <a:latin typeface="微软雅黑" pitchFamily="34" charset="-122"/>
                <a:ea typeface="微软雅黑" pitchFamily="34" charset="-122"/>
                <a:cs typeface="+mn-cs"/>
              </a:rPr>
              <a:t>，分别指定</a:t>
            </a:r>
            <a:r>
              <a:rPr lang="en-US" altLang="zh-CN" sz="2000" smtClean="0">
                <a:latin typeface="微软雅黑" pitchFamily="34" charset="-122"/>
                <a:ea typeface="微软雅黑" pitchFamily="34" charset="-122"/>
                <a:cs typeface="+mn-cs"/>
              </a:rPr>
              <a:t>android;state_enabled</a:t>
            </a:r>
            <a:r>
              <a:rPr lang="zh-CN" altLang="en-US" sz="2000" smtClean="0">
                <a:latin typeface="微软雅黑" pitchFamily="34" charset="-122"/>
                <a:ea typeface="微软雅黑" pitchFamily="34" charset="-122"/>
                <a:cs typeface="+mn-cs"/>
              </a:rPr>
              <a:t>属性为</a:t>
            </a:r>
            <a:r>
              <a:rPr lang="en-US" altLang="zh-CN" sz="2000" smtClean="0">
                <a:latin typeface="微软雅黑" pitchFamily="34" charset="-122"/>
                <a:ea typeface="微软雅黑" pitchFamily="34" charset="-122"/>
                <a:cs typeface="+mn-cs"/>
              </a:rPr>
              <a:t>true</a:t>
            </a:r>
            <a:r>
              <a:rPr lang="zh-CN" altLang="en-US" sz="2000" smtClean="0">
                <a:latin typeface="微软雅黑" pitchFamily="34" charset="-122"/>
                <a:ea typeface="微软雅黑" pitchFamily="34" charset="-122"/>
                <a:cs typeface="+mn-cs"/>
              </a:rPr>
              <a:t>时使用的背景图片（</a:t>
            </a:r>
            <a:r>
              <a:rPr lang="en-US" altLang="zh-CN" sz="2000" smtClean="0">
                <a:latin typeface="微软雅黑" pitchFamily="34" charset="-122"/>
                <a:ea typeface="微软雅黑" pitchFamily="34" charset="-122"/>
                <a:cs typeface="+mn-cs"/>
              </a:rPr>
              <a:t>green.9.png</a:t>
            </a:r>
            <a:r>
              <a:rPr lang="zh-CN" altLang="en-US" sz="2000" smtClean="0">
                <a:latin typeface="微软雅黑" pitchFamily="34" charset="-122"/>
                <a:ea typeface="微软雅黑" pitchFamily="34" charset="-122"/>
                <a:cs typeface="+mn-cs"/>
              </a:rPr>
              <a:t>）和</a:t>
            </a:r>
            <a:r>
              <a:rPr lang="en-US" altLang="zh-CN" sz="2000" smtClean="0">
                <a:latin typeface="微软雅黑" pitchFamily="34" charset="-122"/>
                <a:ea typeface="微软雅黑" pitchFamily="34" charset="-122"/>
              </a:rPr>
              <a:t>android;state_enabled</a:t>
            </a:r>
            <a:r>
              <a:rPr lang="zh-CN" altLang="en-US" sz="2000" smtClean="0">
                <a:latin typeface="微软雅黑" pitchFamily="34" charset="-122"/>
                <a:ea typeface="微软雅黑" pitchFamily="34" charset="-122"/>
              </a:rPr>
              <a:t>属性为</a:t>
            </a:r>
            <a:r>
              <a:rPr lang="en-US" altLang="zh-CN" sz="2000" smtClean="0">
                <a:latin typeface="微软雅黑" pitchFamily="34" charset="-122"/>
                <a:ea typeface="微软雅黑" pitchFamily="34" charset="-122"/>
              </a:rPr>
              <a:t>false</a:t>
            </a:r>
            <a:r>
              <a:rPr lang="zh-CN" altLang="en-US" sz="2000" smtClean="0">
                <a:latin typeface="微软雅黑" pitchFamily="34" charset="-122"/>
                <a:ea typeface="微软雅黑" pitchFamily="34" charset="-122"/>
              </a:rPr>
              <a:t>时使用的背景图片（</a:t>
            </a:r>
            <a:r>
              <a:rPr lang="en-US" altLang="zh-CN" sz="2000" smtClean="0">
                <a:latin typeface="微软雅黑" pitchFamily="34" charset="-122"/>
                <a:ea typeface="微软雅黑" pitchFamily="34" charset="-122"/>
              </a:rPr>
              <a:t>grey.9.png</a:t>
            </a:r>
            <a:r>
              <a:rPr lang="zh-CN" altLang="en-US" sz="2000" smtClean="0">
                <a:latin typeface="微软雅黑" pitchFamily="34" charset="-122"/>
                <a:ea typeface="微软雅黑" pitchFamily="34" charset="-122"/>
              </a:rPr>
              <a:t>），代码如下：</a:t>
            </a:r>
            <a:endParaRPr lang="en-US" altLang="zh-CN" sz="2000" smtClean="0">
              <a:latin typeface="微软雅黑" pitchFamily="34" charset="-122"/>
              <a:ea typeface="微软雅黑" pitchFamily="34" charset="-122"/>
              <a:cs typeface="+mn-cs"/>
            </a:endParaRPr>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7" name="Rectangle 3"/>
          <p:cNvSpPr txBox="1">
            <a:spLocks noChangeArrowheads="1"/>
          </p:cNvSpPr>
          <p:nvPr/>
        </p:nvSpPr>
        <p:spPr bwMode="gray">
          <a:xfrm>
            <a:off x="357158" y="3929066"/>
            <a:ext cx="8248678" cy="571504"/>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120000"/>
              </a:lnSpc>
              <a:spcBef>
                <a:spcPts val="300"/>
              </a:spcBef>
              <a:spcAft>
                <a:spcPct val="0"/>
              </a:spcAft>
              <a:buClr>
                <a:schemeClr val="tx2"/>
              </a:buClr>
              <a:buSzTx/>
              <a:tabLst>
                <a:tab pos="3943350" algn="l"/>
                <a:tab pos="6724650" algn="l"/>
                <a:tab pos="6915150" algn="l"/>
              </a:tabLst>
              <a:defRPr/>
            </a:pPr>
            <a:r>
              <a:rPr kumimoji="0" lang="zh-CN" altLang="en-US" sz="20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在按钮中使用该资源，代码如下：</a:t>
            </a:r>
            <a:endParaRPr kumimoji="0" lang="en-US" altLang="zh-CN" sz="20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endParaRPr>
          </a:p>
        </p:txBody>
      </p:sp>
      <p:pic>
        <p:nvPicPr>
          <p:cNvPr id="4098" name="Picture 2"/>
          <p:cNvPicPr>
            <a:picLocks noChangeAspect="1" noChangeArrowheads="1"/>
          </p:cNvPicPr>
          <p:nvPr/>
        </p:nvPicPr>
        <p:blipFill>
          <a:blip r:embed="rId2"/>
          <a:srcRect/>
          <a:stretch>
            <a:fillRect/>
          </a:stretch>
        </p:blipFill>
        <p:spPr bwMode="auto">
          <a:xfrm>
            <a:off x="1443038" y="2862263"/>
            <a:ext cx="6257925" cy="1133475"/>
          </a:xfrm>
          <a:prstGeom prst="rect">
            <a:avLst/>
          </a:prstGeom>
          <a:noFill/>
          <a:ln w="9525">
            <a:noFill/>
            <a:miter lim="800000"/>
            <a:headEnd/>
            <a:tailEnd/>
          </a:ln>
          <a:effectLst/>
        </p:spPr>
      </p:pic>
      <p:sp>
        <p:nvSpPr>
          <p:cNvPr id="9" name="TextBox 8"/>
          <p:cNvSpPr txBox="1"/>
          <p:nvPr/>
        </p:nvSpPr>
        <p:spPr>
          <a:xfrm>
            <a:off x="1428728" y="4357694"/>
            <a:ext cx="5286412" cy="1569660"/>
          </a:xfrm>
          <a:prstGeom prst="rect">
            <a:avLst/>
          </a:prstGeom>
          <a:solidFill>
            <a:schemeClr val="bg1">
              <a:lumMod val="85000"/>
            </a:schemeClr>
          </a:solidFill>
        </p:spPr>
        <p:txBody>
          <a:bodyPr wrap="square" rtlCol="0">
            <a:spAutoFit/>
          </a:bodyPr>
          <a:lstStyle/>
          <a:p>
            <a:r>
              <a:rPr lang="en-US" altLang="zh-CN" sz="1600" smtClean="0"/>
              <a:t>&lt;button</a:t>
            </a:r>
          </a:p>
          <a:p>
            <a:r>
              <a:rPr lang="en-US" altLang="zh-CN" sz="1600" smtClean="0"/>
              <a:t>    android:id=“@+id/button1”</a:t>
            </a:r>
          </a:p>
          <a:p>
            <a:r>
              <a:rPr lang="en-US" altLang="zh-CN" sz="1600" b="1" smtClean="0"/>
              <a:t>    android:background=“@drawable/button_state”</a:t>
            </a:r>
          </a:p>
          <a:p>
            <a:r>
              <a:rPr lang="en-US" altLang="zh-CN" sz="1600" smtClean="0"/>
              <a:t>    android:layout_width=“wrap_content”</a:t>
            </a:r>
          </a:p>
          <a:p>
            <a:r>
              <a:rPr lang="en-US" altLang="zh-CN" sz="1600" smtClean="0"/>
              <a:t>    android:layout_height=“wrap_content”</a:t>
            </a:r>
          </a:p>
          <a:p>
            <a:r>
              <a:rPr lang="en-US" altLang="zh-CN" sz="1600" smtClean="0"/>
              <a:t>    android:text=“</a:t>
            </a:r>
            <a:r>
              <a:rPr lang="zh-CN" altLang="en-US" sz="1600" smtClean="0"/>
              <a:t>我是背景可变按钮</a:t>
            </a:r>
            <a:r>
              <a:rPr lang="en-US" altLang="zh-CN" sz="1600" smtClean="0"/>
              <a:t>” /&gt;</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up)">
                                      <p:cBhvr>
                                        <p:cTn id="12" dur="500"/>
                                        <p:tgtEl>
                                          <p:spTgt spid="155651">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up)">
                                      <p:cBhvr>
                                        <p:cTn id="1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3"/>
      <p:bldP spid="7"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descr="D:\android\android-sdk-windows\docs\images\viewgroup.png"/>
          <p:cNvPicPr>
            <a:picLocks noGrp="1" noChangeAspect="1" noChangeArrowheads="1"/>
          </p:cNvPicPr>
          <p:nvPr>
            <p:ph idx="4294967295"/>
          </p:nvPr>
        </p:nvPicPr>
        <p:blipFill>
          <a:blip r:embed="rId2" cstate="print"/>
          <a:srcRect/>
          <a:stretch>
            <a:fillRect/>
          </a:stretch>
        </p:blipFill>
        <p:spPr>
          <a:xfrm>
            <a:off x="1403350" y="1341438"/>
            <a:ext cx="5430838" cy="3671887"/>
          </a:xfrm>
          <a:noFill/>
        </p:spPr>
      </p:pic>
      <p:sp>
        <p:nvSpPr>
          <p:cNvPr id="5" name="标题 1"/>
          <p:cNvSpPr txBox="1">
            <a:spLocks/>
          </p:cNvSpPr>
          <p:nvPr/>
        </p:nvSpPr>
        <p:spPr bwMode="gray">
          <a:xfrm>
            <a:off x="0" y="428604"/>
            <a:ext cx="6500922"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chemeClr val="tx2"/>
                </a:solidFill>
                <a:effectLst/>
                <a:uLnTx/>
                <a:uFillTx/>
                <a:latin typeface="+mj-lt"/>
                <a:ea typeface="+mj-ea"/>
                <a:cs typeface="+mj-cs"/>
              </a:rPr>
              <a:t>Android</a:t>
            </a:r>
            <a:r>
              <a:rPr kumimoji="0" lang="zh-CN" altLang="en-US" sz="2800" b="1" i="0" u="none" strike="noStrike" kern="0" cap="none" spc="0" normalizeH="0" baseline="0" noProof="0" smtClean="0">
                <a:ln>
                  <a:noFill/>
                </a:ln>
                <a:solidFill>
                  <a:schemeClr val="tx2"/>
                </a:solidFill>
                <a:effectLst/>
                <a:uLnTx/>
                <a:uFillTx/>
                <a:latin typeface="+mj-lt"/>
                <a:ea typeface="+mj-ea"/>
                <a:cs typeface="+mj-cs"/>
              </a:rPr>
              <a:t>的</a:t>
            </a:r>
            <a:r>
              <a:rPr kumimoji="0" lang="en-US" altLang="zh-CN" sz="2800" b="1" i="0" u="none" strike="noStrike" kern="0" cap="none" spc="0" normalizeH="0" baseline="0" noProof="0" smtClean="0">
                <a:ln>
                  <a:noFill/>
                </a:ln>
                <a:solidFill>
                  <a:schemeClr val="tx2"/>
                </a:solidFill>
                <a:effectLst/>
                <a:uLnTx/>
                <a:uFillTx/>
                <a:latin typeface="+mj-lt"/>
                <a:ea typeface="+mj-ea"/>
                <a:cs typeface="+mj-cs"/>
              </a:rPr>
              <a:t>UI</a:t>
            </a:r>
            <a:r>
              <a:rPr kumimoji="0" lang="zh-CN" altLang="en-US" sz="2800" b="1" i="0" u="none" strike="noStrike" kern="0" cap="none" spc="0" normalizeH="0" baseline="0" noProof="0" smtClean="0">
                <a:ln>
                  <a:noFill/>
                </a:ln>
                <a:solidFill>
                  <a:schemeClr val="tx2"/>
                </a:solidFill>
                <a:effectLst/>
                <a:uLnTx/>
                <a:uFillTx/>
                <a:latin typeface="+mj-lt"/>
                <a:ea typeface="+mj-ea"/>
                <a:cs typeface="+mj-cs"/>
              </a:rPr>
              <a:t>层次体系（</a:t>
            </a:r>
            <a:r>
              <a:rPr kumimoji="0" lang="en-US" altLang="zh-CN" sz="2800" b="1" i="0" u="none" strike="noStrike" kern="0" cap="none" spc="0" normalizeH="0" baseline="0" noProof="0" smtClean="0">
                <a:ln>
                  <a:noFill/>
                </a:ln>
                <a:solidFill>
                  <a:schemeClr val="tx2"/>
                </a:solidFill>
                <a:effectLst/>
                <a:uLnTx/>
                <a:uFillTx/>
                <a:latin typeface="+mj-lt"/>
                <a:ea typeface="+mj-ea"/>
                <a:cs typeface="+mj-cs"/>
              </a:rPr>
              <a:t>View Hierarchy</a:t>
            </a:r>
            <a:r>
              <a:rPr kumimoji="0" lang="zh-CN" altLang="en-US" sz="2800" b="1" i="0" u="none" strike="noStrike" kern="0" cap="none" spc="0" normalizeH="0" baseline="0" noProof="0" smtClean="0">
                <a:ln>
                  <a:noFill/>
                </a:ln>
                <a:solidFill>
                  <a:schemeClr val="tx2"/>
                </a:solidFill>
                <a:effectLst/>
                <a:uLnTx/>
                <a:uFillTx/>
                <a:latin typeface="+mj-lt"/>
                <a:ea typeface="+mj-ea"/>
                <a:cs typeface="+mj-cs"/>
              </a:rPr>
              <a:t>）</a:t>
            </a:r>
            <a:endParaRPr kumimoji="0" lang="en-US" sz="2800" b="1" i="0" u="none" strike="noStrike" kern="0" cap="none" spc="0" normalizeH="0" baseline="0" noProof="0" smtClean="0">
              <a:ln>
                <a:noFill/>
              </a:ln>
              <a:solidFill>
                <a:schemeClr val="tx2"/>
              </a:solidFill>
              <a:effectLst/>
              <a:uLnTx/>
              <a:uFillTx/>
              <a:latin typeface="+mj-lt"/>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428596" y="1214422"/>
            <a:ext cx="8248650" cy="5162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nodeType="clickEffect">
                                  <p:stCondLst>
                                    <p:cond delay="0"/>
                                  </p:stCondLst>
                                  <p:childTnLst>
                                    <p:animEffect transition="out" filter="wheel(1)">
                                      <p:cBhvr>
                                        <p:cTn id="10" dur="2000"/>
                                        <p:tgtEl>
                                          <p:spTgt spid="21507"/>
                                        </p:tgtEl>
                                      </p:cBhvr>
                                    </p:animEffect>
                                    <p:set>
                                      <p:cBhvr>
                                        <p:cTn id="11" dur="1" fill="hold">
                                          <p:stCondLst>
                                            <p:cond delay="1999"/>
                                          </p:stCondLst>
                                        </p:cTn>
                                        <p:tgtEl>
                                          <p:spTgt spid="215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5"/>
          <p:cNvSpPr>
            <a:spLocks noChangeArrowheads="1"/>
          </p:cNvSpPr>
          <p:nvPr/>
        </p:nvSpPr>
        <p:spPr bwMode="auto">
          <a:xfrm>
            <a:off x="466725" y="3162300"/>
            <a:ext cx="6265863" cy="3254375"/>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36867" name="Rectangle 2"/>
          <p:cNvSpPr>
            <a:spLocks noGrp="1" noChangeArrowheads="1"/>
          </p:cNvSpPr>
          <p:nvPr>
            <p:ph type="title"/>
          </p:nvPr>
        </p:nvSpPr>
        <p:spPr/>
        <p:txBody>
          <a:bodyPr/>
          <a:lstStyle/>
          <a:p>
            <a:r>
              <a:rPr lang="en-US" smtClean="0"/>
              <a:t>3.6 Time</a:t>
            </a:r>
            <a:r>
              <a:rPr lang="zh-CN" altLang="en-US" smtClean="0"/>
              <a:t>和</a:t>
            </a:r>
            <a:r>
              <a:rPr lang="en-US" smtClean="0"/>
              <a:t>Date</a:t>
            </a:r>
            <a:endParaRPr lang="zh-CN" altLang="en-US"/>
          </a:p>
        </p:txBody>
      </p:sp>
      <p:sp>
        <p:nvSpPr>
          <p:cNvPr id="166915" name="Rectangle 3"/>
          <p:cNvSpPr>
            <a:spLocks noGrp="1" noChangeArrowheads="1"/>
          </p:cNvSpPr>
          <p:nvPr>
            <p:ph type="body" idx="1"/>
          </p:nvPr>
        </p:nvSpPr>
        <p:spPr>
          <a:xfrm>
            <a:off x="323850" y="908050"/>
            <a:ext cx="5832475" cy="5473700"/>
          </a:xfrm>
        </p:spPr>
        <p:txBody>
          <a:bodyPr/>
          <a:lstStyle/>
          <a:p>
            <a:pPr defTabSz="247650">
              <a:spcBef>
                <a:spcPts val="300"/>
              </a:spcBef>
              <a:tabLst>
                <a:tab pos="3943350" algn="l"/>
                <a:tab pos="6724650" algn="l"/>
                <a:tab pos="6915150" algn="l"/>
              </a:tabLst>
              <a:defRPr/>
            </a:pPr>
            <a:r>
              <a:rPr lang="zh-CN" altLang="en-US" sz="2400" b="1" smtClean="0">
                <a:latin typeface="微软雅黑" pitchFamily="34" charset="-122"/>
                <a:ea typeface="微软雅黑" pitchFamily="34" charset="-122"/>
              </a:rPr>
              <a:t>时钟控件</a:t>
            </a:r>
            <a:endParaRPr lang="en-US" altLang="zh-CN" sz="2400" b="1" smtClean="0">
              <a:latin typeface="微软雅黑" pitchFamily="34" charset="-122"/>
              <a:ea typeface="微软雅黑" pitchFamily="34" charset="-122"/>
            </a:endParaRP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AnalogClock</a:t>
            </a:r>
            <a:endParaRPr lang="en-US" altLang="zh-CN" sz="2200" smtClean="0">
              <a:latin typeface="微软雅黑" pitchFamily="34" charset="-122"/>
              <a:ea typeface="微软雅黑" pitchFamily="34" charset="-122"/>
              <a:cs typeface="+mn-cs"/>
            </a:endParaRP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2000" smtClean="0">
                <a:latin typeface="微软雅黑" pitchFamily="34" charset="-122"/>
                <a:ea typeface="微软雅黑" pitchFamily="34" charset="-122"/>
                <a:cs typeface="+mn-cs"/>
              </a:rPr>
              <a:t>以模拟时钟指针形式显示时间 。</a:t>
            </a: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en-US" altLang="zh-CN" sz="2200" err="1" smtClean="0">
                <a:latin typeface="微软雅黑" pitchFamily="34" charset="-122"/>
                <a:ea typeface="微软雅黑" pitchFamily="34" charset="-122"/>
                <a:cs typeface="+mn-cs"/>
              </a:rPr>
              <a:t>DigitalClock</a:t>
            </a:r>
            <a:endParaRPr lang="zh-CN" altLang="en-US" sz="2200" smtClean="0">
              <a:latin typeface="微软雅黑" pitchFamily="34" charset="-122"/>
              <a:ea typeface="微软雅黑" pitchFamily="34" charset="-122"/>
              <a:cs typeface="+mn-cs"/>
            </a:endParaRP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zh-CN" altLang="en-US" sz="2000" smtClean="0">
                <a:latin typeface="微软雅黑" pitchFamily="34" charset="-122"/>
                <a:ea typeface="微软雅黑" pitchFamily="34" charset="-122"/>
                <a:cs typeface="+mn-cs"/>
              </a:rPr>
              <a:t>以数字形式显示时间，并精确到秒。</a:t>
            </a: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在布局文件中定义时钟控件</a:t>
            </a:r>
          </a:p>
          <a:p>
            <a:pPr lvl="1" defTabSz="247650">
              <a:lnSpc>
                <a:spcPct val="80000"/>
              </a:lnSpc>
              <a:spcBef>
                <a:spcPct val="35000"/>
              </a:spcBef>
              <a:buFont typeface="Wingdings" pitchFamily="2" charset="2"/>
              <a:buNone/>
              <a:tabLst>
                <a:tab pos="712788" algn="l"/>
              </a:tabLst>
              <a:defRPr/>
            </a:pPr>
            <a:endParaRPr lang="en-US" altLang="zh-CN" sz="700" smtClean="0">
              <a:ea typeface="宋体" pitchFamily="2" charset="-122"/>
            </a:endParaRP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&lt;</a:t>
            </a:r>
            <a:r>
              <a:rPr lang="en-US" altLang="en-US" sz="1700" err="1" smtClean="0">
                <a:ea typeface="宋体" pitchFamily="2" charset="-122"/>
              </a:rPr>
              <a:t>AnalogClock</a:t>
            </a:r>
            <a:endParaRPr lang="en-US" altLang="en-US" sz="1700" smtClean="0">
              <a:ea typeface="宋体" pitchFamily="2" charset="-122"/>
            </a:endParaRP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		</a:t>
            </a:r>
            <a:r>
              <a:rPr lang="en-US" altLang="en-US" sz="1700" err="1" smtClean="0">
                <a:ea typeface="宋体" pitchFamily="2" charset="-122"/>
              </a:rPr>
              <a:t>android:id</a:t>
            </a:r>
            <a:r>
              <a:rPr lang="en-US" altLang="en-US" sz="1700" smtClean="0">
                <a:ea typeface="宋体" pitchFamily="2" charset="-122"/>
              </a:rPr>
              <a:t>="@+id/analog"</a:t>
            </a: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		</a:t>
            </a:r>
            <a:r>
              <a:rPr lang="en-US" altLang="en-US" sz="1700" err="1" smtClean="0">
                <a:ea typeface="宋体" pitchFamily="2" charset="-122"/>
              </a:rPr>
              <a:t>android:layout_width</a:t>
            </a:r>
            <a:r>
              <a:rPr lang="en-US" altLang="en-US" sz="1700" smtClean="0">
                <a:ea typeface="宋体" pitchFamily="2" charset="-122"/>
              </a:rPr>
              <a:t>="</a:t>
            </a:r>
            <a:r>
              <a:rPr lang="en-US" altLang="en-US" sz="1700" err="1" smtClean="0">
                <a:ea typeface="宋体" pitchFamily="2" charset="-122"/>
              </a:rPr>
              <a:t>wrap_content</a:t>
            </a:r>
            <a:r>
              <a:rPr lang="en-US" altLang="en-US" sz="1700" smtClean="0">
                <a:ea typeface="宋体" pitchFamily="2" charset="-122"/>
              </a:rPr>
              <a:t>"</a:t>
            </a: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		</a:t>
            </a:r>
            <a:r>
              <a:rPr lang="en-US" altLang="en-US" sz="1700" err="1" smtClean="0">
                <a:ea typeface="宋体" pitchFamily="2" charset="-122"/>
              </a:rPr>
              <a:t>android:layout_height</a:t>
            </a:r>
            <a:r>
              <a:rPr lang="en-US" altLang="en-US" sz="1700" smtClean="0">
                <a:ea typeface="宋体" pitchFamily="2" charset="-122"/>
              </a:rPr>
              <a:t>="</a:t>
            </a:r>
            <a:r>
              <a:rPr lang="en-US" altLang="en-US" sz="1700" err="1" smtClean="0">
                <a:ea typeface="宋体" pitchFamily="2" charset="-122"/>
              </a:rPr>
              <a:t>wrap_content</a:t>
            </a:r>
            <a:r>
              <a:rPr lang="en-US" altLang="en-US" sz="1700" smtClean="0">
                <a:ea typeface="宋体" pitchFamily="2" charset="-122"/>
              </a:rPr>
              <a:t>"</a:t>
            </a: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		</a:t>
            </a:r>
            <a:r>
              <a:rPr lang="en-US" altLang="en-US" sz="1700" err="1" smtClean="0">
                <a:ea typeface="宋体" pitchFamily="2" charset="-122"/>
              </a:rPr>
              <a:t>android:layout_gravity</a:t>
            </a:r>
            <a:r>
              <a:rPr lang="en-US" altLang="en-US" sz="1700" smtClean="0">
                <a:ea typeface="宋体" pitchFamily="2" charset="-122"/>
              </a:rPr>
              <a:t>="</a:t>
            </a:r>
            <a:r>
              <a:rPr lang="en-US" altLang="en-US" sz="1700" err="1" smtClean="0">
                <a:ea typeface="宋体" pitchFamily="2" charset="-122"/>
              </a:rPr>
              <a:t>center_horizontal</a:t>
            </a:r>
            <a:r>
              <a:rPr lang="en-US" altLang="en-US" sz="1700" smtClean="0">
                <a:ea typeface="宋体" pitchFamily="2" charset="-122"/>
              </a:rPr>
              <a:t>"</a:t>
            </a:r>
          </a:p>
          <a:p>
            <a:pPr lvl="1" defTabSz="247650">
              <a:lnSpc>
                <a:spcPct val="80000"/>
              </a:lnSpc>
              <a:spcBef>
                <a:spcPts val="300"/>
              </a:spcBef>
              <a:buFont typeface="Wingdings" pitchFamily="2" charset="2"/>
              <a:buNone/>
              <a:tabLst>
                <a:tab pos="712788" algn="l"/>
              </a:tabLst>
              <a:defRPr/>
            </a:pPr>
            <a:r>
              <a:rPr lang="en-US" altLang="zh-CN" sz="1700" smtClean="0">
                <a:ea typeface="宋体" pitchFamily="2" charset="-122"/>
              </a:rPr>
              <a:t> </a:t>
            </a:r>
            <a:r>
              <a:rPr lang="en-US" altLang="en-US" sz="1700" smtClean="0">
                <a:ea typeface="宋体" pitchFamily="2" charset="-122"/>
              </a:rPr>
              <a:t>/&gt;					&lt;!-- </a:t>
            </a:r>
            <a:r>
              <a:rPr lang="en-US" altLang="en-US" sz="1700" err="1" smtClean="0">
                <a:ea typeface="宋体" pitchFamily="2" charset="-122"/>
              </a:rPr>
              <a:t>声明一个AnalogClock控件</a:t>
            </a:r>
            <a:r>
              <a:rPr lang="en-US" altLang="en-US" sz="1700" smtClean="0">
                <a:ea typeface="宋体" pitchFamily="2" charset="-122"/>
              </a:rPr>
              <a:t> --&gt;</a:t>
            </a: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&lt;</a:t>
            </a:r>
            <a:r>
              <a:rPr lang="en-US" altLang="en-US" sz="1700" err="1" smtClean="0">
                <a:ea typeface="宋体" pitchFamily="2" charset="-122"/>
              </a:rPr>
              <a:t>DigitalClock</a:t>
            </a:r>
            <a:endParaRPr lang="en-US" altLang="en-US" sz="1700" smtClean="0">
              <a:ea typeface="宋体" pitchFamily="2" charset="-122"/>
            </a:endParaRP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		</a:t>
            </a:r>
            <a:r>
              <a:rPr lang="en-US" altLang="en-US" sz="1700" err="1" smtClean="0">
                <a:ea typeface="宋体" pitchFamily="2" charset="-122"/>
              </a:rPr>
              <a:t>android:id</a:t>
            </a:r>
            <a:r>
              <a:rPr lang="en-US" altLang="en-US" sz="1700" smtClean="0">
                <a:ea typeface="宋体" pitchFamily="2" charset="-122"/>
              </a:rPr>
              <a:t>="@+id/digital"</a:t>
            </a: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		</a:t>
            </a:r>
            <a:r>
              <a:rPr lang="en-US" altLang="en-US" sz="1700" err="1" smtClean="0">
                <a:ea typeface="宋体" pitchFamily="2" charset="-122"/>
              </a:rPr>
              <a:t>android:layout_width</a:t>
            </a:r>
            <a:r>
              <a:rPr lang="en-US" altLang="en-US" sz="1700" smtClean="0">
                <a:ea typeface="宋体" pitchFamily="2" charset="-122"/>
              </a:rPr>
              <a:t>="</a:t>
            </a:r>
            <a:r>
              <a:rPr lang="en-US" altLang="en-US" sz="1700" err="1" smtClean="0">
                <a:ea typeface="宋体" pitchFamily="2" charset="-122"/>
              </a:rPr>
              <a:t>wrap_content</a:t>
            </a:r>
            <a:r>
              <a:rPr lang="en-US" altLang="en-US" sz="1700" smtClean="0">
                <a:ea typeface="宋体" pitchFamily="2" charset="-122"/>
              </a:rPr>
              <a:t>"</a:t>
            </a: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		</a:t>
            </a:r>
            <a:r>
              <a:rPr lang="en-US" altLang="en-US" sz="1700" err="1" smtClean="0">
                <a:ea typeface="宋体" pitchFamily="2" charset="-122"/>
              </a:rPr>
              <a:t>android:layout_height</a:t>
            </a:r>
            <a:r>
              <a:rPr lang="en-US" altLang="en-US" sz="1700" smtClean="0">
                <a:ea typeface="宋体" pitchFamily="2" charset="-122"/>
              </a:rPr>
              <a:t>="</a:t>
            </a:r>
            <a:r>
              <a:rPr lang="en-US" altLang="en-US" sz="1700" err="1" smtClean="0">
                <a:ea typeface="宋体" pitchFamily="2" charset="-122"/>
              </a:rPr>
              <a:t>wrap_content</a:t>
            </a:r>
            <a:r>
              <a:rPr lang="en-US" altLang="en-US" sz="1700" smtClean="0">
                <a:ea typeface="宋体" pitchFamily="2" charset="-122"/>
              </a:rPr>
              <a:t>"</a:t>
            </a:r>
          </a:p>
          <a:p>
            <a:pPr lvl="1" defTabSz="247650">
              <a:lnSpc>
                <a:spcPct val="80000"/>
              </a:lnSpc>
              <a:spcBef>
                <a:spcPts val="300"/>
              </a:spcBef>
              <a:buFont typeface="Wingdings" pitchFamily="2" charset="2"/>
              <a:buNone/>
              <a:tabLst>
                <a:tab pos="712788" algn="l"/>
              </a:tabLst>
              <a:defRPr/>
            </a:pPr>
            <a:r>
              <a:rPr lang="en-US" altLang="en-US" sz="1700" smtClean="0">
                <a:ea typeface="宋体" pitchFamily="2" charset="-122"/>
              </a:rPr>
              <a:t>		</a:t>
            </a:r>
            <a:r>
              <a:rPr lang="en-US" altLang="en-US" sz="1700" err="1" smtClean="0">
                <a:ea typeface="宋体" pitchFamily="2" charset="-122"/>
              </a:rPr>
              <a:t>android:layout_gravity</a:t>
            </a:r>
            <a:r>
              <a:rPr lang="en-US" altLang="en-US" sz="1700" smtClean="0">
                <a:ea typeface="宋体" pitchFamily="2" charset="-122"/>
              </a:rPr>
              <a:t>="</a:t>
            </a:r>
            <a:r>
              <a:rPr lang="en-US" altLang="en-US" sz="1700" err="1" smtClean="0">
                <a:ea typeface="宋体" pitchFamily="2" charset="-122"/>
              </a:rPr>
              <a:t>center_horizontal</a:t>
            </a:r>
            <a:r>
              <a:rPr lang="en-US" altLang="en-US" sz="1700" smtClean="0">
                <a:ea typeface="宋体" pitchFamily="2" charset="-122"/>
              </a:rPr>
              <a:t>"</a:t>
            </a:r>
          </a:p>
          <a:p>
            <a:pPr lvl="1" defTabSz="247650">
              <a:lnSpc>
                <a:spcPct val="80000"/>
              </a:lnSpc>
              <a:spcBef>
                <a:spcPts val="300"/>
              </a:spcBef>
              <a:buFont typeface="Wingdings" pitchFamily="2" charset="2"/>
              <a:buNone/>
              <a:tabLst>
                <a:tab pos="712788" algn="l"/>
              </a:tabLst>
              <a:defRPr/>
            </a:pPr>
            <a:r>
              <a:rPr lang="en-US" altLang="zh-CN" sz="1700" smtClean="0">
                <a:ea typeface="宋体" pitchFamily="2" charset="-122"/>
              </a:rPr>
              <a:t> </a:t>
            </a:r>
            <a:r>
              <a:rPr lang="en-US" altLang="en-US" sz="1700" smtClean="0">
                <a:ea typeface="宋体" pitchFamily="2" charset="-122"/>
              </a:rPr>
              <a:t>/&gt;					&lt;!-- </a:t>
            </a:r>
            <a:r>
              <a:rPr lang="en-US" altLang="en-US" sz="1700" err="1" smtClean="0">
                <a:ea typeface="宋体" pitchFamily="2" charset="-122"/>
              </a:rPr>
              <a:t>声明一个DigitalClock控件</a:t>
            </a:r>
            <a:r>
              <a:rPr lang="en-US" altLang="en-US" sz="1700" smtClean="0">
                <a:ea typeface="宋体" pitchFamily="2" charset="-122"/>
              </a:rPr>
              <a:t> --&gt;</a:t>
            </a:r>
          </a:p>
        </p:txBody>
      </p:sp>
      <p:sp>
        <p:nvSpPr>
          <p:cNvPr id="3686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66919" name="Picture 7"/>
          <p:cNvPicPr>
            <a:picLocks noChangeAspect="1" noChangeArrowheads="1"/>
          </p:cNvPicPr>
          <p:nvPr/>
        </p:nvPicPr>
        <p:blipFill>
          <a:blip r:embed="rId2" cstate="print"/>
          <a:srcRect/>
          <a:stretch>
            <a:fillRect/>
          </a:stretch>
        </p:blipFill>
        <p:spPr bwMode="auto">
          <a:xfrm>
            <a:off x="5508625" y="1341438"/>
            <a:ext cx="3257550" cy="25431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up)">
                                      <p:cBhvr>
                                        <p:cTn id="7" dur="500"/>
                                        <p:tgtEl>
                                          <p:spTgt spid="166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wipe(up)">
                                      <p:cBhvr>
                                        <p:cTn id="12" dur="500"/>
                                        <p:tgtEl>
                                          <p:spTgt spid="166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wipe(up)">
                                      <p:cBhvr>
                                        <p:cTn id="17" dur="500"/>
                                        <p:tgtEl>
                                          <p:spTgt spid="166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6915">
                                            <p:txEl>
                                              <p:pRg st="3" end="3"/>
                                            </p:txEl>
                                          </p:spTgt>
                                        </p:tgtEl>
                                        <p:attrNameLst>
                                          <p:attrName>style.visibility</p:attrName>
                                        </p:attrNameLst>
                                      </p:cBhvr>
                                      <p:to>
                                        <p:strVal val="visible"/>
                                      </p:to>
                                    </p:set>
                                    <p:animEffect transition="in" filter="wipe(up)">
                                      <p:cBhvr>
                                        <p:cTn id="22" dur="500"/>
                                        <p:tgtEl>
                                          <p:spTgt spid="166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6915">
                                            <p:txEl>
                                              <p:pRg st="4" end="4"/>
                                            </p:txEl>
                                          </p:spTgt>
                                        </p:tgtEl>
                                        <p:attrNameLst>
                                          <p:attrName>style.visibility</p:attrName>
                                        </p:attrNameLst>
                                      </p:cBhvr>
                                      <p:to>
                                        <p:strVal val="visible"/>
                                      </p:to>
                                    </p:set>
                                    <p:animEffect transition="in" filter="wipe(up)">
                                      <p:cBhvr>
                                        <p:cTn id="27" dur="500"/>
                                        <p:tgtEl>
                                          <p:spTgt spid="166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6915">
                                            <p:txEl>
                                              <p:pRg st="5" end="5"/>
                                            </p:txEl>
                                          </p:spTgt>
                                        </p:tgtEl>
                                        <p:attrNameLst>
                                          <p:attrName>style.visibility</p:attrName>
                                        </p:attrNameLst>
                                      </p:cBhvr>
                                      <p:to>
                                        <p:strVal val="visible"/>
                                      </p:to>
                                    </p:set>
                                    <p:animEffect transition="in" filter="wipe(up)">
                                      <p:cBhvr>
                                        <p:cTn id="32" dur="500"/>
                                        <p:tgtEl>
                                          <p:spTgt spid="166915">
                                            <p:txEl>
                                              <p:pRg st="5" end="5"/>
                                            </p:txEl>
                                          </p:spTgt>
                                        </p:tgtEl>
                                      </p:cBhvr>
                                    </p:animEffect>
                                  </p:childTnLst>
                                </p:cTn>
                              </p:par>
                            </p:childTnLst>
                          </p:cTn>
                        </p:par>
                        <p:par>
                          <p:cTn id="33" fill="hold">
                            <p:stCondLst>
                              <p:cond delay="500"/>
                            </p:stCondLst>
                            <p:childTnLst>
                              <p:par>
                                <p:cTn id="34" presetID="4" presetClass="entr" presetSubtype="32" fill="hold" grpId="0" nodeType="afterEffect">
                                  <p:stCondLst>
                                    <p:cond delay="0"/>
                                  </p:stCondLst>
                                  <p:childTnLst>
                                    <p:set>
                                      <p:cBhvr>
                                        <p:cTn id="35" dur="1" fill="hold">
                                          <p:stCondLst>
                                            <p:cond delay="0"/>
                                          </p:stCondLst>
                                        </p:cTn>
                                        <p:tgtEl>
                                          <p:spTgt spid="166917"/>
                                        </p:tgtEl>
                                        <p:attrNameLst>
                                          <p:attrName>style.visibility</p:attrName>
                                        </p:attrNameLst>
                                      </p:cBhvr>
                                      <p:to>
                                        <p:strVal val="visible"/>
                                      </p:to>
                                    </p:set>
                                    <p:animEffect transition="in" filter="box(out)">
                                      <p:cBhvr>
                                        <p:cTn id="36" dur="500"/>
                                        <p:tgtEl>
                                          <p:spTgt spid="166917"/>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166915">
                                            <p:txEl>
                                              <p:pRg st="7" end="7"/>
                                            </p:txEl>
                                          </p:spTgt>
                                        </p:tgtEl>
                                        <p:attrNameLst>
                                          <p:attrName>style.visibility</p:attrName>
                                        </p:attrNameLst>
                                      </p:cBhvr>
                                      <p:to>
                                        <p:strVal val="visible"/>
                                      </p:to>
                                    </p:set>
                                    <p:animEffect transition="in" filter="wipe(up)">
                                      <p:cBhvr>
                                        <p:cTn id="40" dur="500"/>
                                        <p:tgtEl>
                                          <p:spTgt spid="166915">
                                            <p:txEl>
                                              <p:pRg st="7" end="7"/>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166915">
                                            <p:txEl>
                                              <p:pRg st="8" end="8"/>
                                            </p:txEl>
                                          </p:spTgt>
                                        </p:tgtEl>
                                        <p:attrNameLst>
                                          <p:attrName>style.visibility</p:attrName>
                                        </p:attrNameLst>
                                      </p:cBhvr>
                                      <p:to>
                                        <p:strVal val="visible"/>
                                      </p:to>
                                    </p:set>
                                    <p:animEffect transition="in" filter="wipe(up)">
                                      <p:cBhvr>
                                        <p:cTn id="43" dur="500"/>
                                        <p:tgtEl>
                                          <p:spTgt spid="166915">
                                            <p:txEl>
                                              <p:pRg st="8" end="8"/>
                                            </p:txEl>
                                          </p:spTgt>
                                        </p:tgtEl>
                                      </p:cBhvr>
                                    </p:animEffect>
                                  </p:childTnLst>
                                </p:cTn>
                              </p:par>
                              <p:par>
                                <p:cTn id="44" presetID="22" presetClass="entr" presetSubtype="1" fill="hold" nodeType="withEffect">
                                  <p:stCondLst>
                                    <p:cond delay="0"/>
                                  </p:stCondLst>
                                  <p:childTnLst>
                                    <p:set>
                                      <p:cBhvr>
                                        <p:cTn id="45" dur="1" fill="hold">
                                          <p:stCondLst>
                                            <p:cond delay="0"/>
                                          </p:stCondLst>
                                        </p:cTn>
                                        <p:tgtEl>
                                          <p:spTgt spid="166915">
                                            <p:txEl>
                                              <p:pRg st="9" end="9"/>
                                            </p:txEl>
                                          </p:spTgt>
                                        </p:tgtEl>
                                        <p:attrNameLst>
                                          <p:attrName>style.visibility</p:attrName>
                                        </p:attrNameLst>
                                      </p:cBhvr>
                                      <p:to>
                                        <p:strVal val="visible"/>
                                      </p:to>
                                    </p:set>
                                    <p:animEffect transition="in" filter="wipe(up)">
                                      <p:cBhvr>
                                        <p:cTn id="46" dur="500"/>
                                        <p:tgtEl>
                                          <p:spTgt spid="166915">
                                            <p:txEl>
                                              <p:pRg st="9" end="9"/>
                                            </p:txEl>
                                          </p:spTgt>
                                        </p:tgtEl>
                                      </p:cBhvr>
                                    </p:animEffect>
                                  </p:childTnLst>
                                </p:cTn>
                              </p:par>
                              <p:par>
                                <p:cTn id="47" presetID="22" presetClass="entr" presetSubtype="1" fill="hold" nodeType="withEffect">
                                  <p:stCondLst>
                                    <p:cond delay="0"/>
                                  </p:stCondLst>
                                  <p:childTnLst>
                                    <p:set>
                                      <p:cBhvr>
                                        <p:cTn id="48" dur="1" fill="hold">
                                          <p:stCondLst>
                                            <p:cond delay="0"/>
                                          </p:stCondLst>
                                        </p:cTn>
                                        <p:tgtEl>
                                          <p:spTgt spid="166915">
                                            <p:txEl>
                                              <p:pRg st="10" end="10"/>
                                            </p:txEl>
                                          </p:spTgt>
                                        </p:tgtEl>
                                        <p:attrNameLst>
                                          <p:attrName>style.visibility</p:attrName>
                                        </p:attrNameLst>
                                      </p:cBhvr>
                                      <p:to>
                                        <p:strVal val="visible"/>
                                      </p:to>
                                    </p:set>
                                    <p:animEffect transition="in" filter="wipe(up)">
                                      <p:cBhvr>
                                        <p:cTn id="49" dur="500"/>
                                        <p:tgtEl>
                                          <p:spTgt spid="166915">
                                            <p:txEl>
                                              <p:pRg st="10" end="10"/>
                                            </p:txEl>
                                          </p:spTgt>
                                        </p:tgtEl>
                                      </p:cBhvr>
                                    </p:animEffect>
                                  </p:childTnLst>
                                </p:cTn>
                              </p:par>
                              <p:par>
                                <p:cTn id="50" presetID="22" presetClass="entr" presetSubtype="1" fill="hold" nodeType="withEffect">
                                  <p:stCondLst>
                                    <p:cond delay="0"/>
                                  </p:stCondLst>
                                  <p:childTnLst>
                                    <p:set>
                                      <p:cBhvr>
                                        <p:cTn id="51" dur="1" fill="hold">
                                          <p:stCondLst>
                                            <p:cond delay="0"/>
                                          </p:stCondLst>
                                        </p:cTn>
                                        <p:tgtEl>
                                          <p:spTgt spid="166915">
                                            <p:txEl>
                                              <p:pRg st="11" end="11"/>
                                            </p:txEl>
                                          </p:spTgt>
                                        </p:tgtEl>
                                        <p:attrNameLst>
                                          <p:attrName>style.visibility</p:attrName>
                                        </p:attrNameLst>
                                      </p:cBhvr>
                                      <p:to>
                                        <p:strVal val="visible"/>
                                      </p:to>
                                    </p:set>
                                    <p:animEffect transition="in" filter="wipe(up)">
                                      <p:cBhvr>
                                        <p:cTn id="52" dur="500"/>
                                        <p:tgtEl>
                                          <p:spTgt spid="166915">
                                            <p:txEl>
                                              <p:pRg st="11" end="11"/>
                                            </p:txEl>
                                          </p:spTgt>
                                        </p:tgtEl>
                                      </p:cBhvr>
                                    </p:animEffect>
                                  </p:childTnLst>
                                </p:cTn>
                              </p:par>
                              <p:par>
                                <p:cTn id="53" presetID="22" presetClass="entr" presetSubtype="1" fill="hold" nodeType="withEffect">
                                  <p:stCondLst>
                                    <p:cond delay="0"/>
                                  </p:stCondLst>
                                  <p:childTnLst>
                                    <p:set>
                                      <p:cBhvr>
                                        <p:cTn id="54" dur="1" fill="hold">
                                          <p:stCondLst>
                                            <p:cond delay="0"/>
                                          </p:stCondLst>
                                        </p:cTn>
                                        <p:tgtEl>
                                          <p:spTgt spid="166915">
                                            <p:txEl>
                                              <p:pRg st="12" end="12"/>
                                            </p:txEl>
                                          </p:spTgt>
                                        </p:tgtEl>
                                        <p:attrNameLst>
                                          <p:attrName>style.visibility</p:attrName>
                                        </p:attrNameLst>
                                      </p:cBhvr>
                                      <p:to>
                                        <p:strVal val="visible"/>
                                      </p:to>
                                    </p:set>
                                    <p:animEffect transition="in" filter="wipe(up)">
                                      <p:cBhvr>
                                        <p:cTn id="55" dur="500"/>
                                        <p:tgtEl>
                                          <p:spTgt spid="166915">
                                            <p:txEl>
                                              <p:pRg st="12" end="12"/>
                                            </p:txEl>
                                          </p:spTgt>
                                        </p:tgtEl>
                                      </p:cBhvr>
                                    </p:animEffect>
                                  </p:childTnLst>
                                </p:cTn>
                              </p:par>
                              <p:par>
                                <p:cTn id="56" presetID="22" presetClass="entr" presetSubtype="1" fill="hold" nodeType="withEffect">
                                  <p:stCondLst>
                                    <p:cond delay="0"/>
                                  </p:stCondLst>
                                  <p:childTnLst>
                                    <p:set>
                                      <p:cBhvr>
                                        <p:cTn id="57" dur="1" fill="hold">
                                          <p:stCondLst>
                                            <p:cond delay="0"/>
                                          </p:stCondLst>
                                        </p:cTn>
                                        <p:tgtEl>
                                          <p:spTgt spid="166915">
                                            <p:txEl>
                                              <p:pRg st="13" end="13"/>
                                            </p:txEl>
                                          </p:spTgt>
                                        </p:tgtEl>
                                        <p:attrNameLst>
                                          <p:attrName>style.visibility</p:attrName>
                                        </p:attrNameLst>
                                      </p:cBhvr>
                                      <p:to>
                                        <p:strVal val="visible"/>
                                      </p:to>
                                    </p:set>
                                    <p:animEffect transition="in" filter="wipe(up)">
                                      <p:cBhvr>
                                        <p:cTn id="58" dur="500"/>
                                        <p:tgtEl>
                                          <p:spTgt spid="166915">
                                            <p:txEl>
                                              <p:pRg st="13" end="13"/>
                                            </p:txEl>
                                          </p:spTgt>
                                        </p:tgtEl>
                                      </p:cBhvr>
                                    </p:animEffect>
                                  </p:childTnLst>
                                </p:cTn>
                              </p:par>
                              <p:par>
                                <p:cTn id="59" presetID="22" presetClass="entr" presetSubtype="1" fill="hold" nodeType="withEffect">
                                  <p:stCondLst>
                                    <p:cond delay="0"/>
                                  </p:stCondLst>
                                  <p:childTnLst>
                                    <p:set>
                                      <p:cBhvr>
                                        <p:cTn id="60" dur="1" fill="hold">
                                          <p:stCondLst>
                                            <p:cond delay="0"/>
                                          </p:stCondLst>
                                        </p:cTn>
                                        <p:tgtEl>
                                          <p:spTgt spid="166915">
                                            <p:txEl>
                                              <p:pRg st="14" end="14"/>
                                            </p:txEl>
                                          </p:spTgt>
                                        </p:tgtEl>
                                        <p:attrNameLst>
                                          <p:attrName>style.visibility</p:attrName>
                                        </p:attrNameLst>
                                      </p:cBhvr>
                                      <p:to>
                                        <p:strVal val="visible"/>
                                      </p:to>
                                    </p:set>
                                    <p:animEffect transition="in" filter="wipe(up)">
                                      <p:cBhvr>
                                        <p:cTn id="61" dur="500"/>
                                        <p:tgtEl>
                                          <p:spTgt spid="166915">
                                            <p:txEl>
                                              <p:pRg st="14" end="14"/>
                                            </p:txEl>
                                          </p:spTgt>
                                        </p:tgtEl>
                                      </p:cBhvr>
                                    </p:animEffect>
                                  </p:childTnLst>
                                </p:cTn>
                              </p:par>
                              <p:par>
                                <p:cTn id="62" presetID="22" presetClass="entr" presetSubtype="1" fill="hold" nodeType="withEffect">
                                  <p:stCondLst>
                                    <p:cond delay="0"/>
                                  </p:stCondLst>
                                  <p:childTnLst>
                                    <p:set>
                                      <p:cBhvr>
                                        <p:cTn id="63" dur="1" fill="hold">
                                          <p:stCondLst>
                                            <p:cond delay="0"/>
                                          </p:stCondLst>
                                        </p:cTn>
                                        <p:tgtEl>
                                          <p:spTgt spid="166915">
                                            <p:txEl>
                                              <p:pRg st="15" end="15"/>
                                            </p:txEl>
                                          </p:spTgt>
                                        </p:tgtEl>
                                        <p:attrNameLst>
                                          <p:attrName>style.visibility</p:attrName>
                                        </p:attrNameLst>
                                      </p:cBhvr>
                                      <p:to>
                                        <p:strVal val="visible"/>
                                      </p:to>
                                    </p:set>
                                    <p:animEffect transition="in" filter="wipe(up)">
                                      <p:cBhvr>
                                        <p:cTn id="64" dur="500"/>
                                        <p:tgtEl>
                                          <p:spTgt spid="166915">
                                            <p:txEl>
                                              <p:pRg st="15" end="15"/>
                                            </p:txEl>
                                          </p:spTgt>
                                        </p:tgtEl>
                                      </p:cBhvr>
                                    </p:animEffect>
                                  </p:childTnLst>
                                </p:cTn>
                              </p:par>
                              <p:par>
                                <p:cTn id="65" presetID="22" presetClass="entr" presetSubtype="1" fill="hold" nodeType="withEffect">
                                  <p:stCondLst>
                                    <p:cond delay="0"/>
                                  </p:stCondLst>
                                  <p:childTnLst>
                                    <p:set>
                                      <p:cBhvr>
                                        <p:cTn id="66" dur="1" fill="hold">
                                          <p:stCondLst>
                                            <p:cond delay="0"/>
                                          </p:stCondLst>
                                        </p:cTn>
                                        <p:tgtEl>
                                          <p:spTgt spid="166915">
                                            <p:txEl>
                                              <p:pRg st="16" end="16"/>
                                            </p:txEl>
                                          </p:spTgt>
                                        </p:tgtEl>
                                        <p:attrNameLst>
                                          <p:attrName>style.visibility</p:attrName>
                                        </p:attrNameLst>
                                      </p:cBhvr>
                                      <p:to>
                                        <p:strVal val="visible"/>
                                      </p:to>
                                    </p:set>
                                    <p:animEffect transition="in" filter="wipe(up)">
                                      <p:cBhvr>
                                        <p:cTn id="67" dur="500"/>
                                        <p:tgtEl>
                                          <p:spTgt spid="166915">
                                            <p:txEl>
                                              <p:pRg st="16" end="16"/>
                                            </p:txEl>
                                          </p:spTgt>
                                        </p:tgtEl>
                                      </p:cBhvr>
                                    </p:animEffect>
                                  </p:childTnLst>
                                </p:cTn>
                              </p:par>
                              <p:par>
                                <p:cTn id="68" presetID="22" presetClass="entr" presetSubtype="1" fill="hold" nodeType="withEffect">
                                  <p:stCondLst>
                                    <p:cond delay="0"/>
                                  </p:stCondLst>
                                  <p:childTnLst>
                                    <p:set>
                                      <p:cBhvr>
                                        <p:cTn id="69" dur="1" fill="hold">
                                          <p:stCondLst>
                                            <p:cond delay="0"/>
                                          </p:stCondLst>
                                        </p:cTn>
                                        <p:tgtEl>
                                          <p:spTgt spid="166915">
                                            <p:txEl>
                                              <p:pRg st="17" end="17"/>
                                            </p:txEl>
                                          </p:spTgt>
                                        </p:tgtEl>
                                        <p:attrNameLst>
                                          <p:attrName>style.visibility</p:attrName>
                                        </p:attrNameLst>
                                      </p:cBhvr>
                                      <p:to>
                                        <p:strVal val="visible"/>
                                      </p:to>
                                    </p:set>
                                    <p:animEffect transition="in" filter="wipe(up)">
                                      <p:cBhvr>
                                        <p:cTn id="70" dur="500"/>
                                        <p:tgtEl>
                                          <p:spTgt spid="166915">
                                            <p:txEl>
                                              <p:pRg st="17" end="17"/>
                                            </p:txEl>
                                          </p:spTgt>
                                        </p:tgtEl>
                                      </p:cBhvr>
                                    </p:animEffect>
                                  </p:childTnLst>
                                </p:cTn>
                              </p:par>
                              <p:par>
                                <p:cTn id="71" presetID="22" presetClass="entr" presetSubtype="1" fill="hold" nodeType="withEffect">
                                  <p:stCondLst>
                                    <p:cond delay="0"/>
                                  </p:stCondLst>
                                  <p:childTnLst>
                                    <p:set>
                                      <p:cBhvr>
                                        <p:cTn id="72" dur="1" fill="hold">
                                          <p:stCondLst>
                                            <p:cond delay="0"/>
                                          </p:stCondLst>
                                        </p:cTn>
                                        <p:tgtEl>
                                          <p:spTgt spid="166915">
                                            <p:txEl>
                                              <p:pRg st="18" end="18"/>
                                            </p:txEl>
                                          </p:spTgt>
                                        </p:tgtEl>
                                        <p:attrNameLst>
                                          <p:attrName>style.visibility</p:attrName>
                                        </p:attrNameLst>
                                      </p:cBhvr>
                                      <p:to>
                                        <p:strVal val="visible"/>
                                      </p:to>
                                    </p:set>
                                    <p:animEffect transition="in" filter="wipe(up)">
                                      <p:cBhvr>
                                        <p:cTn id="73" dur="500"/>
                                        <p:tgtEl>
                                          <p:spTgt spid="166915">
                                            <p:txEl>
                                              <p:pRg st="18" end="18"/>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8" fill="hold" nodeType="clickEffect">
                                  <p:stCondLst>
                                    <p:cond delay="0"/>
                                  </p:stCondLst>
                                  <p:childTnLst>
                                    <p:set>
                                      <p:cBhvr>
                                        <p:cTn id="77" dur="1" fill="hold">
                                          <p:stCondLst>
                                            <p:cond delay="0"/>
                                          </p:stCondLst>
                                        </p:cTn>
                                        <p:tgtEl>
                                          <p:spTgt spid="166919"/>
                                        </p:tgtEl>
                                        <p:attrNameLst>
                                          <p:attrName>style.visibility</p:attrName>
                                        </p:attrNameLst>
                                      </p:cBhvr>
                                      <p:to>
                                        <p:strVal val="visible"/>
                                      </p:to>
                                    </p:set>
                                    <p:animEffect transition="in" filter="slide(fromLeft)">
                                      <p:cBhvr>
                                        <p:cTn id="78" dur="500"/>
                                        <p:tgtEl>
                                          <p:spTgt spid="166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6915" grpId="0" build="p" bldLvl="3"/>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1" name="Rectangle 5"/>
          <p:cNvSpPr>
            <a:spLocks noChangeArrowheads="1"/>
          </p:cNvSpPr>
          <p:nvPr/>
        </p:nvSpPr>
        <p:spPr bwMode="auto">
          <a:xfrm>
            <a:off x="466725" y="5029200"/>
            <a:ext cx="5105400" cy="1455738"/>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37891" name="Rectangle 2"/>
          <p:cNvSpPr>
            <a:spLocks noGrp="1" noChangeArrowheads="1"/>
          </p:cNvSpPr>
          <p:nvPr>
            <p:ph type="title"/>
          </p:nvPr>
        </p:nvSpPr>
        <p:spPr/>
        <p:txBody>
          <a:bodyPr/>
          <a:lstStyle/>
          <a:p>
            <a:r>
              <a:rPr lang="en-US" smtClean="0"/>
              <a:t>3.6 Time</a:t>
            </a:r>
            <a:r>
              <a:rPr lang="zh-CN" altLang="en-US" smtClean="0"/>
              <a:t>和</a:t>
            </a:r>
            <a:r>
              <a:rPr lang="en-US" smtClean="0"/>
              <a:t>Date</a:t>
            </a:r>
            <a:endParaRPr lang="zh-CN" altLang="en-US"/>
          </a:p>
        </p:txBody>
      </p:sp>
      <p:sp>
        <p:nvSpPr>
          <p:cNvPr id="167939" name="Rectangle 3"/>
          <p:cNvSpPr>
            <a:spLocks noGrp="1" noChangeArrowheads="1"/>
          </p:cNvSpPr>
          <p:nvPr>
            <p:ph type="body" idx="1"/>
          </p:nvPr>
        </p:nvSpPr>
        <p:spPr>
          <a:xfrm>
            <a:off x="323850" y="908050"/>
            <a:ext cx="8605838" cy="5473700"/>
          </a:xfrm>
        </p:spPr>
        <p:txBody>
          <a:bodyPr rIns="0"/>
          <a:lstStyle/>
          <a:p>
            <a:pPr defTabSz="247650">
              <a:spcBef>
                <a:spcPts val="300"/>
              </a:spcBef>
              <a:tabLst>
                <a:tab pos="3943350" algn="l"/>
                <a:tab pos="6724650" algn="l"/>
                <a:tab pos="6915150" algn="l"/>
              </a:tabLst>
              <a:defRPr/>
            </a:pPr>
            <a:r>
              <a:rPr lang="en-US" altLang="zh-CN" sz="2400" b="1" err="1" smtClean="0">
                <a:latin typeface="微软雅黑" pitchFamily="34" charset="-122"/>
                <a:ea typeface="微软雅黑" pitchFamily="34" charset="-122"/>
              </a:rPr>
              <a:t>DatePicker</a:t>
            </a:r>
            <a:endParaRPr lang="en-US" altLang="zh-CN" sz="2400" b="1" smtClean="0">
              <a:latin typeface="微软雅黑" pitchFamily="34" charset="-122"/>
              <a:ea typeface="微软雅黑" pitchFamily="34" charset="-122"/>
            </a:endParaRP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向用户提供包含年、月、日的日期数据，并允许用户对其进行修改。</a:t>
            </a: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如果要捕获用户修改日期数据事件，需要为</a:t>
            </a:r>
            <a:r>
              <a:rPr lang="en-US" altLang="zh-CN" sz="2200" err="1" smtClean="0">
                <a:latin typeface="微软雅黑" pitchFamily="34" charset="-122"/>
                <a:ea typeface="微软雅黑" pitchFamily="34" charset="-122"/>
                <a:cs typeface="+mn-cs"/>
              </a:rPr>
              <a:t>DatePicker</a:t>
            </a:r>
            <a:r>
              <a:rPr lang="zh-CN" altLang="en-US" sz="2200" smtClean="0">
                <a:latin typeface="微软雅黑" pitchFamily="34" charset="-122"/>
                <a:ea typeface="微软雅黑" pitchFamily="34" charset="-122"/>
                <a:cs typeface="+mn-cs"/>
              </a:rPr>
              <a:t>添加</a:t>
            </a:r>
            <a:r>
              <a:rPr lang="en-US" altLang="zh-CN" sz="2200" err="1" smtClean="0">
                <a:latin typeface="微软雅黑" pitchFamily="34" charset="-122"/>
                <a:ea typeface="微软雅黑" pitchFamily="34" charset="-122"/>
                <a:cs typeface="+mn-cs"/>
              </a:rPr>
              <a:t>onDateChangedListener</a:t>
            </a:r>
            <a:r>
              <a:rPr lang="zh-CN" altLang="en-US" sz="2200" smtClean="0">
                <a:latin typeface="微软雅黑" pitchFamily="34" charset="-122"/>
                <a:ea typeface="微软雅黑" pitchFamily="34" charset="-122"/>
                <a:cs typeface="+mn-cs"/>
              </a:rPr>
              <a:t>监听器。</a:t>
            </a: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常用方法</a:t>
            </a: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getDayOfMonth</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：获取日期天数。</a:t>
            </a: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getMonth</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：获取日期月份。</a:t>
            </a: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getYear</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：获取日期年份。</a:t>
            </a: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updateDate</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：根据传入的参数更新控件的日期值。</a:t>
            </a:r>
          </a:p>
          <a:p>
            <a:pPr lvl="2">
              <a:spcBef>
                <a:spcPct val="30000"/>
              </a:spcBef>
              <a:defRPr/>
            </a:pPr>
            <a:endParaRPr lang="zh-CN" altLang="en-US" sz="800" smtClean="0">
              <a:ea typeface="宋体" pitchFamily="2" charset="-122"/>
            </a:endParaRP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在布局文件中定义</a:t>
            </a:r>
            <a:r>
              <a:rPr lang="en-US" altLang="zh-CN" sz="2200" err="1" smtClean="0">
                <a:latin typeface="微软雅黑" pitchFamily="34" charset="-122"/>
                <a:ea typeface="微软雅黑" pitchFamily="34" charset="-122"/>
                <a:cs typeface="+mn-cs"/>
              </a:rPr>
              <a:t>DatePicker</a:t>
            </a:r>
            <a:r>
              <a:rPr lang="zh-CN" altLang="en-US" sz="2200" smtClean="0">
                <a:latin typeface="微软雅黑" pitchFamily="34" charset="-122"/>
                <a:ea typeface="微软雅黑" pitchFamily="34" charset="-122"/>
                <a:cs typeface="+mn-cs"/>
              </a:rPr>
              <a:t>。</a:t>
            </a:r>
            <a:endParaRPr lang="en-US" altLang="zh-CN" sz="2200" smtClean="0">
              <a:latin typeface="微软雅黑" pitchFamily="34" charset="-122"/>
              <a:ea typeface="微软雅黑" pitchFamily="34" charset="-122"/>
              <a:cs typeface="+mn-cs"/>
            </a:endParaRPr>
          </a:p>
          <a:p>
            <a:pPr lvl="2">
              <a:spcBef>
                <a:spcPct val="30000"/>
              </a:spcBef>
              <a:buFontTx/>
              <a:buNone/>
              <a:defRPr/>
            </a:pPr>
            <a:r>
              <a:rPr lang="en-US" altLang="en-US" sz="1600" smtClean="0">
                <a:ea typeface="宋体" pitchFamily="2" charset="-122"/>
              </a:rPr>
              <a:t>&lt;</a:t>
            </a:r>
            <a:r>
              <a:rPr lang="en-US" altLang="en-US" sz="1600" err="1" smtClean="0">
                <a:ea typeface="宋体" pitchFamily="2" charset="-122"/>
              </a:rPr>
              <a:t>DatePicker</a:t>
            </a:r>
            <a:r>
              <a:rPr lang="en-US" altLang="en-US" sz="1600" smtClean="0">
                <a:ea typeface="宋体" pitchFamily="2" charset="-122"/>
              </a:rPr>
              <a:t> </a:t>
            </a:r>
          </a:p>
          <a:p>
            <a:pPr lvl="2">
              <a:spcBef>
                <a:spcPct val="30000"/>
              </a:spcBef>
              <a:buFontTx/>
              <a:buNone/>
              <a:defRPr/>
            </a:pPr>
            <a:r>
              <a:rPr lang="en-US" altLang="zh-CN" sz="1600" smtClean="0">
                <a:ea typeface="宋体" pitchFamily="2" charset="-122"/>
              </a:rPr>
              <a:t>   </a:t>
            </a:r>
            <a:r>
              <a:rPr lang="en-US" altLang="en-US" sz="1600" err="1" smtClean="0">
                <a:ea typeface="宋体" pitchFamily="2" charset="-122"/>
              </a:rPr>
              <a:t>android:id</a:t>
            </a:r>
            <a:r>
              <a:rPr lang="en-US" altLang="en-US" sz="1600" smtClean="0">
                <a:ea typeface="宋体" pitchFamily="2" charset="-122"/>
              </a:rPr>
              <a:t>="@+id/</a:t>
            </a:r>
            <a:r>
              <a:rPr lang="en-US" altLang="en-US" sz="1600" err="1" smtClean="0">
                <a:ea typeface="宋体" pitchFamily="2" charset="-122"/>
              </a:rPr>
              <a:t>date_picker</a:t>
            </a:r>
            <a:r>
              <a:rPr lang="en-US" altLang="zh-CN" sz="1600" smtClean="0">
                <a:latin typeface="Arial" charset="0"/>
                <a:ea typeface="宋体" pitchFamily="2" charset="-122"/>
              </a:rPr>
              <a:t>”</a:t>
            </a:r>
            <a:endParaRPr lang="en-US" altLang="zh-CN" sz="1600" smtClean="0">
              <a:ea typeface="宋体" pitchFamily="2" charset="-122"/>
            </a:endParaRPr>
          </a:p>
          <a:p>
            <a:pPr lvl="2">
              <a:spcBef>
                <a:spcPct val="30000"/>
              </a:spcBef>
              <a:buFontTx/>
              <a:buNone/>
              <a:defRPr/>
            </a:pPr>
            <a:r>
              <a:rPr lang="en-US" altLang="zh-CN" sz="1600" smtClean="0">
                <a:ea typeface="宋体" pitchFamily="2" charset="-122"/>
              </a:rPr>
              <a:t>   </a:t>
            </a:r>
            <a:r>
              <a:rPr lang="en-US" altLang="zh-CN" sz="1600" err="1" smtClean="0">
                <a:ea typeface="宋体" pitchFamily="2" charset="-122"/>
              </a:rPr>
              <a:t>a</a:t>
            </a:r>
            <a:r>
              <a:rPr lang="en-US" altLang="en-US" sz="1600" err="1" smtClean="0">
                <a:ea typeface="宋体" pitchFamily="2" charset="-122"/>
              </a:rPr>
              <a:t>ndroid:layout_width</a:t>
            </a:r>
            <a:r>
              <a:rPr lang="en-US" altLang="en-US" sz="1600" smtClean="0">
                <a:ea typeface="宋体" pitchFamily="2" charset="-122"/>
              </a:rPr>
              <a:t>="</a:t>
            </a:r>
            <a:r>
              <a:rPr lang="en-US" altLang="en-US" sz="1600" err="1" smtClean="0">
                <a:ea typeface="宋体" pitchFamily="2" charset="-122"/>
              </a:rPr>
              <a:t>wrap_content</a:t>
            </a:r>
            <a:r>
              <a:rPr lang="en-US" altLang="en-US" sz="1600" smtClean="0">
                <a:ea typeface="宋体" pitchFamily="2" charset="-122"/>
              </a:rPr>
              <a:t>" </a:t>
            </a:r>
            <a:endParaRPr lang="en-US" altLang="zh-CN" sz="1600" smtClean="0">
              <a:ea typeface="宋体" pitchFamily="2" charset="-122"/>
            </a:endParaRPr>
          </a:p>
          <a:p>
            <a:pPr lvl="2">
              <a:spcBef>
                <a:spcPct val="30000"/>
              </a:spcBef>
              <a:buFontTx/>
              <a:buNone/>
              <a:defRPr/>
            </a:pPr>
            <a:r>
              <a:rPr lang="en-US" altLang="zh-CN" sz="1600" smtClean="0">
                <a:ea typeface="宋体" pitchFamily="2" charset="-122"/>
              </a:rPr>
              <a:t>   </a:t>
            </a:r>
            <a:r>
              <a:rPr lang="en-US" altLang="en-US" sz="1600" err="1" smtClean="0">
                <a:ea typeface="宋体" pitchFamily="2" charset="-122"/>
              </a:rPr>
              <a:t>android:layout_height</a:t>
            </a:r>
            <a:r>
              <a:rPr lang="en-US" altLang="en-US" sz="1600" smtClean="0">
                <a:ea typeface="宋体" pitchFamily="2" charset="-122"/>
              </a:rPr>
              <a:t>="</a:t>
            </a:r>
            <a:r>
              <a:rPr lang="en-US" altLang="en-US" sz="1600" err="1" smtClean="0">
                <a:ea typeface="宋体" pitchFamily="2" charset="-122"/>
              </a:rPr>
              <a:t>wrap_content</a:t>
            </a:r>
            <a:r>
              <a:rPr lang="en-US" altLang="en-US" sz="1600" smtClean="0">
                <a:ea typeface="宋体" pitchFamily="2" charset="-122"/>
              </a:rPr>
              <a:t>" /&gt;</a:t>
            </a:r>
          </a:p>
        </p:txBody>
      </p:sp>
      <p:sp>
        <p:nvSpPr>
          <p:cNvPr id="3789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67942" name="Picture 6"/>
          <p:cNvPicPr>
            <a:picLocks noChangeAspect="1" noChangeArrowheads="1"/>
          </p:cNvPicPr>
          <p:nvPr/>
        </p:nvPicPr>
        <p:blipFill>
          <a:blip r:embed="rId2" cstate="print"/>
          <a:srcRect/>
          <a:stretch>
            <a:fillRect/>
          </a:stretch>
        </p:blipFill>
        <p:spPr bwMode="auto">
          <a:xfrm>
            <a:off x="5715000" y="4500563"/>
            <a:ext cx="2900363" cy="22129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up)">
                                      <p:cBhvr>
                                        <p:cTn id="7" dur="500"/>
                                        <p:tgtEl>
                                          <p:spTgt spid="167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wipe(up)">
                                      <p:cBhvr>
                                        <p:cTn id="12" dur="500"/>
                                        <p:tgtEl>
                                          <p:spTgt spid="167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wipe(up)">
                                      <p:cBhvr>
                                        <p:cTn id="17" dur="500"/>
                                        <p:tgtEl>
                                          <p:spTgt spid="167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7939">
                                            <p:txEl>
                                              <p:pRg st="3" end="3"/>
                                            </p:txEl>
                                          </p:spTgt>
                                        </p:tgtEl>
                                        <p:attrNameLst>
                                          <p:attrName>style.visibility</p:attrName>
                                        </p:attrNameLst>
                                      </p:cBhvr>
                                      <p:to>
                                        <p:strVal val="visible"/>
                                      </p:to>
                                    </p:set>
                                    <p:animEffect transition="in" filter="wipe(up)">
                                      <p:cBhvr>
                                        <p:cTn id="22" dur="500"/>
                                        <p:tgtEl>
                                          <p:spTgt spid="167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7939">
                                            <p:txEl>
                                              <p:pRg st="4" end="4"/>
                                            </p:txEl>
                                          </p:spTgt>
                                        </p:tgtEl>
                                        <p:attrNameLst>
                                          <p:attrName>style.visibility</p:attrName>
                                        </p:attrNameLst>
                                      </p:cBhvr>
                                      <p:to>
                                        <p:strVal val="visible"/>
                                      </p:to>
                                    </p:set>
                                    <p:animEffect transition="in" filter="wipe(up)">
                                      <p:cBhvr>
                                        <p:cTn id="27" dur="500"/>
                                        <p:tgtEl>
                                          <p:spTgt spid="1679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39">
                                            <p:txEl>
                                              <p:pRg st="5" end="5"/>
                                            </p:txEl>
                                          </p:spTgt>
                                        </p:tgtEl>
                                        <p:attrNameLst>
                                          <p:attrName>style.visibility</p:attrName>
                                        </p:attrNameLst>
                                      </p:cBhvr>
                                      <p:to>
                                        <p:strVal val="visible"/>
                                      </p:to>
                                    </p:set>
                                    <p:animEffect transition="in" filter="wipe(up)">
                                      <p:cBhvr>
                                        <p:cTn id="32" dur="500"/>
                                        <p:tgtEl>
                                          <p:spTgt spid="1679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7939">
                                            <p:txEl>
                                              <p:pRg st="6" end="6"/>
                                            </p:txEl>
                                          </p:spTgt>
                                        </p:tgtEl>
                                        <p:attrNameLst>
                                          <p:attrName>style.visibility</p:attrName>
                                        </p:attrNameLst>
                                      </p:cBhvr>
                                      <p:to>
                                        <p:strVal val="visible"/>
                                      </p:to>
                                    </p:set>
                                    <p:animEffect transition="in" filter="wipe(up)">
                                      <p:cBhvr>
                                        <p:cTn id="37" dur="500"/>
                                        <p:tgtEl>
                                          <p:spTgt spid="1679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7939">
                                            <p:txEl>
                                              <p:pRg st="7" end="7"/>
                                            </p:txEl>
                                          </p:spTgt>
                                        </p:tgtEl>
                                        <p:attrNameLst>
                                          <p:attrName>style.visibility</p:attrName>
                                        </p:attrNameLst>
                                      </p:cBhvr>
                                      <p:to>
                                        <p:strVal val="visible"/>
                                      </p:to>
                                    </p:set>
                                    <p:animEffect transition="in" filter="wipe(up)">
                                      <p:cBhvr>
                                        <p:cTn id="42" dur="500"/>
                                        <p:tgtEl>
                                          <p:spTgt spid="1679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7939">
                                            <p:txEl>
                                              <p:pRg st="9" end="9"/>
                                            </p:txEl>
                                          </p:spTgt>
                                        </p:tgtEl>
                                        <p:attrNameLst>
                                          <p:attrName>style.visibility</p:attrName>
                                        </p:attrNameLst>
                                      </p:cBhvr>
                                      <p:to>
                                        <p:strVal val="visible"/>
                                      </p:to>
                                    </p:set>
                                    <p:animEffect transition="in" filter="wipe(up)">
                                      <p:cBhvr>
                                        <p:cTn id="47" dur="500"/>
                                        <p:tgtEl>
                                          <p:spTgt spid="167939">
                                            <p:txEl>
                                              <p:pRg st="9" end="9"/>
                                            </p:txEl>
                                          </p:spTgt>
                                        </p:tgtEl>
                                      </p:cBhvr>
                                    </p:animEffect>
                                  </p:childTnLst>
                                </p:cTn>
                              </p:par>
                            </p:childTnLst>
                          </p:cTn>
                        </p:par>
                        <p:par>
                          <p:cTn id="48" fill="hold">
                            <p:stCondLst>
                              <p:cond delay="500"/>
                            </p:stCondLst>
                            <p:childTnLst>
                              <p:par>
                                <p:cTn id="49" presetID="4" presetClass="entr" presetSubtype="32" fill="hold" grpId="0" nodeType="afterEffect">
                                  <p:stCondLst>
                                    <p:cond delay="0"/>
                                  </p:stCondLst>
                                  <p:childTnLst>
                                    <p:set>
                                      <p:cBhvr>
                                        <p:cTn id="50" dur="1" fill="hold">
                                          <p:stCondLst>
                                            <p:cond delay="0"/>
                                          </p:stCondLst>
                                        </p:cTn>
                                        <p:tgtEl>
                                          <p:spTgt spid="167941"/>
                                        </p:tgtEl>
                                        <p:attrNameLst>
                                          <p:attrName>style.visibility</p:attrName>
                                        </p:attrNameLst>
                                      </p:cBhvr>
                                      <p:to>
                                        <p:strVal val="visible"/>
                                      </p:to>
                                    </p:set>
                                    <p:animEffect transition="in" filter="box(out)">
                                      <p:cBhvr>
                                        <p:cTn id="51" dur="500"/>
                                        <p:tgtEl>
                                          <p:spTgt spid="167941"/>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167939">
                                            <p:txEl>
                                              <p:pRg st="10" end="10"/>
                                            </p:txEl>
                                          </p:spTgt>
                                        </p:tgtEl>
                                        <p:attrNameLst>
                                          <p:attrName>style.visibility</p:attrName>
                                        </p:attrNameLst>
                                      </p:cBhvr>
                                      <p:to>
                                        <p:strVal val="visible"/>
                                      </p:to>
                                    </p:set>
                                    <p:animEffect transition="in" filter="wipe(up)">
                                      <p:cBhvr>
                                        <p:cTn id="55" dur="500"/>
                                        <p:tgtEl>
                                          <p:spTgt spid="167939">
                                            <p:txEl>
                                              <p:pRg st="10" end="10"/>
                                            </p:txEl>
                                          </p:spTgt>
                                        </p:tgtEl>
                                      </p:cBhvr>
                                    </p:animEffect>
                                  </p:childTnLst>
                                </p:cTn>
                              </p:par>
                              <p:par>
                                <p:cTn id="56" presetID="22" presetClass="entr" presetSubtype="1" fill="hold" nodeType="withEffect">
                                  <p:stCondLst>
                                    <p:cond delay="0"/>
                                  </p:stCondLst>
                                  <p:childTnLst>
                                    <p:set>
                                      <p:cBhvr>
                                        <p:cTn id="57" dur="1" fill="hold">
                                          <p:stCondLst>
                                            <p:cond delay="0"/>
                                          </p:stCondLst>
                                        </p:cTn>
                                        <p:tgtEl>
                                          <p:spTgt spid="167939">
                                            <p:txEl>
                                              <p:pRg st="11" end="11"/>
                                            </p:txEl>
                                          </p:spTgt>
                                        </p:tgtEl>
                                        <p:attrNameLst>
                                          <p:attrName>style.visibility</p:attrName>
                                        </p:attrNameLst>
                                      </p:cBhvr>
                                      <p:to>
                                        <p:strVal val="visible"/>
                                      </p:to>
                                    </p:set>
                                    <p:animEffect transition="in" filter="wipe(up)">
                                      <p:cBhvr>
                                        <p:cTn id="58" dur="500"/>
                                        <p:tgtEl>
                                          <p:spTgt spid="167939">
                                            <p:txEl>
                                              <p:pRg st="11" end="11"/>
                                            </p:txEl>
                                          </p:spTgt>
                                        </p:tgtEl>
                                      </p:cBhvr>
                                    </p:animEffect>
                                  </p:childTnLst>
                                </p:cTn>
                              </p:par>
                              <p:par>
                                <p:cTn id="59" presetID="22" presetClass="entr" presetSubtype="1" fill="hold" nodeType="withEffect">
                                  <p:stCondLst>
                                    <p:cond delay="0"/>
                                  </p:stCondLst>
                                  <p:childTnLst>
                                    <p:set>
                                      <p:cBhvr>
                                        <p:cTn id="60" dur="1" fill="hold">
                                          <p:stCondLst>
                                            <p:cond delay="0"/>
                                          </p:stCondLst>
                                        </p:cTn>
                                        <p:tgtEl>
                                          <p:spTgt spid="167939">
                                            <p:txEl>
                                              <p:pRg st="12" end="12"/>
                                            </p:txEl>
                                          </p:spTgt>
                                        </p:tgtEl>
                                        <p:attrNameLst>
                                          <p:attrName>style.visibility</p:attrName>
                                        </p:attrNameLst>
                                      </p:cBhvr>
                                      <p:to>
                                        <p:strVal val="visible"/>
                                      </p:to>
                                    </p:set>
                                    <p:animEffect transition="in" filter="wipe(up)">
                                      <p:cBhvr>
                                        <p:cTn id="61" dur="500"/>
                                        <p:tgtEl>
                                          <p:spTgt spid="167939">
                                            <p:txEl>
                                              <p:pRg st="12" end="12"/>
                                            </p:txEl>
                                          </p:spTgt>
                                        </p:tgtEl>
                                      </p:cBhvr>
                                    </p:animEffect>
                                  </p:childTnLst>
                                </p:cTn>
                              </p:par>
                              <p:par>
                                <p:cTn id="62" presetID="22" presetClass="entr" presetSubtype="1" fill="hold" nodeType="withEffect">
                                  <p:stCondLst>
                                    <p:cond delay="0"/>
                                  </p:stCondLst>
                                  <p:childTnLst>
                                    <p:set>
                                      <p:cBhvr>
                                        <p:cTn id="63" dur="1" fill="hold">
                                          <p:stCondLst>
                                            <p:cond delay="0"/>
                                          </p:stCondLst>
                                        </p:cTn>
                                        <p:tgtEl>
                                          <p:spTgt spid="167939">
                                            <p:txEl>
                                              <p:pRg st="13" end="13"/>
                                            </p:txEl>
                                          </p:spTgt>
                                        </p:tgtEl>
                                        <p:attrNameLst>
                                          <p:attrName>style.visibility</p:attrName>
                                        </p:attrNameLst>
                                      </p:cBhvr>
                                      <p:to>
                                        <p:strVal val="visible"/>
                                      </p:to>
                                    </p:set>
                                    <p:animEffect transition="in" filter="wipe(up)">
                                      <p:cBhvr>
                                        <p:cTn id="64" dur="500"/>
                                        <p:tgtEl>
                                          <p:spTgt spid="167939">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nodeType="clickEffect">
                                  <p:stCondLst>
                                    <p:cond delay="0"/>
                                  </p:stCondLst>
                                  <p:childTnLst>
                                    <p:set>
                                      <p:cBhvr>
                                        <p:cTn id="68" dur="1" fill="hold">
                                          <p:stCondLst>
                                            <p:cond delay="0"/>
                                          </p:stCondLst>
                                        </p:cTn>
                                        <p:tgtEl>
                                          <p:spTgt spid="167942"/>
                                        </p:tgtEl>
                                        <p:attrNameLst>
                                          <p:attrName>style.visibility</p:attrName>
                                        </p:attrNameLst>
                                      </p:cBhvr>
                                      <p:to>
                                        <p:strVal val="visible"/>
                                      </p:to>
                                    </p:set>
                                    <p:animEffect transition="in" filter="box(out)">
                                      <p:cBhvr>
                                        <p:cTn id="69" dur="500"/>
                                        <p:tgtEl>
                                          <p:spTgt spid="167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animBg="1"/>
      <p:bldP spid="167939" grpId="0" build="p" bldLvl="3"/>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466725" y="5029200"/>
            <a:ext cx="5033963" cy="1455738"/>
          </a:xfrm>
          <a:prstGeom prst="rect">
            <a:avLst/>
          </a:prstGeom>
          <a:solidFill>
            <a:srgbClr val="EAEAEA"/>
          </a:solidFill>
          <a:ln w="9525">
            <a:solidFill>
              <a:schemeClr val="tx1"/>
            </a:solid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38915" name="Rectangle 3"/>
          <p:cNvSpPr>
            <a:spLocks noGrp="1" noChangeArrowheads="1"/>
          </p:cNvSpPr>
          <p:nvPr>
            <p:ph type="title"/>
          </p:nvPr>
        </p:nvSpPr>
        <p:spPr/>
        <p:txBody>
          <a:bodyPr/>
          <a:lstStyle/>
          <a:p>
            <a:r>
              <a:rPr lang="en-US" smtClean="0"/>
              <a:t>3.6 Time</a:t>
            </a:r>
            <a:r>
              <a:rPr lang="zh-CN" altLang="en-US" smtClean="0"/>
              <a:t>和</a:t>
            </a:r>
            <a:r>
              <a:rPr lang="en-US" smtClean="0"/>
              <a:t>Date</a:t>
            </a:r>
            <a:endParaRPr lang="zh-CN" altLang="en-US"/>
          </a:p>
        </p:txBody>
      </p:sp>
      <p:sp>
        <p:nvSpPr>
          <p:cNvPr id="168964" name="Rectangle 4"/>
          <p:cNvSpPr>
            <a:spLocks noGrp="1" noChangeArrowheads="1"/>
          </p:cNvSpPr>
          <p:nvPr>
            <p:ph type="body" idx="1"/>
          </p:nvPr>
        </p:nvSpPr>
        <p:spPr>
          <a:xfrm>
            <a:off x="323850" y="908050"/>
            <a:ext cx="8605838" cy="5473700"/>
          </a:xfrm>
        </p:spPr>
        <p:txBody>
          <a:bodyPr rIns="0"/>
          <a:lstStyle/>
          <a:p>
            <a:pPr defTabSz="247650">
              <a:spcBef>
                <a:spcPts val="300"/>
              </a:spcBef>
              <a:tabLst>
                <a:tab pos="3943350" algn="l"/>
                <a:tab pos="6724650" algn="l"/>
                <a:tab pos="6915150" algn="l"/>
              </a:tabLst>
              <a:defRPr/>
            </a:pPr>
            <a:r>
              <a:rPr lang="en-US" altLang="zh-CN" sz="2400" b="1" err="1" smtClean="0">
                <a:latin typeface="微软雅黑" pitchFamily="34" charset="-122"/>
                <a:ea typeface="微软雅黑" pitchFamily="34" charset="-122"/>
              </a:rPr>
              <a:t>TimePicker</a:t>
            </a:r>
            <a:endParaRPr lang="en-US" altLang="zh-CN" sz="2400" b="1" smtClean="0">
              <a:latin typeface="微软雅黑" pitchFamily="34" charset="-122"/>
              <a:ea typeface="微软雅黑" pitchFamily="34" charset="-122"/>
            </a:endParaRP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向用户提供一天中的时间，可以是</a:t>
            </a:r>
            <a:r>
              <a:rPr lang="en-US" altLang="zh-CN" sz="2200" smtClean="0">
                <a:latin typeface="微软雅黑" pitchFamily="34" charset="-122"/>
                <a:ea typeface="微软雅黑" pitchFamily="34" charset="-122"/>
                <a:cs typeface="+mn-cs"/>
              </a:rPr>
              <a:t>24</a:t>
            </a:r>
            <a:r>
              <a:rPr lang="zh-CN" altLang="en-US" sz="2200" smtClean="0">
                <a:latin typeface="微软雅黑" pitchFamily="34" charset="-122"/>
                <a:ea typeface="微软雅黑" pitchFamily="34" charset="-122"/>
                <a:cs typeface="+mn-cs"/>
              </a:rPr>
              <a:t>小时制，也可以为</a:t>
            </a:r>
            <a:r>
              <a:rPr lang="en-US" altLang="zh-CN" sz="2200" smtClean="0">
                <a:latin typeface="微软雅黑" pitchFamily="34" charset="-122"/>
                <a:ea typeface="微软雅黑" pitchFamily="34" charset="-122"/>
                <a:cs typeface="+mn-cs"/>
              </a:rPr>
              <a:t>AM/PM</a:t>
            </a:r>
            <a:r>
              <a:rPr lang="zh-CN" altLang="en-US" sz="2200" smtClean="0">
                <a:latin typeface="微软雅黑" pitchFamily="34" charset="-122"/>
                <a:ea typeface="微软雅黑" pitchFamily="34" charset="-122"/>
                <a:cs typeface="+mn-cs"/>
              </a:rPr>
              <a:t>制，并允许用户对其进行修改。</a:t>
            </a: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如果要捕获用户修改时间事件，需要为</a:t>
            </a:r>
            <a:r>
              <a:rPr lang="en-US" altLang="zh-CN" sz="2200" err="1" smtClean="0">
                <a:latin typeface="微软雅黑" pitchFamily="34" charset="-122"/>
                <a:ea typeface="微软雅黑" pitchFamily="34" charset="-122"/>
                <a:cs typeface="+mn-cs"/>
              </a:rPr>
              <a:t>TimePicker</a:t>
            </a:r>
            <a:r>
              <a:rPr lang="zh-CN" altLang="en-US" sz="2200" smtClean="0">
                <a:latin typeface="微软雅黑" pitchFamily="34" charset="-122"/>
                <a:ea typeface="微软雅黑" pitchFamily="34" charset="-122"/>
                <a:cs typeface="+mn-cs"/>
              </a:rPr>
              <a:t>添加</a:t>
            </a:r>
            <a:r>
              <a:rPr lang="en-US" altLang="zh-CN" sz="2200" err="1" smtClean="0">
                <a:latin typeface="微软雅黑" pitchFamily="34" charset="-122"/>
                <a:ea typeface="微软雅黑" pitchFamily="34" charset="-122"/>
                <a:cs typeface="+mn-cs"/>
              </a:rPr>
              <a:t>onTimeChangedListener</a:t>
            </a:r>
            <a:r>
              <a:rPr lang="zh-CN" altLang="en-US" sz="2200" smtClean="0">
                <a:latin typeface="微软雅黑" pitchFamily="34" charset="-122"/>
                <a:ea typeface="微软雅黑" pitchFamily="34" charset="-122"/>
                <a:cs typeface="+mn-cs"/>
              </a:rPr>
              <a:t>监听器。</a:t>
            </a: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常用方法</a:t>
            </a: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getCurrentHour</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：获取当前小时。</a:t>
            </a: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getCurrentMinute</a:t>
            </a:r>
            <a:r>
              <a:rPr lang="en-US" altLang="zh-CN" sz="2000" smtClean="0">
                <a:latin typeface="微软雅黑" pitchFamily="34" charset="-122"/>
                <a:ea typeface="微软雅黑" pitchFamily="34" charset="-122"/>
                <a:cs typeface="+mn-cs"/>
              </a:rPr>
              <a:t>()</a:t>
            </a:r>
            <a:r>
              <a:rPr lang="zh-CN" altLang="en-US" sz="2000" smtClean="0">
                <a:latin typeface="微软雅黑" pitchFamily="34" charset="-122"/>
                <a:ea typeface="微软雅黑" pitchFamily="34" charset="-122"/>
                <a:cs typeface="+mn-cs"/>
              </a:rPr>
              <a:t>：获取当前分钟。</a:t>
            </a: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err="1" smtClean="0">
                <a:latin typeface="微软雅黑" pitchFamily="34" charset="-122"/>
                <a:ea typeface="微软雅黑" pitchFamily="34" charset="-122"/>
                <a:cs typeface="+mn-cs"/>
              </a:rPr>
              <a:t>setCurrentHour</a:t>
            </a:r>
            <a:r>
              <a:rPr lang="en-US" altLang="zh-CN" sz="2000" smtClean="0">
                <a:latin typeface="微软雅黑" pitchFamily="34" charset="-122"/>
                <a:ea typeface="微软雅黑" pitchFamily="34" charset="-122"/>
                <a:cs typeface="+mn-cs"/>
              </a:rPr>
              <a:t> ()</a:t>
            </a:r>
            <a:r>
              <a:rPr lang="zh-CN" altLang="en-US" sz="2000" smtClean="0">
                <a:latin typeface="微软雅黑" pitchFamily="34" charset="-122"/>
                <a:ea typeface="微软雅黑" pitchFamily="34" charset="-122"/>
                <a:cs typeface="+mn-cs"/>
              </a:rPr>
              <a:t>：根据传入参数设置当前小时。</a:t>
            </a:r>
          </a:p>
          <a:p>
            <a:pPr marL="1123950" lvl="2" indent="-361950" defTabSz="247650" eaLnBrk="1" hangingPunct="1">
              <a:spcBef>
                <a:spcPts val="300"/>
              </a:spcBef>
              <a:buClr>
                <a:schemeClr val="tx2">
                  <a:lumMod val="75000"/>
                  <a:lumOff val="25000"/>
                </a:schemeClr>
              </a:buClr>
              <a:buSzPct val="66000"/>
              <a:buFont typeface="Wingdings" pitchFamily="2" charset="2"/>
              <a:buChar char="u"/>
              <a:tabLst>
                <a:tab pos="3943350" algn="l"/>
                <a:tab pos="6724650" algn="l"/>
                <a:tab pos="6915150" algn="l"/>
              </a:tabLst>
              <a:defRPr/>
            </a:pPr>
            <a:r>
              <a:rPr lang="en-US" altLang="zh-CN" sz="2000" smtClean="0">
                <a:latin typeface="微软雅黑" pitchFamily="34" charset="-122"/>
                <a:ea typeface="微软雅黑" pitchFamily="34" charset="-122"/>
                <a:cs typeface="+mn-cs"/>
              </a:rPr>
              <a:t>is24HourView()</a:t>
            </a:r>
            <a:r>
              <a:rPr lang="zh-CN" altLang="en-US" sz="2000" smtClean="0">
                <a:latin typeface="微软雅黑" pitchFamily="34" charset="-122"/>
                <a:ea typeface="微软雅黑" pitchFamily="34" charset="-122"/>
                <a:cs typeface="+mn-cs"/>
              </a:rPr>
              <a:t>：判断是否为</a:t>
            </a:r>
            <a:r>
              <a:rPr lang="en-US" altLang="zh-CN" sz="2000" smtClean="0">
                <a:latin typeface="微软雅黑" pitchFamily="34" charset="-122"/>
                <a:ea typeface="微软雅黑" pitchFamily="34" charset="-122"/>
                <a:cs typeface="+mn-cs"/>
              </a:rPr>
              <a:t>24</a:t>
            </a:r>
            <a:r>
              <a:rPr lang="zh-CN" altLang="en-US" sz="2000" smtClean="0">
                <a:latin typeface="微软雅黑" pitchFamily="34" charset="-122"/>
                <a:ea typeface="微软雅黑" pitchFamily="34" charset="-122"/>
                <a:cs typeface="+mn-cs"/>
              </a:rPr>
              <a:t>小时制。</a:t>
            </a:r>
          </a:p>
          <a:p>
            <a:pPr marL="723900" lvl="1" indent="-361950" defTabSz="247650" eaLnBrk="1" hangingPunct="1">
              <a:spcBef>
                <a:spcPts val="300"/>
              </a:spcBef>
              <a:buClr>
                <a:schemeClr val="tx2">
                  <a:lumMod val="75000"/>
                  <a:lumOff val="25000"/>
                </a:schemeClr>
              </a:buClr>
              <a:buFont typeface="Wingdings" pitchFamily="2" charset="2"/>
              <a:buChar char="l"/>
              <a:tabLst>
                <a:tab pos="3943350" algn="l"/>
                <a:tab pos="6724650" algn="l"/>
                <a:tab pos="6915150" algn="l"/>
              </a:tabLst>
              <a:defRPr/>
            </a:pPr>
            <a:r>
              <a:rPr lang="zh-CN" altLang="en-US" sz="2200" smtClean="0">
                <a:latin typeface="微软雅黑" pitchFamily="34" charset="-122"/>
                <a:ea typeface="微软雅黑" pitchFamily="34" charset="-122"/>
                <a:cs typeface="+mn-cs"/>
              </a:rPr>
              <a:t>在布局文件中定义</a:t>
            </a:r>
            <a:r>
              <a:rPr lang="en-US" altLang="zh-CN" sz="2200" err="1" smtClean="0">
                <a:latin typeface="微软雅黑" pitchFamily="34" charset="-122"/>
                <a:ea typeface="微软雅黑" pitchFamily="34" charset="-122"/>
                <a:cs typeface="+mn-cs"/>
              </a:rPr>
              <a:t>DatePicker</a:t>
            </a:r>
            <a:r>
              <a:rPr lang="zh-CN" altLang="en-US" sz="2200" smtClean="0">
                <a:latin typeface="微软雅黑" pitchFamily="34" charset="-122"/>
                <a:ea typeface="微软雅黑" pitchFamily="34" charset="-122"/>
                <a:cs typeface="+mn-cs"/>
              </a:rPr>
              <a:t>。</a:t>
            </a:r>
            <a:endParaRPr lang="en-US" altLang="zh-CN" sz="2200" smtClean="0">
              <a:latin typeface="微软雅黑" pitchFamily="34" charset="-122"/>
              <a:ea typeface="微软雅黑" pitchFamily="34" charset="-122"/>
              <a:cs typeface="+mn-cs"/>
            </a:endParaRPr>
          </a:p>
          <a:p>
            <a:pPr lvl="2">
              <a:spcBef>
                <a:spcPct val="30000"/>
              </a:spcBef>
              <a:buFontTx/>
              <a:buNone/>
              <a:defRPr/>
            </a:pPr>
            <a:endParaRPr lang="en-US" altLang="zh-CN" sz="800" smtClean="0">
              <a:ea typeface="宋体" pitchFamily="2" charset="-122"/>
            </a:endParaRPr>
          </a:p>
          <a:p>
            <a:pPr lvl="2">
              <a:spcBef>
                <a:spcPct val="30000"/>
              </a:spcBef>
              <a:buFontTx/>
              <a:buNone/>
              <a:defRPr/>
            </a:pPr>
            <a:r>
              <a:rPr lang="en-US" altLang="en-US" sz="1600" smtClean="0">
                <a:ea typeface="宋体" pitchFamily="2" charset="-122"/>
              </a:rPr>
              <a:t>&lt;</a:t>
            </a:r>
            <a:r>
              <a:rPr lang="en-US" altLang="zh-CN" sz="1600" err="1" smtClean="0">
                <a:ea typeface="宋体" pitchFamily="2" charset="-122"/>
              </a:rPr>
              <a:t>Tim</a:t>
            </a:r>
            <a:r>
              <a:rPr lang="en-US" altLang="en-US" sz="1600" err="1" smtClean="0">
                <a:ea typeface="宋体" pitchFamily="2" charset="-122"/>
              </a:rPr>
              <a:t>ePicker</a:t>
            </a:r>
            <a:r>
              <a:rPr lang="en-US" altLang="en-US" sz="1600" smtClean="0">
                <a:ea typeface="宋体" pitchFamily="2" charset="-122"/>
              </a:rPr>
              <a:t> </a:t>
            </a:r>
          </a:p>
          <a:p>
            <a:pPr lvl="2">
              <a:spcBef>
                <a:spcPct val="30000"/>
              </a:spcBef>
              <a:buFontTx/>
              <a:buNone/>
              <a:defRPr/>
            </a:pPr>
            <a:r>
              <a:rPr lang="en-US" altLang="zh-CN" sz="1600" smtClean="0">
                <a:ea typeface="宋体" pitchFamily="2" charset="-122"/>
              </a:rPr>
              <a:t>   </a:t>
            </a:r>
            <a:r>
              <a:rPr lang="en-US" altLang="en-US" sz="1600" err="1" smtClean="0">
                <a:ea typeface="宋体" pitchFamily="2" charset="-122"/>
              </a:rPr>
              <a:t>android:id</a:t>
            </a:r>
            <a:r>
              <a:rPr lang="en-US" altLang="en-US" sz="1600" smtClean="0">
                <a:ea typeface="宋体" pitchFamily="2" charset="-122"/>
              </a:rPr>
              <a:t>="@+id/</a:t>
            </a:r>
            <a:r>
              <a:rPr lang="en-US" altLang="zh-CN" sz="1600" err="1" smtClean="0">
                <a:ea typeface="宋体" pitchFamily="2" charset="-122"/>
              </a:rPr>
              <a:t>time</a:t>
            </a:r>
            <a:r>
              <a:rPr lang="en-US" altLang="en-US" sz="1600" err="1" smtClean="0">
                <a:ea typeface="宋体" pitchFamily="2" charset="-122"/>
              </a:rPr>
              <a:t>_picker</a:t>
            </a:r>
            <a:r>
              <a:rPr lang="en-US" altLang="zh-CN" sz="1600" smtClean="0">
                <a:latin typeface="Arial" charset="0"/>
                <a:ea typeface="宋体" pitchFamily="2" charset="-122"/>
              </a:rPr>
              <a:t>”</a:t>
            </a:r>
            <a:endParaRPr lang="en-US" altLang="zh-CN" sz="1600" smtClean="0">
              <a:ea typeface="宋体" pitchFamily="2" charset="-122"/>
            </a:endParaRPr>
          </a:p>
          <a:p>
            <a:pPr lvl="2">
              <a:spcBef>
                <a:spcPct val="30000"/>
              </a:spcBef>
              <a:buFontTx/>
              <a:buNone/>
              <a:defRPr/>
            </a:pPr>
            <a:r>
              <a:rPr lang="en-US" altLang="zh-CN" sz="1600" smtClean="0">
                <a:ea typeface="宋体" pitchFamily="2" charset="-122"/>
              </a:rPr>
              <a:t>   </a:t>
            </a:r>
            <a:r>
              <a:rPr lang="en-US" altLang="zh-CN" sz="1600" err="1" smtClean="0">
                <a:ea typeface="宋体" pitchFamily="2" charset="-122"/>
              </a:rPr>
              <a:t>a</a:t>
            </a:r>
            <a:r>
              <a:rPr lang="en-US" altLang="en-US" sz="1600" err="1" smtClean="0">
                <a:ea typeface="宋体" pitchFamily="2" charset="-122"/>
              </a:rPr>
              <a:t>ndroid:layout_width</a:t>
            </a:r>
            <a:r>
              <a:rPr lang="en-US" altLang="en-US" sz="1600" smtClean="0">
                <a:ea typeface="宋体" pitchFamily="2" charset="-122"/>
              </a:rPr>
              <a:t>="</a:t>
            </a:r>
            <a:r>
              <a:rPr lang="en-US" altLang="en-US" sz="1600" err="1" smtClean="0">
                <a:ea typeface="宋体" pitchFamily="2" charset="-122"/>
              </a:rPr>
              <a:t>wrap_content</a:t>
            </a:r>
            <a:r>
              <a:rPr lang="en-US" altLang="en-US" sz="1600" smtClean="0">
                <a:ea typeface="宋体" pitchFamily="2" charset="-122"/>
              </a:rPr>
              <a:t>" </a:t>
            </a:r>
            <a:endParaRPr lang="en-US" altLang="zh-CN" sz="1600" smtClean="0">
              <a:ea typeface="宋体" pitchFamily="2" charset="-122"/>
            </a:endParaRPr>
          </a:p>
          <a:p>
            <a:pPr lvl="2">
              <a:spcBef>
                <a:spcPct val="30000"/>
              </a:spcBef>
              <a:buFontTx/>
              <a:buNone/>
              <a:defRPr/>
            </a:pPr>
            <a:r>
              <a:rPr lang="en-US" altLang="zh-CN" sz="1600" smtClean="0">
                <a:ea typeface="宋体" pitchFamily="2" charset="-122"/>
              </a:rPr>
              <a:t>   </a:t>
            </a:r>
            <a:r>
              <a:rPr lang="en-US" altLang="en-US" sz="1600" err="1" smtClean="0">
                <a:ea typeface="宋体" pitchFamily="2" charset="-122"/>
              </a:rPr>
              <a:t>android:layout_height</a:t>
            </a:r>
            <a:r>
              <a:rPr lang="en-US" altLang="en-US" sz="1600" smtClean="0">
                <a:ea typeface="宋体" pitchFamily="2" charset="-122"/>
              </a:rPr>
              <a:t>="</a:t>
            </a:r>
            <a:r>
              <a:rPr lang="en-US" altLang="en-US" sz="1600" err="1" smtClean="0">
                <a:ea typeface="宋体" pitchFamily="2" charset="-122"/>
              </a:rPr>
              <a:t>wrap_content</a:t>
            </a:r>
            <a:r>
              <a:rPr lang="en-US" altLang="en-US" sz="1600" smtClean="0">
                <a:ea typeface="宋体" pitchFamily="2" charset="-122"/>
              </a:rPr>
              <a:t>" /&gt;</a:t>
            </a:r>
          </a:p>
        </p:txBody>
      </p:sp>
      <p:sp>
        <p:nvSpPr>
          <p:cNvPr id="3891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pic>
        <p:nvPicPr>
          <p:cNvPr id="168967" name="Picture 7"/>
          <p:cNvPicPr>
            <a:picLocks noChangeAspect="1" noChangeArrowheads="1"/>
          </p:cNvPicPr>
          <p:nvPr/>
        </p:nvPicPr>
        <p:blipFill>
          <a:blip r:embed="rId2" cstate="print"/>
          <a:srcRect/>
          <a:stretch>
            <a:fillRect/>
          </a:stretch>
        </p:blipFill>
        <p:spPr bwMode="auto">
          <a:xfrm>
            <a:off x="5572125" y="4500563"/>
            <a:ext cx="2952750" cy="22399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8964">
                                            <p:txEl>
                                              <p:pRg st="0" end="0"/>
                                            </p:txEl>
                                          </p:spTgt>
                                        </p:tgtEl>
                                        <p:attrNameLst>
                                          <p:attrName>style.visibility</p:attrName>
                                        </p:attrNameLst>
                                      </p:cBhvr>
                                      <p:to>
                                        <p:strVal val="visible"/>
                                      </p:to>
                                    </p:set>
                                    <p:animEffect transition="in" filter="wipe(up)">
                                      <p:cBhvr>
                                        <p:cTn id="7" dur="500"/>
                                        <p:tgtEl>
                                          <p:spTgt spid="1689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8964">
                                            <p:txEl>
                                              <p:pRg st="1" end="1"/>
                                            </p:txEl>
                                          </p:spTgt>
                                        </p:tgtEl>
                                        <p:attrNameLst>
                                          <p:attrName>style.visibility</p:attrName>
                                        </p:attrNameLst>
                                      </p:cBhvr>
                                      <p:to>
                                        <p:strVal val="visible"/>
                                      </p:to>
                                    </p:set>
                                    <p:animEffect transition="in" filter="wipe(up)">
                                      <p:cBhvr>
                                        <p:cTn id="12" dur="500"/>
                                        <p:tgtEl>
                                          <p:spTgt spid="1689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8964">
                                            <p:txEl>
                                              <p:pRg st="2" end="2"/>
                                            </p:txEl>
                                          </p:spTgt>
                                        </p:tgtEl>
                                        <p:attrNameLst>
                                          <p:attrName>style.visibility</p:attrName>
                                        </p:attrNameLst>
                                      </p:cBhvr>
                                      <p:to>
                                        <p:strVal val="visible"/>
                                      </p:to>
                                    </p:set>
                                    <p:animEffect transition="in" filter="wipe(up)">
                                      <p:cBhvr>
                                        <p:cTn id="17" dur="500"/>
                                        <p:tgtEl>
                                          <p:spTgt spid="1689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8964">
                                            <p:txEl>
                                              <p:pRg st="3" end="3"/>
                                            </p:txEl>
                                          </p:spTgt>
                                        </p:tgtEl>
                                        <p:attrNameLst>
                                          <p:attrName>style.visibility</p:attrName>
                                        </p:attrNameLst>
                                      </p:cBhvr>
                                      <p:to>
                                        <p:strVal val="visible"/>
                                      </p:to>
                                    </p:set>
                                    <p:animEffect transition="in" filter="wipe(up)">
                                      <p:cBhvr>
                                        <p:cTn id="22" dur="500"/>
                                        <p:tgtEl>
                                          <p:spTgt spid="1689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8964">
                                            <p:txEl>
                                              <p:pRg st="4" end="4"/>
                                            </p:txEl>
                                          </p:spTgt>
                                        </p:tgtEl>
                                        <p:attrNameLst>
                                          <p:attrName>style.visibility</p:attrName>
                                        </p:attrNameLst>
                                      </p:cBhvr>
                                      <p:to>
                                        <p:strVal val="visible"/>
                                      </p:to>
                                    </p:set>
                                    <p:animEffect transition="in" filter="wipe(up)">
                                      <p:cBhvr>
                                        <p:cTn id="27" dur="500"/>
                                        <p:tgtEl>
                                          <p:spTgt spid="1689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8964">
                                            <p:txEl>
                                              <p:pRg st="5" end="5"/>
                                            </p:txEl>
                                          </p:spTgt>
                                        </p:tgtEl>
                                        <p:attrNameLst>
                                          <p:attrName>style.visibility</p:attrName>
                                        </p:attrNameLst>
                                      </p:cBhvr>
                                      <p:to>
                                        <p:strVal val="visible"/>
                                      </p:to>
                                    </p:set>
                                    <p:animEffect transition="in" filter="wipe(up)">
                                      <p:cBhvr>
                                        <p:cTn id="32" dur="500"/>
                                        <p:tgtEl>
                                          <p:spTgt spid="1689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8964">
                                            <p:txEl>
                                              <p:pRg st="6" end="6"/>
                                            </p:txEl>
                                          </p:spTgt>
                                        </p:tgtEl>
                                        <p:attrNameLst>
                                          <p:attrName>style.visibility</p:attrName>
                                        </p:attrNameLst>
                                      </p:cBhvr>
                                      <p:to>
                                        <p:strVal val="visible"/>
                                      </p:to>
                                    </p:set>
                                    <p:animEffect transition="in" filter="wipe(up)">
                                      <p:cBhvr>
                                        <p:cTn id="37" dur="500"/>
                                        <p:tgtEl>
                                          <p:spTgt spid="16896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8964">
                                            <p:txEl>
                                              <p:pRg st="7" end="7"/>
                                            </p:txEl>
                                          </p:spTgt>
                                        </p:tgtEl>
                                        <p:attrNameLst>
                                          <p:attrName>style.visibility</p:attrName>
                                        </p:attrNameLst>
                                      </p:cBhvr>
                                      <p:to>
                                        <p:strVal val="visible"/>
                                      </p:to>
                                    </p:set>
                                    <p:animEffect transition="in" filter="wipe(up)">
                                      <p:cBhvr>
                                        <p:cTn id="42" dur="500"/>
                                        <p:tgtEl>
                                          <p:spTgt spid="16896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8964">
                                            <p:txEl>
                                              <p:pRg st="8" end="8"/>
                                            </p:txEl>
                                          </p:spTgt>
                                        </p:tgtEl>
                                        <p:attrNameLst>
                                          <p:attrName>style.visibility</p:attrName>
                                        </p:attrNameLst>
                                      </p:cBhvr>
                                      <p:to>
                                        <p:strVal val="visible"/>
                                      </p:to>
                                    </p:set>
                                    <p:animEffect transition="in" filter="wipe(up)">
                                      <p:cBhvr>
                                        <p:cTn id="47" dur="500"/>
                                        <p:tgtEl>
                                          <p:spTgt spid="168964">
                                            <p:txEl>
                                              <p:pRg st="8" end="8"/>
                                            </p:txEl>
                                          </p:spTgt>
                                        </p:tgtEl>
                                      </p:cBhvr>
                                    </p:animEffect>
                                  </p:childTnLst>
                                </p:cTn>
                              </p:par>
                            </p:childTnLst>
                          </p:cTn>
                        </p:par>
                        <p:par>
                          <p:cTn id="48" fill="hold">
                            <p:stCondLst>
                              <p:cond delay="500"/>
                            </p:stCondLst>
                            <p:childTnLst>
                              <p:par>
                                <p:cTn id="49" presetID="4" presetClass="entr" presetSubtype="32" fill="hold" grpId="0" nodeType="afterEffect">
                                  <p:stCondLst>
                                    <p:cond delay="0"/>
                                  </p:stCondLst>
                                  <p:childTnLst>
                                    <p:set>
                                      <p:cBhvr>
                                        <p:cTn id="50" dur="1" fill="hold">
                                          <p:stCondLst>
                                            <p:cond delay="0"/>
                                          </p:stCondLst>
                                        </p:cTn>
                                        <p:tgtEl>
                                          <p:spTgt spid="168962"/>
                                        </p:tgtEl>
                                        <p:attrNameLst>
                                          <p:attrName>style.visibility</p:attrName>
                                        </p:attrNameLst>
                                      </p:cBhvr>
                                      <p:to>
                                        <p:strVal val="visible"/>
                                      </p:to>
                                    </p:set>
                                    <p:animEffect transition="in" filter="box(out)">
                                      <p:cBhvr>
                                        <p:cTn id="51" dur="500"/>
                                        <p:tgtEl>
                                          <p:spTgt spid="168962"/>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168964">
                                            <p:txEl>
                                              <p:pRg st="10" end="10"/>
                                            </p:txEl>
                                          </p:spTgt>
                                        </p:tgtEl>
                                        <p:attrNameLst>
                                          <p:attrName>style.visibility</p:attrName>
                                        </p:attrNameLst>
                                      </p:cBhvr>
                                      <p:to>
                                        <p:strVal val="visible"/>
                                      </p:to>
                                    </p:set>
                                    <p:animEffect transition="in" filter="wipe(up)">
                                      <p:cBhvr>
                                        <p:cTn id="55" dur="500"/>
                                        <p:tgtEl>
                                          <p:spTgt spid="168964">
                                            <p:txEl>
                                              <p:pRg st="10" end="10"/>
                                            </p:txEl>
                                          </p:spTgt>
                                        </p:tgtEl>
                                      </p:cBhvr>
                                    </p:animEffect>
                                  </p:childTnLst>
                                </p:cTn>
                              </p:par>
                              <p:par>
                                <p:cTn id="56" presetID="22" presetClass="entr" presetSubtype="1" fill="hold" nodeType="withEffect">
                                  <p:stCondLst>
                                    <p:cond delay="0"/>
                                  </p:stCondLst>
                                  <p:childTnLst>
                                    <p:set>
                                      <p:cBhvr>
                                        <p:cTn id="57" dur="1" fill="hold">
                                          <p:stCondLst>
                                            <p:cond delay="0"/>
                                          </p:stCondLst>
                                        </p:cTn>
                                        <p:tgtEl>
                                          <p:spTgt spid="168964">
                                            <p:txEl>
                                              <p:pRg st="11" end="11"/>
                                            </p:txEl>
                                          </p:spTgt>
                                        </p:tgtEl>
                                        <p:attrNameLst>
                                          <p:attrName>style.visibility</p:attrName>
                                        </p:attrNameLst>
                                      </p:cBhvr>
                                      <p:to>
                                        <p:strVal val="visible"/>
                                      </p:to>
                                    </p:set>
                                    <p:animEffect transition="in" filter="wipe(up)">
                                      <p:cBhvr>
                                        <p:cTn id="58" dur="500"/>
                                        <p:tgtEl>
                                          <p:spTgt spid="168964">
                                            <p:txEl>
                                              <p:pRg st="11" end="11"/>
                                            </p:txEl>
                                          </p:spTgt>
                                        </p:tgtEl>
                                      </p:cBhvr>
                                    </p:animEffect>
                                  </p:childTnLst>
                                </p:cTn>
                              </p:par>
                              <p:par>
                                <p:cTn id="59" presetID="22" presetClass="entr" presetSubtype="1" fill="hold" nodeType="withEffect">
                                  <p:stCondLst>
                                    <p:cond delay="0"/>
                                  </p:stCondLst>
                                  <p:childTnLst>
                                    <p:set>
                                      <p:cBhvr>
                                        <p:cTn id="60" dur="1" fill="hold">
                                          <p:stCondLst>
                                            <p:cond delay="0"/>
                                          </p:stCondLst>
                                        </p:cTn>
                                        <p:tgtEl>
                                          <p:spTgt spid="168964">
                                            <p:txEl>
                                              <p:pRg st="12" end="12"/>
                                            </p:txEl>
                                          </p:spTgt>
                                        </p:tgtEl>
                                        <p:attrNameLst>
                                          <p:attrName>style.visibility</p:attrName>
                                        </p:attrNameLst>
                                      </p:cBhvr>
                                      <p:to>
                                        <p:strVal val="visible"/>
                                      </p:to>
                                    </p:set>
                                    <p:animEffect transition="in" filter="wipe(up)">
                                      <p:cBhvr>
                                        <p:cTn id="61" dur="500"/>
                                        <p:tgtEl>
                                          <p:spTgt spid="168964">
                                            <p:txEl>
                                              <p:pRg st="12" end="12"/>
                                            </p:txEl>
                                          </p:spTgt>
                                        </p:tgtEl>
                                      </p:cBhvr>
                                    </p:animEffect>
                                  </p:childTnLst>
                                </p:cTn>
                              </p:par>
                              <p:par>
                                <p:cTn id="62" presetID="22" presetClass="entr" presetSubtype="1" fill="hold" nodeType="withEffect">
                                  <p:stCondLst>
                                    <p:cond delay="0"/>
                                  </p:stCondLst>
                                  <p:childTnLst>
                                    <p:set>
                                      <p:cBhvr>
                                        <p:cTn id="63" dur="1" fill="hold">
                                          <p:stCondLst>
                                            <p:cond delay="0"/>
                                          </p:stCondLst>
                                        </p:cTn>
                                        <p:tgtEl>
                                          <p:spTgt spid="168964">
                                            <p:txEl>
                                              <p:pRg st="13" end="13"/>
                                            </p:txEl>
                                          </p:spTgt>
                                        </p:tgtEl>
                                        <p:attrNameLst>
                                          <p:attrName>style.visibility</p:attrName>
                                        </p:attrNameLst>
                                      </p:cBhvr>
                                      <p:to>
                                        <p:strVal val="visible"/>
                                      </p:to>
                                    </p:set>
                                    <p:animEffect transition="in" filter="wipe(up)">
                                      <p:cBhvr>
                                        <p:cTn id="64" dur="500"/>
                                        <p:tgtEl>
                                          <p:spTgt spid="168964">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nodeType="clickEffect">
                                  <p:stCondLst>
                                    <p:cond delay="0"/>
                                  </p:stCondLst>
                                  <p:childTnLst>
                                    <p:set>
                                      <p:cBhvr>
                                        <p:cTn id="68" dur="1" fill="hold">
                                          <p:stCondLst>
                                            <p:cond delay="0"/>
                                          </p:stCondLst>
                                        </p:cTn>
                                        <p:tgtEl>
                                          <p:spTgt spid="168967"/>
                                        </p:tgtEl>
                                        <p:attrNameLst>
                                          <p:attrName>style.visibility</p:attrName>
                                        </p:attrNameLst>
                                      </p:cBhvr>
                                      <p:to>
                                        <p:strVal val="visible"/>
                                      </p:to>
                                    </p:set>
                                    <p:animEffect transition="in" filter="box(out)">
                                      <p:cBhvr>
                                        <p:cTn id="69" dur="500"/>
                                        <p:tgtEl>
                                          <p:spTgt spid="168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nimBg="1"/>
      <p:bldP spid="168964" grpId="0" build="p" bldLvl="3"/>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64"/>
          <p:cNvPicPr>
            <a:picLocks noChangeAspect="1" noChangeArrowheads="1"/>
          </p:cNvPicPr>
          <p:nvPr/>
        </p:nvPicPr>
        <p:blipFill>
          <a:blip r:embed="rId2" cstate="print"/>
          <a:srcRect/>
          <a:stretch>
            <a:fillRect/>
          </a:stretch>
        </p:blipFill>
        <p:spPr bwMode="auto">
          <a:xfrm>
            <a:off x="5572125" y="1714500"/>
            <a:ext cx="3265488" cy="4786313"/>
          </a:xfrm>
          <a:prstGeom prst="rect">
            <a:avLst/>
          </a:prstGeom>
          <a:noFill/>
          <a:ln w="9525">
            <a:noFill/>
            <a:miter lim="800000"/>
            <a:headEnd/>
            <a:tailEnd/>
          </a:ln>
        </p:spPr>
      </p:pic>
      <p:sp>
        <p:nvSpPr>
          <p:cNvPr id="39939" name="Rectangle 2"/>
          <p:cNvSpPr>
            <a:spLocks noGrp="1" noChangeArrowheads="1"/>
          </p:cNvSpPr>
          <p:nvPr>
            <p:ph type="title"/>
          </p:nvPr>
        </p:nvSpPr>
        <p:spPr/>
        <p:txBody>
          <a:bodyPr/>
          <a:lstStyle/>
          <a:p>
            <a:r>
              <a:rPr lang="zh-CN" altLang="en-US" smtClean="0">
                <a:ea typeface="宋体" pitchFamily="2" charset="-122"/>
              </a:rPr>
              <a:t>习题</a:t>
            </a:r>
          </a:p>
        </p:txBody>
      </p:sp>
      <p:sp>
        <p:nvSpPr>
          <p:cNvPr id="182275" name="Rectangle 3"/>
          <p:cNvSpPr>
            <a:spLocks noGrp="1" noChangeArrowheads="1"/>
          </p:cNvSpPr>
          <p:nvPr>
            <p:ph type="body" idx="1"/>
          </p:nvPr>
        </p:nvSpPr>
        <p:spPr>
          <a:xfrm>
            <a:off x="107950" y="1171575"/>
            <a:ext cx="8424863" cy="5400675"/>
          </a:xfrm>
        </p:spPr>
        <p:txBody>
          <a:bodyPr/>
          <a:lstStyle/>
          <a:p>
            <a:pPr>
              <a:lnSpc>
                <a:spcPct val="80000"/>
              </a:lnSpc>
              <a:spcBef>
                <a:spcPct val="35000"/>
              </a:spcBef>
              <a:tabLst>
                <a:tab pos="449263" algn="l"/>
                <a:tab pos="3579813" algn="l"/>
                <a:tab pos="3765550" algn="l"/>
                <a:tab pos="6915150" algn="l"/>
              </a:tabLst>
            </a:pPr>
            <a:r>
              <a:rPr lang="zh-CN" altLang="en-US" sz="2400" b="1" smtClean="0">
                <a:latin typeface="微软雅黑" pitchFamily="34" charset="-122"/>
                <a:ea typeface="微软雅黑" pitchFamily="34" charset="-122"/>
              </a:rPr>
              <a:t>实例：设计一个“掌上微博”的用户登录界面。</a:t>
            </a:r>
            <a:r>
              <a:rPr lang="en-US" altLang="zh-CN" sz="2400" b="1" smtClean="0">
                <a:latin typeface="微软雅黑" pitchFamily="34" charset="-122"/>
                <a:ea typeface="微软雅黑" pitchFamily="34" charset="-122"/>
              </a:rPr>
              <a:t> </a:t>
            </a:r>
          </a:p>
          <a:p>
            <a:pPr marL="723900" lvl="1" indent="-361950" eaLnBrk="1" hangingPunct="1">
              <a:lnSpc>
                <a:spcPct val="110000"/>
              </a:lnSpc>
              <a:spcBef>
                <a:spcPts val="300"/>
              </a:spcBef>
              <a:buClr>
                <a:srgbClr val="0054A8"/>
              </a:buClr>
              <a:buFont typeface="Wingdings" pitchFamily="2" charset="2"/>
              <a:buChar char="l"/>
              <a:tabLst>
                <a:tab pos="449263" algn="l"/>
                <a:tab pos="3579813" algn="l"/>
                <a:tab pos="3765550" algn="l"/>
                <a:tab pos="6915150" algn="l"/>
              </a:tabLst>
            </a:pPr>
            <a:r>
              <a:rPr lang="zh-CN" altLang="en-US" sz="2200" smtClean="0">
                <a:latin typeface="微软雅黑" pitchFamily="34" charset="-122"/>
                <a:ea typeface="微软雅黑" pitchFamily="34" charset="-122"/>
              </a:rPr>
              <a:t>用户界面效果</a:t>
            </a:r>
          </a:p>
          <a:p>
            <a:pPr marL="723900" lvl="1" indent="-361950" eaLnBrk="1" hangingPunct="1">
              <a:lnSpc>
                <a:spcPct val="110000"/>
              </a:lnSpc>
              <a:spcBef>
                <a:spcPts val="300"/>
              </a:spcBef>
              <a:buClr>
                <a:srgbClr val="0054A8"/>
              </a:buClr>
              <a:buFont typeface="Wingdings" pitchFamily="2" charset="2"/>
              <a:buChar char="l"/>
              <a:tabLst>
                <a:tab pos="449263" algn="l"/>
                <a:tab pos="3579813" algn="l"/>
                <a:tab pos="3765550" algn="l"/>
                <a:tab pos="6915150" algn="l"/>
              </a:tabLst>
            </a:pPr>
            <a:r>
              <a:rPr lang="zh-CN" altLang="en-US" sz="2200" smtClean="0">
                <a:latin typeface="微软雅黑" pitchFamily="34" charset="-122"/>
                <a:ea typeface="微软雅黑" pitchFamily="34" charset="-122"/>
              </a:rPr>
              <a:t>分析：</a:t>
            </a:r>
          </a:p>
          <a:p>
            <a:pPr marL="1123950" lvl="2" indent="-361950" eaLnBrk="1" hangingPunct="1">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控件：</a:t>
            </a:r>
            <a:r>
              <a:rPr lang="en-US" altLang="zh-CN" sz="1800" smtClean="0">
                <a:latin typeface="微软雅黑" pitchFamily="34" charset="-122"/>
                <a:ea typeface="微软雅黑" pitchFamily="34" charset="-122"/>
              </a:rPr>
              <a:t>3</a:t>
            </a:r>
            <a:r>
              <a:rPr lang="zh-CN" altLang="en-US" sz="1800" smtClean="0">
                <a:latin typeface="微软雅黑" pitchFamily="34" charset="-122"/>
                <a:ea typeface="微软雅黑" pitchFamily="34" charset="-122"/>
              </a:rPr>
              <a:t>个</a:t>
            </a:r>
            <a:r>
              <a:rPr lang="en-US" altLang="zh-CN" sz="1800" smtClean="0">
                <a:latin typeface="微软雅黑" pitchFamily="34" charset="-122"/>
                <a:ea typeface="微软雅黑" pitchFamily="34" charset="-122"/>
              </a:rPr>
              <a:t>TextView</a:t>
            </a:r>
            <a:r>
              <a:rPr lang="zh-CN" altLang="en-US" sz="1800" smtClean="0">
                <a:latin typeface="微软雅黑" pitchFamily="34" charset="-122"/>
                <a:ea typeface="微软雅黑" pitchFamily="34" charset="-122"/>
              </a:rPr>
              <a:t>， </a:t>
            </a:r>
            <a:r>
              <a:rPr lang="en-US" altLang="zh-CN" sz="1800" smtClean="0">
                <a:latin typeface="微软雅黑" pitchFamily="34" charset="-122"/>
                <a:ea typeface="微软雅黑" pitchFamily="34" charset="-122"/>
              </a:rPr>
              <a:t>2</a:t>
            </a:r>
            <a:r>
              <a:rPr lang="zh-CN" altLang="en-US" sz="1800" smtClean="0">
                <a:latin typeface="微软雅黑" pitchFamily="34" charset="-122"/>
                <a:ea typeface="微软雅黑" pitchFamily="34" charset="-122"/>
              </a:rPr>
              <a:t>个</a:t>
            </a:r>
            <a:r>
              <a:rPr lang="en-US" altLang="zh-CN" sz="1800" smtClean="0">
                <a:latin typeface="微软雅黑" pitchFamily="34" charset="-122"/>
                <a:ea typeface="微软雅黑" pitchFamily="34" charset="-122"/>
              </a:rPr>
              <a:t>EditText</a:t>
            </a:r>
            <a:r>
              <a:rPr lang="zh-CN" altLang="en-US" sz="1800" smtClean="0">
                <a:latin typeface="微软雅黑" pitchFamily="34" charset="-122"/>
                <a:ea typeface="微软雅黑" pitchFamily="34" charset="-122"/>
              </a:rPr>
              <a:t>，</a:t>
            </a:r>
          </a:p>
          <a:p>
            <a:pPr marL="1123950" lvl="2" indent="-361950" eaLnBrk="1" hangingPunct="1">
              <a:spcBef>
                <a:spcPts val="300"/>
              </a:spcBef>
              <a:buClr>
                <a:srgbClr val="0054A8"/>
              </a:buClr>
              <a:buSzPct val="66000"/>
              <a:buFontTx/>
              <a:buNone/>
              <a:tabLst>
                <a:tab pos="449263" algn="l"/>
                <a:tab pos="3579813" algn="l"/>
                <a:tab pos="3765550" algn="l"/>
                <a:tab pos="6915150" algn="l"/>
              </a:tabLst>
            </a:pPr>
            <a:r>
              <a:rPr lang="en-US" altLang="zh-CN" sz="1800" smtClean="0">
                <a:latin typeface="微软雅黑" pitchFamily="34" charset="-122"/>
                <a:ea typeface="微软雅黑" pitchFamily="34" charset="-122"/>
              </a:rPr>
              <a:t>     2</a:t>
            </a:r>
            <a:r>
              <a:rPr lang="zh-CN" altLang="en-US" sz="1800" smtClean="0">
                <a:latin typeface="微软雅黑" pitchFamily="34" charset="-122"/>
                <a:ea typeface="微软雅黑" pitchFamily="34" charset="-122"/>
              </a:rPr>
              <a:t>个按钮；</a:t>
            </a:r>
            <a:endParaRPr lang="en-US" altLang="zh-CN" sz="1800" smtClean="0">
              <a:latin typeface="微软雅黑" pitchFamily="34" charset="-122"/>
              <a:ea typeface="微软雅黑" pitchFamily="34" charset="-122"/>
            </a:endParaRPr>
          </a:p>
          <a:p>
            <a:pPr marL="1123950" lvl="2" indent="-361950" eaLnBrk="1" hangingPunct="1">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是</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嵌套；</a:t>
            </a:r>
          </a:p>
          <a:p>
            <a:pPr marL="1123950" lvl="2" indent="-361950" eaLnBrk="1" hangingPunct="1">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最外层</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设置背景图；</a:t>
            </a:r>
          </a:p>
          <a:p>
            <a:pPr marL="1123950" lvl="2" indent="-361950" eaLnBrk="1" hangingPunct="1">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最外层</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为纵向排列；</a:t>
            </a:r>
          </a:p>
          <a:p>
            <a:pPr marL="1123950" lvl="2" indent="-361950" eaLnBrk="1" hangingPunct="1">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第一个</a:t>
            </a:r>
            <a:r>
              <a:rPr lang="en-US" altLang="zh-CN" sz="1800" smtClean="0">
                <a:latin typeface="微软雅黑" pitchFamily="34" charset="-122"/>
                <a:ea typeface="微软雅黑" pitchFamily="34" charset="-122"/>
              </a:rPr>
              <a:t>TextView</a:t>
            </a:r>
            <a:r>
              <a:rPr lang="zh-CN" altLang="en-US" sz="1800" smtClean="0">
                <a:latin typeface="微软雅黑" pitchFamily="34" charset="-122"/>
                <a:ea typeface="微软雅黑" pitchFamily="34" charset="-122"/>
              </a:rPr>
              <a:t>：宽度为</a:t>
            </a:r>
            <a:r>
              <a:rPr lang="en-US" altLang="zh-CN" sz="1800" smtClean="0">
                <a:latin typeface="微软雅黑" pitchFamily="34" charset="-122"/>
                <a:ea typeface="微软雅黑" pitchFamily="34" charset="-122"/>
              </a:rPr>
              <a:t>full_parent</a:t>
            </a:r>
            <a:r>
              <a:rPr lang="zh-CN" altLang="en-US" sz="1800" smtClean="0">
                <a:latin typeface="微软雅黑" pitchFamily="34" charset="-122"/>
                <a:ea typeface="微软雅黑" pitchFamily="34" charset="-122"/>
              </a:rPr>
              <a:t>，</a:t>
            </a:r>
          </a:p>
          <a:p>
            <a:pPr marL="1123950" lvl="2" indent="-361950" eaLnBrk="1" hangingPunct="1">
              <a:spcBef>
                <a:spcPts val="300"/>
              </a:spcBef>
              <a:buClr>
                <a:srgbClr val="0054A8"/>
              </a:buClr>
              <a:buSzPct val="66000"/>
              <a:buFontTx/>
              <a:buNone/>
              <a:tabLst>
                <a:tab pos="449263" algn="l"/>
                <a:tab pos="3579813" algn="l"/>
                <a:tab pos="3765550" algn="l"/>
                <a:tab pos="6915150" algn="l"/>
              </a:tabLst>
            </a:pPr>
            <a:r>
              <a:rPr lang="en-US" altLang="zh-CN" sz="1800" smtClean="0">
                <a:latin typeface="微软雅黑" pitchFamily="34" charset="-122"/>
                <a:ea typeface="微软雅黑" pitchFamily="34" charset="-122"/>
              </a:rPr>
              <a:t>     gravity</a:t>
            </a:r>
            <a:r>
              <a:rPr lang="zh-CN" altLang="en-US" sz="1800" smtClean="0">
                <a:latin typeface="微软雅黑" pitchFamily="34" charset="-122"/>
                <a:ea typeface="微软雅黑" pitchFamily="34" charset="-122"/>
              </a:rPr>
              <a:t>设置</a:t>
            </a:r>
            <a:r>
              <a:rPr lang="en-US" altLang="zh-CN" sz="1800" smtClean="0">
                <a:latin typeface="微软雅黑" pitchFamily="34" charset="-122"/>
                <a:ea typeface="微软雅黑" pitchFamily="34" charset="-122"/>
              </a:rPr>
              <a:t>center</a:t>
            </a:r>
            <a:r>
              <a:rPr lang="zh-CN" altLang="en-US" sz="1800" smtClean="0">
                <a:latin typeface="微软雅黑" pitchFamily="34" charset="-122"/>
                <a:ea typeface="微软雅黑" pitchFamily="34" charset="-122"/>
              </a:rPr>
              <a:t>；</a:t>
            </a:r>
          </a:p>
          <a:p>
            <a:pPr marL="1123950" lvl="2" indent="-361950" eaLnBrk="1" hangingPunct="1">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内嵌层</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皆为水平排列；</a:t>
            </a:r>
          </a:p>
          <a:p>
            <a:pPr marL="1123950" lvl="2" indent="-361950" eaLnBrk="1" hangingPunct="1">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前两个内嵌</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的</a:t>
            </a:r>
            <a:r>
              <a:rPr lang="en-US" altLang="zh-CN" sz="1800" smtClean="0">
                <a:latin typeface="微软雅黑" pitchFamily="34" charset="-122"/>
                <a:ea typeface="微软雅黑" pitchFamily="34" charset="-122"/>
              </a:rPr>
              <a:t>gravity</a:t>
            </a:r>
          </a:p>
          <a:p>
            <a:pPr marL="1123950" lvl="2" indent="-361950" eaLnBrk="1" hangingPunct="1">
              <a:spcBef>
                <a:spcPts val="300"/>
              </a:spcBef>
              <a:buClr>
                <a:srgbClr val="0054A8"/>
              </a:buClr>
              <a:buSzPct val="66000"/>
              <a:buFontTx/>
              <a:buNone/>
              <a:tabLst>
                <a:tab pos="449263" algn="l"/>
                <a:tab pos="3579813" algn="l"/>
                <a:tab pos="3765550" algn="l"/>
                <a:tab pos="6915150" algn="l"/>
              </a:tabLst>
            </a:pPr>
            <a:r>
              <a:rPr lang="zh-CN" altLang="en-US" sz="1800" smtClean="0">
                <a:latin typeface="微软雅黑" pitchFamily="34" charset="-122"/>
                <a:ea typeface="微软雅黑" pitchFamily="34" charset="-122"/>
              </a:rPr>
              <a:t>     设置为</a:t>
            </a:r>
            <a:r>
              <a:rPr lang="en-US" altLang="zh-CN" sz="1800" smtClean="0">
                <a:latin typeface="微软雅黑" pitchFamily="34" charset="-122"/>
                <a:ea typeface="微软雅黑" pitchFamily="34" charset="-122"/>
              </a:rPr>
              <a:t>center</a:t>
            </a:r>
            <a:r>
              <a:rPr lang="zh-CN" altLang="en-US" sz="1800" smtClean="0">
                <a:latin typeface="微软雅黑" pitchFamily="34" charset="-122"/>
                <a:ea typeface="微软雅黑" pitchFamily="34" charset="-122"/>
              </a:rPr>
              <a:t>，第三个为</a:t>
            </a:r>
            <a:r>
              <a:rPr lang="en-US" altLang="zh-CN" sz="1800" smtClean="0">
                <a:latin typeface="微软雅黑" pitchFamily="34" charset="-122"/>
                <a:ea typeface="微软雅黑" pitchFamily="34" charset="-122"/>
              </a:rPr>
              <a:t>right</a:t>
            </a:r>
            <a:r>
              <a:rPr lang="zh-CN" altLang="en-US" sz="1800" smtClean="0">
                <a:latin typeface="微软雅黑" pitchFamily="34" charset="-122"/>
                <a:ea typeface="微软雅黑" pitchFamily="34" charset="-122"/>
              </a:rPr>
              <a:t>；</a:t>
            </a:r>
          </a:p>
          <a:p>
            <a:pPr marL="1123950" lvl="2" indent="-361950" eaLnBrk="1" hangingPunct="1">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前两个内嵌</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中的控件宽度</a:t>
            </a:r>
          </a:p>
          <a:p>
            <a:pPr marL="1123950" lvl="2" indent="-361950" eaLnBrk="1" hangingPunct="1">
              <a:spcBef>
                <a:spcPts val="300"/>
              </a:spcBef>
              <a:buClr>
                <a:srgbClr val="0054A8"/>
              </a:buClr>
              <a:buSzPct val="66000"/>
              <a:buFontTx/>
              <a:buNone/>
              <a:tabLst>
                <a:tab pos="449263" algn="l"/>
                <a:tab pos="3579813" algn="l"/>
                <a:tab pos="3765550" algn="l"/>
                <a:tab pos="6915150" algn="l"/>
              </a:tabLst>
            </a:pPr>
            <a:r>
              <a:rPr lang="zh-CN" altLang="en-US" sz="1800" smtClean="0">
                <a:latin typeface="微软雅黑" pitchFamily="34" charset="-122"/>
                <a:ea typeface="微软雅黑" pitchFamily="34" charset="-122"/>
              </a:rPr>
              <a:t>     指定了宽度；</a:t>
            </a:r>
          </a:p>
          <a:p>
            <a:pPr marL="1123950" lvl="2" indent="-361950" eaLnBrk="1" hangingPunct="1">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第三个内嵌</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中的按钮宽度</a:t>
            </a:r>
          </a:p>
          <a:p>
            <a:pPr marL="1123950" lvl="2" indent="-361950" eaLnBrk="1" hangingPunct="1">
              <a:spcBef>
                <a:spcPts val="300"/>
              </a:spcBef>
              <a:buClr>
                <a:srgbClr val="0054A8"/>
              </a:buClr>
              <a:buSzPct val="66000"/>
              <a:buFontTx/>
              <a:buNone/>
              <a:tabLst>
                <a:tab pos="449263" algn="l"/>
                <a:tab pos="3579813" algn="l"/>
                <a:tab pos="3765550" algn="l"/>
                <a:tab pos="6915150" algn="l"/>
              </a:tabLst>
            </a:pPr>
            <a:r>
              <a:rPr lang="zh-CN" altLang="en-US" sz="1800" smtClean="0">
                <a:latin typeface="微软雅黑" pitchFamily="34" charset="-122"/>
                <a:ea typeface="微软雅黑" pitchFamily="34" charset="-122"/>
              </a:rPr>
              <a:t>     为</a:t>
            </a:r>
            <a:r>
              <a:rPr lang="en-US" altLang="zh-CN" sz="1800" smtClean="0">
                <a:latin typeface="微软雅黑" pitchFamily="34" charset="-122"/>
                <a:ea typeface="微软雅黑" pitchFamily="34" charset="-122"/>
              </a:rPr>
              <a:t>wrap_content</a:t>
            </a:r>
            <a:r>
              <a:rPr lang="zh-CN" altLang="en-US" sz="1800" smtClean="0">
                <a:latin typeface="微软雅黑" pitchFamily="34" charset="-122"/>
                <a:ea typeface="微软雅黑" pitchFamily="34" charset="-122"/>
              </a:rPr>
              <a:t>。</a:t>
            </a:r>
          </a:p>
        </p:txBody>
      </p:sp>
      <p:sp>
        <p:nvSpPr>
          <p:cNvPr id="3994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182279" name="Rectangle 7"/>
          <p:cNvSpPr>
            <a:spLocks noChangeArrowheads="1"/>
          </p:cNvSpPr>
          <p:nvPr/>
        </p:nvSpPr>
        <p:spPr bwMode="auto">
          <a:xfrm>
            <a:off x="5675313" y="2274888"/>
            <a:ext cx="3025775" cy="4103687"/>
          </a:xfrm>
          <a:prstGeom prst="rect">
            <a:avLst/>
          </a:prstGeom>
          <a:solidFill>
            <a:srgbClr val="3399FF">
              <a:alpha val="29019"/>
            </a:srgbClr>
          </a:solidFill>
          <a:ln w="38100">
            <a:solidFill>
              <a:schemeClr val="bg1"/>
            </a:solidFill>
            <a:miter lim="800000"/>
            <a:headEnd/>
            <a:tailEnd/>
          </a:ln>
        </p:spPr>
        <p:txBody>
          <a:bodyPr wrap="none" anchor="ctr"/>
          <a:lstStyle/>
          <a:p>
            <a:endParaRPr lang="zh-CN" altLang="en-US">
              <a:ea typeface="宋体" pitchFamily="2" charset="-122"/>
            </a:endParaRPr>
          </a:p>
        </p:txBody>
      </p:sp>
      <p:sp>
        <p:nvSpPr>
          <p:cNvPr id="182280" name="AutoShape 8"/>
          <p:cNvSpPr>
            <a:spLocks noChangeArrowheads="1"/>
          </p:cNvSpPr>
          <p:nvPr/>
        </p:nvSpPr>
        <p:spPr bwMode="auto">
          <a:xfrm>
            <a:off x="6188075" y="2419350"/>
            <a:ext cx="2089150" cy="574675"/>
          </a:xfrm>
          <a:prstGeom prst="roundRect">
            <a:avLst>
              <a:gd name="adj" fmla="val 35912"/>
            </a:avLst>
          </a:prstGeom>
          <a:solidFill>
            <a:srgbClr val="FF6600">
              <a:alpha val="30980"/>
            </a:srgbClr>
          </a:solidFill>
          <a:ln w="38100">
            <a:solidFill>
              <a:schemeClr val="accent1"/>
            </a:solidFill>
            <a:round/>
            <a:headEnd/>
            <a:tailEnd/>
          </a:ln>
        </p:spPr>
        <p:txBody>
          <a:bodyPr wrap="none" anchor="ctr"/>
          <a:lstStyle/>
          <a:p>
            <a:endParaRPr lang="zh-CN" altLang="en-US">
              <a:ea typeface="宋体" pitchFamily="2" charset="-122"/>
            </a:endParaRPr>
          </a:p>
        </p:txBody>
      </p:sp>
      <p:sp>
        <p:nvSpPr>
          <p:cNvPr id="182281" name="Rectangle 9"/>
          <p:cNvSpPr>
            <a:spLocks noChangeArrowheads="1"/>
          </p:cNvSpPr>
          <p:nvPr/>
        </p:nvSpPr>
        <p:spPr bwMode="auto">
          <a:xfrm>
            <a:off x="5788025" y="3267075"/>
            <a:ext cx="2808288" cy="503238"/>
          </a:xfrm>
          <a:prstGeom prst="rect">
            <a:avLst/>
          </a:prstGeom>
          <a:noFill/>
          <a:ln w="38100">
            <a:solidFill>
              <a:schemeClr val="bg1"/>
            </a:solidFill>
            <a:miter lim="800000"/>
            <a:headEnd/>
            <a:tailEnd/>
          </a:ln>
        </p:spPr>
        <p:txBody>
          <a:bodyPr wrap="none" anchor="ctr"/>
          <a:lstStyle/>
          <a:p>
            <a:endParaRPr lang="zh-CN" altLang="en-US">
              <a:ea typeface="宋体" pitchFamily="2" charset="-122"/>
            </a:endParaRPr>
          </a:p>
        </p:txBody>
      </p:sp>
      <p:sp>
        <p:nvSpPr>
          <p:cNvPr id="182283" name="Rectangle 11"/>
          <p:cNvSpPr>
            <a:spLocks noChangeArrowheads="1"/>
          </p:cNvSpPr>
          <p:nvPr/>
        </p:nvSpPr>
        <p:spPr bwMode="auto">
          <a:xfrm>
            <a:off x="5788025" y="3824288"/>
            <a:ext cx="2808288" cy="503237"/>
          </a:xfrm>
          <a:prstGeom prst="rect">
            <a:avLst/>
          </a:prstGeom>
          <a:noFill/>
          <a:ln w="38100">
            <a:solidFill>
              <a:schemeClr val="bg1"/>
            </a:solidFill>
            <a:miter lim="800000"/>
            <a:headEnd/>
            <a:tailEnd/>
          </a:ln>
        </p:spPr>
        <p:txBody>
          <a:bodyPr wrap="none" anchor="ctr"/>
          <a:lstStyle/>
          <a:p>
            <a:endParaRPr lang="zh-CN" altLang="en-US">
              <a:ea typeface="宋体" pitchFamily="2" charset="-122"/>
            </a:endParaRPr>
          </a:p>
        </p:txBody>
      </p:sp>
      <p:sp>
        <p:nvSpPr>
          <p:cNvPr id="182284" name="Rectangle 12"/>
          <p:cNvSpPr>
            <a:spLocks noChangeArrowheads="1"/>
          </p:cNvSpPr>
          <p:nvPr/>
        </p:nvSpPr>
        <p:spPr bwMode="auto">
          <a:xfrm>
            <a:off x="5786438" y="4403725"/>
            <a:ext cx="2808287" cy="1824038"/>
          </a:xfrm>
          <a:prstGeom prst="rect">
            <a:avLst/>
          </a:prstGeom>
          <a:noFill/>
          <a:ln w="38100">
            <a:solidFill>
              <a:schemeClr val="bg1"/>
            </a:solidFill>
            <a:miter lim="800000"/>
            <a:headEnd/>
            <a:tailEnd/>
          </a:ln>
        </p:spPr>
        <p:txBody>
          <a:bodyPr wrap="none" anchor="ctr"/>
          <a:lstStyle/>
          <a:p>
            <a:endParaRPr lang="zh-CN" altLang="en-US">
              <a:ea typeface="宋体" pitchFamily="2" charset="-122"/>
            </a:endParaRPr>
          </a:p>
        </p:txBody>
      </p:sp>
      <p:sp>
        <p:nvSpPr>
          <p:cNvPr id="182285" name="AutoShape 13"/>
          <p:cNvSpPr>
            <a:spLocks noChangeArrowheads="1"/>
          </p:cNvSpPr>
          <p:nvPr/>
        </p:nvSpPr>
        <p:spPr bwMode="auto">
          <a:xfrm>
            <a:off x="5837238" y="3354388"/>
            <a:ext cx="936625" cy="358775"/>
          </a:xfrm>
          <a:prstGeom prst="roundRect">
            <a:avLst>
              <a:gd name="adj" fmla="val 35912"/>
            </a:avLst>
          </a:prstGeom>
          <a:solidFill>
            <a:srgbClr val="FF6600">
              <a:alpha val="30980"/>
            </a:srgbClr>
          </a:solidFill>
          <a:ln w="19050">
            <a:solidFill>
              <a:schemeClr val="accent1"/>
            </a:solidFill>
            <a:round/>
            <a:headEnd/>
            <a:tailEnd/>
          </a:ln>
        </p:spPr>
        <p:txBody>
          <a:bodyPr wrap="none" anchor="ctr"/>
          <a:lstStyle/>
          <a:p>
            <a:endParaRPr lang="zh-CN" altLang="en-US">
              <a:ea typeface="宋体" pitchFamily="2" charset="-122"/>
            </a:endParaRPr>
          </a:p>
        </p:txBody>
      </p:sp>
      <p:sp>
        <p:nvSpPr>
          <p:cNvPr id="182286" name="AutoShape 14"/>
          <p:cNvSpPr>
            <a:spLocks noChangeArrowheads="1"/>
          </p:cNvSpPr>
          <p:nvPr/>
        </p:nvSpPr>
        <p:spPr bwMode="auto">
          <a:xfrm>
            <a:off x="6845300" y="3354388"/>
            <a:ext cx="1655763" cy="358775"/>
          </a:xfrm>
          <a:prstGeom prst="roundRect">
            <a:avLst>
              <a:gd name="adj" fmla="val 35912"/>
            </a:avLst>
          </a:prstGeom>
          <a:solidFill>
            <a:srgbClr val="FF00FF">
              <a:alpha val="30980"/>
            </a:srgbClr>
          </a:solidFill>
          <a:ln w="19050">
            <a:solidFill>
              <a:schemeClr val="accent1"/>
            </a:solidFill>
            <a:round/>
            <a:headEnd/>
            <a:tailEnd/>
          </a:ln>
        </p:spPr>
        <p:txBody>
          <a:bodyPr wrap="none" anchor="ctr"/>
          <a:lstStyle/>
          <a:p>
            <a:endParaRPr lang="zh-CN" altLang="en-US">
              <a:ea typeface="宋体" pitchFamily="2" charset="-122"/>
            </a:endParaRPr>
          </a:p>
        </p:txBody>
      </p:sp>
      <p:sp>
        <p:nvSpPr>
          <p:cNvPr id="182287" name="AutoShape 15"/>
          <p:cNvSpPr>
            <a:spLocks noChangeArrowheads="1"/>
          </p:cNvSpPr>
          <p:nvPr/>
        </p:nvSpPr>
        <p:spPr bwMode="auto">
          <a:xfrm>
            <a:off x="5837238" y="3890963"/>
            <a:ext cx="936625" cy="358775"/>
          </a:xfrm>
          <a:prstGeom prst="roundRect">
            <a:avLst>
              <a:gd name="adj" fmla="val 35912"/>
            </a:avLst>
          </a:prstGeom>
          <a:solidFill>
            <a:srgbClr val="FF6600">
              <a:alpha val="30980"/>
            </a:srgbClr>
          </a:solidFill>
          <a:ln w="19050">
            <a:solidFill>
              <a:schemeClr val="accent1"/>
            </a:solidFill>
            <a:round/>
            <a:headEnd/>
            <a:tailEnd/>
          </a:ln>
        </p:spPr>
        <p:txBody>
          <a:bodyPr wrap="none" anchor="ctr"/>
          <a:lstStyle/>
          <a:p>
            <a:endParaRPr lang="zh-CN" altLang="en-US">
              <a:ea typeface="宋体" pitchFamily="2" charset="-122"/>
            </a:endParaRPr>
          </a:p>
        </p:txBody>
      </p:sp>
      <p:sp>
        <p:nvSpPr>
          <p:cNvPr id="182288" name="AutoShape 16"/>
          <p:cNvSpPr>
            <a:spLocks noChangeArrowheads="1"/>
          </p:cNvSpPr>
          <p:nvPr/>
        </p:nvSpPr>
        <p:spPr bwMode="auto">
          <a:xfrm>
            <a:off x="6845300" y="3890963"/>
            <a:ext cx="1655763" cy="358775"/>
          </a:xfrm>
          <a:prstGeom prst="roundRect">
            <a:avLst>
              <a:gd name="adj" fmla="val 35912"/>
            </a:avLst>
          </a:prstGeom>
          <a:solidFill>
            <a:srgbClr val="FF00FF">
              <a:alpha val="30980"/>
            </a:srgbClr>
          </a:solidFill>
          <a:ln w="19050">
            <a:solidFill>
              <a:schemeClr val="accent1"/>
            </a:solidFill>
            <a:round/>
            <a:headEnd/>
            <a:tailEnd/>
          </a:ln>
        </p:spPr>
        <p:txBody>
          <a:bodyPr wrap="none" anchor="ctr"/>
          <a:lstStyle/>
          <a:p>
            <a:endParaRPr lang="zh-CN" altLang="en-US">
              <a:ea typeface="宋体" pitchFamily="2" charset="-122"/>
            </a:endParaRPr>
          </a:p>
        </p:txBody>
      </p:sp>
      <p:sp>
        <p:nvSpPr>
          <p:cNvPr id="182289" name="AutoShape 17"/>
          <p:cNvSpPr>
            <a:spLocks noChangeArrowheads="1"/>
          </p:cNvSpPr>
          <p:nvPr/>
        </p:nvSpPr>
        <p:spPr bwMode="auto">
          <a:xfrm>
            <a:off x="7205663" y="4476750"/>
            <a:ext cx="590550" cy="358775"/>
          </a:xfrm>
          <a:prstGeom prst="roundRect">
            <a:avLst>
              <a:gd name="adj" fmla="val 35912"/>
            </a:avLst>
          </a:prstGeom>
          <a:solidFill>
            <a:schemeClr val="tx2">
              <a:alpha val="30980"/>
            </a:schemeClr>
          </a:solidFill>
          <a:ln w="19050">
            <a:solidFill>
              <a:schemeClr val="accent1"/>
            </a:solidFill>
            <a:round/>
            <a:headEnd/>
            <a:tailEnd/>
          </a:ln>
        </p:spPr>
        <p:txBody>
          <a:bodyPr wrap="none" anchor="ctr"/>
          <a:lstStyle/>
          <a:p>
            <a:endParaRPr lang="zh-CN" altLang="en-US">
              <a:ea typeface="宋体" pitchFamily="2" charset="-122"/>
            </a:endParaRPr>
          </a:p>
        </p:txBody>
      </p:sp>
      <p:sp>
        <p:nvSpPr>
          <p:cNvPr id="182290" name="AutoShape 18"/>
          <p:cNvSpPr>
            <a:spLocks noChangeArrowheads="1"/>
          </p:cNvSpPr>
          <p:nvPr/>
        </p:nvSpPr>
        <p:spPr bwMode="auto">
          <a:xfrm>
            <a:off x="7924800" y="4476750"/>
            <a:ext cx="576263" cy="358775"/>
          </a:xfrm>
          <a:prstGeom prst="roundRect">
            <a:avLst>
              <a:gd name="adj" fmla="val 35912"/>
            </a:avLst>
          </a:prstGeom>
          <a:solidFill>
            <a:schemeClr val="tx2">
              <a:alpha val="30980"/>
            </a:schemeClr>
          </a:solidFill>
          <a:ln w="19050">
            <a:solidFill>
              <a:schemeClr val="accent1"/>
            </a:solidFill>
            <a:round/>
            <a:headEnd/>
            <a:tailEnd/>
          </a:ln>
        </p:spPr>
        <p:txBody>
          <a:bodyPr wrap="none" anchor="ct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2275">
                                            <p:txEl>
                                              <p:pRg st="3" end="3"/>
                                            </p:txEl>
                                          </p:spTgt>
                                        </p:tgtEl>
                                        <p:attrNameLst>
                                          <p:attrName>style.visibility</p:attrName>
                                        </p:attrNameLst>
                                      </p:cBhvr>
                                      <p:to>
                                        <p:strVal val="visible"/>
                                      </p:to>
                                    </p:set>
                                    <p:animEffect transition="in" filter="wipe(up)">
                                      <p:cBhvr>
                                        <p:cTn id="7" dur="500"/>
                                        <p:tgtEl>
                                          <p:spTgt spid="182275">
                                            <p:txEl>
                                              <p:pRg st="3" end="3"/>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82275">
                                            <p:txEl>
                                              <p:pRg st="4" end="4"/>
                                            </p:txEl>
                                          </p:spTgt>
                                        </p:tgtEl>
                                        <p:attrNameLst>
                                          <p:attrName>style.visibility</p:attrName>
                                        </p:attrNameLst>
                                      </p:cBhvr>
                                      <p:to>
                                        <p:strVal val="visible"/>
                                      </p:to>
                                    </p:set>
                                    <p:animEffect transition="in" filter="wipe(up)">
                                      <p:cBhvr>
                                        <p:cTn id="10" dur="500"/>
                                        <p:tgtEl>
                                          <p:spTgt spid="18227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2275">
                                            <p:txEl>
                                              <p:pRg st="5" end="5"/>
                                            </p:txEl>
                                          </p:spTgt>
                                        </p:tgtEl>
                                        <p:attrNameLst>
                                          <p:attrName>style.visibility</p:attrName>
                                        </p:attrNameLst>
                                      </p:cBhvr>
                                      <p:to>
                                        <p:strVal val="visible"/>
                                      </p:to>
                                    </p:set>
                                    <p:animEffect transition="in" filter="wipe(up)">
                                      <p:cBhvr>
                                        <p:cTn id="15" dur="500"/>
                                        <p:tgtEl>
                                          <p:spTgt spid="18227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82275">
                                            <p:txEl>
                                              <p:pRg st="6" end="6"/>
                                            </p:txEl>
                                          </p:spTgt>
                                        </p:tgtEl>
                                        <p:attrNameLst>
                                          <p:attrName>style.visibility</p:attrName>
                                        </p:attrNameLst>
                                      </p:cBhvr>
                                      <p:to>
                                        <p:strVal val="visible"/>
                                      </p:to>
                                    </p:set>
                                    <p:animEffect transition="in" filter="wipe(up)">
                                      <p:cBhvr>
                                        <p:cTn id="20" dur="500"/>
                                        <p:tgtEl>
                                          <p:spTgt spid="182275">
                                            <p:txEl>
                                              <p:pRg st="6" end="6"/>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82279"/>
                                        </p:tgtEl>
                                        <p:attrNameLst>
                                          <p:attrName>style.visibility</p:attrName>
                                        </p:attrNameLst>
                                      </p:cBhvr>
                                      <p:to>
                                        <p:strVal val="visible"/>
                                      </p:to>
                                    </p:set>
                                    <p:animEffect transition="in" filter="wipe(up)">
                                      <p:cBhvr>
                                        <p:cTn id="24" dur="500"/>
                                        <p:tgtEl>
                                          <p:spTgt spid="18227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82275">
                                            <p:txEl>
                                              <p:pRg st="7" end="7"/>
                                            </p:txEl>
                                          </p:spTgt>
                                        </p:tgtEl>
                                        <p:attrNameLst>
                                          <p:attrName>style.visibility</p:attrName>
                                        </p:attrNameLst>
                                      </p:cBhvr>
                                      <p:to>
                                        <p:strVal val="visible"/>
                                      </p:to>
                                    </p:set>
                                    <p:animEffect transition="in" filter="wipe(up)">
                                      <p:cBhvr>
                                        <p:cTn id="29" dur="500"/>
                                        <p:tgtEl>
                                          <p:spTgt spid="182275">
                                            <p:txEl>
                                              <p:pRg st="7" end="7"/>
                                            </p:txEl>
                                          </p:spTgt>
                                        </p:tgtEl>
                                      </p:cBhvr>
                                    </p:animEffect>
                                  </p:childTnLst>
                                </p:cTn>
                              </p:par>
                            </p:childTnLst>
                          </p:cTn>
                        </p:par>
                        <p:par>
                          <p:cTn id="30" fill="hold">
                            <p:stCondLst>
                              <p:cond delay="500"/>
                            </p:stCondLst>
                            <p:childTnLst>
                              <p:par>
                                <p:cTn id="31" presetID="53" presetClass="entr" presetSubtype="0" fill="hold" grpId="0" nodeType="afterEffect">
                                  <p:stCondLst>
                                    <p:cond delay="0"/>
                                  </p:stCondLst>
                                  <p:childTnLst>
                                    <p:set>
                                      <p:cBhvr>
                                        <p:cTn id="32" dur="1" fill="hold">
                                          <p:stCondLst>
                                            <p:cond delay="0"/>
                                          </p:stCondLst>
                                        </p:cTn>
                                        <p:tgtEl>
                                          <p:spTgt spid="182280"/>
                                        </p:tgtEl>
                                        <p:attrNameLst>
                                          <p:attrName>style.visibility</p:attrName>
                                        </p:attrNameLst>
                                      </p:cBhvr>
                                      <p:to>
                                        <p:strVal val="visible"/>
                                      </p:to>
                                    </p:set>
                                    <p:anim calcmode="lin" valueType="num">
                                      <p:cBhvr>
                                        <p:cTn id="33" dur="500" fill="hold"/>
                                        <p:tgtEl>
                                          <p:spTgt spid="182280"/>
                                        </p:tgtEl>
                                        <p:attrNameLst>
                                          <p:attrName>ppt_w</p:attrName>
                                        </p:attrNameLst>
                                      </p:cBhvr>
                                      <p:tavLst>
                                        <p:tav tm="0">
                                          <p:val>
                                            <p:fltVal val="0"/>
                                          </p:val>
                                        </p:tav>
                                        <p:tav tm="100000">
                                          <p:val>
                                            <p:strVal val="#ppt_w"/>
                                          </p:val>
                                        </p:tav>
                                      </p:tavLst>
                                    </p:anim>
                                    <p:anim calcmode="lin" valueType="num">
                                      <p:cBhvr>
                                        <p:cTn id="34" dur="500" fill="hold"/>
                                        <p:tgtEl>
                                          <p:spTgt spid="182280"/>
                                        </p:tgtEl>
                                        <p:attrNameLst>
                                          <p:attrName>ppt_h</p:attrName>
                                        </p:attrNameLst>
                                      </p:cBhvr>
                                      <p:tavLst>
                                        <p:tav tm="0">
                                          <p:val>
                                            <p:fltVal val="0"/>
                                          </p:val>
                                        </p:tav>
                                        <p:tav tm="100000">
                                          <p:val>
                                            <p:strVal val="#ppt_h"/>
                                          </p:val>
                                        </p:tav>
                                      </p:tavLst>
                                    </p:anim>
                                    <p:animEffect transition="in" filter="fade">
                                      <p:cBhvr>
                                        <p:cTn id="35" dur="500"/>
                                        <p:tgtEl>
                                          <p:spTgt spid="182280"/>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82281"/>
                                        </p:tgtEl>
                                        <p:attrNameLst>
                                          <p:attrName>style.visibility</p:attrName>
                                        </p:attrNameLst>
                                      </p:cBhvr>
                                      <p:to>
                                        <p:strVal val="visible"/>
                                      </p:to>
                                    </p:set>
                                    <p:animEffect transition="in" filter="wipe(up)">
                                      <p:cBhvr>
                                        <p:cTn id="39" dur="500"/>
                                        <p:tgtEl>
                                          <p:spTgt spid="182281"/>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182283"/>
                                        </p:tgtEl>
                                        <p:attrNameLst>
                                          <p:attrName>style.visibility</p:attrName>
                                        </p:attrNameLst>
                                      </p:cBhvr>
                                      <p:to>
                                        <p:strVal val="visible"/>
                                      </p:to>
                                    </p:set>
                                    <p:animEffect transition="in" filter="wipe(up)">
                                      <p:cBhvr>
                                        <p:cTn id="43" dur="500"/>
                                        <p:tgtEl>
                                          <p:spTgt spid="182283"/>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182284"/>
                                        </p:tgtEl>
                                        <p:attrNameLst>
                                          <p:attrName>style.visibility</p:attrName>
                                        </p:attrNameLst>
                                      </p:cBhvr>
                                      <p:to>
                                        <p:strVal val="visible"/>
                                      </p:to>
                                    </p:set>
                                    <p:animEffect transition="in" filter="wipe(up)">
                                      <p:cBhvr>
                                        <p:cTn id="47" dur="500"/>
                                        <p:tgtEl>
                                          <p:spTgt spid="18228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82275">
                                            <p:txEl>
                                              <p:pRg st="8" end="8"/>
                                            </p:txEl>
                                          </p:spTgt>
                                        </p:tgtEl>
                                        <p:attrNameLst>
                                          <p:attrName>style.visibility</p:attrName>
                                        </p:attrNameLst>
                                      </p:cBhvr>
                                      <p:to>
                                        <p:strVal val="visible"/>
                                      </p:to>
                                    </p:set>
                                    <p:animEffect transition="in" filter="wipe(up)">
                                      <p:cBhvr>
                                        <p:cTn id="52" dur="500"/>
                                        <p:tgtEl>
                                          <p:spTgt spid="182275">
                                            <p:txEl>
                                              <p:pRg st="8" end="8"/>
                                            </p:txEl>
                                          </p:spTgt>
                                        </p:tgtEl>
                                      </p:cBhvr>
                                    </p:animEffect>
                                  </p:childTnLst>
                                </p:cTn>
                              </p:par>
                              <p:par>
                                <p:cTn id="53" presetID="22" presetClass="entr" presetSubtype="1" fill="hold" nodeType="withEffect">
                                  <p:stCondLst>
                                    <p:cond delay="0"/>
                                  </p:stCondLst>
                                  <p:childTnLst>
                                    <p:set>
                                      <p:cBhvr>
                                        <p:cTn id="54" dur="1" fill="hold">
                                          <p:stCondLst>
                                            <p:cond delay="0"/>
                                          </p:stCondLst>
                                        </p:cTn>
                                        <p:tgtEl>
                                          <p:spTgt spid="182275">
                                            <p:txEl>
                                              <p:pRg st="9" end="9"/>
                                            </p:txEl>
                                          </p:spTgt>
                                        </p:tgtEl>
                                        <p:attrNameLst>
                                          <p:attrName>style.visibility</p:attrName>
                                        </p:attrNameLst>
                                      </p:cBhvr>
                                      <p:to>
                                        <p:strVal val="visible"/>
                                      </p:to>
                                    </p:set>
                                    <p:animEffect transition="in" filter="wipe(up)">
                                      <p:cBhvr>
                                        <p:cTn id="55" dur="500"/>
                                        <p:tgtEl>
                                          <p:spTgt spid="182275">
                                            <p:txEl>
                                              <p:pRg st="9" end="9"/>
                                            </p:txEl>
                                          </p:spTgt>
                                        </p:tgtEl>
                                      </p:cBhvr>
                                    </p:animEffect>
                                  </p:childTnLst>
                                </p:cTn>
                              </p:par>
                            </p:childTnLst>
                          </p:cTn>
                        </p:par>
                        <p:par>
                          <p:cTn id="56" fill="hold">
                            <p:stCondLst>
                              <p:cond delay="500"/>
                            </p:stCondLst>
                            <p:childTnLst>
                              <p:par>
                                <p:cTn id="57" presetID="32" presetClass="emph" presetSubtype="0" fill="hold" grpId="1" nodeType="afterEffect">
                                  <p:stCondLst>
                                    <p:cond delay="0"/>
                                  </p:stCondLst>
                                  <p:childTnLst>
                                    <p:animClr clrSpc="rgb" dir="cw">
                                      <p:cBhvr override="childStyle">
                                        <p:cTn id="58" dur="100" fill="hold"/>
                                        <p:tgtEl>
                                          <p:spTgt spid="182280"/>
                                        </p:tgtEl>
                                        <p:attrNameLst>
                                          <p:attrName>style.color</p:attrName>
                                        </p:attrNameLst>
                                      </p:cBhvr>
                                      <p:to>
                                        <a:schemeClr val="accent2"/>
                                      </p:to>
                                    </p:animClr>
                                    <p:animClr clrSpc="rgb" dir="cw">
                                      <p:cBhvr>
                                        <p:cTn id="59" dur="100" fill="hold"/>
                                        <p:tgtEl>
                                          <p:spTgt spid="182280"/>
                                        </p:tgtEl>
                                        <p:attrNameLst>
                                          <p:attrName>fillcolor</p:attrName>
                                        </p:attrNameLst>
                                      </p:cBhvr>
                                      <p:to>
                                        <a:schemeClr val="accent2"/>
                                      </p:to>
                                    </p:animClr>
                                    <p:set>
                                      <p:cBhvr>
                                        <p:cTn id="60" dur="100" fill="hold"/>
                                        <p:tgtEl>
                                          <p:spTgt spid="182280"/>
                                        </p:tgtEl>
                                        <p:attrNameLst>
                                          <p:attrName>fill.type</p:attrName>
                                        </p:attrNameLst>
                                      </p:cBhvr>
                                      <p:to>
                                        <p:strVal val="solid"/>
                                      </p:to>
                                    </p:set>
                                    <p:set>
                                      <p:cBhvr>
                                        <p:cTn id="61" dur="100" fill="hold"/>
                                        <p:tgtEl>
                                          <p:spTgt spid="182280"/>
                                        </p:tgtEl>
                                        <p:attrNameLst>
                                          <p:attrName>fill.on</p:attrName>
                                        </p:attrNameLst>
                                      </p:cBhvr>
                                      <p:to>
                                        <p:strVal val="true"/>
                                      </p:to>
                                    </p:set>
                                    <p:animRot by="120000">
                                      <p:cBhvr>
                                        <p:cTn id="62" dur="100" fill="hold">
                                          <p:stCondLst>
                                            <p:cond delay="0"/>
                                          </p:stCondLst>
                                        </p:cTn>
                                        <p:tgtEl>
                                          <p:spTgt spid="182280"/>
                                        </p:tgtEl>
                                        <p:attrNameLst>
                                          <p:attrName>r</p:attrName>
                                        </p:attrNameLst>
                                      </p:cBhvr>
                                    </p:animRot>
                                    <p:animRot by="-240000">
                                      <p:cBhvr>
                                        <p:cTn id="63" dur="200" fill="hold">
                                          <p:stCondLst>
                                            <p:cond delay="200"/>
                                          </p:stCondLst>
                                        </p:cTn>
                                        <p:tgtEl>
                                          <p:spTgt spid="182280"/>
                                        </p:tgtEl>
                                        <p:attrNameLst>
                                          <p:attrName>r</p:attrName>
                                        </p:attrNameLst>
                                      </p:cBhvr>
                                    </p:animRot>
                                    <p:animRot by="240000">
                                      <p:cBhvr>
                                        <p:cTn id="64" dur="200" fill="hold">
                                          <p:stCondLst>
                                            <p:cond delay="400"/>
                                          </p:stCondLst>
                                        </p:cTn>
                                        <p:tgtEl>
                                          <p:spTgt spid="182280"/>
                                        </p:tgtEl>
                                        <p:attrNameLst>
                                          <p:attrName>r</p:attrName>
                                        </p:attrNameLst>
                                      </p:cBhvr>
                                    </p:animRot>
                                    <p:animRot by="-240000">
                                      <p:cBhvr>
                                        <p:cTn id="65" dur="200" fill="hold">
                                          <p:stCondLst>
                                            <p:cond delay="600"/>
                                          </p:stCondLst>
                                        </p:cTn>
                                        <p:tgtEl>
                                          <p:spTgt spid="182280"/>
                                        </p:tgtEl>
                                        <p:attrNameLst>
                                          <p:attrName>r</p:attrName>
                                        </p:attrNameLst>
                                      </p:cBhvr>
                                    </p:animRot>
                                    <p:animRot by="120000">
                                      <p:cBhvr>
                                        <p:cTn id="66" dur="200" fill="hold">
                                          <p:stCondLst>
                                            <p:cond delay="800"/>
                                          </p:stCondLst>
                                        </p:cTn>
                                        <p:tgtEl>
                                          <p:spTgt spid="182280"/>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82275">
                                            <p:txEl>
                                              <p:pRg st="10" end="10"/>
                                            </p:txEl>
                                          </p:spTgt>
                                        </p:tgtEl>
                                        <p:attrNameLst>
                                          <p:attrName>style.visibility</p:attrName>
                                        </p:attrNameLst>
                                      </p:cBhvr>
                                      <p:to>
                                        <p:strVal val="visible"/>
                                      </p:to>
                                    </p:set>
                                    <p:animEffect transition="in" filter="wipe(up)">
                                      <p:cBhvr>
                                        <p:cTn id="71" dur="500"/>
                                        <p:tgtEl>
                                          <p:spTgt spid="182275">
                                            <p:txEl>
                                              <p:pRg st="10" end="10"/>
                                            </p:txEl>
                                          </p:spTgt>
                                        </p:tgtEl>
                                      </p:cBhvr>
                                    </p:animEffect>
                                  </p:childTnLst>
                                </p:cTn>
                              </p:par>
                            </p:childTnLst>
                          </p:cTn>
                        </p:par>
                        <p:par>
                          <p:cTn id="72" fill="hold">
                            <p:stCondLst>
                              <p:cond delay="500"/>
                            </p:stCondLst>
                            <p:childTnLst>
                              <p:par>
                                <p:cTn id="73" presetID="53" presetClass="entr" presetSubtype="0" fill="hold" grpId="0" nodeType="afterEffect">
                                  <p:stCondLst>
                                    <p:cond delay="0"/>
                                  </p:stCondLst>
                                  <p:childTnLst>
                                    <p:set>
                                      <p:cBhvr>
                                        <p:cTn id="74" dur="1" fill="hold">
                                          <p:stCondLst>
                                            <p:cond delay="0"/>
                                          </p:stCondLst>
                                        </p:cTn>
                                        <p:tgtEl>
                                          <p:spTgt spid="182285"/>
                                        </p:tgtEl>
                                        <p:attrNameLst>
                                          <p:attrName>style.visibility</p:attrName>
                                        </p:attrNameLst>
                                      </p:cBhvr>
                                      <p:to>
                                        <p:strVal val="visible"/>
                                      </p:to>
                                    </p:set>
                                    <p:anim calcmode="lin" valueType="num">
                                      <p:cBhvr>
                                        <p:cTn id="75" dur="500" fill="hold"/>
                                        <p:tgtEl>
                                          <p:spTgt spid="182285"/>
                                        </p:tgtEl>
                                        <p:attrNameLst>
                                          <p:attrName>ppt_w</p:attrName>
                                        </p:attrNameLst>
                                      </p:cBhvr>
                                      <p:tavLst>
                                        <p:tav tm="0">
                                          <p:val>
                                            <p:fltVal val="0"/>
                                          </p:val>
                                        </p:tav>
                                        <p:tav tm="100000">
                                          <p:val>
                                            <p:strVal val="#ppt_w"/>
                                          </p:val>
                                        </p:tav>
                                      </p:tavLst>
                                    </p:anim>
                                    <p:anim calcmode="lin" valueType="num">
                                      <p:cBhvr>
                                        <p:cTn id="76" dur="500" fill="hold"/>
                                        <p:tgtEl>
                                          <p:spTgt spid="182285"/>
                                        </p:tgtEl>
                                        <p:attrNameLst>
                                          <p:attrName>ppt_h</p:attrName>
                                        </p:attrNameLst>
                                      </p:cBhvr>
                                      <p:tavLst>
                                        <p:tav tm="0">
                                          <p:val>
                                            <p:fltVal val="0"/>
                                          </p:val>
                                        </p:tav>
                                        <p:tav tm="100000">
                                          <p:val>
                                            <p:strVal val="#ppt_h"/>
                                          </p:val>
                                        </p:tav>
                                      </p:tavLst>
                                    </p:anim>
                                    <p:animEffect transition="in" filter="fade">
                                      <p:cBhvr>
                                        <p:cTn id="77" dur="500"/>
                                        <p:tgtEl>
                                          <p:spTgt spid="182285"/>
                                        </p:tgtEl>
                                      </p:cBhvr>
                                    </p:animEffect>
                                  </p:childTnLst>
                                </p:cTn>
                              </p:par>
                            </p:childTnLst>
                          </p:cTn>
                        </p:par>
                        <p:par>
                          <p:cTn id="78" fill="hold">
                            <p:stCondLst>
                              <p:cond delay="1000"/>
                            </p:stCondLst>
                            <p:childTnLst>
                              <p:par>
                                <p:cTn id="79" presetID="53" presetClass="entr" presetSubtype="0" fill="hold" grpId="0" nodeType="afterEffect">
                                  <p:stCondLst>
                                    <p:cond delay="0"/>
                                  </p:stCondLst>
                                  <p:childTnLst>
                                    <p:set>
                                      <p:cBhvr>
                                        <p:cTn id="80" dur="1" fill="hold">
                                          <p:stCondLst>
                                            <p:cond delay="0"/>
                                          </p:stCondLst>
                                        </p:cTn>
                                        <p:tgtEl>
                                          <p:spTgt spid="182286"/>
                                        </p:tgtEl>
                                        <p:attrNameLst>
                                          <p:attrName>style.visibility</p:attrName>
                                        </p:attrNameLst>
                                      </p:cBhvr>
                                      <p:to>
                                        <p:strVal val="visible"/>
                                      </p:to>
                                    </p:set>
                                    <p:anim calcmode="lin" valueType="num">
                                      <p:cBhvr>
                                        <p:cTn id="81" dur="500" fill="hold"/>
                                        <p:tgtEl>
                                          <p:spTgt spid="182286"/>
                                        </p:tgtEl>
                                        <p:attrNameLst>
                                          <p:attrName>ppt_w</p:attrName>
                                        </p:attrNameLst>
                                      </p:cBhvr>
                                      <p:tavLst>
                                        <p:tav tm="0">
                                          <p:val>
                                            <p:fltVal val="0"/>
                                          </p:val>
                                        </p:tav>
                                        <p:tav tm="100000">
                                          <p:val>
                                            <p:strVal val="#ppt_w"/>
                                          </p:val>
                                        </p:tav>
                                      </p:tavLst>
                                    </p:anim>
                                    <p:anim calcmode="lin" valueType="num">
                                      <p:cBhvr>
                                        <p:cTn id="82" dur="500" fill="hold"/>
                                        <p:tgtEl>
                                          <p:spTgt spid="182286"/>
                                        </p:tgtEl>
                                        <p:attrNameLst>
                                          <p:attrName>ppt_h</p:attrName>
                                        </p:attrNameLst>
                                      </p:cBhvr>
                                      <p:tavLst>
                                        <p:tav tm="0">
                                          <p:val>
                                            <p:fltVal val="0"/>
                                          </p:val>
                                        </p:tav>
                                        <p:tav tm="100000">
                                          <p:val>
                                            <p:strVal val="#ppt_h"/>
                                          </p:val>
                                        </p:tav>
                                      </p:tavLst>
                                    </p:anim>
                                    <p:animEffect transition="in" filter="fade">
                                      <p:cBhvr>
                                        <p:cTn id="83" dur="500"/>
                                        <p:tgtEl>
                                          <p:spTgt spid="182286"/>
                                        </p:tgtEl>
                                      </p:cBhvr>
                                    </p:animEffect>
                                  </p:childTnLst>
                                </p:cTn>
                              </p:par>
                            </p:childTnLst>
                          </p:cTn>
                        </p:par>
                        <p:par>
                          <p:cTn id="84" fill="hold">
                            <p:stCondLst>
                              <p:cond delay="1500"/>
                            </p:stCondLst>
                            <p:childTnLst>
                              <p:par>
                                <p:cTn id="85" presetID="53" presetClass="entr" presetSubtype="0" fill="hold" grpId="0" nodeType="afterEffect">
                                  <p:stCondLst>
                                    <p:cond delay="0"/>
                                  </p:stCondLst>
                                  <p:childTnLst>
                                    <p:set>
                                      <p:cBhvr>
                                        <p:cTn id="86" dur="1" fill="hold">
                                          <p:stCondLst>
                                            <p:cond delay="0"/>
                                          </p:stCondLst>
                                        </p:cTn>
                                        <p:tgtEl>
                                          <p:spTgt spid="182287"/>
                                        </p:tgtEl>
                                        <p:attrNameLst>
                                          <p:attrName>style.visibility</p:attrName>
                                        </p:attrNameLst>
                                      </p:cBhvr>
                                      <p:to>
                                        <p:strVal val="visible"/>
                                      </p:to>
                                    </p:set>
                                    <p:anim calcmode="lin" valueType="num">
                                      <p:cBhvr>
                                        <p:cTn id="87" dur="500" fill="hold"/>
                                        <p:tgtEl>
                                          <p:spTgt spid="182287"/>
                                        </p:tgtEl>
                                        <p:attrNameLst>
                                          <p:attrName>ppt_w</p:attrName>
                                        </p:attrNameLst>
                                      </p:cBhvr>
                                      <p:tavLst>
                                        <p:tav tm="0">
                                          <p:val>
                                            <p:fltVal val="0"/>
                                          </p:val>
                                        </p:tav>
                                        <p:tav tm="100000">
                                          <p:val>
                                            <p:strVal val="#ppt_w"/>
                                          </p:val>
                                        </p:tav>
                                      </p:tavLst>
                                    </p:anim>
                                    <p:anim calcmode="lin" valueType="num">
                                      <p:cBhvr>
                                        <p:cTn id="88" dur="500" fill="hold"/>
                                        <p:tgtEl>
                                          <p:spTgt spid="182287"/>
                                        </p:tgtEl>
                                        <p:attrNameLst>
                                          <p:attrName>ppt_h</p:attrName>
                                        </p:attrNameLst>
                                      </p:cBhvr>
                                      <p:tavLst>
                                        <p:tav tm="0">
                                          <p:val>
                                            <p:fltVal val="0"/>
                                          </p:val>
                                        </p:tav>
                                        <p:tav tm="100000">
                                          <p:val>
                                            <p:strVal val="#ppt_h"/>
                                          </p:val>
                                        </p:tav>
                                      </p:tavLst>
                                    </p:anim>
                                    <p:animEffect transition="in" filter="fade">
                                      <p:cBhvr>
                                        <p:cTn id="89" dur="500"/>
                                        <p:tgtEl>
                                          <p:spTgt spid="182287"/>
                                        </p:tgtEl>
                                      </p:cBhvr>
                                    </p:animEffect>
                                  </p:childTnLst>
                                </p:cTn>
                              </p:par>
                            </p:childTnLst>
                          </p:cTn>
                        </p:par>
                        <p:par>
                          <p:cTn id="90" fill="hold">
                            <p:stCondLst>
                              <p:cond delay="2000"/>
                            </p:stCondLst>
                            <p:childTnLst>
                              <p:par>
                                <p:cTn id="91" presetID="53" presetClass="entr" presetSubtype="0" fill="hold" grpId="0" nodeType="afterEffect">
                                  <p:stCondLst>
                                    <p:cond delay="0"/>
                                  </p:stCondLst>
                                  <p:childTnLst>
                                    <p:set>
                                      <p:cBhvr>
                                        <p:cTn id="92" dur="1" fill="hold">
                                          <p:stCondLst>
                                            <p:cond delay="0"/>
                                          </p:stCondLst>
                                        </p:cTn>
                                        <p:tgtEl>
                                          <p:spTgt spid="182288"/>
                                        </p:tgtEl>
                                        <p:attrNameLst>
                                          <p:attrName>style.visibility</p:attrName>
                                        </p:attrNameLst>
                                      </p:cBhvr>
                                      <p:to>
                                        <p:strVal val="visible"/>
                                      </p:to>
                                    </p:set>
                                    <p:anim calcmode="lin" valueType="num">
                                      <p:cBhvr>
                                        <p:cTn id="93" dur="500" fill="hold"/>
                                        <p:tgtEl>
                                          <p:spTgt spid="182288"/>
                                        </p:tgtEl>
                                        <p:attrNameLst>
                                          <p:attrName>ppt_w</p:attrName>
                                        </p:attrNameLst>
                                      </p:cBhvr>
                                      <p:tavLst>
                                        <p:tav tm="0">
                                          <p:val>
                                            <p:fltVal val="0"/>
                                          </p:val>
                                        </p:tav>
                                        <p:tav tm="100000">
                                          <p:val>
                                            <p:strVal val="#ppt_w"/>
                                          </p:val>
                                        </p:tav>
                                      </p:tavLst>
                                    </p:anim>
                                    <p:anim calcmode="lin" valueType="num">
                                      <p:cBhvr>
                                        <p:cTn id="94" dur="500" fill="hold"/>
                                        <p:tgtEl>
                                          <p:spTgt spid="182288"/>
                                        </p:tgtEl>
                                        <p:attrNameLst>
                                          <p:attrName>ppt_h</p:attrName>
                                        </p:attrNameLst>
                                      </p:cBhvr>
                                      <p:tavLst>
                                        <p:tav tm="0">
                                          <p:val>
                                            <p:fltVal val="0"/>
                                          </p:val>
                                        </p:tav>
                                        <p:tav tm="100000">
                                          <p:val>
                                            <p:strVal val="#ppt_h"/>
                                          </p:val>
                                        </p:tav>
                                      </p:tavLst>
                                    </p:anim>
                                    <p:animEffect transition="in" filter="fade">
                                      <p:cBhvr>
                                        <p:cTn id="95" dur="500"/>
                                        <p:tgtEl>
                                          <p:spTgt spid="182288"/>
                                        </p:tgtEl>
                                      </p:cBhvr>
                                    </p:animEffect>
                                  </p:childTnLst>
                                </p:cTn>
                              </p:par>
                            </p:childTnLst>
                          </p:cTn>
                        </p:par>
                        <p:par>
                          <p:cTn id="96" fill="hold">
                            <p:stCondLst>
                              <p:cond delay="2500"/>
                            </p:stCondLst>
                            <p:childTnLst>
                              <p:par>
                                <p:cTn id="97" presetID="53" presetClass="entr" presetSubtype="0" fill="hold" grpId="0" nodeType="afterEffect">
                                  <p:stCondLst>
                                    <p:cond delay="0"/>
                                  </p:stCondLst>
                                  <p:childTnLst>
                                    <p:set>
                                      <p:cBhvr>
                                        <p:cTn id="98" dur="1" fill="hold">
                                          <p:stCondLst>
                                            <p:cond delay="0"/>
                                          </p:stCondLst>
                                        </p:cTn>
                                        <p:tgtEl>
                                          <p:spTgt spid="182289"/>
                                        </p:tgtEl>
                                        <p:attrNameLst>
                                          <p:attrName>style.visibility</p:attrName>
                                        </p:attrNameLst>
                                      </p:cBhvr>
                                      <p:to>
                                        <p:strVal val="visible"/>
                                      </p:to>
                                    </p:set>
                                    <p:anim calcmode="lin" valueType="num">
                                      <p:cBhvr>
                                        <p:cTn id="99" dur="500" fill="hold"/>
                                        <p:tgtEl>
                                          <p:spTgt spid="182289"/>
                                        </p:tgtEl>
                                        <p:attrNameLst>
                                          <p:attrName>ppt_w</p:attrName>
                                        </p:attrNameLst>
                                      </p:cBhvr>
                                      <p:tavLst>
                                        <p:tav tm="0">
                                          <p:val>
                                            <p:fltVal val="0"/>
                                          </p:val>
                                        </p:tav>
                                        <p:tav tm="100000">
                                          <p:val>
                                            <p:strVal val="#ppt_w"/>
                                          </p:val>
                                        </p:tav>
                                      </p:tavLst>
                                    </p:anim>
                                    <p:anim calcmode="lin" valueType="num">
                                      <p:cBhvr>
                                        <p:cTn id="100" dur="500" fill="hold"/>
                                        <p:tgtEl>
                                          <p:spTgt spid="182289"/>
                                        </p:tgtEl>
                                        <p:attrNameLst>
                                          <p:attrName>ppt_h</p:attrName>
                                        </p:attrNameLst>
                                      </p:cBhvr>
                                      <p:tavLst>
                                        <p:tav tm="0">
                                          <p:val>
                                            <p:fltVal val="0"/>
                                          </p:val>
                                        </p:tav>
                                        <p:tav tm="100000">
                                          <p:val>
                                            <p:strVal val="#ppt_h"/>
                                          </p:val>
                                        </p:tav>
                                      </p:tavLst>
                                    </p:anim>
                                    <p:animEffect transition="in" filter="fade">
                                      <p:cBhvr>
                                        <p:cTn id="101" dur="500"/>
                                        <p:tgtEl>
                                          <p:spTgt spid="182289"/>
                                        </p:tgtEl>
                                      </p:cBhvr>
                                    </p:animEffect>
                                  </p:childTnLst>
                                </p:cTn>
                              </p:par>
                            </p:childTnLst>
                          </p:cTn>
                        </p:par>
                        <p:par>
                          <p:cTn id="102" fill="hold">
                            <p:stCondLst>
                              <p:cond delay="3000"/>
                            </p:stCondLst>
                            <p:childTnLst>
                              <p:par>
                                <p:cTn id="103" presetID="53" presetClass="entr" presetSubtype="0" fill="hold" grpId="0" nodeType="afterEffect">
                                  <p:stCondLst>
                                    <p:cond delay="0"/>
                                  </p:stCondLst>
                                  <p:childTnLst>
                                    <p:set>
                                      <p:cBhvr>
                                        <p:cTn id="104" dur="1" fill="hold">
                                          <p:stCondLst>
                                            <p:cond delay="0"/>
                                          </p:stCondLst>
                                        </p:cTn>
                                        <p:tgtEl>
                                          <p:spTgt spid="182290"/>
                                        </p:tgtEl>
                                        <p:attrNameLst>
                                          <p:attrName>style.visibility</p:attrName>
                                        </p:attrNameLst>
                                      </p:cBhvr>
                                      <p:to>
                                        <p:strVal val="visible"/>
                                      </p:to>
                                    </p:set>
                                    <p:anim calcmode="lin" valueType="num">
                                      <p:cBhvr>
                                        <p:cTn id="105" dur="500" fill="hold"/>
                                        <p:tgtEl>
                                          <p:spTgt spid="182290"/>
                                        </p:tgtEl>
                                        <p:attrNameLst>
                                          <p:attrName>ppt_w</p:attrName>
                                        </p:attrNameLst>
                                      </p:cBhvr>
                                      <p:tavLst>
                                        <p:tav tm="0">
                                          <p:val>
                                            <p:fltVal val="0"/>
                                          </p:val>
                                        </p:tav>
                                        <p:tav tm="100000">
                                          <p:val>
                                            <p:strVal val="#ppt_w"/>
                                          </p:val>
                                        </p:tav>
                                      </p:tavLst>
                                    </p:anim>
                                    <p:anim calcmode="lin" valueType="num">
                                      <p:cBhvr>
                                        <p:cTn id="106" dur="500" fill="hold"/>
                                        <p:tgtEl>
                                          <p:spTgt spid="182290"/>
                                        </p:tgtEl>
                                        <p:attrNameLst>
                                          <p:attrName>ppt_h</p:attrName>
                                        </p:attrNameLst>
                                      </p:cBhvr>
                                      <p:tavLst>
                                        <p:tav tm="0">
                                          <p:val>
                                            <p:fltVal val="0"/>
                                          </p:val>
                                        </p:tav>
                                        <p:tav tm="100000">
                                          <p:val>
                                            <p:strVal val="#ppt_h"/>
                                          </p:val>
                                        </p:tav>
                                      </p:tavLst>
                                    </p:anim>
                                    <p:animEffect transition="in" filter="fade">
                                      <p:cBhvr>
                                        <p:cTn id="107" dur="500"/>
                                        <p:tgtEl>
                                          <p:spTgt spid="18229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182275">
                                            <p:txEl>
                                              <p:pRg st="11" end="11"/>
                                            </p:txEl>
                                          </p:spTgt>
                                        </p:tgtEl>
                                        <p:attrNameLst>
                                          <p:attrName>style.visibility</p:attrName>
                                        </p:attrNameLst>
                                      </p:cBhvr>
                                      <p:to>
                                        <p:strVal val="visible"/>
                                      </p:to>
                                    </p:set>
                                    <p:animEffect transition="in" filter="wipe(up)">
                                      <p:cBhvr>
                                        <p:cTn id="112" dur="500"/>
                                        <p:tgtEl>
                                          <p:spTgt spid="182275">
                                            <p:txEl>
                                              <p:pRg st="11" end="11"/>
                                            </p:txEl>
                                          </p:spTgt>
                                        </p:tgtEl>
                                      </p:cBhvr>
                                    </p:animEffect>
                                  </p:childTnLst>
                                </p:cTn>
                              </p:par>
                              <p:par>
                                <p:cTn id="113" presetID="22" presetClass="entr" presetSubtype="1" fill="hold" nodeType="withEffect">
                                  <p:stCondLst>
                                    <p:cond delay="0"/>
                                  </p:stCondLst>
                                  <p:childTnLst>
                                    <p:set>
                                      <p:cBhvr>
                                        <p:cTn id="114" dur="1" fill="hold">
                                          <p:stCondLst>
                                            <p:cond delay="0"/>
                                          </p:stCondLst>
                                        </p:cTn>
                                        <p:tgtEl>
                                          <p:spTgt spid="182275">
                                            <p:txEl>
                                              <p:pRg st="12" end="12"/>
                                            </p:txEl>
                                          </p:spTgt>
                                        </p:tgtEl>
                                        <p:attrNameLst>
                                          <p:attrName>style.visibility</p:attrName>
                                        </p:attrNameLst>
                                      </p:cBhvr>
                                      <p:to>
                                        <p:strVal val="visible"/>
                                      </p:to>
                                    </p:set>
                                    <p:animEffect transition="in" filter="wipe(up)">
                                      <p:cBhvr>
                                        <p:cTn id="115" dur="500"/>
                                        <p:tgtEl>
                                          <p:spTgt spid="182275">
                                            <p:txEl>
                                              <p:pRg st="12" end="12"/>
                                            </p:txEl>
                                          </p:spTgt>
                                        </p:tgtEl>
                                      </p:cBhvr>
                                    </p:animEffect>
                                  </p:childTnLst>
                                </p:cTn>
                              </p:par>
                            </p:childTnLst>
                          </p:cTn>
                        </p:par>
                        <p:par>
                          <p:cTn id="116" fill="hold">
                            <p:stCondLst>
                              <p:cond delay="500"/>
                            </p:stCondLst>
                            <p:childTnLst>
                              <p:par>
                                <p:cTn id="117" presetID="32" presetClass="emph" presetSubtype="0" fill="hold" grpId="1" nodeType="afterEffect">
                                  <p:stCondLst>
                                    <p:cond delay="0"/>
                                  </p:stCondLst>
                                  <p:childTnLst>
                                    <p:animClr clrSpc="rgb" dir="cw">
                                      <p:cBhvr override="childStyle">
                                        <p:cTn id="118" dur="100" fill="hold"/>
                                        <p:tgtEl>
                                          <p:spTgt spid="182281"/>
                                        </p:tgtEl>
                                        <p:attrNameLst>
                                          <p:attrName>style.color</p:attrName>
                                        </p:attrNameLst>
                                      </p:cBhvr>
                                      <p:to>
                                        <a:schemeClr val="accent2"/>
                                      </p:to>
                                    </p:animClr>
                                    <p:animClr clrSpc="rgb" dir="cw">
                                      <p:cBhvr>
                                        <p:cTn id="119" dur="100" fill="hold"/>
                                        <p:tgtEl>
                                          <p:spTgt spid="182281"/>
                                        </p:tgtEl>
                                        <p:attrNameLst>
                                          <p:attrName>fillcolor</p:attrName>
                                        </p:attrNameLst>
                                      </p:cBhvr>
                                      <p:to>
                                        <a:schemeClr val="accent2"/>
                                      </p:to>
                                    </p:animClr>
                                    <p:set>
                                      <p:cBhvr>
                                        <p:cTn id="120" dur="100" fill="hold"/>
                                        <p:tgtEl>
                                          <p:spTgt spid="182281"/>
                                        </p:tgtEl>
                                        <p:attrNameLst>
                                          <p:attrName>fill.type</p:attrName>
                                        </p:attrNameLst>
                                      </p:cBhvr>
                                      <p:to>
                                        <p:strVal val="solid"/>
                                      </p:to>
                                    </p:set>
                                    <p:set>
                                      <p:cBhvr>
                                        <p:cTn id="121" dur="100" fill="hold"/>
                                        <p:tgtEl>
                                          <p:spTgt spid="182281"/>
                                        </p:tgtEl>
                                        <p:attrNameLst>
                                          <p:attrName>fill.on</p:attrName>
                                        </p:attrNameLst>
                                      </p:cBhvr>
                                      <p:to>
                                        <p:strVal val="true"/>
                                      </p:to>
                                    </p:set>
                                    <p:animRot by="120000">
                                      <p:cBhvr>
                                        <p:cTn id="122" dur="100" fill="hold">
                                          <p:stCondLst>
                                            <p:cond delay="0"/>
                                          </p:stCondLst>
                                        </p:cTn>
                                        <p:tgtEl>
                                          <p:spTgt spid="182281"/>
                                        </p:tgtEl>
                                        <p:attrNameLst>
                                          <p:attrName>r</p:attrName>
                                        </p:attrNameLst>
                                      </p:cBhvr>
                                    </p:animRot>
                                    <p:animRot by="-240000">
                                      <p:cBhvr>
                                        <p:cTn id="123" dur="200" fill="hold">
                                          <p:stCondLst>
                                            <p:cond delay="200"/>
                                          </p:stCondLst>
                                        </p:cTn>
                                        <p:tgtEl>
                                          <p:spTgt spid="182281"/>
                                        </p:tgtEl>
                                        <p:attrNameLst>
                                          <p:attrName>r</p:attrName>
                                        </p:attrNameLst>
                                      </p:cBhvr>
                                    </p:animRot>
                                    <p:animRot by="240000">
                                      <p:cBhvr>
                                        <p:cTn id="124" dur="200" fill="hold">
                                          <p:stCondLst>
                                            <p:cond delay="400"/>
                                          </p:stCondLst>
                                        </p:cTn>
                                        <p:tgtEl>
                                          <p:spTgt spid="182281"/>
                                        </p:tgtEl>
                                        <p:attrNameLst>
                                          <p:attrName>r</p:attrName>
                                        </p:attrNameLst>
                                      </p:cBhvr>
                                    </p:animRot>
                                    <p:animRot by="-240000">
                                      <p:cBhvr>
                                        <p:cTn id="125" dur="200" fill="hold">
                                          <p:stCondLst>
                                            <p:cond delay="600"/>
                                          </p:stCondLst>
                                        </p:cTn>
                                        <p:tgtEl>
                                          <p:spTgt spid="182281"/>
                                        </p:tgtEl>
                                        <p:attrNameLst>
                                          <p:attrName>r</p:attrName>
                                        </p:attrNameLst>
                                      </p:cBhvr>
                                    </p:animRot>
                                    <p:animRot by="120000">
                                      <p:cBhvr>
                                        <p:cTn id="126" dur="200" fill="hold">
                                          <p:stCondLst>
                                            <p:cond delay="800"/>
                                          </p:stCondLst>
                                        </p:cTn>
                                        <p:tgtEl>
                                          <p:spTgt spid="182281"/>
                                        </p:tgtEl>
                                        <p:attrNameLst>
                                          <p:attrName>r</p:attrName>
                                        </p:attrNameLst>
                                      </p:cBhvr>
                                    </p:animRot>
                                  </p:childTnLst>
                                </p:cTn>
                              </p:par>
                              <p:par>
                                <p:cTn id="127" presetID="32" presetClass="emph" presetSubtype="0" fill="hold" grpId="1" nodeType="withEffect">
                                  <p:stCondLst>
                                    <p:cond delay="0"/>
                                  </p:stCondLst>
                                  <p:childTnLst>
                                    <p:animClr clrSpc="rgb" dir="cw">
                                      <p:cBhvr override="childStyle">
                                        <p:cTn id="128" dur="100" fill="hold"/>
                                        <p:tgtEl>
                                          <p:spTgt spid="182283"/>
                                        </p:tgtEl>
                                        <p:attrNameLst>
                                          <p:attrName>style.color</p:attrName>
                                        </p:attrNameLst>
                                      </p:cBhvr>
                                      <p:to>
                                        <a:schemeClr val="accent2"/>
                                      </p:to>
                                    </p:animClr>
                                    <p:animClr clrSpc="rgb" dir="cw">
                                      <p:cBhvr>
                                        <p:cTn id="129" dur="100" fill="hold"/>
                                        <p:tgtEl>
                                          <p:spTgt spid="182283"/>
                                        </p:tgtEl>
                                        <p:attrNameLst>
                                          <p:attrName>fillcolor</p:attrName>
                                        </p:attrNameLst>
                                      </p:cBhvr>
                                      <p:to>
                                        <a:schemeClr val="accent2"/>
                                      </p:to>
                                    </p:animClr>
                                    <p:set>
                                      <p:cBhvr>
                                        <p:cTn id="130" dur="100" fill="hold"/>
                                        <p:tgtEl>
                                          <p:spTgt spid="182283"/>
                                        </p:tgtEl>
                                        <p:attrNameLst>
                                          <p:attrName>fill.type</p:attrName>
                                        </p:attrNameLst>
                                      </p:cBhvr>
                                      <p:to>
                                        <p:strVal val="solid"/>
                                      </p:to>
                                    </p:set>
                                    <p:set>
                                      <p:cBhvr>
                                        <p:cTn id="131" dur="100" fill="hold"/>
                                        <p:tgtEl>
                                          <p:spTgt spid="182283"/>
                                        </p:tgtEl>
                                        <p:attrNameLst>
                                          <p:attrName>fill.on</p:attrName>
                                        </p:attrNameLst>
                                      </p:cBhvr>
                                      <p:to>
                                        <p:strVal val="true"/>
                                      </p:to>
                                    </p:set>
                                    <p:animRot by="120000">
                                      <p:cBhvr>
                                        <p:cTn id="132" dur="100" fill="hold">
                                          <p:stCondLst>
                                            <p:cond delay="0"/>
                                          </p:stCondLst>
                                        </p:cTn>
                                        <p:tgtEl>
                                          <p:spTgt spid="182283"/>
                                        </p:tgtEl>
                                        <p:attrNameLst>
                                          <p:attrName>r</p:attrName>
                                        </p:attrNameLst>
                                      </p:cBhvr>
                                    </p:animRot>
                                    <p:animRot by="-240000">
                                      <p:cBhvr>
                                        <p:cTn id="133" dur="200" fill="hold">
                                          <p:stCondLst>
                                            <p:cond delay="200"/>
                                          </p:stCondLst>
                                        </p:cTn>
                                        <p:tgtEl>
                                          <p:spTgt spid="182283"/>
                                        </p:tgtEl>
                                        <p:attrNameLst>
                                          <p:attrName>r</p:attrName>
                                        </p:attrNameLst>
                                      </p:cBhvr>
                                    </p:animRot>
                                    <p:animRot by="240000">
                                      <p:cBhvr>
                                        <p:cTn id="134" dur="200" fill="hold">
                                          <p:stCondLst>
                                            <p:cond delay="400"/>
                                          </p:stCondLst>
                                        </p:cTn>
                                        <p:tgtEl>
                                          <p:spTgt spid="182283"/>
                                        </p:tgtEl>
                                        <p:attrNameLst>
                                          <p:attrName>r</p:attrName>
                                        </p:attrNameLst>
                                      </p:cBhvr>
                                    </p:animRot>
                                    <p:animRot by="-240000">
                                      <p:cBhvr>
                                        <p:cTn id="135" dur="200" fill="hold">
                                          <p:stCondLst>
                                            <p:cond delay="600"/>
                                          </p:stCondLst>
                                        </p:cTn>
                                        <p:tgtEl>
                                          <p:spTgt spid="182283"/>
                                        </p:tgtEl>
                                        <p:attrNameLst>
                                          <p:attrName>r</p:attrName>
                                        </p:attrNameLst>
                                      </p:cBhvr>
                                    </p:animRot>
                                    <p:animRot by="120000">
                                      <p:cBhvr>
                                        <p:cTn id="136" dur="200" fill="hold">
                                          <p:stCondLst>
                                            <p:cond delay="800"/>
                                          </p:stCondLst>
                                        </p:cTn>
                                        <p:tgtEl>
                                          <p:spTgt spid="182283"/>
                                        </p:tgtEl>
                                        <p:attrNameLst>
                                          <p:attrName>r</p:attrName>
                                        </p:attrNameLst>
                                      </p:cBhvr>
                                    </p:animRot>
                                  </p:childTnLst>
                                </p:cTn>
                              </p:par>
                            </p:childTnLst>
                          </p:cTn>
                        </p:par>
                        <p:par>
                          <p:cTn id="137" fill="hold">
                            <p:stCondLst>
                              <p:cond delay="1500"/>
                            </p:stCondLst>
                            <p:childTnLst>
                              <p:par>
                                <p:cTn id="138" presetID="32" presetClass="emph" presetSubtype="0" fill="hold" grpId="1" nodeType="afterEffect">
                                  <p:stCondLst>
                                    <p:cond delay="500"/>
                                  </p:stCondLst>
                                  <p:childTnLst>
                                    <p:animClr clrSpc="rgb" dir="cw">
                                      <p:cBhvr override="childStyle">
                                        <p:cTn id="139" dur="100" fill="hold"/>
                                        <p:tgtEl>
                                          <p:spTgt spid="182284"/>
                                        </p:tgtEl>
                                        <p:attrNameLst>
                                          <p:attrName>style.color</p:attrName>
                                        </p:attrNameLst>
                                      </p:cBhvr>
                                      <p:to>
                                        <a:schemeClr val="accent2"/>
                                      </p:to>
                                    </p:animClr>
                                    <p:animClr clrSpc="rgb" dir="cw">
                                      <p:cBhvr>
                                        <p:cTn id="140" dur="100" fill="hold"/>
                                        <p:tgtEl>
                                          <p:spTgt spid="182284"/>
                                        </p:tgtEl>
                                        <p:attrNameLst>
                                          <p:attrName>fillcolor</p:attrName>
                                        </p:attrNameLst>
                                      </p:cBhvr>
                                      <p:to>
                                        <a:schemeClr val="accent2"/>
                                      </p:to>
                                    </p:animClr>
                                    <p:set>
                                      <p:cBhvr>
                                        <p:cTn id="141" dur="100" fill="hold"/>
                                        <p:tgtEl>
                                          <p:spTgt spid="182284"/>
                                        </p:tgtEl>
                                        <p:attrNameLst>
                                          <p:attrName>fill.type</p:attrName>
                                        </p:attrNameLst>
                                      </p:cBhvr>
                                      <p:to>
                                        <p:strVal val="solid"/>
                                      </p:to>
                                    </p:set>
                                    <p:set>
                                      <p:cBhvr>
                                        <p:cTn id="142" dur="100" fill="hold"/>
                                        <p:tgtEl>
                                          <p:spTgt spid="182284"/>
                                        </p:tgtEl>
                                        <p:attrNameLst>
                                          <p:attrName>fill.on</p:attrName>
                                        </p:attrNameLst>
                                      </p:cBhvr>
                                      <p:to>
                                        <p:strVal val="true"/>
                                      </p:to>
                                    </p:set>
                                    <p:animRot by="120000">
                                      <p:cBhvr>
                                        <p:cTn id="143" dur="100" fill="hold">
                                          <p:stCondLst>
                                            <p:cond delay="0"/>
                                          </p:stCondLst>
                                        </p:cTn>
                                        <p:tgtEl>
                                          <p:spTgt spid="182284"/>
                                        </p:tgtEl>
                                        <p:attrNameLst>
                                          <p:attrName>r</p:attrName>
                                        </p:attrNameLst>
                                      </p:cBhvr>
                                    </p:animRot>
                                    <p:animRot by="-240000">
                                      <p:cBhvr>
                                        <p:cTn id="144" dur="200" fill="hold">
                                          <p:stCondLst>
                                            <p:cond delay="200"/>
                                          </p:stCondLst>
                                        </p:cTn>
                                        <p:tgtEl>
                                          <p:spTgt spid="182284"/>
                                        </p:tgtEl>
                                        <p:attrNameLst>
                                          <p:attrName>r</p:attrName>
                                        </p:attrNameLst>
                                      </p:cBhvr>
                                    </p:animRot>
                                    <p:animRot by="240000">
                                      <p:cBhvr>
                                        <p:cTn id="145" dur="200" fill="hold">
                                          <p:stCondLst>
                                            <p:cond delay="400"/>
                                          </p:stCondLst>
                                        </p:cTn>
                                        <p:tgtEl>
                                          <p:spTgt spid="182284"/>
                                        </p:tgtEl>
                                        <p:attrNameLst>
                                          <p:attrName>r</p:attrName>
                                        </p:attrNameLst>
                                      </p:cBhvr>
                                    </p:animRot>
                                    <p:animRot by="-240000">
                                      <p:cBhvr>
                                        <p:cTn id="146" dur="200" fill="hold">
                                          <p:stCondLst>
                                            <p:cond delay="600"/>
                                          </p:stCondLst>
                                        </p:cTn>
                                        <p:tgtEl>
                                          <p:spTgt spid="182284"/>
                                        </p:tgtEl>
                                        <p:attrNameLst>
                                          <p:attrName>r</p:attrName>
                                        </p:attrNameLst>
                                      </p:cBhvr>
                                    </p:animRot>
                                    <p:animRot by="120000">
                                      <p:cBhvr>
                                        <p:cTn id="147" dur="200" fill="hold">
                                          <p:stCondLst>
                                            <p:cond delay="800"/>
                                          </p:stCondLst>
                                        </p:cTn>
                                        <p:tgtEl>
                                          <p:spTgt spid="182284"/>
                                        </p:tgtEl>
                                        <p:attrNameLst>
                                          <p:attrName>r</p:attrName>
                                        </p:attrNameLst>
                                      </p:cBhvr>
                                    </p:animRo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182275">
                                            <p:txEl>
                                              <p:pRg st="13" end="13"/>
                                            </p:txEl>
                                          </p:spTgt>
                                        </p:tgtEl>
                                        <p:attrNameLst>
                                          <p:attrName>style.visibility</p:attrName>
                                        </p:attrNameLst>
                                      </p:cBhvr>
                                      <p:to>
                                        <p:strVal val="visible"/>
                                      </p:to>
                                    </p:set>
                                    <p:animEffect transition="in" filter="wipe(up)">
                                      <p:cBhvr>
                                        <p:cTn id="152" dur="500"/>
                                        <p:tgtEl>
                                          <p:spTgt spid="182275">
                                            <p:txEl>
                                              <p:pRg st="13" end="13"/>
                                            </p:txEl>
                                          </p:spTgt>
                                        </p:tgtEl>
                                      </p:cBhvr>
                                    </p:animEffect>
                                  </p:childTnLst>
                                </p:cTn>
                              </p:par>
                              <p:par>
                                <p:cTn id="153" presetID="22" presetClass="entr" presetSubtype="1" fill="hold" nodeType="withEffect">
                                  <p:stCondLst>
                                    <p:cond delay="0"/>
                                  </p:stCondLst>
                                  <p:childTnLst>
                                    <p:set>
                                      <p:cBhvr>
                                        <p:cTn id="154" dur="1" fill="hold">
                                          <p:stCondLst>
                                            <p:cond delay="0"/>
                                          </p:stCondLst>
                                        </p:cTn>
                                        <p:tgtEl>
                                          <p:spTgt spid="182275">
                                            <p:txEl>
                                              <p:pRg st="14" end="14"/>
                                            </p:txEl>
                                          </p:spTgt>
                                        </p:tgtEl>
                                        <p:attrNameLst>
                                          <p:attrName>style.visibility</p:attrName>
                                        </p:attrNameLst>
                                      </p:cBhvr>
                                      <p:to>
                                        <p:strVal val="visible"/>
                                      </p:to>
                                    </p:set>
                                    <p:animEffect transition="in" filter="wipe(up)">
                                      <p:cBhvr>
                                        <p:cTn id="155" dur="500"/>
                                        <p:tgtEl>
                                          <p:spTgt spid="182275">
                                            <p:txEl>
                                              <p:pRg st="14" end="14"/>
                                            </p:txEl>
                                          </p:spTgt>
                                        </p:tgtEl>
                                      </p:cBhvr>
                                    </p:animEffect>
                                  </p:childTnLst>
                                </p:cTn>
                              </p:par>
                            </p:childTnLst>
                          </p:cTn>
                        </p:par>
                        <p:par>
                          <p:cTn id="156" fill="hold">
                            <p:stCondLst>
                              <p:cond delay="500"/>
                            </p:stCondLst>
                            <p:childTnLst>
                              <p:par>
                                <p:cTn id="157" presetID="32" presetClass="emph" presetSubtype="0" fill="hold" grpId="1" nodeType="afterEffect">
                                  <p:stCondLst>
                                    <p:cond delay="0"/>
                                  </p:stCondLst>
                                  <p:childTnLst>
                                    <p:animClr clrSpc="rgb" dir="cw">
                                      <p:cBhvr override="childStyle">
                                        <p:cTn id="158" dur="100" fill="hold"/>
                                        <p:tgtEl>
                                          <p:spTgt spid="182285"/>
                                        </p:tgtEl>
                                        <p:attrNameLst>
                                          <p:attrName>style.color</p:attrName>
                                        </p:attrNameLst>
                                      </p:cBhvr>
                                      <p:to>
                                        <a:schemeClr val="accent2"/>
                                      </p:to>
                                    </p:animClr>
                                    <p:animClr clrSpc="rgb" dir="cw">
                                      <p:cBhvr>
                                        <p:cTn id="159" dur="100" fill="hold"/>
                                        <p:tgtEl>
                                          <p:spTgt spid="182285"/>
                                        </p:tgtEl>
                                        <p:attrNameLst>
                                          <p:attrName>fillcolor</p:attrName>
                                        </p:attrNameLst>
                                      </p:cBhvr>
                                      <p:to>
                                        <a:schemeClr val="accent2"/>
                                      </p:to>
                                    </p:animClr>
                                    <p:set>
                                      <p:cBhvr>
                                        <p:cTn id="160" dur="100" fill="hold"/>
                                        <p:tgtEl>
                                          <p:spTgt spid="182285"/>
                                        </p:tgtEl>
                                        <p:attrNameLst>
                                          <p:attrName>fill.type</p:attrName>
                                        </p:attrNameLst>
                                      </p:cBhvr>
                                      <p:to>
                                        <p:strVal val="solid"/>
                                      </p:to>
                                    </p:set>
                                    <p:set>
                                      <p:cBhvr>
                                        <p:cTn id="161" dur="100" fill="hold"/>
                                        <p:tgtEl>
                                          <p:spTgt spid="182285"/>
                                        </p:tgtEl>
                                        <p:attrNameLst>
                                          <p:attrName>fill.on</p:attrName>
                                        </p:attrNameLst>
                                      </p:cBhvr>
                                      <p:to>
                                        <p:strVal val="true"/>
                                      </p:to>
                                    </p:set>
                                    <p:animRot by="120000">
                                      <p:cBhvr>
                                        <p:cTn id="162" dur="100" fill="hold">
                                          <p:stCondLst>
                                            <p:cond delay="0"/>
                                          </p:stCondLst>
                                        </p:cTn>
                                        <p:tgtEl>
                                          <p:spTgt spid="182285"/>
                                        </p:tgtEl>
                                        <p:attrNameLst>
                                          <p:attrName>r</p:attrName>
                                        </p:attrNameLst>
                                      </p:cBhvr>
                                    </p:animRot>
                                    <p:animRot by="-240000">
                                      <p:cBhvr>
                                        <p:cTn id="163" dur="200" fill="hold">
                                          <p:stCondLst>
                                            <p:cond delay="200"/>
                                          </p:stCondLst>
                                        </p:cTn>
                                        <p:tgtEl>
                                          <p:spTgt spid="182285"/>
                                        </p:tgtEl>
                                        <p:attrNameLst>
                                          <p:attrName>r</p:attrName>
                                        </p:attrNameLst>
                                      </p:cBhvr>
                                    </p:animRot>
                                    <p:animRot by="240000">
                                      <p:cBhvr>
                                        <p:cTn id="164" dur="200" fill="hold">
                                          <p:stCondLst>
                                            <p:cond delay="400"/>
                                          </p:stCondLst>
                                        </p:cTn>
                                        <p:tgtEl>
                                          <p:spTgt spid="182285"/>
                                        </p:tgtEl>
                                        <p:attrNameLst>
                                          <p:attrName>r</p:attrName>
                                        </p:attrNameLst>
                                      </p:cBhvr>
                                    </p:animRot>
                                    <p:animRot by="-240000">
                                      <p:cBhvr>
                                        <p:cTn id="165" dur="200" fill="hold">
                                          <p:stCondLst>
                                            <p:cond delay="600"/>
                                          </p:stCondLst>
                                        </p:cTn>
                                        <p:tgtEl>
                                          <p:spTgt spid="182285"/>
                                        </p:tgtEl>
                                        <p:attrNameLst>
                                          <p:attrName>r</p:attrName>
                                        </p:attrNameLst>
                                      </p:cBhvr>
                                    </p:animRot>
                                    <p:animRot by="120000">
                                      <p:cBhvr>
                                        <p:cTn id="166" dur="200" fill="hold">
                                          <p:stCondLst>
                                            <p:cond delay="800"/>
                                          </p:stCondLst>
                                        </p:cTn>
                                        <p:tgtEl>
                                          <p:spTgt spid="182285"/>
                                        </p:tgtEl>
                                        <p:attrNameLst>
                                          <p:attrName>r</p:attrName>
                                        </p:attrNameLst>
                                      </p:cBhvr>
                                    </p:animRot>
                                  </p:childTnLst>
                                </p:cTn>
                              </p:par>
                              <p:par>
                                <p:cTn id="167" presetID="32" presetClass="emph" presetSubtype="0" fill="hold" grpId="1" nodeType="withEffect">
                                  <p:stCondLst>
                                    <p:cond delay="0"/>
                                  </p:stCondLst>
                                  <p:childTnLst>
                                    <p:animClr clrSpc="rgb" dir="cw">
                                      <p:cBhvr override="childStyle">
                                        <p:cTn id="168" dur="100" fill="hold"/>
                                        <p:tgtEl>
                                          <p:spTgt spid="182286"/>
                                        </p:tgtEl>
                                        <p:attrNameLst>
                                          <p:attrName>style.color</p:attrName>
                                        </p:attrNameLst>
                                      </p:cBhvr>
                                      <p:to>
                                        <a:schemeClr val="accent2"/>
                                      </p:to>
                                    </p:animClr>
                                    <p:animClr clrSpc="rgb" dir="cw">
                                      <p:cBhvr>
                                        <p:cTn id="169" dur="100" fill="hold"/>
                                        <p:tgtEl>
                                          <p:spTgt spid="182286"/>
                                        </p:tgtEl>
                                        <p:attrNameLst>
                                          <p:attrName>fillcolor</p:attrName>
                                        </p:attrNameLst>
                                      </p:cBhvr>
                                      <p:to>
                                        <a:schemeClr val="accent2"/>
                                      </p:to>
                                    </p:animClr>
                                    <p:set>
                                      <p:cBhvr>
                                        <p:cTn id="170" dur="100" fill="hold"/>
                                        <p:tgtEl>
                                          <p:spTgt spid="182286"/>
                                        </p:tgtEl>
                                        <p:attrNameLst>
                                          <p:attrName>fill.type</p:attrName>
                                        </p:attrNameLst>
                                      </p:cBhvr>
                                      <p:to>
                                        <p:strVal val="solid"/>
                                      </p:to>
                                    </p:set>
                                    <p:set>
                                      <p:cBhvr>
                                        <p:cTn id="171" dur="100" fill="hold"/>
                                        <p:tgtEl>
                                          <p:spTgt spid="182286"/>
                                        </p:tgtEl>
                                        <p:attrNameLst>
                                          <p:attrName>fill.on</p:attrName>
                                        </p:attrNameLst>
                                      </p:cBhvr>
                                      <p:to>
                                        <p:strVal val="true"/>
                                      </p:to>
                                    </p:set>
                                    <p:animRot by="120000">
                                      <p:cBhvr>
                                        <p:cTn id="172" dur="100" fill="hold">
                                          <p:stCondLst>
                                            <p:cond delay="0"/>
                                          </p:stCondLst>
                                        </p:cTn>
                                        <p:tgtEl>
                                          <p:spTgt spid="182286"/>
                                        </p:tgtEl>
                                        <p:attrNameLst>
                                          <p:attrName>r</p:attrName>
                                        </p:attrNameLst>
                                      </p:cBhvr>
                                    </p:animRot>
                                    <p:animRot by="-240000">
                                      <p:cBhvr>
                                        <p:cTn id="173" dur="200" fill="hold">
                                          <p:stCondLst>
                                            <p:cond delay="200"/>
                                          </p:stCondLst>
                                        </p:cTn>
                                        <p:tgtEl>
                                          <p:spTgt spid="182286"/>
                                        </p:tgtEl>
                                        <p:attrNameLst>
                                          <p:attrName>r</p:attrName>
                                        </p:attrNameLst>
                                      </p:cBhvr>
                                    </p:animRot>
                                    <p:animRot by="240000">
                                      <p:cBhvr>
                                        <p:cTn id="174" dur="200" fill="hold">
                                          <p:stCondLst>
                                            <p:cond delay="400"/>
                                          </p:stCondLst>
                                        </p:cTn>
                                        <p:tgtEl>
                                          <p:spTgt spid="182286"/>
                                        </p:tgtEl>
                                        <p:attrNameLst>
                                          <p:attrName>r</p:attrName>
                                        </p:attrNameLst>
                                      </p:cBhvr>
                                    </p:animRot>
                                    <p:animRot by="-240000">
                                      <p:cBhvr>
                                        <p:cTn id="175" dur="200" fill="hold">
                                          <p:stCondLst>
                                            <p:cond delay="600"/>
                                          </p:stCondLst>
                                        </p:cTn>
                                        <p:tgtEl>
                                          <p:spTgt spid="182286"/>
                                        </p:tgtEl>
                                        <p:attrNameLst>
                                          <p:attrName>r</p:attrName>
                                        </p:attrNameLst>
                                      </p:cBhvr>
                                    </p:animRot>
                                    <p:animRot by="120000">
                                      <p:cBhvr>
                                        <p:cTn id="176" dur="200" fill="hold">
                                          <p:stCondLst>
                                            <p:cond delay="800"/>
                                          </p:stCondLst>
                                        </p:cTn>
                                        <p:tgtEl>
                                          <p:spTgt spid="182286"/>
                                        </p:tgtEl>
                                        <p:attrNameLst>
                                          <p:attrName>r</p:attrName>
                                        </p:attrNameLst>
                                      </p:cBhvr>
                                    </p:animRot>
                                  </p:childTnLst>
                                </p:cTn>
                              </p:par>
                              <p:par>
                                <p:cTn id="177" presetID="32" presetClass="emph" presetSubtype="0" fill="hold" grpId="1" nodeType="withEffect">
                                  <p:stCondLst>
                                    <p:cond delay="0"/>
                                  </p:stCondLst>
                                  <p:childTnLst>
                                    <p:animClr clrSpc="rgb" dir="cw">
                                      <p:cBhvr override="childStyle">
                                        <p:cTn id="178" dur="100" fill="hold"/>
                                        <p:tgtEl>
                                          <p:spTgt spid="182287"/>
                                        </p:tgtEl>
                                        <p:attrNameLst>
                                          <p:attrName>style.color</p:attrName>
                                        </p:attrNameLst>
                                      </p:cBhvr>
                                      <p:to>
                                        <a:schemeClr val="accent2"/>
                                      </p:to>
                                    </p:animClr>
                                    <p:animClr clrSpc="rgb" dir="cw">
                                      <p:cBhvr>
                                        <p:cTn id="179" dur="100" fill="hold"/>
                                        <p:tgtEl>
                                          <p:spTgt spid="182287"/>
                                        </p:tgtEl>
                                        <p:attrNameLst>
                                          <p:attrName>fillcolor</p:attrName>
                                        </p:attrNameLst>
                                      </p:cBhvr>
                                      <p:to>
                                        <a:schemeClr val="accent2"/>
                                      </p:to>
                                    </p:animClr>
                                    <p:set>
                                      <p:cBhvr>
                                        <p:cTn id="180" dur="100" fill="hold"/>
                                        <p:tgtEl>
                                          <p:spTgt spid="182287"/>
                                        </p:tgtEl>
                                        <p:attrNameLst>
                                          <p:attrName>fill.type</p:attrName>
                                        </p:attrNameLst>
                                      </p:cBhvr>
                                      <p:to>
                                        <p:strVal val="solid"/>
                                      </p:to>
                                    </p:set>
                                    <p:set>
                                      <p:cBhvr>
                                        <p:cTn id="181" dur="100" fill="hold"/>
                                        <p:tgtEl>
                                          <p:spTgt spid="182287"/>
                                        </p:tgtEl>
                                        <p:attrNameLst>
                                          <p:attrName>fill.on</p:attrName>
                                        </p:attrNameLst>
                                      </p:cBhvr>
                                      <p:to>
                                        <p:strVal val="true"/>
                                      </p:to>
                                    </p:set>
                                    <p:animRot by="120000">
                                      <p:cBhvr>
                                        <p:cTn id="182" dur="100" fill="hold">
                                          <p:stCondLst>
                                            <p:cond delay="0"/>
                                          </p:stCondLst>
                                        </p:cTn>
                                        <p:tgtEl>
                                          <p:spTgt spid="182287"/>
                                        </p:tgtEl>
                                        <p:attrNameLst>
                                          <p:attrName>r</p:attrName>
                                        </p:attrNameLst>
                                      </p:cBhvr>
                                    </p:animRot>
                                    <p:animRot by="-240000">
                                      <p:cBhvr>
                                        <p:cTn id="183" dur="200" fill="hold">
                                          <p:stCondLst>
                                            <p:cond delay="200"/>
                                          </p:stCondLst>
                                        </p:cTn>
                                        <p:tgtEl>
                                          <p:spTgt spid="182287"/>
                                        </p:tgtEl>
                                        <p:attrNameLst>
                                          <p:attrName>r</p:attrName>
                                        </p:attrNameLst>
                                      </p:cBhvr>
                                    </p:animRot>
                                    <p:animRot by="240000">
                                      <p:cBhvr>
                                        <p:cTn id="184" dur="200" fill="hold">
                                          <p:stCondLst>
                                            <p:cond delay="400"/>
                                          </p:stCondLst>
                                        </p:cTn>
                                        <p:tgtEl>
                                          <p:spTgt spid="182287"/>
                                        </p:tgtEl>
                                        <p:attrNameLst>
                                          <p:attrName>r</p:attrName>
                                        </p:attrNameLst>
                                      </p:cBhvr>
                                    </p:animRot>
                                    <p:animRot by="-240000">
                                      <p:cBhvr>
                                        <p:cTn id="185" dur="200" fill="hold">
                                          <p:stCondLst>
                                            <p:cond delay="600"/>
                                          </p:stCondLst>
                                        </p:cTn>
                                        <p:tgtEl>
                                          <p:spTgt spid="182287"/>
                                        </p:tgtEl>
                                        <p:attrNameLst>
                                          <p:attrName>r</p:attrName>
                                        </p:attrNameLst>
                                      </p:cBhvr>
                                    </p:animRot>
                                    <p:animRot by="120000">
                                      <p:cBhvr>
                                        <p:cTn id="186" dur="200" fill="hold">
                                          <p:stCondLst>
                                            <p:cond delay="800"/>
                                          </p:stCondLst>
                                        </p:cTn>
                                        <p:tgtEl>
                                          <p:spTgt spid="182287"/>
                                        </p:tgtEl>
                                        <p:attrNameLst>
                                          <p:attrName>r</p:attrName>
                                        </p:attrNameLst>
                                      </p:cBhvr>
                                    </p:animRot>
                                  </p:childTnLst>
                                </p:cTn>
                              </p:par>
                              <p:par>
                                <p:cTn id="187" presetID="32" presetClass="emph" presetSubtype="0" fill="hold" grpId="1" nodeType="withEffect">
                                  <p:stCondLst>
                                    <p:cond delay="0"/>
                                  </p:stCondLst>
                                  <p:childTnLst>
                                    <p:animClr clrSpc="rgb" dir="cw">
                                      <p:cBhvr override="childStyle">
                                        <p:cTn id="188" dur="100" fill="hold"/>
                                        <p:tgtEl>
                                          <p:spTgt spid="182288"/>
                                        </p:tgtEl>
                                        <p:attrNameLst>
                                          <p:attrName>style.color</p:attrName>
                                        </p:attrNameLst>
                                      </p:cBhvr>
                                      <p:to>
                                        <a:schemeClr val="accent2"/>
                                      </p:to>
                                    </p:animClr>
                                    <p:animClr clrSpc="rgb" dir="cw">
                                      <p:cBhvr>
                                        <p:cTn id="189" dur="100" fill="hold"/>
                                        <p:tgtEl>
                                          <p:spTgt spid="182288"/>
                                        </p:tgtEl>
                                        <p:attrNameLst>
                                          <p:attrName>fillcolor</p:attrName>
                                        </p:attrNameLst>
                                      </p:cBhvr>
                                      <p:to>
                                        <a:schemeClr val="accent2"/>
                                      </p:to>
                                    </p:animClr>
                                    <p:set>
                                      <p:cBhvr>
                                        <p:cTn id="190" dur="100" fill="hold"/>
                                        <p:tgtEl>
                                          <p:spTgt spid="182288"/>
                                        </p:tgtEl>
                                        <p:attrNameLst>
                                          <p:attrName>fill.type</p:attrName>
                                        </p:attrNameLst>
                                      </p:cBhvr>
                                      <p:to>
                                        <p:strVal val="solid"/>
                                      </p:to>
                                    </p:set>
                                    <p:set>
                                      <p:cBhvr>
                                        <p:cTn id="191" dur="100" fill="hold"/>
                                        <p:tgtEl>
                                          <p:spTgt spid="182288"/>
                                        </p:tgtEl>
                                        <p:attrNameLst>
                                          <p:attrName>fill.on</p:attrName>
                                        </p:attrNameLst>
                                      </p:cBhvr>
                                      <p:to>
                                        <p:strVal val="true"/>
                                      </p:to>
                                    </p:set>
                                    <p:animRot by="120000">
                                      <p:cBhvr>
                                        <p:cTn id="192" dur="100" fill="hold">
                                          <p:stCondLst>
                                            <p:cond delay="0"/>
                                          </p:stCondLst>
                                        </p:cTn>
                                        <p:tgtEl>
                                          <p:spTgt spid="182288"/>
                                        </p:tgtEl>
                                        <p:attrNameLst>
                                          <p:attrName>r</p:attrName>
                                        </p:attrNameLst>
                                      </p:cBhvr>
                                    </p:animRot>
                                    <p:animRot by="-240000">
                                      <p:cBhvr>
                                        <p:cTn id="193" dur="200" fill="hold">
                                          <p:stCondLst>
                                            <p:cond delay="200"/>
                                          </p:stCondLst>
                                        </p:cTn>
                                        <p:tgtEl>
                                          <p:spTgt spid="182288"/>
                                        </p:tgtEl>
                                        <p:attrNameLst>
                                          <p:attrName>r</p:attrName>
                                        </p:attrNameLst>
                                      </p:cBhvr>
                                    </p:animRot>
                                    <p:animRot by="240000">
                                      <p:cBhvr>
                                        <p:cTn id="194" dur="200" fill="hold">
                                          <p:stCondLst>
                                            <p:cond delay="400"/>
                                          </p:stCondLst>
                                        </p:cTn>
                                        <p:tgtEl>
                                          <p:spTgt spid="182288"/>
                                        </p:tgtEl>
                                        <p:attrNameLst>
                                          <p:attrName>r</p:attrName>
                                        </p:attrNameLst>
                                      </p:cBhvr>
                                    </p:animRot>
                                    <p:animRot by="-240000">
                                      <p:cBhvr>
                                        <p:cTn id="195" dur="200" fill="hold">
                                          <p:stCondLst>
                                            <p:cond delay="600"/>
                                          </p:stCondLst>
                                        </p:cTn>
                                        <p:tgtEl>
                                          <p:spTgt spid="182288"/>
                                        </p:tgtEl>
                                        <p:attrNameLst>
                                          <p:attrName>r</p:attrName>
                                        </p:attrNameLst>
                                      </p:cBhvr>
                                    </p:animRot>
                                    <p:animRot by="120000">
                                      <p:cBhvr>
                                        <p:cTn id="196" dur="200" fill="hold">
                                          <p:stCondLst>
                                            <p:cond delay="800"/>
                                          </p:stCondLst>
                                        </p:cTn>
                                        <p:tgtEl>
                                          <p:spTgt spid="182288"/>
                                        </p:tgtEl>
                                        <p:attrNameLst>
                                          <p:attrName>r</p:attrName>
                                        </p:attrNameLst>
                                      </p:cBhvr>
                                    </p:animRot>
                                  </p:childTnLst>
                                </p:cTn>
                              </p:par>
                            </p:childTnLst>
                          </p:cTn>
                        </p:par>
                      </p:childTnLst>
                    </p:cTn>
                  </p:par>
                  <p:par>
                    <p:cTn id="197" fill="hold">
                      <p:stCondLst>
                        <p:cond delay="indefinite"/>
                      </p:stCondLst>
                      <p:childTnLst>
                        <p:par>
                          <p:cTn id="198" fill="hold">
                            <p:stCondLst>
                              <p:cond delay="0"/>
                            </p:stCondLst>
                            <p:childTnLst>
                              <p:par>
                                <p:cTn id="199" presetID="22" presetClass="entr" presetSubtype="1" fill="hold" nodeType="clickEffect">
                                  <p:stCondLst>
                                    <p:cond delay="0"/>
                                  </p:stCondLst>
                                  <p:childTnLst>
                                    <p:set>
                                      <p:cBhvr>
                                        <p:cTn id="200" dur="1" fill="hold">
                                          <p:stCondLst>
                                            <p:cond delay="0"/>
                                          </p:stCondLst>
                                        </p:cTn>
                                        <p:tgtEl>
                                          <p:spTgt spid="182275">
                                            <p:txEl>
                                              <p:pRg st="15" end="15"/>
                                            </p:txEl>
                                          </p:spTgt>
                                        </p:tgtEl>
                                        <p:attrNameLst>
                                          <p:attrName>style.visibility</p:attrName>
                                        </p:attrNameLst>
                                      </p:cBhvr>
                                      <p:to>
                                        <p:strVal val="visible"/>
                                      </p:to>
                                    </p:set>
                                    <p:animEffect transition="in" filter="wipe(up)">
                                      <p:cBhvr>
                                        <p:cTn id="201" dur="500"/>
                                        <p:tgtEl>
                                          <p:spTgt spid="182275">
                                            <p:txEl>
                                              <p:pRg st="15" end="15"/>
                                            </p:txEl>
                                          </p:spTgt>
                                        </p:tgtEl>
                                      </p:cBhvr>
                                    </p:animEffect>
                                  </p:childTnLst>
                                </p:cTn>
                              </p:par>
                              <p:par>
                                <p:cTn id="202" presetID="22" presetClass="entr" presetSubtype="1" fill="hold" nodeType="withEffect">
                                  <p:stCondLst>
                                    <p:cond delay="0"/>
                                  </p:stCondLst>
                                  <p:childTnLst>
                                    <p:set>
                                      <p:cBhvr>
                                        <p:cTn id="203" dur="1" fill="hold">
                                          <p:stCondLst>
                                            <p:cond delay="0"/>
                                          </p:stCondLst>
                                        </p:cTn>
                                        <p:tgtEl>
                                          <p:spTgt spid="182275">
                                            <p:txEl>
                                              <p:pRg st="16" end="16"/>
                                            </p:txEl>
                                          </p:spTgt>
                                        </p:tgtEl>
                                        <p:attrNameLst>
                                          <p:attrName>style.visibility</p:attrName>
                                        </p:attrNameLst>
                                      </p:cBhvr>
                                      <p:to>
                                        <p:strVal val="visible"/>
                                      </p:to>
                                    </p:set>
                                    <p:animEffect transition="in" filter="wipe(up)">
                                      <p:cBhvr>
                                        <p:cTn id="204" dur="500"/>
                                        <p:tgtEl>
                                          <p:spTgt spid="182275">
                                            <p:txEl>
                                              <p:pRg st="16" end="16"/>
                                            </p:txEl>
                                          </p:spTgt>
                                        </p:tgtEl>
                                      </p:cBhvr>
                                    </p:animEffect>
                                  </p:childTnLst>
                                </p:cTn>
                              </p:par>
                            </p:childTnLst>
                          </p:cTn>
                        </p:par>
                        <p:par>
                          <p:cTn id="205" fill="hold">
                            <p:stCondLst>
                              <p:cond delay="500"/>
                            </p:stCondLst>
                            <p:childTnLst>
                              <p:par>
                                <p:cTn id="206" presetID="32" presetClass="emph" presetSubtype="0" fill="hold" grpId="1" nodeType="afterEffect">
                                  <p:stCondLst>
                                    <p:cond delay="0"/>
                                  </p:stCondLst>
                                  <p:childTnLst>
                                    <p:animClr clrSpc="rgb" dir="cw">
                                      <p:cBhvr override="childStyle">
                                        <p:cTn id="207" dur="100" fill="hold"/>
                                        <p:tgtEl>
                                          <p:spTgt spid="182289"/>
                                        </p:tgtEl>
                                        <p:attrNameLst>
                                          <p:attrName>style.color</p:attrName>
                                        </p:attrNameLst>
                                      </p:cBhvr>
                                      <p:to>
                                        <a:schemeClr val="accent2"/>
                                      </p:to>
                                    </p:animClr>
                                    <p:animClr clrSpc="rgb" dir="cw">
                                      <p:cBhvr>
                                        <p:cTn id="208" dur="100" fill="hold"/>
                                        <p:tgtEl>
                                          <p:spTgt spid="182289"/>
                                        </p:tgtEl>
                                        <p:attrNameLst>
                                          <p:attrName>fillcolor</p:attrName>
                                        </p:attrNameLst>
                                      </p:cBhvr>
                                      <p:to>
                                        <a:schemeClr val="accent2"/>
                                      </p:to>
                                    </p:animClr>
                                    <p:set>
                                      <p:cBhvr>
                                        <p:cTn id="209" dur="100" fill="hold"/>
                                        <p:tgtEl>
                                          <p:spTgt spid="182289"/>
                                        </p:tgtEl>
                                        <p:attrNameLst>
                                          <p:attrName>fill.type</p:attrName>
                                        </p:attrNameLst>
                                      </p:cBhvr>
                                      <p:to>
                                        <p:strVal val="solid"/>
                                      </p:to>
                                    </p:set>
                                    <p:set>
                                      <p:cBhvr>
                                        <p:cTn id="210" dur="100" fill="hold"/>
                                        <p:tgtEl>
                                          <p:spTgt spid="182289"/>
                                        </p:tgtEl>
                                        <p:attrNameLst>
                                          <p:attrName>fill.on</p:attrName>
                                        </p:attrNameLst>
                                      </p:cBhvr>
                                      <p:to>
                                        <p:strVal val="true"/>
                                      </p:to>
                                    </p:set>
                                    <p:animRot by="120000">
                                      <p:cBhvr>
                                        <p:cTn id="211" dur="100" fill="hold">
                                          <p:stCondLst>
                                            <p:cond delay="0"/>
                                          </p:stCondLst>
                                        </p:cTn>
                                        <p:tgtEl>
                                          <p:spTgt spid="182289"/>
                                        </p:tgtEl>
                                        <p:attrNameLst>
                                          <p:attrName>r</p:attrName>
                                        </p:attrNameLst>
                                      </p:cBhvr>
                                    </p:animRot>
                                    <p:animRot by="-240000">
                                      <p:cBhvr>
                                        <p:cTn id="212" dur="200" fill="hold">
                                          <p:stCondLst>
                                            <p:cond delay="200"/>
                                          </p:stCondLst>
                                        </p:cTn>
                                        <p:tgtEl>
                                          <p:spTgt spid="182289"/>
                                        </p:tgtEl>
                                        <p:attrNameLst>
                                          <p:attrName>r</p:attrName>
                                        </p:attrNameLst>
                                      </p:cBhvr>
                                    </p:animRot>
                                    <p:animRot by="240000">
                                      <p:cBhvr>
                                        <p:cTn id="213" dur="200" fill="hold">
                                          <p:stCondLst>
                                            <p:cond delay="400"/>
                                          </p:stCondLst>
                                        </p:cTn>
                                        <p:tgtEl>
                                          <p:spTgt spid="182289"/>
                                        </p:tgtEl>
                                        <p:attrNameLst>
                                          <p:attrName>r</p:attrName>
                                        </p:attrNameLst>
                                      </p:cBhvr>
                                    </p:animRot>
                                    <p:animRot by="-240000">
                                      <p:cBhvr>
                                        <p:cTn id="214" dur="200" fill="hold">
                                          <p:stCondLst>
                                            <p:cond delay="600"/>
                                          </p:stCondLst>
                                        </p:cTn>
                                        <p:tgtEl>
                                          <p:spTgt spid="182289"/>
                                        </p:tgtEl>
                                        <p:attrNameLst>
                                          <p:attrName>r</p:attrName>
                                        </p:attrNameLst>
                                      </p:cBhvr>
                                    </p:animRot>
                                    <p:animRot by="120000">
                                      <p:cBhvr>
                                        <p:cTn id="215" dur="200" fill="hold">
                                          <p:stCondLst>
                                            <p:cond delay="800"/>
                                          </p:stCondLst>
                                        </p:cTn>
                                        <p:tgtEl>
                                          <p:spTgt spid="182289"/>
                                        </p:tgtEl>
                                        <p:attrNameLst>
                                          <p:attrName>r</p:attrName>
                                        </p:attrNameLst>
                                      </p:cBhvr>
                                    </p:animRot>
                                  </p:childTnLst>
                                </p:cTn>
                              </p:par>
                              <p:par>
                                <p:cTn id="216" presetID="32" presetClass="emph" presetSubtype="0" fill="hold" grpId="1" nodeType="withEffect">
                                  <p:stCondLst>
                                    <p:cond delay="0"/>
                                  </p:stCondLst>
                                  <p:childTnLst>
                                    <p:animClr clrSpc="rgb" dir="cw">
                                      <p:cBhvr override="childStyle">
                                        <p:cTn id="217" dur="100" fill="hold"/>
                                        <p:tgtEl>
                                          <p:spTgt spid="182290"/>
                                        </p:tgtEl>
                                        <p:attrNameLst>
                                          <p:attrName>style.color</p:attrName>
                                        </p:attrNameLst>
                                      </p:cBhvr>
                                      <p:to>
                                        <a:schemeClr val="accent2"/>
                                      </p:to>
                                    </p:animClr>
                                    <p:animClr clrSpc="rgb" dir="cw">
                                      <p:cBhvr>
                                        <p:cTn id="218" dur="100" fill="hold"/>
                                        <p:tgtEl>
                                          <p:spTgt spid="182290"/>
                                        </p:tgtEl>
                                        <p:attrNameLst>
                                          <p:attrName>fillcolor</p:attrName>
                                        </p:attrNameLst>
                                      </p:cBhvr>
                                      <p:to>
                                        <a:schemeClr val="accent2"/>
                                      </p:to>
                                    </p:animClr>
                                    <p:set>
                                      <p:cBhvr>
                                        <p:cTn id="219" dur="100" fill="hold"/>
                                        <p:tgtEl>
                                          <p:spTgt spid="182290"/>
                                        </p:tgtEl>
                                        <p:attrNameLst>
                                          <p:attrName>fill.type</p:attrName>
                                        </p:attrNameLst>
                                      </p:cBhvr>
                                      <p:to>
                                        <p:strVal val="solid"/>
                                      </p:to>
                                    </p:set>
                                    <p:set>
                                      <p:cBhvr>
                                        <p:cTn id="220" dur="100" fill="hold"/>
                                        <p:tgtEl>
                                          <p:spTgt spid="182290"/>
                                        </p:tgtEl>
                                        <p:attrNameLst>
                                          <p:attrName>fill.on</p:attrName>
                                        </p:attrNameLst>
                                      </p:cBhvr>
                                      <p:to>
                                        <p:strVal val="true"/>
                                      </p:to>
                                    </p:set>
                                    <p:animRot by="120000">
                                      <p:cBhvr>
                                        <p:cTn id="221" dur="100" fill="hold">
                                          <p:stCondLst>
                                            <p:cond delay="0"/>
                                          </p:stCondLst>
                                        </p:cTn>
                                        <p:tgtEl>
                                          <p:spTgt spid="182290"/>
                                        </p:tgtEl>
                                        <p:attrNameLst>
                                          <p:attrName>r</p:attrName>
                                        </p:attrNameLst>
                                      </p:cBhvr>
                                    </p:animRot>
                                    <p:animRot by="-240000">
                                      <p:cBhvr>
                                        <p:cTn id="222" dur="200" fill="hold">
                                          <p:stCondLst>
                                            <p:cond delay="200"/>
                                          </p:stCondLst>
                                        </p:cTn>
                                        <p:tgtEl>
                                          <p:spTgt spid="182290"/>
                                        </p:tgtEl>
                                        <p:attrNameLst>
                                          <p:attrName>r</p:attrName>
                                        </p:attrNameLst>
                                      </p:cBhvr>
                                    </p:animRot>
                                    <p:animRot by="240000">
                                      <p:cBhvr>
                                        <p:cTn id="223" dur="200" fill="hold">
                                          <p:stCondLst>
                                            <p:cond delay="400"/>
                                          </p:stCondLst>
                                        </p:cTn>
                                        <p:tgtEl>
                                          <p:spTgt spid="182290"/>
                                        </p:tgtEl>
                                        <p:attrNameLst>
                                          <p:attrName>r</p:attrName>
                                        </p:attrNameLst>
                                      </p:cBhvr>
                                    </p:animRot>
                                    <p:animRot by="-240000">
                                      <p:cBhvr>
                                        <p:cTn id="224" dur="200" fill="hold">
                                          <p:stCondLst>
                                            <p:cond delay="600"/>
                                          </p:stCondLst>
                                        </p:cTn>
                                        <p:tgtEl>
                                          <p:spTgt spid="182290"/>
                                        </p:tgtEl>
                                        <p:attrNameLst>
                                          <p:attrName>r</p:attrName>
                                        </p:attrNameLst>
                                      </p:cBhvr>
                                    </p:animRot>
                                    <p:animRot by="120000">
                                      <p:cBhvr>
                                        <p:cTn id="225" dur="200" fill="hold">
                                          <p:stCondLst>
                                            <p:cond delay="800"/>
                                          </p:stCondLst>
                                        </p:cTn>
                                        <p:tgtEl>
                                          <p:spTgt spid="1822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9" grpId="0" animBg="1"/>
      <p:bldP spid="182280" grpId="0" animBg="1"/>
      <p:bldP spid="182280" grpId="1" animBg="1"/>
      <p:bldP spid="182281" grpId="0" animBg="1"/>
      <p:bldP spid="182281" grpId="1" animBg="1"/>
      <p:bldP spid="182283" grpId="0" animBg="1"/>
      <p:bldP spid="182283" grpId="1" animBg="1"/>
      <p:bldP spid="182284" grpId="0" animBg="1"/>
      <p:bldP spid="182284" grpId="1" animBg="1"/>
      <p:bldP spid="182285" grpId="0" animBg="1"/>
      <p:bldP spid="182285" grpId="1" animBg="1"/>
      <p:bldP spid="182286" grpId="0" animBg="1"/>
      <p:bldP spid="182286" grpId="1" animBg="1"/>
      <p:bldP spid="182287" grpId="0" animBg="1"/>
      <p:bldP spid="182287" grpId="1" animBg="1"/>
      <p:bldP spid="182288" grpId="0" animBg="1"/>
      <p:bldP spid="182288" grpId="1" animBg="1"/>
      <p:bldP spid="182289" grpId="0" animBg="1"/>
      <p:bldP spid="182289" grpId="1" animBg="1"/>
      <p:bldP spid="182290" grpId="0" animBg="1"/>
      <p:bldP spid="182290"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ea typeface="宋体" pitchFamily="2" charset="-122"/>
              </a:rPr>
              <a:t>设计用户登录界面</a:t>
            </a:r>
          </a:p>
        </p:txBody>
      </p:sp>
      <p:sp>
        <p:nvSpPr>
          <p:cNvPr id="40963" name="Rectangle 3"/>
          <p:cNvSpPr>
            <a:spLocks noGrp="1" noChangeArrowheads="1"/>
          </p:cNvSpPr>
          <p:nvPr>
            <p:ph type="body" idx="1"/>
          </p:nvPr>
        </p:nvSpPr>
        <p:spPr>
          <a:xfrm>
            <a:off x="107950" y="1279525"/>
            <a:ext cx="8424863" cy="4364038"/>
          </a:xfrm>
        </p:spPr>
        <p:txBody>
          <a:bodyPr/>
          <a:lstStyle/>
          <a:p>
            <a:pPr>
              <a:lnSpc>
                <a:spcPct val="80000"/>
              </a:lnSpc>
              <a:spcBef>
                <a:spcPct val="35000"/>
              </a:spcBef>
              <a:tabLst>
                <a:tab pos="449263" algn="l"/>
                <a:tab pos="3579813" algn="l"/>
                <a:tab pos="3765550" algn="l"/>
                <a:tab pos="6915150" algn="l"/>
              </a:tabLst>
            </a:pPr>
            <a:r>
              <a:rPr lang="zh-CN" altLang="en-US" sz="2400" b="1" smtClean="0">
                <a:latin typeface="微软雅黑" pitchFamily="34" charset="-122"/>
                <a:ea typeface="微软雅黑" pitchFamily="34" charset="-122"/>
              </a:rPr>
              <a:t>实例：设计一个“掌上微博”的用户登录界面。</a:t>
            </a:r>
            <a:r>
              <a:rPr lang="en-US" altLang="zh-CN" sz="2400" b="1" smtClean="0">
                <a:latin typeface="微软雅黑" pitchFamily="34" charset="-122"/>
                <a:ea typeface="微软雅黑" pitchFamily="34" charset="-122"/>
              </a:rPr>
              <a:t> </a:t>
            </a:r>
          </a:p>
          <a:p>
            <a:pPr marL="723900" lvl="1" indent="-361950" eaLnBrk="1" hangingPunct="1">
              <a:lnSpc>
                <a:spcPct val="130000"/>
              </a:lnSpc>
              <a:spcBef>
                <a:spcPts val="300"/>
              </a:spcBef>
              <a:buClr>
                <a:srgbClr val="0054A8"/>
              </a:buClr>
              <a:buFont typeface="Wingdings" pitchFamily="2" charset="2"/>
              <a:buChar char="l"/>
              <a:tabLst>
                <a:tab pos="449263" algn="l"/>
                <a:tab pos="3579813" algn="l"/>
                <a:tab pos="3765550" algn="l"/>
                <a:tab pos="6915150" algn="l"/>
              </a:tabLst>
            </a:pPr>
            <a:r>
              <a:rPr lang="zh-CN" altLang="en-US" sz="2200" smtClean="0">
                <a:latin typeface="微软雅黑" pitchFamily="34" charset="-122"/>
                <a:ea typeface="微软雅黑" pitchFamily="34" charset="-122"/>
              </a:rPr>
              <a:t>项目名：</a:t>
            </a:r>
            <a:r>
              <a:rPr lang="en-US" altLang="zh-CN" sz="2200" smtClean="0">
                <a:latin typeface="微软雅黑" pitchFamily="34" charset="-122"/>
                <a:ea typeface="微软雅黑" pitchFamily="34" charset="-122"/>
              </a:rPr>
              <a:t>ZSWB-Login1 </a:t>
            </a:r>
          </a:p>
          <a:p>
            <a:pPr marL="723900" lvl="1" indent="-361950" eaLnBrk="1" hangingPunct="1">
              <a:lnSpc>
                <a:spcPct val="130000"/>
              </a:lnSpc>
              <a:spcBef>
                <a:spcPts val="300"/>
              </a:spcBef>
              <a:buClr>
                <a:srgbClr val="0054A8"/>
              </a:buClr>
              <a:buFont typeface="Wingdings" pitchFamily="2" charset="2"/>
              <a:buChar char="l"/>
              <a:tabLst>
                <a:tab pos="449263" algn="l"/>
                <a:tab pos="3579813" algn="l"/>
                <a:tab pos="3765550" algn="l"/>
                <a:tab pos="6915150" algn="l"/>
              </a:tabLst>
            </a:pPr>
            <a:r>
              <a:rPr lang="zh-CN" altLang="en-US" sz="2200" smtClean="0">
                <a:latin typeface="微软雅黑" pitchFamily="34" charset="-122"/>
                <a:ea typeface="微软雅黑" pitchFamily="34" charset="-122"/>
              </a:rPr>
              <a:t>布局文件</a:t>
            </a:r>
            <a:r>
              <a:rPr lang="en-US" altLang="zh-CN" sz="2200" smtClean="0">
                <a:latin typeface="微软雅黑" pitchFamily="34" charset="-122"/>
                <a:ea typeface="微软雅黑" pitchFamily="34" charset="-122"/>
              </a:rPr>
              <a:t>login.xml</a:t>
            </a:r>
          </a:p>
          <a:p>
            <a:pPr marL="1123950" lvl="2" indent="-361950" eaLnBrk="1" hangingPunct="1">
              <a:lnSpc>
                <a:spcPct val="130000"/>
              </a:lnSpc>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第</a:t>
            </a:r>
            <a:r>
              <a:rPr lang="en-US" altLang="zh-CN" sz="1800" smtClean="0">
                <a:latin typeface="微软雅黑" pitchFamily="34" charset="-122"/>
                <a:ea typeface="微软雅黑" pitchFamily="34" charset="-122"/>
              </a:rPr>
              <a:t>1</a:t>
            </a:r>
            <a:r>
              <a:rPr lang="zh-CN" altLang="en-US" sz="1800" smtClean="0">
                <a:latin typeface="微软雅黑" pitchFamily="34" charset="-122"/>
                <a:ea typeface="微软雅黑" pitchFamily="34" charset="-122"/>
              </a:rPr>
              <a:t>个</a:t>
            </a:r>
            <a:r>
              <a:rPr lang="en-US" altLang="zh-CN" sz="1800" smtClean="0">
                <a:latin typeface="微软雅黑" pitchFamily="34" charset="-122"/>
                <a:ea typeface="微软雅黑" pitchFamily="34" charset="-122"/>
              </a:rPr>
              <a:t>TextView</a:t>
            </a:r>
            <a:r>
              <a:rPr lang="zh-CN" altLang="en-US" sz="1800" smtClean="0">
                <a:latin typeface="微软雅黑" pitchFamily="34" charset="-122"/>
                <a:ea typeface="微软雅黑" pitchFamily="34" charset="-122"/>
              </a:rPr>
              <a:t>控件；</a:t>
            </a:r>
            <a:endParaRPr lang="en-US" altLang="zh-CN" sz="1800" smtClean="0">
              <a:latin typeface="微软雅黑" pitchFamily="34" charset="-122"/>
              <a:ea typeface="微软雅黑" pitchFamily="34" charset="-122"/>
            </a:endParaRPr>
          </a:p>
          <a:p>
            <a:pPr marL="1123950" lvl="2" indent="-361950" eaLnBrk="1" hangingPunct="1">
              <a:lnSpc>
                <a:spcPct val="130000"/>
              </a:lnSpc>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第</a:t>
            </a:r>
            <a:r>
              <a:rPr lang="en-US" altLang="zh-CN" sz="1800" smtClean="0">
                <a:latin typeface="微软雅黑" pitchFamily="34" charset="-122"/>
                <a:ea typeface="微软雅黑" pitchFamily="34" charset="-122"/>
              </a:rPr>
              <a:t>1</a:t>
            </a:r>
            <a:r>
              <a:rPr lang="zh-CN" altLang="en-US" sz="1800" smtClean="0">
                <a:latin typeface="微软雅黑" pitchFamily="34" charset="-122"/>
                <a:ea typeface="微软雅黑" pitchFamily="34" charset="-122"/>
              </a:rPr>
              <a:t>个内嵌的</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a:t>
            </a:r>
            <a:endParaRPr lang="en-US" altLang="zh-CN" sz="1800" smtClean="0">
              <a:latin typeface="微软雅黑" pitchFamily="34" charset="-122"/>
              <a:ea typeface="微软雅黑" pitchFamily="34" charset="-122"/>
            </a:endParaRPr>
          </a:p>
          <a:p>
            <a:pPr marL="1123950" lvl="2" indent="-361950" eaLnBrk="1" hangingPunct="1">
              <a:lnSpc>
                <a:spcPct val="130000"/>
              </a:lnSpc>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第</a:t>
            </a:r>
            <a:r>
              <a:rPr lang="en-US" altLang="zh-CN" sz="1800" smtClean="0">
                <a:latin typeface="微软雅黑" pitchFamily="34" charset="-122"/>
                <a:ea typeface="微软雅黑" pitchFamily="34" charset="-122"/>
              </a:rPr>
              <a:t>2</a:t>
            </a:r>
            <a:r>
              <a:rPr lang="zh-CN" altLang="en-US" sz="1800" smtClean="0">
                <a:latin typeface="微软雅黑" pitchFamily="34" charset="-122"/>
                <a:ea typeface="微软雅黑" pitchFamily="34" charset="-122"/>
              </a:rPr>
              <a:t>个内嵌的</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a:t>
            </a:r>
            <a:endParaRPr lang="en-US" altLang="zh-CN" sz="1800" smtClean="0">
              <a:latin typeface="微软雅黑" pitchFamily="34" charset="-122"/>
              <a:ea typeface="微软雅黑" pitchFamily="34" charset="-122"/>
            </a:endParaRPr>
          </a:p>
          <a:p>
            <a:pPr marL="1123950" lvl="2" indent="-361950" eaLnBrk="1" hangingPunct="1">
              <a:lnSpc>
                <a:spcPct val="130000"/>
              </a:lnSpc>
              <a:spcBef>
                <a:spcPts val="300"/>
              </a:spcBef>
              <a:buClr>
                <a:srgbClr val="0054A8"/>
              </a:buClr>
              <a:buSzPct val="66000"/>
              <a:buFont typeface="Wingdings" pitchFamily="2" charset="2"/>
              <a:buChar char="u"/>
              <a:tabLst>
                <a:tab pos="449263" algn="l"/>
                <a:tab pos="3579813" algn="l"/>
                <a:tab pos="3765550" algn="l"/>
                <a:tab pos="6915150" algn="l"/>
              </a:tabLst>
            </a:pPr>
            <a:r>
              <a:rPr lang="zh-CN" altLang="en-US" sz="1800" smtClean="0">
                <a:latin typeface="微软雅黑" pitchFamily="34" charset="-122"/>
                <a:ea typeface="微软雅黑" pitchFamily="34" charset="-122"/>
              </a:rPr>
              <a:t>第</a:t>
            </a:r>
            <a:r>
              <a:rPr lang="en-US" altLang="zh-CN" sz="1800" smtClean="0">
                <a:latin typeface="微软雅黑" pitchFamily="34" charset="-122"/>
                <a:ea typeface="微软雅黑" pitchFamily="34" charset="-122"/>
              </a:rPr>
              <a:t>3</a:t>
            </a:r>
            <a:r>
              <a:rPr lang="zh-CN" altLang="en-US" sz="1800" smtClean="0">
                <a:latin typeface="微软雅黑" pitchFamily="34" charset="-122"/>
                <a:ea typeface="微软雅黑" pitchFamily="34" charset="-122"/>
              </a:rPr>
              <a:t>个内嵌的</a:t>
            </a:r>
            <a:r>
              <a:rPr lang="en-US" altLang="zh-CN" sz="1800" smtClean="0">
                <a:latin typeface="微软雅黑" pitchFamily="34" charset="-122"/>
                <a:ea typeface="微软雅黑" pitchFamily="34" charset="-122"/>
              </a:rPr>
              <a:t>LinearLayout</a:t>
            </a:r>
            <a:r>
              <a:rPr lang="zh-CN" altLang="en-US" sz="1800" smtClean="0">
                <a:latin typeface="微软雅黑" pitchFamily="34" charset="-122"/>
                <a:ea typeface="微软雅黑" pitchFamily="34" charset="-122"/>
              </a:rPr>
              <a:t>。</a:t>
            </a:r>
            <a:endParaRPr lang="en-US" altLang="zh-CN" sz="1800" smtClean="0">
              <a:latin typeface="微软雅黑" pitchFamily="34" charset="-122"/>
              <a:ea typeface="微软雅黑" pitchFamily="34" charset="-122"/>
            </a:endParaRPr>
          </a:p>
          <a:p>
            <a:pPr marL="723900" lvl="1" indent="-361950" eaLnBrk="1" hangingPunct="1">
              <a:lnSpc>
                <a:spcPct val="130000"/>
              </a:lnSpc>
              <a:spcBef>
                <a:spcPts val="300"/>
              </a:spcBef>
              <a:buClr>
                <a:srgbClr val="0054A8"/>
              </a:buClr>
              <a:buFont typeface="Wingdings" pitchFamily="2" charset="2"/>
              <a:buChar char="l"/>
              <a:tabLst>
                <a:tab pos="449263" algn="l"/>
                <a:tab pos="3579813" algn="l"/>
                <a:tab pos="3765550" algn="l"/>
                <a:tab pos="6915150" algn="l"/>
              </a:tabLst>
            </a:pPr>
            <a:r>
              <a:rPr lang="zh-CN" altLang="en-US" sz="2200" smtClean="0">
                <a:latin typeface="微软雅黑" pitchFamily="34" charset="-122"/>
                <a:ea typeface="微软雅黑" pitchFamily="34" charset="-122"/>
              </a:rPr>
              <a:t>字符串资源文件</a:t>
            </a:r>
            <a:r>
              <a:rPr lang="en-US" altLang="zh-CN" sz="2200" smtClean="0">
                <a:latin typeface="微软雅黑" pitchFamily="34" charset="-122"/>
                <a:ea typeface="微软雅黑" pitchFamily="34" charset="-122"/>
              </a:rPr>
              <a:t>strings.xml</a:t>
            </a:r>
          </a:p>
          <a:p>
            <a:pPr marL="723900" lvl="1" indent="-361950" eaLnBrk="1" hangingPunct="1">
              <a:lnSpc>
                <a:spcPct val="130000"/>
              </a:lnSpc>
              <a:spcBef>
                <a:spcPts val="300"/>
              </a:spcBef>
              <a:buClr>
                <a:srgbClr val="0054A8"/>
              </a:buClr>
              <a:buFont typeface="Wingdings" pitchFamily="2" charset="2"/>
              <a:buChar char="l"/>
              <a:tabLst>
                <a:tab pos="449263" algn="l"/>
                <a:tab pos="3579813" algn="l"/>
                <a:tab pos="3765550" algn="l"/>
                <a:tab pos="6915150" algn="l"/>
              </a:tabLst>
            </a:pPr>
            <a:r>
              <a:rPr lang="zh-CN" altLang="en-US" sz="2200" smtClean="0">
                <a:latin typeface="微软雅黑" pitchFamily="34" charset="-122"/>
                <a:ea typeface="微软雅黑" pitchFamily="34" charset="-122"/>
              </a:rPr>
              <a:t>样式文件</a:t>
            </a:r>
            <a:r>
              <a:rPr lang="en-US" altLang="zh-CN" sz="2200" smtClean="0">
                <a:latin typeface="微软雅黑" pitchFamily="34" charset="-122"/>
                <a:ea typeface="微软雅黑" pitchFamily="34" charset="-122"/>
              </a:rPr>
              <a:t>style.xml</a:t>
            </a: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pitchFamily="2" charset="-122"/>
            </a:endParaRPr>
          </a:p>
        </p:txBody>
      </p:sp>
      <p:sp>
        <p:nvSpPr>
          <p:cNvPr id="40965" name="Rectangle 6"/>
          <p:cNvSpPr>
            <a:spLocks noChangeArrowheads="1"/>
          </p:cNvSpPr>
          <p:nvPr/>
        </p:nvSpPr>
        <p:spPr bwMode="gray">
          <a:xfrm>
            <a:off x="1155700" y="990600"/>
            <a:ext cx="6934200" cy="228600"/>
          </a:xfrm>
          <a:prstGeom prst="rect">
            <a:avLst/>
          </a:prstGeom>
          <a:noFill/>
          <a:ln w="9525">
            <a:noFill/>
            <a:miter lim="800000"/>
            <a:headEnd/>
            <a:tailEnd/>
          </a:ln>
        </p:spPr>
        <p:txBody>
          <a:bodyPr/>
          <a:lstStyle/>
          <a:p>
            <a:pPr marL="342900" indent="-342900" algn="r">
              <a:lnSpc>
                <a:spcPct val="80000"/>
              </a:lnSpc>
              <a:spcBef>
                <a:spcPct val="20000"/>
              </a:spcBef>
              <a:buClr>
                <a:schemeClr val="tx2"/>
              </a:buClr>
              <a:buFont typeface="Wingdings" pitchFamily="2" charset="2"/>
              <a:buNone/>
            </a:pPr>
            <a:r>
              <a:rPr lang="zh-CN" altLang="en-US" sz="1000" b="1">
                <a:ea typeface="宋体" pitchFamily="2" charset="-122"/>
              </a:rPr>
              <a:t>第四章  </a:t>
            </a:r>
            <a:r>
              <a:rPr lang="en-US" altLang="zh-CN" sz="1000" b="1">
                <a:ea typeface="宋体" pitchFamily="2" charset="-122"/>
              </a:rPr>
              <a:t>Android</a:t>
            </a:r>
            <a:r>
              <a:rPr lang="zh-CN" altLang="en-US" sz="1000" b="1">
                <a:ea typeface="宋体" pitchFamily="2" charset="-122"/>
              </a:rPr>
              <a:t>常用基本控件</a:t>
            </a:r>
            <a:endParaRPr lang="en-US" altLang="zh-CN" sz="1000" b="1">
              <a:ea typeface="宋体" pitchFamily="2" charset="-122"/>
            </a:endParaRPr>
          </a:p>
          <a:p>
            <a:pPr marL="342900" indent="-342900" algn="r">
              <a:lnSpc>
                <a:spcPct val="80000"/>
              </a:lnSpc>
              <a:spcBef>
                <a:spcPct val="20000"/>
              </a:spcBef>
              <a:buClr>
                <a:schemeClr val="tx2"/>
              </a:buClr>
              <a:buFont typeface="Wingdings" pitchFamily="2" charset="2"/>
              <a:buChar char="v"/>
            </a:pPr>
            <a:endParaRPr lang="zh-CN" altLang="en-US" sz="1200" b="1">
              <a:ea typeface="宋体" pitchFamily="2" charset="-122"/>
            </a:endParaRPr>
          </a:p>
        </p:txBody>
      </p:sp>
      <p:pic>
        <p:nvPicPr>
          <p:cNvPr id="40966" name="图片 64"/>
          <p:cNvPicPr>
            <a:picLocks noChangeAspect="1" noChangeArrowheads="1"/>
          </p:cNvPicPr>
          <p:nvPr/>
        </p:nvPicPr>
        <p:blipFill>
          <a:blip r:embed="rId2" cstate="print"/>
          <a:srcRect/>
          <a:stretch>
            <a:fillRect/>
          </a:stretch>
        </p:blipFill>
        <p:spPr bwMode="auto">
          <a:xfrm>
            <a:off x="5572125" y="1714500"/>
            <a:ext cx="3265488" cy="4786313"/>
          </a:xfrm>
          <a:prstGeom prst="rect">
            <a:avLst/>
          </a:prstGeom>
          <a:noFill/>
          <a:ln w="9525">
            <a:noFill/>
            <a:miter lim="800000"/>
            <a:headEnd/>
            <a:tailEnd/>
          </a:ln>
        </p:spPr>
      </p:pic>
      <p:sp>
        <p:nvSpPr>
          <p:cNvPr id="10" name="Rectangle 7"/>
          <p:cNvSpPr>
            <a:spLocks noChangeArrowheads="1"/>
          </p:cNvSpPr>
          <p:nvPr/>
        </p:nvSpPr>
        <p:spPr bwMode="auto">
          <a:xfrm>
            <a:off x="5675313" y="2274888"/>
            <a:ext cx="3025775" cy="4103687"/>
          </a:xfrm>
          <a:prstGeom prst="rect">
            <a:avLst/>
          </a:prstGeom>
          <a:solidFill>
            <a:srgbClr val="3399FF">
              <a:alpha val="29019"/>
            </a:srgbClr>
          </a:solidFill>
          <a:ln w="38100">
            <a:solidFill>
              <a:schemeClr val="bg1"/>
            </a:solidFill>
            <a:miter lim="800000"/>
            <a:headEnd/>
            <a:tailEnd/>
          </a:ln>
        </p:spPr>
        <p:txBody>
          <a:bodyPr wrap="none" anchor="ctr"/>
          <a:lstStyle/>
          <a:p>
            <a:endParaRPr lang="zh-CN" altLang="en-US">
              <a:ea typeface="宋体" pitchFamily="2" charset="-122"/>
            </a:endParaRPr>
          </a:p>
        </p:txBody>
      </p:sp>
      <p:sp>
        <p:nvSpPr>
          <p:cNvPr id="40968" name="AutoShape 8"/>
          <p:cNvSpPr>
            <a:spLocks noChangeArrowheads="1"/>
          </p:cNvSpPr>
          <p:nvPr/>
        </p:nvSpPr>
        <p:spPr bwMode="auto">
          <a:xfrm>
            <a:off x="6188075" y="2419350"/>
            <a:ext cx="2089150" cy="574675"/>
          </a:xfrm>
          <a:prstGeom prst="roundRect">
            <a:avLst>
              <a:gd name="adj" fmla="val 35912"/>
            </a:avLst>
          </a:prstGeom>
          <a:solidFill>
            <a:srgbClr val="FF6600">
              <a:alpha val="30980"/>
            </a:srgbClr>
          </a:solidFill>
          <a:ln w="38100">
            <a:solidFill>
              <a:schemeClr val="accent1"/>
            </a:solidFill>
            <a:round/>
            <a:headEnd/>
            <a:tailEnd/>
          </a:ln>
        </p:spPr>
        <p:txBody>
          <a:bodyPr wrap="none" anchor="ctr"/>
          <a:lstStyle/>
          <a:p>
            <a:endParaRPr lang="zh-CN" altLang="en-US">
              <a:ea typeface="宋体" pitchFamily="2" charset="-122"/>
            </a:endParaRPr>
          </a:p>
        </p:txBody>
      </p:sp>
      <p:sp>
        <p:nvSpPr>
          <p:cNvPr id="40969" name="Rectangle 9"/>
          <p:cNvSpPr>
            <a:spLocks noChangeArrowheads="1"/>
          </p:cNvSpPr>
          <p:nvPr/>
        </p:nvSpPr>
        <p:spPr bwMode="auto">
          <a:xfrm>
            <a:off x="5788025" y="3267075"/>
            <a:ext cx="2808288" cy="503238"/>
          </a:xfrm>
          <a:prstGeom prst="rect">
            <a:avLst/>
          </a:prstGeom>
          <a:noFill/>
          <a:ln w="38100">
            <a:solidFill>
              <a:schemeClr val="bg1"/>
            </a:solidFill>
            <a:miter lim="800000"/>
            <a:headEnd/>
            <a:tailEnd/>
          </a:ln>
        </p:spPr>
        <p:txBody>
          <a:bodyPr wrap="none" anchor="ctr"/>
          <a:lstStyle/>
          <a:p>
            <a:endParaRPr lang="zh-CN" altLang="en-US">
              <a:ea typeface="宋体" pitchFamily="2" charset="-122"/>
            </a:endParaRPr>
          </a:p>
        </p:txBody>
      </p:sp>
      <p:sp>
        <p:nvSpPr>
          <p:cNvPr id="40970" name="Rectangle 11"/>
          <p:cNvSpPr>
            <a:spLocks noChangeArrowheads="1"/>
          </p:cNvSpPr>
          <p:nvPr/>
        </p:nvSpPr>
        <p:spPr bwMode="auto">
          <a:xfrm>
            <a:off x="5788025" y="3824288"/>
            <a:ext cx="2808288" cy="503237"/>
          </a:xfrm>
          <a:prstGeom prst="rect">
            <a:avLst/>
          </a:prstGeom>
          <a:noFill/>
          <a:ln w="38100">
            <a:solidFill>
              <a:schemeClr val="bg1"/>
            </a:solidFill>
            <a:miter lim="800000"/>
            <a:headEnd/>
            <a:tailEnd/>
          </a:ln>
        </p:spPr>
        <p:txBody>
          <a:bodyPr wrap="none" anchor="ctr"/>
          <a:lstStyle/>
          <a:p>
            <a:endParaRPr lang="zh-CN" altLang="en-US">
              <a:ea typeface="宋体" pitchFamily="2" charset="-122"/>
            </a:endParaRPr>
          </a:p>
        </p:txBody>
      </p:sp>
      <p:sp>
        <p:nvSpPr>
          <p:cNvPr id="40971" name="Rectangle 12"/>
          <p:cNvSpPr>
            <a:spLocks noChangeArrowheads="1"/>
          </p:cNvSpPr>
          <p:nvPr/>
        </p:nvSpPr>
        <p:spPr bwMode="auto">
          <a:xfrm>
            <a:off x="5786438" y="4403725"/>
            <a:ext cx="2808287" cy="1824038"/>
          </a:xfrm>
          <a:prstGeom prst="rect">
            <a:avLst/>
          </a:prstGeom>
          <a:noFill/>
          <a:ln w="38100">
            <a:solidFill>
              <a:schemeClr val="bg1"/>
            </a:solidFill>
            <a:miter lim="800000"/>
            <a:headEnd/>
            <a:tailEnd/>
          </a:ln>
        </p:spPr>
        <p:txBody>
          <a:bodyPr wrap="none" anchor="ctr"/>
          <a:lstStyle/>
          <a:p>
            <a:endParaRPr lang="zh-CN" altLang="en-US">
              <a:ea typeface="宋体" pitchFamily="2" charset="-122"/>
            </a:endParaRPr>
          </a:p>
        </p:txBody>
      </p:sp>
      <p:sp>
        <p:nvSpPr>
          <p:cNvPr id="40972" name="AutoShape 13"/>
          <p:cNvSpPr>
            <a:spLocks noChangeArrowheads="1"/>
          </p:cNvSpPr>
          <p:nvPr/>
        </p:nvSpPr>
        <p:spPr bwMode="auto">
          <a:xfrm>
            <a:off x="5837238" y="3354388"/>
            <a:ext cx="936625" cy="358775"/>
          </a:xfrm>
          <a:prstGeom prst="roundRect">
            <a:avLst>
              <a:gd name="adj" fmla="val 35912"/>
            </a:avLst>
          </a:prstGeom>
          <a:solidFill>
            <a:srgbClr val="FF6600">
              <a:alpha val="30980"/>
            </a:srgbClr>
          </a:solidFill>
          <a:ln w="19050">
            <a:solidFill>
              <a:schemeClr val="accent1"/>
            </a:solidFill>
            <a:round/>
            <a:headEnd/>
            <a:tailEnd/>
          </a:ln>
        </p:spPr>
        <p:txBody>
          <a:bodyPr wrap="none" anchor="ctr"/>
          <a:lstStyle/>
          <a:p>
            <a:endParaRPr lang="zh-CN" altLang="en-US">
              <a:ea typeface="宋体" pitchFamily="2" charset="-122"/>
            </a:endParaRPr>
          </a:p>
        </p:txBody>
      </p:sp>
      <p:sp>
        <p:nvSpPr>
          <p:cNvPr id="40973" name="AutoShape 14"/>
          <p:cNvSpPr>
            <a:spLocks noChangeArrowheads="1"/>
          </p:cNvSpPr>
          <p:nvPr/>
        </p:nvSpPr>
        <p:spPr bwMode="auto">
          <a:xfrm>
            <a:off x="6845300" y="3354388"/>
            <a:ext cx="1655763" cy="358775"/>
          </a:xfrm>
          <a:prstGeom prst="roundRect">
            <a:avLst>
              <a:gd name="adj" fmla="val 35912"/>
            </a:avLst>
          </a:prstGeom>
          <a:solidFill>
            <a:srgbClr val="FF00FF">
              <a:alpha val="30980"/>
            </a:srgbClr>
          </a:solidFill>
          <a:ln w="19050">
            <a:solidFill>
              <a:schemeClr val="accent1"/>
            </a:solidFill>
            <a:round/>
            <a:headEnd/>
            <a:tailEnd/>
          </a:ln>
        </p:spPr>
        <p:txBody>
          <a:bodyPr wrap="none" anchor="ctr"/>
          <a:lstStyle/>
          <a:p>
            <a:endParaRPr lang="zh-CN" altLang="en-US">
              <a:ea typeface="宋体" pitchFamily="2" charset="-122"/>
            </a:endParaRPr>
          </a:p>
        </p:txBody>
      </p:sp>
      <p:sp>
        <p:nvSpPr>
          <p:cNvPr id="40974" name="AutoShape 15"/>
          <p:cNvSpPr>
            <a:spLocks noChangeArrowheads="1"/>
          </p:cNvSpPr>
          <p:nvPr/>
        </p:nvSpPr>
        <p:spPr bwMode="auto">
          <a:xfrm>
            <a:off x="5837238" y="3890963"/>
            <a:ext cx="936625" cy="358775"/>
          </a:xfrm>
          <a:prstGeom prst="roundRect">
            <a:avLst>
              <a:gd name="adj" fmla="val 35912"/>
            </a:avLst>
          </a:prstGeom>
          <a:solidFill>
            <a:srgbClr val="FF6600">
              <a:alpha val="30980"/>
            </a:srgbClr>
          </a:solidFill>
          <a:ln w="19050">
            <a:solidFill>
              <a:schemeClr val="accent1"/>
            </a:solidFill>
            <a:round/>
            <a:headEnd/>
            <a:tailEnd/>
          </a:ln>
        </p:spPr>
        <p:txBody>
          <a:bodyPr wrap="none" anchor="ctr"/>
          <a:lstStyle/>
          <a:p>
            <a:endParaRPr lang="zh-CN" altLang="en-US">
              <a:ea typeface="宋体" pitchFamily="2" charset="-122"/>
            </a:endParaRPr>
          </a:p>
        </p:txBody>
      </p:sp>
      <p:sp>
        <p:nvSpPr>
          <p:cNvPr id="40975" name="AutoShape 16"/>
          <p:cNvSpPr>
            <a:spLocks noChangeArrowheads="1"/>
          </p:cNvSpPr>
          <p:nvPr/>
        </p:nvSpPr>
        <p:spPr bwMode="auto">
          <a:xfrm>
            <a:off x="6845300" y="3890963"/>
            <a:ext cx="1655763" cy="358775"/>
          </a:xfrm>
          <a:prstGeom prst="roundRect">
            <a:avLst>
              <a:gd name="adj" fmla="val 35912"/>
            </a:avLst>
          </a:prstGeom>
          <a:solidFill>
            <a:srgbClr val="FF00FF">
              <a:alpha val="30980"/>
            </a:srgbClr>
          </a:solidFill>
          <a:ln w="19050">
            <a:solidFill>
              <a:schemeClr val="accent1"/>
            </a:solidFill>
            <a:round/>
            <a:headEnd/>
            <a:tailEnd/>
          </a:ln>
        </p:spPr>
        <p:txBody>
          <a:bodyPr wrap="none" anchor="ctr"/>
          <a:lstStyle/>
          <a:p>
            <a:endParaRPr lang="zh-CN" altLang="en-US">
              <a:ea typeface="宋体" pitchFamily="2" charset="-122"/>
            </a:endParaRPr>
          </a:p>
        </p:txBody>
      </p:sp>
      <p:sp>
        <p:nvSpPr>
          <p:cNvPr id="40976" name="AutoShape 17"/>
          <p:cNvSpPr>
            <a:spLocks noChangeArrowheads="1"/>
          </p:cNvSpPr>
          <p:nvPr/>
        </p:nvSpPr>
        <p:spPr bwMode="auto">
          <a:xfrm>
            <a:off x="7205663" y="4476750"/>
            <a:ext cx="590550" cy="358775"/>
          </a:xfrm>
          <a:prstGeom prst="roundRect">
            <a:avLst>
              <a:gd name="adj" fmla="val 35912"/>
            </a:avLst>
          </a:prstGeom>
          <a:solidFill>
            <a:schemeClr val="tx2">
              <a:alpha val="30980"/>
            </a:schemeClr>
          </a:solidFill>
          <a:ln w="19050">
            <a:solidFill>
              <a:schemeClr val="accent1"/>
            </a:solidFill>
            <a:round/>
            <a:headEnd/>
            <a:tailEnd/>
          </a:ln>
        </p:spPr>
        <p:txBody>
          <a:bodyPr wrap="none" anchor="ctr"/>
          <a:lstStyle/>
          <a:p>
            <a:endParaRPr lang="zh-CN" altLang="en-US">
              <a:ea typeface="宋体" pitchFamily="2" charset="-122"/>
            </a:endParaRPr>
          </a:p>
        </p:txBody>
      </p:sp>
      <p:sp>
        <p:nvSpPr>
          <p:cNvPr id="40977" name="AutoShape 18"/>
          <p:cNvSpPr>
            <a:spLocks noChangeArrowheads="1"/>
          </p:cNvSpPr>
          <p:nvPr/>
        </p:nvSpPr>
        <p:spPr bwMode="auto">
          <a:xfrm>
            <a:off x="7924800" y="4476750"/>
            <a:ext cx="576263" cy="358775"/>
          </a:xfrm>
          <a:prstGeom prst="roundRect">
            <a:avLst>
              <a:gd name="adj" fmla="val 35912"/>
            </a:avLst>
          </a:prstGeom>
          <a:solidFill>
            <a:schemeClr val="tx2">
              <a:alpha val="30980"/>
            </a:schemeClr>
          </a:solidFill>
          <a:ln w="19050">
            <a:solidFill>
              <a:schemeClr val="accent1"/>
            </a:solidFill>
            <a:round/>
            <a:headEnd/>
            <a:tailEnd/>
          </a:ln>
        </p:spPr>
        <p:txBody>
          <a:bodyPr wrap="none" anchor="ct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206TGp_window_light_v2">
  <a:themeElements>
    <a:clrScheme name="自定义 1">
      <a:dk1>
        <a:sysClr val="windowText" lastClr="000000"/>
      </a:dk1>
      <a:lt1>
        <a:srgbClr val="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6TGp_window_light_v2 1">
        <a:dk1>
          <a:srgbClr val="000000"/>
        </a:dk1>
        <a:lt1>
          <a:srgbClr val="FFFFFF"/>
        </a:lt1>
        <a:dk2>
          <a:srgbClr val="193583"/>
        </a:dk2>
        <a:lt2>
          <a:srgbClr val="C0C0C0"/>
        </a:lt2>
        <a:accent1>
          <a:srgbClr val="E46C22"/>
        </a:accent1>
        <a:accent2>
          <a:srgbClr val="14CAEE"/>
        </a:accent2>
        <a:accent3>
          <a:srgbClr val="FFFFFF"/>
        </a:accent3>
        <a:accent4>
          <a:srgbClr val="000000"/>
        </a:accent4>
        <a:accent5>
          <a:srgbClr val="EFBAAB"/>
        </a:accent5>
        <a:accent6>
          <a:srgbClr val="11B7D8"/>
        </a:accent6>
        <a:hlink>
          <a:srgbClr val="6A6AE2"/>
        </a:hlink>
        <a:folHlink>
          <a:srgbClr val="66A444"/>
        </a:folHlink>
      </a:clrScheme>
      <a:clrMap bg1="lt1" tx1="dk1" bg2="lt2" tx2="dk2" accent1="accent1" accent2="accent2" accent3="accent3" accent4="accent4" accent5="accent5" accent6="accent6" hlink="hlink" folHlink="folHlink"/>
    </a:extraClrScheme>
    <a:extraClrScheme>
      <a:clrScheme name="206TGp_window_light_v2 2">
        <a:dk1>
          <a:srgbClr val="000000"/>
        </a:dk1>
        <a:lt1>
          <a:srgbClr val="FFFFFF"/>
        </a:lt1>
        <a:dk2>
          <a:srgbClr val="003366"/>
        </a:dk2>
        <a:lt2>
          <a:srgbClr val="C0C0C0"/>
        </a:lt2>
        <a:accent1>
          <a:srgbClr val="76CA2A"/>
        </a:accent1>
        <a:accent2>
          <a:srgbClr val="E5772D"/>
        </a:accent2>
        <a:accent3>
          <a:srgbClr val="FFFFFF"/>
        </a:accent3>
        <a:accent4>
          <a:srgbClr val="000000"/>
        </a:accent4>
        <a:accent5>
          <a:srgbClr val="BDE1AC"/>
        </a:accent5>
        <a:accent6>
          <a:srgbClr val="CF6B28"/>
        </a:accent6>
        <a:hlink>
          <a:srgbClr val="1A50B2"/>
        </a:hlink>
        <a:folHlink>
          <a:srgbClr val="855ADA"/>
        </a:folHlink>
      </a:clrScheme>
      <a:clrMap bg1="lt1" tx1="dk1" bg2="lt2" tx2="dk2" accent1="accent1" accent2="accent2" accent3="accent3" accent4="accent4" accent5="accent5" accent6="accent6" hlink="hlink" folHlink="folHlink"/>
    </a:extraClrScheme>
    <a:extraClrScheme>
      <a:clrScheme name="206TGp_window_light_v2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3370</TotalTime>
  <Words>8721</Words>
  <Application>Microsoft Office PowerPoint</Application>
  <PresentationFormat>全屏显示(4:3)</PresentationFormat>
  <Paragraphs>1302</Paragraphs>
  <Slides>94</Slides>
  <Notes>1</Notes>
  <HiddenSlides>4</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94</vt:i4>
      </vt:variant>
    </vt:vector>
  </HeadingPairs>
  <TitlesOfParts>
    <vt:vector size="108" baseType="lpstr">
      <vt:lpstr>Arial Unicode MS</vt:lpstr>
      <vt:lpstr>Menlo</vt:lpstr>
      <vt:lpstr>黑体</vt:lpstr>
      <vt:lpstr>宋体</vt:lpstr>
      <vt:lpstr>微软雅黑</vt:lpstr>
      <vt:lpstr>Aharoni</vt:lpstr>
      <vt:lpstr>Arial</vt:lpstr>
      <vt:lpstr>Bauhaus 93</vt:lpstr>
      <vt:lpstr>Calibri</vt:lpstr>
      <vt:lpstr>Franklin Gothic Book</vt:lpstr>
      <vt:lpstr>Franklin Gothic Medium</vt:lpstr>
      <vt:lpstr>Times New Roman</vt:lpstr>
      <vt:lpstr>Wingdings</vt:lpstr>
      <vt:lpstr>206TGp_window_light_v2</vt:lpstr>
      <vt:lpstr>Android移动应用程序开发教程</vt:lpstr>
      <vt:lpstr>第3章 基本控件与布局管理器</vt:lpstr>
      <vt:lpstr>PowerPoint 演示文稿</vt:lpstr>
      <vt:lpstr>6.1 用户界面基础</vt:lpstr>
      <vt:lpstr>3.1  控件概述 </vt:lpstr>
      <vt:lpstr>3.1.1  控件的构成 </vt:lpstr>
      <vt:lpstr>3.1.3  方法和事件的使用 </vt:lpstr>
      <vt:lpstr>PowerPoint 演示文稿</vt:lpstr>
      <vt:lpstr>PowerPoint 演示文稿</vt:lpstr>
      <vt:lpstr>PowerPoint 演示文稿</vt:lpstr>
      <vt:lpstr>PowerPoint 演示文稿</vt:lpstr>
      <vt:lpstr>3.1 widget包与控件</vt:lpstr>
      <vt:lpstr>3.1 widget包与控件</vt:lpstr>
      <vt:lpstr>PowerPoint 演示文稿</vt:lpstr>
      <vt:lpstr>3.2 Form Widgets</vt:lpstr>
      <vt:lpstr>TextView</vt:lpstr>
      <vt:lpstr>PowerPoint 演示文稿</vt:lpstr>
      <vt:lpstr>TextView</vt:lpstr>
      <vt:lpstr>TextView</vt:lpstr>
      <vt:lpstr>TextView</vt:lpstr>
      <vt:lpstr>3.2 Form Widgets</vt:lpstr>
      <vt:lpstr>3.2 Form Widgets</vt:lpstr>
      <vt:lpstr>控制UI界面</vt:lpstr>
      <vt:lpstr>控制UI界面的三种方式</vt:lpstr>
      <vt:lpstr>控制UI界面的三种方式</vt:lpstr>
      <vt:lpstr>控制UI界面的三种方式</vt:lpstr>
      <vt:lpstr>控制UI界面的三种方式</vt:lpstr>
      <vt:lpstr>控制UI界面的三种方式</vt:lpstr>
      <vt:lpstr>控制UI界面的三种方式</vt:lpstr>
      <vt:lpstr>3.2 Form Widgets</vt:lpstr>
      <vt:lpstr>3.2 Form Widgets</vt:lpstr>
      <vt:lpstr>3.2 Form Widgets</vt:lpstr>
      <vt:lpstr>3.2 Form Widgets</vt:lpstr>
      <vt:lpstr>3.2 Form Widgets</vt:lpstr>
      <vt:lpstr>3.2 Form Widgets</vt:lpstr>
      <vt:lpstr>3.2 Form Widgets</vt:lpstr>
      <vt:lpstr>3.2 Form Widgets</vt:lpstr>
      <vt:lpstr>3.2 Form Widgets</vt:lpstr>
      <vt:lpstr>3.2 Form Widgets</vt:lpstr>
      <vt:lpstr>3.2 Form Widgets</vt:lpstr>
      <vt:lpstr>3.2 Form Widgets</vt:lpstr>
      <vt:lpstr>3.2 Form Widgets</vt:lpstr>
      <vt:lpstr>3.2 Form Widgets</vt:lpstr>
      <vt:lpstr>PowerPoint 演示文稿</vt:lpstr>
      <vt:lpstr>？和@的区别</vt:lpstr>
      <vt:lpstr>3.2 Form Widgets</vt:lpstr>
      <vt:lpstr>3.2 Form Widgets</vt:lpstr>
      <vt:lpstr>3.2 Form Widgets</vt:lpstr>
      <vt:lpstr>3.2 Form Widgets</vt:lpstr>
      <vt:lpstr>3.2 Form Widgets</vt:lpstr>
      <vt:lpstr>3.2 Form Widgets</vt:lpstr>
      <vt:lpstr>3.2 Form Widgets</vt:lpstr>
      <vt:lpstr>3.2 Form Widgets</vt:lpstr>
      <vt:lpstr>3.2 Form Widgets</vt:lpstr>
      <vt:lpstr>3.2 Form Widgets</vt:lpstr>
      <vt:lpstr>PowerPoint 演示文稿</vt:lpstr>
      <vt:lpstr>PowerPoint 演示文稿</vt:lpstr>
      <vt:lpstr>PowerPoint 演示文稿</vt:lpstr>
      <vt:lpstr>帧布局FrameLayout</vt:lpstr>
      <vt:lpstr>帧布局FrameLayout</vt:lpstr>
      <vt:lpstr>帧布局FrameLayout</vt:lpstr>
      <vt:lpstr>线性布局LinearLayout</vt:lpstr>
      <vt:lpstr>线性布局LinearLayout</vt:lpstr>
      <vt:lpstr>线性布局LinearLayout</vt:lpstr>
      <vt:lpstr>线性布局LinearLayout</vt:lpstr>
      <vt:lpstr>表格布局TableLayout</vt:lpstr>
      <vt:lpstr>表格布局TableLayout</vt:lpstr>
      <vt:lpstr>表格布局TableLayout</vt:lpstr>
      <vt:lpstr>相对布局RelativeLayout</vt:lpstr>
      <vt:lpstr>相对布局RelativeLayout</vt:lpstr>
      <vt:lpstr>相对布局RelativeLayout</vt:lpstr>
      <vt:lpstr>相对布局RelativeLayout</vt:lpstr>
      <vt:lpstr>约束布局ConstraintLayout</vt:lpstr>
      <vt:lpstr>约束布局ConstraintLayout</vt:lpstr>
      <vt:lpstr>约束布局ConstraintLayout</vt:lpstr>
      <vt:lpstr>3.4 布局管理器</vt:lpstr>
      <vt:lpstr>ImageView</vt:lpstr>
      <vt:lpstr>ImageView</vt:lpstr>
      <vt:lpstr>ImageView</vt:lpstr>
      <vt:lpstr>3.5 Image</vt:lpstr>
      <vt:lpstr>3.5 Image</vt:lpstr>
      <vt:lpstr>读取SD卡中的图片示例</vt:lpstr>
      <vt:lpstr>3.5 Image</vt:lpstr>
      <vt:lpstr>3.5 Image</vt:lpstr>
      <vt:lpstr>3.5 Image</vt:lpstr>
      <vt:lpstr>3.5 Image</vt:lpstr>
      <vt:lpstr>3.5 Image</vt:lpstr>
      <vt:lpstr>3.5 Image</vt:lpstr>
      <vt:lpstr>3.5 Image</vt:lpstr>
      <vt:lpstr>3.6 Time和Date</vt:lpstr>
      <vt:lpstr>3.6 Time和Date</vt:lpstr>
      <vt:lpstr>3.6 Time和Date</vt:lpstr>
      <vt:lpstr>习题</vt:lpstr>
      <vt:lpstr>设计用户登录界面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compaq</dc:creator>
  <cp:lastModifiedBy>lenovo</cp:lastModifiedBy>
  <cp:revision>295</cp:revision>
  <dcterms:created xsi:type="dcterms:W3CDTF">2010-06-02T01:45:28Z</dcterms:created>
  <dcterms:modified xsi:type="dcterms:W3CDTF">2019-03-25T07:13:38Z</dcterms:modified>
</cp:coreProperties>
</file>