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7" r:id="rId2"/>
    <p:sldId id="257" r:id="rId3"/>
    <p:sldId id="348" r:id="rId4"/>
    <p:sldId id="349" r:id="rId5"/>
    <p:sldId id="338" r:id="rId6"/>
    <p:sldId id="350" r:id="rId7"/>
    <p:sldId id="351" r:id="rId8"/>
    <p:sldId id="353" r:id="rId9"/>
    <p:sldId id="290" r:id="rId10"/>
    <p:sldId id="291" r:id="rId11"/>
    <p:sldId id="354" r:id="rId12"/>
    <p:sldId id="292" r:id="rId13"/>
    <p:sldId id="340" r:id="rId14"/>
    <p:sldId id="339" r:id="rId15"/>
    <p:sldId id="306" r:id="rId16"/>
    <p:sldId id="341" r:id="rId17"/>
    <p:sldId id="342" r:id="rId18"/>
    <p:sldId id="343" r:id="rId19"/>
    <p:sldId id="344" r:id="rId20"/>
    <p:sldId id="312" r:id="rId21"/>
    <p:sldId id="313" r:id="rId22"/>
    <p:sldId id="314" r:id="rId23"/>
    <p:sldId id="345" r:id="rId24"/>
    <p:sldId id="346" r:id="rId25"/>
    <p:sldId id="315" r:id="rId26"/>
    <p:sldId id="316" r:id="rId27"/>
    <p:sldId id="352" r:id="rId28"/>
    <p:sldId id="322" r:id="rId29"/>
    <p:sldId id="361" r:id="rId30"/>
    <p:sldId id="321" r:id="rId31"/>
    <p:sldId id="318" r:id="rId32"/>
    <p:sldId id="319" r:id="rId33"/>
    <p:sldId id="320" r:id="rId34"/>
    <p:sldId id="347" r:id="rId35"/>
    <p:sldId id="326" r:id="rId36"/>
    <p:sldId id="355" r:id="rId37"/>
    <p:sldId id="356" r:id="rId38"/>
    <p:sldId id="336" r:id="rId39"/>
    <p:sldId id="337" r:id="rId40"/>
    <p:sldId id="358" r:id="rId41"/>
    <p:sldId id="357" r:id="rId42"/>
    <p:sldId id="359" r:id="rId43"/>
    <p:sldId id="36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CC3300"/>
    <a:srgbClr val="822677"/>
    <a:srgbClr val="FFFFFF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32" autoAdjust="0"/>
    <p:restoredTop sz="94660"/>
  </p:normalViewPr>
  <p:slideViewPr>
    <p:cSldViewPr>
      <p:cViewPr>
        <p:scale>
          <a:sx n="66" d="100"/>
          <a:sy n="66" d="100"/>
        </p:scale>
        <p:origin x="-16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01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DB4086-49D2-44B6-BB75-DF37E3E1F92E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77DD6-AE1E-44BD-A099-74A9BB169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32352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8EECA-FA27-48A6-A779-72E50190DDA7}" type="datetimeFigureOut">
              <a:rPr lang="zh-CN" altLang="en-US"/>
              <a:pPr>
                <a:defRPr/>
              </a:pPr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3B86711-742C-490D-B48E-0E18B0480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95129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9724B8-8C40-479F-94A9-AD7B7F4D1C62}" type="slidenum">
              <a:rPr lang="zh-CN" altLang="en-US" smtClean="0">
                <a:latin typeface="Arial" charset="0"/>
              </a:rPr>
              <a:pPr/>
              <a:t>1</a:t>
            </a:fld>
            <a:endParaRPr lang="zh-CN" altLang="en-US" smtClean="0">
              <a:latin typeface="Arial" charset="0"/>
            </a:endParaRPr>
          </a:p>
        </p:txBody>
      </p:sp>
      <p:sp>
        <p:nvSpPr>
          <p:cNvPr id="35845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166" y="2071678"/>
            <a:ext cx="6142390" cy="2071702"/>
          </a:xfrm>
        </p:spPr>
        <p:txBody>
          <a:bodyPr/>
          <a:lstStyle>
            <a:lvl1pPr algn="r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sz="quarter" idx="12"/>
          </p:nvPr>
        </p:nvSpPr>
        <p:spPr>
          <a:xfrm>
            <a:off x="1857356" y="4014798"/>
            <a:ext cx="5143517" cy="914400"/>
          </a:xfr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3200" b="1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1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744EB-1720-485B-BF4F-7F6616BBBCA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5F300-8D28-4ED0-ADB8-6BFF5B7D148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3375" y="404813"/>
            <a:ext cx="2047875" cy="596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404813"/>
            <a:ext cx="5991225" cy="5969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027C6-492C-42A1-9C87-539D34B6968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268413"/>
            <a:ext cx="8191500" cy="51054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508D7-517E-45C0-97D0-D3CF8C2D09A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0"/>
            <a:ext cx="70866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05288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8513" y="1196975"/>
            <a:ext cx="4206875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D5010-2431-4D45-8086-8473FBB263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443663" y="65246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www.3gmsc.com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AD576-420F-419B-9C7C-1D6E0860BC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71714-DFCF-415C-811D-09A02F3CD46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1700" y="1268413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A6E05-D347-491D-B197-3F4AD48D4C7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BC1E2-3DBD-4748-AF7B-76B911A32A3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6C38-02A9-45E5-A851-161FC998A6C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74717-F342-4028-A280-66ED4D9177F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F89F2-D27C-4C68-AA95-468B37A21BF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C32A4-D164-4C21-8C0C-FB541860B92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9750" y="1268413"/>
            <a:ext cx="81915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6D13F28-0258-4FE5-8CC5-5CF22DFBF0B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3" name="Picture 107" descr="未标题-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59788" y="404813"/>
            <a:ext cx="4778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823913" y="19050"/>
            <a:ext cx="24622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应用开发教程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6803189" y="6382787"/>
            <a:ext cx="169790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2800" b="1" i="1" spc="300" dirty="0">
                <a:ln/>
                <a:solidFill>
                  <a:srgbClr val="69B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Android</a:t>
            </a:r>
            <a:endParaRPr lang="zh-CN" altLang="en-US" sz="2800" b="1" i="1" spc="300" dirty="0">
              <a:ln/>
              <a:solidFill>
                <a:srgbClr val="69B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Medium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android/app/PendingIntent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eveloper.android.com/reference/android/content/Intent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2"/>
          </p:nvPr>
        </p:nvSpPr>
        <p:spPr>
          <a:xfrm>
            <a:off x="1641475" y="4071938"/>
            <a:ext cx="5608638" cy="922337"/>
          </a:xfrm>
        </p:spPr>
        <p:txBody>
          <a:bodyPr/>
          <a:lstStyle/>
          <a:p>
            <a:pPr eaLnBrk="1" hangingPunct="1">
              <a:defRPr/>
            </a:pPr>
            <a:r>
              <a:rPr/>
              <a:t>第</a:t>
            </a:r>
            <a:r>
              <a:rPr lang="en-US"/>
              <a:t>5</a:t>
            </a:r>
            <a:r>
              <a:rPr/>
              <a:t>章 使用系统组件</a:t>
            </a:r>
            <a:endParaRPr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1563" y="1644650"/>
            <a:ext cx="6286500" cy="2141538"/>
          </a:xfrm>
        </p:spPr>
        <p:txBody>
          <a:bodyPr/>
          <a:lstStyle/>
          <a:p>
            <a:pPr>
              <a:lnSpc>
                <a:spcPts val="5800"/>
              </a:lnSpc>
              <a:defRPr/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haroni" pitchFamily="2" charset="-79"/>
              </a:rPr>
              <a:t>Android</a:t>
            </a:r>
            <a:r>
              <a:rPr lang="zh-CN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cs typeface="Aharoni" pitchFamily="2" charset="-79"/>
              </a:rPr>
              <a:t>移动应用程序开发教程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8713788" cy="55435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en-US" sz="24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系统主要提供四类对话框：</a:t>
            </a:r>
          </a:p>
          <a:p>
            <a:pPr marL="723900" lvl="1" indent="-361950" eaLnBrk="1" hangingPunct="1">
              <a:lnSpc>
                <a:spcPct val="13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提示对话框（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AlertDialog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普通对话框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列表对话框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单选按钮对话框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复选框对话框。</a:t>
            </a:r>
          </a:p>
          <a:p>
            <a:pPr marL="723900" lvl="1" indent="-361950" eaLnBrk="1" hangingPunct="1">
              <a:lnSpc>
                <a:spcPct val="13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进度对话框（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ProgressDialog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）：继承自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AlertDialog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pPr marL="723900" lvl="1" indent="-361950" eaLnBrk="1" hangingPunct="1">
              <a:lnSpc>
                <a:spcPct val="13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日期选择对话框（ 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DatePickerDialog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  <a:p>
            <a:pPr marL="723900" lvl="1" indent="-361950" eaLnBrk="1" hangingPunct="1">
              <a:lnSpc>
                <a:spcPct val="13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时间选择对话框（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TimePickerDialog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v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Android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对话框都类位于</a:t>
            </a:r>
            <a:r>
              <a:rPr lang="en-US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android.app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包下。</a:t>
            </a:r>
          </a:p>
          <a:p>
            <a:pPr lvl="1">
              <a:lnSpc>
                <a:spcPct val="95000"/>
              </a:lnSpc>
              <a:spcBef>
                <a:spcPct val="25000"/>
              </a:spcBef>
              <a:tabLst>
                <a:tab pos="3943350" algn="l"/>
                <a:tab pos="6724650" algn="l"/>
                <a:tab pos="6915150" algn="l"/>
              </a:tabLst>
              <a:defRPr/>
            </a:pPr>
            <a:endParaRPr lang="zh-CN" altLang="en-US" sz="2000" dirty="0" smtClean="0">
              <a:ea typeface="宋体" pitchFamily="2" charset="-122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5.2 Dialog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5608" name="图片 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214422"/>
            <a:ext cx="21240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图片 9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1214422"/>
            <a:ext cx="21240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图片 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1223969"/>
            <a:ext cx="21240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1" name="图片 1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7" y="1214422"/>
            <a:ext cx="21240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2" name="图片 102"/>
          <p:cNvPicPr>
            <a:picLocks noChangeAspect="1" noChangeArrowheads="1"/>
          </p:cNvPicPr>
          <p:nvPr/>
        </p:nvPicPr>
        <p:blipFill>
          <a:blip r:embed="rId6" cstate="print"/>
          <a:srcRect l="8163" t="24135" r="7715" b="20036"/>
          <a:stretch>
            <a:fillRect/>
          </a:stretch>
        </p:blipFill>
        <p:spPr bwMode="auto">
          <a:xfrm>
            <a:off x="3652842" y="5010172"/>
            <a:ext cx="1600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图片 103"/>
          <p:cNvPicPr>
            <a:picLocks noChangeAspect="1" noChangeArrowheads="1"/>
          </p:cNvPicPr>
          <p:nvPr/>
        </p:nvPicPr>
        <p:blipFill>
          <a:blip r:embed="rId7" cstate="print"/>
          <a:srcRect l="8611" t="24135" r="9058" b="19809"/>
          <a:stretch>
            <a:fillRect/>
          </a:stretch>
        </p:blipFill>
        <p:spPr bwMode="auto">
          <a:xfrm>
            <a:off x="6081734" y="4991122"/>
            <a:ext cx="15621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4" name="图片 104"/>
          <p:cNvPicPr>
            <a:picLocks noChangeAspect="1" noChangeArrowheads="1"/>
          </p:cNvPicPr>
          <p:nvPr/>
        </p:nvPicPr>
        <p:blipFill>
          <a:blip r:embed="rId8" cstate="print"/>
          <a:srcRect l="6485" t="30206" r="6584" b="21796"/>
          <a:stretch>
            <a:fillRect/>
          </a:stretch>
        </p:blipFill>
        <p:spPr bwMode="auto">
          <a:xfrm>
            <a:off x="1081074" y="5000636"/>
            <a:ext cx="1700212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Dialog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45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AlertDialog</a:t>
            </a:r>
            <a:r>
              <a:rPr lang="zh-CN" altLang="en-US" sz="2400" dirty="0"/>
              <a:t>的构造方法被</a:t>
            </a:r>
            <a:r>
              <a:rPr lang="en-US" altLang="zh-CN" sz="2400" dirty="0"/>
              <a:t>protected</a:t>
            </a:r>
            <a:r>
              <a:rPr lang="zh-CN" altLang="en-US" sz="2400" dirty="0"/>
              <a:t>修饰，所以不能直接使用</a:t>
            </a:r>
            <a:r>
              <a:rPr lang="en-US" altLang="zh-CN" sz="2400" dirty="0"/>
              <a:t>new</a:t>
            </a:r>
            <a:r>
              <a:rPr lang="zh-CN" altLang="en-US" sz="2400" dirty="0"/>
              <a:t>关键字来创建</a:t>
            </a:r>
            <a:r>
              <a:rPr lang="en-US" altLang="zh-CN" sz="2400" dirty="0" err="1"/>
              <a:t>AlertDialog</a:t>
            </a:r>
            <a:r>
              <a:rPr lang="zh-CN" altLang="en-US" sz="2400" dirty="0"/>
              <a:t>的对象实例。</a:t>
            </a:r>
            <a:r>
              <a:rPr lang="en-US" altLang="zh-CN" sz="2400" dirty="0"/>
              <a:t>Builder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AlertDialog</a:t>
            </a:r>
            <a:r>
              <a:rPr lang="zh-CN" altLang="en-US" sz="2400" dirty="0"/>
              <a:t>的内部类，用于建造</a:t>
            </a:r>
            <a:r>
              <a:rPr lang="en-US" altLang="zh-CN" sz="2400" dirty="0" err="1"/>
              <a:t>AlertDialog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Builder</a:t>
            </a:r>
            <a:r>
              <a:rPr lang="zh-CN" altLang="en-US" sz="2400" dirty="0"/>
              <a:t>类</a:t>
            </a:r>
            <a:r>
              <a:rPr lang="zh-CN" altLang="en-US" sz="2400" dirty="0" smtClean="0"/>
              <a:t>中常用方法及作用 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0405372"/>
              </p:ext>
            </p:extLst>
          </p:nvPr>
        </p:nvGraphicFramePr>
        <p:xfrm>
          <a:off x="928662" y="2857496"/>
          <a:ext cx="764386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214578"/>
                <a:gridCol w="34290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setIcon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设置标题栏图标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设置标题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设置内容区域为列表，以创建列表模式对话框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设置内容区域为文本信息，以创建信息模式对话框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setMultiChoiceItems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设置内容区域为复选框，以创建多选模式对话框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续前表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1785926"/>
          <a:ext cx="771530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36513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setSingleChoiceItems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设置内容区域为单选按钮，以创建单选模式对话框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AlertDialog.Builder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setView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设置内容区域为自定义布局，以创建自定义模式对话框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1200" dirty="0" err="1" smtClean="0">
                          <a:solidFill>
                            <a:schemeClr val="dk1"/>
                          </a:solidFill>
                        </a:rPr>
                        <a:t>AlertDialog.Builder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setPositiveButton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左边按钮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1200" dirty="0" err="1" smtClean="0">
                          <a:solidFill>
                            <a:schemeClr val="dk1"/>
                          </a:solidFill>
                        </a:rPr>
                        <a:t>AlertDialog.Builder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1200" dirty="0" err="1" smtClean="0">
                          <a:solidFill>
                            <a:schemeClr val="dk1"/>
                          </a:solidFill>
                        </a:rPr>
                        <a:t>setNeutralButton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 smtClean="0">
                          <a:solidFill>
                            <a:schemeClr val="dk1"/>
                          </a:solidFill>
                        </a:rPr>
                        <a:t>中间按钮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1200" dirty="0" err="1" smtClean="0">
                          <a:solidFill>
                            <a:schemeClr val="dk1"/>
                          </a:solidFill>
                        </a:rPr>
                        <a:t>AlertDialog.Builder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1200" dirty="0" err="1" smtClean="0">
                          <a:solidFill>
                            <a:schemeClr val="dk1"/>
                          </a:solidFill>
                        </a:rPr>
                        <a:t>setNegativeButton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 smtClean="0">
                          <a:solidFill>
                            <a:schemeClr val="dk1"/>
                          </a:solidFill>
                        </a:rPr>
                        <a:t>右边按钮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err="1" smtClean="0">
                          <a:solidFill>
                            <a:schemeClr val="dk1"/>
                          </a:solidFill>
                        </a:rPr>
                        <a:t>AlertDialog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1200" dirty="0" smtClean="0">
                          <a:solidFill>
                            <a:schemeClr val="dk1"/>
                          </a:solidFill>
                        </a:rPr>
                        <a:t>show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kern="1200" dirty="0" smtClean="0">
                          <a:solidFill>
                            <a:schemeClr val="dk1"/>
                          </a:solidFill>
                        </a:rPr>
                        <a:t>显示创建好的对话框</a:t>
                      </a:r>
                      <a:endParaRPr lang="zh-CN" altLang="en-US" kern="1200" dirty="0" smtClean="0">
                        <a:solidFill>
                          <a:schemeClr val="dk1"/>
                        </a:solidFill>
                        <a:ea typeface="Franklin Gothic Book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kern="1200" dirty="0" smtClean="0">
                <a:solidFill>
                  <a:schemeClr val="dk1"/>
                </a:solidFill>
              </a:rPr>
              <a:t>对话框按钮</a:t>
            </a:r>
            <a:endParaRPr lang="en-US" sz="2400" kern="1200" dirty="0" smtClean="0">
              <a:solidFill>
                <a:schemeClr val="dk1"/>
              </a:solidFill>
            </a:endParaRPr>
          </a:p>
          <a:p>
            <a:pPr lvl="1"/>
            <a:r>
              <a:rPr lang="en-US" sz="2200" kern="1200" dirty="0" err="1" smtClean="0">
                <a:solidFill>
                  <a:schemeClr val="dk1"/>
                </a:solidFill>
              </a:rPr>
              <a:t>PositiveButton</a:t>
            </a:r>
            <a:r>
              <a:rPr lang="zh-CN" altLang="en-US" sz="2200" kern="1200" dirty="0" smtClean="0">
                <a:solidFill>
                  <a:schemeClr val="dk1"/>
                </a:solidFill>
              </a:rPr>
              <a:t>、</a:t>
            </a:r>
            <a:r>
              <a:rPr lang="en-US" altLang="zh-CN" sz="2200" kern="1200" dirty="0" err="1" smtClean="0">
                <a:solidFill>
                  <a:schemeClr val="dk1"/>
                </a:solidFill>
              </a:rPr>
              <a:t>NegativeButton</a:t>
            </a:r>
            <a:r>
              <a:rPr lang="zh-CN" altLang="en-US" sz="2200" kern="1200" dirty="0" smtClean="0">
                <a:solidFill>
                  <a:schemeClr val="dk1"/>
                </a:solidFill>
              </a:rPr>
              <a:t>、和</a:t>
            </a:r>
            <a:r>
              <a:rPr lang="en-US" altLang="zh-CN" sz="2200" kern="1200" dirty="0" err="1" smtClean="0">
                <a:solidFill>
                  <a:schemeClr val="dk1"/>
                </a:solidFill>
              </a:rPr>
              <a:t>NeutralButton</a:t>
            </a:r>
            <a:r>
              <a:rPr lang="zh-CN" altLang="en-US" sz="2200" kern="1200" dirty="0" smtClean="0">
                <a:solidFill>
                  <a:schemeClr val="dk1"/>
                </a:solidFill>
              </a:rPr>
              <a:t>三个按钮可以不添加，也可以有选择地添加。</a:t>
            </a:r>
            <a:endParaRPr lang="en-US" altLang="zh-CN" sz="2200" kern="1200" dirty="0" smtClean="0">
              <a:solidFill>
                <a:schemeClr val="dk1"/>
              </a:solidFill>
            </a:endParaRPr>
          </a:p>
          <a:p>
            <a:pPr lvl="1"/>
            <a:r>
              <a:rPr lang="zh-CN" altLang="en-US" sz="2200" kern="1200" dirty="0" smtClean="0">
                <a:solidFill>
                  <a:schemeClr val="dk1"/>
                </a:solidFill>
              </a:rPr>
              <a:t>添加按钮时的第一个参数是按钮的文本，第二个参数是按钮的监听器。</a:t>
            </a:r>
            <a:endParaRPr lang="en-US" altLang="zh-CN" sz="2200" kern="1200" dirty="0" smtClean="0">
              <a:solidFill>
                <a:schemeClr val="dk1"/>
              </a:solidFill>
            </a:endParaRPr>
          </a:p>
          <a:p>
            <a:pPr lvl="1"/>
            <a:r>
              <a:rPr lang="zh-CN" altLang="en-US" sz="2200" kern="1200" dirty="0" smtClean="0">
                <a:solidFill>
                  <a:schemeClr val="dk1"/>
                </a:solidFill>
              </a:rPr>
              <a:t>对话框中按钮的监听器和一般按钮的监听器都是</a:t>
            </a:r>
            <a:r>
              <a:rPr lang="en-US" altLang="zh-CN" sz="2200" kern="1200" dirty="0" err="1" smtClean="0">
                <a:solidFill>
                  <a:schemeClr val="dk1"/>
                </a:solidFill>
              </a:rPr>
              <a:t>OnClickListener</a:t>
            </a:r>
            <a:r>
              <a:rPr lang="zh-CN" altLang="en-US" sz="2200" kern="1200" dirty="0" smtClean="0">
                <a:solidFill>
                  <a:schemeClr val="dk1"/>
                </a:solidFill>
              </a:rPr>
              <a:t>，但两个监听器不同。一般按钮的监听器是</a:t>
            </a:r>
            <a:r>
              <a:rPr lang="en-US" altLang="zh-CN" sz="2200" kern="1200" dirty="0" err="1" smtClean="0">
                <a:solidFill>
                  <a:schemeClr val="dk1"/>
                </a:solidFill>
              </a:rPr>
              <a:t>android.view.View.OnClickListener</a:t>
            </a:r>
            <a:r>
              <a:rPr lang="en-US" altLang="zh-CN" sz="2200" kern="1200" dirty="0" smtClean="0">
                <a:solidFill>
                  <a:schemeClr val="dk1"/>
                </a:solidFill>
              </a:rPr>
              <a:t>,</a:t>
            </a:r>
            <a:r>
              <a:rPr lang="zh-CN" altLang="en-US" sz="2200" kern="1200" dirty="0" smtClean="0">
                <a:solidFill>
                  <a:schemeClr val="dk1"/>
                </a:solidFill>
              </a:rPr>
              <a:t>对话框中按钮的监听器是</a:t>
            </a:r>
            <a:r>
              <a:rPr lang="en-US" altLang="zh-CN" sz="2200" kern="1200" dirty="0" err="1" smtClean="0">
                <a:solidFill>
                  <a:schemeClr val="dk1"/>
                </a:solidFill>
              </a:rPr>
              <a:t>android.content.DialogInterface.OnClickListener</a:t>
            </a:r>
            <a:r>
              <a:rPr lang="zh-CN" altLang="en-US" sz="2200" kern="1200" dirty="0" smtClean="0">
                <a:solidFill>
                  <a:schemeClr val="dk1"/>
                </a:solidFill>
              </a:rPr>
              <a:t>。</a:t>
            </a:r>
            <a:endParaRPr lang="zh-CN" altLang="en-US" sz="2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7115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8713788" cy="4946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关闭对话框</a:t>
            </a:r>
          </a:p>
          <a:p>
            <a:pPr marL="723900" lvl="1" indent="-361950" eaLnBrk="1" hangingPunct="1">
              <a:lnSpc>
                <a:spcPct val="13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关闭对话框方法：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对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调用</a:t>
            </a:r>
            <a:r>
              <a:rPr lang="en-US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dismissDialog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对该对话框调用</a:t>
            </a:r>
            <a:r>
              <a:rPr lang="en-US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dismiss()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10000"/>
              </a:lnSpc>
              <a:spcBef>
                <a:spcPts val="430"/>
              </a:spcBef>
              <a:buClr>
                <a:schemeClr val="tx2">
                  <a:lumMod val="75000"/>
                  <a:lumOff val="25000"/>
                </a:schemeClr>
              </a:buClr>
              <a:buSzPct val="100000"/>
              <a:buFont typeface="Wingdings" pitchFamily="2" charset="2"/>
              <a:buChar char="l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2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使用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Dialog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类的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dismiss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方法关闭对话框时，对话框并没彻底消失，而是在后台保留其状态。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要彻底清除对话框，需要调用</a:t>
            </a:r>
            <a:r>
              <a:rPr lang="en-US" altLang="en-US" sz="2400" dirty="0" err="1" smtClean="0">
                <a:latin typeface="微软雅黑" pitchFamily="34" charset="-122"/>
                <a:ea typeface="微软雅黑" pitchFamily="34" charset="-122"/>
              </a:rPr>
              <a:t>removeDialog</a:t>
            </a:r>
            <a:r>
              <a:rPr lang="en-US" altLang="en-US" sz="2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dirty="0" smtClean="0"/>
              <a:t>5.2 Dialog</a:t>
            </a:r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750" y="928670"/>
            <a:ext cx="8191500" cy="5105400"/>
          </a:xfrm>
        </p:spPr>
        <p:txBody>
          <a:bodyPr/>
          <a:lstStyle/>
          <a:p>
            <a:r>
              <a:rPr lang="zh-CN" altLang="en-US" sz="1800" b="1" dirty="0" smtClean="0"/>
              <a:t>简单对话框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  builder =new </a:t>
            </a: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(this);</a:t>
            </a:r>
          </a:p>
          <a:p>
            <a:pPr>
              <a:buNone/>
            </a:pPr>
            <a:r>
              <a:rPr lang="en-US" altLang="zh-CN" sz="1800" dirty="0" err="1" smtClean="0"/>
              <a:t>builder.setIcon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android.R.drawable.ic_delete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err="1" smtClean="0"/>
              <a:t>builder.setTitle</a:t>
            </a:r>
            <a:r>
              <a:rPr lang="en-US" altLang="zh-CN" sz="1800" dirty="0" smtClean="0"/>
              <a:t>("</a:t>
            </a:r>
            <a:r>
              <a:rPr lang="zh-CN" altLang="en-US" sz="1800" dirty="0" smtClean="0"/>
              <a:t>删除信息</a:t>
            </a:r>
            <a:r>
              <a:rPr lang="en-US" altLang="zh-CN" sz="1800" dirty="0" smtClean="0"/>
              <a:t>");</a:t>
            </a: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builder.setMessage</a:t>
            </a:r>
            <a:r>
              <a:rPr lang="en-US" altLang="zh-CN" sz="1800" dirty="0" smtClean="0">
                <a:solidFill>
                  <a:srgbClr val="FF0000"/>
                </a:solidFill>
              </a:rPr>
              <a:t>("</a:t>
            </a:r>
            <a:r>
              <a:rPr lang="zh-CN" altLang="en-US" sz="1800" dirty="0" smtClean="0">
                <a:solidFill>
                  <a:srgbClr val="FF0000"/>
                </a:solidFill>
              </a:rPr>
              <a:t>请确认是否删除 </a:t>
            </a:r>
            <a:r>
              <a:rPr lang="en-US" altLang="zh-CN" sz="1800" dirty="0" smtClean="0">
                <a:solidFill>
                  <a:srgbClr val="FF0000"/>
                </a:solidFill>
              </a:rPr>
              <a:t>"+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v.getId</a:t>
            </a:r>
            <a:r>
              <a:rPr lang="en-US" altLang="zh-CN" sz="1800" dirty="0" smtClean="0">
                <a:solidFill>
                  <a:srgbClr val="FF0000"/>
                </a:solidFill>
              </a:rPr>
              <a:t>());</a:t>
            </a:r>
          </a:p>
          <a:p>
            <a:pPr>
              <a:buNone/>
            </a:pPr>
            <a:r>
              <a:rPr lang="en-US" altLang="zh-CN" sz="1800" dirty="0" err="1" smtClean="0"/>
              <a:t>builder.setPositiveButton</a:t>
            </a:r>
            <a:r>
              <a:rPr lang="en-US" altLang="zh-CN" sz="1800" dirty="0" smtClean="0"/>
              <a:t>("</a:t>
            </a:r>
            <a:r>
              <a:rPr lang="zh-CN" altLang="en-US" sz="1800" dirty="0" smtClean="0"/>
              <a:t>确定</a:t>
            </a:r>
            <a:r>
              <a:rPr lang="en-US" altLang="zh-CN" sz="1800" dirty="0" smtClean="0"/>
              <a:t>", new </a:t>
            </a:r>
            <a:r>
              <a:rPr lang="en-US" altLang="zh-CN" sz="1800" dirty="0" err="1" smtClean="0"/>
              <a:t>DialogInterface.OnClickListener</a:t>
            </a:r>
            <a:r>
              <a:rPr lang="en-US" altLang="zh-CN" sz="1800" dirty="0" smtClean="0"/>
              <a:t>() {</a:t>
            </a:r>
          </a:p>
          <a:p>
            <a:pPr>
              <a:buNone/>
            </a:pPr>
            <a:r>
              <a:rPr lang="en-US" altLang="zh-CN" sz="1800" dirty="0" smtClean="0"/>
              <a:t>			@Override</a:t>
            </a:r>
          </a:p>
          <a:p>
            <a:pPr lvl="1">
              <a:buNone/>
            </a:pPr>
            <a:r>
              <a:rPr lang="en-US" altLang="zh-CN" sz="1600" dirty="0" smtClean="0"/>
              <a:t>	public void </a:t>
            </a:r>
            <a:r>
              <a:rPr lang="en-US" altLang="zh-CN" sz="1600" dirty="0" err="1" smtClean="0"/>
              <a:t>onClick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DialogInterface</a:t>
            </a:r>
            <a:r>
              <a:rPr lang="en-US" altLang="zh-CN" sz="1600" dirty="0" smtClean="0"/>
              <a:t> dialog,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which) {</a:t>
            </a:r>
          </a:p>
          <a:p>
            <a:pPr>
              <a:buNone/>
            </a:pPr>
            <a:r>
              <a:rPr lang="en-US" altLang="zh-CN" sz="1800" dirty="0" smtClean="0"/>
              <a:t>	       }</a:t>
            </a:r>
          </a:p>
          <a:p>
            <a:pPr>
              <a:buNone/>
            </a:pPr>
            <a:r>
              <a:rPr lang="en-US" altLang="zh-CN" sz="1800" dirty="0" smtClean="0"/>
              <a:t>});</a:t>
            </a:r>
          </a:p>
          <a:p>
            <a:pPr>
              <a:buNone/>
            </a:pPr>
            <a:r>
              <a:rPr lang="en-US" altLang="zh-CN" sz="1800" dirty="0" err="1" smtClean="0"/>
              <a:t>builder.setNegativeButton</a:t>
            </a:r>
            <a:r>
              <a:rPr lang="en-US" altLang="zh-CN" sz="1800" dirty="0" smtClean="0"/>
              <a:t>("</a:t>
            </a:r>
            <a:r>
              <a:rPr lang="zh-CN" altLang="en-US" sz="1800" dirty="0" smtClean="0"/>
              <a:t>取消</a:t>
            </a:r>
            <a:r>
              <a:rPr lang="en-US" altLang="zh-CN" sz="1800" dirty="0" smtClean="0"/>
              <a:t>", new </a:t>
            </a:r>
            <a:r>
              <a:rPr lang="en-US" altLang="zh-CN" sz="1800" dirty="0" err="1" smtClean="0"/>
              <a:t>DialogInterface.OnClickListener</a:t>
            </a:r>
            <a:r>
              <a:rPr lang="en-US" altLang="zh-CN" sz="1800" dirty="0" smtClean="0"/>
              <a:t>() {</a:t>
            </a:r>
          </a:p>
          <a:p>
            <a:pPr lvl="1">
              <a:buNone/>
            </a:pPr>
            <a:r>
              <a:rPr lang="en-US" altLang="zh-CN" sz="1600" dirty="0" smtClean="0"/>
              <a:t>     @Override</a:t>
            </a:r>
          </a:p>
          <a:p>
            <a:pPr lvl="1">
              <a:buNone/>
            </a:pPr>
            <a:r>
              <a:rPr lang="en-US" altLang="zh-CN" sz="1600" dirty="0" smtClean="0"/>
              <a:t>	public void </a:t>
            </a:r>
            <a:r>
              <a:rPr lang="en-US" altLang="zh-CN" sz="1600" dirty="0" err="1" smtClean="0"/>
              <a:t>onClick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DialogInterface</a:t>
            </a:r>
            <a:r>
              <a:rPr lang="en-US" altLang="zh-CN" sz="1600" dirty="0" smtClean="0"/>
              <a:t> dialog,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which) {</a:t>
            </a:r>
          </a:p>
          <a:p>
            <a:pPr>
              <a:buNone/>
            </a:pPr>
            <a:r>
              <a:rPr lang="en-US" altLang="zh-CN" sz="1800" dirty="0" smtClean="0"/>
              <a:t>	       }</a:t>
            </a:r>
          </a:p>
          <a:p>
            <a:pPr>
              <a:buNone/>
            </a:pPr>
            <a:r>
              <a:rPr lang="en-US" altLang="zh-CN" sz="1800" dirty="0" smtClean="0"/>
              <a:t>});</a:t>
            </a:r>
          </a:p>
          <a:p>
            <a:pPr>
              <a:buNone/>
            </a:pPr>
            <a:r>
              <a:rPr lang="en-US" altLang="zh-CN" sz="1800" dirty="0" err="1" smtClean="0"/>
              <a:t>builder.show</a:t>
            </a:r>
            <a:r>
              <a:rPr lang="en-US" altLang="zh-CN" sz="1800" dirty="0" smtClean="0"/>
              <a:t>();</a:t>
            </a:r>
            <a:endParaRPr lang="zh-CN" alt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750" y="928670"/>
            <a:ext cx="8191500" cy="5105400"/>
          </a:xfrm>
        </p:spPr>
        <p:txBody>
          <a:bodyPr/>
          <a:lstStyle/>
          <a:p>
            <a:r>
              <a:rPr lang="zh-CN" altLang="en-US" sz="1800" b="1" dirty="0" smtClean="0"/>
              <a:t>列表模式对话框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  builder =new </a:t>
            </a: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(this);</a:t>
            </a:r>
          </a:p>
          <a:p>
            <a:pPr>
              <a:buNone/>
            </a:pPr>
            <a:r>
              <a:rPr lang="en-US" altLang="zh-CN" sz="1800" dirty="0" err="1" smtClean="0"/>
              <a:t>builder.setIcon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android.R.drawable.ic_delete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err="1" smtClean="0"/>
              <a:t>builder.setTitle</a:t>
            </a:r>
            <a:r>
              <a:rPr lang="en-US" altLang="zh-CN" sz="1800" dirty="0" smtClean="0"/>
              <a:t>(“</a:t>
            </a:r>
            <a:r>
              <a:rPr lang="zh-CN" altLang="en-US" sz="1800" dirty="0" smtClean="0"/>
              <a:t>请选择送货时间</a:t>
            </a:r>
            <a:r>
              <a:rPr lang="en-US" altLang="zh-CN" sz="1800" dirty="0" smtClean="0"/>
              <a:t>”);</a:t>
            </a:r>
          </a:p>
          <a:p>
            <a:pPr>
              <a:buNone/>
            </a:pPr>
            <a:r>
              <a:rPr lang="en-US" altLang="zh-CN" sz="1800" dirty="0" err="1" smtClean="0"/>
              <a:t>builder.setIcon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android.R.drawable.ic_menu_directions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smtClean="0"/>
              <a:t>final String []</a:t>
            </a:r>
            <a:r>
              <a:rPr lang="en-US" altLang="zh-CN" sz="1800" dirty="0" err="1" smtClean="0"/>
              <a:t>ss</a:t>
            </a:r>
            <a:r>
              <a:rPr lang="en-US" altLang="zh-CN" sz="1800" dirty="0" smtClean="0"/>
              <a:t>={"</a:t>
            </a:r>
            <a:r>
              <a:rPr lang="zh-CN" altLang="en-US" sz="1800" dirty="0" smtClean="0"/>
              <a:t>星期一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星期二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星期三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星期四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星期五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星期六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星期天</a:t>
            </a:r>
            <a:r>
              <a:rPr lang="en-US" altLang="zh-CN" sz="1800" dirty="0" smtClean="0"/>
              <a:t>"};</a:t>
            </a: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builder.setItems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ss</a:t>
            </a:r>
            <a:r>
              <a:rPr lang="en-US" altLang="zh-CN" sz="1800" dirty="0" smtClean="0">
                <a:solidFill>
                  <a:srgbClr val="FF0000"/>
                </a:solidFill>
              </a:rPr>
              <a:t>, new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DialogInterface.OnClickListener</a:t>
            </a:r>
            <a:r>
              <a:rPr lang="en-US" altLang="zh-CN" sz="1800" dirty="0" smtClean="0">
                <a:solidFill>
                  <a:srgbClr val="FF0000"/>
                </a:solidFill>
              </a:rPr>
              <a:t>(){</a:t>
            </a:r>
          </a:p>
          <a:p>
            <a:pPr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@Override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public void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DialogInterface</a:t>
            </a:r>
            <a:r>
              <a:rPr lang="en-US" altLang="zh-CN" sz="1800" dirty="0" smtClean="0">
                <a:solidFill>
                  <a:srgbClr val="FF0000"/>
                </a:solidFill>
              </a:rPr>
              <a:t> dialog,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</a:rPr>
              <a:t> which) 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Toast.makeText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DialogListActivity.this</a:t>
            </a:r>
            <a:r>
              <a:rPr lang="en-US" altLang="zh-CN" sz="1800" dirty="0" smtClean="0">
                <a:solidFill>
                  <a:srgbClr val="FF0000"/>
                </a:solidFill>
              </a:rPr>
              <a:t>,"</a:t>
            </a:r>
            <a:r>
              <a:rPr lang="zh-CN" altLang="en-US" sz="1800" dirty="0" smtClean="0">
                <a:solidFill>
                  <a:srgbClr val="FF0000"/>
                </a:solidFill>
              </a:rPr>
              <a:t>您选择的时间是</a:t>
            </a:r>
            <a:r>
              <a:rPr lang="en-US" altLang="zh-CN" sz="1800" dirty="0" smtClean="0">
                <a:solidFill>
                  <a:srgbClr val="FF0000"/>
                </a:solidFill>
              </a:rPr>
              <a:t>"+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ss</a:t>
            </a:r>
            <a:r>
              <a:rPr lang="en-US" altLang="zh-CN" sz="1800" dirty="0" smtClean="0">
                <a:solidFill>
                  <a:srgbClr val="FF0000"/>
                </a:solidFill>
              </a:rPr>
              <a:t>[which],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Toast.LENGTH_SHORT</a:t>
            </a:r>
            <a:r>
              <a:rPr lang="en-US" altLang="zh-CN" sz="1800" dirty="0" smtClean="0">
                <a:solidFill>
                  <a:srgbClr val="FF0000"/>
                </a:solidFill>
              </a:rPr>
              <a:t>).show();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}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});</a:t>
            </a:r>
          </a:p>
          <a:p>
            <a:pPr>
              <a:buNone/>
            </a:pPr>
            <a:r>
              <a:rPr lang="en-US" altLang="zh-CN" sz="1800" dirty="0" err="1" smtClean="0"/>
              <a:t>builder.setPositiveButton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……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;</a:t>
            </a:r>
          </a:p>
          <a:p>
            <a:pPr>
              <a:buNone/>
            </a:pPr>
            <a:r>
              <a:rPr lang="en-US" altLang="zh-CN" sz="1800" dirty="0" err="1" smtClean="0"/>
              <a:t>builder.setNegativeButton</a:t>
            </a:r>
            <a:r>
              <a:rPr lang="en-US" altLang="zh-CN" sz="1800" dirty="0" smtClean="0"/>
              <a:t> ……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;</a:t>
            </a:r>
          </a:p>
          <a:p>
            <a:pPr>
              <a:buNone/>
            </a:pPr>
            <a:r>
              <a:rPr lang="en-US" altLang="zh-CN" sz="1800" dirty="0" err="1" smtClean="0"/>
              <a:t>builder.show</a:t>
            </a:r>
            <a:r>
              <a:rPr lang="en-US" altLang="zh-CN" sz="1800" dirty="0" smtClean="0"/>
              <a:t>();</a:t>
            </a:r>
            <a:endParaRPr lang="zh-CN" alt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750" y="928670"/>
            <a:ext cx="8191500" cy="5105400"/>
          </a:xfrm>
        </p:spPr>
        <p:txBody>
          <a:bodyPr/>
          <a:lstStyle/>
          <a:p>
            <a:r>
              <a:rPr lang="zh-CN" altLang="en-US" sz="1800" b="1" dirty="0" smtClean="0"/>
              <a:t>复选模式对话框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  builder =new </a:t>
            </a: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(this);</a:t>
            </a:r>
          </a:p>
          <a:p>
            <a:pPr>
              <a:buNone/>
            </a:pPr>
            <a:r>
              <a:rPr lang="en-US" altLang="zh-CN" sz="1800" dirty="0" err="1" smtClean="0"/>
              <a:t>builder.setTitle</a:t>
            </a:r>
            <a:r>
              <a:rPr lang="en-US" altLang="zh-CN" sz="1800" dirty="0" smtClean="0"/>
              <a:t>("</a:t>
            </a:r>
            <a:r>
              <a:rPr lang="zh-CN" altLang="en-US" sz="1800" dirty="0" smtClean="0"/>
              <a:t>请选择曾用手机品牌</a:t>
            </a:r>
            <a:r>
              <a:rPr lang="en-US" altLang="zh-CN" sz="1800" dirty="0" smtClean="0"/>
              <a:t>");</a:t>
            </a:r>
          </a:p>
          <a:p>
            <a:pPr>
              <a:buNone/>
            </a:pPr>
            <a:r>
              <a:rPr lang="en-US" altLang="zh-CN" sz="1800" dirty="0" err="1" smtClean="0"/>
              <a:t>builder.setIcon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android.R.drawable.ic_menu_gallery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smtClean="0"/>
              <a:t>final String []</a:t>
            </a:r>
            <a:r>
              <a:rPr lang="en-US" altLang="zh-CN" sz="1800" dirty="0" err="1" smtClean="0"/>
              <a:t>ss</a:t>
            </a:r>
            <a:r>
              <a:rPr lang="en-US" altLang="zh-CN" sz="1800" dirty="0" smtClean="0"/>
              <a:t>={"</a:t>
            </a:r>
            <a:r>
              <a:rPr lang="zh-CN" altLang="en-US" sz="1800" dirty="0" smtClean="0"/>
              <a:t>联想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三星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苹果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诺基亚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黑莓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摩托罗拉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其他</a:t>
            </a:r>
            <a:r>
              <a:rPr lang="en-US" altLang="zh-CN" sz="1800" dirty="0" smtClean="0"/>
              <a:t>"};</a:t>
            </a:r>
          </a:p>
          <a:p>
            <a:pPr>
              <a:buNone/>
            </a:pPr>
            <a:r>
              <a:rPr lang="en-US" altLang="zh-CN" sz="1800" dirty="0" smtClean="0"/>
              <a:t>final List &lt;String&gt;item=new </a:t>
            </a:r>
            <a:r>
              <a:rPr lang="en-US" altLang="zh-CN" sz="1800" dirty="0" err="1" smtClean="0"/>
              <a:t>ArrayList</a:t>
            </a:r>
            <a:r>
              <a:rPr lang="en-US" altLang="zh-CN" sz="1800" dirty="0" smtClean="0"/>
              <a:t>&lt;String&gt;();</a:t>
            </a: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builder.setMultiChoiceItems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ss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new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boolean</a:t>
            </a:r>
            <a:r>
              <a:rPr lang="en-US" altLang="zh-CN" sz="1800" dirty="0" smtClean="0">
                <a:solidFill>
                  <a:srgbClr val="FF0000"/>
                </a:solidFill>
              </a:rPr>
              <a:t>[]{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false,false,false,false,false,false,false</a:t>
            </a:r>
            <a:r>
              <a:rPr lang="en-US" altLang="zh-CN" sz="1800" dirty="0" smtClean="0">
                <a:solidFill>
                  <a:srgbClr val="FF0000"/>
                </a:solidFill>
              </a:rPr>
              <a:t>}, 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  new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DialogInterface.OnMultiChoiceClickListener</a:t>
            </a:r>
            <a:r>
              <a:rPr lang="en-US" altLang="zh-CN" sz="1800" dirty="0" smtClean="0">
                <a:solidFill>
                  <a:srgbClr val="FF0000"/>
                </a:solidFill>
              </a:rPr>
              <a:t>(){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	@Override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public void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DialogInterface</a:t>
            </a:r>
            <a:r>
              <a:rPr lang="en-US" altLang="zh-CN" sz="1800" dirty="0" smtClean="0">
                <a:solidFill>
                  <a:srgbClr val="FF0000"/>
                </a:solidFill>
              </a:rPr>
              <a:t> dialog,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</a:rPr>
              <a:t> which,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	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boolean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isChecked</a:t>
            </a:r>
            <a:r>
              <a:rPr lang="en-US" altLang="zh-CN" sz="1800" dirty="0" smtClean="0">
                <a:solidFill>
                  <a:srgbClr val="FF0000"/>
                </a:solidFill>
              </a:rPr>
              <a:t>) 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		//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});</a:t>
            </a:r>
            <a:r>
              <a:rPr lang="en-US" altLang="zh-CN" sz="1800" dirty="0" smtClean="0"/>
              <a:t> </a:t>
            </a:r>
          </a:p>
          <a:p>
            <a:pPr>
              <a:buNone/>
            </a:pPr>
            <a:r>
              <a:rPr lang="en-US" altLang="zh-CN" sz="1800" dirty="0" err="1" smtClean="0"/>
              <a:t>builder.show</a:t>
            </a:r>
            <a:r>
              <a:rPr lang="en-US" altLang="zh-CN" sz="1800" dirty="0" smtClean="0"/>
              <a:t>();</a:t>
            </a:r>
            <a:endParaRPr lang="zh-CN" alt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Dialog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9750" y="928670"/>
            <a:ext cx="8191500" cy="5105400"/>
          </a:xfrm>
        </p:spPr>
        <p:txBody>
          <a:bodyPr/>
          <a:lstStyle/>
          <a:p>
            <a:r>
              <a:rPr lang="zh-CN" altLang="en-US" sz="1800" b="1" dirty="0" smtClean="0"/>
              <a:t>单选模式对话框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  builder =new </a:t>
            </a:r>
            <a:r>
              <a:rPr lang="en-US" altLang="zh-CN" sz="1800" dirty="0" err="1" smtClean="0"/>
              <a:t>AlertDialog.Builder</a:t>
            </a:r>
            <a:r>
              <a:rPr lang="en-US" altLang="zh-CN" sz="1800" dirty="0" smtClean="0"/>
              <a:t>(this);</a:t>
            </a:r>
          </a:p>
          <a:p>
            <a:pPr>
              <a:buNone/>
            </a:pPr>
            <a:r>
              <a:rPr lang="en-US" altLang="zh-CN" sz="1800" dirty="0" err="1" smtClean="0"/>
              <a:t>builder.setTitle</a:t>
            </a:r>
            <a:r>
              <a:rPr lang="en-US" altLang="zh-CN" sz="1800" dirty="0" smtClean="0"/>
              <a:t>("</a:t>
            </a:r>
            <a:r>
              <a:rPr lang="zh-CN" altLang="en-US" sz="1800" dirty="0" smtClean="0"/>
              <a:t>您的年龄</a:t>
            </a:r>
            <a:r>
              <a:rPr lang="en-US" altLang="zh-CN" sz="1800" dirty="0" smtClean="0"/>
              <a:t>");</a:t>
            </a:r>
          </a:p>
          <a:p>
            <a:pPr>
              <a:buNone/>
            </a:pPr>
            <a:r>
              <a:rPr lang="en-US" altLang="zh-CN" sz="1800" dirty="0" err="1" smtClean="0"/>
              <a:t>builder.setIcon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android.R.drawable.ic_secure</a:t>
            </a:r>
            <a:r>
              <a:rPr lang="en-US" altLang="zh-CN" sz="1800" dirty="0" smtClean="0"/>
              <a:t>);</a:t>
            </a:r>
          </a:p>
          <a:p>
            <a:pPr>
              <a:buNone/>
            </a:pPr>
            <a:r>
              <a:rPr lang="en-US" altLang="zh-CN" sz="1800" dirty="0" smtClean="0"/>
              <a:t>		//</a:t>
            </a:r>
            <a:r>
              <a:rPr lang="zh-CN" altLang="en-US" sz="1800" dirty="0" smtClean="0"/>
              <a:t>设置列表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并注入监听器</a:t>
            </a:r>
          </a:p>
          <a:p>
            <a:pPr>
              <a:buNone/>
            </a:pPr>
            <a:r>
              <a:rPr lang="en-US" altLang="zh-CN" sz="1800" dirty="0" smtClean="0"/>
              <a:t>final String []</a:t>
            </a:r>
            <a:r>
              <a:rPr lang="en-US" altLang="zh-CN" sz="1800" dirty="0" err="1" smtClean="0"/>
              <a:t>ss</a:t>
            </a:r>
            <a:r>
              <a:rPr lang="en-US" altLang="zh-CN" sz="1800" dirty="0" smtClean="0"/>
              <a:t>={"</a:t>
            </a:r>
            <a:r>
              <a:rPr lang="zh-CN" altLang="en-US" sz="1800" dirty="0" smtClean="0"/>
              <a:t>总角之年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弱冠之年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而立之年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不惑之年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知命之年</a:t>
            </a:r>
            <a:r>
              <a:rPr lang="en-US" altLang="zh-CN" sz="1800" dirty="0" smtClean="0"/>
              <a:t>","</a:t>
            </a:r>
            <a:r>
              <a:rPr lang="zh-CN" altLang="en-US" sz="1800" dirty="0" smtClean="0"/>
              <a:t>耳顺之年</a:t>
            </a:r>
            <a:r>
              <a:rPr lang="en-US" altLang="zh-CN" sz="1800" dirty="0" smtClean="0"/>
              <a:t>"};</a:t>
            </a:r>
          </a:p>
          <a:p>
            <a:pPr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builder.setSingleChoiceItems</a:t>
            </a:r>
            <a:r>
              <a:rPr lang="en-US" altLang="zh-CN" sz="1800" dirty="0" smtClean="0">
                <a:solidFill>
                  <a:srgbClr val="FF0000"/>
                </a:solidFill>
              </a:rPr>
              <a:t>(ss,2, new 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DialogInterface.OnClickListener</a:t>
            </a:r>
            <a:r>
              <a:rPr lang="en-US" altLang="zh-CN" sz="1800" dirty="0" smtClean="0">
                <a:solidFill>
                  <a:srgbClr val="FF0000"/>
                </a:solidFill>
              </a:rPr>
              <a:t>(){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@Override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public void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onClick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DialogInterface</a:t>
            </a:r>
            <a:r>
              <a:rPr lang="en-US" altLang="zh-CN" sz="1800" dirty="0" smtClean="0">
                <a:solidFill>
                  <a:srgbClr val="FF0000"/>
                </a:solidFill>
              </a:rPr>
              <a:t> dialog,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</a:rPr>
              <a:t> which) {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	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Toast.makeText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DialogListActivity.this</a:t>
            </a:r>
            <a:r>
              <a:rPr lang="en-US" altLang="zh-CN" sz="1800" dirty="0" smtClean="0">
                <a:solidFill>
                  <a:srgbClr val="FF0000"/>
                </a:solidFill>
              </a:rPr>
              <a:t>, "</a:t>
            </a:r>
            <a:r>
              <a:rPr lang="zh-CN" altLang="en-US" sz="1800" dirty="0" smtClean="0">
                <a:solidFill>
                  <a:srgbClr val="FF0000"/>
                </a:solidFill>
              </a:rPr>
              <a:t>您选择的是 </a:t>
            </a:r>
            <a:r>
              <a:rPr lang="en-US" altLang="zh-CN" sz="1800" dirty="0" smtClean="0">
                <a:solidFill>
                  <a:srgbClr val="FF0000"/>
                </a:solidFill>
              </a:rPr>
              <a:t>"+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ss</a:t>
            </a:r>
            <a:r>
              <a:rPr lang="en-US" altLang="zh-CN" sz="1800" dirty="0" smtClean="0">
                <a:solidFill>
                  <a:srgbClr val="FF0000"/>
                </a:solidFill>
              </a:rPr>
              <a:t>[which],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Toast.LENGTH_LONG</a:t>
            </a:r>
            <a:r>
              <a:rPr lang="en-US" altLang="zh-CN" sz="1800" dirty="0" smtClean="0">
                <a:solidFill>
                  <a:srgbClr val="FF0000"/>
                </a:solidFill>
              </a:rPr>
              <a:t>).show();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});</a:t>
            </a:r>
          </a:p>
          <a:p>
            <a:pPr>
              <a:buNone/>
            </a:pPr>
            <a:r>
              <a:rPr lang="en-US" altLang="zh-CN" sz="1800" dirty="0" err="1" smtClean="0"/>
              <a:t>builder.show</a:t>
            </a:r>
            <a:r>
              <a:rPr lang="en-US" altLang="zh-CN" sz="1800" dirty="0" smtClean="0"/>
              <a:t>();</a:t>
            </a:r>
            <a:endParaRPr lang="zh-CN" altLang="en-US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smtClean="0"/>
              <a:t>5</a:t>
            </a:r>
            <a:r>
              <a:rPr lang="zh-CN" altLang="en-US" smtClean="0"/>
              <a:t>章 使用系统组件</a:t>
            </a:r>
            <a:endParaRPr lang="en-US" altLang="zh-CN" smtClean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7171" name="组合 36"/>
          <p:cNvGrpSpPr>
            <a:grpSpLocks/>
          </p:cNvGrpSpPr>
          <p:nvPr/>
        </p:nvGrpSpPr>
        <p:grpSpPr bwMode="auto">
          <a:xfrm>
            <a:off x="1785918" y="2024063"/>
            <a:ext cx="5410200" cy="665162"/>
            <a:chOff x="1828800" y="2024063"/>
            <a:chExt cx="5410200" cy="665162"/>
          </a:xfrm>
        </p:grpSpPr>
        <p:grpSp>
          <p:nvGrpSpPr>
            <p:cNvPr id="7189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719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7190" name="Line 11"/>
            <p:cNvSpPr>
              <a:spLocks noChangeShapeType="1"/>
            </p:cNvSpPr>
            <p:nvPr/>
          </p:nvSpPr>
          <p:spPr bwMode="auto">
            <a:xfrm>
              <a:off x="2438400" y="26336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Text Box 12"/>
            <p:cNvSpPr txBox="1">
              <a:spLocks noChangeArrowheads="1"/>
            </p:cNvSpPr>
            <p:nvPr/>
          </p:nvSpPr>
          <p:spPr bwMode="auto">
            <a:xfrm>
              <a:off x="3000364" y="2100263"/>
              <a:ext cx="222528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chemeClr val="tx2"/>
                  </a:solidFill>
                  <a:ea typeface="宋体" pitchFamily="2" charset="-122"/>
                </a:rPr>
                <a:t>Menu</a:t>
              </a:r>
              <a:r>
                <a:rPr lang="zh-CN" altLang="en-US" sz="2400" b="1">
                  <a:solidFill>
                    <a:schemeClr val="tx2"/>
                  </a:solidFill>
                  <a:ea typeface="宋体" pitchFamily="2" charset="-122"/>
                </a:rPr>
                <a:t>（菜单）</a:t>
              </a:r>
              <a:endParaRPr lang="en-US" altLang="zh-CN" sz="24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92" name="Text Box 13"/>
            <p:cNvSpPr txBox="1">
              <a:spLocks noChangeArrowheads="1"/>
            </p:cNvSpPr>
            <p:nvPr/>
          </p:nvSpPr>
          <p:spPr bwMode="gray">
            <a:xfrm>
              <a:off x="2025650" y="21224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7172" name="组合 37"/>
          <p:cNvGrpSpPr>
            <a:grpSpLocks/>
          </p:cNvGrpSpPr>
          <p:nvPr/>
        </p:nvGrpSpPr>
        <p:grpSpPr bwMode="auto">
          <a:xfrm>
            <a:off x="1785918" y="2839644"/>
            <a:ext cx="5410200" cy="665162"/>
            <a:chOff x="1828800" y="2938463"/>
            <a:chExt cx="5410200" cy="665162"/>
          </a:xfrm>
        </p:grpSpPr>
        <p:grpSp>
          <p:nvGrpSpPr>
            <p:cNvPr id="7182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718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>
              <a:off x="2438400" y="35480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3000364" y="3014663"/>
              <a:ext cx="267092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solidFill>
                    <a:schemeClr val="tx2"/>
                  </a:solidFill>
                  <a:ea typeface="宋体" pitchFamily="2" charset="-122"/>
                </a:rPr>
                <a:t>Dialog</a:t>
              </a:r>
              <a:r>
                <a:rPr lang="zh-CN" altLang="en-US" sz="2400" b="1">
                  <a:solidFill>
                    <a:schemeClr val="tx2"/>
                  </a:solidFill>
                  <a:ea typeface="宋体" pitchFamily="2" charset="-122"/>
                </a:rPr>
                <a:t>（对话框）</a:t>
              </a:r>
              <a:endParaRPr lang="en-US" altLang="zh-CN" sz="24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85" name="Text Box 16"/>
            <p:cNvSpPr txBox="1">
              <a:spLocks noChangeArrowheads="1"/>
            </p:cNvSpPr>
            <p:nvPr/>
          </p:nvSpPr>
          <p:spPr bwMode="gray">
            <a:xfrm>
              <a:off x="2025650" y="30368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7173" name="组合 38"/>
          <p:cNvGrpSpPr>
            <a:grpSpLocks/>
          </p:cNvGrpSpPr>
          <p:nvPr/>
        </p:nvGrpSpPr>
        <p:grpSpPr bwMode="auto">
          <a:xfrm>
            <a:off x="1785918" y="3655225"/>
            <a:ext cx="5410200" cy="665162"/>
            <a:chOff x="1828800" y="3830638"/>
            <a:chExt cx="5410200" cy="665162"/>
          </a:xfrm>
        </p:grpSpPr>
        <p:grpSp>
          <p:nvGrpSpPr>
            <p:cNvPr id="7175" name="Group 17"/>
            <p:cNvGrpSpPr>
              <a:grpSpLocks/>
            </p:cNvGrpSpPr>
            <p:nvPr/>
          </p:nvGrpSpPr>
          <p:grpSpPr bwMode="auto">
            <a:xfrm>
              <a:off x="1828800" y="3830638"/>
              <a:ext cx="762000" cy="665162"/>
              <a:chOff x="1110" y="2656"/>
              <a:chExt cx="1549" cy="1351"/>
            </a:xfrm>
          </p:grpSpPr>
          <p:sp>
            <p:nvSpPr>
              <p:cNvPr id="717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7176" name="Line 25"/>
            <p:cNvSpPr>
              <a:spLocks noChangeShapeType="1"/>
            </p:cNvSpPr>
            <p:nvPr/>
          </p:nvSpPr>
          <p:spPr bwMode="auto">
            <a:xfrm>
              <a:off x="2438400" y="44402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Text Box 26"/>
            <p:cNvSpPr txBox="1">
              <a:spLocks noChangeArrowheads="1"/>
            </p:cNvSpPr>
            <p:nvPr/>
          </p:nvSpPr>
          <p:spPr bwMode="auto">
            <a:xfrm>
              <a:off x="3000364" y="3906838"/>
              <a:ext cx="98257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smtClean="0">
                  <a:solidFill>
                    <a:schemeClr val="tx2"/>
                  </a:solidFill>
                  <a:ea typeface="宋体" pitchFamily="2" charset="-122"/>
                </a:rPr>
                <a:t>Toast</a:t>
              </a:r>
              <a:endParaRPr lang="en-US" altLang="zh-CN" sz="24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78" name="Text Box 27"/>
            <p:cNvSpPr txBox="1">
              <a:spLocks noChangeArrowheads="1"/>
            </p:cNvSpPr>
            <p:nvPr/>
          </p:nvSpPr>
          <p:spPr bwMode="gray">
            <a:xfrm>
              <a:off x="2025650" y="3929063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7174" name="Text Box 32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8" name="组合 37"/>
          <p:cNvGrpSpPr>
            <a:grpSpLocks/>
          </p:cNvGrpSpPr>
          <p:nvPr/>
        </p:nvGrpSpPr>
        <p:grpSpPr bwMode="auto">
          <a:xfrm>
            <a:off x="1785918" y="4470806"/>
            <a:ext cx="5410200" cy="665162"/>
            <a:chOff x="1828800" y="2938463"/>
            <a:chExt cx="5410200" cy="665162"/>
          </a:xfrm>
        </p:grpSpPr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2438400" y="3548063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000364" y="3014663"/>
              <a:ext cx="225746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400" b="1" smtClean="0">
                  <a:solidFill>
                    <a:schemeClr val="tx2"/>
                  </a:solidFill>
                  <a:ea typeface="宋体" pitchFamily="2" charset="-122"/>
                </a:rPr>
                <a:t>Notification</a:t>
              </a:r>
              <a:endParaRPr lang="en-US" altLang="zh-CN" sz="24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gray">
            <a:xfrm>
              <a:off x="2025650" y="3036888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smtClean="0">
                  <a:solidFill>
                    <a:schemeClr val="bg1"/>
                  </a:solidFill>
                  <a:ea typeface="宋体" pitchFamily="2" charset="-122"/>
                </a:rPr>
                <a:t>4</a:t>
              </a:r>
              <a:endParaRPr lang="en-US" altLang="zh-CN" sz="2400">
                <a:solidFill>
                  <a:schemeClr val="bg1"/>
                </a:solidFill>
                <a:ea typeface="宋体" pitchFamily="2" charset="-122"/>
              </a:endParaRPr>
            </a:p>
          </p:txBody>
        </p:sp>
      </p:grpSp>
      <p:grpSp>
        <p:nvGrpSpPr>
          <p:cNvPr id="36" name="组合 38"/>
          <p:cNvGrpSpPr>
            <a:grpSpLocks/>
          </p:cNvGrpSpPr>
          <p:nvPr/>
        </p:nvGrpSpPr>
        <p:grpSpPr bwMode="auto">
          <a:xfrm>
            <a:off x="1785918" y="5286388"/>
            <a:ext cx="5410200" cy="665162"/>
            <a:chOff x="1828800" y="3830638"/>
            <a:chExt cx="5410200" cy="665162"/>
          </a:xfrm>
        </p:grpSpPr>
        <p:grpSp>
          <p:nvGrpSpPr>
            <p:cNvPr id="37" name="Group 17"/>
            <p:cNvGrpSpPr>
              <a:grpSpLocks/>
            </p:cNvGrpSpPr>
            <p:nvPr/>
          </p:nvGrpSpPr>
          <p:grpSpPr bwMode="auto">
            <a:xfrm>
              <a:off x="1828800" y="3830638"/>
              <a:ext cx="762000" cy="665162"/>
              <a:chOff x="1110" y="2656"/>
              <a:chExt cx="1549" cy="1351"/>
            </a:xfrm>
          </p:grpSpPr>
          <p:sp>
            <p:nvSpPr>
              <p:cNvPr id="41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2438400" y="44402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000364" y="3906838"/>
              <a:ext cx="158729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smtClean="0">
                  <a:solidFill>
                    <a:schemeClr val="tx2"/>
                  </a:solidFill>
                  <a:ea typeface="宋体" pitchFamily="2" charset="-122"/>
                </a:rPr>
                <a:t>Fragment</a:t>
              </a:r>
              <a:endParaRPr lang="en-US" altLang="zh-CN" sz="2400" b="1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gray">
            <a:xfrm>
              <a:off x="2025650" y="3929063"/>
              <a:ext cx="35618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>
                  <a:solidFill>
                    <a:schemeClr val="bg1"/>
                  </a:solidFill>
                  <a:ea typeface="宋体" pitchFamily="2" charset="-122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Dialog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自定义布局对话框</a:t>
            </a:r>
            <a:endParaRPr lang="en-US" altLang="zh-CN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buNone/>
            </a:pPr>
            <a:r>
              <a:rPr lang="en-US" altLang="zh-CN" smtClean="0">
                <a:solidFill>
                  <a:schemeClr val="tx1"/>
                </a:solidFill>
                <a:latin typeface="+mn-lt"/>
              </a:rPr>
              <a:t>			</a:t>
            </a:r>
            <a:r>
              <a:rPr lang="zh-CN" smtClean="0">
                <a:solidFill>
                  <a:schemeClr val="tx1"/>
                </a:solidFill>
                <a:latin typeface="+mn-lt"/>
              </a:rPr>
              <a:t>自定义对话框的布局需要先定义布局文件，然后使用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LayoutInflater</a:t>
            </a:r>
            <a:r>
              <a:rPr lang="zh-CN" smtClean="0">
                <a:solidFill>
                  <a:schemeClr val="tx1"/>
                </a:solidFill>
                <a:latin typeface="+mn-lt"/>
              </a:rPr>
              <a:t>将布局文件转换为视图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View</a:t>
            </a:r>
            <a:r>
              <a:rPr lang="zh-CN" smtClean="0">
                <a:solidFill>
                  <a:schemeClr val="tx1"/>
                </a:solidFill>
                <a:latin typeface="+mn-lt"/>
              </a:rPr>
              <a:t>，最后使用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Dialog</a:t>
            </a:r>
            <a:r>
              <a:rPr lang="zh-CN" smtClean="0">
                <a:solidFill>
                  <a:schemeClr val="tx1"/>
                </a:solidFill>
                <a:latin typeface="+mn-lt"/>
              </a:rPr>
              <a:t>的</a:t>
            </a:r>
            <a:r>
              <a:rPr lang="en-US" smtClean="0">
                <a:solidFill>
                  <a:schemeClr val="tx1"/>
                </a:solidFill>
                <a:latin typeface="+mn-lt"/>
              </a:rPr>
              <a:t>setView</a:t>
            </a:r>
            <a:r>
              <a:rPr lang="zh-CN" smtClean="0">
                <a:solidFill>
                  <a:schemeClr val="tx1"/>
                </a:solidFill>
                <a:latin typeface="+mn-lt"/>
              </a:rPr>
              <a:t>方法将视图设为对话框的内容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286124"/>
            <a:ext cx="2150678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Dialog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928670"/>
            <a:ext cx="9144000" cy="6124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	public void </a:t>
            </a:r>
            <a:r>
              <a:rPr lang="en-US" sz="1400" dirty="0" err="1"/>
              <a:t>createLoginDialog</a:t>
            </a:r>
            <a:r>
              <a:rPr lang="en-US" sz="1400" dirty="0"/>
              <a:t>(){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AlertDialog.Builder</a:t>
            </a:r>
            <a:r>
              <a:rPr lang="en-US" sz="1400" dirty="0"/>
              <a:t> builder =new </a:t>
            </a:r>
            <a:r>
              <a:rPr lang="en-US" sz="1400" dirty="0" err="1"/>
              <a:t>AlertDialog.Builder</a:t>
            </a:r>
            <a:r>
              <a:rPr lang="en-US" sz="1400" dirty="0"/>
              <a:t>(this);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builder.setTitle</a:t>
            </a:r>
            <a:r>
              <a:rPr lang="en-US" sz="1400" dirty="0"/>
              <a:t>("</a:t>
            </a:r>
            <a:r>
              <a:rPr lang="zh-CN" altLang="en-US" sz="1400" dirty="0"/>
              <a:t>用户登录</a:t>
            </a:r>
            <a:r>
              <a:rPr lang="en-US" sz="1400" dirty="0"/>
              <a:t>");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builder.setIcon</a:t>
            </a:r>
            <a:r>
              <a:rPr lang="en-US" sz="1400" dirty="0"/>
              <a:t>(</a:t>
            </a:r>
            <a:r>
              <a:rPr lang="en-US" sz="1400" dirty="0" err="1"/>
              <a:t>android.R.drawable.ic_menu_myplaces</a:t>
            </a:r>
            <a:r>
              <a:rPr lang="en-US" sz="1400" dirty="0"/>
              <a:t>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LayoutInflater</a:t>
            </a:r>
            <a:r>
              <a:rPr lang="en-US" sz="1400" dirty="0"/>
              <a:t> </a:t>
            </a:r>
            <a:r>
              <a:rPr lang="en-US" sz="1400" dirty="0" err="1"/>
              <a:t>inflater</a:t>
            </a:r>
            <a:r>
              <a:rPr lang="en-US" sz="1400" dirty="0"/>
              <a:t> =</a:t>
            </a:r>
            <a:r>
              <a:rPr lang="en-US" sz="1400" dirty="0" err="1"/>
              <a:t>LayoutInflater.from</a:t>
            </a:r>
            <a:r>
              <a:rPr lang="en-US" sz="1400" dirty="0"/>
              <a:t>(this);</a:t>
            </a:r>
            <a:endParaRPr lang="zh-CN" altLang="en-US" sz="1400" dirty="0"/>
          </a:p>
          <a:p>
            <a:r>
              <a:rPr lang="en-US" sz="1400" dirty="0"/>
              <a:t>		View </a:t>
            </a:r>
            <a:r>
              <a:rPr lang="en-US" sz="1400" dirty="0" err="1"/>
              <a:t>loginView</a:t>
            </a:r>
            <a:r>
              <a:rPr lang="en-US" sz="1400" dirty="0"/>
              <a:t>=</a:t>
            </a:r>
            <a:r>
              <a:rPr lang="en-US" sz="1400" dirty="0" err="1"/>
              <a:t>inflater.inflate</a:t>
            </a:r>
            <a:r>
              <a:rPr lang="en-US" sz="1400" dirty="0"/>
              <a:t>(</a:t>
            </a:r>
            <a:r>
              <a:rPr lang="en-US" sz="1400" dirty="0" err="1"/>
              <a:t>R.layout.logindialoglayout</a:t>
            </a:r>
            <a:r>
              <a:rPr lang="en-US" sz="1400" dirty="0"/>
              <a:t>, null);</a:t>
            </a:r>
            <a:endParaRPr lang="zh-CN" altLang="en-US" sz="1400" dirty="0"/>
          </a:p>
          <a:p>
            <a:r>
              <a:rPr lang="en-US" sz="1400" dirty="0"/>
              <a:t>		final </a:t>
            </a:r>
            <a:r>
              <a:rPr lang="en-US" sz="1400" dirty="0" err="1"/>
              <a:t>EditText</a:t>
            </a:r>
            <a:r>
              <a:rPr lang="en-US" sz="1400" dirty="0"/>
              <a:t> name;</a:t>
            </a:r>
            <a:endParaRPr lang="zh-CN" altLang="en-US" sz="1400" dirty="0"/>
          </a:p>
          <a:p>
            <a:r>
              <a:rPr lang="en-US" sz="1400" dirty="0"/>
              <a:t>		final </a:t>
            </a:r>
            <a:r>
              <a:rPr lang="en-US" sz="1400" dirty="0" err="1"/>
              <a:t>EditText</a:t>
            </a:r>
            <a:r>
              <a:rPr lang="en-US" sz="1400" dirty="0"/>
              <a:t> </a:t>
            </a:r>
            <a:r>
              <a:rPr lang="en-US" sz="1400" dirty="0" err="1"/>
              <a:t>pwd</a:t>
            </a:r>
            <a:r>
              <a:rPr lang="en-US" sz="1400" dirty="0"/>
              <a:t>;</a:t>
            </a:r>
            <a:endParaRPr lang="zh-CN" altLang="en-US" sz="1400" dirty="0"/>
          </a:p>
          <a:p>
            <a:r>
              <a:rPr lang="en-US" sz="1400" dirty="0"/>
              <a:t>		name=(</a:t>
            </a:r>
            <a:r>
              <a:rPr lang="en-US" sz="1400" dirty="0" err="1"/>
              <a:t>EditText</a:t>
            </a:r>
            <a:r>
              <a:rPr lang="en-US" sz="1400" dirty="0"/>
              <a:t>) </a:t>
            </a:r>
            <a:r>
              <a:rPr lang="en-US" sz="1400" dirty="0" err="1"/>
              <a:t>loginView.findViewById</a:t>
            </a:r>
            <a:r>
              <a:rPr lang="en-US" sz="1400" dirty="0"/>
              <a:t>(</a:t>
            </a:r>
            <a:r>
              <a:rPr lang="en-US" sz="1400" dirty="0" err="1"/>
              <a:t>R.id.login_name</a:t>
            </a:r>
            <a:r>
              <a:rPr lang="en-US" sz="1400" dirty="0"/>
              <a:t>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pwd</a:t>
            </a:r>
            <a:r>
              <a:rPr lang="en-US" sz="1400" dirty="0"/>
              <a:t>=(</a:t>
            </a:r>
            <a:r>
              <a:rPr lang="en-US" sz="1400" dirty="0" err="1"/>
              <a:t>EditText</a:t>
            </a:r>
            <a:r>
              <a:rPr lang="en-US" sz="1400" dirty="0"/>
              <a:t>) </a:t>
            </a:r>
            <a:r>
              <a:rPr lang="en-US" sz="1400" dirty="0" err="1"/>
              <a:t>loginView.findViewById</a:t>
            </a:r>
            <a:r>
              <a:rPr lang="en-US" sz="1400" dirty="0"/>
              <a:t>(</a:t>
            </a:r>
            <a:r>
              <a:rPr lang="en-US" sz="1400" dirty="0" err="1"/>
              <a:t>R.id.login_password</a:t>
            </a:r>
            <a:r>
              <a:rPr lang="en-US" sz="1400" dirty="0"/>
              <a:t>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builder.setView</a:t>
            </a:r>
            <a:r>
              <a:rPr lang="en-US" sz="1400" dirty="0"/>
              <a:t>(</a:t>
            </a:r>
            <a:r>
              <a:rPr lang="en-US" sz="1400" dirty="0" err="1"/>
              <a:t>loginView</a:t>
            </a:r>
            <a:r>
              <a:rPr lang="en-US" sz="1400" dirty="0"/>
              <a:t>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builder.setPositiveButton</a:t>
            </a:r>
            <a:r>
              <a:rPr lang="en-US" sz="1400" dirty="0"/>
              <a:t>("</a:t>
            </a:r>
            <a:r>
              <a:rPr lang="zh-CN" altLang="en-US" sz="1400" dirty="0"/>
              <a:t>登录</a:t>
            </a:r>
            <a:r>
              <a:rPr lang="en-US" sz="1400" dirty="0"/>
              <a:t>",new </a:t>
            </a:r>
            <a:r>
              <a:rPr lang="en-US" sz="1400" dirty="0" err="1"/>
              <a:t>DialogInterface.OnClickListener</a:t>
            </a:r>
            <a:r>
              <a:rPr lang="en-US" sz="1400" dirty="0"/>
              <a:t>(){</a:t>
            </a:r>
            <a:endParaRPr lang="zh-CN" altLang="en-US" sz="1400" dirty="0"/>
          </a:p>
          <a:p>
            <a:r>
              <a:rPr lang="en-US" sz="1400" dirty="0"/>
              <a:t>			@Override</a:t>
            </a:r>
            <a:endParaRPr lang="zh-CN" altLang="en-US" sz="1400" dirty="0"/>
          </a:p>
          <a:p>
            <a:r>
              <a:rPr lang="en-US" sz="1400" dirty="0"/>
              <a:t>			public void </a:t>
            </a:r>
            <a:r>
              <a:rPr lang="en-US" sz="1400" dirty="0" err="1"/>
              <a:t>onClick</a:t>
            </a:r>
            <a:r>
              <a:rPr lang="en-US" sz="1400" dirty="0"/>
              <a:t>(</a:t>
            </a:r>
            <a:r>
              <a:rPr lang="en-US" sz="1400" dirty="0" err="1"/>
              <a:t>DialogInterface</a:t>
            </a:r>
            <a:r>
              <a:rPr lang="en-US" sz="1400" dirty="0"/>
              <a:t> dialog, </a:t>
            </a:r>
            <a:r>
              <a:rPr lang="en-US" sz="1400" dirty="0" err="1"/>
              <a:t>int</a:t>
            </a:r>
            <a:r>
              <a:rPr lang="en-US" sz="1400" dirty="0"/>
              <a:t> which) {</a:t>
            </a:r>
            <a:endParaRPr lang="zh-CN" altLang="en-US" sz="1400" dirty="0"/>
          </a:p>
          <a:p>
            <a:r>
              <a:rPr lang="en-US" sz="1400" dirty="0"/>
              <a:t>				String n=</a:t>
            </a:r>
            <a:r>
              <a:rPr lang="en-US" sz="1400" dirty="0" err="1"/>
              <a:t>name.getText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  <a:endParaRPr lang="zh-CN" altLang="en-US" sz="1400" dirty="0"/>
          </a:p>
          <a:p>
            <a:r>
              <a:rPr lang="en-US" sz="1400" dirty="0"/>
              <a:t>				String p=</a:t>
            </a:r>
            <a:r>
              <a:rPr lang="en-US" sz="1400" dirty="0" err="1"/>
              <a:t>pwd.getText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  <a:endParaRPr lang="zh-CN" altLang="en-US" sz="1400" dirty="0"/>
          </a:p>
          <a:p>
            <a:r>
              <a:rPr lang="en-US" sz="1400" dirty="0"/>
              <a:t>				</a:t>
            </a:r>
            <a:r>
              <a:rPr lang="en-US" sz="1400" dirty="0" err="1"/>
              <a:t>Toast.makeText</a:t>
            </a:r>
            <a:r>
              <a:rPr lang="en-US" sz="1400" dirty="0"/>
              <a:t>(</a:t>
            </a:r>
            <a:r>
              <a:rPr lang="en-US" sz="1400" dirty="0" err="1"/>
              <a:t>DialogListActivity.this</a:t>
            </a:r>
            <a:r>
              <a:rPr lang="en-US" sz="1400" dirty="0"/>
              <a:t>, "</a:t>
            </a:r>
            <a:r>
              <a:rPr lang="zh-CN" altLang="en-US" sz="1400" dirty="0"/>
              <a:t>登录信息：</a:t>
            </a:r>
            <a:r>
              <a:rPr lang="en-US" sz="1400" dirty="0"/>
              <a:t>"+n+" "+p, </a:t>
            </a:r>
            <a:r>
              <a:rPr lang="en-US" sz="1400" dirty="0" err="1"/>
              <a:t>Toast.LENGTH_LONG</a:t>
            </a:r>
            <a:r>
              <a:rPr lang="en-US" sz="1400" dirty="0" smtClean="0"/>
              <a:t>).</a:t>
            </a:r>
            <a:r>
              <a:rPr lang="en-US" sz="1400" dirty="0"/>
              <a:t>show();</a:t>
            </a:r>
            <a:endParaRPr lang="zh-CN" altLang="en-US" sz="1400" dirty="0"/>
          </a:p>
          <a:p>
            <a:r>
              <a:rPr lang="en-US" sz="1400" dirty="0"/>
              <a:t>			}}</a:t>
            </a:r>
            <a:endParaRPr lang="zh-CN" altLang="en-US" sz="1400" dirty="0"/>
          </a:p>
          <a:p>
            <a:r>
              <a:rPr lang="en-US" sz="1400" dirty="0"/>
              <a:t>		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builder.setNegativeButton</a:t>
            </a:r>
            <a:r>
              <a:rPr lang="en-US" sz="1400" dirty="0"/>
              <a:t>("</a:t>
            </a:r>
            <a:r>
              <a:rPr lang="zh-CN" altLang="en-US" sz="1400" dirty="0"/>
              <a:t>取消</a:t>
            </a:r>
            <a:r>
              <a:rPr lang="en-US" sz="1400" dirty="0"/>
              <a:t>",new </a:t>
            </a:r>
            <a:r>
              <a:rPr lang="en-US" sz="1400" dirty="0" err="1"/>
              <a:t>DialogInterface.OnClickListener</a:t>
            </a:r>
            <a:r>
              <a:rPr lang="en-US" sz="1400" dirty="0"/>
              <a:t>() {</a:t>
            </a:r>
            <a:endParaRPr lang="zh-CN" altLang="en-US" sz="1400" dirty="0"/>
          </a:p>
          <a:p>
            <a:r>
              <a:rPr lang="en-US" sz="1400" dirty="0"/>
              <a:t>			@Override</a:t>
            </a:r>
            <a:endParaRPr lang="zh-CN" altLang="en-US" sz="1400" dirty="0"/>
          </a:p>
          <a:p>
            <a:r>
              <a:rPr lang="en-US" sz="1400" dirty="0"/>
              <a:t>			public void </a:t>
            </a:r>
            <a:r>
              <a:rPr lang="en-US" sz="1400" dirty="0" err="1"/>
              <a:t>onClick</a:t>
            </a:r>
            <a:r>
              <a:rPr lang="en-US" sz="1400" dirty="0"/>
              <a:t>(</a:t>
            </a:r>
            <a:r>
              <a:rPr lang="en-US" sz="1400" dirty="0" err="1"/>
              <a:t>DialogInterface</a:t>
            </a:r>
            <a:r>
              <a:rPr lang="en-US" sz="1400" dirty="0"/>
              <a:t> dialog, </a:t>
            </a:r>
            <a:r>
              <a:rPr lang="en-US" sz="1400" dirty="0" err="1"/>
              <a:t>int</a:t>
            </a:r>
            <a:r>
              <a:rPr lang="en-US" sz="1400" dirty="0"/>
              <a:t> which) {</a:t>
            </a:r>
            <a:endParaRPr lang="zh-CN" altLang="en-US" sz="1400" dirty="0"/>
          </a:p>
          <a:p>
            <a:r>
              <a:rPr lang="en-US" sz="1400" dirty="0"/>
              <a:t>			}</a:t>
            </a:r>
            <a:endParaRPr lang="zh-CN" altLang="en-US" sz="1400" dirty="0"/>
          </a:p>
          <a:p>
            <a:r>
              <a:rPr lang="en-US" sz="1400" dirty="0"/>
              <a:t>		});</a:t>
            </a:r>
            <a:endParaRPr lang="zh-CN" alt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builder.show</a:t>
            </a:r>
            <a:r>
              <a:rPr lang="en-US" sz="1400" dirty="0"/>
              <a:t>();</a:t>
            </a:r>
            <a:endParaRPr lang="zh-CN" altLang="en-US"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Dialog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ProgressDialog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200" dirty="0"/>
              <a:t>进度</a:t>
            </a:r>
            <a:r>
              <a:rPr lang="zh-CN" altLang="en-US" sz="2200" dirty="0" smtClean="0"/>
              <a:t>条对话框是</a:t>
            </a:r>
            <a:r>
              <a:rPr lang="en-US" altLang="zh-CN" sz="2200" dirty="0" err="1" smtClean="0"/>
              <a:t>AlertDialog</a:t>
            </a:r>
            <a:r>
              <a:rPr lang="zh-CN" altLang="en-US" sz="2200" dirty="0" smtClean="0"/>
              <a:t>的子类，常用于比较耗时的操作。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ProgressDialog</a:t>
            </a:r>
            <a:r>
              <a:rPr lang="zh-CN" altLang="en-US" sz="2200" dirty="0" smtClean="0"/>
              <a:t>不需要通过</a:t>
            </a:r>
            <a:r>
              <a:rPr lang="en-US" altLang="zh-CN" sz="2200" dirty="0" smtClean="0"/>
              <a:t>Builder</a:t>
            </a:r>
            <a:r>
              <a:rPr lang="zh-CN" altLang="en-US" sz="2200" dirty="0" smtClean="0"/>
              <a:t>，可以直接使用构造方法创建。</a:t>
            </a:r>
            <a:endParaRPr lang="en-US" altLang="zh-CN" sz="2200" dirty="0" smtClean="0"/>
          </a:p>
          <a:p>
            <a:pPr lvl="1"/>
            <a:r>
              <a:rPr lang="en-US" altLang="zh-CN" sz="2200" dirty="0" err="1"/>
              <a:t>ProgressDialog</a:t>
            </a:r>
            <a:r>
              <a:rPr lang="zh-CN" altLang="en-US" sz="2200" dirty="0" smtClean="0"/>
              <a:t>默认</a:t>
            </a:r>
            <a:r>
              <a:rPr lang="zh-CN" altLang="en-US" sz="2200" dirty="0"/>
              <a:t>显示环形进度</a:t>
            </a:r>
            <a:r>
              <a:rPr lang="zh-CN" altLang="en-US" sz="2200" dirty="0" smtClean="0"/>
              <a:t>条，可以通过</a:t>
            </a:r>
            <a:r>
              <a:rPr lang="en-US" altLang="zh-CN" sz="2200" dirty="0" err="1" smtClean="0"/>
              <a:t>setProgressStyle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ProgressDialog.STYLE_HORIZONTAL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修改为水平进度条。</a:t>
            </a:r>
            <a:endParaRPr lang="en-US" altLang="zh-CN" sz="2200" dirty="0" smtClean="0"/>
          </a:p>
          <a:p>
            <a:endParaRPr lang="zh-CN" altLang="en-US" dirty="0"/>
          </a:p>
        </p:txBody>
      </p:sp>
      <p:pic>
        <p:nvPicPr>
          <p:cNvPr id="4" name="图片 104"/>
          <p:cNvPicPr>
            <a:picLocks noChangeAspect="1" noChangeArrowheads="1"/>
          </p:cNvPicPr>
          <p:nvPr/>
        </p:nvPicPr>
        <p:blipFill>
          <a:blip r:embed="rId2" cstate="print"/>
          <a:srcRect l="6485" t="30206" r="6584" b="21796"/>
          <a:stretch>
            <a:fillRect/>
          </a:stretch>
        </p:blipFill>
        <p:spPr bwMode="auto">
          <a:xfrm>
            <a:off x="5148065" y="4398384"/>
            <a:ext cx="1872208" cy="153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part05_progressdialo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437112"/>
            <a:ext cx="2466667" cy="15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Dialog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80728"/>
            <a:ext cx="8191500" cy="5105400"/>
          </a:xfrm>
        </p:spPr>
        <p:txBody>
          <a:bodyPr/>
          <a:lstStyle/>
          <a:p>
            <a:r>
              <a:rPr lang="en-US" altLang="zh-CN" sz="2400" dirty="0" err="1" smtClean="0"/>
              <a:t>DatePickerDialog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TimePickerDialog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200" dirty="0" smtClean="0"/>
              <a:t>日期选择对话框和时间选择对话框都继承</a:t>
            </a:r>
            <a:r>
              <a:rPr lang="en-US" altLang="zh-CN" sz="2200" dirty="0" err="1" smtClean="0"/>
              <a:t>AlertDialog</a:t>
            </a:r>
            <a:r>
              <a:rPr lang="zh-CN" altLang="en-US" sz="2200" dirty="0" smtClean="0"/>
              <a:t>，不需要使用</a:t>
            </a:r>
            <a:r>
              <a:rPr lang="en-US" altLang="zh-CN" sz="2200" dirty="0" smtClean="0"/>
              <a:t>Builder</a:t>
            </a:r>
            <a:r>
              <a:rPr lang="zh-CN" altLang="en-US" sz="2200" dirty="0" smtClean="0"/>
              <a:t>创建，直接调用构造方法即可。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DatePickerDialog</a:t>
            </a:r>
            <a:r>
              <a:rPr lang="zh-CN" altLang="en-US" sz="2200" dirty="0" smtClean="0"/>
              <a:t>的构造方法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DatePickerDialog</a:t>
            </a:r>
            <a:r>
              <a:rPr lang="en-US" altLang="zh-CN" sz="2200" dirty="0" smtClean="0"/>
              <a:t>(Context </a:t>
            </a:r>
            <a:r>
              <a:rPr lang="en-US" altLang="zh-CN" sz="2200" dirty="0" err="1" smtClean="0"/>
              <a:t>context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DatePickerDialog.OnDateSetListener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callBack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year,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monthOfYear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dayOfMonth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，其参数含义如下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smtClean="0"/>
              <a:t>context</a:t>
            </a:r>
            <a:r>
              <a:rPr lang="zh-CN" altLang="en-US" sz="2200" dirty="0" smtClean="0"/>
              <a:t>，上下文环境，对于</a:t>
            </a:r>
            <a:r>
              <a:rPr lang="en-US" altLang="zh-CN" sz="2200" dirty="0" smtClean="0"/>
              <a:t>Activity</a:t>
            </a:r>
            <a:r>
              <a:rPr lang="zh-CN" altLang="en-US" sz="2200" dirty="0" smtClean="0"/>
              <a:t>传入</a:t>
            </a:r>
            <a:r>
              <a:rPr lang="en-US" altLang="zh-CN" sz="2200" dirty="0" smtClean="0"/>
              <a:t>this</a:t>
            </a:r>
            <a:r>
              <a:rPr lang="zh-CN" altLang="en-US" sz="2200" dirty="0" smtClean="0"/>
              <a:t>即可。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err="1" smtClean="0"/>
              <a:t>callBack</a:t>
            </a:r>
            <a:r>
              <a:rPr lang="zh-CN" altLang="en-US" sz="2200" dirty="0" smtClean="0"/>
              <a:t>，实现</a:t>
            </a:r>
            <a:r>
              <a:rPr lang="en-US" altLang="zh-CN" sz="2200" dirty="0" err="1" smtClean="0"/>
              <a:t>OnDateSetListener</a:t>
            </a:r>
            <a:r>
              <a:rPr lang="zh-CN" altLang="en-US" sz="2200" dirty="0" smtClean="0"/>
              <a:t>接口的监听器，处理选定日期事件。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smtClean="0"/>
              <a:t>year</a:t>
            </a:r>
            <a:r>
              <a:rPr lang="zh-CN" altLang="en-US" sz="2200" dirty="0" smtClean="0"/>
              <a:t>，初始年。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err="1"/>
              <a:t>m</a:t>
            </a:r>
            <a:r>
              <a:rPr lang="en-US" altLang="zh-CN" sz="2200" dirty="0" err="1" smtClean="0"/>
              <a:t>onthOfYear</a:t>
            </a:r>
            <a:r>
              <a:rPr lang="zh-CN" altLang="en-US" sz="2200" dirty="0" smtClean="0"/>
              <a:t>，初始月，注意</a:t>
            </a:r>
            <a:r>
              <a:rPr lang="en-US" altLang="zh-CN" sz="2200" dirty="0" smtClean="0"/>
              <a:t>Android</a:t>
            </a:r>
            <a:r>
              <a:rPr lang="zh-CN" altLang="en-US" sz="2200" dirty="0" smtClean="0"/>
              <a:t>返回的月是从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开始计算的。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err="1" smtClean="0"/>
              <a:t>dayOfMonth</a:t>
            </a:r>
            <a:r>
              <a:rPr lang="zh-CN" altLang="en-US" sz="2200" dirty="0" smtClean="0"/>
              <a:t>，初始日。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66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5.2 Dialog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DatePickerDialog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TimePickerDialog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2200" dirty="0" err="1" smtClean="0"/>
              <a:t>TimePickerDialog</a:t>
            </a:r>
            <a:r>
              <a:rPr lang="zh-CN" altLang="en-US" sz="2200" dirty="0" smtClean="0"/>
              <a:t>的构造方法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err="1" smtClean="0"/>
              <a:t>TimePickerDialog</a:t>
            </a:r>
            <a:r>
              <a:rPr lang="en-US" altLang="zh-CN" sz="2200" dirty="0" smtClean="0"/>
              <a:t>(Context </a:t>
            </a:r>
            <a:r>
              <a:rPr lang="en-US" altLang="zh-CN" sz="2200" dirty="0" err="1" smtClean="0"/>
              <a:t>context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TimePickerDialog.OnTimeSetListener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callBack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hourOfDay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minute, </a:t>
            </a:r>
            <a:r>
              <a:rPr lang="en-US" altLang="zh-CN" sz="2200" dirty="0" err="1" smtClean="0"/>
              <a:t>boolean</a:t>
            </a:r>
            <a:r>
              <a:rPr lang="en-US" altLang="zh-CN" sz="2200" dirty="0" smtClean="0"/>
              <a:t> is24HourView)</a:t>
            </a:r>
            <a:r>
              <a:rPr lang="zh-CN" altLang="en-US" sz="2200" dirty="0" smtClean="0"/>
              <a:t>，其参数含义如下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smtClean="0"/>
              <a:t>context</a:t>
            </a:r>
            <a:r>
              <a:rPr lang="zh-CN" altLang="en-US" sz="2200" dirty="0" smtClean="0"/>
              <a:t>，上下文环境，对于</a:t>
            </a:r>
            <a:r>
              <a:rPr lang="en-US" altLang="zh-CN" sz="2200" dirty="0" smtClean="0"/>
              <a:t>Activity</a:t>
            </a:r>
            <a:r>
              <a:rPr lang="zh-CN" altLang="en-US" sz="2200" dirty="0" smtClean="0"/>
              <a:t>传入</a:t>
            </a:r>
            <a:r>
              <a:rPr lang="en-US" altLang="zh-CN" sz="2200" dirty="0" smtClean="0"/>
              <a:t>this</a:t>
            </a:r>
            <a:r>
              <a:rPr lang="zh-CN" altLang="en-US" sz="2200" dirty="0" smtClean="0"/>
              <a:t>即可。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err="1" smtClean="0"/>
              <a:t>callBack</a:t>
            </a:r>
            <a:r>
              <a:rPr lang="zh-CN" altLang="en-US" sz="2200" dirty="0" smtClean="0"/>
              <a:t>，实现</a:t>
            </a:r>
            <a:r>
              <a:rPr lang="en-US" altLang="zh-CN" sz="2200" dirty="0" err="1" smtClean="0"/>
              <a:t>OnTimeSetListener</a:t>
            </a:r>
            <a:r>
              <a:rPr lang="zh-CN" altLang="en-US" sz="2200" dirty="0" smtClean="0"/>
              <a:t>接口的监听器，处理选定时间事件。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err="1" smtClean="0"/>
              <a:t>hourOfDay</a:t>
            </a:r>
            <a:r>
              <a:rPr lang="zh-CN" altLang="en-US" sz="2200" dirty="0" smtClean="0"/>
              <a:t>，设置小时。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 smtClean="0"/>
              <a:t>minute</a:t>
            </a:r>
            <a:r>
              <a:rPr lang="zh-CN" altLang="en-US" sz="2200" dirty="0" smtClean="0"/>
              <a:t>，设置分钟。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200" dirty="0"/>
              <a:t>is24HourView </a:t>
            </a:r>
            <a:r>
              <a:rPr lang="zh-CN" altLang="en-US" sz="2200" dirty="0" smtClean="0"/>
              <a:t>，是否以</a:t>
            </a:r>
            <a:r>
              <a:rPr lang="en-US" altLang="zh-CN" sz="2200" dirty="0" smtClean="0"/>
              <a:t>24</a:t>
            </a:r>
            <a:r>
              <a:rPr lang="zh-CN" altLang="en-US" sz="2200" dirty="0" smtClean="0"/>
              <a:t>小时制式显示。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61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5.3 </a:t>
            </a:r>
            <a:r>
              <a:rPr lang="zh-CN" altLang="en-US" smtClean="0"/>
              <a:t>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使用对话框可以实现向用户通知信息的目的，但对话框会打断当前操作，让用户转到对话框界面。如果需要的只是提醒，或通知用户某项工作已经开始，</a:t>
            </a: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还提供了另外两种向用户通知的方式</a:t>
            </a:r>
            <a:r>
              <a:rPr lang="zh-CN" alt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Toast</a:t>
            </a:r>
            <a:endParaRPr lang="en-US" altLang="zh-CN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268413"/>
            <a:ext cx="8281987" cy="4681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系统提供一套友好的消息提示机制，不会打断用户当前的操作。</a:t>
            </a: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常用的方式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Toast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一种快速的即时消息。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消息内容简短。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悬浮于应用程序的最上方。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不获得焦点。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消息内容显示于手机的状态栏中。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按住状态栏往下拉，可以查看系统的提示消息。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40326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775" y="3486150"/>
            <a:ext cx="32194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325" name="Picture 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8013" y="3500438"/>
            <a:ext cx="32194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327" name="Line 39"/>
          <p:cNvSpPr>
            <a:spLocks noChangeShapeType="1"/>
          </p:cNvSpPr>
          <p:nvPr/>
        </p:nvSpPr>
        <p:spPr bwMode="auto">
          <a:xfrm flipV="1">
            <a:off x="4643438" y="3681413"/>
            <a:ext cx="1116012" cy="890587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28" name="Oval 40"/>
          <p:cNvSpPr>
            <a:spLocks noChangeArrowheads="1"/>
          </p:cNvSpPr>
          <p:nvPr/>
        </p:nvSpPr>
        <p:spPr bwMode="auto">
          <a:xfrm>
            <a:off x="4071938" y="4572000"/>
            <a:ext cx="828675" cy="468313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  <p:bldP spid="140327" grpId="0" animBg="1"/>
      <p:bldP spid="1403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Toast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2362200"/>
          </a:xfrm>
        </p:spPr>
        <p:txBody>
          <a:bodyPr/>
          <a:lstStyle/>
          <a:p>
            <a:r>
              <a:rPr lang="zh-CN" altLang="en-US" sz="2400" smtClean="0"/>
              <a:t>使用</a:t>
            </a:r>
            <a:r>
              <a:rPr lang="en-US" altLang="zh-CN" sz="2400" smtClean="0"/>
              <a:t>Toast</a:t>
            </a:r>
            <a:r>
              <a:rPr lang="zh-CN" altLang="en-US" sz="2400" smtClean="0"/>
              <a:t>类来显示消息提示框，需要</a:t>
            </a:r>
            <a:r>
              <a:rPr lang="en-US" altLang="zh-CN" sz="2400" smtClean="0"/>
              <a:t>2-3</a:t>
            </a:r>
            <a:r>
              <a:rPr lang="zh-CN" altLang="en-US" sz="2400" smtClean="0"/>
              <a:t>个步骤：</a:t>
            </a:r>
          </a:p>
          <a:p>
            <a:pPr lvl="1"/>
            <a:r>
              <a:rPr lang="zh-CN" altLang="en-US" sz="2000" smtClean="0"/>
              <a:t>创建一个</a:t>
            </a:r>
            <a:r>
              <a:rPr lang="en-US" altLang="zh-CN" sz="2000" smtClean="0"/>
              <a:t>Toast</a:t>
            </a:r>
            <a:r>
              <a:rPr lang="zh-CN" altLang="en-US" sz="2000" smtClean="0"/>
              <a:t>对象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只能用</a:t>
            </a:r>
            <a:r>
              <a:rPr lang="en-US" altLang="zh-CN" sz="1600" smtClean="0"/>
              <a:t>Toast.makeText</a:t>
            </a:r>
            <a:r>
              <a:rPr lang="zh-CN" altLang="en-US" sz="1600" smtClean="0"/>
              <a:t>方法创建，不能用</a:t>
            </a:r>
            <a:r>
              <a:rPr lang="en-US" altLang="zh-CN" sz="1600" smtClean="0"/>
              <a:t>new Toast(…)</a:t>
            </a:r>
            <a:r>
              <a:rPr lang="zh-CN" altLang="en-US" sz="1600" smtClean="0"/>
              <a:t>创建</a:t>
            </a:r>
          </a:p>
          <a:p>
            <a:pPr lvl="1"/>
            <a:r>
              <a:rPr lang="zh-CN" altLang="en-US" sz="2000" smtClean="0"/>
              <a:t>可选：设置</a:t>
            </a:r>
            <a:r>
              <a:rPr lang="en-US" altLang="zh-CN" sz="2000" smtClean="0"/>
              <a:t>Toast</a:t>
            </a:r>
            <a:r>
              <a:rPr lang="zh-CN" altLang="en-US" sz="2000" smtClean="0"/>
              <a:t>对象的属性，从而设置消息提示的对齐方式、页边距、显示的内容等</a:t>
            </a:r>
          </a:p>
          <a:p>
            <a:pPr lvl="1"/>
            <a:r>
              <a:rPr lang="zh-CN" altLang="en-US" sz="2000" smtClean="0"/>
              <a:t>调用</a:t>
            </a:r>
            <a:r>
              <a:rPr lang="en-US" altLang="zh-CN" sz="2000" smtClean="0"/>
              <a:t>show()</a:t>
            </a:r>
            <a:r>
              <a:rPr lang="zh-CN" altLang="en-US" sz="2000" smtClean="0"/>
              <a:t>方法显示消息提示框</a:t>
            </a:r>
            <a:endParaRPr lang="en-US" altLang="zh-CN" sz="2000" smtClean="0"/>
          </a:p>
          <a:p>
            <a:r>
              <a:rPr lang="zh-CN" altLang="en-US" sz="2400" smtClean="0"/>
              <a:t>还可以使用</a:t>
            </a:r>
            <a:r>
              <a:rPr lang="en-US" altLang="zh-CN" sz="2400" smtClean="0"/>
              <a:t>Toast</a:t>
            </a:r>
            <a:r>
              <a:rPr lang="zh-CN" altLang="en-US" sz="2400" smtClean="0"/>
              <a:t>的</a:t>
            </a:r>
            <a:r>
              <a:rPr lang="en-US" altLang="zh-CN" sz="2400" smtClean="0"/>
              <a:t>setView(</a:t>
            </a:r>
            <a:r>
              <a:rPr lang="zh-CN" altLang="en-US" sz="2400" smtClean="0"/>
              <a:t>布局</a:t>
            </a:r>
            <a:r>
              <a:rPr lang="en-US" altLang="zh-CN" sz="2400" smtClean="0"/>
              <a:t>)</a:t>
            </a:r>
            <a:r>
              <a:rPr lang="zh-CN" altLang="en-US" sz="2400" smtClean="0"/>
              <a:t>的方法用</a:t>
            </a:r>
            <a:r>
              <a:rPr lang="en-US" altLang="zh-CN" sz="2400" smtClean="0"/>
              <a:t>Toast</a:t>
            </a:r>
            <a:r>
              <a:rPr lang="zh-CN" altLang="en-US" sz="2400" smtClean="0"/>
              <a:t>显示一个布局</a:t>
            </a:r>
          </a:p>
        </p:txBody>
      </p:sp>
      <p:sp>
        <p:nvSpPr>
          <p:cNvPr id="5" name="矩形 4"/>
          <p:cNvSpPr/>
          <p:nvPr/>
        </p:nvSpPr>
        <p:spPr>
          <a:xfrm>
            <a:off x="447675" y="4572000"/>
            <a:ext cx="633412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100" dirty="0" err="1">
                <a:solidFill>
                  <a:schemeClr val="tx1"/>
                </a:solidFill>
              </a:rPr>
              <a:t>Toast.makeText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en-US" altLang="zh-CN" sz="1100" dirty="0" err="1">
                <a:solidFill>
                  <a:schemeClr val="tx1"/>
                </a:solidFill>
              </a:rPr>
              <a:t>getBaseContext</a:t>
            </a:r>
            <a:r>
              <a:rPr lang="en-US" altLang="zh-CN" sz="1100" dirty="0">
                <a:solidFill>
                  <a:schemeClr val="tx1"/>
                </a:solidFill>
              </a:rPr>
              <a:t>(), "</a:t>
            </a:r>
            <a:r>
              <a:rPr lang="zh-CN" altLang="en-US" sz="1100" dirty="0">
                <a:solidFill>
                  <a:schemeClr val="tx1"/>
                </a:solidFill>
              </a:rPr>
              <a:t>这是一条</a:t>
            </a:r>
            <a:r>
              <a:rPr lang="en-US" altLang="zh-CN" sz="1100" dirty="0">
                <a:solidFill>
                  <a:schemeClr val="tx1"/>
                </a:solidFill>
              </a:rPr>
              <a:t>Toast</a:t>
            </a:r>
            <a:r>
              <a:rPr lang="zh-CN" altLang="en-US" sz="1100" dirty="0">
                <a:solidFill>
                  <a:schemeClr val="tx1"/>
                </a:solidFill>
              </a:rPr>
              <a:t>消息</a:t>
            </a:r>
            <a:r>
              <a:rPr lang="en-US" altLang="zh-CN" sz="1100" dirty="0">
                <a:solidFill>
                  <a:schemeClr val="tx1"/>
                </a:solidFill>
              </a:rPr>
              <a:t>", </a:t>
            </a:r>
            <a:r>
              <a:rPr lang="en-US" altLang="zh-CN" sz="1100" dirty="0" err="1">
                <a:solidFill>
                  <a:schemeClr val="tx1"/>
                </a:solidFill>
              </a:rPr>
              <a:t>Toast.LENGTH_LONG</a:t>
            </a:r>
            <a:r>
              <a:rPr lang="en-US" altLang="zh-CN" sz="1100" dirty="0">
                <a:solidFill>
                  <a:schemeClr val="tx1"/>
                </a:solidFill>
              </a:rPr>
              <a:t>).show();</a:t>
            </a:r>
          </a:p>
          <a:p>
            <a:pPr>
              <a:defRPr/>
            </a:pPr>
            <a:endParaRPr lang="en-US" altLang="zh-CN" sz="11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1100" dirty="0">
                <a:solidFill>
                  <a:schemeClr val="tx1"/>
                </a:solidFill>
              </a:rPr>
              <a:t>等价于：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Toast t = </a:t>
            </a:r>
            <a:r>
              <a:rPr lang="en-US" altLang="zh-CN" sz="1100" dirty="0" err="1">
                <a:solidFill>
                  <a:schemeClr val="tx1"/>
                </a:solidFill>
              </a:rPr>
              <a:t>Toast.makeText</a:t>
            </a:r>
            <a:r>
              <a:rPr lang="en-US" altLang="zh-CN" sz="1100" dirty="0">
                <a:solidFill>
                  <a:schemeClr val="tx1"/>
                </a:solidFill>
              </a:rPr>
              <a:t>(</a:t>
            </a:r>
            <a:r>
              <a:rPr lang="en-US" altLang="zh-CN" sz="1100" dirty="0" err="1">
                <a:solidFill>
                  <a:schemeClr val="tx1"/>
                </a:solidFill>
              </a:rPr>
              <a:t>MainActivity.this</a:t>
            </a:r>
            <a:r>
              <a:rPr lang="en-US" altLang="zh-CN" sz="1100" dirty="0">
                <a:solidFill>
                  <a:schemeClr val="tx1"/>
                </a:solidFill>
              </a:rPr>
              <a:t>, "</a:t>
            </a:r>
            <a:r>
              <a:rPr lang="zh-CN" altLang="en-US" sz="1100" dirty="0">
                <a:solidFill>
                  <a:schemeClr val="tx1"/>
                </a:solidFill>
              </a:rPr>
              <a:t>这是一条</a:t>
            </a:r>
            <a:r>
              <a:rPr lang="en-US" altLang="zh-CN" sz="1100" dirty="0">
                <a:solidFill>
                  <a:schemeClr val="tx1"/>
                </a:solidFill>
              </a:rPr>
              <a:t>Toast</a:t>
            </a:r>
            <a:r>
              <a:rPr lang="zh-CN" altLang="en-US" sz="1100" dirty="0">
                <a:solidFill>
                  <a:schemeClr val="tx1"/>
                </a:solidFill>
              </a:rPr>
              <a:t>消息</a:t>
            </a:r>
            <a:r>
              <a:rPr lang="en-US" altLang="zh-CN" sz="1100" dirty="0">
                <a:solidFill>
                  <a:schemeClr val="tx1"/>
                </a:solidFill>
              </a:rPr>
              <a:t>", </a:t>
            </a:r>
            <a:r>
              <a:rPr lang="en-US" altLang="zh-CN" sz="1100" dirty="0" err="1">
                <a:solidFill>
                  <a:schemeClr val="tx1"/>
                </a:solidFill>
              </a:rPr>
              <a:t>Toast.LENGTH_LONG</a:t>
            </a:r>
            <a:r>
              <a:rPr lang="en-US" altLang="zh-CN" sz="11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// </a:t>
            </a:r>
            <a:r>
              <a:rPr lang="zh-CN" altLang="en-US" sz="1100" dirty="0">
                <a:solidFill>
                  <a:schemeClr val="tx1"/>
                </a:solidFill>
              </a:rPr>
              <a:t>可以在这里设置</a:t>
            </a:r>
            <a:r>
              <a:rPr lang="en-US" altLang="zh-CN" sz="1100" dirty="0">
                <a:solidFill>
                  <a:schemeClr val="tx1"/>
                </a:solidFill>
              </a:rPr>
              <a:t>t</a:t>
            </a:r>
            <a:r>
              <a:rPr lang="zh-CN" altLang="en-US" sz="1100" dirty="0">
                <a:solidFill>
                  <a:schemeClr val="tx1"/>
                </a:solidFill>
              </a:rPr>
              <a:t>的属性</a:t>
            </a:r>
            <a:endParaRPr lang="en-US" altLang="zh-CN" sz="11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100" dirty="0" err="1">
                <a:solidFill>
                  <a:schemeClr val="tx1"/>
                </a:solidFill>
              </a:rPr>
              <a:t>t.show</a:t>
            </a:r>
            <a:r>
              <a:rPr lang="en-US" altLang="zh-CN" sz="11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4003675"/>
            <a:ext cx="1524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196975"/>
            <a:ext cx="8785225" cy="4518025"/>
          </a:xfrm>
        </p:spPr>
        <p:txBody>
          <a:bodyPr rIns="0"/>
          <a:lstStyle/>
          <a:p>
            <a:pPr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NotificationManager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的基本步骤：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  <a:cs typeface="+mn-cs"/>
              </a:rPr>
              <a:t>⑴</a:t>
            </a:r>
            <a:r>
              <a:rPr lang="zh-CN" altLang="en-US" sz="2400" smtClean="0"/>
              <a:t>调用</a:t>
            </a:r>
            <a:r>
              <a:rPr lang="en-US" altLang="zh-CN" sz="2400" smtClean="0"/>
              <a:t>getSystemService()</a:t>
            </a:r>
            <a:r>
              <a:rPr lang="zh-CN" altLang="en-US" sz="2400" smtClean="0"/>
              <a:t>方法获取系统</a:t>
            </a:r>
            <a:r>
              <a:rPr lang="en-US" altLang="zh-CN" sz="2400" smtClean="0"/>
              <a:t>NotificationManager</a:t>
            </a:r>
            <a:r>
              <a:rPr lang="zh-CN" altLang="en-US" sz="2400" smtClean="0"/>
              <a:t>服务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⑵ 创建一个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对象。</a:t>
            </a:r>
            <a:endParaRPr lang="en-US" altLang="zh-CN" sz="2200" dirty="0" smtClean="0">
              <a:ea typeface="宋体" pitchFamily="2" charset="-122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⑶ 设置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的各个属性：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设置在状态条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(Status Bar)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显示的通知文本提示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设置发出提示音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设置手机振动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LED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灯闪烁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设置对通知的单击事件处理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⑷ 发送通知。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1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17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Notification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42844" y="1295400"/>
            <a:ext cx="8229600" cy="3633798"/>
          </a:xfrm>
        </p:spPr>
        <p:txBody>
          <a:bodyPr/>
          <a:lstStyle/>
          <a:p>
            <a:r>
              <a:rPr lang="zh-CN" altLang="en-US" sz="2000" smtClean="0"/>
              <a:t>通知用于不在前台的应用向用户发出提示信息</a:t>
            </a:r>
            <a:endParaRPr lang="en-US" altLang="zh-CN" sz="2000" smtClean="0"/>
          </a:p>
          <a:p>
            <a:pPr>
              <a:buNone/>
            </a:pPr>
            <a:r>
              <a:rPr lang="zh-CN" altLang="en-US" sz="2000" smtClean="0"/>
              <a:t>使用</a:t>
            </a:r>
            <a:r>
              <a:rPr lang="en-US" altLang="zh-CN" sz="2000" smtClean="0"/>
              <a:t>Notification</a:t>
            </a:r>
            <a:r>
              <a:rPr lang="zh-CN" altLang="en-US" sz="2000" smtClean="0"/>
              <a:t>显示通知，分为以下</a:t>
            </a:r>
            <a:r>
              <a:rPr lang="en-US" altLang="zh-CN" sz="2000" smtClean="0"/>
              <a:t>4</a:t>
            </a:r>
            <a:r>
              <a:rPr lang="zh-CN" altLang="en-US" sz="2000" smtClean="0"/>
              <a:t>个步骤</a:t>
            </a:r>
          </a:p>
          <a:p>
            <a:pPr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）调用</a:t>
            </a:r>
            <a:r>
              <a:rPr lang="en-US" altLang="zh-CN" sz="2000" smtClean="0"/>
              <a:t>getSystemService()</a:t>
            </a:r>
            <a:r>
              <a:rPr lang="zh-CN" altLang="en-US" sz="2000" smtClean="0"/>
              <a:t>方法获取系统</a:t>
            </a:r>
            <a:r>
              <a:rPr lang="en-US" altLang="zh-CN" sz="2000" smtClean="0"/>
              <a:t>NotificationManager</a:t>
            </a:r>
            <a:r>
              <a:rPr lang="zh-CN" altLang="en-US" sz="2000" smtClean="0"/>
              <a:t>服务</a:t>
            </a:r>
          </a:p>
          <a:p>
            <a:pPr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）创建一个</a:t>
            </a:r>
            <a:r>
              <a:rPr lang="en-US" altLang="zh-CN" sz="2000" smtClean="0"/>
              <a:t>Notification</a:t>
            </a:r>
            <a:r>
              <a:rPr lang="zh-CN" altLang="en-US" sz="2000" smtClean="0"/>
              <a:t>对象，并为其设置</a:t>
            </a:r>
            <a:r>
              <a:rPr lang="zh-CN" altLang="en-US" sz="2000" smtClean="0"/>
              <a:t>各种</a:t>
            </a:r>
            <a:r>
              <a:rPr lang="zh-CN" altLang="en-US" sz="2000" smtClean="0"/>
              <a:t>属性</a:t>
            </a:r>
            <a:endParaRPr lang="en-US" altLang="zh-CN" sz="2000" smtClean="0"/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设置在状态条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(Status Bar)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显示的通知文本提示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设置发出提示音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设置手机振动</a:t>
            </a:r>
            <a:endParaRPr lang="en-US" altLang="zh-CN" sz="1800" smtClean="0">
              <a:latin typeface="微软雅黑" pitchFamily="34" charset="-122"/>
              <a:ea typeface="微软雅黑" pitchFamily="34" charset="-122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灯闪烁</a:t>
            </a:r>
            <a:endParaRPr lang="zh-CN" altLang="en-US" sz="1800" smtClean="0"/>
          </a:p>
          <a:p>
            <a:pPr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）为</a:t>
            </a:r>
            <a:r>
              <a:rPr lang="en-US" altLang="zh-CN" sz="2000" smtClean="0"/>
              <a:t>Notification</a:t>
            </a:r>
            <a:r>
              <a:rPr lang="zh-CN" altLang="en-US" sz="2000" smtClean="0"/>
              <a:t>对象设置事件信息</a:t>
            </a:r>
          </a:p>
          <a:p>
            <a:pPr>
              <a:buNone/>
            </a:pPr>
            <a:r>
              <a:rPr lang="zh-CN" altLang="en-US" sz="2000" smtClean="0"/>
              <a:t>（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）通过</a:t>
            </a:r>
            <a:r>
              <a:rPr lang="en-US" altLang="zh-CN" sz="2000" smtClean="0"/>
              <a:t>NotificationManager</a:t>
            </a:r>
            <a:r>
              <a:rPr lang="zh-CN" altLang="en-US" sz="2000" smtClean="0"/>
              <a:t>类的</a:t>
            </a:r>
            <a:r>
              <a:rPr lang="en-US" altLang="zh-CN" sz="2000" smtClean="0"/>
              <a:t>notify()</a:t>
            </a:r>
            <a:r>
              <a:rPr lang="zh-CN" altLang="en-US" sz="2000" smtClean="0"/>
              <a:t>方法发送</a:t>
            </a:r>
            <a:r>
              <a:rPr lang="en-US" altLang="zh-CN" sz="2000" smtClean="0"/>
              <a:t>Notification</a:t>
            </a:r>
            <a:r>
              <a:rPr lang="zh-CN" altLang="en-US" sz="2000" smtClean="0"/>
              <a:t>通知</a:t>
            </a:r>
          </a:p>
        </p:txBody>
      </p:sp>
      <p:sp>
        <p:nvSpPr>
          <p:cNvPr id="5" name="矩形 4"/>
          <p:cNvSpPr/>
          <p:nvPr/>
        </p:nvSpPr>
        <p:spPr>
          <a:xfrm>
            <a:off x="447675" y="4886348"/>
            <a:ext cx="580072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000" dirty="0">
                <a:solidFill>
                  <a:schemeClr val="tx1"/>
                </a:solidFill>
              </a:rPr>
              <a:t>将下面的代码加入某个按钮的</a:t>
            </a:r>
            <a:r>
              <a:rPr lang="en-US" altLang="zh-CN" sz="1000" dirty="0" err="1">
                <a:solidFill>
                  <a:schemeClr val="tx1"/>
                </a:solidFill>
              </a:rPr>
              <a:t>OnClick</a:t>
            </a:r>
            <a:r>
              <a:rPr lang="zh-CN" altLang="en-US" sz="1000" dirty="0">
                <a:solidFill>
                  <a:schemeClr val="tx1"/>
                </a:solidFill>
              </a:rPr>
              <a:t>事件监听器：</a:t>
            </a:r>
            <a:endParaRPr lang="en-US" altLang="zh-CN" sz="1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zh-CN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final </a:t>
            </a:r>
            <a:r>
              <a:rPr lang="en-US" altLang="zh-CN" sz="1000" dirty="0" err="1">
                <a:solidFill>
                  <a:schemeClr val="tx1"/>
                </a:solidFill>
              </a:rPr>
              <a:t>NotificationManager</a:t>
            </a:r>
            <a:r>
              <a:rPr lang="en-US" altLang="zh-CN" sz="1000" dirty="0">
                <a:solidFill>
                  <a:schemeClr val="tx1"/>
                </a:solidFill>
              </a:rPr>
              <a:t> nm = (</a:t>
            </a:r>
            <a:r>
              <a:rPr lang="en-US" altLang="zh-CN" sz="1000" dirty="0" err="1">
                <a:solidFill>
                  <a:schemeClr val="tx1"/>
                </a:solidFill>
              </a:rPr>
              <a:t>NotificationManager</a:t>
            </a:r>
            <a:r>
              <a:rPr lang="en-US" altLang="zh-CN" sz="1000" dirty="0">
                <a:solidFill>
                  <a:schemeClr val="tx1"/>
                </a:solidFill>
              </a:rPr>
              <a:t>)</a:t>
            </a:r>
            <a:r>
              <a:rPr lang="en-US" altLang="zh-CN" sz="1000" dirty="0" err="1">
                <a:solidFill>
                  <a:schemeClr val="tx1"/>
                </a:solidFill>
              </a:rPr>
              <a:t>getSystemService</a:t>
            </a:r>
            <a:r>
              <a:rPr lang="en-US" altLang="zh-CN" sz="1000" dirty="0">
                <a:solidFill>
                  <a:schemeClr val="tx1"/>
                </a:solidFill>
              </a:rPr>
              <a:t>(NOTIFICATION_SERVICE);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Notification notify = new Notification();</a:t>
            </a:r>
          </a:p>
          <a:p>
            <a:pPr>
              <a:defRPr/>
            </a:pPr>
            <a:r>
              <a:rPr lang="en-US" altLang="zh-CN" sz="1000" dirty="0" err="1">
                <a:solidFill>
                  <a:schemeClr val="tx1"/>
                </a:solidFill>
              </a:rPr>
              <a:t>notify.icon</a:t>
            </a:r>
            <a:r>
              <a:rPr lang="en-US" altLang="zh-CN" sz="1000" dirty="0">
                <a:solidFill>
                  <a:schemeClr val="tx1"/>
                </a:solidFill>
              </a:rPr>
              <a:t> = </a:t>
            </a:r>
            <a:r>
              <a:rPr lang="en-US" altLang="zh-CN" sz="1000" dirty="0" err="1">
                <a:solidFill>
                  <a:schemeClr val="tx1"/>
                </a:solidFill>
              </a:rPr>
              <a:t>R.drawable.ic_launcher</a:t>
            </a:r>
            <a:r>
              <a:rPr lang="en-US" altLang="zh-CN" sz="10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zh-CN" sz="1000" dirty="0" err="1">
                <a:solidFill>
                  <a:schemeClr val="tx1"/>
                </a:solidFill>
              </a:rPr>
              <a:t>notify.tickerText</a:t>
            </a:r>
            <a:r>
              <a:rPr lang="en-US" altLang="zh-CN" sz="1000" dirty="0">
                <a:solidFill>
                  <a:schemeClr val="tx1"/>
                </a:solidFill>
              </a:rPr>
              <a:t> = "</a:t>
            </a:r>
            <a:r>
              <a:rPr lang="zh-CN" altLang="en-US" sz="1000" dirty="0">
                <a:solidFill>
                  <a:schemeClr val="tx1"/>
                </a:solidFill>
              </a:rPr>
              <a:t>显示第一个通知</a:t>
            </a:r>
            <a:r>
              <a:rPr lang="en-US" altLang="zh-CN" sz="1000" dirty="0">
                <a:solidFill>
                  <a:schemeClr val="tx1"/>
                </a:solidFill>
              </a:rPr>
              <a:t>";</a:t>
            </a:r>
          </a:p>
          <a:p>
            <a:pPr>
              <a:defRPr/>
            </a:pPr>
            <a:r>
              <a:rPr lang="en-US" altLang="zh-CN" sz="1000" dirty="0" err="1">
                <a:solidFill>
                  <a:schemeClr val="tx1"/>
                </a:solidFill>
              </a:rPr>
              <a:t>notify.when</a:t>
            </a:r>
            <a:r>
              <a:rPr lang="en-US" altLang="zh-CN" sz="1000" dirty="0">
                <a:solidFill>
                  <a:schemeClr val="tx1"/>
                </a:solidFill>
              </a:rPr>
              <a:t> = </a:t>
            </a:r>
            <a:r>
              <a:rPr lang="en-US" altLang="zh-CN" sz="1000" dirty="0" err="1">
                <a:solidFill>
                  <a:schemeClr val="tx1"/>
                </a:solidFill>
              </a:rPr>
              <a:t>System.currentTimeMillis</a:t>
            </a:r>
            <a:r>
              <a:rPr lang="en-US" altLang="zh-CN" sz="1000" dirty="0">
                <a:solidFill>
                  <a:schemeClr val="tx1"/>
                </a:solidFill>
              </a:rPr>
              <a:t>();</a:t>
            </a:r>
          </a:p>
          <a:p>
            <a:pPr>
              <a:defRPr/>
            </a:pPr>
            <a:r>
              <a:rPr lang="en-US" altLang="zh-CN" sz="1000" dirty="0" err="1">
                <a:solidFill>
                  <a:schemeClr val="tx1"/>
                </a:solidFill>
              </a:rPr>
              <a:t>notify.setLatestEventInfo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MainActivity.this</a:t>
            </a:r>
            <a:r>
              <a:rPr lang="en-US" altLang="zh-CN" sz="1000" dirty="0">
                <a:solidFill>
                  <a:schemeClr val="tx1"/>
                </a:solidFill>
              </a:rPr>
              <a:t>, "</a:t>
            </a:r>
            <a:r>
              <a:rPr lang="zh-CN" altLang="en-US" sz="1000" dirty="0">
                <a:solidFill>
                  <a:schemeClr val="tx1"/>
                </a:solidFill>
              </a:rPr>
              <a:t>无题</a:t>
            </a:r>
            <a:r>
              <a:rPr lang="en-US" altLang="zh-CN" sz="1000" dirty="0">
                <a:solidFill>
                  <a:schemeClr val="tx1"/>
                </a:solidFill>
              </a:rPr>
              <a:t>", "</a:t>
            </a:r>
            <a:r>
              <a:rPr lang="zh-CN" altLang="en-US" sz="1000" dirty="0">
                <a:solidFill>
                  <a:schemeClr val="tx1"/>
                </a:solidFill>
              </a:rPr>
              <a:t>每天进步一点点</a:t>
            </a:r>
            <a:r>
              <a:rPr lang="en-US" altLang="zh-CN" sz="1000" dirty="0">
                <a:solidFill>
                  <a:schemeClr val="tx1"/>
                </a:solidFill>
              </a:rPr>
              <a:t>", null);</a:t>
            </a:r>
          </a:p>
          <a:p>
            <a:pPr>
              <a:defRPr/>
            </a:pPr>
            <a:r>
              <a:rPr lang="en-US" altLang="zh-CN" sz="1000" dirty="0" err="1">
                <a:solidFill>
                  <a:schemeClr val="tx1"/>
                </a:solidFill>
              </a:rPr>
              <a:t>nm.notify</a:t>
            </a:r>
            <a:r>
              <a:rPr lang="en-US" altLang="zh-CN" sz="1000" dirty="0">
                <a:solidFill>
                  <a:schemeClr val="tx1"/>
                </a:solidFill>
              </a:rPr>
              <a:t>(123, notify);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7300" y="4017962"/>
            <a:ext cx="15367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菜单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zh-CN" sz="2000" smtClean="0"/>
              <a:t>Android</a:t>
            </a:r>
            <a:r>
              <a:rPr lang="zh-CN" altLang="en-US" sz="2000" smtClean="0"/>
              <a:t>手机都有一个</a:t>
            </a:r>
            <a:r>
              <a:rPr lang="en-US" altLang="zh-CN" sz="2000" smtClean="0"/>
              <a:t>"</a:t>
            </a:r>
            <a:r>
              <a:rPr lang="zh-CN" altLang="en-US" sz="2000" smtClean="0"/>
              <a:t>菜单</a:t>
            </a:r>
            <a:r>
              <a:rPr lang="en-US" altLang="zh-CN" sz="2000" smtClean="0"/>
              <a:t>"</a:t>
            </a:r>
            <a:r>
              <a:rPr lang="zh-CN" altLang="en-US" sz="2000" smtClean="0"/>
              <a:t>键，说明菜单在</a:t>
            </a:r>
            <a:r>
              <a:rPr lang="en-US" altLang="zh-CN" sz="2000" smtClean="0"/>
              <a:t>Android</a:t>
            </a:r>
            <a:r>
              <a:rPr lang="zh-CN" altLang="en-US" sz="2000" smtClean="0"/>
              <a:t>中很重要。</a:t>
            </a:r>
            <a:endParaRPr lang="en-US" altLang="zh-CN" sz="2000" smtClean="0"/>
          </a:p>
          <a:p>
            <a:r>
              <a:rPr lang="en-US" altLang="zh-CN" sz="2000" smtClean="0"/>
              <a:t>Android</a:t>
            </a:r>
            <a:r>
              <a:rPr lang="zh-CN" altLang="en-US" sz="2000" smtClean="0"/>
              <a:t>提供的菜单有如下几种：</a:t>
            </a:r>
          </a:p>
          <a:p>
            <a:pPr lvl="1"/>
            <a:r>
              <a:rPr lang="zh-CN" altLang="en-US" sz="1600" smtClean="0">
                <a:solidFill>
                  <a:srgbClr val="FF0000"/>
                </a:solidFill>
              </a:rPr>
              <a:t>选项菜单</a:t>
            </a:r>
            <a:r>
              <a:rPr lang="zh-CN" altLang="en-US" sz="1600" smtClean="0"/>
              <a:t>：最常规的菜单，按下“菜单”键弹出的菜单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子菜单：点击子菜单将弹出悬浮窗口显示子菜单项。子菜单不支持嵌套，即子菜单中不能再包括其他子菜单。</a:t>
            </a:r>
          </a:p>
          <a:p>
            <a:pPr lvl="1"/>
            <a:r>
              <a:rPr lang="zh-CN" altLang="en-US" sz="1600" smtClean="0">
                <a:solidFill>
                  <a:srgbClr val="FF0000"/>
                </a:solidFill>
              </a:rPr>
              <a:t>上下文菜单</a:t>
            </a:r>
            <a:r>
              <a:rPr lang="zh-CN" altLang="en-US" sz="1600" smtClean="0"/>
              <a:t>：长按控件后出现的菜单，类似于桌面程序的右键菜单</a:t>
            </a:r>
          </a:p>
          <a:p>
            <a:pPr lvl="1"/>
            <a:r>
              <a:rPr lang="zh-CN" altLang="en-US" sz="1600" smtClean="0"/>
              <a:t>图标菜单：带</a:t>
            </a:r>
            <a:r>
              <a:rPr lang="en-US" altLang="zh-CN" sz="1600" smtClean="0"/>
              <a:t>icon</a:t>
            </a:r>
            <a:r>
              <a:rPr lang="zh-CN" altLang="en-US" sz="1600" smtClean="0"/>
              <a:t>的菜单项，需要注意的是子菜单项、上下文菜单项、扩展菜单项均无法显示图标。</a:t>
            </a:r>
          </a:p>
          <a:p>
            <a:pPr lvl="1"/>
            <a:r>
              <a:rPr lang="zh-CN" altLang="en-US" sz="1600" smtClean="0"/>
              <a:t>扩展菜单：选项菜单最多只能显示</a:t>
            </a:r>
            <a:r>
              <a:rPr lang="en-US" altLang="zh-CN" sz="1600" smtClean="0"/>
              <a:t>6</a:t>
            </a:r>
            <a:r>
              <a:rPr lang="zh-CN" altLang="en-US" sz="1600" smtClean="0"/>
              <a:t>个菜单项，超过</a:t>
            </a:r>
            <a:r>
              <a:rPr lang="en-US" altLang="zh-CN" sz="1600" smtClean="0"/>
              <a:t>6</a:t>
            </a:r>
            <a:r>
              <a:rPr lang="zh-CN" altLang="en-US" sz="1600" smtClean="0"/>
              <a:t>个时，第</a:t>
            </a:r>
            <a:r>
              <a:rPr lang="en-US" altLang="zh-CN" sz="1600" smtClean="0"/>
              <a:t>6</a:t>
            </a:r>
            <a:r>
              <a:rPr lang="zh-CN" altLang="en-US" sz="1600" smtClean="0"/>
              <a:t>个菜单项会被系统替换为一个叫“更多”的子菜单，原来显示不下的菜单项都作为“更多”菜单的子菜单项。点击“更多”选项时弹出扩展菜单。</a:t>
            </a:r>
            <a:endParaRPr lang="en-US" altLang="zh-CN" sz="1600" smtClean="0"/>
          </a:p>
          <a:p>
            <a:r>
              <a:rPr lang="zh-CN" altLang="en-US" sz="2000" smtClean="0"/>
              <a:t>其中最常用的是选项菜单和上下文菜单</a:t>
            </a:r>
            <a:endParaRPr lang="en-US" altLang="zh-CN" sz="2000" smtClean="0"/>
          </a:p>
          <a:p>
            <a:r>
              <a:rPr lang="zh-CN" altLang="en-US" sz="2000" smtClean="0"/>
              <a:t>创建菜单的方法：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使用</a:t>
            </a:r>
            <a:r>
              <a:rPr lang="en-US" altLang="zh-CN" sz="1600" smtClean="0"/>
              <a:t>Java</a:t>
            </a:r>
            <a:r>
              <a:rPr lang="zh-CN" altLang="en-US" sz="1600" smtClean="0"/>
              <a:t>代码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使用菜单资源文件，</a:t>
            </a:r>
            <a:r>
              <a:rPr lang="en-US" altLang="zh-CN" sz="1600" smtClean="0"/>
              <a:t>XML</a:t>
            </a:r>
            <a:r>
              <a:rPr lang="zh-CN" altLang="en-US" sz="1600" smtClean="0"/>
              <a:t>格式的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790575" y="2857500"/>
            <a:ext cx="8066088" cy="9572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196975"/>
            <a:ext cx="8785225" cy="3303588"/>
          </a:xfrm>
        </p:spPr>
        <p:txBody>
          <a:bodyPr rIns="0"/>
          <a:lstStyle/>
          <a:p>
            <a:pPr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NotificationManager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所有的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 都由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NotificationManager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来管理，通过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NotificationManager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 显示出来。</a:t>
            </a: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例：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5195888" algn="l"/>
              </a:tabLst>
              <a:defRPr/>
            </a:pPr>
            <a:r>
              <a:rPr lang="en-US" altLang="zh-CN" sz="1600" dirty="0" err="1" smtClean="0">
                <a:ea typeface="宋体" pitchFamily="2" charset="-122"/>
              </a:rPr>
              <a:t>NotificationManager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 err="1" smtClean="0">
                <a:ea typeface="宋体" pitchFamily="2" charset="-122"/>
              </a:rPr>
              <a:t>notificationManager</a:t>
            </a:r>
            <a:r>
              <a:rPr lang="en-US" altLang="zh-CN" sz="1600" dirty="0" smtClean="0">
                <a:ea typeface="宋体" pitchFamily="2" charset="-122"/>
              </a:rPr>
              <a:t> =    (</a:t>
            </a:r>
            <a:r>
              <a:rPr lang="en-US" altLang="zh-CN" sz="1600" dirty="0" err="1" smtClean="0">
                <a:ea typeface="宋体" pitchFamily="2" charset="-122"/>
              </a:rPr>
              <a:t>NotificationManager</a:t>
            </a:r>
            <a:r>
              <a:rPr lang="en-US" altLang="zh-CN" sz="1600" dirty="0" smtClean="0">
                <a:ea typeface="宋体" pitchFamily="2" charset="-122"/>
              </a:rPr>
              <a:t>)</a:t>
            </a:r>
            <a:r>
              <a:rPr lang="en-US" altLang="zh-CN" sz="1600" dirty="0" err="1" smtClean="0">
                <a:ea typeface="宋体" pitchFamily="2" charset="-122"/>
              </a:rPr>
              <a:t>getSystemService</a:t>
            </a:r>
            <a:r>
              <a:rPr lang="en-US" altLang="zh-CN" sz="1600" dirty="0" smtClean="0">
                <a:ea typeface="宋体" pitchFamily="2" charset="-122"/>
              </a:rPr>
              <a:t>(NOTIFICATION_SERVICE);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5195888" algn="l"/>
              </a:tabLst>
              <a:defRPr/>
            </a:pPr>
            <a:r>
              <a:rPr lang="en-US" altLang="zh-CN" sz="1600" dirty="0" err="1" smtClean="0">
                <a:ea typeface="宋体" pitchFamily="2" charset="-122"/>
              </a:rPr>
              <a:t>notificationManager.notify</a:t>
            </a:r>
            <a:r>
              <a:rPr lang="en-US" altLang="zh-CN" sz="1600" dirty="0" smtClean="0">
                <a:ea typeface="宋体" pitchFamily="2" charset="-122"/>
              </a:rPr>
              <a:t>(0, </a:t>
            </a:r>
            <a:r>
              <a:rPr lang="en-US" altLang="zh-CN" sz="1600" dirty="0" err="1" smtClean="0">
                <a:ea typeface="宋体" pitchFamily="2" charset="-122"/>
              </a:rPr>
              <a:t>myNotification</a:t>
            </a:r>
            <a:r>
              <a:rPr lang="en-US" altLang="zh-CN" sz="1600" dirty="0" smtClean="0">
                <a:ea typeface="宋体" pitchFamily="2" charset="-122"/>
              </a:rPr>
              <a:t>);	//</a:t>
            </a:r>
            <a:r>
              <a:rPr lang="zh-CN" altLang="en-US" sz="1600" dirty="0" smtClean="0">
                <a:ea typeface="宋体" pitchFamily="2" charset="-122"/>
              </a:rPr>
              <a:t>发送</a:t>
            </a:r>
            <a:r>
              <a:rPr lang="en-US" altLang="zh-CN" sz="1600" dirty="0" smtClean="0">
                <a:ea typeface="宋体" pitchFamily="2" charset="-122"/>
              </a:rPr>
              <a:t>Notification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5195888" algn="l"/>
              </a:tabLst>
              <a:defRPr/>
            </a:pPr>
            <a:endParaRPr lang="en-US" altLang="zh-CN" sz="1600" dirty="0" smtClean="0">
              <a:ea typeface="宋体" pitchFamily="2" charset="-122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en-US" altLang="en-US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NotificationManager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常用方法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9" name="Group 81"/>
          <p:cNvGraphicFramePr>
            <a:graphicFrameLocks noGrp="1"/>
          </p:cNvGraphicFramePr>
          <p:nvPr/>
        </p:nvGraphicFramePr>
        <p:xfrm>
          <a:off x="612775" y="4481513"/>
          <a:ext cx="8316912" cy="2103058"/>
        </p:xfrm>
        <a:graphic>
          <a:graphicData uri="http://schemas.openxmlformats.org/drawingml/2006/table">
            <a:tbl>
              <a:tblPr/>
              <a:tblGrid>
                <a:gridCol w="3492500"/>
                <a:gridCol w="4824412"/>
              </a:tblGrid>
              <a:tr h="136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方法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cancel(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 id)</a:t>
                      </a: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400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取消以前显示的一个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Notification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cancelAll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() </a:t>
                      </a:r>
                    </a:p>
                  </a:txBody>
                  <a:tcPr marL="5400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取消以前显示的一个所有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Notification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2D4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000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getSystemService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(NOTIFICATION_SERVICE)</a:t>
                      </a:r>
                    </a:p>
                  </a:txBody>
                  <a:tcPr marL="5400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初始化一个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NotificationManager</a:t>
                      </a: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5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notify(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 id, Notification </a:t>
                      </a:r>
                      <a:r>
                        <a:rPr kumimoji="0" lang="en-US" altLang="zh-CN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notification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</a:t>
                      </a: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Notification</a:t>
                      </a: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2D4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持久地发送到状态条上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3317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898525" y="5233988"/>
            <a:ext cx="8066088" cy="14430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898525" y="3195638"/>
            <a:ext cx="8066088" cy="2873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8748712" cy="5616575"/>
          </a:xfrm>
        </p:spPr>
        <p:txBody>
          <a:bodyPr rIns="0"/>
          <a:lstStyle/>
          <a:p>
            <a:pPr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类在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android.app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包下。</a:t>
            </a: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无须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，将消息内容显示在手机状态条中。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创建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对象：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方法一：</a:t>
            </a:r>
          </a:p>
          <a:p>
            <a:pPr lvl="2">
              <a:buFontTx/>
              <a:buNone/>
              <a:tabLst>
                <a:tab pos="5195888" algn="l"/>
              </a:tabLst>
              <a:defRPr/>
            </a:pPr>
            <a:r>
              <a:rPr lang="en-US" altLang="zh-CN" sz="1800" dirty="0" smtClean="0">
                <a:ea typeface="宋体" pitchFamily="2" charset="-122"/>
              </a:rPr>
              <a:t>Notification </a:t>
            </a:r>
            <a:r>
              <a:rPr lang="en-US" altLang="zh-CN" sz="1800" dirty="0" err="1" smtClean="0">
                <a:ea typeface="宋体" pitchFamily="2" charset="-122"/>
              </a:rPr>
              <a:t>mynotification</a:t>
            </a:r>
            <a:r>
              <a:rPr lang="en-US" altLang="zh-CN" sz="1800" dirty="0" smtClean="0">
                <a:ea typeface="宋体" pitchFamily="2" charset="-122"/>
              </a:rPr>
              <a:t>=new Notification(</a:t>
            </a:r>
            <a:r>
              <a:rPr lang="en-US" altLang="zh-CN" sz="1800" dirty="0" err="1" smtClean="0">
                <a:ea typeface="宋体" pitchFamily="2" charset="-122"/>
              </a:rPr>
              <a:t>icon,ticker,when</a:t>
            </a:r>
            <a:r>
              <a:rPr lang="en-US" altLang="zh-CN" sz="1800" dirty="0" smtClean="0">
                <a:ea typeface="宋体" pitchFamily="2" charset="-122"/>
              </a:rPr>
              <a:t>);</a:t>
            </a:r>
          </a:p>
          <a:p>
            <a:pPr lvl="2">
              <a:buFontTx/>
              <a:buNone/>
              <a:tabLst>
                <a:tab pos="5195888" algn="l"/>
              </a:tabLst>
              <a:defRPr/>
            </a:pPr>
            <a:r>
              <a:rPr lang="zh-CN" altLang="en-US" sz="2000" dirty="0" smtClean="0">
                <a:ea typeface="宋体" pitchFamily="2" charset="-122"/>
              </a:rPr>
              <a:t>其中：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5195888" algn="l"/>
              </a:tabLst>
              <a:defRPr/>
            </a:pP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icon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是显示在状态栏中的图标，一般通过资源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表示。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5195888" algn="l"/>
              </a:tabLst>
              <a:defRPr/>
            </a:pP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ticker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是消息的文本内容。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5195888" algn="l"/>
              </a:tabLst>
              <a:defRPr/>
            </a:pP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when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是系统时间，一般可用</a:t>
            </a:r>
            <a:r>
              <a:rPr lang="en-US" altLang="zh-CN" sz="18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System.currentTimeMillis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获得。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方法二：</a:t>
            </a:r>
          </a:p>
          <a:p>
            <a:pPr lvl="2">
              <a:buFontTx/>
              <a:buNone/>
              <a:tabLst>
                <a:tab pos="5195888" algn="l"/>
              </a:tabLst>
              <a:defRPr/>
            </a:pPr>
            <a:r>
              <a:rPr lang="en-US" altLang="zh-CN" sz="1800" dirty="0" smtClean="0">
                <a:ea typeface="宋体" pitchFamily="2" charset="-122"/>
              </a:rPr>
              <a:t>Notification </a:t>
            </a:r>
            <a:r>
              <a:rPr lang="en-US" altLang="zh-CN" sz="1800" dirty="0" err="1" smtClean="0">
                <a:ea typeface="宋体" pitchFamily="2" charset="-122"/>
              </a:rPr>
              <a:t>mynotification</a:t>
            </a:r>
            <a:r>
              <a:rPr lang="en-US" altLang="zh-CN" sz="1800" dirty="0" smtClean="0">
                <a:ea typeface="宋体" pitchFamily="2" charset="-122"/>
              </a:rPr>
              <a:t>=new Notification();</a:t>
            </a:r>
          </a:p>
          <a:p>
            <a:pPr lvl="2">
              <a:buFontTx/>
              <a:buNone/>
              <a:tabLst>
                <a:tab pos="5195888" algn="l"/>
              </a:tabLst>
              <a:defRPr/>
            </a:pPr>
            <a:r>
              <a:rPr lang="en-US" altLang="zh-CN" sz="1800" dirty="0" err="1" smtClean="0">
                <a:ea typeface="宋体" pitchFamily="2" charset="-122"/>
              </a:rPr>
              <a:t>mynotification.icon</a:t>
            </a:r>
            <a:r>
              <a:rPr lang="en-US" altLang="zh-CN" sz="1800" dirty="0" smtClean="0">
                <a:ea typeface="宋体" pitchFamily="2" charset="-122"/>
              </a:rPr>
              <a:t>=</a:t>
            </a:r>
            <a:r>
              <a:rPr lang="en-US" altLang="zh-CN" sz="1800" dirty="0" err="1" smtClean="0">
                <a:ea typeface="宋体" pitchFamily="2" charset="-122"/>
              </a:rPr>
              <a:t>R.drawable.header</a:t>
            </a:r>
            <a:r>
              <a:rPr lang="en-US" altLang="zh-CN" sz="1800" dirty="0" smtClean="0">
                <a:ea typeface="宋体" pitchFamily="2" charset="-122"/>
              </a:rPr>
              <a:t>;</a:t>
            </a:r>
          </a:p>
          <a:p>
            <a:pPr lvl="2">
              <a:buFontTx/>
              <a:buNone/>
              <a:tabLst>
                <a:tab pos="5195888" algn="l"/>
              </a:tabLst>
              <a:defRPr/>
            </a:pPr>
            <a:r>
              <a:rPr lang="en-US" altLang="zh-CN" sz="1800" dirty="0" err="1" smtClean="0">
                <a:ea typeface="宋体" pitchFamily="2" charset="-122"/>
              </a:rPr>
              <a:t>mynotification.tickerText</a:t>
            </a:r>
            <a:r>
              <a:rPr lang="en-US" altLang="zh-CN" sz="1800" dirty="0" smtClean="0">
                <a:ea typeface="宋体" pitchFamily="2" charset="-122"/>
              </a:rPr>
              <a:t>=</a:t>
            </a:r>
            <a:r>
              <a:rPr lang="en-US" altLang="zh-CN" sz="1800" dirty="0" err="1" smtClean="0">
                <a:ea typeface="宋体" pitchFamily="2" charset="-122"/>
              </a:rPr>
              <a:t>getResources</a:t>
            </a:r>
            <a:r>
              <a:rPr lang="en-US" altLang="zh-CN" sz="1800" dirty="0" smtClean="0">
                <a:ea typeface="宋体" pitchFamily="2" charset="-122"/>
              </a:rPr>
              <a:t>().</a:t>
            </a:r>
            <a:r>
              <a:rPr lang="en-US" altLang="zh-CN" sz="1800" dirty="0" err="1" smtClean="0">
                <a:ea typeface="宋体" pitchFamily="2" charset="-122"/>
              </a:rPr>
              <a:t>getString</a:t>
            </a:r>
            <a:r>
              <a:rPr lang="en-US" altLang="zh-CN" sz="1800" dirty="0" smtClean="0">
                <a:ea typeface="宋体" pitchFamily="2" charset="-122"/>
              </a:rPr>
              <a:t>(</a:t>
            </a:r>
            <a:r>
              <a:rPr lang="en-US" altLang="zh-CN" sz="1800" dirty="0" err="1" smtClean="0">
                <a:ea typeface="宋体" pitchFamily="2" charset="-122"/>
              </a:rPr>
              <a:t>R.string.notification</a:t>
            </a:r>
            <a:r>
              <a:rPr lang="en-US" altLang="zh-CN" sz="1800" dirty="0" smtClean="0">
                <a:ea typeface="宋体" pitchFamily="2" charset="-122"/>
              </a:rPr>
              <a:t>);</a:t>
            </a:r>
          </a:p>
          <a:p>
            <a:pPr lvl="2">
              <a:buFontTx/>
              <a:buNone/>
              <a:tabLst>
                <a:tab pos="5195888" algn="l"/>
              </a:tabLst>
              <a:defRPr/>
            </a:pPr>
            <a:r>
              <a:rPr lang="en-US" altLang="zh-CN" sz="1800" dirty="0" smtClean="0">
                <a:latin typeface="Arial" charset="0"/>
                <a:ea typeface="宋体" pitchFamily="2" charset="-122"/>
              </a:rPr>
              <a:t>…</a:t>
            </a: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0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0" grpId="0" animBg="1"/>
      <p:bldP spid="310279" grpId="0" animBg="1"/>
      <p:bldP spid="3102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790575" y="5713413"/>
            <a:ext cx="8066088" cy="2873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42875" y="1196975"/>
            <a:ext cx="8785225" cy="4679950"/>
          </a:xfrm>
        </p:spPr>
        <p:txBody>
          <a:bodyPr rIns="0"/>
          <a:lstStyle/>
          <a:p>
            <a:pPr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zh-CN" altLang="fr-FR" sz="2400" b="1" dirty="0" smtClean="0">
                <a:latin typeface="微软雅黑" pitchFamily="34" charset="-122"/>
                <a:ea typeface="微软雅黑" pitchFamily="34" charset="-122"/>
              </a:rPr>
              <a:t>包含如下功能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创建新的状态栏图标；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在扩展的状态条窗口显示额外的信息（也可以启动另一个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Intent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）；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23900" lvl="1" indent="-361950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其它提示形式：闪烁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/LED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，让手机震动，发出声音（铃声，媒体库歌曲）等。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123950" lvl="2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对象缺省表现形式：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18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Notification.DEFAULT_VIBRATE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显示时伴随振动。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18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Notification.DEFAULT_SOUND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显示时伴随音乐。</a:t>
            </a: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1800" kern="1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Notification.DEFAULT_ALL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显示时伴随振动和音乐。</a:t>
            </a:r>
            <a:endParaRPr lang="en-US" altLang="zh-CN" sz="1800" kern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p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  <a:cs typeface="+mn-cs"/>
              </a:rPr>
              <a:t>例：</a:t>
            </a:r>
            <a:endParaRPr lang="en-US" altLang="zh-CN" sz="1800" kern="1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1352550" lvl="3" indent="-361950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Tx/>
              <a:buNone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1800" dirty="0" smtClean="0">
                <a:ea typeface="宋体" pitchFamily="2" charset="-122"/>
              </a:rPr>
              <a:t>       </a:t>
            </a:r>
            <a:r>
              <a:rPr lang="en-US" altLang="zh-CN" sz="1800" dirty="0" err="1" smtClean="0">
                <a:ea typeface="宋体" pitchFamily="2" charset="-122"/>
              </a:rPr>
              <a:t>mynotification.defaults</a:t>
            </a:r>
            <a:r>
              <a:rPr lang="en-US" altLang="zh-CN" sz="1800" dirty="0" smtClean="0">
                <a:ea typeface="宋体" pitchFamily="2" charset="-122"/>
              </a:rPr>
              <a:t> |= </a:t>
            </a:r>
            <a:r>
              <a:rPr lang="en-US" altLang="zh-CN" sz="1800" dirty="0" err="1" smtClean="0">
                <a:ea typeface="宋体" pitchFamily="2" charset="-122"/>
              </a:rPr>
              <a:t>Notification.DEFAULT_SOUND</a:t>
            </a:r>
            <a:r>
              <a:rPr lang="en-US" altLang="zh-CN" sz="1800" dirty="0" smtClean="0">
                <a:ea typeface="宋体" pitchFamily="2" charset="-122"/>
              </a:rPr>
              <a:t>;</a:t>
            </a:r>
          </a:p>
          <a:p>
            <a:pPr marL="1123950" lvl="2" indent="-361950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模拟器不支持震动。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0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0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0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0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0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0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0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0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0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0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07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/>
      <p:bldP spid="33075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827088" y="4914900"/>
            <a:ext cx="8066087" cy="3571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827088" y="2643188"/>
            <a:ext cx="8066087" cy="6429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16000"/>
            <a:ext cx="8605837" cy="5341938"/>
          </a:xfrm>
        </p:spPr>
        <p:txBody>
          <a:bodyPr rIns="0"/>
          <a:lstStyle/>
          <a:p>
            <a:pPr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Notification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启动另一活动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设置点击状态栏中的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时发送的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Intent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对象。</a:t>
            </a: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例如，当点击状态栏的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时启动另一个活动，该活动名为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NotifiedActivity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。代码如下：</a:t>
            </a:r>
          </a:p>
          <a:p>
            <a:pPr lvl="2" defTabSz="261938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987425" algn="l"/>
              </a:tabLst>
              <a:defRPr/>
            </a:pPr>
            <a:r>
              <a:rPr lang="en-US" altLang="zh-CN" sz="1800" dirty="0" smtClean="0">
                <a:ea typeface="宋体" pitchFamily="2" charset="-122"/>
              </a:rPr>
              <a:t>Intent </a:t>
            </a:r>
            <a:r>
              <a:rPr lang="en-US" altLang="zh-CN" sz="1800" dirty="0" err="1" smtClean="0">
                <a:ea typeface="宋体" pitchFamily="2" charset="-122"/>
              </a:rPr>
              <a:t>i</a:t>
            </a:r>
            <a:r>
              <a:rPr lang="en-US" altLang="zh-CN" sz="1800" dirty="0" smtClean="0">
                <a:ea typeface="宋体" pitchFamily="2" charset="-122"/>
              </a:rPr>
              <a:t> = new Intent(this, </a:t>
            </a:r>
            <a:r>
              <a:rPr lang="en-US" altLang="zh-CN" sz="1800" dirty="0" err="1" smtClean="0">
                <a:ea typeface="宋体" pitchFamily="2" charset="-122"/>
              </a:rPr>
              <a:t>NotifiedActivity.class</a:t>
            </a:r>
            <a:r>
              <a:rPr lang="en-US" altLang="zh-CN" sz="1800" dirty="0" smtClean="0">
                <a:ea typeface="宋体" pitchFamily="2" charset="-122"/>
              </a:rPr>
              <a:t>);</a:t>
            </a:r>
          </a:p>
          <a:p>
            <a:pPr lvl="2" defTabSz="261938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987425" algn="l"/>
              </a:tabLst>
              <a:defRPr/>
            </a:pPr>
            <a:r>
              <a:rPr lang="en-US" altLang="zh-CN" sz="1800" dirty="0" err="1" smtClean="0">
                <a:ea typeface="宋体" pitchFamily="2" charset="-122"/>
              </a:rPr>
              <a:t>PendingIntent</a:t>
            </a:r>
            <a:r>
              <a:rPr lang="en-US" altLang="zh-CN" sz="1800" dirty="0" smtClean="0">
                <a:ea typeface="宋体" pitchFamily="2" charset="-122"/>
              </a:rPr>
              <a:t> pi = </a:t>
            </a:r>
            <a:r>
              <a:rPr lang="en-US" altLang="zh-CN" sz="1800" dirty="0" err="1" smtClean="0">
                <a:ea typeface="宋体" pitchFamily="2" charset="-122"/>
              </a:rPr>
              <a:t>PendingIntent.getActivity</a:t>
            </a:r>
            <a:r>
              <a:rPr lang="en-US" altLang="zh-CN" sz="1800" dirty="0" smtClean="0">
                <a:ea typeface="宋体" pitchFamily="2" charset="-122"/>
              </a:rPr>
              <a:t>(this, 0, </a:t>
            </a:r>
            <a:r>
              <a:rPr lang="en-US" altLang="zh-CN" sz="1800" dirty="0" err="1" smtClean="0">
                <a:ea typeface="宋体" pitchFamily="2" charset="-122"/>
              </a:rPr>
              <a:t>i</a:t>
            </a:r>
            <a:r>
              <a:rPr lang="en-US" altLang="zh-CN" sz="1800" dirty="0" smtClean="0">
                <a:ea typeface="宋体" pitchFamily="2" charset="-122"/>
              </a:rPr>
              <a:t>, 0);</a:t>
            </a:r>
          </a:p>
          <a:p>
            <a:pPr lvl="2" defTabSz="261938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987425" algn="l"/>
              </a:tabLst>
              <a:defRPr/>
            </a:pPr>
            <a:endParaRPr lang="en-US" altLang="zh-CN" sz="600" dirty="0" smtClean="0">
              <a:ea typeface="宋体" pitchFamily="2" charset="-122"/>
            </a:endParaRPr>
          </a:p>
          <a:p>
            <a:pPr marL="1123950" lvl="2" indent="-361950" defTabSz="261938" eaLnBrk="1" hangingPunct="1">
              <a:lnSpc>
                <a:spcPct val="110000"/>
              </a:lnSpc>
              <a:spcBef>
                <a:spcPts val="300"/>
              </a:spcBef>
              <a:buClr>
                <a:schemeClr val="tx2">
                  <a:lumMod val="75000"/>
                  <a:lumOff val="25000"/>
                </a:schemeClr>
              </a:buClr>
              <a:buSzPct val="66000"/>
              <a:buFont typeface="Wingdings" pitchFamily="2" charset="2"/>
              <a:buChar char="u"/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PendingIntent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：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PendingIntent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就是一个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Intent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的描述，相当于对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intent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执行了包装，我们不一定要马上执行它，我们将其包装后，传递给其他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activity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application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点击状态栏中的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启动另一个活动。代码如下：</a:t>
            </a:r>
          </a:p>
          <a:p>
            <a:pPr lvl="2" defTabSz="261938">
              <a:lnSpc>
                <a:spcPct val="90000"/>
              </a:lnSpc>
              <a:spcBef>
                <a:spcPct val="30000"/>
              </a:spcBef>
              <a:buFontTx/>
              <a:buNone/>
              <a:tabLst>
                <a:tab pos="987425" algn="l"/>
              </a:tabLst>
              <a:defRPr/>
            </a:pPr>
            <a:r>
              <a:rPr lang="en-US" altLang="zh-CN" sz="1800" dirty="0" err="1" smtClean="0">
                <a:ea typeface="宋体" pitchFamily="2" charset="-122"/>
              </a:rPr>
              <a:t>myNotification.setLatestEventInfo</a:t>
            </a:r>
            <a:r>
              <a:rPr lang="en-US" altLang="zh-CN" sz="1800" dirty="0" smtClean="0">
                <a:ea typeface="宋体" pitchFamily="2" charset="-122"/>
              </a:rPr>
              <a:t>(this, "</a:t>
            </a:r>
            <a:r>
              <a:rPr lang="zh-CN" altLang="en-US" sz="1800" dirty="0" smtClean="0">
                <a:ea typeface="宋体" pitchFamily="2" charset="-122"/>
              </a:rPr>
              <a:t>示例</a:t>
            </a:r>
            <a:r>
              <a:rPr lang="en-US" altLang="zh-CN" sz="1800" dirty="0" smtClean="0">
                <a:ea typeface="宋体" pitchFamily="2" charset="-122"/>
              </a:rPr>
              <a:t>", "</a:t>
            </a:r>
            <a:r>
              <a:rPr lang="zh-CN" altLang="en-US" sz="1800" dirty="0" smtClean="0">
                <a:ea typeface="宋体" pitchFamily="2" charset="-122"/>
              </a:rPr>
              <a:t>点击查看</a:t>
            </a:r>
            <a:r>
              <a:rPr lang="en-US" altLang="zh-CN" sz="1800" dirty="0" smtClean="0">
                <a:ea typeface="宋体" pitchFamily="2" charset="-122"/>
              </a:rPr>
              <a:t>", pi);</a:t>
            </a:r>
          </a:p>
          <a:p>
            <a:pPr marL="723900" lvl="1" indent="-361950" defTabSz="261938"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l"/>
              <a:tabLst>
                <a:tab pos="5195888" algn="l"/>
              </a:tabLst>
              <a:defRPr/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setLatestEventInfo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：设置显示在拉伸状态栏中的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对象的属性，单击后将发送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PendingIntent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cs typeface="+mn-cs"/>
              </a:rPr>
              <a:t>对象。。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3" grpId="0" animBg="1"/>
      <p:bldP spid="312325" grpId="0" animBg="1"/>
      <p:bldP spid="3123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16000"/>
            <a:ext cx="8605837" cy="5341938"/>
          </a:xfrm>
        </p:spPr>
        <p:txBody>
          <a:bodyPr rIns="0"/>
          <a:lstStyle/>
          <a:p>
            <a:pPr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setLatestEventInfo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(Context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CharSequence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contentTitle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CharSequence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contentText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PendingIntent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contentIntent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):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个参数是通知的标题，第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个参数是通知的内容，第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个参数是当用户单击该通知后跳转的目的地。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hlinkClick r:id="rId2"/>
              </a:rPr>
              <a:t>PendingIntent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.getActivity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 (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Context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context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requestCode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 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Intent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flags)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sz="1800" dirty="0" smtClean="0"/>
              <a:t>Context</a:t>
            </a:r>
            <a:r>
              <a:rPr lang="zh-CN" altLang="en-US" sz="1800" dirty="0" smtClean="0"/>
              <a:t>：</a:t>
            </a:r>
            <a:r>
              <a:rPr lang="en-US" sz="1800" dirty="0" smtClean="0"/>
              <a:t>The Context in which this </a:t>
            </a:r>
            <a:r>
              <a:rPr lang="en-US" sz="1800" dirty="0" err="1" smtClean="0"/>
              <a:t>PendingIntent</a:t>
            </a:r>
            <a:r>
              <a:rPr lang="en-US" sz="1800" dirty="0" smtClean="0"/>
              <a:t> should start the activity.</a:t>
            </a:r>
          </a:p>
          <a:p>
            <a:pPr lvl="1"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sz="1800" dirty="0" err="1" smtClean="0"/>
              <a:t>requestCode</a:t>
            </a:r>
            <a:r>
              <a:rPr lang="zh-CN" altLang="en-US" sz="1800" dirty="0" smtClean="0"/>
              <a:t>：</a:t>
            </a:r>
            <a:r>
              <a:rPr lang="en-US" sz="1800" dirty="0" smtClean="0"/>
              <a:t>Private request code for the sender (currently not used).　</a:t>
            </a:r>
          </a:p>
          <a:p>
            <a:pPr lvl="1"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sz="1800" dirty="0" smtClean="0"/>
              <a:t>Intent</a:t>
            </a:r>
            <a:r>
              <a:rPr lang="zh-CN" altLang="en-US" sz="1800" dirty="0" smtClean="0"/>
              <a:t>：</a:t>
            </a:r>
            <a:r>
              <a:rPr lang="en-US" sz="1800" dirty="0" smtClean="0"/>
              <a:t>Intent of the activity to be launched.</a:t>
            </a:r>
          </a:p>
          <a:p>
            <a:pPr lvl="1"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altLang="zh-CN" sz="1800" dirty="0" smtClean="0"/>
              <a:t>F</a:t>
            </a:r>
            <a:r>
              <a:rPr lang="en-US" sz="1800" dirty="0" smtClean="0"/>
              <a:t>lags</a:t>
            </a:r>
            <a:r>
              <a:rPr lang="zh-CN" altLang="en-US" sz="1800" dirty="0" smtClean="0"/>
              <a:t>：</a:t>
            </a:r>
            <a:r>
              <a:rPr lang="en-US" sz="1800" dirty="0" smtClean="0"/>
              <a:t>May </a:t>
            </a:r>
            <a:r>
              <a:rPr lang="en-US" altLang="zh-CN" sz="1800" dirty="0" smtClean="0"/>
              <a:t>b</a:t>
            </a:r>
            <a:r>
              <a:rPr lang="en-US" sz="1800" dirty="0" smtClean="0"/>
              <a:t>e </a:t>
            </a:r>
            <a:r>
              <a:rPr lang="en-US" sz="1800" dirty="0" smtClean="0">
                <a:hlinkClick r:id="rId2"/>
              </a:rPr>
              <a:t>FLAG_ONE_SHOT</a:t>
            </a:r>
            <a:r>
              <a:rPr lang="en-US" sz="1800" dirty="0" smtClean="0"/>
              <a:t>, </a:t>
            </a:r>
            <a:r>
              <a:rPr lang="en-US" sz="1800" dirty="0" smtClean="0">
                <a:hlinkClick r:id="rId2"/>
              </a:rPr>
              <a:t>FLAG_NO_CREATE</a:t>
            </a:r>
            <a:r>
              <a:rPr lang="en-US" sz="1800" dirty="0" smtClean="0"/>
              <a:t>, </a:t>
            </a:r>
            <a:r>
              <a:rPr lang="en-US" sz="1800" dirty="0" smtClean="0">
                <a:hlinkClick r:id="rId2"/>
              </a:rPr>
              <a:t>FLAG_CANCEL_CURRENT</a:t>
            </a:r>
            <a:r>
              <a:rPr lang="en-US" sz="1800" dirty="0" smtClean="0"/>
              <a:t>, </a:t>
            </a:r>
            <a:r>
              <a:rPr lang="en-US" sz="1800" dirty="0" smtClean="0">
                <a:hlinkClick r:id="rId2"/>
              </a:rPr>
              <a:t>FLAG_UPDATE_CURRENT</a:t>
            </a:r>
            <a:r>
              <a:rPr lang="en-US" sz="1800" dirty="0" smtClean="0"/>
              <a:t>, or any of the flags as supported </a:t>
            </a:r>
            <a:r>
              <a:rPr lang="en-US" sz="1800" dirty="0" err="1" smtClean="0"/>
              <a:t>by</a:t>
            </a:r>
            <a:r>
              <a:rPr lang="en-US" sz="1800" dirty="0" err="1" smtClean="0">
                <a:hlinkClick r:id="rId4"/>
              </a:rPr>
              <a:t>Intent.fillIn</a:t>
            </a:r>
            <a:r>
              <a:rPr lang="en-US" sz="1800" dirty="0" smtClean="0">
                <a:hlinkClick r:id="rId4"/>
              </a:rPr>
              <a:t>()</a:t>
            </a:r>
            <a:r>
              <a:rPr lang="en-US" sz="1800" dirty="0" smtClean="0"/>
              <a:t> to control which unspecified parts of the intent that can be supplied when the actual send happens.</a:t>
            </a:r>
          </a:p>
          <a:p>
            <a:pPr defTabSz="261938" eaLnBrk="1" hangingPunct="1">
              <a:lnSpc>
                <a:spcPct val="9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5195888" algn="l"/>
              </a:tabLst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notify(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 id, Notification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  <a:cs typeface="+mn-cs"/>
              </a:rPr>
              <a:t>notification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：第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个参数是通知的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；第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个参数是待发送的通知。如果要发送多个通知，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应该是不同的，相同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+mn-cs"/>
              </a:rPr>
              <a:t>会执行更新操作。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gray">
          <a:xfrm>
            <a:off x="1301750" y="404813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/>
              <a:t>5.3 </a:t>
            </a:r>
            <a:r>
              <a:rPr lang="zh-CN" altLang="en-US" sz="3200"/>
              <a:t>通知</a:t>
            </a:r>
            <a:endParaRPr lang="zh-CN" altLang="en-US" sz="3200" b="1" kern="0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42984"/>
            <a:ext cx="8064500" cy="5022866"/>
          </a:xfrm>
        </p:spPr>
        <p:txBody>
          <a:bodyPr/>
          <a:lstStyle/>
          <a:p>
            <a:r>
              <a:rPr lang="en-US" dirty="0" smtClean="0"/>
              <a:t>Fragment</a:t>
            </a:r>
            <a:endParaRPr lang="zh-CN" altLang="en-US" dirty="0"/>
          </a:p>
        </p:txBody>
      </p:sp>
      <p:pic>
        <p:nvPicPr>
          <p:cNvPr id="1026" name="Picture 2" descr="http://www.cfanz.cn/uploads/png/2013/01/24/20/VcXSJFH1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7756030" cy="3071834"/>
          </a:xfrm>
          <a:prstGeom prst="rect">
            <a:avLst/>
          </a:prstGeom>
          <a:ln w="88900" cap="sq" cmpd="thickThin">
            <a:solidFill>
              <a:srgbClr val="007FA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Fragment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Fragment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90800"/>
          </a:xfrm>
        </p:spPr>
        <p:txBody>
          <a:bodyPr/>
          <a:lstStyle/>
          <a:p>
            <a:r>
              <a:rPr lang="en-US" altLang="zh-CN" sz="2000" smtClean="0"/>
              <a:t>Fragment</a:t>
            </a:r>
            <a:r>
              <a:rPr lang="zh-CN" altLang="en-US" sz="2000" smtClean="0"/>
              <a:t>是</a:t>
            </a:r>
            <a:r>
              <a:rPr lang="en-US" altLang="zh-CN" sz="2000" smtClean="0"/>
              <a:t>Android3.0</a:t>
            </a:r>
            <a:r>
              <a:rPr lang="zh-CN" altLang="en-US" sz="2000" smtClean="0"/>
              <a:t>新增的概念，主要解决平板的大屏幕显示为手机设计的小界面的问题</a:t>
            </a:r>
            <a:endParaRPr lang="en-US" altLang="zh-CN" sz="2000" smtClean="0"/>
          </a:p>
          <a:p>
            <a:r>
              <a:rPr lang="en-US" altLang="zh-CN" sz="2000" smtClean="0"/>
              <a:t>Fragment</a:t>
            </a:r>
            <a:r>
              <a:rPr lang="zh-CN" altLang="en-US" sz="2000" smtClean="0"/>
              <a:t>代表一个界面，可以包含</a:t>
            </a:r>
            <a:r>
              <a:rPr lang="en-US" altLang="zh-CN" sz="2000" smtClean="0"/>
              <a:t>View</a:t>
            </a:r>
          </a:p>
          <a:p>
            <a:r>
              <a:rPr lang="en-US" altLang="zh-CN" sz="2000" smtClean="0"/>
              <a:t>Fragment</a:t>
            </a:r>
            <a:r>
              <a:rPr lang="zh-CN" altLang="en-US" sz="2000" smtClean="0"/>
              <a:t>嵌入在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中，一个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可以包含多个</a:t>
            </a:r>
            <a:r>
              <a:rPr lang="en-US" altLang="zh-CN" sz="2000" smtClean="0"/>
              <a:t>Fragment</a:t>
            </a:r>
          </a:p>
          <a:p>
            <a:r>
              <a:rPr lang="zh-CN" altLang="en-US" sz="2000" smtClean="0"/>
              <a:t>在手机等小屏幕设备上，一屏显示一个</a:t>
            </a:r>
            <a:r>
              <a:rPr lang="en-US" altLang="zh-CN" sz="2000" smtClean="0"/>
              <a:t>Fragment</a:t>
            </a:r>
            <a:r>
              <a:rPr lang="zh-CN" altLang="en-US" sz="2000" smtClean="0"/>
              <a:t>，在平板等大屏幕设备上，一屏显示多个</a:t>
            </a:r>
            <a:r>
              <a:rPr lang="en-US" altLang="zh-CN" sz="2000" smtClean="0"/>
              <a:t>Fragment</a:t>
            </a:r>
            <a:endParaRPr lang="zh-CN" altLang="en-US" sz="2000" smtClean="0"/>
          </a:p>
        </p:txBody>
      </p:sp>
      <p:pic>
        <p:nvPicPr>
          <p:cNvPr id="2355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86200"/>
            <a:ext cx="42830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Fragment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zh-CN" altLang="en-US" sz="2400" smtClean="0"/>
              <a:t>创建</a:t>
            </a:r>
            <a:r>
              <a:rPr lang="en-US" altLang="zh-CN" sz="2400" smtClean="0"/>
              <a:t>Fragment</a:t>
            </a:r>
          </a:p>
          <a:p>
            <a:pPr lvl="1"/>
            <a:r>
              <a:rPr lang="zh-CN" altLang="en-US" sz="2000" smtClean="0"/>
              <a:t>编写类，继承自</a:t>
            </a:r>
            <a:r>
              <a:rPr lang="en-US" altLang="zh-CN" sz="2000" smtClean="0"/>
              <a:t>Fragment</a:t>
            </a:r>
            <a:r>
              <a:rPr lang="zh-CN" altLang="en-US" sz="2000" smtClean="0"/>
              <a:t>或其子类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覆盖</a:t>
            </a:r>
            <a:r>
              <a:rPr lang="en-US" altLang="zh-CN" sz="2000" smtClean="0"/>
              <a:t>onCreateView</a:t>
            </a:r>
            <a:r>
              <a:rPr lang="zh-CN" altLang="en-US" sz="2000" smtClean="0"/>
              <a:t>或</a:t>
            </a:r>
            <a:r>
              <a:rPr lang="en-US" altLang="zh-CN" sz="2000" smtClean="0"/>
              <a:t>onActivityCreated</a:t>
            </a:r>
            <a:r>
              <a:rPr lang="zh-CN" altLang="en-US" sz="2000" smtClean="0"/>
              <a:t>方法，在其中创建界面</a:t>
            </a:r>
            <a:endParaRPr lang="en-US" altLang="zh-CN" sz="2000" smtClean="0"/>
          </a:p>
          <a:p>
            <a:pPr lvl="2"/>
            <a:r>
              <a:rPr lang="en-US" altLang="zh-CN" sz="1800" smtClean="0"/>
              <a:t>public View onCreateView(LayoutInflater inflater, ViewGroup container, Bundle savedInstanceState)</a:t>
            </a:r>
          </a:p>
          <a:p>
            <a:pPr lvl="2"/>
            <a:r>
              <a:rPr lang="en-US" altLang="zh-CN" sz="1800" smtClean="0"/>
              <a:t>public void onActivityCreated(Bundle savedInstanceState)</a:t>
            </a:r>
          </a:p>
          <a:p>
            <a:r>
              <a:rPr lang="zh-CN" altLang="en-US" sz="2400" smtClean="0"/>
              <a:t>添加到</a:t>
            </a:r>
            <a:r>
              <a:rPr lang="en-US" altLang="zh-CN" sz="2400" smtClean="0"/>
              <a:t>Activity</a:t>
            </a:r>
          </a:p>
          <a:p>
            <a:pPr lvl="1"/>
            <a:r>
              <a:rPr lang="zh-CN" altLang="en-US" sz="2000" smtClean="0"/>
              <a:t>方法一：在</a:t>
            </a:r>
            <a:r>
              <a:rPr lang="en-US" altLang="zh-CN" sz="2000" smtClean="0"/>
              <a:t>xml</a:t>
            </a:r>
            <a:r>
              <a:rPr lang="zh-CN" altLang="en-US" sz="2000" smtClean="0"/>
              <a:t>布局文件中添加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使用</a:t>
            </a:r>
            <a:r>
              <a:rPr lang="en-US" altLang="zh-CN" sz="1600" smtClean="0"/>
              <a:t>&lt;fragment&gt;&lt;/fragment&gt;</a:t>
            </a:r>
            <a:r>
              <a:rPr lang="zh-CN" altLang="en-US" sz="1600" smtClean="0"/>
              <a:t>标签</a:t>
            </a:r>
            <a:endParaRPr lang="en-US" altLang="zh-CN" sz="1600" smtClean="0"/>
          </a:p>
          <a:p>
            <a:pPr lvl="1"/>
            <a:r>
              <a:rPr lang="zh-CN" altLang="en-US" sz="2000" smtClean="0"/>
              <a:t>方法二：通过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代码添加</a:t>
            </a:r>
            <a:endParaRPr lang="en-US" altLang="zh-CN" sz="2000" smtClean="0"/>
          </a:p>
          <a:p>
            <a:pPr lvl="2"/>
            <a:r>
              <a:rPr lang="zh-CN" altLang="en-US" sz="1600" smtClean="0"/>
              <a:t>获得</a:t>
            </a:r>
            <a:r>
              <a:rPr lang="en-US" altLang="zh-CN" sz="1600" smtClean="0"/>
              <a:t>FragmentManager</a:t>
            </a:r>
          </a:p>
          <a:p>
            <a:pPr lvl="2"/>
            <a:r>
              <a:rPr lang="zh-CN" altLang="en-US" sz="1600" smtClean="0"/>
              <a:t>启动</a:t>
            </a:r>
            <a:r>
              <a:rPr lang="en-US" altLang="zh-CN" sz="1600" smtClean="0"/>
              <a:t>FragmentTransaction</a:t>
            </a:r>
          </a:p>
          <a:p>
            <a:pPr lvl="2"/>
            <a:r>
              <a:rPr lang="zh-CN" altLang="en-US" sz="1600" smtClean="0"/>
              <a:t>添加到</a:t>
            </a:r>
            <a:r>
              <a:rPr lang="en-US" altLang="zh-CN" sz="1600" smtClean="0"/>
              <a:t>android.R.id.content</a:t>
            </a:r>
          </a:p>
          <a:p>
            <a:pPr lvl="2"/>
            <a:r>
              <a:rPr lang="zh-CN" altLang="en-US" sz="1600" smtClean="0"/>
              <a:t>提交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管理</a:t>
            </a:r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</a:t>
            </a:r>
          </a:p>
          <a:p>
            <a:pPr lvl="1"/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Fragment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无法独立使用，需要作为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Activity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的组成部分；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Activity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中可以含</a:t>
            </a:r>
            <a:r>
              <a:rPr lang="zh-CN" alt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有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多个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Fragment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，并可以删除或添加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Fragment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。所以，这二者的通信和交互就显得比较重要。</a:t>
            </a:r>
          </a:p>
          <a:p>
            <a:pPr lvl="1"/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获取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Fragment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所处的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Activity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，可以通过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Fragment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类中的方法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getActivity()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实现。</a:t>
            </a:r>
            <a:endParaRPr lang="en-US" altLang="zh-CN" smtClean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lvl="1"/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在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Activity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中，可以通过方法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getFragmentManager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API11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之后）获取</a:t>
            </a:r>
            <a:r>
              <a:rPr lang="en-US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FragmentManager</a:t>
            </a:r>
            <a:r>
              <a:rPr lang="zh-CN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对象。</a:t>
            </a:r>
            <a:endParaRPr lang="zh-CN" altLang="en-US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FragmentManager</a:t>
            </a:r>
            <a:endParaRPr lang="en-US" altLang="zh-CN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smtClean="0">
                <a:solidFill>
                  <a:schemeClr val="tx1"/>
                </a:solidFill>
                <a:latin typeface="+mn-lt"/>
              </a:rPr>
              <a:t>findFragmentByTag(String tag)</a:t>
            </a:r>
          </a:p>
          <a:p>
            <a:pPr lvl="1"/>
            <a:r>
              <a:rPr lang="en-US" sz="2400" smtClean="0">
                <a:solidFill>
                  <a:schemeClr val="tx1"/>
                </a:solidFill>
                <a:latin typeface="+mn-lt"/>
              </a:rPr>
              <a:t>findFragmentById(int id)</a:t>
            </a:r>
            <a:endParaRPr lang="en-US" smtClean="0"/>
          </a:p>
          <a:p>
            <a:endParaRPr lang="en-US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FragmentTransaction</a:t>
            </a:r>
          </a:p>
          <a:p>
            <a:pPr lvl="1"/>
            <a:r>
              <a:rPr lang="en-US" smtClean="0"/>
              <a:t>replace(int containerViewId, Fragment fragment)</a:t>
            </a:r>
          </a:p>
          <a:p>
            <a:pPr lvl="1"/>
            <a:r>
              <a:rPr lang="en-US" smtClean="0"/>
              <a:t>remove(Fragment fragment)</a:t>
            </a:r>
          </a:p>
          <a:p>
            <a:pPr lvl="1"/>
            <a:r>
              <a:rPr lang="en-US" smtClean="0"/>
              <a:t>add(int containerViewId, Fragment fragment)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用</a:t>
            </a:r>
            <a:r>
              <a:rPr lang="en-US" altLang="zh-CN" smtClean="0"/>
              <a:t>Java</a:t>
            </a:r>
            <a:r>
              <a:rPr lang="zh-CN" altLang="en-US" smtClean="0"/>
              <a:t>代码创建选项菜单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r>
              <a:rPr lang="zh-CN" altLang="en-US" sz="2400" smtClean="0"/>
              <a:t>每个</a:t>
            </a:r>
            <a:r>
              <a:rPr lang="en-US" altLang="zh-CN" sz="2400" smtClean="0"/>
              <a:t>Activity</a:t>
            </a:r>
            <a:r>
              <a:rPr lang="zh-CN" altLang="en-US" sz="2400" smtClean="0"/>
              <a:t>默认都自带了一个选项菜单，我们要做的是</a:t>
            </a:r>
            <a:endParaRPr lang="en-US" altLang="zh-CN" sz="2400" smtClean="0"/>
          </a:p>
          <a:p>
            <a:pPr lvl="1"/>
            <a:r>
              <a:rPr lang="zh-CN" altLang="en-US" sz="2000" smtClean="0"/>
              <a:t>加菜单项：在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的</a:t>
            </a:r>
            <a:r>
              <a:rPr lang="en-US" altLang="zh-CN" sz="2000" smtClean="0"/>
              <a:t>onCreateOptionsMenu</a:t>
            </a:r>
            <a:r>
              <a:rPr lang="zh-CN" altLang="en-US" sz="2000" smtClean="0"/>
              <a:t>方法中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响应菜单项的点击事件：在</a:t>
            </a:r>
            <a:r>
              <a:rPr lang="en-US" altLang="zh-CN" sz="2000" smtClean="0"/>
              <a:t>Activity</a:t>
            </a:r>
            <a:r>
              <a:rPr lang="zh-CN" altLang="en-US" sz="2000" smtClean="0"/>
              <a:t>的</a:t>
            </a:r>
            <a:r>
              <a:rPr lang="en-US" altLang="zh-CN" sz="2000" smtClean="0"/>
              <a:t>onOptionsItemSelected</a:t>
            </a:r>
            <a:r>
              <a:rPr lang="zh-CN" altLang="en-US" sz="2000" smtClean="0"/>
              <a:t>中</a:t>
            </a:r>
            <a:endParaRPr lang="en-US" altLang="zh-CN" sz="2000" smtClean="0"/>
          </a:p>
          <a:p>
            <a:r>
              <a:rPr lang="zh-CN" altLang="en-US" sz="2400" smtClean="0"/>
              <a:t>使用</a:t>
            </a:r>
            <a:r>
              <a:rPr lang="en-US" altLang="zh-CN" sz="2400" smtClean="0"/>
              <a:t>Java</a:t>
            </a:r>
            <a:r>
              <a:rPr lang="zh-CN" altLang="en-US" sz="2400" smtClean="0"/>
              <a:t>代码创建选项菜单的代码如下：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565150" y="3124200"/>
            <a:ext cx="6248400" cy="3419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public class </a:t>
            </a:r>
            <a:r>
              <a:rPr lang="en-US" altLang="zh-CN" sz="1000" dirty="0" err="1">
                <a:solidFill>
                  <a:schemeClr val="tx1"/>
                </a:solidFill>
              </a:rPr>
              <a:t>MainActivity</a:t>
            </a:r>
            <a:r>
              <a:rPr lang="en-US" altLang="zh-CN" sz="1000" dirty="0">
                <a:solidFill>
                  <a:schemeClr val="tx1"/>
                </a:solidFill>
              </a:rPr>
              <a:t> extends Activity 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</a:t>
            </a:r>
            <a:r>
              <a:rPr lang="en-US" altLang="zh-CN" sz="1000" dirty="0" err="1">
                <a:solidFill>
                  <a:schemeClr val="tx1"/>
                </a:solidFill>
              </a:rPr>
              <a:t>boolean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onCreateOptionsMenu</a:t>
            </a:r>
            <a:r>
              <a:rPr lang="en-US" altLang="zh-CN" sz="1000" dirty="0">
                <a:solidFill>
                  <a:schemeClr val="tx1"/>
                </a:solidFill>
              </a:rPr>
              <a:t>(Menu menu){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menu.add</a:t>
            </a:r>
            <a:r>
              <a:rPr lang="en-US" altLang="zh-CN" sz="1000" dirty="0">
                <a:solidFill>
                  <a:schemeClr val="tx1"/>
                </a:solidFill>
              </a:rPr>
              <a:t>("item0"); // </a:t>
            </a:r>
            <a:r>
              <a:rPr lang="zh-CN" altLang="en-US" sz="1000" dirty="0">
                <a:solidFill>
                  <a:schemeClr val="tx1"/>
                </a:solidFill>
              </a:rPr>
              <a:t>添加一个菜单项，标题为</a:t>
            </a:r>
            <a:r>
              <a:rPr lang="en-US" altLang="zh-CN" sz="1000" dirty="0">
                <a:solidFill>
                  <a:schemeClr val="tx1"/>
                </a:solidFill>
              </a:rPr>
              <a:t>item0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menu.add</a:t>
            </a:r>
            <a:r>
              <a:rPr lang="en-US" altLang="zh-CN" sz="1000" dirty="0">
                <a:solidFill>
                  <a:schemeClr val="tx1"/>
                </a:solidFill>
              </a:rPr>
              <a:t>("item1");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menu.add</a:t>
            </a:r>
            <a:r>
              <a:rPr lang="en-US" altLang="zh-CN" sz="1000" dirty="0">
                <a:solidFill>
                  <a:schemeClr val="tx1"/>
                </a:solidFill>
              </a:rPr>
              <a:t>(1, 1, 2, "item2");</a:t>
            </a:r>
            <a:r>
              <a:rPr lang="zh-CN" altLang="en-US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>
                <a:solidFill>
                  <a:schemeClr val="tx1"/>
                </a:solidFill>
              </a:rPr>
              <a:t>// </a:t>
            </a:r>
            <a:r>
              <a:rPr lang="zh-CN" altLang="en-US" sz="1000" dirty="0">
                <a:solidFill>
                  <a:schemeClr val="tx1"/>
                </a:solidFill>
              </a:rPr>
              <a:t>添加一个菜单项，分组为</a:t>
            </a:r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，</a:t>
            </a:r>
            <a:r>
              <a:rPr lang="en-US" altLang="zh-CN" sz="1000" dirty="0">
                <a:solidFill>
                  <a:schemeClr val="tx1"/>
                </a:solidFill>
              </a:rPr>
              <a:t>ID</a:t>
            </a:r>
            <a:r>
              <a:rPr lang="zh-CN" altLang="en-US" sz="1000" dirty="0">
                <a:solidFill>
                  <a:schemeClr val="tx1"/>
                </a:solidFill>
              </a:rPr>
              <a:t>为</a:t>
            </a:r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，顺序号为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zh-CN" altLang="en-US" sz="1000" dirty="0">
                <a:solidFill>
                  <a:schemeClr val="tx1"/>
                </a:solidFill>
              </a:rPr>
              <a:t>，标题为</a:t>
            </a:r>
            <a:r>
              <a:rPr lang="en-US" altLang="zh-CN" sz="1000" dirty="0">
                <a:solidFill>
                  <a:schemeClr val="tx1"/>
                </a:solidFill>
              </a:rPr>
              <a:t>item2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menu.add</a:t>
            </a:r>
            <a:r>
              <a:rPr lang="en-US" altLang="zh-CN" sz="1000" dirty="0">
                <a:solidFill>
                  <a:schemeClr val="tx1"/>
                </a:solidFill>
              </a:rPr>
              <a:t>(1, 2, 3, "item3");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menu.add</a:t>
            </a:r>
            <a:r>
              <a:rPr lang="en-US" altLang="zh-CN" sz="1000" dirty="0">
                <a:solidFill>
                  <a:schemeClr val="tx1"/>
                </a:solidFill>
              </a:rPr>
              <a:t>(2, 3, 4, "item4");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menu.add</a:t>
            </a:r>
            <a:r>
              <a:rPr lang="en-US" altLang="zh-CN" sz="1000" dirty="0">
                <a:solidFill>
                  <a:schemeClr val="tx1"/>
                </a:solidFill>
              </a:rPr>
              <a:t>(2, 4, 5, "item5");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menu.setGroupCheckable</a:t>
            </a:r>
            <a:r>
              <a:rPr lang="en-US" altLang="zh-CN" sz="1000" dirty="0">
                <a:solidFill>
                  <a:schemeClr val="tx1"/>
                </a:solidFill>
              </a:rPr>
              <a:t>(1, true, false);</a:t>
            </a:r>
            <a:r>
              <a:rPr lang="zh-CN" altLang="en-US" sz="1000" dirty="0">
                <a:solidFill>
                  <a:schemeClr val="tx1"/>
                </a:solidFill>
              </a:rPr>
              <a:t>  </a:t>
            </a:r>
            <a:r>
              <a:rPr lang="en-US" altLang="zh-CN" sz="1000" dirty="0">
                <a:solidFill>
                  <a:schemeClr val="tx1"/>
                </a:solidFill>
              </a:rPr>
              <a:t>// </a:t>
            </a:r>
            <a:r>
              <a:rPr lang="zh-CN" altLang="en-US" sz="1000" dirty="0">
                <a:solidFill>
                  <a:schemeClr val="tx1"/>
                </a:solidFill>
              </a:rPr>
              <a:t>将分组</a:t>
            </a:r>
            <a:r>
              <a:rPr lang="en-US" altLang="zh-CN" sz="1000" dirty="0">
                <a:solidFill>
                  <a:schemeClr val="tx1"/>
                </a:solidFill>
              </a:rPr>
              <a:t>1</a:t>
            </a:r>
            <a:r>
              <a:rPr lang="zh-CN" altLang="en-US" sz="1000" dirty="0">
                <a:solidFill>
                  <a:schemeClr val="tx1"/>
                </a:solidFill>
              </a:rPr>
              <a:t>中的菜单项设为带复选框的，初始状态为不选中</a:t>
            </a:r>
            <a:endParaRPr lang="en-US" altLang="zh-CN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menu.setGroupEnabled</a:t>
            </a:r>
            <a:r>
              <a:rPr lang="en-US" altLang="zh-CN" sz="1000" dirty="0">
                <a:solidFill>
                  <a:schemeClr val="tx1"/>
                </a:solidFill>
              </a:rPr>
              <a:t>(2, false);	// </a:t>
            </a:r>
            <a:r>
              <a:rPr lang="zh-CN" altLang="en-US" sz="1000" dirty="0">
                <a:solidFill>
                  <a:schemeClr val="tx1"/>
                </a:solidFill>
              </a:rPr>
              <a:t>将分组</a:t>
            </a:r>
            <a:r>
              <a:rPr lang="en-US" altLang="zh-CN" sz="1000" dirty="0">
                <a:solidFill>
                  <a:schemeClr val="tx1"/>
                </a:solidFill>
              </a:rPr>
              <a:t>2</a:t>
            </a:r>
            <a:r>
              <a:rPr lang="zh-CN" altLang="en-US" sz="1000" dirty="0">
                <a:solidFill>
                  <a:schemeClr val="tx1"/>
                </a:solidFill>
              </a:rPr>
              <a:t>中的菜单项设为变灰的</a:t>
            </a:r>
            <a:endParaRPr lang="en-US" altLang="zh-CN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return </a:t>
            </a:r>
            <a:r>
              <a:rPr lang="en-US" altLang="zh-CN" sz="1000" dirty="0" err="1">
                <a:solidFill>
                  <a:schemeClr val="tx1"/>
                </a:solidFill>
              </a:rPr>
              <a:t>super.onCreateOptionsMenu</a:t>
            </a:r>
            <a:r>
              <a:rPr lang="en-US" altLang="zh-CN" sz="1000" dirty="0">
                <a:solidFill>
                  <a:schemeClr val="tx1"/>
                </a:solidFill>
              </a:rPr>
              <a:t>(menu);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</a:t>
            </a:r>
            <a:r>
              <a:rPr lang="en-US" altLang="zh-CN" sz="1000" dirty="0" err="1">
                <a:solidFill>
                  <a:schemeClr val="tx1"/>
                </a:solidFill>
              </a:rPr>
              <a:t>boolean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onOptionsItemSelected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MenuItem</a:t>
            </a:r>
            <a:r>
              <a:rPr lang="en-US" altLang="zh-CN" sz="1000" dirty="0">
                <a:solidFill>
                  <a:schemeClr val="tx1"/>
                </a:solidFill>
              </a:rPr>
              <a:t> item){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Toast.makeText</a:t>
            </a:r>
            <a:r>
              <a:rPr lang="en-US" altLang="zh-CN" sz="1000" dirty="0">
                <a:solidFill>
                  <a:schemeClr val="tx1"/>
                </a:solidFill>
              </a:rPr>
              <a:t>(this, </a:t>
            </a:r>
            <a:r>
              <a:rPr lang="en-US" altLang="zh-CN" sz="1000" dirty="0" err="1">
                <a:solidFill>
                  <a:schemeClr val="tx1"/>
                </a:solidFill>
              </a:rPr>
              <a:t>item.getTitle</a:t>
            </a:r>
            <a:r>
              <a:rPr lang="en-US" altLang="zh-CN" sz="1000" dirty="0">
                <a:solidFill>
                  <a:schemeClr val="tx1"/>
                </a:solidFill>
              </a:rPr>
              <a:t>() + "," + </a:t>
            </a:r>
            <a:r>
              <a:rPr lang="en-US" altLang="zh-CN" sz="1000" dirty="0" err="1">
                <a:solidFill>
                  <a:schemeClr val="tx1"/>
                </a:solidFill>
              </a:rPr>
              <a:t>item.getItemId</a:t>
            </a:r>
            <a:r>
              <a:rPr lang="en-US" altLang="zh-CN" sz="1000" dirty="0">
                <a:solidFill>
                  <a:schemeClr val="tx1"/>
                </a:solidFill>
              </a:rPr>
              <a:t>(), </a:t>
            </a:r>
            <a:r>
              <a:rPr lang="en-US" altLang="zh-CN" sz="1000" dirty="0" err="1">
                <a:solidFill>
                  <a:schemeClr val="tx1"/>
                </a:solidFill>
              </a:rPr>
              <a:t>Toast.LENGTH_LONG</a:t>
            </a:r>
            <a:r>
              <a:rPr lang="en-US" altLang="zh-CN" sz="1000" dirty="0">
                <a:solidFill>
                  <a:schemeClr val="tx1"/>
                </a:solidFill>
              </a:rPr>
              <a:t>).show();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// </a:t>
            </a:r>
            <a:r>
              <a:rPr lang="zh-CN" altLang="en-US" sz="1000" dirty="0">
                <a:solidFill>
                  <a:schemeClr val="tx1"/>
                </a:solidFill>
              </a:rPr>
              <a:t>通过标题或</a:t>
            </a:r>
            <a:r>
              <a:rPr lang="en-US" altLang="zh-CN" sz="1000" dirty="0">
                <a:solidFill>
                  <a:schemeClr val="tx1"/>
                </a:solidFill>
              </a:rPr>
              <a:t>ID</a:t>
            </a:r>
            <a:r>
              <a:rPr lang="zh-CN" altLang="en-US" sz="1000" dirty="0">
                <a:solidFill>
                  <a:schemeClr val="tx1"/>
                </a:solidFill>
              </a:rPr>
              <a:t>来区分菜单项</a:t>
            </a:r>
            <a:endParaRPr lang="en-US" altLang="zh-CN" sz="1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return </a:t>
            </a:r>
            <a:r>
              <a:rPr lang="en-US" altLang="zh-CN" sz="1000" dirty="0" err="1">
                <a:solidFill>
                  <a:schemeClr val="tx1"/>
                </a:solidFill>
              </a:rPr>
              <a:t>super.onOptionsItemSelected</a:t>
            </a:r>
            <a:r>
              <a:rPr lang="en-US" altLang="zh-CN" sz="1000" dirty="0">
                <a:solidFill>
                  <a:schemeClr val="tx1"/>
                </a:solidFill>
              </a:rPr>
              <a:t>(item);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3124200"/>
            <a:ext cx="175577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Fragment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1546"/>
            <a:ext cx="8191500" cy="946141"/>
          </a:xfrm>
        </p:spPr>
        <p:txBody>
          <a:bodyPr/>
          <a:lstStyle/>
          <a:p>
            <a:r>
              <a:rPr lang="zh-CN" altLang="en-US" b="1" smtClean="0"/>
              <a:t>实例</a:t>
            </a:r>
            <a:r>
              <a:rPr lang="zh-CN" altLang="en-US" smtClean="0"/>
              <a:t>：实现在一个屏幕上显示标题列表及选定标题对应的详细内容。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-32" y="1960142"/>
            <a:ext cx="6858000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  <a:sym typeface="Wingdings" pitchFamily="2" charset="2"/>
              </a:rPr>
              <a:t>&lt;!--  res/layout/main.xml  --&gt;</a:t>
            </a:r>
            <a:endParaRPr lang="en-US" altLang="zh-CN" sz="1400" b="1" smtClean="0">
              <a:solidFill>
                <a:srgbClr val="FF0000"/>
              </a:solidFill>
            </a:endParaRPr>
          </a:p>
          <a:p>
            <a:r>
              <a:rPr lang="en-US" altLang="zh-CN" sz="1400" smtClean="0"/>
              <a:t>&lt;?</a:t>
            </a:r>
            <a:r>
              <a:rPr lang="en-US" altLang="zh-CN" sz="1400" smtClean="0"/>
              <a:t>xml version=</a:t>
            </a:r>
            <a:r>
              <a:rPr lang="en-US" altLang="zh-CN" sz="1400" i="1" smtClean="0"/>
              <a:t>"1.0" encoding="utf-8"?&gt;</a:t>
            </a:r>
          </a:p>
          <a:p>
            <a:r>
              <a:rPr lang="en-US" altLang="zh-CN" sz="1400" smtClean="0"/>
              <a:t>&lt;</a:t>
            </a:r>
            <a:r>
              <a:rPr lang="en-US" altLang="zh-CN" sz="1400" smtClean="0"/>
              <a:t>LinearLayout xmlns:android=</a:t>
            </a:r>
            <a:r>
              <a:rPr lang="en-US" altLang="zh-CN" sz="1400" i="1" smtClean="0"/>
              <a:t>"http://schemas.android.com/apk/res/android"</a:t>
            </a:r>
          </a:p>
          <a:p>
            <a:r>
              <a:rPr lang="en-US" altLang="zh-CN" sz="1400" smtClean="0"/>
              <a:t>    android:orientation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"horizontal" </a:t>
            </a:r>
          </a:p>
          <a:p>
            <a:r>
              <a:rPr lang="en-US" altLang="zh-CN" sz="1400" smtClean="0"/>
              <a:t>    android:layout_width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"match_parent"</a:t>
            </a:r>
          </a:p>
          <a:p>
            <a:r>
              <a:rPr lang="en-US" altLang="zh-CN" sz="1400" smtClean="0"/>
              <a:t>    android:layout_height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"match_parent"&gt;</a:t>
            </a:r>
          </a:p>
          <a:p>
            <a:r>
              <a:rPr lang="en-US" altLang="zh-CN" sz="1400" smtClean="0"/>
              <a:t>    &lt;</a:t>
            </a:r>
            <a:r>
              <a:rPr lang="en-US" altLang="zh-CN" sz="1400" smtClean="0"/>
              <a:t>fragment class=</a:t>
            </a:r>
            <a:r>
              <a:rPr lang="en-US" altLang="zh-CN" sz="1400" i="1" smtClean="0"/>
              <a:t>"</a:t>
            </a:r>
            <a:r>
              <a:rPr lang="en-US" altLang="zh-CN" sz="1400" b="1" i="1" smtClean="0"/>
              <a:t>com.mingrisoft.ListFragment" </a:t>
            </a:r>
          </a:p>
          <a:p>
            <a:r>
              <a:rPr lang="en-US" altLang="zh-CN" sz="1400" smtClean="0"/>
              <a:t>        android:id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"@+id/titles"</a:t>
            </a:r>
          </a:p>
          <a:p>
            <a:r>
              <a:rPr lang="en-US" altLang="zh-CN" sz="1400" smtClean="0"/>
              <a:t>        android:layout_weight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"1" </a:t>
            </a:r>
          </a:p>
          <a:p>
            <a:r>
              <a:rPr lang="en-US" altLang="zh-CN" sz="1400" smtClean="0"/>
              <a:t>        android:layout_width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"0px"</a:t>
            </a:r>
          </a:p>
          <a:p>
            <a:r>
              <a:rPr lang="en-US" altLang="zh-CN" sz="1400" smtClean="0"/>
              <a:t>        android:layout_height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"match_parent" /&gt;</a:t>
            </a:r>
          </a:p>
          <a:p>
            <a:r>
              <a:rPr lang="en-US" altLang="zh-CN" sz="1400" smtClean="0"/>
              <a:t>    &lt;</a:t>
            </a:r>
            <a:r>
              <a:rPr lang="en-US" altLang="zh-CN" sz="1400" smtClean="0"/>
              <a:t>FrameLayout android:id=</a:t>
            </a:r>
            <a:r>
              <a:rPr lang="en-US" altLang="zh-CN" sz="1400" i="1" smtClean="0"/>
              <a:t>"@+id/detail"</a:t>
            </a:r>
          </a:p>
          <a:p>
            <a:r>
              <a:rPr lang="en-US" altLang="zh-CN" sz="1400" smtClean="0"/>
              <a:t>        android:layout_weight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"2" </a:t>
            </a:r>
          </a:p>
          <a:p>
            <a:r>
              <a:rPr lang="en-US" altLang="zh-CN" sz="1400" smtClean="0"/>
              <a:t>        android:layout_width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"0px"</a:t>
            </a:r>
          </a:p>
          <a:p>
            <a:r>
              <a:rPr lang="en-US" altLang="zh-CN" sz="1400" smtClean="0"/>
              <a:t>        android:layout_height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"match_parent" </a:t>
            </a:r>
          </a:p>
          <a:p>
            <a:r>
              <a:rPr lang="en-US" altLang="zh-CN" sz="1400" smtClean="0"/>
              <a:t>        android:background</a:t>
            </a:r>
            <a:r>
              <a:rPr lang="en-US" altLang="zh-CN" sz="1400" smtClean="0"/>
              <a:t>=</a:t>
            </a:r>
            <a:r>
              <a:rPr lang="en-US" altLang="zh-CN" sz="1400" i="1" smtClean="0"/>
              <a:t>"?android:attr/detailsElementBackground" /&gt;</a:t>
            </a:r>
          </a:p>
          <a:p>
            <a:r>
              <a:rPr lang="en-US" altLang="zh-CN" sz="1400" smtClean="0"/>
              <a:t>&lt;/</a:t>
            </a:r>
            <a:r>
              <a:rPr lang="en-US" altLang="zh-CN" sz="1400" smtClean="0"/>
              <a:t>LinearLayout</a:t>
            </a:r>
            <a:r>
              <a:rPr lang="en-US" altLang="zh-CN" sz="1400" smtClean="0"/>
              <a:t>&gt;</a:t>
            </a:r>
            <a:endParaRPr lang="en-US" altLang="zh-CN" sz="1400" smtClean="0"/>
          </a:p>
        </p:txBody>
      </p:sp>
      <p:sp>
        <p:nvSpPr>
          <p:cNvPr id="7" name="矩形 6"/>
          <p:cNvSpPr/>
          <p:nvPr/>
        </p:nvSpPr>
        <p:spPr>
          <a:xfrm>
            <a:off x="4429156" y="1643050"/>
            <a:ext cx="4714876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// MainActivity.java</a:t>
            </a:r>
          </a:p>
          <a:p>
            <a:r>
              <a:rPr lang="en-US" altLang="zh-CN" sz="1400" b="1" smtClean="0"/>
              <a:t>public </a:t>
            </a:r>
            <a:r>
              <a:rPr lang="en-US" altLang="zh-CN" sz="1400" b="1" smtClean="0"/>
              <a:t>class MainActivity extends Activity {</a:t>
            </a:r>
          </a:p>
          <a:p>
            <a:r>
              <a:rPr lang="en-US" altLang="zh-CN" sz="1400" smtClean="0"/>
              <a:t>    @</a:t>
            </a:r>
            <a:r>
              <a:rPr lang="en-US" altLang="zh-CN" sz="1400" smtClean="0"/>
              <a:t>Override</a:t>
            </a:r>
          </a:p>
          <a:p>
            <a:r>
              <a:rPr lang="en-US" altLang="zh-CN" sz="1400" b="1" smtClean="0"/>
              <a:t>    public </a:t>
            </a:r>
            <a:r>
              <a:rPr lang="en-US" altLang="zh-CN" sz="1400" b="1" smtClean="0"/>
              <a:t>void onCreate(Bundle savedInstanceState) {</a:t>
            </a:r>
          </a:p>
          <a:p>
            <a:r>
              <a:rPr lang="en-US" altLang="zh-CN" sz="1400" b="1" smtClean="0"/>
              <a:t>        super.onCreate(savedInstanceState</a:t>
            </a:r>
            <a:r>
              <a:rPr lang="en-US" altLang="zh-CN" sz="1400" b="1" smtClean="0"/>
              <a:t>);</a:t>
            </a:r>
          </a:p>
          <a:p>
            <a:r>
              <a:rPr lang="en-US" altLang="zh-CN" sz="1400" smtClean="0"/>
              <a:t>        setContentView(R.layout.</a:t>
            </a:r>
            <a:r>
              <a:rPr lang="en-US" altLang="zh-CN" sz="1400" b="1" i="1" smtClean="0"/>
              <a:t>main</a:t>
            </a:r>
            <a:r>
              <a:rPr lang="en-US" altLang="zh-CN" sz="1400" b="1" i="1" smtClean="0"/>
              <a:t>); </a:t>
            </a:r>
            <a:endParaRPr lang="zh-CN" altLang="en-US" sz="1400" b="1" i="1" smtClean="0"/>
          </a:p>
          <a:p>
            <a:r>
              <a:rPr lang="en-US" altLang="zh-CN" sz="1400" smtClean="0"/>
              <a:t>    }</a:t>
            </a:r>
            <a:endParaRPr lang="en-US" altLang="zh-CN" sz="1400" smtClean="0"/>
          </a:p>
          <a:p>
            <a:r>
              <a:rPr lang="en-US" altLang="zh-CN" sz="1400" smtClean="0"/>
              <a:t>}</a:t>
            </a:r>
            <a:endParaRPr lang="zh-CN" alt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467100"/>
            <a:ext cx="50673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Fragment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142984"/>
            <a:ext cx="9144000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smtClean="0"/>
              <a:t>// </a:t>
            </a:r>
            <a:r>
              <a:rPr lang="en-US" altLang="zh-CN" sz="1400" b="1" smtClean="0">
                <a:solidFill>
                  <a:srgbClr val="FF0000"/>
                </a:solidFill>
              </a:rPr>
              <a:t>ListFragment.java</a:t>
            </a:r>
          </a:p>
          <a:p>
            <a:r>
              <a:rPr lang="en-US" altLang="zh-CN" sz="1400" smtClean="0"/>
              <a:t>public </a:t>
            </a:r>
            <a:r>
              <a:rPr lang="en-US" altLang="zh-CN" sz="1400" smtClean="0"/>
              <a:t>class ListFragment extends android.app.ListFragment {</a:t>
            </a:r>
          </a:p>
          <a:p>
            <a:r>
              <a:rPr lang="en-US" altLang="zh-CN" sz="1400" smtClean="0"/>
              <a:t>    public </a:t>
            </a:r>
            <a:r>
              <a:rPr lang="en-US" altLang="zh-CN" sz="1400" smtClean="0"/>
              <a:t>static final String[] </a:t>
            </a:r>
            <a:r>
              <a:rPr lang="en-US" altLang="zh-CN" sz="1400" i="1" smtClean="0"/>
              <a:t>TITLES </a:t>
            </a:r>
            <a:r>
              <a:rPr lang="en-US" altLang="zh-CN" sz="1400" i="1" smtClean="0"/>
              <a:t>= </a:t>
            </a:r>
            <a:r>
              <a:rPr lang="en-US" altLang="zh-CN" sz="1400" i="1" smtClean="0"/>
              <a:t>{</a:t>
            </a:r>
            <a:r>
              <a:rPr lang="zh-CN" altLang="en-US" sz="1400" smtClean="0"/>
              <a:t> </a:t>
            </a:r>
            <a:r>
              <a:rPr lang="en-US" altLang="zh-CN" sz="1400" smtClean="0"/>
              <a:t>“</a:t>
            </a:r>
            <a:r>
              <a:rPr lang="zh-CN" altLang="en-US" sz="1400" smtClean="0"/>
              <a:t>线性布局</a:t>
            </a:r>
            <a:r>
              <a:rPr lang="en-US" altLang="zh-CN" sz="1400" smtClean="0"/>
              <a:t>”,   “</a:t>
            </a:r>
            <a:r>
              <a:rPr lang="zh-CN" altLang="en-US" sz="1400" smtClean="0"/>
              <a:t>表格布局</a:t>
            </a:r>
            <a:r>
              <a:rPr lang="en-US" altLang="zh-CN" sz="1400" smtClean="0"/>
              <a:t>“,</a:t>
            </a:r>
            <a:r>
              <a:rPr lang="zh-CN" altLang="en-US" sz="1400" smtClean="0"/>
              <a:t>   </a:t>
            </a:r>
            <a:r>
              <a:rPr lang="en-US" altLang="zh-CN" sz="1400" smtClean="0"/>
              <a:t>”</a:t>
            </a:r>
            <a:r>
              <a:rPr lang="zh-CN" altLang="en-US" sz="1400" smtClean="0"/>
              <a:t>帧布局</a:t>
            </a:r>
            <a:r>
              <a:rPr lang="en-US" altLang="zh-CN" sz="1400" smtClean="0"/>
              <a:t>”,    “</a:t>
            </a:r>
            <a:r>
              <a:rPr lang="zh-CN" altLang="en-US" sz="1400" smtClean="0"/>
              <a:t>相对布局</a:t>
            </a:r>
            <a:r>
              <a:rPr lang="en-US" altLang="zh-CN" sz="1400" smtClean="0"/>
              <a:t>”</a:t>
            </a:r>
            <a:r>
              <a:rPr lang="zh-CN" altLang="en-US" sz="1400" smtClean="0"/>
              <a:t> </a:t>
            </a:r>
            <a:r>
              <a:rPr lang="en-US" altLang="zh-CN" sz="1400" smtClean="0"/>
              <a:t>};</a:t>
            </a:r>
          </a:p>
          <a:p>
            <a:r>
              <a:rPr lang="en-US" altLang="zh-CN" sz="1400" smtClean="0"/>
              <a:t>    @</a:t>
            </a:r>
            <a:r>
              <a:rPr lang="en-US" altLang="zh-CN" sz="1400" smtClean="0"/>
              <a:t>Override</a:t>
            </a:r>
          </a:p>
          <a:p>
            <a:r>
              <a:rPr lang="en-US" altLang="zh-CN" sz="1400" smtClean="0"/>
              <a:t>    public </a:t>
            </a:r>
            <a:r>
              <a:rPr lang="en-US" altLang="zh-CN" sz="1400" smtClean="0"/>
              <a:t>void onActivityCreated(Bundle savedInstanceState) {</a:t>
            </a:r>
          </a:p>
          <a:p>
            <a:r>
              <a:rPr lang="en-US" altLang="zh-CN" sz="1400" smtClean="0"/>
              <a:t>        super.onActivityCreated(savedInstanceState</a:t>
            </a:r>
            <a:r>
              <a:rPr lang="en-US" altLang="zh-CN" sz="1400" smtClean="0"/>
              <a:t>);</a:t>
            </a:r>
          </a:p>
          <a:p>
            <a:r>
              <a:rPr lang="en-US" altLang="zh-CN" sz="1400" smtClean="0"/>
              <a:t>        setListAdapter(new </a:t>
            </a:r>
            <a:r>
              <a:rPr lang="en-US" altLang="zh-CN" sz="1400" smtClean="0"/>
              <a:t>ArrayAdapter&lt;String&gt;(getActivity(),</a:t>
            </a:r>
          </a:p>
          <a:p>
            <a:r>
              <a:rPr lang="en-US" altLang="zh-CN" sz="1400" smtClean="0"/>
              <a:t>        android.R.layout.</a:t>
            </a:r>
            <a:r>
              <a:rPr lang="en-US" altLang="zh-CN" sz="1400" i="1" smtClean="0"/>
              <a:t>simple_list_item_checked</a:t>
            </a:r>
            <a:r>
              <a:rPr lang="en-US" altLang="zh-CN" sz="1400" i="1" smtClean="0"/>
              <a:t>, TITLES)); // </a:t>
            </a:r>
            <a:r>
              <a:rPr lang="zh-CN" altLang="en-US" sz="1400" i="1" smtClean="0"/>
              <a:t>为列表设置适配器</a:t>
            </a:r>
          </a:p>
          <a:p>
            <a:r>
              <a:rPr lang="en-US" altLang="zh-CN" sz="1400" smtClean="0"/>
              <a:t>        getListView</a:t>
            </a:r>
            <a:r>
              <a:rPr lang="en-US" altLang="zh-CN" sz="1400" smtClean="0"/>
              <a:t>().setChoiceMode(ListView.</a:t>
            </a:r>
            <a:r>
              <a:rPr lang="en-US" altLang="zh-CN" sz="1400" i="1" smtClean="0"/>
              <a:t>CHOICE_MODE_SINGLE); // </a:t>
            </a:r>
            <a:r>
              <a:rPr lang="zh-CN" altLang="en-US" sz="1400" i="1" smtClean="0"/>
              <a:t>设置列表为单选模式</a:t>
            </a:r>
          </a:p>
          <a:p>
            <a:r>
              <a:rPr lang="en-US" altLang="zh-CN" sz="1400" smtClean="0"/>
              <a:t>    }</a:t>
            </a:r>
            <a:endParaRPr lang="en-US" altLang="zh-CN" sz="1400" smtClean="0"/>
          </a:p>
          <a:p>
            <a:r>
              <a:rPr lang="en-US" altLang="zh-CN" sz="1400" smtClean="0"/>
              <a:t>    @</a:t>
            </a:r>
            <a:r>
              <a:rPr lang="en-US" altLang="zh-CN" sz="1400" smtClean="0"/>
              <a:t>Override</a:t>
            </a:r>
          </a:p>
          <a:p>
            <a:r>
              <a:rPr lang="en-US" altLang="zh-CN" sz="1400" smtClean="0"/>
              <a:t>    public </a:t>
            </a:r>
            <a:r>
              <a:rPr lang="en-US" altLang="zh-CN" sz="1400" smtClean="0"/>
              <a:t>void onListItemClick(ListView l, View v, int position, long id) {</a:t>
            </a:r>
          </a:p>
          <a:p>
            <a:r>
              <a:rPr lang="en-US" altLang="zh-CN" sz="1400" smtClean="0"/>
              <a:t>        getListView</a:t>
            </a:r>
            <a:r>
              <a:rPr lang="en-US" altLang="zh-CN" sz="1400" smtClean="0"/>
              <a:t>().setItemChecked(position, true); // </a:t>
            </a:r>
            <a:r>
              <a:rPr lang="zh-CN" altLang="en-US" sz="1400" smtClean="0"/>
              <a:t>设置选中列表项为选中状态</a:t>
            </a:r>
          </a:p>
          <a:p>
            <a:r>
              <a:rPr lang="en-US" altLang="zh-CN" sz="1400" smtClean="0"/>
              <a:t>        DetailFragment </a:t>
            </a:r>
            <a:r>
              <a:rPr lang="en-US" altLang="zh-CN" sz="1400" smtClean="0"/>
              <a:t>details = (DetailFragment) getFragmentManager()</a:t>
            </a:r>
          </a:p>
          <a:p>
            <a:r>
              <a:rPr lang="en-US" altLang="zh-CN" sz="1400" smtClean="0"/>
              <a:t>        	</a:t>
            </a:r>
            <a:r>
              <a:rPr lang="en-US" altLang="zh-CN" sz="1400" smtClean="0"/>
              <a:t>.</a:t>
            </a:r>
            <a:r>
              <a:rPr lang="en-US" altLang="zh-CN" sz="1400" smtClean="0"/>
              <a:t>findFragmentById(R.id.</a:t>
            </a:r>
            <a:r>
              <a:rPr lang="en-US" altLang="zh-CN" sz="1400" i="1" smtClean="0"/>
              <a:t>detail</a:t>
            </a:r>
            <a:r>
              <a:rPr lang="en-US" altLang="zh-CN" sz="1400" i="1" smtClean="0"/>
              <a:t>); // </a:t>
            </a:r>
            <a:r>
              <a:rPr lang="zh-CN" altLang="en-US" sz="1400" i="1" smtClean="0"/>
              <a:t>获取用于显示详细内容的</a:t>
            </a:r>
            <a:r>
              <a:rPr lang="en-US" altLang="zh-CN" sz="1400" i="1" smtClean="0"/>
              <a:t>Fragment</a:t>
            </a:r>
          </a:p>
          <a:p>
            <a:r>
              <a:rPr lang="en-US" altLang="zh-CN" sz="1400" i="1" smtClean="0"/>
              <a:t>        // </a:t>
            </a:r>
            <a:r>
              <a:rPr lang="zh-CN" altLang="en-US" sz="1400" i="1" smtClean="0"/>
              <a:t>创建一个新的</a:t>
            </a:r>
            <a:r>
              <a:rPr lang="en-US" altLang="zh-CN" sz="1400" i="1" smtClean="0"/>
              <a:t>DetailFragment</a:t>
            </a:r>
            <a:r>
              <a:rPr lang="zh-CN" altLang="en-US" sz="1400" i="1" smtClean="0"/>
              <a:t>实例用于显示当前选择项对应的详细内容</a:t>
            </a:r>
            <a:endParaRPr lang="en-US" altLang="zh-CN" sz="1400" smtClean="0"/>
          </a:p>
          <a:p>
            <a:r>
              <a:rPr lang="en-US" altLang="zh-CN" sz="1400" smtClean="0"/>
              <a:t>        details </a:t>
            </a:r>
            <a:r>
              <a:rPr lang="en-US" altLang="zh-CN" sz="1400" smtClean="0"/>
              <a:t>= DetailFragment.</a:t>
            </a:r>
            <a:r>
              <a:rPr lang="en-US" altLang="zh-CN" sz="1400" i="1" smtClean="0"/>
              <a:t>newInstance(position</a:t>
            </a:r>
            <a:r>
              <a:rPr lang="en-US" altLang="zh-CN" sz="1400" i="1" smtClean="0"/>
              <a:t>); </a:t>
            </a:r>
            <a:endParaRPr lang="zh-CN" altLang="en-US" sz="1400" i="1" smtClean="0"/>
          </a:p>
          <a:p>
            <a:r>
              <a:rPr lang="en-US" altLang="zh-CN" sz="1400" smtClean="0"/>
              <a:t>        // </a:t>
            </a:r>
            <a:r>
              <a:rPr lang="zh-CN" altLang="en-US" sz="1400" smtClean="0"/>
              <a:t>要在</a:t>
            </a:r>
            <a:r>
              <a:rPr lang="en-US" altLang="zh-CN" sz="1400" smtClean="0"/>
              <a:t>activity</a:t>
            </a:r>
            <a:r>
              <a:rPr lang="zh-CN" altLang="en-US" sz="1400" smtClean="0"/>
              <a:t>中管理</a:t>
            </a:r>
            <a:r>
              <a:rPr lang="en-US" altLang="zh-CN" sz="1400" smtClean="0"/>
              <a:t>fragment, </a:t>
            </a:r>
            <a:r>
              <a:rPr lang="zh-CN" altLang="en-US" sz="1400" smtClean="0"/>
              <a:t>需要使用</a:t>
            </a:r>
            <a:r>
              <a:rPr lang="en-US" altLang="zh-CN" sz="1400" smtClean="0"/>
              <a:t>FragmentManager</a:t>
            </a:r>
          </a:p>
          <a:p>
            <a:r>
              <a:rPr lang="en-US" altLang="zh-CN" sz="1400" smtClean="0"/>
              <a:t>        FragmentTransaction </a:t>
            </a:r>
            <a:r>
              <a:rPr lang="en-US" altLang="zh-CN" sz="1400" smtClean="0"/>
              <a:t>ft = getFragmentManager()</a:t>
            </a:r>
          </a:p>
          <a:p>
            <a:r>
              <a:rPr lang="en-US" altLang="zh-CN" sz="1400" smtClean="0"/>
              <a:t>	.</a:t>
            </a:r>
            <a:r>
              <a:rPr lang="en-US" altLang="zh-CN" sz="1400" smtClean="0"/>
              <a:t>beginTransaction();// </a:t>
            </a:r>
            <a:r>
              <a:rPr lang="zh-CN" altLang="en-US" sz="1400" smtClean="0"/>
              <a:t>获得一个</a:t>
            </a:r>
            <a:r>
              <a:rPr lang="en-US" altLang="zh-CN" sz="1400" smtClean="0"/>
              <a:t>FragmentTransaction</a:t>
            </a:r>
            <a:r>
              <a:rPr lang="zh-CN" altLang="en-US" sz="1400" smtClean="0"/>
              <a:t>的实例</a:t>
            </a:r>
          </a:p>
          <a:p>
            <a:r>
              <a:rPr lang="en-US" altLang="zh-CN" sz="1400" smtClean="0"/>
              <a:t>        ft.replace(R.id.</a:t>
            </a:r>
            <a:r>
              <a:rPr lang="en-US" altLang="zh-CN" sz="1400" i="1" smtClean="0"/>
              <a:t>detail</a:t>
            </a:r>
            <a:r>
              <a:rPr lang="en-US" altLang="zh-CN" sz="1400" i="1" smtClean="0"/>
              <a:t>, details); // </a:t>
            </a:r>
            <a:r>
              <a:rPr lang="zh-CN" altLang="en-US" sz="1400" i="1" smtClean="0"/>
              <a:t>替换原来显示的详细内容</a:t>
            </a:r>
          </a:p>
          <a:p>
            <a:r>
              <a:rPr lang="en-US" altLang="zh-CN" sz="1400" smtClean="0"/>
              <a:t>        ft.setTransition(FragmentTransaction.</a:t>
            </a:r>
            <a:r>
              <a:rPr lang="en-US" altLang="zh-CN" sz="1400" i="1" smtClean="0"/>
              <a:t>TRANSIT_FRAGMENT_FADE</a:t>
            </a:r>
            <a:r>
              <a:rPr lang="en-US" altLang="zh-CN" sz="1400" i="1" smtClean="0"/>
              <a:t>); // </a:t>
            </a:r>
            <a:r>
              <a:rPr lang="zh-CN" altLang="en-US" sz="1400" i="1" smtClean="0"/>
              <a:t>设置转换效果</a:t>
            </a:r>
          </a:p>
          <a:p>
            <a:r>
              <a:rPr lang="en-US" altLang="zh-CN" sz="1400" smtClean="0"/>
              <a:t>        ft.commit</a:t>
            </a:r>
            <a:r>
              <a:rPr lang="en-US" altLang="zh-CN" sz="1400" smtClean="0"/>
              <a:t>(); // </a:t>
            </a:r>
            <a:r>
              <a:rPr lang="zh-CN" altLang="en-US" sz="1400" smtClean="0"/>
              <a:t>提交事务</a:t>
            </a:r>
          </a:p>
          <a:p>
            <a:r>
              <a:rPr lang="en-US" altLang="zh-CN" sz="1400" smtClean="0"/>
              <a:t>    }</a:t>
            </a:r>
            <a:endParaRPr lang="en-US" altLang="zh-CN" sz="1400" smtClean="0"/>
          </a:p>
          <a:p>
            <a:r>
              <a:rPr lang="en-US" altLang="zh-CN" sz="1400" smtClean="0"/>
              <a:t>}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Fragment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428736"/>
            <a:ext cx="9144000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//DetailFragment.java</a:t>
            </a:r>
          </a:p>
          <a:p>
            <a:r>
              <a:rPr lang="en-US" altLang="zh-CN" sz="1400" smtClean="0"/>
              <a:t>public </a:t>
            </a:r>
            <a:r>
              <a:rPr lang="en-US" altLang="zh-CN" sz="1400" smtClean="0"/>
              <a:t>class DetailFragment extends Fragment {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//</a:t>
            </a:r>
            <a:r>
              <a:rPr lang="zh-CN" altLang="en-US" sz="1400" smtClean="0"/>
              <a:t>详细内容</a:t>
            </a:r>
          </a:p>
          <a:p>
            <a:r>
              <a:rPr lang="en-US" altLang="zh-CN" sz="1400" smtClean="0"/>
              <a:t>    public static final String[] </a:t>
            </a:r>
            <a:r>
              <a:rPr lang="en-US" altLang="zh-CN" sz="1400" i="1" smtClean="0"/>
              <a:t>DETAIL = {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线性布局是将放入其中的组件按照垂直或水平方向来布局，也就是控制放入其中的组件横向排列或纵向排列。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在线性布局中，每一行（针对垂直排列）或每一列（针对水平排列）中只能放一个组件。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并且</a:t>
            </a:r>
            <a:r>
              <a:rPr lang="en-US" altLang="zh-CN" sz="1400" smtClean="0"/>
              <a:t>Android</a:t>
            </a:r>
            <a:r>
              <a:rPr lang="zh-CN" altLang="en-US" sz="1400" smtClean="0"/>
              <a:t>的线性布局不会换行，当组件一个挨着一个排列到窗体的边缘后，剩下的组件将不会被显示出来。</a:t>
            </a:r>
            <a:r>
              <a:rPr lang="en-US" altLang="zh-CN" sz="1400" smtClean="0"/>
              <a:t>",</a:t>
            </a:r>
          </a:p>
          <a:p>
            <a:r>
              <a:rPr lang="zh-CN" altLang="en-US" sz="1400" smtClean="0"/>
              <a:t>            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表格布局与常见的表格类似，它以行、列的形式来管理放入其中的</a:t>
            </a:r>
            <a:r>
              <a:rPr lang="en-US" altLang="zh-CN" sz="1400" smtClean="0"/>
              <a:t>UI</a:t>
            </a:r>
            <a:r>
              <a:rPr lang="zh-CN" altLang="en-US" sz="1400" smtClean="0"/>
              <a:t>组件。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表格布局使用</a:t>
            </a:r>
            <a:r>
              <a:rPr lang="en-US" altLang="zh-CN" sz="1400" smtClean="0"/>
              <a:t>&lt;TableLayout&gt;</a:t>
            </a:r>
            <a:r>
              <a:rPr lang="zh-CN" altLang="en-US" sz="1400" smtClean="0"/>
              <a:t>标记定义，在表格布局中，可以添加多个</a:t>
            </a:r>
            <a:r>
              <a:rPr lang="en-US" altLang="zh-CN" sz="1400" smtClean="0"/>
              <a:t>&lt;TableRow&gt;</a:t>
            </a:r>
            <a:r>
              <a:rPr lang="zh-CN" altLang="en-US" sz="1400" smtClean="0"/>
              <a:t>标记，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每个</a:t>
            </a:r>
            <a:r>
              <a:rPr lang="en-US" altLang="zh-CN" sz="1400" smtClean="0"/>
              <a:t>&lt;TableRow&gt;</a:t>
            </a:r>
            <a:r>
              <a:rPr lang="zh-CN" altLang="en-US" sz="1400" smtClean="0"/>
              <a:t>标记占用一行，由于</a:t>
            </a:r>
            <a:r>
              <a:rPr lang="en-US" altLang="zh-CN" sz="1400" smtClean="0"/>
              <a:t>&lt;TableRow&gt;</a:t>
            </a:r>
            <a:r>
              <a:rPr lang="zh-CN" altLang="en-US" sz="1400" smtClean="0"/>
              <a:t>标记也是容器，所以在该标记中还可添加其他组件，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在</a:t>
            </a:r>
            <a:r>
              <a:rPr lang="en-US" altLang="zh-CN" sz="1400" smtClean="0"/>
              <a:t>&lt;TableRow&gt;</a:t>
            </a:r>
            <a:r>
              <a:rPr lang="zh-CN" altLang="en-US" sz="1400" smtClean="0"/>
              <a:t>标记中，每添加一个组件，表格就会增加一列。在表格布局中，列可以被隐藏，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也可以被设置为伸展的，从而填充可利用的屏幕空间，也可以设置为强制收缩，直到表格匹配屏幕大小。</a:t>
            </a:r>
            <a:r>
              <a:rPr lang="en-US" altLang="zh-CN" sz="1400" smtClean="0"/>
              <a:t>",</a:t>
            </a:r>
          </a:p>
          <a:p>
            <a:endParaRPr lang="zh-CN" altLang="en-US" sz="1400" smtClean="0"/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在帧布局管理器中，每加入一个组件，都将创建一个空白的区域，通常称为一帧，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这些帧都会根据</a:t>
            </a:r>
            <a:r>
              <a:rPr lang="en-US" altLang="zh-CN" sz="1400" smtClean="0"/>
              <a:t>gravity</a:t>
            </a:r>
            <a:r>
              <a:rPr lang="zh-CN" altLang="en-US" sz="1400" smtClean="0"/>
              <a:t>属性执行自动对齐。默认情况下，帧布局是从屏幕的左上角（</a:t>
            </a:r>
            <a:r>
              <a:rPr lang="en-US" altLang="zh-CN" sz="1400" smtClean="0"/>
              <a:t>0,0</a:t>
            </a:r>
            <a:r>
              <a:rPr lang="zh-CN" altLang="en-US" sz="1400" smtClean="0"/>
              <a:t>）坐标点开始布局，</a:t>
            </a:r>
            <a:r>
              <a:rPr lang="en-US" altLang="zh-CN" sz="1400" smtClean="0"/>
              <a:t>"</a:t>
            </a:r>
            <a:r>
              <a:rPr lang="zh-CN" altLang="en-US" sz="1400" smtClean="0"/>
              <a:t> </a:t>
            </a:r>
            <a:r>
              <a:rPr lang="en-US" altLang="zh-CN" sz="1400" smtClean="0"/>
              <a:t>+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多个组件层叠排序，后面的组件覆盖前面的组件。</a:t>
            </a:r>
            <a:r>
              <a:rPr lang="en-US" altLang="zh-CN" sz="1400" smtClean="0"/>
              <a:t>",</a:t>
            </a:r>
          </a:p>
          <a:p>
            <a:r>
              <a:rPr lang="zh-CN" altLang="en-US" sz="1400" smtClean="0"/>
              <a:t>            </a:t>
            </a:r>
          </a:p>
          <a:p>
            <a:r>
              <a:rPr lang="zh-CN" altLang="en-US" sz="1400" smtClean="0"/>
              <a:t>            </a:t>
            </a:r>
            <a:r>
              <a:rPr lang="en-US" altLang="zh-CN" sz="1400" smtClean="0"/>
              <a:t>"</a:t>
            </a:r>
            <a:r>
              <a:rPr lang="zh-CN" altLang="en-US" sz="1400" smtClean="0"/>
              <a:t>相对布局是指按照组件之间的相对位置来进行布局，如某个组件在另一个组件的左边、右边、上面或下面等。</a:t>
            </a:r>
            <a:r>
              <a:rPr lang="en-US" altLang="zh-CN" sz="1400" smtClean="0"/>
              <a:t>"</a:t>
            </a:r>
          </a:p>
          <a:p>
            <a:r>
              <a:rPr lang="zh-CN" altLang="en-US" sz="1400" smtClean="0"/>
              <a:t>    </a:t>
            </a:r>
            <a:r>
              <a:rPr lang="en-US" altLang="zh-CN" sz="1400" smtClean="0"/>
              <a:t>};</a:t>
            </a:r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Fragment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785926"/>
            <a:ext cx="9144000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//DetailFragment.java (</a:t>
            </a:r>
            <a:r>
              <a:rPr lang="zh-CN" altLang="en-US" sz="1400" b="1" smtClean="0">
                <a:solidFill>
                  <a:srgbClr val="FF0000"/>
                </a:solidFill>
              </a:rPr>
              <a:t>续</a:t>
            </a:r>
            <a:r>
              <a:rPr lang="en-US" altLang="zh-CN" sz="1400" b="1" smtClean="0">
                <a:solidFill>
                  <a:srgbClr val="FF0000"/>
                </a:solidFill>
              </a:rPr>
              <a:t> )   </a:t>
            </a:r>
          </a:p>
          <a:p>
            <a:r>
              <a:rPr lang="en-US" altLang="zh-CN" sz="1400" smtClean="0"/>
              <a:t> </a:t>
            </a:r>
            <a:r>
              <a:rPr lang="en-US" altLang="zh-CN" sz="1400" smtClean="0"/>
              <a:t>   // </a:t>
            </a:r>
            <a:r>
              <a:rPr lang="zh-CN" altLang="en-US" sz="1400" smtClean="0"/>
              <a:t>创建一个</a:t>
            </a:r>
            <a:r>
              <a:rPr lang="en-US" altLang="zh-CN" sz="1400" smtClean="0"/>
              <a:t>DetailFragment</a:t>
            </a:r>
            <a:r>
              <a:rPr lang="zh-CN" altLang="en-US" sz="1400" smtClean="0"/>
              <a:t>的新实例，其中包括要传递的数据包</a:t>
            </a:r>
          </a:p>
          <a:p>
            <a:r>
              <a:rPr lang="en-US" altLang="zh-CN" sz="1400" smtClean="0"/>
              <a:t>    public </a:t>
            </a:r>
            <a:r>
              <a:rPr lang="en-US" altLang="zh-CN" sz="1400" smtClean="0"/>
              <a:t>static DetailFragment newInstance(int index) {</a:t>
            </a:r>
          </a:p>
          <a:p>
            <a:r>
              <a:rPr lang="en-US" altLang="zh-CN" sz="1400" smtClean="0"/>
              <a:t>        DetailFragment </a:t>
            </a:r>
            <a:r>
              <a:rPr lang="en-US" altLang="zh-CN" sz="1400" smtClean="0"/>
              <a:t>f = new DetailFragment();</a:t>
            </a:r>
          </a:p>
          <a:p>
            <a:r>
              <a:rPr lang="en-US" altLang="zh-CN" sz="1400" smtClean="0"/>
              <a:t>        // </a:t>
            </a:r>
            <a:r>
              <a:rPr lang="zh-CN" altLang="en-US" sz="1400" smtClean="0"/>
              <a:t>将</a:t>
            </a:r>
            <a:r>
              <a:rPr lang="en-US" altLang="zh-CN" sz="1400" smtClean="0"/>
              <a:t>index</a:t>
            </a:r>
            <a:r>
              <a:rPr lang="zh-CN" altLang="en-US" sz="1400" smtClean="0"/>
              <a:t>作为一个参数传递</a:t>
            </a:r>
          </a:p>
          <a:p>
            <a:r>
              <a:rPr lang="en-US" altLang="zh-CN" sz="1400" smtClean="0"/>
              <a:t>        Bundle </a:t>
            </a:r>
            <a:r>
              <a:rPr lang="en-US" altLang="zh-CN" sz="1400" smtClean="0"/>
              <a:t>bundle = new Bundle(); // </a:t>
            </a:r>
            <a:r>
              <a:rPr lang="zh-CN" altLang="en-US" sz="1400" smtClean="0"/>
              <a:t>实例化一个</a:t>
            </a:r>
            <a:r>
              <a:rPr lang="en-US" altLang="zh-CN" sz="1400" smtClean="0"/>
              <a:t>Bundle</a:t>
            </a:r>
            <a:r>
              <a:rPr lang="zh-CN" altLang="en-US" sz="1400" smtClean="0"/>
              <a:t>对象</a:t>
            </a:r>
          </a:p>
          <a:p>
            <a:r>
              <a:rPr lang="en-US" altLang="zh-CN" sz="1400" smtClean="0"/>
              <a:t>        bundle.putInt</a:t>
            </a:r>
            <a:r>
              <a:rPr lang="en-US" altLang="zh-CN" sz="1400" smtClean="0"/>
              <a:t>("index", index); // </a:t>
            </a:r>
            <a:r>
              <a:rPr lang="zh-CN" altLang="en-US" sz="1400" smtClean="0"/>
              <a:t>将索引值添加到</a:t>
            </a:r>
            <a:r>
              <a:rPr lang="en-US" altLang="zh-CN" sz="1400" smtClean="0"/>
              <a:t>Bundle</a:t>
            </a:r>
            <a:r>
              <a:rPr lang="zh-CN" altLang="en-US" sz="1400" smtClean="0"/>
              <a:t>对象中</a:t>
            </a:r>
          </a:p>
          <a:p>
            <a:r>
              <a:rPr lang="en-US" altLang="zh-CN" sz="1400" smtClean="0"/>
              <a:t>        f.setArguments(bundle</a:t>
            </a:r>
            <a:r>
              <a:rPr lang="en-US" altLang="zh-CN" sz="1400" smtClean="0"/>
              <a:t>); // </a:t>
            </a:r>
            <a:r>
              <a:rPr lang="zh-CN" altLang="en-US" sz="1400" smtClean="0"/>
              <a:t>将</a:t>
            </a:r>
            <a:r>
              <a:rPr lang="en-US" altLang="zh-CN" sz="1400" smtClean="0"/>
              <a:t>bundle</a:t>
            </a:r>
            <a:r>
              <a:rPr lang="zh-CN" altLang="en-US" sz="1400" smtClean="0"/>
              <a:t>对象作为</a:t>
            </a:r>
            <a:r>
              <a:rPr lang="en-US" altLang="zh-CN" sz="1400" smtClean="0"/>
              <a:t>Fragment</a:t>
            </a:r>
            <a:r>
              <a:rPr lang="zh-CN" altLang="en-US" sz="1400" smtClean="0"/>
              <a:t>的参数保存</a:t>
            </a:r>
          </a:p>
          <a:p>
            <a:r>
              <a:rPr lang="en-US" altLang="zh-CN" sz="1400" smtClean="0"/>
              <a:t>        return </a:t>
            </a:r>
            <a:r>
              <a:rPr lang="en-US" altLang="zh-CN" sz="1400" smtClean="0"/>
              <a:t>f;</a:t>
            </a:r>
          </a:p>
          <a:p>
            <a:r>
              <a:rPr lang="en-US" altLang="zh-CN" sz="1400" smtClean="0"/>
              <a:t>    }</a:t>
            </a:r>
            <a:endParaRPr lang="en-US" altLang="zh-CN" sz="1400" smtClean="0"/>
          </a:p>
          <a:p>
            <a:r>
              <a:rPr lang="en-US" altLang="zh-CN" sz="1400" smtClean="0"/>
              <a:t>    @</a:t>
            </a:r>
            <a:r>
              <a:rPr lang="en-US" altLang="zh-CN" sz="1400" smtClean="0"/>
              <a:t>Override</a:t>
            </a:r>
          </a:p>
          <a:p>
            <a:r>
              <a:rPr lang="en-US" altLang="zh-CN" sz="1400" smtClean="0"/>
              <a:t>    public </a:t>
            </a:r>
            <a:r>
              <a:rPr lang="en-US" altLang="zh-CN" sz="1400" smtClean="0"/>
              <a:t>View onCreateView(LayoutInflater inflater, ViewGroup container,</a:t>
            </a:r>
          </a:p>
          <a:p>
            <a:r>
              <a:rPr lang="en-US" altLang="zh-CN" sz="1400" smtClean="0"/>
              <a:t>    	Bundle </a:t>
            </a:r>
            <a:r>
              <a:rPr lang="en-US" altLang="zh-CN" sz="1400" smtClean="0"/>
              <a:t>savedInstanceState) {</a:t>
            </a:r>
          </a:p>
          <a:p>
            <a:r>
              <a:rPr lang="en-US" altLang="zh-CN" sz="1400" smtClean="0"/>
              <a:t>        TextView </a:t>
            </a:r>
            <a:r>
              <a:rPr lang="en-US" altLang="zh-CN" sz="1400" smtClean="0"/>
              <a:t>text = new TextView(getActivity()); // </a:t>
            </a:r>
            <a:r>
              <a:rPr lang="zh-CN" altLang="en-US" sz="1400" smtClean="0"/>
              <a:t>创建一个文本框对象</a:t>
            </a:r>
          </a:p>
          <a:p>
            <a:r>
              <a:rPr lang="en-US" altLang="zh-CN" sz="1400" smtClean="0"/>
              <a:t>        text.setPadding(10</a:t>
            </a:r>
            <a:r>
              <a:rPr lang="en-US" altLang="zh-CN" sz="1400" smtClean="0"/>
              <a:t>, 10, 10, 10); // </a:t>
            </a:r>
            <a:r>
              <a:rPr lang="zh-CN" altLang="en-US" sz="1400" smtClean="0"/>
              <a:t>设置内边距</a:t>
            </a:r>
          </a:p>
          <a:p>
            <a:r>
              <a:rPr lang="en-US" altLang="zh-CN" sz="1400" smtClean="0"/>
              <a:t>        text.setText(</a:t>
            </a:r>
            <a:r>
              <a:rPr lang="en-US" altLang="zh-CN" sz="1400" i="1" smtClean="0"/>
              <a:t>DETAIL[getArguments</a:t>
            </a:r>
            <a:r>
              <a:rPr lang="en-US" altLang="zh-CN" sz="1400" i="1" smtClean="0"/>
              <a:t>().getInt(“index”, 0)]); // </a:t>
            </a:r>
            <a:r>
              <a:rPr lang="zh-CN" altLang="en-US" sz="1400" i="1" smtClean="0"/>
              <a:t>设置文本框中要显示的文本</a:t>
            </a:r>
          </a:p>
          <a:p>
            <a:r>
              <a:rPr lang="en-US" altLang="zh-CN" sz="1400" smtClean="0"/>
              <a:t>        return </a:t>
            </a:r>
            <a:r>
              <a:rPr lang="en-US" altLang="zh-CN" sz="1400" smtClean="0"/>
              <a:t>text;</a:t>
            </a:r>
          </a:p>
          <a:p>
            <a:r>
              <a:rPr lang="en-US" altLang="zh-CN" sz="1400" smtClean="0"/>
              <a:t>    }</a:t>
            </a:r>
            <a:endParaRPr lang="en-US" altLang="zh-CN" sz="1400" smtClean="0"/>
          </a:p>
          <a:p>
            <a:r>
              <a:rPr lang="en-US" altLang="zh-CN" sz="1400" smtClean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通过</a:t>
            </a:r>
            <a:r>
              <a:rPr lang="en-US" altLang="zh-CN" sz="2400" dirty="0" smtClean="0"/>
              <a:t>Manu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add</a:t>
            </a:r>
            <a:r>
              <a:rPr lang="zh-CN" altLang="en-US" sz="2400" dirty="0" smtClean="0"/>
              <a:t>方法创建菜单项，该方法有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个重载方法，最为常用的是</a:t>
            </a:r>
            <a:r>
              <a:rPr lang="en-US" altLang="zh-CN" sz="2400" dirty="0" smtClean="0"/>
              <a:t>add(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groupId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itemId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order, </a:t>
            </a:r>
            <a:r>
              <a:rPr lang="en-US" altLang="zh-CN" sz="2400" dirty="0" err="1" smtClean="0"/>
              <a:t>CharSequence</a:t>
            </a:r>
            <a:r>
              <a:rPr lang="en-US" altLang="zh-CN" sz="2400" dirty="0" smtClean="0"/>
              <a:t> title)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第一个参数是菜单项的组号，如果不需要分组可以设为</a:t>
            </a:r>
            <a:r>
              <a:rPr lang="en-US" altLang="zh-CN" sz="2400" dirty="0" err="1" smtClean="0"/>
              <a:t>Menu.NONE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第二个参数是菜单项的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，应该具有唯一性，是各菜单项区别的依据。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第三个参数是菜单项在菜单上出现的先后顺序，序号最小的排在最前。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第四个参数是菜单项的标题。</a:t>
            </a:r>
            <a:endParaRPr lang="zh-CN" altLang="en-US" sz="2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www.3gmsc.com</a:t>
            </a:r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用</a:t>
            </a:r>
            <a:r>
              <a:rPr lang="en-US" altLang="zh-CN" smtClean="0"/>
              <a:t>Java</a:t>
            </a:r>
            <a:r>
              <a:rPr lang="zh-CN" altLang="en-US" smtClean="0"/>
              <a:t>代码创建选项菜单</a:t>
            </a: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使用菜单资源文件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5334000" cy="3182938"/>
          </a:xfrm>
        </p:spPr>
        <p:txBody>
          <a:bodyPr/>
          <a:lstStyle/>
          <a:p>
            <a:r>
              <a:rPr lang="zh-CN" altLang="en-US" sz="2000" smtClean="0"/>
              <a:t>创建菜单资源文件的步骤如下：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在项目的</a:t>
            </a:r>
            <a:r>
              <a:rPr lang="en-US" altLang="zh-CN" sz="1800" smtClean="0"/>
              <a:t>res</a:t>
            </a:r>
            <a:r>
              <a:rPr lang="zh-CN" altLang="en-US" sz="1800" smtClean="0"/>
              <a:t>目录下创建</a:t>
            </a:r>
            <a:r>
              <a:rPr lang="en-US" altLang="zh-CN" sz="1800" smtClean="0"/>
              <a:t>menu</a:t>
            </a:r>
            <a:r>
              <a:rPr lang="zh-CN" altLang="en-US" sz="1800" smtClean="0"/>
              <a:t>目录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menu</a:t>
            </a:r>
            <a:r>
              <a:rPr lang="zh-CN" altLang="en-US" sz="1800" smtClean="0"/>
              <a:t>目录中创建</a:t>
            </a:r>
            <a:r>
              <a:rPr lang="en-US" altLang="zh-CN" sz="1800" smtClean="0"/>
              <a:t>Menu Resource File</a:t>
            </a:r>
          </a:p>
          <a:p>
            <a:pPr lvl="1"/>
            <a:r>
              <a:rPr lang="zh-CN" altLang="en-US" sz="1800" smtClean="0"/>
              <a:t>菜单资源文件中的主要标记：</a:t>
            </a:r>
            <a:endParaRPr lang="en-US" altLang="zh-CN" sz="1800" smtClean="0"/>
          </a:p>
          <a:p>
            <a:pPr lvl="2"/>
            <a:r>
              <a:rPr lang="en-US" altLang="zh-CN" sz="1400" smtClean="0"/>
              <a:t>&lt;menu&gt;&lt;/menu&gt;</a:t>
            </a:r>
            <a:r>
              <a:rPr lang="zh-CN" altLang="en-US" sz="1400" smtClean="0"/>
              <a:t>：菜单，根元素</a:t>
            </a:r>
            <a:endParaRPr lang="en-US" altLang="zh-CN" sz="1400" smtClean="0"/>
          </a:p>
          <a:p>
            <a:pPr lvl="2"/>
            <a:r>
              <a:rPr lang="en-US" altLang="zh-CN" sz="1400" smtClean="0"/>
              <a:t>&lt;item&gt;&lt;/item&gt;</a:t>
            </a:r>
            <a:r>
              <a:rPr lang="zh-CN" altLang="en-US" sz="1400" smtClean="0"/>
              <a:t>：菜单项</a:t>
            </a:r>
            <a:endParaRPr lang="en-US" altLang="zh-CN" sz="1400" smtClean="0"/>
          </a:p>
          <a:p>
            <a:pPr lvl="2"/>
            <a:r>
              <a:rPr lang="en-US" altLang="zh-CN" sz="1400" smtClean="0"/>
              <a:t>&lt;group&gt;&lt;/group&gt;</a:t>
            </a:r>
            <a:r>
              <a:rPr lang="zh-CN" altLang="en-US" sz="1400" smtClean="0"/>
              <a:t>：菜单组</a:t>
            </a:r>
            <a:endParaRPr lang="en-US" altLang="zh-CN" sz="1400" smtClean="0"/>
          </a:p>
          <a:p>
            <a:r>
              <a:rPr lang="zh-CN" altLang="en-US" sz="2000" smtClean="0"/>
              <a:t>使用资源文件创建菜单的方法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创建一个</a:t>
            </a:r>
            <a:r>
              <a:rPr lang="en-US" altLang="zh-CN" sz="1800" smtClean="0"/>
              <a:t>MenuInflater</a:t>
            </a:r>
            <a:r>
              <a:rPr lang="zh-CN" altLang="en-US" sz="1800" smtClean="0"/>
              <a:t>对象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用该对象解析菜单资源文件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4554538"/>
            <a:ext cx="4191000" cy="222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&lt;menu </a:t>
            </a:r>
            <a:r>
              <a:rPr lang="en-US" altLang="zh-CN" sz="1000" dirty="0" err="1">
                <a:solidFill>
                  <a:schemeClr val="tx1"/>
                </a:solidFill>
              </a:rPr>
              <a:t>xmlns:android</a:t>
            </a:r>
            <a:r>
              <a:rPr lang="en-US" altLang="zh-CN" sz="1000" dirty="0">
                <a:solidFill>
                  <a:schemeClr val="tx1"/>
                </a:solidFill>
              </a:rPr>
              <a:t>="http://schemas.android.com/</a:t>
            </a:r>
            <a:r>
              <a:rPr lang="en-US" altLang="zh-CN" sz="1000" dirty="0" err="1">
                <a:solidFill>
                  <a:schemeClr val="tx1"/>
                </a:solidFill>
              </a:rPr>
              <a:t>apk</a:t>
            </a:r>
            <a:r>
              <a:rPr lang="en-US" altLang="zh-CN" sz="1000" dirty="0">
                <a:solidFill>
                  <a:schemeClr val="tx1"/>
                </a:solidFill>
              </a:rPr>
              <a:t>/res/android" 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="@+id/item1"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="item0"/&gt;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="@+id/item2"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="item1"/&gt;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&lt;group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="@+id/group1"&gt;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="@+id/item3"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="item2" 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="@+id/item4"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="item3" 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&lt;/group&gt;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&lt;group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="@+id/group1"&gt;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="@+id/item5"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="item4" 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="@+id/item6"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="item5" 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&lt;/group&gt;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&lt;/menu&gt; </a:t>
            </a:r>
          </a:p>
        </p:txBody>
      </p:sp>
      <p:sp>
        <p:nvSpPr>
          <p:cNvPr id="6" name="矩形 5"/>
          <p:cNvSpPr/>
          <p:nvPr/>
        </p:nvSpPr>
        <p:spPr>
          <a:xfrm>
            <a:off x="4876800" y="4554538"/>
            <a:ext cx="3962400" cy="222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public class </a:t>
            </a:r>
            <a:r>
              <a:rPr lang="en-US" altLang="zh-CN" sz="1000" dirty="0" err="1">
                <a:solidFill>
                  <a:schemeClr val="tx1"/>
                </a:solidFill>
              </a:rPr>
              <a:t>MainActivity</a:t>
            </a:r>
            <a:r>
              <a:rPr lang="en-US" altLang="zh-CN" sz="1000" dirty="0">
                <a:solidFill>
                  <a:schemeClr val="tx1"/>
                </a:solidFill>
              </a:rPr>
              <a:t> extends Activity 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</a:t>
            </a:r>
            <a:r>
              <a:rPr lang="en-US" altLang="zh-CN" sz="1000" dirty="0" err="1">
                <a:solidFill>
                  <a:schemeClr val="tx1"/>
                </a:solidFill>
              </a:rPr>
              <a:t>boolean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onCreateOptionsMenu</a:t>
            </a:r>
            <a:r>
              <a:rPr lang="en-US" altLang="zh-CN" sz="1000" dirty="0">
                <a:solidFill>
                  <a:schemeClr val="tx1"/>
                </a:solidFill>
              </a:rPr>
              <a:t>(Menu menu){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MenuInflater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inflater</a:t>
            </a:r>
            <a:r>
              <a:rPr lang="en-US" altLang="zh-CN" sz="1000" dirty="0">
                <a:solidFill>
                  <a:schemeClr val="tx1"/>
                </a:solidFill>
              </a:rPr>
              <a:t> = new </a:t>
            </a:r>
            <a:r>
              <a:rPr lang="en-US" altLang="zh-CN" sz="1000" dirty="0" err="1">
                <a:solidFill>
                  <a:schemeClr val="tx1"/>
                </a:solidFill>
              </a:rPr>
              <a:t>MenuInflater</a:t>
            </a:r>
            <a:r>
              <a:rPr lang="en-US" altLang="zh-CN" sz="1000" dirty="0">
                <a:solidFill>
                  <a:schemeClr val="tx1"/>
                </a:solidFill>
              </a:rPr>
              <a:t>(this);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inflater.inflate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R.menu.main_menu</a:t>
            </a:r>
            <a:r>
              <a:rPr lang="en-US" altLang="zh-CN" sz="1000" dirty="0">
                <a:solidFill>
                  <a:schemeClr val="tx1"/>
                </a:solidFill>
              </a:rPr>
              <a:t>, menu);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return </a:t>
            </a:r>
            <a:r>
              <a:rPr lang="en-US" altLang="zh-CN" sz="1000" dirty="0" err="1">
                <a:solidFill>
                  <a:schemeClr val="tx1"/>
                </a:solidFill>
              </a:rPr>
              <a:t>super.onCreateOptionsMenu</a:t>
            </a:r>
            <a:r>
              <a:rPr lang="en-US" altLang="zh-CN" sz="1000" dirty="0">
                <a:solidFill>
                  <a:schemeClr val="tx1"/>
                </a:solidFill>
              </a:rPr>
              <a:t>(menu);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</a:t>
            </a:r>
            <a:r>
              <a:rPr lang="en-US" altLang="zh-CN" sz="1000" dirty="0" err="1">
                <a:solidFill>
                  <a:schemeClr val="tx1"/>
                </a:solidFill>
              </a:rPr>
              <a:t>boolean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onOptionsItemSelected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MenuItem</a:t>
            </a:r>
            <a:r>
              <a:rPr lang="en-US" altLang="zh-CN" sz="1000" dirty="0">
                <a:solidFill>
                  <a:schemeClr val="tx1"/>
                </a:solidFill>
              </a:rPr>
              <a:t> item){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Toast.makeText</a:t>
            </a:r>
            <a:r>
              <a:rPr lang="en-US" altLang="zh-CN" sz="1000" dirty="0">
                <a:solidFill>
                  <a:schemeClr val="tx1"/>
                </a:solidFill>
              </a:rPr>
              <a:t>(this, </a:t>
            </a:r>
            <a:r>
              <a:rPr lang="en-US" altLang="zh-CN" sz="1000" dirty="0" err="1">
                <a:solidFill>
                  <a:schemeClr val="tx1"/>
                </a:solidFill>
              </a:rPr>
              <a:t>item.getTitle</a:t>
            </a:r>
            <a:r>
              <a:rPr lang="en-US" altLang="zh-CN" sz="1000" dirty="0">
                <a:solidFill>
                  <a:schemeClr val="tx1"/>
                </a:solidFill>
              </a:rPr>
              <a:t>() + "," + </a:t>
            </a:r>
            <a:r>
              <a:rPr lang="en-US" altLang="zh-CN" sz="1000" dirty="0" err="1">
                <a:solidFill>
                  <a:schemeClr val="tx1"/>
                </a:solidFill>
              </a:rPr>
              <a:t>item.getItemId</a:t>
            </a:r>
            <a:r>
              <a:rPr lang="en-US" altLang="zh-CN" sz="1000" dirty="0">
                <a:solidFill>
                  <a:schemeClr val="tx1"/>
                </a:solidFill>
              </a:rPr>
              <a:t>(), </a:t>
            </a:r>
            <a:r>
              <a:rPr lang="en-US" altLang="zh-CN" sz="1000" dirty="0" err="1">
                <a:solidFill>
                  <a:schemeClr val="tx1"/>
                </a:solidFill>
              </a:rPr>
              <a:t>Toast.LENGTH_LONG</a:t>
            </a:r>
            <a:r>
              <a:rPr lang="en-US" altLang="zh-CN" sz="1000" dirty="0">
                <a:solidFill>
                  <a:schemeClr val="tx1"/>
                </a:solidFill>
              </a:rPr>
              <a:t>).show();	// </a:t>
            </a:r>
            <a:r>
              <a:rPr lang="zh-CN" altLang="en-US" sz="1000" dirty="0">
                <a:solidFill>
                  <a:schemeClr val="tx1"/>
                </a:solidFill>
              </a:rPr>
              <a:t>通过标题或</a:t>
            </a:r>
            <a:r>
              <a:rPr lang="en-US" altLang="zh-CN" sz="1000" dirty="0">
                <a:solidFill>
                  <a:schemeClr val="tx1"/>
                </a:solidFill>
              </a:rPr>
              <a:t>ID</a:t>
            </a:r>
            <a:r>
              <a:rPr lang="zh-CN" altLang="en-US" sz="1000" dirty="0">
                <a:solidFill>
                  <a:schemeClr val="tx1"/>
                </a:solidFill>
              </a:rPr>
              <a:t>来区分菜单项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return </a:t>
            </a:r>
            <a:r>
              <a:rPr lang="en-US" altLang="zh-CN" sz="1000" dirty="0" err="1">
                <a:solidFill>
                  <a:schemeClr val="tx1"/>
                </a:solidFill>
              </a:rPr>
              <a:t>super.onOptionsItemSelected</a:t>
            </a:r>
            <a:r>
              <a:rPr lang="en-US" altLang="zh-CN" sz="1000" dirty="0">
                <a:solidFill>
                  <a:schemeClr val="tx1"/>
                </a:solidFill>
              </a:rPr>
              <a:t>(item);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3088" y="1676400"/>
            <a:ext cx="31861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38138" y="328613"/>
            <a:ext cx="8229600" cy="1143000"/>
          </a:xfrm>
        </p:spPr>
        <p:txBody>
          <a:bodyPr/>
          <a:lstStyle/>
          <a:p>
            <a:pPr algn="ctr"/>
            <a:r>
              <a:rPr lang="zh-CN" altLang="en-US" smtClean="0"/>
              <a:t>上下文菜单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42900" y="1600200"/>
            <a:ext cx="4419600" cy="3259138"/>
          </a:xfrm>
        </p:spPr>
        <p:txBody>
          <a:bodyPr/>
          <a:lstStyle/>
          <a:p>
            <a:r>
              <a:rPr lang="zh-CN" altLang="en-US" sz="2000" smtClean="0"/>
              <a:t>使用上下文菜单的步骤如下：</a:t>
            </a:r>
            <a:endParaRPr lang="en-US" altLang="zh-CN" sz="2000" smtClean="0"/>
          </a:p>
          <a:p>
            <a:pPr lvl="1"/>
            <a:r>
              <a:rPr lang="zh-CN" altLang="en-US" sz="1800" smtClean="0"/>
              <a:t>为控件注册上下文菜单：在</a:t>
            </a:r>
            <a:r>
              <a:rPr lang="en-US" altLang="zh-CN" sz="1800" smtClean="0"/>
              <a:t>Activity</a:t>
            </a:r>
            <a:r>
              <a:rPr lang="zh-CN" altLang="en-US" sz="1800" smtClean="0"/>
              <a:t>的</a:t>
            </a:r>
            <a:r>
              <a:rPr lang="en-US" altLang="zh-CN" sz="1800" smtClean="0"/>
              <a:t>onCreate</a:t>
            </a:r>
            <a:r>
              <a:rPr lang="zh-CN" altLang="en-US" sz="1800" smtClean="0"/>
              <a:t>方法中，调用</a:t>
            </a:r>
            <a:r>
              <a:rPr lang="en-US" altLang="zh-CN" sz="1800" smtClean="0"/>
              <a:t>registerForContextMenu</a:t>
            </a:r>
          </a:p>
          <a:p>
            <a:pPr lvl="1"/>
            <a:r>
              <a:rPr lang="zh-CN" altLang="en-US" sz="1800" smtClean="0"/>
              <a:t>创建上下文菜单：在</a:t>
            </a:r>
            <a:r>
              <a:rPr lang="en-US" altLang="zh-CN" sz="1800" smtClean="0"/>
              <a:t>Activity</a:t>
            </a:r>
            <a:r>
              <a:rPr lang="zh-CN" altLang="en-US" sz="1800" smtClean="0"/>
              <a:t>的</a:t>
            </a:r>
            <a:r>
              <a:rPr lang="en-US" altLang="zh-CN" sz="1800" smtClean="0"/>
              <a:t>onCreateContextMenu</a:t>
            </a:r>
            <a:r>
              <a:rPr lang="zh-CN" altLang="en-US" sz="1800" smtClean="0"/>
              <a:t>方法中创建菜单，方法同选项菜单，也可采用代码和资源文件两种方式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响应菜单项点击事件：在</a:t>
            </a:r>
            <a:r>
              <a:rPr lang="en-US" altLang="zh-CN" sz="1800" smtClean="0"/>
              <a:t>onContextItemSelected</a:t>
            </a:r>
            <a:r>
              <a:rPr lang="zh-CN" altLang="en-US" sz="1800" smtClean="0"/>
              <a:t>方法中，通过</a:t>
            </a:r>
            <a:r>
              <a:rPr lang="en-US" altLang="zh-CN" sz="1800" smtClean="0"/>
              <a:t>ID</a:t>
            </a:r>
            <a:r>
              <a:rPr lang="zh-CN" altLang="en-US" sz="1800" smtClean="0"/>
              <a:t>属性判断点击了哪个菜单项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5105400"/>
            <a:ext cx="419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&lt;?xml version="1.0" encoding="utf-8"?&gt;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&lt;menu </a:t>
            </a:r>
            <a:r>
              <a:rPr lang="en-US" altLang="zh-CN" sz="1000" dirty="0" err="1">
                <a:solidFill>
                  <a:schemeClr val="tx1"/>
                </a:solidFill>
              </a:rPr>
              <a:t>xmlns:android</a:t>
            </a:r>
            <a:r>
              <a:rPr lang="en-US" altLang="zh-CN" sz="1000" dirty="0">
                <a:solidFill>
                  <a:schemeClr val="tx1"/>
                </a:solidFill>
              </a:rPr>
              <a:t>="http://schemas.android.com/</a:t>
            </a:r>
            <a:r>
              <a:rPr lang="en-US" altLang="zh-CN" sz="1000" dirty="0" err="1">
                <a:solidFill>
                  <a:schemeClr val="tx1"/>
                </a:solidFill>
              </a:rPr>
              <a:t>apk</a:t>
            </a:r>
            <a:r>
              <a:rPr lang="en-US" altLang="zh-CN" sz="1000" dirty="0">
                <a:solidFill>
                  <a:schemeClr val="tx1"/>
                </a:solidFill>
              </a:rPr>
              <a:t>/res/android" 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="@+id/color1"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</a:t>
            </a:r>
            <a:r>
              <a:rPr lang="zh-CN" altLang="en-US" sz="1000" dirty="0">
                <a:solidFill>
                  <a:schemeClr val="tx1"/>
                </a:solidFill>
              </a:rPr>
              <a:t>红色</a:t>
            </a:r>
            <a:r>
              <a:rPr lang="en-US" altLang="zh-CN" sz="1000" dirty="0">
                <a:solidFill>
                  <a:schemeClr val="tx1"/>
                </a:solidFill>
              </a:rPr>
              <a:t>"/&gt;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="@+id/color2"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</a:t>
            </a:r>
            <a:r>
              <a:rPr lang="zh-CN" altLang="en-US" sz="1000" dirty="0">
                <a:solidFill>
                  <a:schemeClr val="tx1"/>
                </a:solidFill>
              </a:rPr>
              <a:t>绿色</a:t>
            </a:r>
            <a:r>
              <a:rPr lang="en-US" altLang="zh-CN" sz="1000" dirty="0">
                <a:solidFill>
                  <a:schemeClr val="tx1"/>
                </a:solidFill>
              </a:rPr>
              <a:t>"/&gt;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&lt;item </a:t>
            </a:r>
            <a:r>
              <a:rPr lang="en-US" altLang="zh-CN" sz="1000" dirty="0" err="1">
                <a:solidFill>
                  <a:schemeClr val="tx1"/>
                </a:solidFill>
              </a:rPr>
              <a:t>android:id</a:t>
            </a:r>
            <a:r>
              <a:rPr lang="en-US" altLang="zh-CN" sz="1000" dirty="0">
                <a:solidFill>
                  <a:schemeClr val="tx1"/>
                </a:solidFill>
              </a:rPr>
              <a:t>="@+id/color3" </a:t>
            </a:r>
            <a:r>
              <a:rPr lang="en-US" altLang="zh-CN" sz="1000" dirty="0" err="1">
                <a:solidFill>
                  <a:schemeClr val="tx1"/>
                </a:solidFill>
              </a:rPr>
              <a:t>android:title</a:t>
            </a:r>
            <a:r>
              <a:rPr lang="en-US" altLang="zh-CN" sz="1000" dirty="0">
                <a:solidFill>
                  <a:schemeClr val="tx1"/>
                </a:solidFill>
              </a:rPr>
              <a:t>="</a:t>
            </a:r>
            <a:r>
              <a:rPr lang="zh-CN" altLang="en-US" sz="1000" dirty="0">
                <a:solidFill>
                  <a:schemeClr val="tx1"/>
                </a:solidFill>
              </a:rPr>
              <a:t>恢复默认</a:t>
            </a:r>
            <a:r>
              <a:rPr lang="en-US" altLang="zh-CN" sz="1000" dirty="0">
                <a:solidFill>
                  <a:schemeClr val="tx1"/>
                </a:solidFill>
              </a:rPr>
              <a:t>"/&gt;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&lt;/menu&gt;</a:t>
            </a:r>
          </a:p>
        </p:txBody>
      </p:sp>
      <p:sp>
        <p:nvSpPr>
          <p:cNvPr id="5" name="矩形 4"/>
          <p:cNvSpPr/>
          <p:nvPr/>
        </p:nvSpPr>
        <p:spPr>
          <a:xfrm>
            <a:off x="4953000" y="1781175"/>
            <a:ext cx="39624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public class </a:t>
            </a:r>
            <a:r>
              <a:rPr lang="en-US" altLang="zh-CN" sz="1000" dirty="0" err="1">
                <a:solidFill>
                  <a:schemeClr val="tx1"/>
                </a:solidFill>
              </a:rPr>
              <a:t>MainActivity</a:t>
            </a:r>
            <a:r>
              <a:rPr lang="en-US" altLang="zh-CN" sz="1000" dirty="0">
                <a:solidFill>
                  <a:schemeClr val="tx1"/>
                </a:solidFill>
              </a:rPr>
              <a:t> extends Activity 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private </a:t>
            </a:r>
            <a:r>
              <a:rPr lang="en-US" altLang="zh-CN" sz="1000" dirty="0" err="1">
                <a:solidFill>
                  <a:schemeClr val="tx1"/>
                </a:solidFill>
              </a:rPr>
              <a:t>TextView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tv</a:t>
            </a:r>
            <a:r>
              <a:rPr lang="en-US" altLang="zh-CN" sz="1000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void </a:t>
            </a:r>
            <a:r>
              <a:rPr lang="en-US" altLang="zh-CN" sz="1000" dirty="0" err="1">
                <a:solidFill>
                  <a:schemeClr val="tx1"/>
                </a:solidFill>
              </a:rPr>
              <a:t>onCreate</a:t>
            </a:r>
            <a:r>
              <a:rPr lang="en-US" altLang="zh-CN" sz="1000" dirty="0">
                <a:solidFill>
                  <a:schemeClr val="tx1"/>
                </a:solidFill>
              </a:rPr>
              <a:t>(Bundle </a:t>
            </a:r>
            <a:r>
              <a:rPr lang="en-US" altLang="zh-CN" sz="1000" dirty="0" err="1">
                <a:solidFill>
                  <a:schemeClr val="tx1"/>
                </a:solidFill>
              </a:rPr>
              <a:t>savedInstanceState</a:t>
            </a:r>
            <a:r>
              <a:rPr lang="en-US" altLang="zh-CN" sz="1000" dirty="0">
                <a:solidFill>
                  <a:schemeClr val="tx1"/>
                </a:solidFill>
              </a:rPr>
              <a:t>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super.onCreate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savedInstanceState</a:t>
            </a:r>
            <a:r>
              <a:rPr lang="en-US" altLang="zh-CN" sz="10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tv</a:t>
            </a:r>
            <a:r>
              <a:rPr lang="en-US" altLang="zh-CN" sz="1000" dirty="0">
                <a:solidFill>
                  <a:schemeClr val="tx1"/>
                </a:solidFill>
              </a:rPr>
              <a:t> = new </a:t>
            </a:r>
            <a:r>
              <a:rPr lang="en-US" altLang="zh-CN" sz="1000" dirty="0" err="1">
                <a:solidFill>
                  <a:schemeClr val="tx1"/>
                </a:solidFill>
              </a:rPr>
              <a:t>TextView</a:t>
            </a:r>
            <a:r>
              <a:rPr lang="en-US" altLang="zh-CN" sz="1000" dirty="0">
                <a:solidFill>
                  <a:schemeClr val="tx1"/>
                </a:solidFill>
              </a:rPr>
              <a:t>(this);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tv.setText</a:t>
            </a:r>
            <a:r>
              <a:rPr lang="en-US" altLang="zh-CN" sz="1000" dirty="0">
                <a:solidFill>
                  <a:schemeClr val="tx1"/>
                </a:solidFill>
              </a:rPr>
              <a:t>("</a:t>
            </a:r>
            <a:r>
              <a:rPr lang="zh-CN" altLang="en-US" sz="1000" dirty="0">
                <a:solidFill>
                  <a:schemeClr val="tx1"/>
                </a:solidFill>
              </a:rPr>
              <a:t>长按打开菜单</a:t>
            </a:r>
            <a:r>
              <a:rPr lang="en-US" altLang="zh-CN" sz="1000" dirty="0">
                <a:solidFill>
                  <a:schemeClr val="tx1"/>
                </a:solidFill>
              </a:rPr>
              <a:t>");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setContentView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tv</a:t>
            </a:r>
            <a:r>
              <a:rPr lang="en-US" altLang="zh-CN" sz="10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registerForContextMenu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tv</a:t>
            </a:r>
            <a:r>
              <a:rPr lang="en-US" altLang="zh-CN" sz="10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void </a:t>
            </a:r>
            <a:r>
              <a:rPr lang="en-US" altLang="zh-CN" sz="1000" dirty="0" err="1">
                <a:solidFill>
                  <a:schemeClr val="tx1"/>
                </a:solidFill>
              </a:rPr>
              <a:t>onCreateContextMenu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ContextMenu</a:t>
            </a:r>
            <a:r>
              <a:rPr lang="en-US" altLang="zh-CN" sz="1000" dirty="0">
                <a:solidFill>
                  <a:schemeClr val="tx1"/>
                </a:solidFill>
              </a:rPr>
              <a:t> menu, View v, </a:t>
            </a:r>
            <a:r>
              <a:rPr lang="en-US" altLang="zh-CN" sz="1000" dirty="0" err="1">
                <a:solidFill>
                  <a:schemeClr val="tx1"/>
                </a:solidFill>
              </a:rPr>
              <a:t>ContextMenuInfo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menuInfo</a:t>
            </a:r>
            <a:r>
              <a:rPr lang="en-US" altLang="zh-CN" sz="1000" dirty="0">
                <a:solidFill>
                  <a:schemeClr val="tx1"/>
                </a:solidFill>
              </a:rPr>
              <a:t>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MenuInflater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inflater</a:t>
            </a:r>
            <a:r>
              <a:rPr lang="en-US" altLang="zh-CN" sz="1000" dirty="0">
                <a:solidFill>
                  <a:schemeClr val="tx1"/>
                </a:solidFill>
              </a:rPr>
              <a:t> = new </a:t>
            </a:r>
            <a:r>
              <a:rPr lang="en-US" altLang="zh-CN" sz="1000" dirty="0" err="1">
                <a:solidFill>
                  <a:schemeClr val="tx1"/>
                </a:solidFill>
              </a:rPr>
              <a:t>MenuInflater</a:t>
            </a:r>
            <a:r>
              <a:rPr lang="en-US" altLang="zh-CN" sz="1000" dirty="0">
                <a:solidFill>
                  <a:schemeClr val="tx1"/>
                </a:solidFill>
              </a:rPr>
              <a:t>(this);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inflater.inflate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R.menu.context_menu</a:t>
            </a:r>
            <a:r>
              <a:rPr lang="en-US" altLang="zh-CN" sz="1000" dirty="0">
                <a:solidFill>
                  <a:schemeClr val="tx1"/>
                </a:solidFill>
              </a:rPr>
              <a:t>, menu);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menu.setHeaderIcon</a:t>
            </a:r>
            <a:r>
              <a:rPr lang="en-US" altLang="zh-CN" sz="1000" dirty="0">
                <a:solidFill>
                  <a:schemeClr val="tx1"/>
                </a:solidFill>
              </a:rPr>
              <a:t>(R. </a:t>
            </a:r>
            <a:r>
              <a:rPr lang="en-US" altLang="zh-CN" sz="1000" dirty="0" err="1">
                <a:solidFill>
                  <a:schemeClr val="tx1"/>
                </a:solidFill>
              </a:rPr>
              <a:t>mipmap.ic_launcher</a:t>
            </a:r>
            <a:r>
              <a:rPr lang="en-US" altLang="zh-CN" sz="10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</a:t>
            </a:r>
            <a:r>
              <a:rPr lang="en-US" altLang="zh-CN" sz="1000" dirty="0" err="1">
                <a:solidFill>
                  <a:schemeClr val="tx1"/>
                </a:solidFill>
              </a:rPr>
              <a:t>menu.setHeaderTitle</a:t>
            </a:r>
            <a:r>
              <a:rPr lang="en-US" altLang="zh-CN" sz="1000" dirty="0">
                <a:solidFill>
                  <a:schemeClr val="tx1"/>
                </a:solidFill>
              </a:rPr>
              <a:t>("</a:t>
            </a:r>
            <a:r>
              <a:rPr lang="zh-CN" altLang="en-US" sz="1000" dirty="0">
                <a:solidFill>
                  <a:schemeClr val="tx1"/>
                </a:solidFill>
              </a:rPr>
              <a:t>请选择文字颜色</a:t>
            </a:r>
            <a:r>
              <a:rPr lang="en-US" altLang="zh-CN" sz="1000" dirty="0">
                <a:solidFill>
                  <a:schemeClr val="tx1"/>
                </a:solidFill>
              </a:rPr>
              <a:t>");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@Override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public </a:t>
            </a:r>
            <a:r>
              <a:rPr lang="en-US" altLang="zh-CN" sz="1000" dirty="0" err="1">
                <a:solidFill>
                  <a:schemeClr val="tx1"/>
                </a:solidFill>
              </a:rPr>
              <a:t>boolean</a:t>
            </a:r>
            <a:r>
              <a:rPr lang="en-US" altLang="zh-CN" sz="1000" dirty="0">
                <a:solidFill>
                  <a:schemeClr val="tx1"/>
                </a:solidFill>
              </a:rPr>
              <a:t> </a:t>
            </a:r>
            <a:r>
              <a:rPr lang="en-US" altLang="zh-CN" sz="1000" dirty="0" err="1">
                <a:solidFill>
                  <a:schemeClr val="tx1"/>
                </a:solidFill>
              </a:rPr>
              <a:t>onContextItemSelected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MenuItem</a:t>
            </a:r>
            <a:r>
              <a:rPr lang="en-US" altLang="zh-CN" sz="1000" dirty="0">
                <a:solidFill>
                  <a:schemeClr val="tx1"/>
                </a:solidFill>
              </a:rPr>
              <a:t> item){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switch(</a:t>
            </a:r>
            <a:r>
              <a:rPr lang="en-US" altLang="zh-CN" sz="1000" dirty="0" err="1">
                <a:solidFill>
                  <a:schemeClr val="tx1"/>
                </a:solidFill>
              </a:rPr>
              <a:t>item.getItemId</a:t>
            </a:r>
            <a:r>
              <a:rPr lang="en-US" altLang="zh-CN" sz="1000" dirty="0">
                <a:solidFill>
                  <a:schemeClr val="tx1"/>
                </a:solidFill>
              </a:rPr>
              <a:t>()){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case R.id.color1:	</a:t>
            </a:r>
            <a:r>
              <a:rPr lang="en-US" altLang="zh-CN" sz="1000" dirty="0" err="1">
                <a:solidFill>
                  <a:schemeClr val="tx1"/>
                </a:solidFill>
              </a:rPr>
              <a:t>tv.setTextColor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Color.RED</a:t>
            </a:r>
            <a:r>
              <a:rPr lang="en-US" altLang="zh-CN" sz="10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	break;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case R.id.color2:	</a:t>
            </a:r>
            <a:r>
              <a:rPr lang="en-US" altLang="zh-CN" sz="1000" dirty="0" err="1">
                <a:solidFill>
                  <a:schemeClr val="tx1"/>
                </a:solidFill>
              </a:rPr>
              <a:t>tv.setTextColor</a:t>
            </a:r>
            <a:r>
              <a:rPr lang="en-US" altLang="zh-CN" sz="1000" dirty="0">
                <a:solidFill>
                  <a:schemeClr val="tx1"/>
                </a:solidFill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</a:rPr>
              <a:t>Color.GREEN</a:t>
            </a:r>
            <a:r>
              <a:rPr lang="en-US" altLang="zh-CN" sz="1000" dirty="0">
                <a:solidFill>
                  <a:schemeClr val="tx1"/>
                </a:solidFill>
              </a:rPr>
              <a:t>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	break;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case R.id.color3:	</a:t>
            </a:r>
            <a:r>
              <a:rPr lang="en-US" altLang="zh-CN" sz="1000" dirty="0" err="1">
                <a:solidFill>
                  <a:schemeClr val="tx1"/>
                </a:solidFill>
              </a:rPr>
              <a:t>tv.setTextColor</a:t>
            </a:r>
            <a:r>
              <a:rPr lang="en-US" altLang="zh-CN" sz="1000" dirty="0">
                <a:solidFill>
                  <a:schemeClr val="tx1"/>
                </a:solidFill>
              </a:rPr>
              <a:t>(Color. BLACK);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	break;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      return true;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      }</a:t>
            </a:r>
          </a:p>
          <a:p>
            <a:pPr>
              <a:defRPr/>
            </a:pPr>
            <a:r>
              <a:rPr lang="en-US" altLang="zh-CN" sz="10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9625" y="12700"/>
            <a:ext cx="175577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消息提示与对话框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altLang="zh-CN" sz="2400" smtClean="0"/>
              <a:t>Android</a:t>
            </a:r>
            <a:r>
              <a:rPr lang="zh-CN" altLang="en-US" sz="2400" smtClean="0"/>
              <a:t>中的消息提示形式包括：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Toast</a:t>
            </a:r>
            <a:r>
              <a:rPr lang="zh-CN" altLang="en-US" sz="2000" smtClean="0"/>
              <a:t>：在屏幕中显示一个提示信息框，该消息提示框没有任何控制按钮，并且不会获得焦点，经过一定时间后自动消失。通常用于显示一些快速提示信息，应用范围非常广泛。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AlertDialog</a:t>
            </a:r>
            <a:r>
              <a:rPr lang="zh-CN" altLang="en-US" sz="2000" smtClean="0"/>
              <a:t>：可以生成各种对话框，功能非常强大</a:t>
            </a:r>
            <a:endParaRPr lang="en-US" altLang="zh-CN" sz="2000" smtClean="0"/>
          </a:p>
          <a:p>
            <a:pPr lvl="1"/>
            <a:r>
              <a:rPr lang="en-US" altLang="zh-CN" sz="2000" smtClean="0"/>
              <a:t>Notification</a:t>
            </a:r>
            <a:r>
              <a:rPr lang="zh-CN" altLang="en-US" sz="2000" smtClean="0"/>
              <a:t>：在状态栏上显示通知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97288"/>
            <a:ext cx="1524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673475"/>
            <a:ext cx="15367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632200"/>
            <a:ext cx="15367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81075"/>
            <a:ext cx="8713788" cy="55435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对话框是用户交互的主要应用之一。</a:t>
            </a:r>
          </a:p>
          <a:p>
            <a:pPr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对话框是一个显示在当前活动界面前端的小窗口。对话框出现时，当前活动失去焦点，一切和用户的交互通过对话框进行。</a:t>
            </a:r>
          </a:p>
          <a:p>
            <a:pPr eaLnBrk="1" hangingPunct="1">
              <a:lnSpc>
                <a:spcPct val="130000"/>
              </a:lnSpc>
              <a:buClr>
                <a:schemeClr val="tx2">
                  <a:lumMod val="75000"/>
                  <a:lumOff val="25000"/>
                </a:schemeClr>
              </a:buClr>
              <a:tabLst>
                <a:tab pos="3943350" algn="l"/>
                <a:tab pos="6724650" algn="l"/>
                <a:tab pos="6915150" algn="l"/>
              </a:tabLst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对话框通常用于提示消息和应用的短活动。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0" y="404813"/>
            <a:ext cx="7086600" cy="487362"/>
          </a:xfrm>
        </p:spPr>
        <p:txBody>
          <a:bodyPr/>
          <a:lstStyle/>
          <a:p>
            <a:r>
              <a:rPr lang="en-US" smtClean="0"/>
              <a:t>5.2 Dialog</a:t>
            </a:r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bldLvl="3"/>
    </p:bldLst>
  </p:timing>
</p:sld>
</file>

<file path=ppt/theme/theme1.xml><?xml version="1.0" encoding="utf-8"?>
<a:theme xmlns:a="http://schemas.openxmlformats.org/drawingml/2006/main" name="206TGp_window_light_v2">
  <a:themeElements>
    <a:clrScheme name="自定义 1">
      <a:dk1>
        <a:sysClr val="windowText" lastClr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6TGp_window_light_v2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6TGp_window_light_v2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6TGp_window_light_v2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3824</Words>
  <Application>Microsoft Office PowerPoint</Application>
  <PresentationFormat>全屏显示(4:3)</PresentationFormat>
  <Paragraphs>588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206TGp_window_light_v2</vt:lpstr>
      <vt:lpstr>Android移动应用程序开发教程</vt:lpstr>
      <vt:lpstr>第5章 使用系统组件</vt:lpstr>
      <vt:lpstr>菜单</vt:lpstr>
      <vt:lpstr>用Java代码创建选项菜单</vt:lpstr>
      <vt:lpstr>用Java代码创建选项菜单</vt:lpstr>
      <vt:lpstr>使用菜单资源文件</vt:lpstr>
      <vt:lpstr>上下文菜单</vt:lpstr>
      <vt:lpstr>消息提示与对话框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5.2 Dialog</vt:lpstr>
      <vt:lpstr>5.3 通知</vt:lpstr>
      <vt:lpstr>幻灯片 26</vt:lpstr>
      <vt:lpstr>Toast</vt:lpstr>
      <vt:lpstr>幻灯片 28</vt:lpstr>
      <vt:lpstr>Notification</vt:lpstr>
      <vt:lpstr>幻灯片 30</vt:lpstr>
      <vt:lpstr>幻灯片 31</vt:lpstr>
      <vt:lpstr>幻灯片 32</vt:lpstr>
      <vt:lpstr>幻灯片 33</vt:lpstr>
      <vt:lpstr>幻灯片 34</vt:lpstr>
      <vt:lpstr>Fragment</vt:lpstr>
      <vt:lpstr>Fragment</vt:lpstr>
      <vt:lpstr>Fragment</vt:lpstr>
      <vt:lpstr>Fragment</vt:lpstr>
      <vt:lpstr>Fragment</vt:lpstr>
      <vt:lpstr>Fragment实例</vt:lpstr>
      <vt:lpstr>Fragment实例</vt:lpstr>
      <vt:lpstr>Fragment实例</vt:lpstr>
      <vt:lpstr>Fragment实例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compaq</dc:creator>
  <cp:lastModifiedBy>lenovo</cp:lastModifiedBy>
  <cp:revision>198</cp:revision>
  <dcterms:created xsi:type="dcterms:W3CDTF">2010-06-02T01:45:28Z</dcterms:created>
  <dcterms:modified xsi:type="dcterms:W3CDTF">2018-05-01T08:59:15Z</dcterms:modified>
</cp:coreProperties>
</file>