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7" r:id="rId2"/>
    <p:sldId id="257" r:id="rId3"/>
    <p:sldId id="309" r:id="rId4"/>
    <p:sldId id="349" r:id="rId5"/>
    <p:sldId id="335" r:id="rId6"/>
    <p:sldId id="337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50" r:id="rId15"/>
    <p:sldId id="351" r:id="rId16"/>
    <p:sldId id="348" r:id="rId17"/>
    <p:sldId id="375" r:id="rId18"/>
    <p:sldId id="363" r:id="rId19"/>
    <p:sldId id="339" r:id="rId20"/>
    <p:sldId id="376" r:id="rId21"/>
    <p:sldId id="340" r:id="rId22"/>
    <p:sldId id="341" r:id="rId23"/>
    <p:sldId id="342" r:id="rId24"/>
    <p:sldId id="343" r:id="rId25"/>
    <p:sldId id="356" r:id="rId26"/>
    <p:sldId id="357" r:id="rId27"/>
    <p:sldId id="359" r:id="rId28"/>
    <p:sldId id="360" r:id="rId29"/>
    <p:sldId id="364" r:id="rId30"/>
    <p:sldId id="365" r:id="rId31"/>
    <p:sldId id="373" r:id="rId32"/>
    <p:sldId id="374" r:id="rId33"/>
    <p:sldId id="361" r:id="rId34"/>
    <p:sldId id="362" r:id="rId35"/>
    <p:sldId id="31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CC00CC"/>
    <a:srgbClr val="D60093"/>
    <a:srgbClr val="3366FF"/>
    <a:srgbClr val="990099"/>
    <a:srgbClr val="FF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0" autoAdjust="0"/>
    <p:restoredTop sz="94660"/>
  </p:normalViewPr>
  <p:slideViewPr>
    <p:cSldViewPr>
      <p:cViewPr varScale="1">
        <p:scale>
          <a:sx n="65" d="100"/>
          <a:sy n="65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590555F-A2B3-4EA5-9905-74DB7C8D10DD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0231C5B-A781-4F29-A944-99435BBC1D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563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F5C71D-5202-4A11-8C61-A79A030BF43D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C9BC36C-0977-4104-8F02-D00E24BE3B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546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095E99-C0BE-4389-9C6D-0ECD42419ACF}" type="slidenum">
              <a:rPr lang="zh-CN" altLang="en-US" smtClean="0">
                <a:latin typeface="Arial" charset="0"/>
              </a:rPr>
              <a:pPr/>
              <a:t>1</a:t>
            </a:fld>
            <a:endParaRPr lang="zh-CN" altLang="en-US" smtClean="0">
              <a:latin typeface="Arial" charset="0"/>
            </a:endParaRPr>
          </a:p>
        </p:txBody>
      </p:sp>
      <p:sp>
        <p:nvSpPr>
          <p:cNvPr id="44037" name="页脚占位符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gray">
      <p:bgPr>
        <a:blipFill dpi="0" rotWithShape="0">
          <a:blip r:embed="rId2" cstate="print"/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0166" y="2071678"/>
            <a:ext cx="6142390" cy="2071702"/>
          </a:xfrm>
        </p:spPr>
        <p:txBody>
          <a:bodyPr/>
          <a:lstStyle>
            <a:lvl1pPr algn="r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sz="quarter" idx="12"/>
          </p:nvPr>
        </p:nvSpPr>
        <p:spPr>
          <a:xfrm>
            <a:off x="1857356" y="4014798"/>
            <a:ext cx="5143517" cy="914400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3200" b="1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1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5F8FB-AAE1-4317-9D1A-5FD04188D3C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AAF6-7A44-4AD7-8EEA-1CE30C6562D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3375" y="404813"/>
            <a:ext cx="2047875" cy="5969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404813"/>
            <a:ext cx="5991225" cy="5969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42E6-DD69-44FC-9539-8F207DB16E3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268413"/>
            <a:ext cx="8191500" cy="5105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13FA3-A560-4F37-AEAF-28225F21A59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90DE-0DE1-481F-9EFD-F832AA4D30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325CE-ABAD-480E-8AB1-0A1DC16713E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268413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1700" y="1268413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7834D-F537-4FED-91CB-D76064B9BE0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CFC9E-93A7-47A3-A8CC-BA4C6F313AC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08DB2-0A7A-4772-A02B-F4C6E87EA70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ECF9-53F9-4118-80D3-ACF89892463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38366-0B72-4F1A-8B2D-DB9857E3A85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B5160-8830-4AF2-8603-D46F5D78ED3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268413"/>
            <a:ext cx="81915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15E807-5998-4F83-9467-1671C7F12ED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01750" y="404813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" name="Picture 107" descr="未标题-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59788" y="404813"/>
            <a:ext cx="4778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71438" y="0"/>
            <a:ext cx="33861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移动应用程序开发教程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803189" y="6382787"/>
            <a:ext cx="1721946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800" b="1" spc="300" dirty="0">
                <a:ln/>
                <a:solidFill>
                  <a:srgbClr val="69B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itchFamily="49" charset="-122"/>
                <a:ea typeface="新宋体" pitchFamily="49" charset="-122"/>
              </a:rPr>
              <a:t>Android</a:t>
            </a:r>
            <a:endParaRPr lang="zh-CN" altLang="en-US" sz="2800" b="1" spc="300" dirty="0">
              <a:ln/>
              <a:solidFill>
                <a:srgbClr val="69B0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宋体" pitchFamily="49" charset="-122"/>
              <a:ea typeface="新宋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71563" y="1644650"/>
            <a:ext cx="6286500" cy="2141538"/>
          </a:xfrm>
        </p:spPr>
        <p:txBody>
          <a:bodyPr/>
          <a:lstStyle/>
          <a:p>
            <a:pPr>
              <a:lnSpc>
                <a:spcPts val="5800"/>
              </a:lnSpc>
              <a:defRPr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Aharoni" pitchFamily="2" charset="-79"/>
              </a:rPr>
              <a:t>Android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Aharoni" pitchFamily="2" charset="-79"/>
              </a:rPr>
              <a:t>移动应用程序开发教程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8"/>
          <p:cNvSpPr txBox="1">
            <a:spLocks/>
          </p:cNvSpPr>
          <p:nvPr/>
        </p:nvSpPr>
        <p:spPr bwMode="gray">
          <a:xfrm>
            <a:off x="1641475" y="4071938"/>
            <a:ext cx="5608638" cy="185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计算机学院 李防震</a:t>
            </a: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QQ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：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44396652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手机：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15054126581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在代码中控制视图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68413"/>
            <a:ext cx="8352730" cy="51054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方法获得指定的视图对象后，就可以使用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代码来控制这些视图对象了。例如：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TextView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textView</a:t>
            </a:r>
            <a:r>
              <a:rPr lang="en-US" altLang="zh-CN" sz="1600" dirty="0" smtClean="0">
                <a:solidFill>
                  <a:srgbClr val="FF0000"/>
                </a:solidFill>
              </a:rPr>
              <a:t> = 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TextView</a:t>
            </a:r>
            <a:r>
              <a:rPr lang="en-US" altLang="zh-CN" sz="1600" dirty="0" smtClean="0">
                <a:solidFill>
                  <a:srgbClr val="FF0000"/>
                </a:solidFill>
              </a:rPr>
              <a:t>)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CN" sz="1600" dirty="0" smtClean="0">
                <a:solidFill>
                  <a:srgbClr val="FF0000"/>
                </a:solidFill>
              </a:rPr>
              <a:t>(R.id.textview1);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textView.setText</a:t>
            </a:r>
            <a:r>
              <a:rPr lang="en-US" altLang="zh-CN" sz="1600" dirty="0" smtClean="0">
                <a:solidFill>
                  <a:srgbClr val="FF0000"/>
                </a:solidFill>
              </a:rPr>
              <a:t>(“</a:t>
            </a:r>
            <a:r>
              <a:rPr lang="zh-CN" altLang="en-US" sz="1600" dirty="0" smtClean="0">
                <a:solidFill>
                  <a:srgbClr val="FF0000"/>
                </a:solidFill>
              </a:rPr>
              <a:t>文本内容</a:t>
            </a:r>
            <a:r>
              <a:rPr lang="en-US" altLang="zh-CN" sz="1600" dirty="0" smtClean="0">
                <a:solidFill>
                  <a:srgbClr val="FF0000"/>
                </a:solidFill>
              </a:rPr>
              <a:t>”);</a:t>
            </a:r>
          </a:p>
          <a:p>
            <a:r>
              <a:rPr lang="zh-CN" altLang="en-US" dirty="0" smtClean="0"/>
              <a:t>在更高级的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应用中，往往需要动态添加视图。要实现这个功能，最重要的是获得被添加的视图所在的容器对象，这个容器对象所对应的类需要继承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类。将其他的视图添加到当前的容器视图中需要以下 几步：</a:t>
            </a:r>
            <a:endParaRPr lang="en-US" altLang="zh-CN" dirty="0" smtClean="0"/>
          </a:p>
          <a:p>
            <a:pPr marL="35560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）获得当前的容器视图对象。</a:t>
            </a:r>
            <a:endParaRPr lang="en-US" altLang="zh-CN" sz="2000" dirty="0" smtClean="0"/>
          </a:p>
          <a:p>
            <a:pPr marL="35560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）获得或创建待添加的视图对象。</a:t>
            </a:r>
            <a:endParaRPr lang="en-US" altLang="zh-CN" sz="2000" dirty="0" smtClean="0"/>
          </a:p>
          <a:p>
            <a:pPr marL="35560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）将相应的的视图对象添加到容器视图中。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189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在代码中控制视图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413"/>
            <a:ext cx="8407722" cy="1944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FF0000"/>
                </a:solidFill>
              </a:rPr>
              <a:t>例：</a:t>
            </a:r>
            <a:r>
              <a:rPr lang="zh-CN" altLang="en-US" sz="2200" dirty="0"/>
              <a:t>假设有两个</a:t>
            </a:r>
            <a:r>
              <a:rPr lang="en-US" altLang="zh-CN" sz="2200" dirty="0"/>
              <a:t>XML</a:t>
            </a:r>
            <a:r>
              <a:rPr lang="zh-CN" altLang="en-US" sz="2200" dirty="0"/>
              <a:t>布局文件：</a:t>
            </a:r>
            <a:r>
              <a:rPr lang="en-US" altLang="zh-CN" sz="2200" dirty="0"/>
              <a:t>test1.xml</a:t>
            </a:r>
            <a:r>
              <a:rPr lang="zh-CN" altLang="en-US" sz="2200" dirty="0"/>
              <a:t>和</a:t>
            </a:r>
            <a:r>
              <a:rPr lang="en-US" altLang="zh-CN" sz="2200" dirty="0"/>
              <a:t>test2.xml</a:t>
            </a:r>
            <a:r>
              <a:rPr lang="zh-CN" altLang="en-US" sz="2200" dirty="0"/>
              <a:t>，这两个</a:t>
            </a:r>
            <a:r>
              <a:rPr lang="en-US" altLang="zh-CN" sz="2200" dirty="0"/>
              <a:t>XML</a:t>
            </a:r>
            <a:r>
              <a:rPr lang="zh-CN" altLang="en-US" sz="2200" dirty="0"/>
              <a:t>布局文件的根节点都是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LinearLayout</a:t>
            </a:r>
            <a:r>
              <a:rPr lang="en-US" altLang="zh-CN" sz="2200" dirty="0"/>
              <a:t>&gt;</a:t>
            </a:r>
            <a:r>
              <a:rPr lang="zh-CN" altLang="en-US" sz="2200" dirty="0"/>
              <a:t>。下面的代码获得了</a:t>
            </a:r>
            <a:r>
              <a:rPr lang="en-US" altLang="zh-CN" sz="2200" dirty="0"/>
              <a:t>test2.xml</a:t>
            </a:r>
            <a:r>
              <a:rPr lang="zh-CN" altLang="en-US" sz="2200" dirty="0"/>
              <a:t>文件中的</a:t>
            </a:r>
            <a:r>
              <a:rPr lang="en-US" altLang="zh-CN" sz="2200" dirty="0" err="1"/>
              <a:t>LinearLayout</a:t>
            </a:r>
            <a:r>
              <a:rPr lang="zh-CN" altLang="en-US" sz="2200" dirty="0"/>
              <a:t>对象，并将该对象作为</a:t>
            </a:r>
            <a:r>
              <a:rPr lang="en-US" altLang="zh-CN" sz="2200" dirty="0"/>
              <a:t>test1.xml</a:t>
            </a:r>
            <a:r>
              <a:rPr lang="zh-CN" altLang="en-US" sz="2200" dirty="0"/>
              <a:t>文件中的 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LinearLayout</a:t>
            </a:r>
            <a:r>
              <a:rPr lang="en-US" altLang="zh-CN" sz="2200" dirty="0"/>
              <a:t>&gt;</a:t>
            </a:r>
            <a:r>
              <a:rPr lang="zh-CN" altLang="en-US" sz="2200" dirty="0"/>
              <a:t>标签的子节点添加到</a:t>
            </a:r>
            <a:r>
              <a:rPr lang="en-US" altLang="zh-CN" sz="2200" dirty="0"/>
              <a:t>test1.xml</a:t>
            </a:r>
            <a:r>
              <a:rPr lang="zh-CN" altLang="en-US" sz="2200" dirty="0"/>
              <a:t>的</a:t>
            </a:r>
            <a:r>
              <a:rPr lang="en-US" altLang="zh-CN" sz="2200" dirty="0" err="1"/>
              <a:t>LinearLayout</a:t>
            </a:r>
            <a:r>
              <a:rPr lang="zh-CN" altLang="en-US" sz="2200" dirty="0"/>
              <a:t>对象中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3068960"/>
            <a:ext cx="763284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获得</a:t>
            </a:r>
            <a:r>
              <a:rPr lang="en-US" altLang="zh-CN" sz="1400" dirty="0" smtClean="0"/>
              <a:t>test1.xml</a:t>
            </a:r>
            <a:r>
              <a:rPr lang="zh-CN" altLang="en-US" sz="1400" dirty="0" smtClean="0"/>
              <a:t>中的</a:t>
            </a:r>
            <a:r>
              <a:rPr lang="en-US" altLang="zh-CN" sz="1400" dirty="0" err="1" smtClean="0"/>
              <a:t>LinearLayout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r>
              <a:rPr lang="en-US" altLang="zh-CN" sz="1400" dirty="0" err="1" smtClean="0"/>
              <a:t>LinearLayout</a:t>
            </a:r>
            <a:r>
              <a:rPr lang="en-US" altLang="zh-CN" sz="1400" dirty="0" smtClean="0"/>
              <a:t> textLinearLayout1 = (</a:t>
            </a:r>
            <a:r>
              <a:rPr lang="en-US" altLang="zh-CN" sz="1400" dirty="0" err="1" smtClean="0"/>
              <a:t>LinearLayout</a:t>
            </a:r>
            <a:r>
              <a:rPr lang="en-US" altLang="zh-CN" sz="1400" dirty="0" smtClean="0"/>
              <a:t>) </a:t>
            </a:r>
            <a:r>
              <a:rPr lang="en-US" altLang="zh-CN" sz="1400" dirty="0" err="1" smtClean="0"/>
              <a:t>getLayoutInflater</a:t>
            </a:r>
            <a:r>
              <a:rPr lang="en-US" altLang="zh-CN" sz="1400" dirty="0" smtClean="0"/>
              <a:t>().inflate(R.layout.test1,null);</a:t>
            </a:r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将</a:t>
            </a:r>
            <a:r>
              <a:rPr lang="en-US" altLang="zh-CN" sz="1400" dirty="0" smtClean="0"/>
              <a:t>test.xml</a:t>
            </a:r>
            <a:r>
              <a:rPr lang="zh-CN" altLang="en-US" sz="1400" dirty="0" smtClean="0"/>
              <a:t>中的</a:t>
            </a:r>
            <a:r>
              <a:rPr lang="en-US" altLang="zh-CN" sz="1400" dirty="0" err="1" smtClean="0"/>
              <a:t>LinearLayout</a:t>
            </a:r>
            <a:r>
              <a:rPr lang="zh-CN" altLang="en-US" sz="1400" dirty="0" smtClean="0"/>
              <a:t>对象设为当前容器视图</a:t>
            </a:r>
            <a:endParaRPr lang="en-US" altLang="zh-CN" sz="1400" dirty="0" smtClean="0"/>
          </a:p>
          <a:p>
            <a:r>
              <a:rPr lang="en-US" altLang="zh-CN" sz="1400" dirty="0" err="1" smtClean="0"/>
              <a:t>setContentView</a:t>
            </a:r>
            <a:r>
              <a:rPr lang="en-US" altLang="zh-CN" sz="1400" dirty="0" smtClean="0"/>
              <a:t>(testLinearLayout1);</a:t>
            </a:r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获得</a:t>
            </a:r>
            <a:r>
              <a:rPr lang="en-US" altLang="zh-CN" sz="1400" dirty="0" smtClean="0"/>
              <a:t>test2.xml</a:t>
            </a:r>
            <a:r>
              <a:rPr lang="zh-CN" altLang="en-US" sz="1400" dirty="0" smtClean="0"/>
              <a:t>中的</a:t>
            </a:r>
            <a:r>
              <a:rPr lang="en-US" altLang="zh-CN" sz="1400" dirty="0" err="1" smtClean="0"/>
              <a:t>LinearLayout</a:t>
            </a:r>
            <a:r>
              <a:rPr lang="zh-CN" altLang="en-US" sz="1400" dirty="0" smtClean="0"/>
              <a:t>对象，并将该对象添加到</a:t>
            </a:r>
            <a:r>
              <a:rPr lang="en-US" altLang="zh-CN" sz="1400" dirty="0" smtClean="0"/>
              <a:t>test1.xml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LinearLayout</a:t>
            </a:r>
            <a:r>
              <a:rPr lang="zh-CN" altLang="en-US" sz="1400" dirty="0" smtClean="0"/>
              <a:t>对象中</a:t>
            </a:r>
            <a:endParaRPr lang="en-US" altLang="zh-CN" sz="1400" dirty="0" smtClean="0"/>
          </a:p>
          <a:p>
            <a:r>
              <a:rPr lang="en-US" altLang="zh-CN" sz="1400" dirty="0" err="1" smtClean="0"/>
              <a:t>LinearLayout</a:t>
            </a:r>
            <a:r>
              <a:rPr lang="en-US" altLang="zh-CN" sz="1400" dirty="0" smtClean="0"/>
              <a:t> testLinearLayout2 = (</a:t>
            </a:r>
            <a:r>
              <a:rPr lang="en-US" altLang="zh-CN" sz="1400" dirty="0" err="1" smtClean="0"/>
              <a:t>LinearLayout</a:t>
            </a:r>
            <a:r>
              <a:rPr lang="en-US" altLang="zh-CN" sz="1400" dirty="0" smtClean="0"/>
              <a:t>) </a:t>
            </a:r>
            <a:r>
              <a:rPr lang="en-US" altLang="zh-CN" sz="1400" dirty="0" err="1" smtClean="0"/>
              <a:t>getLayoutInflater</a:t>
            </a:r>
            <a:r>
              <a:rPr lang="en-US" altLang="zh-CN" sz="1400" dirty="0" smtClean="0"/>
              <a:t>().inflate(R.layout.test2, testLinearLayout1);</a:t>
            </a:r>
            <a:endParaRPr lang="zh-CN" altLang="en-US" sz="1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gray">
          <a:xfrm>
            <a:off x="340742" y="4653136"/>
            <a:ext cx="8407722" cy="1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200" dirty="0" smtClean="0"/>
              <a:t>其中</a:t>
            </a:r>
            <a:r>
              <a:rPr lang="en-US" altLang="zh-CN" sz="2200" dirty="0" smtClean="0"/>
              <a:t>inflate()</a:t>
            </a:r>
            <a:r>
              <a:rPr lang="zh-CN" altLang="en-US" sz="2200" dirty="0" smtClean="0"/>
              <a:t>方法</a:t>
            </a:r>
            <a:r>
              <a:rPr lang="zh-CN" altLang="en-US" sz="2200" dirty="0"/>
              <a:t>的第一个</a:t>
            </a:r>
            <a:r>
              <a:rPr lang="zh-CN" altLang="en-US" sz="2200" dirty="0" smtClean="0"/>
              <a:t>参数表示</a:t>
            </a:r>
            <a:r>
              <a:rPr lang="en-US" altLang="zh-CN" sz="2200" dirty="0" smtClean="0"/>
              <a:t>XML</a:t>
            </a:r>
            <a:r>
              <a:rPr lang="zh-CN" altLang="en-US" sz="2200" dirty="0" smtClean="0"/>
              <a:t>布局资源文件的</a:t>
            </a:r>
            <a:r>
              <a:rPr lang="en-US" altLang="zh-CN" sz="2200" dirty="0" smtClean="0"/>
              <a:t>ID</a:t>
            </a:r>
            <a:r>
              <a:rPr lang="zh-CN" altLang="en-US" sz="2200" dirty="0" smtClean="0"/>
              <a:t>，第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个参数表示获得容器视图对象后，要将该对象添加到哪个容器视图对象中，在这里是</a:t>
            </a:r>
            <a:r>
              <a:rPr lang="en-US" altLang="zh-CN" sz="2200" dirty="0" smtClean="0"/>
              <a:t>testLinearLayout1</a:t>
            </a:r>
            <a:r>
              <a:rPr lang="zh-CN" altLang="en-US" sz="2200" dirty="0" smtClean="0"/>
              <a:t>对象。如果不想将获得的容器视图对象添加到任何其他的容器中，</a:t>
            </a:r>
            <a:r>
              <a:rPr lang="en-US" altLang="zh-CN" sz="2200" dirty="0" smtClean="0"/>
              <a:t>inflate()</a:t>
            </a:r>
            <a:r>
              <a:rPr lang="zh-CN" altLang="en-US" sz="2200" dirty="0" smtClean="0"/>
              <a:t>方法的第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个参数需要设为</a:t>
            </a:r>
            <a:r>
              <a:rPr lang="en-US" altLang="zh-CN" sz="2200" dirty="0" smtClean="0"/>
              <a:t>null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354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在代码中控制视图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413"/>
            <a:ext cx="8191500" cy="1296491"/>
          </a:xfrm>
        </p:spPr>
        <p:txBody>
          <a:bodyPr/>
          <a:lstStyle/>
          <a:p>
            <a:r>
              <a:rPr lang="zh-CN" altLang="en-US" dirty="0" smtClean="0"/>
              <a:t>除了上面的添加方式外，也可以使用</a:t>
            </a:r>
            <a:r>
              <a:rPr lang="en-US" altLang="zh-CN" dirty="0" err="1" smtClean="0"/>
              <a:t>addView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方法向容器视图中添加视图对象，但要将</a:t>
            </a:r>
            <a:r>
              <a:rPr lang="en-US" altLang="zh-CN" dirty="0" smtClean="0"/>
              <a:t>inflate()</a:t>
            </a:r>
            <a:r>
              <a:rPr lang="zh-CN" altLang="en-US" dirty="0" smtClean="0"/>
              <a:t>方法的第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个参数值设为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，代码如下：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492896"/>
            <a:ext cx="763284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获得</a:t>
            </a:r>
            <a:r>
              <a:rPr lang="en-US" altLang="zh-CN" sz="1400" dirty="0" smtClean="0"/>
              <a:t>test1.xml</a:t>
            </a:r>
            <a:r>
              <a:rPr lang="zh-CN" altLang="en-US" sz="1400" dirty="0" smtClean="0"/>
              <a:t>中的</a:t>
            </a:r>
            <a:r>
              <a:rPr lang="en-US" altLang="zh-CN" sz="1400" dirty="0" err="1" smtClean="0"/>
              <a:t>LinearLayout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r>
              <a:rPr lang="en-US" altLang="zh-CN" sz="1400" dirty="0" err="1" smtClean="0"/>
              <a:t>LinearLayout</a:t>
            </a:r>
            <a:r>
              <a:rPr lang="en-US" altLang="zh-CN" sz="1400" dirty="0" smtClean="0"/>
              <a:t> textLinearLayout1 = (</a:t>
            </a:r>
            <a:r>
              <a:rPr lang="en-US" altLang="zh-CN" sz="1400" dirty="0" err="1" smtClean="0"/>
              <a:t>LinearLayout</a:t>
            </a:r>
            <a:r>
              <a:rPr lang="en-US" altLang="zh-CN" sz="1400" dirty="0" smtClean="0"/>
              <a:t>) </a:t>
            </a:r>
            <a:r>
              <a:rPr lang="en-US" altLang="zh-CN" sz="1400" dirty="0" err="1" smtClean="0"/>
              <a:t>getLayoutInflater</a:t>
            </a:r>
            <a:r>
              <a:rPr lang="en-US" altLang="zh-CN" sz="1400" dirty="0" smtClean="0"/>
              <a:t>().inflate(R.layout.test1,null);</a:t>
            </a:r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将</a:t>
            </a:r>
            <a:r>
              <a:rPr lang="en-US" altLang="zh-CN" sz="1400" dirty="0" smtClean="0"/>
              <a:t>test.xml</a:t>
            </a:r>
            <a:r>
              <a:rPr lang="zh-CN" altLang="en-US" sz="1400" dirty="0" smtClean="0"/>
              <a:t>中的</a:t>
            </a:r>
            <a:r>
              <a:rPr lang="en-US" altLang="zh-CN" sz="1400" dirty="0" err="1" smtClean="0"/>
              <a:t>LinearLayout</a:t>
            </a:r>
            <a:r>
              <a:rPr lang="zh-CN" altLang="en-US" sz="1400" dirty="0" smtClean="0"/>
              <a:t>对象设为当前容器视图</a:t>
            </a:r>
            <a:endParaRPr lang="en-US" altLang="zh-CN" sz="1400" dirty="0" smtClean="0"/>
          </a:p>
          <a:p>
            <a:r>
              <a:rPr lang="en-US" altLang="zh-CN" sz="1400" dirty="0" err="1" smtClean="0"/>
              <a:t>setContentView</a:t>
            </a:r>
            <a:r>
              <a:rPr lang="en-US" altLang="zh-CN" sz="1400" dirty="0" smtClean="0"/>
              <a:t>(testLinearLayout1);</a:t>
            </a:r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获得</a:t>
            </a:r>
            <a:r>
              <a:rPr lang="en-US" altLang="zh-CN" sz="1400" dirty="0" smtClean="0"/>
              <a:t>test2.xml</a:t>
            </a:r>
            <a:r>
              <a:rPr lang="zh-CN" altLang="en-US" sz="1400" dirty="0" smtClean="0"/>
              <a:t>中的</a:t>
            </a:r>
            <a:r>
              <a:rPr lang="en-US" altLang="zh-CN" sz="1400" dirty="0" err="1" smtClean="0"/>
              <a:t>LinearLayout</a:t>
            </a:r>
            <a:r>
              <a:rPr lang="zh-CN" altLang="en-US" sz="1400" dirty="0" smtClean="0"/>
              <a:t>对象，并将该对象添加到</a:t>
            </a:r>
            <a:r>
              <a:rPr lang="en-US" altLang="zh-CN" sz="1400" dirty="0" smtClean="0"/>
              <a:t>test1.xml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LinearLayout</a:t>
            </a:r>
            <a:r>
              <a:rPr lang="zh-CN" altLang="en-US" sz="1400" dirty="0" smtClean="0"/>
              <a:t>对象中</a:t>
            </a:r>
            <a:endParaRPr lang="en-US" altLang="zh-CN" sz="1400" dirty="0" smtClean="0"/>
          </a:p>
          <a:p>
            <a:r>
              <a:rPr lang="en-US" altLang="zh-CN" sz="1400" dirty="0" err="1" smtClean="0"/>
              <a:t>LinearLayout</a:t>
            </a:r>
            <a:r>
              <a:rPr lang="en-US" altLang="zh-CN" sz="1400" dirty="0" smtClean="0"/>
              <a:t> testLinearLayout2 = (</a:t>
            </a:r>
            <a:r>
              <a:rPr lang="en-US" altLang="zh-CN" sz="1400" dirty="0" err="1" smtClean="0"/>
              <a:t>LinearLayout</a:t>
            </a:r>
            <a:r>
              <a:rPr lang="en-US" altLang="zh-CN" sz="1400" dirty="0" smtClean="0"/>
              <a:t>) </a:t>
            </a:r>
            <a:r>
              <a:rPr lang="en-US" altLang="zh-CN" sz="1400" dirty="0" err="1" smtClean="0"/>
              <a:t>getLayoutInflater</a:t>
            </a:r>
            <a:r>
              <a:rPr lang="en-US" altLang="zh-CN" sz="1400" dirty="0" smtClean="0"/>
              <a:t>().inflate(R.layout.test2, null);</a:t>
            </a:r>
          </a:p>
          <a:p>
            <a:r>
              <a:rPr lang="en-US" altLang="zh-CN" sz="1400" b="1" dirty="0" smtClean="0"/>
              <a:t>testLinearLayout1.addView(testLinearLayout2</a:t>
            </a:r>
            <a:r>
              <a:rPr lang="en-US" altLang="zh-CN" sz="1400" dirty="0" smtClean="0"/>
              <a:t>);</a:t>
            </a:r>
            <a:endParaRPr lang="zh-CN" altLang="en-US" sz="1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gray">
          <a:xfrm>
            <a:off x="233619" y="4076725"/>
            <a:ext cx="8191500" cy="12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还可以完全使用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代码创建一个视图对象，并将该对象添加到容器视图中，例如：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4922004"/>
            <a:ext cx="3347681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EditText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editText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EditText</a:t>
            </a:r>
            <a:r>
              <a:rPr lang="en-US" altLang="zh-CN" sz="1400" dirty="0" smtClean="0"/>
              <a:t>(this);</a:t>
            </a:r>
          </a:p>
          <a:p>
            <a:r>
              <a:rPr lang="en-US" altLang="zh-CN" sz="1400" dirty="0" smtClean="0"/>
              <a:t>testLinearLayout1.addView(</a:t>
            </a:r>
            <a:r>
              <a:rPr lang="en-US" altLang="zh-CN" sz="1400" dirty="0" err="1" smtClean="0"/>
              <a:t>editText</a:t>
            </a:r>
            <a:r>
              <a:rPr lang="en-US" altLang="zh-CN" sz="1400" dirty="0" smtClean="0"/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86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在代码中控制视图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413"/>
            <a:ext cx="8424936" cy="5400947"/>
          </a:xfrm>
        </p:spPr>
        <p:txBody>
          <a:bodyPr/>
          <a:lstStyle/>
          <a:p>
            <a:r>
              <a:rPr lang="zh-CN" altLang="en-US" sz="2200" dirty="0" smtClean="0">
                <a:solidFill>
                  <a:srgbClr val="FF0000"/>
                </a:solidFill>
              </a:rPr>
              <a:t>说明：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 smtClean="0"/>
              <a:t>如果使用</a:t>
            </a:r>
            <a:r>
              <a:rPr lang="en-US" altLang="zh-CN" sz="2200" dirty="0" err="1" smtClean="0"/>
              <a:t>setContentView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方法将容器视图设为当前视图后，还想向容器视图中添加新的视图或进行其他的操作，</a:t>
            </a:r>
            <a:r>
              <a:rPr lang="en-US" altLang="zh-CN" sz="2200" dirty="0" err="1" smtClean="0"/>
              <a:t>setContentView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方法的参数值应直接使用容器视图对象，因为这样可以向容器视图对象中添加新的视图。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一个</a:t>
            </a:r>
            <a:r>
              <a:rPr lang="zh-CN" altLang="en-US" sz="2200" dirty="0" smtClean="0"/>
              <a:t>视图只能有一个父视图，也就是说，一个视图只能被包含在一个容器视图中。因此，在向容器视图添加其他视图时，不能将</a:t>
            </a:r>
            <a:r>
              <a:rPr lang="en-US" altLang="zh-CN" sz="2200" dirty="0" smtClean="0"/>
              <a:t>XML</a:t>
            </a:r>
            <a:r>
              <a:rPr lang="zh-CN" altLang="en-US" sz="2200" dirty="0" smtClean="0"/>
              <a:t>布局文件中非根节点的视图对象添加到其他的容器视图中。例如：在前面的例子中不能将使用</a:t>
            </a:r>
            <a:r>
              <a:rPr lang="en-US" altLang="zh-CN" sz="2200" dirty="0" smtClean="0"/>
              <a:t>testLinearLayout2.findViewById(R.id.textview2)</a:t>
            </a:r>
            <a:r>
              <a:rPr lang="zh-CN" altLang="en-US" sz="2200" dirty="0" smtClean="0"/>
              <a:t>方法获得的</a:t>
            </a:r>
            <a:r>
              <a:rPr lang="en-US" altLang="zh-CN" sz="2200" dirty="0" err="1" smtClean="0"/>
              <a:t>TextView</a:t>
            </a:r>
            <a:r>
              <a:rPr lang="zh-CN" altLang="en-US" sz="2200" dirty="0" smtClean="0"/>
              <a:t>对象添加到</a:t>
            </a:r>
            <a:r>
              <a:rPr lang="en-US" altLang="zh-CN" sz="2200" dirty="0" smtClean="0"/>
              <a:t>testLinearLayout1</a:t>
            </a:r>
            <a:r>
              <a:rPr lang="zh-CN" altLang="en-US" sz="2200" dirty="0" smtClean="0"/>
              <a:t>对象中，这是因为这个</a:t>
            </a:r>
            <a:r>
              <a:rPr lang="en-US" altLang="zh-CN" sz="2200" dirty="0" err="1" smtClean="0"/>
              <a:t>TextView</a:t>
            </a:r>
            <a:r>
              <a:rPr lang="zh-CN" altLang="en-US" sz="2200" dirty="0" smtClean="0"/>
              <a:t>对象已经属于</a:t>
            </a:r>
            <a:r>
              <a:rPr lang="en-US" altLang="zh-CN" sz="2200" dirty="0" smtClean="0"/>
              <a:t>test2.xml</a:t>
            </a:r>
            <a:r>
              <a:rPr lang="zh-CN" altLang="en-US" sz="2200" dirty="0" smtClean="0"/>
              <a:t>中的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LinearLayout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标签了，不能再属于</a:t>
            </a:r>
            <a:r>
              <a:rPr lang="en-US" altLang="zh-CN" sz="2200" dirty="0" smtClean="0"/>
              <a:t>test1.xml</a:t>
            </a:r>
            <a:r>
              <a:rPr lang="zh-CN" altLang="en-US" sz="2200" dirty="0" smtClean="0"/>
              <a:t>中的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LinearLayout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标签了。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只有</a:t>
            </a:r>
            <a:r>
              <a:rPr lang="zh-CN" altLang="en-US" sz="2200" dirty="0" smtClean="0"/>
              <a:t>在执行</a:t>
            </a:r>
            <a:r>
              <a:rPr lang="en-US" altLang="zh-CN" sz="2200" dirty="0" err="1" smtClean="0"/>
              <a:t>setContentView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方法或</a:t>
            </a:r>
            <a:r>
              <a:rPr lang="en-US" altLang="zh-CN" sz="2200" dirty="0" smtClean="0"/>
              <a:t>inflate()</a:t>
            </a:r>
            <a:r>
              <a:rPr lang="zh-CN" altLang="en-US" sz="2200" dirty="0" smtClean="0"/>
              <a:t>方法后才能使用</a:t>
            </a:r>
            <a:r>
              <a:rPr lang="en-US" altLang="zh-CN" sz="2200" dirty="0" err="1" smtClean="0"/>
              <a:t>findViewById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方法获得指定的视图对象。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453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65347"/>
            <a:ext cx="4104456" cy="371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 descr="C:\Users\lenovo\AppData\Roaming\Tencent\Users\44396652\QQ\WinTemp\RichOle\6)}X)TPM0SP3U}A}X0)0CY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4"/>
          <a:stretch/>
        </p:blipFill>
        <p:spPr bwMode="auto">
          <a:xfrm>
            <a:off x="35496" y="2235206"/>
            <a:ext cx="4737249" cy="34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475656" y="5374356"/>
            <a:ext cx="216024" cy="142876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687664" y="5589240"/>
            <a:ext cx="147721" cy="14401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spcBef>
                <a:spcPts val="1200"/>
              </a:spcBef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sz="2400" dirty="0" smtClean="0"/>
              <a:t>布局文件为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格式，可以用可视化工具创建，也可直接编辑其文本。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68413"/>
            <a:ext cx="8445530" cy="1160455"/>
          </a:xfrm>
        </p:spPr>
        <p:txBody>
          <a:bodyPr/>
          <a:lstStyle/>
          <a:p>
            <a:pPr marL="723900" lvl="1" indent="-361950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400" b="1" kern="1200" dirty="0" smtClean="0">
                <a:latin typeface="微软雅黑" pitchFamily="34" charset="-122"/>
              </a:rPr>
              <a:t>Android</a:t>
            </a:r>
            <a:r>
              <a:rPr lang="zh-CN" altLang="en-US" sz="2400" b="1" kern="1200" dirty="0" smtClean="0">
                <a:latin typeface="微软雅黑" pitchFamily="34" charset="-122"/>
              </a:rPr>
              <a:t>界面布局设计有两种方法：</a:t>
            </a:r>
            <a:r>
              <a:rPr lang="en-US" altLang="zh-CN" sz="2400" b="1" kern="1200" dirty="0" smtClean="0">
                <a:latin typeface="微软雅黑" pitchFamily="34" charset="-122"/>
              </a:rPr>
              <a:t>xml</a:t>
            </a:r>
            <a:r>
              <a:rPr lang="zh-CN" altLang="en-US" sz="2400" b="1" kern="1200" dirty="0" smtClean="0">
                <a:latin typeface="微软雅黑" pitchFamily="34" charset="-122"/>
              </a:rPr>
              <a:t>声明法和程序代码设计法。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786330"/>
            <a:ext cx="76374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85918" y="2643182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smtClean="0"/>
              <a:t> &lt;TextView</a:t>
            </a:r>
          </a:p>
          <a:p>
            <a:r>
              <a:rPr lang="en-US" altLang="zh-CN" smtClean="0"/>
              <a:t>        android:layout_width=</a:t>
            </a:r>
            <a:r>
              <a:rPr lang="en-US" altLang="zh-CN" i="1" smtClean="0"/>
              <a:t>"wrap_content"</a:t>
            </a:r>
          </a:p>
          <a:p>
            <a:r>
              <a:rPr lang="en-US" altLang="zh-CN" smtClean="0"/>
              <a:t>        android:layout_height=</a:t>
            </a:r>
            <a:r>
              <a:rPr lang="en-US" altLang="zh-CN" i="1" smtClean="0"/>
              <a:t>"wrap_content"</a:t>
            </a:r>
          </a:p>
          <a:p>
            <a:r>
              <a:rPr lang="en-US" altLang="zh-CN" smtClean="0"/>
              <a:t>        android:text=</a:t>
            </a:r>
            <a:r>
              <a:rPr lang="en-US" altLang="zh-CN" i="1" smtClean="0"/>
              <a:t>"@string/hello_world"</a:t>
            </a:r>
          </a:p>
          <a:p>
            <a:r>
              <a:rPr lang="en-US" altLang="zh-CN" smtClean="0"/>
              <a:t>        android:textColor=</a:t>
            </a:r>
            <a:r>
              <a:rPr lang="en-US" altLang="zh-CN" i="1" smtClean="0"/>
              <a:t>"#000" /&gt;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728" y="2214554"/>
            <a:ext cx="3286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200" b="1" smtClean="0"/>
              <a:t>xml</a:t>
            </a:r>
            <a:r>
              <a:rPr lang="zh-CN" altLang="en-US" sz="2200" b="1" smtClean="0"/>
              <a:t>声明法</a:t>
            </a:r>
            <a:endParaRPr lang="zh-CN" altLang="en-US" sz="2200" b="1"/>
          </a:p>
        </p:txBody>
      </p:sp>
      <p:sp>
        <p:nvSpPr>
          <p:cNvPr id="10" name="TextBox 9"/>
          <p:cNvSpPr txBox="1"/>
          <p:nvPr/>
        </p:nvSpPr>
        <p:spPr>
          <a:xfrm>
            <a:off x="1428728" y="4355435"/>
            <a:ext cx="3286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200" b="1" smtClean="0"/>
              <a:t>程序代码设计法</a:t>
            </a:r>
            <a:endParaRPr lang="zh-CN" alt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界面启动过程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74805"/>
            <a:ext cx="4800600" cy="66831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总结</a:t>
            </a:r>
          </a:p>
        </p:txBody>
      </p:sp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2285984" y="1500174"/>
            <a:ext cx="2952750" cy="4413250"/>
            <a:chOff x="5594837" y="1702777"/>
            <a:chExt cx="2952750" cy="4413739"/>
          </a:xfrm>
        </p:grpSpPr>
        <p:sp>
          <p:nvSpPr>
            <p:cNvPr id="2" name="圆角矩形 1"/>
            <p:cNvSpPr/>
            <p:nvPr/>
          </p:nvSpPr>
          <p:spPr>
            <a:xfrm>
              <a:off x="6385412" y="1702777"/>
              <a:ext cx="1600200" cy="457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Activity</a:t>
              </a:r>
              <a:r>
                <a:rPr lang="zh-CN" altLang="en-US" dirty="0">
                  <a:solidFill>
                    <a:schemeClr val="tx1"/>
                  </a:solidFill>
                </a:rPr>
                <a:t>启动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385412" y="2529956"/>
              <a:ext cx="1609725" cy="457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>
                  <a:solidFill>
                    <a:schemeClr val="tx1"/>
                  </a:solidFill>
                </a:rPr>
                <a:t>onCreate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899637" y="3442870"/>
              <a:ext cx="1295400" cy="6096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代码方式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创建界面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271237" y="3442870"/>
              <a:ext cx="1219200" cy="6096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布局文件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创建界面</a:t>
              </a:r>
            </a:p>
          </p:txBody>
        </p:sp>
        <p:sp>
          <p:nvSpPr>
            <p:cNvPr id="3" name="椭圆 2"/>
            <p:cNvSpPr/>
            <p:nvPr/>
          </p:nvSpPr>
          <p:spPr>
            <a:xfrm>
              <a:off x="7214087" y="4498674"/>
              <a:ext cx="1333500" cy="68587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Layout xml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肘形连接符 7"/>
            <p:cNvCxnSpPr>
              <a:stCxn id="2" idx="2"/>
              <a:endCxn id="5" idx="0"/>
            </p:cNvCxnSpPr>
            <p:nvPr/>
          </p:nvCxnSpPr>
          <p:spPr>
            <a:xfrm rot="16200000" flipH="1">
              <a:off x="7002930" y="2342610"/>
              <a:ext cx="369928" cy="476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5" idx="2"/>
              <a:endCxn id="6" idx="0"/>
            </p:cNvCxnSpPr>
            <p:nvPr/>
          </p:nvCxnSpPr>
          <p:spPr>
            <a:xfrm rot="5400000">
              <a:off x="6640974" y="2893570"/>
              <a:ext cx="455663" cy="64293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5" idx="2"/>
              <a:endCxn id="7" idx="0"/>
            </p:cNvCxnSpPr>
            <p:nvPr/>
          </p:nvCxnSpPr>
          <p:spPr>
            <a:xfrm rot="16200000" flipH="1">
              <a:off x="7307724" y="2869758"/>
              <a:ext cx="455663" cy="69056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5594837" y="4585996"/>
              <a:ext cx="1143000" cy="6096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可视化工具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175862" y="5506848"/>
              <a:ext cx="1143000" cy="6096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文本编辑器</a:t>
              </a:r>
            </a:p>
          </p:txBody>
        </p:sp>
        <p:sp>
          <p:nvSpPr>
            <p:cNvPr id="17" name="下箭头 16"/>
            <p:cNvSpPr/>
            <p:nvPr/>
          </p:nvSpPr>
          <p:spPr>
            <a:xfrm rot="10800000">
              <a:off x="7737962" y="4052537"/>
              <a:ext cx="257175" cy="4572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0" name="直接箭头连接符 19"/>
            <p:cNvCxnSpPr>
              <a:stCxn id="15" idx="3"/>
              <a:endCxn id="3" idx="2"/>
            </p:cNvCxnSpPr>
            <p:nvPr/>
          </p:nvCxnSpPr>
          <p:spPr>
            <a:xfrm flipV="1">
              <a:off x="6737837" y="4841612"/>
              <a:ext cx="476250" cy="49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8" idx="3"/>
              <a:endCxn id="3" idx="4"/>
            </p:cNvCxnSpPr>
            <p:nvPr/>
          </p:nvCxnSpPr>
          <p:spPr>
            <a:xfrm flipV="1">
              <a:off x="7318862" y="5184550"/>
              <a:ext cx="561975" cy="627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3.1 widget</a:t>
            </a:r>
            <a:r>
              <a:rPr lang="zh-CN" altLang="en-US" smtClean="0"/>
              <a:t>包与控件</a:t>
            </a:r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92725" y="3014663"/>
            <a:ext cx="3168650" cy="3427412"/>
            <a:chOff x="3504" y="2112"/>
            <a:chExt cx="1440" cy="2159"/>
          </a:xfrm>
        </p:grpSpPr>
        <p:sp>
          <p:nvSpPr>
            <p:cNvPr id="10261" name="AutoShape 4"/>
            <p:cNvSpPr>
              <a:spLocks noChangeArrowheads="1"/>
            </p:cNvSpPr>
            <p:nvPr/>
          </p:nvSpPr>
          <p:spPr bwMode="auto">
            <a:xfrm>
              <a:off x="3504" y="2112"/>
              <a:ext cx="1440" cy="21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6408" name="Text Box 5"/>
            <p:cNvSpPr txBox="1">
              <a:spLocks noChangeArrowheads="1"/>
            </p:cNvSpPr>
            <p:nvPr/>
          </p:nvSpPr>
          <p:spPr bwMode="auto">
            <a:xfrm>
              <a:off x="3600" y="2235"/>
              <a:ext cx="1296" cy="2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2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XML</a:t>
              </a:r>
              <a:r>
                <a:rPr lang="zh-CN" altLang="en-US" sz="22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文件设计</a:t>
              </a:r>
            </a:p>
            <a:p>
              <a:pPr eaLnBrk="0" hangingPunct="0">
                <a:spcBef>
                  <a:spcPts val="600"/>
                </a:spcBef>
              </a:pPr>
              <a:r>
                <a:rPr lang="en-US" altLang="zh-CN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         </a:t>
              </a: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XML</a:t>
              </a: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文件中声明</a:t>
              </a:r>
              <a:r>
                <a:rPr lang="en-US" altLang="zh-CN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应用程序界面布局和组件。</a:t>
              </a:r>
            </a:p>
            <a:p>
              <a:pPr eaLnBrk="0" hangingPunct="0">
                <a:spcBef>
                  <a:spcPts val="60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优点：</a:t>
              </a:r>
            </a:p>
            <a:p>
              <a:pPr marL="544513" lvl="1" indent="-280988" eaLnBrk="0" hangingPunct="0">
                <a:spcBef>
                  <a:spcPts val="600"/>
                </a:spcBef>
                <a:buFont typeface="Wingdings" pitchFamily="2" charset="2"/>
                <a:buChar char="Ø"/>
              </a:pP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短小易维护。</a:t>
              </a:r>
            </a:p>
            <a:p>
              <a:pPr marL="544513" lvl="1" indent="-280988" eaLnBrk="0" hangingPunct="0">
                <a:spcBef>
                  <a:spcPts val="600"/>
                </a:spcBef>
                <a:buFont typeface="Wingdings" pitchFamily="2" charset="2"/>
                <a:buChar char="Ø"/>
              </a:pP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符合</a:t>
              </a:r>
              <a:r>
                <a:rPr lang="en-US" altLang="zh-CN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MVC</a:t>
              </a: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原则：</a:t>
              </a:r>
              <a:r>
                <a:rPr lang="en-US" altLang="zh-CN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与程序逻辑相分离。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4213" y="3009900"/>
            <a:ext cx="3024187" cy="3295650"/>
            <a:chOff x="720" y="2112"/>
            <a:chExt cx="1440" cy="2076"/>
          </a:xfrm>
        </p:grpSpPr>
        <p:sp>
          <p:nvSpPr>
            <p:cNvPr id="10259" name="AutoShape 7"/>
            <p:cNvSpPr>
              <a:spLocks noChangeArrowheads="1"/>
            </p:cNvSpPr>
            <p:nvPr/>
          </p:nvSpPr>
          <p:spPr bwMode="auto">
            <a:xfrm>
              <a:off x="720" y="2112"/>
              <a:ext cx="1440" cy="207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6406" name="Text Box 8"/>
            <p:cNvSpPr txBox="1">
              <a:spLocks noChangeArrowheads="1"/>
            </p:cNvSpPr>
            <p:nvPr/>
          </p:nvSpPr>
          <p:spPr bwMode="auto">
            <a:xfrm>
              <a:off x="780" y="2238"/>
              <a:ext cx="1284" cy="1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Ins="90000">
              <a:spAutoFit/>
            </a:bodyPr>
            <a:lstStyle/>
            <a:p>
              <a:pPr eaLnBrk="0" hangingPunct="0"/>
              <a:r>
                <a:rPr lang="zh-CN" altLang="en-US" sz="22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代码设计</a:t>
              </a:r>
            </a:p>
            <a:p>
              <a:pPr eaLnBrk="0" hangingPunct="0">
                <a:spcBef>
                  <a:spcPts val="600"/>
                </a:spcBef>
              </a:pPr>
              <a:r>
                <a:rPr lang="en-US" altLang="zh-CN" sz="2000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应用程序的界面全部由 </a:t>
              </a:r>
              <a:r>
                <a:rPr lang="en-US" altLang="zh-CN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java </a:t>
              </a: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代码定义。</a:t>
              </a:r>
            </a:p>
            <a:p>
              <a:pPr eaLnBrk="0" hangingPunct="0">
                <a:spcBef>
                  <a:spcPts val="60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优点：</a:t>
              </a:r>
            </a:p>
            <a:p>
              <a:pPr marL="544513" lvl="1" indent="-280988" eaLnBrk="0" hangingPunct="0">
                <a:spcBef>
                  <a:spcPts val="600"/>
                </a:spcBef>
                <a:buFont typeface="Wingdings" pitchFamily="2" charset="2"/>
                <a:buChar char="Ø"/>
              </a:pP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方便快捷。</a:t>
              </a:r>
            </a:p>
            <a:p>
              <a:pPr eaLnBrk="0" hangingPunct="0">
                <a:spcBef>
                  <a:spcPts val="60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缺点：</a:t>
              </a:r>
            </a:p>
            <a:p>
              <a:pPr marL="544513" lvl="1" indent="-280988" eaLnBrk="0" hangingPunct="0">
                <a:spcBef>
                  <a:spcPts val="600"/>
                </a:spcBef>
                <a:buFont typeface="Wingdings" pitchFamily="2" charset="2"/>
                <a:buChar char="Ø"/>
              </a:pPr>
              <a:r>
                <a:rPr lang="zh-CN" altLang="en-US" sz="2000" b="1">
                  <a:solidFill>
                    <a:srgbClr val="1C2D40"/>
                  </a:solidFill>
                  <a:latin typeface="微软雅黑" pitchFamily="34" charset="-122"/>
                  <a:ea typeface="微软雅黑" pitchFamily="34" charset="-122"/>
                </a:rPr>
                <a:t>不便维护。</a:t>
              </a:r>
            </a:p>
          </p:txBody>
        </p:sp>
      </p:grpSp>
      <p:sp>
        <p:nvSpPr>
          <p:cNvPr id="78857" name="Freeform 9"/>
          <p:cNvSpPr>
            <a:spLocks/>
          </p:cNvSpPr>
          <p:nvPr/>
        </p:nvSpPr>
        <p:spPr bwMode="gray">
          <a:xfrm>
            <a:off x="3563938" y="2924175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390" name="AutoShape 10"/>
          <p:cNvSpPr>
            <a:spLocks noChangeAspect="1" noChangeArrowheads="1" noTextEdit="1"/>
          </p:cNvSpPr>
          <p:nvPr/>
        </p:nvSpPr>
        <p:spPr bwMode="gray">
          <a:xfrm flipH="1">
            <a:off x="4868863" y="29098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9" name="Freeform 11"/>
          <p:cNvSpPr>
            <a:spLocks/>
          </p:cNvSpPr>
          <p:nvPr/>
        </p:nvSpPr>
        <p:spPr bwMode="gray">
          <a:xfrm flipH="1">
            <a:off x="4532313" y="29130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048000" y="1285875"/>
            <a:ext cx="2998788" cy="1601788"/>
            <a:chOff x="1920" y="1026"/>
            <a:chExt cx="1889" cy="1009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920" y="1026"/>
              <a:ext cx="1889" cy="1009"/>
              <a:chOff x="1997" y="1314"/>
              <a:chExt cx="1889" cy="1009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78863" name="Oval 15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78864" name="Oval 16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78865" name="Oval 17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8866" name="Oval 18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8867" name="Oval 19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8868" name="Oval 20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6397" name="Text Box 21"/>
            <p:cNvSpPr txBox="1">
              <a:spLocks noChangeArrowheads="1"/>
            </p:cNvSpPr>
            <p:nvPr/>
          </p:nvSpPr>
          <p:spPr bwMode="auto">
            <a:xfrm>
              <a:off x="2191" y="1152"/>
              <a:ext cx="128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Android </a:t>
              </a:r>
              <a:r>
                <a:rPr lang="zh-CN" altLang="en-US" sz="2400" b="1">
                  <a:solidFill>
                    <a:srgbClr val="000000"/>
                  </a:solidFill>
                  <a:ea typeface="宋体" pitchFamily="2" charset="-122"/>
                </a:rPr>
                <a:t>应用</a:t>
              </a:r>
              <a:br>
                <a:rPr lang="zh-CN" altLang="en-US" sz="2400" b="1">
                  <a:solidFill>
                    <a:srgbClr val="000000"/>
                  </a:solidFill>
                  <a:ea typeface="宋体" pitchFamily="2" charset="-122"/>
                </a:rPr>
              </a:br>
              <a:r>
                <a:rPr lang="zh-CN" altLang="en-US" sz="2400" b="1">
                  <a:solidFill>
                    <a:srgbClr val="000000"/>
                  </a:solidFill>
                  <a:ea typeface="宋体" pitchFamily="2" charset="-122"/>
                </a:rPr>
                <a:t>界面设计</a:t>
              </a:r>
              <a:endParaRPr lang="zh-CN" altLang="en-US" sz="1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7524750" y="310356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D7181F"/>
                </a:solidFill>
                <a:ea typeface="宋体" pitchFamily="2" charset="-122"/>
              </a:rPr>
              <a:t>√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gray">
          <a:xfrm>
            <a:off x="395288" y="1196975"/>
            <a:ext cx="82724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400" smtClean="0"/>
              <a:t>UI</a:t>
            </a:r>
            <a:r>
              <a:rPr lang="zh-CN" altLang="en-US" sz="2400"/>
              <a:t>的编辑方式</a:t>
            </a:r>
          </a:p>
          <a:p>
            <a:pPr marL="342900" indent="-342900"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defRPr/>
            </a:pPr>
            <a:endParaRPr lang="en-US" altLang="zh-CN" sz="2400" b="1" ker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90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753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 animBg="1"/>
      <p:bldP spid="78859" grpId="0" animBg="1"/>
      <p:bldP spid="78872" grpId="0"/>
      <p:bldP spid="24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Activity</a:t>
            </a:r>
            <a:r>
              <a:rPr lang="zh-CN" altLang="en-US" smtClean="0"/>
              <a:t>的生命周期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68413"/>
            <a:ext cx="8445530" cy="5105400"/>
          </a:xfrm>
        </p:spPr>
        <p:txBody>
          <a:bodyPr/>
          <a:lstStyle/>
          <a:p>
            <a:r>
              <a:rPr lang="zh-CN" altLang="en-US" sz="2200" smtClean="0"/>
              <a:t>在</a:t>
            </a:r>
            <a:r>
              <a:rPr lang="en-US" altLang="zh-CN" sz="2200" smtClean="0"/>
              <a:t>Android</a:t>
            </a:r>
            <a:r>
              <a:rPr lang="zh-CN" altLang="en-US" sz="2200" smtClean="0"/>
              <a:t>应用中，可以由多个</a:t>
            </a:r>
            <a:r>
              <a:rPr lang="en-US" altLang="zh-CN" sz="2200" smtClean="0"/>
              <a:t>Activity</a:t>
            </a:r>
            <a:r>
              <a:rPr lang="zh-CN" altLang="en-US" sz="2200" smtClean="0"/>
              <a:t>，这些</a:t>
            </a:r>
            <a:r>
              <a:rPr lang="en-US" altLang="zh-CN" sz="2200" smtClean="0"/>
              <a:t>Activity</a:t>
            </a:r>
            <a:r>
              <a:rPr lang="zh-CN" altLang="en-US" sz="2200" smtClean="0"/>
              <a:t>组成了</a:t>
            </a:r>
            <a:r>
              <a:rPr lang="en-US" altLang="zh-CN" sz="2200" smtClean="0"/>
              <a:t>Activity</a:t>
            </a:r>
            <a:r>
              <a:rPr lang="zh-CN" altLang="en-US" sz="2200" smtClean="0"/>
              <a:t>栈（</a:t>
            </a:r>
            <a:r>
              <a:rPr lang="en-US" altLang="zh-CN" sz="2200" smtClean="0"/>
              <a:t>stack</a:t>
            </a:r>
            <a:r>
              <a:rPr lang="zh-CN" altLang="en-US" sz="2200" smtClean="0"/>
              <a:t>），当前活动的</a:t>
            </a:r>
            <a:r>
              <a:rPr lang="en-US" altLang="zh-CN" sz="2200" smtClean="0"/>
              <a:t>Activity</a:t>
            </a:r>
            <a:r>
              <a:rPr lang="zh-CN" altLang="en-US" sz="2200" smtClean="0"/>
              <a:t>位于栈顶，之前的</a:t>
            </a:r>
            <a:r>
              <a:rPr lang="en-US" altLang="zh-CN" sz="2200" smtClean="0"/>
              <a:t>Activity</a:t>
            </a:r>
            <a:r>
              <a:rPr lang="zh-CN" altLang="en-US" sz="2200" smtClean="0"/>
              <a:t>被压入下面，成为非活动的</a:t>
            </a:r>
            <a:r>
              <a:rPr lang="en-US" altLang="zh-CN" sz="2200" smtClean="0"/>
              <a:t>Activity</a:t>
            </a:r>
            <a:r>
              <a:rPr lang="zh-CN" altLang="en-US" sz="2200" smtClean="0"/>
              <a:t>，等待恢复为活动状态。</a:t>
            </a:r>
            <a:endParaRPr lang="en-US" altLang="zh-CN" sz="2200" smtClean="0"/>
          </a:p>
          <a:p>
            <a:r>
              <a:rPr lang="en-US" altLang="zh-CN" sz="2200" smtClean="0"/>
              <a:t>Activity</a:t>
            </a:r>
            <a:r>
              <a:rPr lang="zh-CN" altLang="en-US" sz="2200" smtClean="0"/>
              <a:t>的</a:t>
            </a:r>
            <a:r>
              <a:rPr lang="en-US" altLang="zh-CN" sz="2200" smtClean="0"/>
              <a:t>4</a:t>
            </a:r>
            <a:r>
              <a:rPr lang="zh-CN" altLang="en-US" sz="2200" smtClean="0"/>
              <a:t>个状态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七个与生命周期相关的回调方法：</a:t>
            </a:r>
            <a:r>
              <a:rPr lang="en-US" altLang="zh-CN" sz="2200" smtClean="0"/>
              <a:t>onCreate(), onStart(), onRestart(), onResume(), onPause(), onStop(), onDestroy()</a:t>
            </a:r>
            <a:endParaRPr lang="zh-CN" altLang="en-US" sz="22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3143248"/>
          <a:ext cx="85725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7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活动状态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当前的</a:t>
                      </a:r>
                      <a:r>
                        <a:rPr lang="en-US" altLang="zh-CN" smtClean="0"/>
                        <a:t>Activity</a:t>
                      </a:r>
                      <a:r>
                        <a:rPr lang="zh-CN" altLang="en-US" smtClean="0"/>
                        <a:t>，位于</a:t>
                      </a:r>
                      <a:r>
                        <a:rPr lang="en-US" altLang="zh-CN" smtClean="0"/>
                        <a:t>Activity</a:t>
                      </a:r>
                      <a:r>
                        <a:rPr lang="zh-CN" altLang="en-US" smtClean="0"/>
                        <a:t>栈顶，用户可见，并且可以获得焦点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暂停状态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失去焦点的</a:t>
                      </a:r>
                      <a:r>
                        <a:rPr lang="en-US" altLang="zh-CN" smtClean="0"/>
                        <a:t>Activity</a:t>
                      </a:r>
                      <a:r>
                        <a:rPr lang="zh-CN" altLang="en-US" smtClean="0"/>
                        <a:t>，仍然可见，内存严重不足时，将被系统</a:t>
                      </a:r>
                      <a:r>
                        <a:rPr lang="en-US" altLang="zh-CN" smtClean="0"/>
                        <a:t>killed</a:t>
                      </a:r>
                      <a:r>
                        <a:rPr lang="zh-CN" altLang="en-US" smtClean="0"/>
                        <a:t>（杀死）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停止状态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该</a:t>
                      </a:r>
                      <a:r>
                        <a:rPr lang="en-US" altLang="zh-CN" smtClean="0"/>
                        <a:t>Activity</a:t>
                      </a:r>
                      <a:r>
                        <a:rPr lang="zh-CN" altLang="en-US" smtClean="0"/>
                        <a:t>被其他</a:t>
                      </a:r>
                      <a:r>
                        <a:rPr lang="en-US" altLang="zh-CN" smtClean="0"/>
                        <a:t>Activity</a:t>
                      </a:r>
                      <a:r>
                        <a:rPr lang="zh-CN" altLang="en-US" smtClean="0"/>
                        <a:t>所覆盖，不可见，但仍然保存所有的状态和信息。当内存低时，将被系统</a:t>
                      </a:r>
                      <a:r>
                        <a:rPr lang="en-US" altLang="zh-CN" smtClean="0"/>
                        <a:t>killed</a:t>
                      </a:r>
                      <a:r>
                        <a:rPr lang="zh-CN" altLang="en-US" smtClean="0"/>
                        <a:t>（杀死）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销毁状态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该</a:t>
                      </a:r>
                      <a:r>
                        <a:rPr lang="en-US" altLang="zh-CN" smtClean="0"/>
                        <a:t>Activity</a:t>
                      </a:r>
                      <a:r>
                        <a:rPr lang="zh-CN" altLang="en-US" smtClean="0"/>
                        <a:t>结束，或</a:t>
                      </a:r>
                      <a:r>
                        <a:rPr lang="en-US" altLang="zh-CN" smtClean="0"/>
                        <a:t>Activity</a:t>
                      </a:r>
                      <a:r>
                        <a:rPr lang="zh-CN" altLang="en-US" smtClean="0"/>
                        <a:t>所在的</a:t>
                      </a:r>
                      <a:r>
                        <a:rPr lang="en-US" altLang="zh-CN" smtClean="0"/>
                        <a:t>Dalvik</a:t>
                      </a:r>
                      <a:r>
                        <a:rPr lang="zh-CN" altLang="en-US" smtClean="0"/>
                        <a:t>进程结束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Activity</a:t>
            </a:r>
            <a:r>
              <a:rPr lang="zh-CN" altLang="en-US"/>
              <a:t>的生命周期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Activity</a:t>
            </a:r>
            <a:r>
              <a:rPr lang="zh-CN" altLang="en-US" smtClean="0"/>
              <a:t>的生命周期</a:t>
            </a: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1406" y="1928802"/>
            <a:ext cx="4143404" cy="46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启动时，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onCreate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onStart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onResume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被调用，然后界面出现在屏幕上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被其它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覆盖时，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onPause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被调用，转入后台运行；如果被完全覆盖，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变为不可见，还将调用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onStop</a:t>
            </a: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最前面的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退出后，它所覆盖的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被恢复，调用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onResume</a:t>
            </a: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退出时，调用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onDestory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，如按回退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(Back)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键或内存不足时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4448745" y="859629"/>
            <a:ext cx="4695255" cy="5953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02-3 Activity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5123" name="组合 36"/>
          <p:cNvGrpSpPr>
            <a:grpSpLocks/>
          </p:cNvGrpSpPr>
          <p:nvPr/>
        </p:nvGrpSpPr>
        <p:grpSpPr bwMode="auto">
          <a:xfrm>
            <a:off x="1828800" y="1814518"/>
            <a:ext cx="5410200" cy="665163"/>
            <a:chOff x="1828800" y="2024063"/>
            <a:chExt cx="5410200" cy="665162"/>
          </a:xfrm>
        </p:grpSpPr>
        <p:grpSp>
          <p:nvGrpSpPr>
            <p:cNvPr id="5157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516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sp>
          <p:nvSpPr>
            <p:cNvPr id="5158" name="Line 11"/>
            <p:cNvSpPr>
              <a:spLocks noChangeShapeType="1"/>
            </p:cNvSpPr>
            <p:nvPr/>
          </p:nvSpPr>
          <p:spPr bwMode="auto">
            <a:xfrm>
              <a:off x="2438400" y="2633663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Text Box 12"/>
            <p:cNvSpPr txBox="1">
              <a:spLocks noChangeArrowheads="1"/>
            </p:cNvSpPr>
            <p:nvPr/>
          </p:nvSpPr>
          <p:spPr bwMode="auto">
            <a:xfrm>
              <a:off x="3000364" y="2100263"/>
              <a:ext cx="1915909" cy="461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solidFill>
                    <a:schemeClr val="tx2"/>
                  </a:solidFill>
                </a:rPr>
                <a:t>Activity</a:t>
              </a:r>
              <a:r>
                <a:rPr lang="zh-CN" altLang="en-US" sz="2400" b="1" dirty="0" smtClean="0">
                  <a:solidFill>
                    <a:schemeClr val="tx2"/>
                  </a:solidFill>
                </a:rPr>
                <a:t>介绍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5160" name="Text Box 13"/>
            <p:cNvSpPr txBox="1">
              <a:spLocks noChangeArrowheads="1"/>
            </p:cNvSpPr>
            <p:nvPr/>
          </p:nvSpPr>
          <p:spPr bwMode="gray">
            <a:xfrm>
              <a:off x="2025650" y="2122488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124" name="组合 37"/>
          <p:cNvGrpSpPr>
            <a:grpSpLocks/>
          </p:cNvGrpSpPr>
          <p:nvPr/>
        </p:nvGrpSpPr>
        <p:grpSpPr bwMode="auto">
          <a:xfrm>
            <a:off x="1828800" y="2728918"/>
            <a:ext cx="5410200" cy="665163"/>
            <a:chOff x="1828800" y="2938463"/>
            <a:chExt cx="5410200" cy="665162"/>
          </a:xfrm>
        </p:grpSpPr>
        <p:grpSp>
          <p:nvGrpSpPr>
            <p:cNvPr id="5150" name="Group 7"/>
            <p:cNvGrpSpPr>
              <a:grpSpLocks/>
            </p:cNvGrpSpPr>
            <p:nvPr/>
          </p:nvGrpSpPr>
          <p:grpSpPr bwMode="auto">
            <a:xfrm>
              <a:off x="1828800" y="2938463"/>
              <a:ext cx="762000" cy="665162"/>
              <a:chOff x="3174" y="2656"/>
              <a:chExt cx="1549" cy="1351"/>
            </a:xfrm>
          </p:grpSpPr>
          <p:sp>
            <p:nvSpPr>
              <p:cNvPr id="5154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sp>
          <p:nvSpPr>
            <p:cNvPr id="5151" name="Line 14"/>
            <p:cNvSpPr>
              <a:spLocks noChangeShapeType="1"/>
            </p:cNvSpPr>
            <p:nvPr/>
          </p:nvSpPr>
          <p:spPr bwMode="auto">
            <a:xfrm>
              <a:off x="2438400" y="3548063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Text Box 15"/>
            <p:cNvSpPr txBox="1">
              <a:spLocks noChangeArrowheads="1"/>
            </p:cNvSpPr>
            <p:nvPr/>
          </p:nvSpPr>
          <p:spPr bwMode="auto">
            <a:xfrm>
              <a:off x="3000364" y="3014663"/>
              <a:ext cx="2528256" cy="461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solidFill>
                    <a:schemeClr val="tx2"/>
                  </a:solidFill>
                </a:rPr>
                <a:t>Activity</a:t>
              </a:r>
              <a:r>
                <a:rPr lang="zh-CN" altLang="en-US" sz="2400" b="1" dirty="0" smtClean="0">
                  <a:solidFill>
                    <a:schemeClr val="tx2"/>
                  </a:solidFill>
                </a:rPr>
                <a:t>生命周期</a:t>
              </a:r>
              <a:endParaRPr lang="zh-CN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5153" name="Text Box 16"/>
            <p:cNvSpPr txBox="1">
              <a:spLocks noChangeArrowheads="1"/>
            </p:cNvSpPr>
            <p:nvPr/>
          </p:nvSpPr>
          <p:spPr bwMode="gray">
            <a:xfrm>
              <a:off x="2025650" y="3036888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125" name="组合 38"/>
          <p:cNvGrpSpPr>
            <a:grpSpLocks/>
          </p:cNvGrpSpPr>
          <p:nvPr/>
        </p:nvGrpSpPr>
        <p:grpSpPr bwMode="auto">
          <a:xfrm>
            <a:off x="1828800" y="3621093"/>
            <a:ext cx="5871890" cy="665163"/>
            <a:chOff x="1828800" y="3830638"/>
            <a:chExt cx="5871890" cy="665162"/>
          </a:xfrm>
        </p:grpSpPr>
        <p:grpSp>
          <p:nvGrpSpPr>
            <p:cNvPr id="5143" name="Group 17"/>
            <p:cNvGrpSpPr>
              <a:grpSpLocks/>
            </p:cNvGrpSpPr>
            <p:nvPr/>
          </p:nvGrpSpPr>
          <p:grpSpPr bwMode="auto">
            <a:xfrm>
              <a:off x="1828800" y="3830638"/>
              <a:ext cx="762000" cy="665162"/>
              <a:chOff x="1110" y="2656"/>
              <a:chExt cx="1549" cy="1351"/>
            </a:xfrm>
          </p:grpSpPr>
          <p:sp>
            <p:nvSpPr>
              <p:cNvPr id="514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sp>
          <p:nvSpPr>
            <p:cNvPr id="5144" name="Line 25"/>
            <p:cNvSpPr>
              <a:spLocks noChangeShapeType="1"/>
            </p:cNvSpPr>
            <p:nvPr/>
          </p:nvSpPr>
          <p:spPr bwMode="auto">
            <a:xfrm>
              <a:off x="2438400" y="4440238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Text Box 26"/>
            <p:cNvSpPr txBox="1">
              <a:spLocks noChangeArrowheads="1"/>
            </p:cNvSpPr>
            <p:nvPr/>
          </p:nvSpPr>
          <p:spPr bwMode="auto">
            <a:xfrm>
              <a:off x="3000364" y="3906838"/>
              <a:ext cx="4700326" cy="461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smtClean="0">
                  <a:solidFill>
                    <a:schemeClr val="tx2"/>
                  </a:solidFill>
                </a:rPr>
                <a:t>创建、配置、启动、关闭</a:t>
              </a:r>
              <a:r>
                <a:rPr lang="en-US" altLang="zh-CN" sz="2400" b="1" smtClean="0">
                  <a:solidFill>
                    <a:schemeClr val="tx2"/>
                  </a:solidFill>
                </a:rPr>
                <a:t>Activity</a:t>
              </a:r>
              <a:endParaRPr lang="zh-CN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5146" name="Text Box 27"/>
            <p:cNvSpPr txBox="1">
              <a:spLocks noChangeArrowheads="1"/>
            </p:cNvSpPr>
            <p:nvPr/>
          </p:nvSpPr>
          <p:spPr bwMode="gray">
            <a:xfrm>
              <a:off x="2025650" y="3929063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5126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Activity</a:t>
            </a:r>
            <a:r>
              <a:rPr lang="zh-CN" altLang="en-US"/>
              <a:t>的生命周期</a:t>
            </a:r>
          </a:p>
        </p:txBody>
      </p:sp>
      <p:pic>
        <p:nvPicPr>
          <p:cNvPr id="1026" name="Picture 2" descr="https://timgsa.baidu.com/timg?image&amp;quality=80&amp;size=b9999_10000&amp;sec=1553534976959&amp;di=cc46d3e10bfc99a81f0b88d66f45faa5&amp;imgtype=0&amp;src=http%3A%2F%2Fwww.3g-edu.org%2Fnews%2Fimages%2Farticles%2F3G121-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58" y="2636912"/>
            <a:ext cx="49149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95536" y="137386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的生命周期可分为全生命周期、可视生命周期和活动生命周期。每个生命周期包含不同的事件回调方法。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Activity</a:t>
            </a:r>
            <a:r>
              <a:rPr lang="zh-CN" altLang="en-US"/>
              <a:t>的生命周期</a:t>
            </a:r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924300" y="1530350"/>
            <a:ext cx="1511300" cy="647700"/>
            <a:chOff x="2653" y="845"/>
            <a:chExt cx="952" cy="408"/>
          </a:xfrm>
        </p:grpSpPr>
        <p:sp>
          <p:nvSpPr>
            <p:cNvPr id="21538" name="AutoShape 6"/>
            <p:cNvSpPr>
              <a:spLocks noChangeArrowheads="1"/>
            </p:cNvSpPr>
            <p:nvPr/>
          </p:nvSpPr>
          <p:spPr bwMode="auto">
            <a:xfrm>
              <a:off x="2653" y="845"/>
              <a:ext cx="952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BF8C5"/>
                </a:gs>
                <a:gs pos="50000">
                  <a:srgbClr val="66F07D"/>
                </a:gs>
                <a:gs pos="100000">
                  <a:srgbClr val="BBF8C5"/>
                </a:gs>
              </a:gsLst>
              <a:lin ang="5400000" scaled="1"/>
            </a:gradFill>
            <a:ln w="9525">
              <a:solidFill>
                <a:srgbClr val="66F0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39" name="AutoShape 16"/>
            <p:cNvSpPr>
              <a:spLocks noChangeArrowheads="1"/>
            </p:cNvSpPr>
            <p:nvPr/>
          </p:nvSpPr>
          <p:spPr bwMode="auto">
            <a:xfrm>
              <a:off x="2661" y="856"/>
              <a:ext cx="936" cy="181"/>
            </a:xfrm>
            <a:prstGeom prst="roundRect">
              <a:avLst>
                <a:gd name="adj" fmla="val 29833"/>
              </a:avLst>
            </a:prstGeom>
            <a:gradFill rotWithShape="1">
              <a:gsLst>
                <a:gs pos="0">
                  <a:srgbClr val="F5FEF7"/>
                </a:gs>
                <a:gs pos="100000">
                  <a:srgbClr val="66F07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40" name="Text Box 20"/>
            <p:cNvSpPr txBox="1">
              <a:spLocks noChangeArrowheads="1"/>
            </p:cNvSpPr>
            <p:nvPr/>
          </p:nvSpPr>
          <p:spPr bwMode="auto">
            <a:xfrm>
              <a:off x="2665" y="902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latin typeface="+mj-ea"/>
                  <a:ea typeface="+mj-ea"/>
                </a:rPr>
                <a:t>运行状态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877050" y="3906838"/>
            <a:ext cx="1511300" cy="647700"/>
            <a:chOff x="4014" y="2160"/>
            <a:chExt cx="952" cy="408"/>
          </a:xfrm>
        </p:grpSpPr>
        <p:sp>
          <p:nvSpPr>
            <p:cNvPr id="21535" name="AutoShape 7"/>
            <p:cNvSpPr>
              <a:spLocks noChangeArrowheads="1"/>
            </p:cNvSpPr>
            <p:nvPr/>
          </p:nvSpPr>
          <p:spPr bwMode="auto">
            <a:xfrm>
              <a:off x="4014" y="2160"/>
              <a:ext cx="952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DE0A7"/>
                </a:gs>
                <a:gs pos="50000">
                  <a:srgbClr val="FBC353"/>
                </a:gs>
                <a:gs pos="100000">
                  <a:srgbClr val="FDE0A7"/>
                </a:gs>
              </a:gsLst>
              <a:lin ang="5400000" scaled="1"/>
            </a:gradFill>
            <a:ln w="9525">
              <a:solidFill>
                <a:srgbClr val="FBC3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536" name="AutoShape 14"/>
            <p:cNvSpPr>
              <a:spLocks noChangeArrowheads="1"/>
            </p:cNvSpPr>
            <p:nvPr/>
          </p:nvSpPr>
          <p:spPr bwMode="auto">
            <a:xfrm>
              <a:off x="4019" y="2169"/>
              <a:ext cx="939" cy="181"/>
            </a:xfrm>
            <a:prstGeom prst="roundRect">
              <a:avLst>
                <a:gd name="adj" fmla="val 29833"/>
              </a:avLst>
            </a:prstGeom>
            <a:gradFill rotWithShape="1">
              <a:gsLst>
                <a:gs pos="0">
                  <a:srgbClr val="FFFBF4"/>
                </a:gs>
                <a:gs pos="100000">
                  <a:srgbClr val="FBC35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537" name="Text Box 21"/>
            <p:cNvSpPr txBox="1">
              <a:spLocks noChangeArrowheads="1"/>
            </p:cNvSpPr>
            <p:nvPr/>
          </p:nvSpPr>
          <p:spPr bwMode="auto">
            <a:xfrm>
              <a:off x="4026" y="2217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solidFill>
                    <a:schemeClr val="tx2"/>
                  </a:solidFill>
                  <a:latin typeface="+mj-ea"/>
                  <a:ea typeface="+mj-ea"/>
                </a:rPr>
                <a:t>暂停状态</a:t>
              </a:r>
              <a:endParaRPr lang="zh-CN" altLang="en-US" sz="2400">
                <a:latin typeface="+mj-ea"/>
                <a:ea typeface="+mj-ea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55650" y="3906838"/>
            <a:ext cx="1511300" cy="647700"/>
            <a:chOff x="1882" y="2387"/>
            <a:chExt cx="952" cy="408"/>
          </a:xfrm>
        </p:grpSpPr>
        <p:sp>
          <p:nvSpPr>
            <p:cNvPr id="21532" name="AutoShape 9"/>
            <p:cNvSpPr>
              <a:spLocks noChangeArrowheads="1"/>
            </p:cNvSpPr>
            <p:nvPr/>
          </p:nvSpPr>
          <p:spPr bwMode="auto">
            <a:xfrm>
              <a:off x="1882" y="2387"/>
              <a:ext cx="952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4E4E4"/>
                </a:gs>
                <a:gs pos="50000">
                  <a:srgbClr val="B2B2B2"/>
                </a:gs>
                <a:gs pos="100000">
                  <a:srgbClr val="E4E4E4"/>
                </a:gs>
              </a:gsLst>
              <a:lin ang="5400000" scaled="1"/>
            </a:gra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533" name="AutoShape 18"/>
            <p:cNvSpPr>
              <a:spLocks noChangeArrowheads="1"/>
            </p:cNvSpPr>
            <p:nvPr/>
          </p:nvSpPr>
          <p:spPr bwMode="auto">
            <a:xfrm>
              <a:off x="1888" y="2391"/>
              <a:ext cx="939" cy="181"/>
            </a:xfrm>
            <a:prstGeom prst="roundRect">
              <a:avLst>
                <a:gd name="adj" fmla="val 29833"/>
              </a:avLst>
            </a:prstGeom>
            <a:gradFill rotWithShape="1">
              <a:gsLst>
                <a:gs pos="0">
                  <a:srgbClr val="FAFAFA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534" name="Text Box 22"/>
            <p:cNvSpPr txBox="1">
              <a:spLocks noChangeArrowheads="1"/>
            </p:cNvSpPr>
            <p:nvPr/>
          </p:nvSpPr>
          <p:spPr bwMode="auto">
            <a:xfrm>
              <a:off x="1915" y="2444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latin typeface="+mj-ea"/>
                  <a:ea typeface="+mj-ea"/>
                </a:rPr>
                <a:t>停止状态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924300" y="6138863"/>
            <a:ext cx="1511300" cy="647700"/>
            <a:chOff x="2653" y="3339"/>
            <a:chExt cx="952" cy="408"/>
          </a:xfrm>
        </p:grpSpPr>
        <p:sp>
          <p:nvSpPr>
            <p:cNvPr id="21529" name="AutoShape 8"/>
            <p:cNvSpPr>
              <a:spLocks noChangeArrowheads="1"/>
            </p:cNvSpPr>
            <p:nvPr/>
          </p:nvSpPr>
          <p:spPr bwMode="auto">
            <a:xfrm>
              <a:off x="2653" y="3339"/>
              <a:ext cx="952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5A3A3"/>
                </a:gs>
                <a:gs pos="50000">
                  <a:srgbClr val="EB4B4B"/>
                </a:gs>
                <a:gs pos="100000">
                  <a:srgbClr val="F5A3A3"/>
                </a:gs>
              </a:gsLst>
              <a:lin ang="5400000" scaled="1"/>
            </a:gradFill>
            <a:ln w="9525">
              <a:solidFill>
                <a:srgbClr val="EB4B4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530" name="AutoShape 17"/>
            <p:cNvSpPr>
              <a:spLocks noChangeArrowheads="1"/>
            </p:cNvSpPr>
            <p:nvPr/>
          </p:nvSpPr>
          <p:spPr bwMode="auto">
            <a:xfrm>
              <a:off x="2659" y="3346"/>
              <a:ext cx="939" cy="181"/>
            </a:xfrm>
            <a:prstGeom prst="roundRect">
              <a:avLst>
                <a:gd name="adj" fmla="val 29833"/>
              </a:avLst>
            </a:prstGeom>
            <a:gradFill rotWithShape="1">
              <a:gsLst>
                <a:gs pos="0">
                  <a:srgbClr val="FEF4F4"/>
                </a:gs>
                <a:gs pos="100000">
                  <a:srgbClr val="EB4B4B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531" name="Text Box 23"/>
            <p:cNvSpPr txBox="1">
              <a:spLocks noChangeArrowheads="1"/>
            </p:cNvSpPr>
            <p:nvPr/>
          </p:nvSpPr>
          <p:spPr bwMode="auto">
            <a:xfrm>
              <a:off x="2675" y="3406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solidFill>
                    <a:schemeClr val="tx2"/>
                  </a:solidFill>
                  <a:latin typeface="+mj-ea"/>
                  <a:ea typeface="+mj-ea"/>
                </a:rPr>
                <a:t>销毁状态</a:t>
              </a:r>
              <a:endParaRPr lang="zh-CN" altLang="en-US" sz="2400">
                <a:latin typeface="+mj-ea"/>
                <a:ea typeface="+mj-ea"/>
              </a:endParaRPr>
            </a:p>
          </p:txBody>
        </p:sp>
      </p:grpSp>
      <p:cxnSp>
        <p:nvCxnSpPr>
          <p:cNvPr id="120863" name="AutoShape 31"/>
          <p:cNvCxnSpPr>
            <a:cxnSpLocks noChangeShapeType="1"/>
          </p:cNvCxnSpPr>
          <p:nvPr/>
        </p:nvCxnSpPr>
        <p:spPr bwMode="auto">
          <a:xfrm>
            <a:off x="5543550" y="1790700"/>
            <a:ext cx="2124075" cy="19081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0864" name="AutoShape 32"/>
          <p:cNvCxnSpPr>
            <a:cxnSpLocks noChangeShapeType="1"/>
          </p:cNvCxnSpPr>
          <p:nvPr/>
        </p:nvCxnSpPr>
        <p:spPr bwMode="auto">
          <a:xfrm rot="5400000">
            <a:off x="5895975" y="4527550"/>
            <a:ext cx="1703388" cy="2192338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0865" name="AutoShape 33"/>
          <p:cNvCxnSpPr>
            <a:cxnSpLocks noChangeShapeType="1"/>
          </p:cNvCxnSpPr>
          <p:nvPr/>
        </p:nvCxnSpPr>
        <p:spPr bwMode="auto">
          <a:xfrm rot="10800000" flipV="1">
            <a:off x="1366838" y="1790700"/>
            <a:ext cx="2286000" cy="200342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0866" name="AutoShape 34"/>
          <p:cNvCxnSpPr>
            <a:cxnSpLocks noChangeShapeType="1"/>
          </p:cNvCxnSpPr>
          <p:nvPr/>
        </p:nvCxnSpPr>
        <p:spPr bwMode="auto">
          <a:xfrm rot="16200000" flipH="1">
            <a:off x="1651794" y="4450556"/>
            <a:ext cx="1803400" cy="2300288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0867" name="AutoShape 35"/>
          <p:cNvCxnSpPr>
            <a:cxnSpLocks noChangeShapeType="1"/>
          </p:cNvCxnSpPr>
          <p:nvPr/>
        </p:nvCxnSpPr>
        <p:spPr bwMode="auto">
          <a:xfrm rot="16200000" flipH="1">
            <a:off x="4763294" y="2131219"/>
            <a:ext cx="1903413" cy="214312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20869" name="AutoShape 37"/>
          <p:cNvCxnSpPr>
            <a:cxnSpLocks noChangeShapeType="1"/>
          </p:cNvCxnSpPr>
          <p:nvPr/>
        </p:nvCxnSpPr>
        <p:spPr bwMode="auto">
          <a:xfrm flipV="1">
            <a:off x="2428875" y="2251075"/>
            <a:ext cx="2124075" cy="201612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0871" name="AutoShape 39"/>
          <p:cNvCxnSpPr>
            <a:cxnSpLocks noChangeShapeType="1"/>
          </p:cNvCxnSpPr>
          <p:nvPr/>
        </p:nvCxnSpPr>
        <p:spPr bwMode="auto">
          <a:xfrm>
            <a:off x="5492750" y="1819275"/>
            <a:ext cx="15875" cy="4624388"/>
          </a:xfrm>
          <a:prstGeom prst="curvedConnector3">
            <a:avLst>
              <a:gd name="adj1" fmla="val 1540000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20872" name="AutoShape 40"/>
          <p:cNvCxnSpPr>
            <a:cxnSpLocks noChangeShapeType="1"/>
          </p:cNvCxnSpPr>
          <p:nvPr/>
        </p:nvCxnSpPr>
        <p:spPr bwMode="auto">
          <a:xfrm rot="10800000" flipH="1" flipV="1">
            <a:off x="3779838" y="1819275"/>
            <a:ext cx="15875" cy="4624388"/>
          </a:xfrm>
          <a:prstGeom prst="curvedConnector3">
            <a:avLst>
              <a:gd name="adj1" fmla="val -144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0873" name="Text Box 41"/>
          <p:cNvSpPr txBox="1">
            <a:spLocks noChangeArrowheads="1"/>
          </p:cNvSpPr>
          <p:nvPr/>
        </p:nvSpPr>
        <p:spPr bwMode="auto">
          <a:xfrm rot="2681164">
            <a:off x="5722938" y="2106613"/>
            <a:ext cx="2238375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a typeface="宋体" pitchFamily="2" charset="-122"/>
              </a:rPr>
              <a:t>被</a:t>
            </a:r>
            <a:r>
              <a:rPr lang="en-US" altLang="zh-CN" sz="2000" b="1">
                <a:ea typeface="宋体" pitchFamily="2" charset="-122"/>
              </a:rPr>
              <a:t>Dialog</a:t>
            </a:r>
            <a:r>
              <a:rPr lang="zh-CN" altLang="en-US" sz="2000" b="1">
                <a:ea typeface="宋体" pitchFamily="2" charset="-122"/>
              </a:rPr>
              <a:t>或者透明</a:t>
            </a:r>
            <a:br>
              <a:rPr lang="zh-CN" altLang="en-US" sz="2000" b="1">
                <a:ea typeface="宋体" pitchFamily="2" charset="-122"/>
              </a:rPr>
            </a:br>
            <a:r>
              <a:rPr lang="zh-CN" altLang="en-US" sz="2000" b="1">
                <a:ea typeface="宋体" pitchFamily="2" charset="-122"/>
              </a:rPr>
              <a:t>的</a:t>
            </a:r>
            <a:r>
              <a:rPr lang="en-US" altLang="zh-CN" sz="2000" b="1">
                <a:ea typeface="宋体" pitchFamily="2" charset="-122"/>
              </a:rPr>
              <a:t>Activity</a:t>
            </a:r>
            <a:r>
              <a:rPr lang="zh-CN" altLang="en-US" sz="2000" b="1">
                <a:ea typeface="宋体" pitchFamily="2" charset="-122"/>
              </a:rPr>
              <a:t>覆盖</a:t>
            </a:r>
          </a:p>
        </p:txBody>
      </p:sp>
      <p:sp>
        <p:nvSpPr>
          <p:cNvPr id="120880" name="Text Box 48"/>
          <p:cNvSpPr txBox="1">
            <a:spLocks noChangeArrowheads="1"/>
          </p:cNvSpPr>
          <p:nvPr/>
        </p:nvSpPr>
        <p:spPr bwMode="auto">
          <a:xfrm rot="-2572186">
            <a:off x="1039813" y="2179638"/>
            <a:ext cx="2122487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a typeface="宋体" pitchFamily="2" charset="-122"/>
              </a:rPr>
              <a:t>被另一个</a:t>
            </a:r>
            <a:r>
              <a:rPr lang="en-US" altLang="zh-CN" sz="2000" b="1">
                <a:ea typeface="宋体" pitchFamily="2" charset="-122"/>
              </a:rPr>
              <a:t>Activity</a:t>
            </a:r>
            <a:br>
              <a:rPr lang="en-US" altLang="zh-CN" sz="2000" b="1">
                <a:ea typeface="宋体" pitchFamily="2" charset="-122"/>
              </a:rPr>
            </a:br>
            <a:r>
              <a:rPr lang="zh-CN" altLang="en-US" sz="2000" b="1">
                <a:ea typeface="宋体" pitchFamily="2" charset="-122"/>
              </a:rPr>
              <a:t>覆盖，不可见</a:t>
            </a:r>
          </a:p>
        </p:txBody>
      </p:sp>
      <p:sp>
        <p:nvSpPr>
          <p:cNvPr id="120881" name="Text Box 49"/>
          <p:cNvSpPr txBox="1">
            <a:spLocks noChangeArrowheads="1"/>
          </p:cNvSpPr>
          <p:nvPr/>
        </p:nvSpPr>
        <p:spPr bwMode="auto">
          <a:xfrm rot="-2339297">
            <a:off x="6099175" y="5564188"/>
            <a:ext cx="1717675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a typeface="宋体" pitchFamily="2" charset="-122"/>
              </a:rPr>
              <a:t>系统内存严重</a:t>
            </a:r>
            <a:br>
              <a:rPr lang="zh-CN" altLang="en-US" sz="2000" b="1">
                <a:ea typeface="宋体" pitchFamily="2" charset="-122"/>
              </a:rPr>
            </a:br>
            <a:r>
              <a:rPr lang="zh-CN" altLang="en-US" sz="2000" b="1">
                <a:ea typeface="宋体" pitchFamily="2" charset="-122"/>
              </a:rPr>
              <a:t>不足，被回收</a:t>
            </a:r>
          </a:p>
        </p:txBody>
      </p:sp>
      <p:sp>
        <p:nvSpPr>
          <p:cNvPr id="120882" name="Text Box 50"/>
          <p:cNvSpPr txBox="1">
            <a:spLocks noChangeArrowheads="1"/>
          </p:cNvSpPr>
          <p:nvPr/>
        </p:nvSpPr>
        <p:spPr bwMode="auto">
          <a:xfrm rot="2628845">
            <a:off x="1127125" y="5491163"/>
            <a:ext cx="1973263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a typeface="宋体" pitchFamily="2" charset="-122"/>
              </a:rPr>
              <a:t>系统内存不足，</a:t>
            </a:r>
            <a:br>
              <a:rPr lang="zh-CN" altLang="en-US" sz="2000" b="1">
                <a:ea typeface="宋体" pitchFamily="2" charset="-122"/>
              </a:rPr>
            </a:br>
            <a:r>
              <a:rPr lang="zh-CN" altLang="en-US" sz="2000" b="1">
                <a:ea typeface="宋体" pitchFamily="2" charset="-122"/>
              </a:rPr>
              <a:t>被回收</a:t>
            </a:r>
          </a:p>
        </p:txBody>
      </p:sp>
      <p:sp>
        <p:nvSpPr>
          <p:cNvPr id="120883" name="Text Box 51"/>
          <p:cNvSpPr txBox="1">
            <a:spLocks noChangeArrowheads="1"/>
          </p:cNvSpPr>
          <p:nvPr/>
        </p:nvSpPr>
        <p:spPr bwMode="auto">
          <a:xfrm rot="2299655">
            <a:off x="4643438" y="3259138"/>
            <a:ext cx="1608137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a typeface="宋体" pitchFamily="2" charset="-122"/>
              </a:rPr>
              <a:t>被覆盖的</a:t>
            </a:r>
            <a:br>
              <a:rPr lang="zh-CN" altLang="en-US" sz="2000" b="1">
                <a:ea typeface="宋体" pitchFamily="2" charset="-122"/>
              </a:rPr>
            </a:br>
            <a:r>
              <a:rPr lang="en-US" altLang="zh-CN" sz="2000" b="1">
                <a:ea typeface="宋体" pitchFamily="2" charset="-122"/>
              </a:rPr>
              <a:t>Activity</a:t>
            </a:r>
            <a:r>
              <a:rPr lang="zh-CN" altLang="en-US" sz="2000" b="1">
                <a:ea typeface="宋体" pitchFamily="2" charset="-122"/>
              </a:rPr>
              <a:t>返回</a:t>
            </a:r>
          </a:p>
        </p:txBody>
      </p:sp>
      <p:sp>
        <p:nvSpPr>
          <p:cNvPr id="120884" name="Text Box 52"/>
          <p:cNvSpPr txBox="1">
            <a:spLocks noChangeArrowheads="1"/>
          </p:cNvSpPr>
          <p:nvPr/>
        </p:nvSpPr>
        <p:spPr bwMode="auto">
          <a:xfrm rot="-2314612">
            <a:off x="3081338" y="3370263"/>
            <a:ext cx="145415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ea typeface="宋体" pitchFamily="2" charset="-122"/>
              </a:rPr>
              <a:t>被重新激活</a:t>
            </a:r>
          </a:p>
        </p:txBody>
      </p:sp>
      <p:sp>
        <p:nvSpPr>
          <p:cNvPr id="120885" name="Text Box 53"/>
          <p:cNvSpPr txBox="1">
            <a:spLocks noChangeArrowheads="1"/>
          </p:cNvSpPr>
          <p:nvPr/>
        </p:nvSpPr>
        <p:spPr bwMode="auto">
          <a:xfrm>
            <a:off x="2916238" y="4411663"/>
            <a:ext cx="1295400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latin typeface="+mj-ea"/>
                <a:ea typeface="+mj-ea"/>
              </a:rPr>
              <a:t>发生异常</a:t>
            </a:r>
          </a:p>
          <a:p>
            <a:pPr algn="ctr">
              <a:defRPr/>
            </a:pPr>
            <a:r>
              <a:rPr lang="zh-CN" altLang="en-US" sz="2000" b="1" dirty="0">
                <a:latin typeface="+mj-ea"/>
                <a:ea typeface="+mj-ea"/>
              </a:rPr>
              <a:t>或</a:t>
            </a:r>
          </a:p>
          <a:p>
            <a:pPr algn="ctr">
              <a:defRPr/>
            </a:pPr>
            <a:r>
              <a:rPr lang="zh-CN" altLang="en-US" sz="2000" b="1" dirty="0">
                <a:latin typeface="+mj-ea"/>
                <a:ea typeface="+mj-ea"/>
              </a:rPr>
              <a:t>其它情况</a:t>
            </a:r>
          </a:p>
        </p:txBody>
      </p:sp>
      <p:sp>
        <p:nvSpPr>
          <p:cNvPr id="120889" name="Text Box 57"/>
          <p:cNvSpPr txBox="1">
            <a:spLocks noChangeArrowheads="1"/>
          </p:cNvSpPr>
          <p:nvPr/>
        </p:nvSpPr>
        <p:spPr bwMode="auto">
          <a:xfrm>
            <a:off x="4930775" y="4502150"/>
            <a:ext cx="1512888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>
                <a:latin typeface="+mj-ea"/>
                <a:ea typeface="+mj-ea"/>
              </a:rPr>
              <a:t>Activity</a:t>
            </a:r>
            <a:r>
              <a:rPr lang="zh-CN" altLang="en-US" sz="2000" b="1">
                <a:latin typeface="+mj-ea"/>
                <a:ea typeface="+mj-ea"/>
              </a:rPr>
              <a:t>新实例启动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611188" y="1071563"/>
            <a:ext cx="8281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的生命周期状态转变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08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0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0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0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0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0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0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3" grpId="0" animBg="1"/>
      <p:bldP spid="120880" grpId="0" animBg="1"/>
      <p:bldP spid="120881" grpId="0" animBg="1"/>
      <p:bldP spid="120882" grpId="0" animBg="1"/>
      <p:bldP spid="120883" grpId="0" animBg="1"/>
      <p:bldP spid="120884" grpId="0" animBg="1"/>
      <p:bldP spid="120885" grpId="0" animBg="1"/>
      <p:bldP spid="120889" grpId="0" animBg="1"/>
      <p:bldP spid="36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Activity</a:t>
            </a:r>
            <a:r>
              <a:rPr lang="zh-CN" altLang="en-US"/>
              <a:t>的生命周期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gray">
          <a:xfrm>
            <a:off x="468313" y="1052513"/>
            <a:ext cx="8675687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400" b="1" dirty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Activity </a:t>
            </a:r>
            <a:r>
              <a:rPr lang="zh-CN" altLang="en-US" sz="2400" b="1" dirty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生命周期事件处理函数 </a:t>
            </a:r>
            <a:endParaRPr lang="en-US" altLang="zh-CN" sz="2400" b="1" dirty="0">
              <a:solidFill>
                <a:srgbClr val="1C2D40"/>
              </a:solidFill>
              <a:latin typeface="微软雅黑" pitchFamily="34" charset="-122"/>
              <a:ea typeface="宋体" pitchFamily="2" charset="-122"/>
            </a:endParaRPr>
          </a:p>
          <a:p>
            <a:pPr marL="723900" lvl="1" indent="-361950" eaLnBrk="0" hangingPunct="0">
              <a:lnSpc>
                <a:spcPct val="130000"/>
              </a:lnSpc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onCreate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(Bundle)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首先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创建（即离开销毁状态）时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调用该方法。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执行一次性的初始化工作。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参数</a:t>
            </a:r>
          </a:p>
          <a:p>
            <a:pPr marL="1352550" lvl="3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之前是被冻结状态，其状态由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提供。</a:t>
            </a:r>
          </a:p>
          <a:p>
            <a:pPr marL="1352550" lvl="3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接受参数为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或由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onSaveInstanceState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方法保存的状态信息。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其后调用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onStart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onRestart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方法。 </a:t>
            </a:r>
          </a:p>
          <a:p>
            <a:pPr marL="723900" lvl="1" indent="-361950" eaLnBrk="0" hangingPunct="0">
              <a:lnSpc>
                <a:spcPct val="130000"/>
              </a:lnSpc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onStart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对用户即将可见时调用。</a:t>
            </a:r>
          </a:p>
          <a:p>
            <a:pPr marL="723900" lvl="1" indent="-361950" eaLnBrk="0" hangingPunct="0">
              <a:lnSpc>
                <a:spcPct val="130000"/>
              </a:lnSpc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onResume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用户可以开始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进行交互（即进入运行状态）时会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调用该方法。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Activity</a:t>
            </a:r>
            <a:r>
              <a:rPr lang="zh-CN" altLang="en-US"/>
              <a:t>的生命周期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gray">
          <a:xfrm>
            <a:off x="468313" y="1052513"/>
            <a:ext cx="86756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400" b="1" dirty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Activity </a:t>
            </a:r>
            <a:r>
              <a:rPr lang="zh-CN" altLang="en-US" sz="2400" b="1" dirty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生命周期事件处理函数 </a:t>
            </a:r>
            <a:endParaRPr lang="en-US" altLang="zh-CN" sz="2400" b="1" dirty="0">
              <a:solidFill>
                <a:srgbClr val="1C2D40"/>
              </a:solidFill>
              <a:latin typeface="微软雅黑" pitchFamily="34" charset="-122"/>
              <a:ea typeface="宋体" pitchFamily="2" charset="-122"/>
            </a:endParaRPr>
          </a:p>
          <a:p>
            <a:pPr marL="723900" lvl="1" indent="-361950" eaLnBrk="0" hangingPunct="0">
              <a:lnSpc>
                <a:spcPct val="130000"/>
              </a:lnSpc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onPause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后台（即离开运行状态）时会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运行该方法。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0" hangingPunct="0">
              <a:lnSpc>
                <a:spcPct val="130000"/>
              </a:lnSpc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onStop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变为不可见时，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调用该方法。</a:t>
            </a:r>
          </a:p>
          <a:p>
            <a:pPr marL="723900" lvl="1" indent="-361950" eaLnBrk="0" hangingPunct="0">
              <a:lnSpc>
                <a:spcPct val="130000"/>
              </a:lnSpc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onRestart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将已处于停止状态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显示给用户。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0" hangingPunct="0">
              <a:lnSpc>
                <a:spcPct val="130000"/>
              </a:lnSpc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onDestroy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销毁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前（即进入销毁状态） 调用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该方法。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如果内存不足，系统会终止进程，可能不需要调用该方法。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Activity</a:t>
            </a:r>
            <a:r>
              <a:rPr lang="zh-CN" altLang="en-US"/>
              <a:t>的生命周期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gray">
          <a:xfrm>
            <a:off x="468313" y="1268413"/>
            <a:ext cx="84597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400" b="1" dirty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Activity </a:t>
            </a:r>
            <a:r>
              <a:rPr lang="zh-CN" altLang="en-US" sz="2400" b="1" dirty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生命周期事件处理函数 </a:t>
            </a:r>
            <a:endParaRPr lang="en-US" altLang="zh-CN" sz="2400" b="1" dirty="0">
              <a:solidFill>
                <a:srgbClr val="1C2D40"/>
              </a:solidFill>
              <a:latin typeface="微软雅黑" pitchFamily="34" charset="-122"/>
              <a:ea typeface="宋体" pitchFamily="2" charset="-122"/>
            </a:endParaRPr>
          </a:p>
          <a:p>
            <a:pPr marL="723900" lvl="1" indent="-361950" eaLnBrk="0" hangingPunct="0">
              <a:lnSpc>
                <a:spcPct val="130000"/>
              </a:lnSpc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onSaveInstanceState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(Bundle)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调用该方法让活动可以保存每个实例的状态。</a:t>
            </a:r>
          </a:p>
          <a:p>
            <a:pPr marL="723900" lvl="1" indent="-361950" eaLnBrk="0" hangingPunct="0">
              <a:lnSpc>
                <a:spcPct val="130000"/>
              </a:lnSpc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onRestoreInstanceState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(Bundle)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123950" lvl="2" indent="-361950" eaLnBrk="0" hangingPunct="0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onSaveInstanceState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方法保存的状态来重新初始化某个活动时调用该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lvl="2" indent="-3429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v"/>
              <a:defRPr/>
            </a:pPr>
            <a:r>
              <a:rPr lang="zh-CN" altLang="en-US" sz="2400" b="1" smtClean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在</a:t>
            </a:r>
            <a:r>
              <a:rPr lang="en-US" altLang="zh-CN" sz="2400" b="1" smtClean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Activity</a:t>
            </a:r>
            <a:r>
              <a:rPr lang="zh-CN" altLang="en-US" sz="2400" b="1" smtClean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中，可以根据程序的需要来重写相应的方法。通常情况下，</a:t>
            </a:r>
            <a:r>
              <a:rPr lang="en-US" altLang="zh-CN" sz="2400" b="1" smtClean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onCreate()</a:t>
            </a:r>
            <a:r>
              <a:rPr lang="zh-CN" altLang="en-US" sz="2400" b="1" smtClean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和</a:t>
            </a:r>
            <a:r>
              <a:rPr lang="en-US" altLang="zh-CN" sz="2400" b="1" smtClean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onPause()</a:t>
            </a:r>
            <a:r>
              <a:rPr lang="zh-CN" altLang="en-US" sz="2400" b="1" smtClean="0">
                <a:solidFill>
                  <a:srgbClr val="1C2D40"/>
                </a:solidFill>
                <a:latin typeface="微软雅黑" pitchFamily="34" charset="-122"/>
                <a:ea typeface="宋体" pitchFamily="2" charset="-122"/>
              </a:rPr>
              <a:t>方法是最常用的，经常需要重写这两个方法。</a:t>
            </a:r>
            <a:endParaRPr lang="zh-CN" altLang="en-US" sz="2400" b="1" dirty="0">
              <a:solidFill>
                <a:srgbClr val="1C2D40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smtClean="0"/>
              <a:t>Activity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93" y="1142984"/>
            <a:ext cx="8675687" cy="5019675"/>
          </a:xfrm>
        </p:spPr>
        <p:txBody>
          <a:bodyPr/>
          <a:lstStyle/>
          <a:p>
            <a:pPr marL="323850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000" b="0" kern="1200" dirty="0" smtClean="0"/>
              <a:t>创建的</a:t>
            </a:r>
            <a:r>
              <a:rPr lang="en-US" altLang="zh-CN" sz="2000" b="0" kern="1200" dirty="0" smtClean="0"/>
              <a:t>Activity</a:t>
            </a:r>
            <a:r>
              <a:rPr lang="zh-CN" altLang="en-US" sz="2000" b="0" kern="1200" dirty="0" smtClean="0"/>
              <a:t>一般继承</a:t>
            </a:r>
            <a:r>
              <a:rPr lang="en-US" altLang="zh-CN" sz="2000" dirty="0" smtClean="0"/>
              <a:t>android.support.v7.app</a:t>
            </a:r>
            <a:r>
              <a:rPr lang="zh-CN" altLang="en-US" sz="2000" dirty="0" smtClean="0"/>
              <a:t>包中的</a:t>
            </a:r>
            <a:r>
              <a:rPr lang="en-US" altLang="zh-CN" sz="2000" dirty="0" err="1"/>
              <a:t>AppCompatActivity</a:t>
            </a:r>
            <a:r>
              <a:rPr lang="zh-CN" altLang="en-US" sz="2000" b="0" kern="1200" dirty="0" smtClean="0"/>
              <a:t>类，也可以直接继承</a:t>
            </a:r>
            <a:r>
              <a:rPr lang="en-US" altLang="zh-CN" sz="2000" b="0" kern="1200" dirty="0" smtClean="0"/>
              <a:t>Activity</a:t>
            </a:r>
            <a:r>
              <a:rPr lang="zh-CN" altLang="en-US" sz="2000" b="0" kern="1200" dirty="0" smtClean="0"/>
              <a:t>类或其子类，如</a:t>
            </a:r>
            <a:r>
              <a:rPr lang="en-US" altLang="zh-CN" sz="2000" b="0" kern="1200" dirty="0" err="1" smtClean="0"/>
              <a:t>ListActivity</a:t>
            </a:r>
            <a:r>
              <a:rPr lang="zh-CN" altLang="en-US" sz="2000" b="0" kern="1200" dirty="0" smtClean="0"/>
              <a:t>，</a:t>
            </a:r>
            <a:r>
              <a:rPr lang="en-US" altLang="zh-CN" sz="2000" b="0" kern="1200" dirty="0" err="1" smtClean="0"/>
              <a:t>TabActivity</a:t>
            </a:r>
            <a:r>
              <a:rPr lang="zh-CN" altLang="en-US" sz="2000" b="0" kern="1200" dirty="0" smtClean="0"/>
              <a:t>。</a:t>
            </a:r>
            <a:endParaRPr lang="en-US" altLang="zh-CN" sz="2000" b="0" kern="1200" dirty="0" smtClean="0"/>
          </a:p>
          <a:p>
            <a:pPr marL="323850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endParaRPr lang="en-US" altLang="zh-CN" sz="2000" b="0" kern="1200" dirty="0" smtClean="0">
              <a:latin typeface="微软雅黑" pitchFamily="34" charset="-122"/>
            </a:endParaRPr>
          </a:p>
          <a:p>
            <a:pPr marL="323850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endParaRPr lang="en-US" altLang="zh-CN" sz="2000" b="0" kern="1200" dirty="0" smtClean="0">
              <a:latin typeface="微软雅黑" pitchFamily="34" charset="-122"/>
            </a:endParaRPr>
          </a:p>
          <a:p>
            <a:pPr marL="323850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000" b="0" kern="1200" dirty="0" smtClean="0"/>
              <a:t>使用带</a:t>
            </a:r>
            <a:r>
              <a:rPr lang="en-US" altLang="zh-CN" sz="2000" b="0" kern="1200" dirty="0" smtClean="0"/>
              <a:t>Android Studio</a:t>
            </a:r>
            <a:r>
              <a:rPr lang="zh-CN" altLang="en-US" sz="2000" b="0" kern="1200" dirty="0" smtClean="0"/>
              <a:t>创建</a:t>
            </a:r>
            <a:r>
              <a:rPr lang="en-US" altLang="zh-CN" sz="2000" b="0" kern="1200" dirty="0" smtClean="0"/>
              <a:t>Android</a:t>
            </a:r>
            <a:r>
              <a:rPr lang="zh-CN" altLang="en-US" sz="2000" b="0" kern="1200" dirty="0" smtClean="0"/>
              <a:t>项目后，默认会创建一个</a:t>
            </a:r>
            <a:r>
              <a:rPr lang="en-US" altLang="zh-CN" sz="2000" b="0" kern="1200" dirty="0" smtClean="0"/>
              <a:t>Activity</a:t>
            </a:r>
            <a:r>
              <a:rPr lang="zh-CN" altLang="en-US" sz="2000" b="0" kern="1200" dirty="0" smtClean="0"/>
              <a:t>。</a:t>
            </a:r>
            <a:endParaRPr lang="zh-CN" altLang="en-US" sz="2000" b="0" kern="1200" dirty="0" smtClean="0">
              <a:latin typeface="微软雅黑" pitchFamily="34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000" b="0" dirty="0" smtClean="0"/>
              <a:t>重写需要的回调方法。通常需要重写</a:t>
            </a:r>
            <a:r>
              <a:rPr lang="en-US" altLang="zh-CN" sz="2000" b="0" dirty="0" err="1" smtClean="0"/>
              <a:t>onCreate</a:t>
            </a:r>
            <a:r>
              <a:rPr lang="en-US" altLang="zh-CN" sz="2000" b="0" dirty="0" smtClean="0"/>
              <a:t>()</a:t>
            </a:r>
            <a:r>
              <a:rPr lang="zh-CN" altLang="en-US" sz="2000" b="0" dirty="0" smtClean="0"/>
              <a:t>方法，并在该方法中调用</a:t>
            </a:r>
            <a:r>
              <a:rPr lang="en-US" altLang="zh-CN" sz="2000" b="0" dirty="0" err="1" smtClean="0"/>
              <a:t>setContentView</a:t>
            </a:r>
            <a:r>
              <a:rPr lang="en-US" altLang="zh-CN" sz="2000" b="0" dirty="0" smtClean="0"/>
              <a:t>()</a:t>
            </a:r>
            <a:r>
              <a:rPr lang="zh-CN" altLang="en-US" sz="2000" b="0" dirty="0" smtClean="0"/>
              <a:t>方法载入布局文件。</a:t>
            </a:r>
            <a:endParaRPr lang="en-US" altLang="zh-CN" sz="2000" b="0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2453987"/>
            <a:ext cx="537495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import </a:t>
            </a:r>
            <a:r>
              <a:rPr lang="en-US" altLang="zh-CN" sz="1600" dirty="0"/>
              <a:t>android.support.v7.app.AppCompatActivity;</a:t>
            </a:r>
            <a:br>
              <a:rPr lang="en-US" altLang="zh-CN" sz="1600" dirty="0"/>
            </a:br>
            <a:r>
              <a:rPr lang="en-US" altLang="zh-CN" sz="1600" b="1" dirty="0" smtClean="0"/>
              <a:t>public </a:t>
            </a:r>
            <a:r>
              <a:rPr lang="en-US" altLang="zh-CN" sz="1600" b="1" dirty="0"/>
              <a:t>class </a:t>
            </a:r>
            <a:r>
              <a:rPr lang="en-US" altLang="zh-CN" sz="1600" dirty="0" err="1"/>
              <a:t>MainActivity</a:t>
            </a:r>
            <a:r>
              <a:rPr lang="en-US" altLang="zh-CN" sz="1600" dirty="0"/>
              <a:t> </a:t>
            </a:r>
            <a:r>
              <a:rPr lang="en-US" altLang="zh-CN" sz="1600" b="1" dirty="0"/>
              <a:t>extends </a:t>
            </a:r>
            <a:r>
              <a:rPr lang="en-US" altLang="zh-CN" sz="1600" dirty="0" err="1"/>
              <a:t>AppCompatActivity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378189" y="4725144"/>
            <a:ext cx="585791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@Override</a:t>
            </a:r>
          </a:p>
          <a:p>
            <a:r>
              <a:rPr lang="en-US" altLang="zh-CN" sz="1600" b="1" dirty="0" smtClean="0"/>
              <a:t>public void </a:t>
            </a:r>
            <a:r>
              <a:rPr lang="en-US" altLang="zh-CN" sz="1600" b="1" dirty="0" err="1" smtClean="0"/>
              <a:t>onCreate</a:t>
            </a:r>
            <a:r>
              <a:rPr lang="en-US" altLang="zh-CN" sz="1600" b="1" dirty="0" smtClean="0"/>
              <a:t>(Bundle </a:t>
            </a:r>
            <a:r>
              <a:rPr lang="en-US" altLang="zh-CN" sz="1600" b="1" dirty="0" err="1" smtClean="0"/>
              <a:t>savedInstanceState</a:t>
            </a:r>
            <a:r>
              <a:rPr lang="en-US" altLang="zh-CN" sz="1600" b="1" dirty="0" smtClean="0"/>
              <a:t>) {</a:t>
            </a:r>
          </a:p>
          <a:p>
            <a:r>
              <a:rPr lang="en-US" altLang="zh-CN" sz="1600" b="1" dirty="0" err="1" smtClean="0"/>
              <a:t>super.onCreate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savedInstanceState</a:t>
            </a:r>
            <a:r>
              <a:rPr lang="en-US" altLang="zh-CN" sz="1600" b="1" dirty="0" smtClean="0"/>
              <a:t>);</a:t>
            </a:r>
          </a:p>
          <a:p>
            <a:r>
              <a:rPr lang="en-US" altLang="zh-CN" sz="1600" dirty="0" err="1" smtClean="0"/>
              <a:t>setContentView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R.layout.</a:t>
            </a:r>
            <a:r>
              <a:rPr lang="en-US" altLang="zh-CN" sz="1600" b="1" i="1" dirty="0" err="1" smtClean="0"/>
              <a:t>main</a:t>
            </a:r>
            <a:r>
              <a:rPr lang="en-US" altLang="zh-CN" sz="1600" b="1" i="1" dirty="0" smtClean="0"/>
              <a:t>);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4"/>
          <a:stretch/>
        </p:blipFill>
        <p:spPr bwMode="auto">
          <a:xfrm>
            <a:off x="319410" y="2204864"/>
            <a:ext cx="7984480" cy="471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Activity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09682"/>
            <a:ext cx="8191500" cy="5105400"/>
          </a:xfrm>
        </p:spPr>
        <p:txBody>
          <a:bodyPr/>
          <a:lstStyle/>
          <a:p>
            <a:r>
              <a:rPr lang="zh-CN" altLang="en-US" sz="2200" dirty="0" smtClean="0"/>
              <a:t>应用启动时启动一个主</a:t>
            </a:r>
            <a:r>
              <a:rPr lang="en-US" altLang="zh-CN" sz="2200" dirty="0" smtClean="0"/>
              <a:t>Activity</a:t>
            </a:r>
            <a:r>
              <a:rPr lang="zh-CN" altLang="en-US" sz="2200" dirty="0" smtClean="0"/>
              <a:t>。若创建新的</a:t>
            </a:r>
            <a:r>
              <a:rPr lang="en-US" altLang="zh-CN" sz="2200" dirty="0" smtClean="0"/>
              <a:t>Activity</a:t>
            </a:r>
            <a:r>
              <a:rPr lang="zh-CN" altLang="en-US" sz="2200" dirty="0" smtClean="0"/>
              <a:t>，在</a:t>
            </a:r>
            <a:r>
              <a:rPr lang="en-US" altLang="zh-CN" sz="2200" dirty="0" smtClean="0"/>
              <a:t>Android Studio</a:t>
            </a:r>
            <a:r>
              <a:rPr lang="zh-CN" altLang="en-US" sz="2200" dirty="0" smtClean="0"/>
              <a:t>中打开菜单“</a:t>
            </a:r>
            <a:r>
              <a:rPr lang="en-US" altLang="zh-CN" sz="2200" dirty="0" smtClean="0"/>
              <a:t>file</a:t>
            </a:r>
            <a:r>
              <a:rPr lang="zh-CN" altLang="en-US" sz="2200" dirty="0" smtClean="0"/>
              <a:t>”</a:t>
            </a:r>
            <a:r>
              <a:rPr lang="en-US" altLang="zh-CN" sz="2200" smtClean="0"/>
              <a:t>-”new”-”Activity”</a:t>
            </a:r>
            <a:r>
              <a:rPr lang="zh-CN" altLang="en-US" sz="2200" smtClean="0"/>
              <a:t>，在子菜单中选择合适的</a:t>
            </a:r>
            <a:r>
              <a:rPr lang="en-US" altLang="zh-CN" sz="2200" smtClean="0"/>
              <a:t>Activity</a:t>
            </a:r>
            <a:r>
              <a:rPr lang="zh-CN" altLang="en-US" sz="2200" dirty="0" smtClean="0"/>
              <a:t>。</a:t>
            </a:r>
            <a:endParaRPr lang="en-US" altLang="zh-CN" sz="2200" kern="1200" dirty="0" smtClean="0"/>
          </a:p>
          <a:p>
            <a:endParaRPr lang="zh-CN" altLang="en-US" sz="2200" dirty="0"/>
          </a:p>
        </p:txBody>
      </p:sp>
      <p:sp>
        <p:nvSpPr>
          <p:cNvPr id="8" name="矩形 7"/>
          <p:cNvSpPr/>
          <p:nvPr/>
        </p:nvSpPr>
        <p:spPr>
          <a:xfrm>
            <a:off x="2787190" y="5000636"/>
            <a:ext cx="1928826" cy="16687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8120" y="2379316"/>
            <a:ext cx="571472" cy="17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5013176"/>
            <a:ext cx="714380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Activity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68413"/>
            <a:ext cx="8445530" cy="5105400"/>
          </a:xfrm>
        </p:spPr>
        <p:txBody>
          <a:bodyPr/>
          <a:lstStyle/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b="1" kern="1200" dirty="0" smtClean="0">
                <a:latin typeface="微软雅黑" pitchFamily="34" charset="-122"/>
              </a:rPr>
              <a:t>每一个</a:t>
            </a:r>
            <a:r>
              <a:rPr lang="en-US" altLang="zh-CN" sz="2200" b="1" kern="1200" dirty="0" smtClean="0">
                <a:latin typeface="微软雅黑" pitchFamily="34" charset="-122"/>
              </a:rPr>
              <a:t>Activity</a:t>
            </a:r>
            <a:r>
              <a:rPr lang="zh-CN" altLang="en-US" sz="2200" b="1" kern="1200" dirty="0" smtClean="0">
                <a:latin typeface="微软雅黑" pitchFamily="34" charset="-122"/>
              </a:rPr>
              <a:t>必须在</a:t>
            </a:r>
            <a:r>
              <a:rPr lang="en-US" altLang="zh-CN" sz="2200" b="1" kern="1200" dirty="0" smtClean="0">
                <a:latin typeface="微软雅黑" pitchFamily="34" charset="-122"/>
              </a:rPr>
              <a:t>Androidmanifest.xml</a:t>
            </a:r>
            <a:r>
              <a:rPr lang="zh-CN" altLang="en-US" sz="2200" b="1" kern="1200" dirty="0" smtClean="0">
                <a:latin typeface="微软雅黑" pitchFamily="34" charset="-122"/>
              </a:rPr>
              <a:t>文件中声明。</a:t>
            </a: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57340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Activity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22"/>
            <a:ext cx="4857752" cy="517513"/>
          </a:xfrm>
        </p:spPr>
        <p:txBody>
          <a:bodyPr/>
          <a:lstStyle/>
          <a:p>
            <a:r>
              <a:rPr lang="en-US" altLang="zh-CN" sz="2200" smtClean="0"/>
              <a:t>Activity</a:t>
            </a:r>
            <a:r>
              <a:rPr lang="zh-CN" altLang="en-US" sz="2200" smtClean="0"/>
              <a:t>标记的基本格式如右图：</a:t>
            </a:r>
            <a:endParaRPr lang="en-US" altLang="zh-CN" sz="2200" smtClean="0"/>
          </a:p>
        </p:txBody>
      </p:sp>
      <p:sp>
        <p:nvSpPr>
          <p:cNvPr id="4" name="TextBox 3"/>
          <p:cNvSpPr txBox="1"/>
          <p:nvPr/>
        </p:nvSpPr>
        <p:spPr>
          <a:xfrm>
            <a:off x="4929126" y="1214422"/>
            <a:ext cx="421487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&lt;Activity</a:t>
            </a:r>
          </a:p>
          <a:p>
            <a:r>
              <a:rPr lang="en-US" altLang="zh-CN" sz="1600" smtClean="0"/>
              <a:t>        android:icon=“@drawable/</a:t>
            </a:r>
            <a:r>
              <a:rPr lang="zh-CN" altLang="en-US" sz="1600" smtClean="0"/>
              <a:t>图标文件名</a:t>
            </a:r>
            <a:r>
              <a:rPr lang="en-US" altLang="zh-CN" sz="1600" smtClean="0"/>
              <a:t>”</a:t>
            </a:r>
          </a:p>
          <a:p>
            <a:r>
              <a:rPr lang="zh-CN" altLang="en-US" sz="1600" smtClean="0"/>
              <a:t>        </a:t>
            </a:r>
            <a:r>
              <a:rPr lang="en-US" altLang="zh-CN" sz="1600" smtClean="0"/>
              <a:t>android:name=“</a:t>
            </a:r>
            <a:r>
              <a:rPr lang="zh-CN" altLang="en-US" sz="1600" smtClean="0"/>
              <a:t>实现类</a:t>
            </a:r>
            <a:r>
              <a:rPr lang="en-US" altLang="zh-CN" sz="1600" smtClean="0"/>
              <a:t>”</a:t>
            </a:r>
          </a:p>
          <a:p>
            <a:r>
              <a:rPr lang="zh-CN" altLang="en-US" sz="1600" smtClean="0"/>
              <a:t>        </a:t>
            </a:r>
            <a:r>
              <a:rPr lang="en-US" altLang="zh-CN" sz="1600" smtClean="0"/>
              <a:t>android:label=“</a:t>
            </a:r>
            <a:r>
              <a:rPr lang="zh-CN" altLang="en-US" sz="1600" smtClean="0"/>
              <a:t>说明性文字</a:t>
            </a:r>
            <a:r>
              <a:rPr lang="en-US" altLang="zh-CN" sz="1600" smtClean="0"/>
              <a:t>”</a:t>
            </a:r>
          </a:p>
          <a:p>
            <a:r>
              <a:rPr lang="en-US" altLang="zh-CN" sz="1600" smtClean="0"/>
              <a:t>        android:theme=“</a:t>
            </a:r>
            <a:r>
              <a:rPr lang="zh-CN" altLang="en-US" sz="1600" smtClean="0"/>
              <a:t>要应用的主题</a:t>
            </a:r>
            <a:r>
              <a:rPr lang="en-US" altLang="zh-CN" sz="1600" smtClean="0"/>
              <a:t>”</a:t>
            </a:r>
          </a:p>
          <a:p>
            <a:r>
              <a:rPr lang="zh-CN" altLang="en-US" sz="1600" smtClean="0"/>
              <a:t>        </a:t>
            </a:r>
            <a:r>
              <a:rPr lang="en-US" altLang="zh-CN" sz="1600" smtClean="0"/>
              <a:t>…</a:t>
            </a:r>
          </a:p>
          <a:p>
            <a:r>
              <a:rPr lang="en-US" altLang="zh-CN" sz="1600" smtClean="0"/>
              <a:t>        &gt;</a:t>
            </a:r>
          </a:p>
          <a:p>
            <a:r>
              <a:rPr lang="en-US" altLang="zh-CN" sz="1600" smtClean="0"/>
              <a:t>        …</a:t>
            </a:r>
          </a:p>
          <a:p>
            <a:r>
              <a:rPr lang="en-US" altLang="zh-CN" sz="1600" smtClean="0"/>
              <a:t>&lt;/Activity&gt;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gray">
          <a:xfrm>
            <a:off x="0" y="1857364"/>
            <a:ext cx="492919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lang="zh-CN" altLang="en-US" sz="2200" b="1" kern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2200" b="1" kern="0" smtClean="0">
                <a:latin typeface="微软雅黑" pitchFamily="34" charset="-122"/>
                <a:ea typeface="微软雅黑" pitchFamily="34" charset="-122"/>
              </a:rPr>
              <a:t>如果该</a:t>
            </a:r>
            <a:r>
              <a:rPr lang="en-US" altLang="zh-CN" sz="2200" b="1" kern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200" b="1" kern="0" smtClean="0">
                <a:latin typeface="微软雅黑" pitchFamily="34" charset="-122"/>
                <a:ea typeface="微软雅黑" pitchFamily="34" charset="-122"/>
              </a:rPr>
              <a:t>类在</a:t>
            </a:r>
            <a:r>
              <a:rPr lang="en-US" altLang="zh-CN" sz="2200" b="1" kern="0" smtClean="0">
                <a:latin typeface="微软雅黑" pitchFamily="34" charset="-122"/>
                <a:ea typeface="微软雅黑" pitchFamily="34" charset="-122"/>
              </a:rPr>
              <a:t>&lt;manifest&gt;</a:t>
            </a:r>
            <a:r>
              <a:rPr lang="zh-CN" altLang="en-US" sz="2200" b="1" kern="0" smtClean="0">
                <a:latin typeface="微软雅黑" pitchFamily="34" charset="-122"/>
                <a:ea typeface="微软雅黑" pitchFamily="34" charset="-122"/>
              </a:rPr>
              <a:t>标记指定的包中，则</a:t>
            </a:r>
            <a:r>
              <a:rPr lang="en-US" altLang="zh-CN" sz="2200" b="1" kern="0" smtClean="0">
                <a:latin typeface="微软雅黑" pitchFamily="34" charset="-122"/>
                <a:ea typeface="微软雅黑" pitchFamily="34" charset="-122"/>
              </a:rPr>
              <a:t>android:name</a:t>
            </a:r>
            <a:r>
              <a:rPr lang="zh-CN" altLang="en-US" sz="2200" b="1" kern="0" smtClean="0">
                <a:latin typeface="微软雅黑" pitchFamily="34" charset="-122"/>
                <a:ea typeface="微软雅黑" pitchFamily="34" charset="-122"/>
              </a:rPr>
              <a:t>属性的值可以直接写类名，也可以加一个“</a:t>
            </a:r>
            <a:r>
              <a:rPr lang="en-US" altLang="zh-CN" sz="2200" b="1" kern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b="1" kern="0" smtClean="0">
                <a:latin typeface="微软雅黑" pitchFamily="34" charset="-122"/>
                <a:ea typeface="微软雅黑" pitchFamily="34" charset="-122"/>
              </a:rPr>
              <a:t>”点号；如果在</a:t>
            </a:r>
            <a:r>
              <a:rPr lang="en-US" altLang="zh-CN" sz="2200" b="1" kern="0" smtClean="0">
                <a:latin typeface="微软雅黑" pitchFamily="34" charset="-122"/>
                <a:ea typeface="微软雅黑" pitchFamily="34" charset="-122"/>
              </a:rPr>
              <a:t>&lt;manifest&gt;</a:t>
            </a:r>
            <a:r>
              <a:rPr lang="zh-CN" altLang="en-US" sz="2200" b="1" kern="0" smtClean="0">
                <a:latin typeface="微软雅黑" pitchFamily="34" charset="-122"/>
                <a:ea typeface="微软雅黑" pitchFamily="34" charset="-122"/>
              </a:rPr>
              <a:t>标记指定包的子包中，则属性值需要设置为“</a:t>
            </a:r>
            <a:r>
              <a:rPr lang="en-US" altLang="zh-CN" sz="2200" b="1" kern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b="1" kern="0" smtClean="0">
                <a:latin typeface="微软雅黑" pitchFamily="34" charset="-122"/>
                <a:ea typeface="微软雅黑" pitchFamily="34" charset="-122"/>
              </a:rPr>
              <a:t>子包序列</a:t>
            </a:r>
            <a:r>
              <a:rPr lang="en-US" altLang="zh-CN" sz="2200" b="1" kern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b="1" kern="0" smtClean="0">
                <a:latin typeface="微软雅黑" pitchFamily="34" charset="-122"/>
                <a:ea typeface="微软雅黑" pitchFamily="34" charset="-122"/>
              </a:rPr>
              <a:t>类名”或者是完整的类名。</a:t>
            </a:r>
            <a:endParaRPr kumimoji="0" lang="en-US" altLang="zh-CN" sz="2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9058" y="4214818"/>
            <a:ext cx="5214942" cy="18774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</a:rPr>
              <a:t>例：</a:t>
            </a:r>
            <a:endParaRPr lang="en-US" altLang="zh-CN" sz="2000" b="1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&lt;Activity</a:t>
            </a:r>
          </a:p>
          <a:p>
            <a:r>
              <a:rPr lang="en-US" altLang="zh-CN" sz="1600" smtClean="0"/>
              <a:t>        android:icon=“@drawable/ic_launcher”</a:t>
            </a:r>
          </a:p>
          <a:p>
            <a:r>
              <a:rPr lang="zh-CN" altLang="en-US" sz="1600" smtClean="0"/>
              <a:t>        </a:t>
            </a:r>
            <a:r>
              <a:rPr lang="en-US" altLang="zh-CN" sz="1600" smtClean="0"/>
              <a:t>android:name=“.AboutActivity”</a:t>
            </a:r>
          </a:p>
          <a:p>
            <a:r>
              <a:rPr lang="zh-CN" altLang="en-US" sz="1600" smtClean="0"/>
              <a:t>        </a:t>
            </a:r>
            <a:r>
              <a:rPr lang="en-US" altLang="zh-CN" sz="1600" smtClean="0"/>
              <a:t>android:label=“</a:t>
            </a:r>
            <a:r>
              <a:rPr lang="zh-CN" altLang="en-US" sz="1600" smtClean="0"/>
              <a:t>关于</a:t>
            </a:r>
            <a:r>
              <a:rPr lang="en-US" altLang="zh-CN" sz="1600" smtClean="0"/>
              <a:t>…”</a:t>
            </a:r>
          </a:p>
          <a:p>
            <a:r>
              <a:rPr lang="en-US" altLang="zh-CN" sz="1600" smtClean="0"/>
              <a:t>        android:theme=“@android:style/Theme.Dialog” &gt;</a:t>
            </a:r>
          </a:p>
          <a:p>
            <a:r>
              <a:rPr lang="en-US" altLang="zh-CN" sz="1600" smtClean="0"/>
              <a:t>&lt;/Activity&gt;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配置</a:t>
            </a:r>
            <a:r>
              <a:rPr lang="en-US" altLang="zh-CN" smtClean="0">
                <a:ea typeface="宋体" pitchFamily="2" charset="-122"/>
              </a:rPr>
              <a:t>Activity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23950"/>
            <a:ext cx="8572559" cy="1947860"/>
          </a:xfrm>
        </p:spPr>
        <p:txBody>
          <a:bodyPr/>
          <a:lstStyle/>
          <a:p>
            <a:pPr marL="342900" lvl="1" indent="-342900" eaLnBrk="1" hangingPunct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400" b="1" smtClean="0">
                <a:latin typeface="微软雅黑" pitchFamily="34" charset="-122"/>
                <a:cs typeface="+mn-cs"/>
              </a:rPr>
              <a:t>主题资源</a:t>
            </a:r>
            <a:endParaRPr lang="en-US" altLang="zh-CN" sz="2400" b="1" smtClean="0">
              <a:latin typeface="微软雅黑" pitchFamily="34" charset="-122"/>
              <a:cs typeface="+mn-cs"/>
            </a:endParaRPr>
          </a:p>
          <a:p>
            <a:pPr lvl="1">
              <a:defRPr/>
            </a:pPr>
            <a:r>
              <a:rPr lang="zh-CN" altLang="en-US" sz="2000" smtClean="0">
                <a:ea typeface="宋体" pitchFamily="2" charset="-122"/>
              </a:rPr>
              <a:t>主题资源的定义方式与样式资源相同。所不同的是，主题资源不能作用于单个的</a:t>
            </a:r>
            <a:r>
              <a:rPr lang="en-US" altLang="zh-CN" sz="2000" smtClean="0">
                <a:ea typeface="宋体" pitchFamily="2" charset="-122"/>
              </a:rPr>
              <a:t>View</a:t>
            </a:r>
            <a:r>
              <a:rPr lang="zh-CN" altLang="en-US" sz="2000" smtClean="0">
                <a:ea typeface="宋体" pitchFamily="2" charset="-122"/>
              </a:rPr>
              <a:t>组件，而是对所有（或单个）</a:t>
            </a:r>
            <a:r>
              <a:rPr lang="en-US" altLang="zh-CN" sz="2000" smtClean="0">
                <a:ea typeface="宋体" pitchFamily="2" charset="-122"/>
              </a:rPr>
              <a:t>Activity</a:t>
            </a:r>
            <a:r>
              <a:rPr lang="zh-CN" altLang="en-US" sz="2000" smtClean="0">
                <a:ea typeface="宋体" pitchFamily="2" charset="-122"/>
              </a:rPr>
              <a:t>起作用。</a:t>
            </a:r>
            <a:endParaRPr lang="en-US" altLang="zh-CN" sz="2000" smtClean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000" smtClean="0">
                <a:ea typeface="宋体" pitchFamily="2" charset="-122"/>
              </a:rPr>
              <a:t>通常情况下，主题中定义的格式都是为改变窗口外观而设置的。例如，要定义一个改变窗口背景的主题，代码如下：</a:t>
            </a:r>
            <a:endParaRPr lang="en-US" altLang="zh-CN" sz="2000" dirty="0" smtClean="0"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928934"/>
            <a:ext cx="59150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gray">
          <a:xfrm>
            <a:off x="214282" y="4338660"/>
            <a:ext cx="8572559" cy="109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在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AndroidManifiest.xml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文件中使用主题资源。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  <a:p>
            <a:pPr marL="0" marR="0" lvl="1" indent="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如果要使用的主题资源作用于项目中的全部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Activity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上，可以使用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&lt;application&gt;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标记的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android:theme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属性，代码为</a:t>
            </a:r>
            <a:r>
              <a:rPr lang="zh-CN" altLang="en-US" sz="2000" kern="0" baseline="0" smtClean="0">
                <a:latin typeface="+mn-lt"/>
                <a:ea typeface="宋体" pitchFamily="2" charset="-122"/>
              </a:rPr>
              <a:t>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7290" y="5429264"/>
            <a:ext cx="635798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&lt;application </a:t>
            </a:r>
            <a:r>
              <a:rPr lang="en-US" altLang="zh-CN" sz="1600" b="1" smtClean="0"/>
              <a:t>android:theme=“@style/bg”</a:t>
            </a:r>
            <a:r>
              <a:rPr lang="en-US" altLang="zh-CN" sz="1600" smtClean="0"/>
              <a:t>&gt; ……&lt;/application&gt;</a:t>
            </a:r>
            <a:endParaRPr lang="zh-CN" altLang="en-US" sz="160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应用组成部分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63638"/>
            <a:ext cx="8321675" cy="5337175"/>
          </a:xfrm>
        </p:spPr>
        <p:txBody>
          <a:bodyPr/>
          <a:lstStyle/>
          <a:p>
            <a:pPr marL="441325" indent="-441325">
              <a:spcBef>
                <a:spcPts val="600"/>
              </a:spcBef>
              <a:defRPr/>
            </a:pPr>
            <a:r>
              <a:rPr lang="en-US" sz="2000" smtClean="0"/>
              <a:t> Activity</a:t>
            </a:r>
            <a:r>
              <a:rPr lang="zh-CN" altLang="en-US" sz="2000" smtClean="0"/>
              <a:t>介绍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cs typeface="+mn-cs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143108" y="1714488"/>
            <a:ext cx="4464050" cy="3454400"/>
            <a:chOff x="2195513" y="2349500"/>
            <a:chExt cx="4464050" cy="3454400"/>
          </a:xfrm>
        </p:grpSpPr>
        <p:sp>
          <p:nvSpPr>
            <p:cNvPr id="6" name="Puzzle3"/>
            <p:cNvSpPr>
              <a:spLocks noEditPoints="1" noChangeArrowheads="1"/>
            </p:cNvSpPr>
            <p:nvPr/>
          </p:nvSpPr>
          <p:spPr bwMode="auto">
            <a:xfrm>
              <a:off x="5003800" y="2563813"/>
              <a:ext cx="1268413" cy="1722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sz="2000">
                  <a:ea typeface="宋体" pitchFamily="2" charset="-122"/>
                </a:rPr>
                <a:t>Service</a:t>
              </a:r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7" name="Puzzle2"/>
            <p:cNvSpPr>
              <a:spLocks noEditPoints="1" noChangeArrowheads="1"/>
            </p:cNvSpPr>
            <p:nvPr/>
          </p:nvSpPr>
          <p:spPr bwMode="auto">
            <a:xfrm>
              <a:off x="4635500" y="3817938"/>
              <a:ext cx="2024063" cy="156845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>
                <a:lnSpc>
                  <a:spcPct val="80000"/>
                </a:lnSpc>
              </a:pPr>
              <a:r>
                <a:rPr lang="en-US" altLang="zh-CN">
                  <a:ea typeface="宋体" pitchFamily="2" charset="-122"/>
                </a:rPr>
                <a:t>Content</a:t>
              </a:r>
            </a:p>
            <a:p>
              <a:pPr>
                <a:lnSpc>
                  <a:spcPct val="80000"/>
                </a:lnSpc>
              </a:pPr>
              <a:r>
                <a:rPr lang="en-US" altLang="zh-CN">
                  <a:ea typeface="宋体" pitchFamily="2" charset="-122"/>
                </a:rPr>
                <a:t>Provider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Puzzle4"/>
            <p:cNvSpPr>
              <a:spLocks noEditPoints="1" noChangeArrowheads="1"/>
            </p:cNvSpPr>
            <p:nvPr/>
          </p:nvSpPr>
          <p:spPr bwMode="auto">
            <a:xfrm>
              <a:off x="3851275" y="3798888"/>
              <a:ext cx="1220788" cy="20050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6 w 21600"/>
                <a:gd name="T25" fmla="*/ 5664 h 21600"/>
                <a:gd name="T26" fmla="*/ 20203 w 21600"/>
                <a:gd name="T27" fmla="*/ 159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ea typeface="宋体" pitchFamily="2" charset="-122"/>
                </a:rPr>
                <a:t>Broadcast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>
                  <a:ea typeface="宋体" pitchFamily="2" charset="-122"/>
                </a:rPr>
                <a:t>Receiver</a:t>
              </a: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9" name="Puzzle1"/>
            <p:cNvSpPr>
              <a:spLocks noEditPoints="1" noChangeArrowheads="1"/>
            </p:cNvSpPr>
            <p:nvPr/>
          </p:nvSpPr>
          <p:spPr bwMode="auto">
            <a:xfrm>
              <a:off x="3432175" y="3084513"/>
              <a:ext cx="2049463" cy="119538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endParaRPr lang="en-US" altLang="zh-CN" sz="1600">
                <a:ea typeface="宋体" pitchFamily="2" charset="-122"/>
              </a:endParaRPr>
            </a:p>
            <a:p>
              <a:r>
                <a:rPr lang="en-US" altLang="zh-CN" sz="2000">
                  <a:ea typeface="宋体" pitchFamily="2" charset="-122"/>
                </a:rPr>
                <a:t>Activity</a:t>
              </a:r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20333352">
              <a:off x="3132138" y="4076700"/>
              <a:ext cx="433387" cy="1008063"/>
            </a:xfrm>
            <a:prstGeom prst="curvedRightArrow">
              <a:avLst>
                <a:gd name="adj1" fmla="val 46520"/>
                <a:gd name="adj2" fmla="val 93040"/>
                <a:gd name="adj3" fmla="val 33333"/>
              </a:avLst>
            </a:prstGeom>
            <a:solidFill>
              <a:srgbClr val="FF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20503423">
              <a:off x="4151313" y="2349500"/>
              <a:ext cx="1150937" cy="427038"/>
            </a:xfrm>
            <a:prstGeom prst="curvedDownArrow">
              <a:avLst>
                <a:gd name="adj1" fmla="val 53903"/>
                <a:gd name="adj2" fmla="val 107807"/>
                <a:gd name="adj3" fmla="val 33333"/>
              </a:avLst>
            </a:prstGeom>
            <a:solidFill>
              <a:srgbClr val="FF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2733272">
              <a:off x="4968082" y="3537744"/>
              <a:ext cx="360362" cy="863600"/>
            </a:xfrm>
            <a:prstGeom prst="upDownArrow">
              <a:avLst>
                <a:gd name="adj1" fmla="val 50000"/>
                <a:gd name="adj2" fmla="val 4793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A20000"/>
                </a:gs>
              </a:gsLst>
              <a:lin ang="18900000" scaled="1"/>
            </a:gra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95513" y="3041650"/>
              <a:ext cx="898525" cy="4889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r>
                <a:rPr lang="en-US" altLang="zh-CN" sz="2600" b="1">
                  <a:solidFill>
                    <a:srgbClr val="DA0000"/>
                  </a:solidFill>
                  <a:ea typeface="宋体" pitchFamily="2" charset="-122"/>
                </a:rPr>
                <a:t>Intent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4612" y="542926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/>
              <a:t>四大组件与</a:t>
            </a:r>
            <a:r>
              <a:rPr lang="en-US" altLang="zh-CN" b="1" smtClean="0"/>
              <a:t>Intent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配置</a:t>
            </a:r>
            <a:r>
              <a:rPr lang="en-US" altLang="zh-CN" smtClean="0">
                <a:ea typeface="宋体" pitchFamily="2" charset="-122"/>
              </a:rPr>
              <a:t>Activity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23950"/>
            <a:ext cx="8572559" cy="519100"/>
          </a:xfrm>
        </p:spPr>
        <p:txBody>
          <a:bodyPr/>
          <a:lstStyle/>
          <a:p>
            <a:pPr marL="342900" lvl="1" indent="-342900" eaLnBrk="1" hangingPunct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400" b="1" smtClean="0">
                <a:latin typeface="微软雅黑" pitchFamily="34" charset="-122"/>
                <a:cs typeface="+mn-cs"/>
              </a:rPr>
              <a:t>主题资源</a:t>
            </a:r>
            <a:endParaRPr lang="en-US" altLang="zh-CN" sz="2400" b="1" smtClean="0">
              <a:latin typeface="微软雅黑" pitchFamily="34" charset="-122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gray">
          <a:xfrm>
            <a:off x="214282" y="1571612"/>
            <a:ext cx="8572559" cy="109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在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AndroidManifiest.xml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文件中使用主题资源。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  <a:p>
            <a:pPr marL="0" marR="0" lvl="1" indent="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如果要使用的主题资源作用于项目中的</a:t>
            </a:r>
            <a:r>
              <a:rPr lang="zh-CN" altLang="en-US" sz="2000" kern="0" smtClean="0">
                <a:latin typeface="+mn-lt"/>
                <a:ea typeface="宋体" pitchFamily="2" charset="-122"/>
              </a:rPr>
              <a:t>指定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Activity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上，那么可以在配置该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Activity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时为其指定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android:theme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属性，代码为</a:t>
            </a:r>
            <a:r>
              <a:rPr lang="zh-CN" altLang="en-US" sz="2000" kern="0" baseline="0" smtClean="0">
                <a:latin typeface="+mn-lt"/>
                <a:ea typeface="宋体" pitchFamily="2" charset="-122"/>
              </a:rPr>
              <a:t>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2976" y="2733256"/>
            <a:ext cx="635798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&lt;activity </a:t>
            </a:r>
            <a:r>
              <a:rPr lang="en-US" altLang="zh-CN" sz="1600" b="1" smtClean="0"/>
              <a:t>android:theme=“@style/bg”</a:t>
            </a:r>
            <a:r>
              <a:rPr lang="en-US" altLang="zh-CN" sz="1600" smtClean="0"/>
              <a:t>&gt; ……&lt;/activity&gt;</a:t>
            </a:r>
            <a:endParaRPr lang="zh-CN" altLang="en-US" sz="16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214282" y="3286124"/>
            <a:ext cx="8572559" cy="37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在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Java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文件中使用主题资源。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714752"/>
            <a:ext cx="39624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214282" y="5357826"/>
            <a:ext cx="8715436" cy="37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注意：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setTheme()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方法一定要在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setContentView()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方法之前，否则不起作用。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18" grpId="0" build="p"/>
      <p:bldP spid="8" grpId="0" build="p"/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Activity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4282" y="1123950"/>
            <a:ext cx="8572559" cy="519100"/>
          </a:xfrm>
          <a:prstGeom prst="rect">
            <a:avLst/>
          </a:prstGeom>
        </p:spPr>
        <p:txBody>
          <a:bodyPr/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主题资源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57158" y="1643050"/>
            <a:ext cx="857255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8150" lvl="1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2000" kern="0" smtClean="0">
                <a:latin typeface="+mn-lt"/>
                <a:ea typeface="宋体" pitchFamily="2" charset="-122"/>
              </a:rPr>
              <a:t>android:theme</a:t>
            </a:r>
            <a:r>
              <a:rPr lang="zh-CN" altLang="en-US" sz="2000" kern="0" smtClean="0">
                <a:latin typeface="+mn-lt"/>
                <a:ea typeface="宋体" pitchFamily="2" charset="-122"/>
              </a:rPr>
              <a:t>属性还可以使用</a:t>
            </a:r>
            <a:r>
              <a:rPr lang="en-US" altLang="zh-CN" sz="2000" kern="0" smtClean="0">
                <a:latin typeface="+mn-lt"/>
                <a:ea typeface="宋体" pitchFamily="2" charset="-122"/>
              </a:rPr>
              <a:t>Android SDK</a:t>
            </a:r>
            <a:r>
              <a:rPr lang="zh-CN" altLang="en-US" sz="2000" kern="0" smtClean="0">
                <a:latin typeface="+mn-lt"/>
                <a:ea typeface="宋体" pitchFamily="2" charset="-122"/>
              </a:rPr>
              <a:t>提供的一些主题资源。例如，使用</a:t>
            </a:r>
            <a:r>
              <a:rPr lang="en-US" altLang="zh-CN" sz="2000" kern="0" smtClean="0">
                <a:latin typeface="+mn-lt"/>
                <a:ea typeface="宋体" pitchFamily="2" charset="-122"/>
              </a:rPr>
              <a:t>android:theme=“@android:style/Theme.NoTitleBar”</a:t>
            </a:r>
            <a:r>
              <a:rPr lang="zh-CN" altLang="en-US" sz="2000" kern="0" smtClean="0">
                <a:latin typeface="+mn-lt"/>
                <a:ea typeface="宋体" pitchFamily="2" charset="-122"/>
              </a:rPr>
              <a:t>后，屏幕上将不显示标题栏。使用</a:t>
            </a:r>
            <a:r>
              <a:rPr lang="en-US" altLang="zh-CN" sz="2000" smtClean="0"/>
              <a:t>android:theme=“@android:style/Theme.Dialog” </a:t>
            </a:r>
            <a:r>
              <a:rPr lang="zh-CN" altLang="en-US" sz="2000" smtClean="0"/>
              <a:t>，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为下图所示的对话框样式。</a:t>
            </a:r>
            <a:endParaRPr lang="en-US" altLang="zh-CN" sz="2000" kern="0" dirty="0" smtClean="0">
              <a:latin typeface="+mn-lt"/>
              <a:ea typeface="宋体" pitchFamily="2" charset="-122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214686"/>
            <a:ext cx="1714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系统自带主题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smtClean="0"/>
              <a:t>系统自带主题：</a:t>
            </a:r>
            <a:endParaRPr lang="en-US" altLang="zh-CN" sz="1800" smtClean="0"/>
          </a:p>
          <a:p>
            <a:pPr lvl="1"/>
            <a:r>
              <a:rPr lang="en-US" altLang="zh-CN" sz="1600" smtClean="0"/>
              <a:t>@android:style/Theme.Black  //</a:t>
            </a:r>
            <a:r>
              <a:rPr lang="zh-CN" altLang="en-US" sz="1600" smtClean="0"/>
              <a:t>背景黑色</a:t>
            </a:r>
            <a:r>
              <a:rPr lang="en-US" altLang="zh-CN" sz="1600" smtClean="0"/>
              <a:t>-</a:t>
            </a:r>
            <a:r>
              <a:rPr lang="zh-CN" altLang="en-US" sz="1600" smtClean="0"/>
              <a:t>有标题</a:t>
            </a:r>
            <a:r>
              <a:rPr lang="en-US" altLang="zh-CN" sz="1600" smtClean="0"/>
              <a:t>-</a:t>
            </a:r>
            <a:r>
              <a:rPr lang="zh-CN" altLang="en-US" sz="1600" smtClean="0"/>
              <a:t>非全屏</a:t>
            </a:r>
          </a:p>
          <a:p>
            <a:pPr lvl="1"/>
            <a:r>
              <a:rPr lang="en-US" altLang="zh-CN" sz="1600" smtClean="0"/>
              <a:t>@android:style/Theme.Black.NoTitleBar //</a:t>
            </a:r>
            <a:r>
              <a:rPr lang="zh-CN" altLang="en-US" sz="1600" smtClean="0"/>
              <a:t>背景黑色</a:t>
            </a:r>
            <a:r>
              <a:rPr lang="en-US" altLang="zh-CN" sz="1600" smtClean="0"/>
              <a:t>-</a:t>
            </a:r>
            <a:r>
              <a:rPr lang="zh-CN" altLang="en-US" sz="1600" smtClean="0"/>
              <a:t>无标题</a:t>
            </a:r>
            <a:r>
              <a:rPr lang="en-US" altLang="zh-CN" sz="1600" smtClean="0"/>
              <a:t>-</a:t>
            </a:r>
            <a:r>
              <a:rPr lang="zh-CN" altLang="en-US" sz="1600" smtClean="0"/>
              <a:t>非全屏</a:t>
            </a:r>
          </a:p>
          <a:p>
            <a:pPr lvl="1"/>
            <a:r>
              <a:rPr lang="en-US" altLang="zh-CN" sz="1600" smtClean="0"/>
              <a:t>@android:style/Theme.Black.NoTitleBar.Fullscreen //</a:t>
            </a:r>
            <a:r>
              <a:rPr lang="zh-CN" altLang="en-US" sz="1600" smtClean="0"/>
              <a:t>背景黑色</a:t>
            </a:r>
            <a:r>
              <a:rPr lang="en-US" altLang="zh-CN" sz="1600" smtClean="0"/>
              <a:t>-</a:t>
            </a:r>
            <a:r>
              <a:rPr lang="zh-CN" altLang="en-US" sz="1600" smtClean="0"/>
              <a:t>无标题</a:t>
            </a:r>
            <a:r>
              <a:rPr lang="en-US" altLang="zh-CN" sz="1600" smtClean="0"/>
              <a:t>-</a:t>
            </a:r>
            <a:r>
              <a:rPr lang="zh-CN" altLang="en-US" sz="1600" smtClean="0"/>
              <a:t>全屏显示</a:t>
            </a:r>
          </a:p>
          <a:p>
            <a:pPr lvl="1"/>
            <a:r>
              <a:rPr lang="en-US" altLang="zh-CN" sz="1600" smtClean="0"/>
              <a:t>@android:style/Theme.Dialog //</a:t>
            </a:r>
            <a:r>
              <a:rPr lang="zh-CN" altLang="en-US" sz="1600" smtClean="0"/>
              <a:t>对话框显示</a:t>
            </a:r>
          </a:p>
          <a:p>
            <a:pPr lvl="1"/>
            <a:r>
              <a:rPr lang="en-US" altLang="zh-CN" sz="1600" smtClean="0"/>
              <a:t>@android:style/Theme.InputMethod</a:t>
            </a:r>
          </a:p>
          <a:p>
            <a:pPr lvl="1"/>
            <a:r>
              <a:rPr lang="en-US" altLang="zh-CN" sz="1600" smtClean="0"/>
              <a:t>@android:style/Theme.Light    //</a:t>
            </a:r>
            <a:r>
              <a:rPr lang="zh-CN" altLang="en-US" sz="1600" smtClean="0"/>
              <a:t>背景白色</a:t>
            </a:r>
            <a:r>
              <a:rPr lang="en-US" altLang="zh-CN" sz="1600" smtClean="0"/>
              <a:t>-</a:t>
            </a:r>
            <a:r>
              <a:rPr lang="zh-CN" altLang="en-US" sz="1600" smtClean="0"/>
              <a:t>有标题</a:t>
            </a:r>
            <a:r>
              <a:rPr lang="en-US" altLang="zh-CN" sz="1600" smtClean="0"/>
              <a:t>-</a:t>
            </a:r>
            <a:r>
              <a:rPr lang="zh-CN" altLang="en-US" sz="1600" smtClean="0"/>
              <a:t>非全屏</a:t>
            </a:r>
          </a:p>
          <a:p>
            <a:pPr lvl="1"/>
            <a:r>
              <a:rPr lang="en-US" altLang="zh-CN" sz="1600" smtClean="0"/>
              <a:t>@android:style/Theme.Light.NoTitleBar //</a:t>
            </a:r>
            <a:r>
              <a:rPr lang="zh-CN" altLang="en-US" sz="1600" smtClean="0"/>
              <a:t>背景白色</a:t>
            </a:r>
            <a:r>
              <a:rPr lang="en-US" altLang="zh-CN" sz="1600" smtClean="0"/>
              <a:t>-</a:t>
            </a:r>
            <a:r>
              <a:rPr lang="zh-CN" altLang="en-US" sz="1600" smtClean="0"/>
              <a:t>无标题</a:t>
            </a:r>
            <a:r>
              <a:rPr lang="en-US" altLang="zh-CN" sz="1600" smtClean="0"/>
              <a:t>-</a:t>
            </a:r>
            <a:r>
              <a:rPr lang="zh-CN" altLang="en-US" sz="1600" smtClean="0"/>
              <a:t>非全屏</a:t>
            </a:r>
          </a:p>
          <a:p>
            <a:pPr lvl="1"/>
            <a:r>
              <a:rPr lang="en-US" altLang="zh-CN" sz="1600" smtClean="0"/>
              <a:t>@android:style/Theme.Light.NoTitleBar.Fullscreen //</a:t>
            </a:r>
            <a:r>
              <a:rPr lang="zh-CN" altLang="en-US" sz="1600" smtClean="0"/>
              <a:t>背景白色</a:t>
            </a:r>
            <a:r>
              <a:rPr lang="en-US" altLang="zh-CN" sz="1600" smtClean="0"/>
              <a:t>-</a:t>
            </a:r>
            <a:r>
              <a:rPr lang="zh-CN" altLang="en-US" sz="1600" smtClean="0"/>
              <a:t>无标题</a:t>
            </a:r>
            <a:r>
              <a:rPr lang="en-US" altLang="zh-CN" sz="1600" smtClean="0"/>
              <a:t>-</a:t>
            </a:r>
            <a:r>
              <a:rPr lang="zh-CN" altLang="en-US" sz="1600" smtClean="0"/>
              <a:t>全屏显示</a:t>
            </a:r>
          </a:p>
          <a:p>
            <a:pPr lvl="1"/>
            <a:r>
              <a:rPr lang="en-US" altLang="zh-CN" sz="1600" smtClean="0"/>
              <a:t>@android:style/Theme.Light.Panel</a:t>
            </a:r>
          </a:p>
          <a:p>
            <a:pPr lvl="1"/>
            <a:r>
              <a:rPr lang="en-US" altLang="zh-CN" sz="1600" smtClean="0"/>
              <a:t>@android:style/Theme.Light.WallpaperSettings //</a:t>
            </a:r>
            <a:r>
              <a:rPr lang="zh-CN" altLang="en-US" sz="1600" smtClean="0"/>
              <a:t>背景透明</a:t>
            </a:r>
          </a:p>
          <a:p>
            <a:pPr lvl="1"/>
            <a:r>
              <a:rPr lang="en-US" altLang="zh-CN" sz="1600" smtClean="0"/>
              <a:t>@android:style/Theme.NoDisplay</a:t>
            </a:r>
          </a:p>
          <a:p>
            <a:pPr lvl="1"/>
            <a:r>
              <a:rPr lang="en-US" altLang="zh-CN" sz="1600" smtClean="0"/>
              <a:t>@android:style/Theme.Translucent.NoTitleBar.Fullscreen //</a:t>
            </a:r>
            <a:r>
              <a:rPr lang="zh-CN" altLang="en-US" sz="1600" smtClean="0"/>
              <a:t>半透明、无标题栏、全屏</a:t>
            </a:r>
          </a:p>
          <a:p>
            <a:pPr lvl="1"/>
            <a:r>
              <a:rPr lang="en-US" altLang="zh-CN" sz="1600" smtClean="0"/>
              <a:t>@android:style/Theme.Wallpaper.NoTitleBar.Fullscreen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启动</a:t>
            </a:r>
            <a:r>
              <a:rPr lang="en-US" altLang="zh-CN" smtClean="0"/>
              <a:t>Activity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68413"/>
            <a:ext cx="8191500" cy="1946273"/>
          </a:xfrm>
        </p:spPr>
        <p:txBody>
          <a:bodyPr/>
          <a:lstStyle/>
          <a:p>
            <a:r>
              <a:rPr lang="zh-CN" altLang="en-US" b="0" smtClean="0"/>
              <a:t>在一个</a:t>
            </a:r>
            <a:r>
              <a:rPr lang="en-US" altLang="zh-CN" b="0" smtClean="0"/>
              <a:t>Android</a:t>
            </a:r>
            <a:r>
              <a:rPr lang="zh-CN" altLang="en-US" b="0" smtClean="0"/>
              <a:t>项目中，如果只有一个</a:t>
            </a:r>
            <a:r>
              <a:rPr lang="en-US" altLang="zh-CN" b="0" smtClean="0"/>
              <a:t>Activity</a:t>
            </a:r>
            <a:r>
              <a:rPr lang="zh-CN" altLang="en-US" b="0" smtClean="0"/>
              <a:t>，那么只需要在</a:t>
            </a:r>
            <a:r>
              <a:rPr lang="en-US" altLang="zh-CN" b="0" smtClean="0"/>
              <a:t>AndroidManifest.xml</a:t>
            </a:r>
            <a:r>
              <a:rPr lang="zh-CN" altLang="en-US" b="0" smtClean="0"/>
              <a:t>文件中对其进行配置，并且将其设置为程序的入口。这样，当运行该项目时，将自动启动该</a:t>
            </a:r>
            <a:r>
              <a:rPr lang="en-US" altLang="zh-CN" b="0" smtClean="0"/>
              <a:t>Activity</a:t>
            </a:r>
            <a:r>
              <a:rPr lang="zh-CN" altLang="en-US" b="0" smtClean="0"/>
              <a:t>。否则，需要应用</a:t>
            </a:r>
            <a:r>
              <a:rPr lang="en-US" altLang="zh-CN" b="0" smtClean="0"/>
              <a:t>startActivity()</a:t>
            </a:r>
            <a:r>
              <a:rPr lang="zh-CN" altLang="en-US" b="0" smtClean="0"/>
              <a:t>方法来启动需要的</a:t>
            </a:r>
            <a:r>
              <a:rPr lang="en-US" altLang="zh-CN" b="0" smtClean="0"/>
              <a:t>Activity</a:t>
            </a:r>
            <a:r>
              <a:rPr lang="zh-CN" altLang="en-US" b="0" smtClean="0"/>
              <a:t>，语法格式如下：</a:t>
            </a:r>
            <a:endParaRPr lang="zh-CN" altLang="en-US" b="0"/>
          </a:p>
        </p:txBody>
      </p:sp>
      <p:sp>
        <p:nvSpPr>
          <p:cNvPr id="4" name="TextBox 3"/>
          <p:cNvSpPr txBox="1"/>
          <p:nvPr/>
        </p:nvSpPr>
        <p:spPr>
          <a:xfrm>
            <a:off x="1142976" y="3286124"/>
            <a:ext cx="62865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publlic void startActivity(Intent intent);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4714884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例：</a:t>
            </a:r>
            <a:r>
              <a:rPr lang="zh-CN" altLang="en-US" sz="2400" smtClean="0"/>
              <a:t>要启动一个名称为</a:t>
            </a:r>
            <a:r>
              <a:rPr lang="en-US" altLang="zh-CN" sz="2400" smtClean="0"/>
              <a:t>DetailActivity</a:t>
            </a:r>
            <a:r>
              <a:rPr lang="zh-CN" altLang="en-US" sz="2400" smtClean="0"/>
              <a:t>的</a:t>
            </a:r>
            <a:r>
              <a:rPr lang="en-US" altLang="zh-CN" sz="2400" smtClean="0"/>
              <a:t>Activity</a:t>
            </a:r>
            <a:r>
              <a:rPr lang="zh-CN" altLang="en-US" sz="2400" smtClean="0"/>
              <a:t>，可以使用如下代码：</a:t>
            </a: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142976" y="5643578"/>
            <a:ext cx="72152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Intent</a:t>
            </a:r>
            <a:r>
              <a:rPr lang="zh-CN" altLang="en-US" smtClean="0"/>
              <a:t> </a:t>
            </a:r>
            <a:r>
              <a:rPr lang="en-US" altLang="zh-CN" smtClean="0"/>
              <a:t>intent = new Intent(MainActivity.this, DetailActivity.class);</a:t>
            </a:r>
          </a:p>
          <a:p>
            <a:r>
              <a:rPr lang="en-US" altLang="zh-CN" smtClean="0"/>
              <a:t>startActivity(intent);</a:t>
            </a:r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gray">
          <a:xfrm>
            <a:off x="500034" y="3714752"/>
            <a:ext cx="844553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可以启动另外一个，甚至包括与它不在同一应用程序之中的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关闭</a:t>
            </a:r>
            <a:r>
              <a:rPr lang="en-US" altLang="zh-CN" smtClean="0"/>
              <a:t>Activity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68413"/>
            <a:ext cx="8191500" cy="1589083"/>
          </a:xfrm>
        </p:spPr>
        <p:txBody>
          <a:bodyPr/>
          <a:lstStyle/>
          <a:p>
            <a:r>
              <a:rPr lang="zh-CN" altLang="en-US" b="0" smtClean="0"/>
              <a:t>如果想要关闭当前的</a:t>
            </a:r>
            <a:r>
              <a:rPr lang="en-US" altLang="zh-CN" b="0" smtClean="0"/>
              <a:t>Activity</a:t>
            </a:r>
            <a:r>
              <a:rPr lang="zh-CN" altLang="en-US" b="0" smtClean="0"/>
              <a:t>，最直接的方法是按回退（</a:t>
            </a:r>
            <a:r>
              <a:rPr lang="en-US" altLang="zh-CN" b="0" smtClean="0"/>
              <a:t>back</a:t>
            </a:r>
            <a:r>
              <a:rPr lang="zh-CN" altLang="en-US" b="0" smtClean="0"/>
              <a:t>）键，系统将依次执行三个回调方法：</a:t>
            </a:r>
            <a:r>
              <a:rPr lang="en-US" altLang="zh-CN" b="0" smtClean="0"/>
              <a:t>onPause()</a:t>
            </a:r>
            <a:r>
              <a:rPr lang="zh-CN" altLang="en-US" b="0" smtClean="0"/>
              <a:t>、</a:t>
            </a:r>
            <a:r>
              <a:rPr lang="en-US" altLang="zh-CN" b="0" smtClean="0"/>
              <a:t>onStop()</a:t>
            </a:r>
            <a:r>
              <a:rPr lang="zh-CN" altLang="en-US" b="0" smtClean="0"/>
              <a:t>和</a:t>
            </a:r>
            <a:r>
              <a:rPr lang="en-US" altLang="zh-CN" b="0" smtClean="0"/>
              <a:t>onDestroy()</a:t>
            </a:r>
            <a:r>
              <a:rPr lang="zh-CN" altLang="en-US" b="0" smtClean="0"/>
              <a:t>。还可以显式调用</a:t>
            </a:r>
            <a:r>
              <a:rPr lang="en-US" altLang="zh-CN" b="0" smtClean="0"/>
              <a:t>Activity</a:t>
            </a:r>
            <a:r>
              <a:rPr lang="zh-CN" altLang="en-US" b="0" smtClean="0"/>
              <a:t>类提供的</a:t>
            </a:r>
            <a:r>
              <a:rPr lang="en-US" altLang="zh-CN" b="0" smtClean="0"/>
              <a:t>finish()</a:t>
            </a:r>
            <a:r>
              <a:rPr lang="zh-CN" altLang="en-US" b="0" smtClean="0"/>
              <a:t>方法，语法格式如下：</a:t>
            </a:r>
            <a:endParaRPr lang="zh-CN" altLang="en-US" b="0"/>
          </a:p>
        </p:txBody>
      </p:sp>
      <p:sp>
        <p:nvSpPr>
          <p:cNvPr id="4" name="TextBox 3"/>
          <p:cNvSpPr txBox="1"/>
          <p:nvPr/>
        </p:nvSpPr>
        <p:spPr>
          <a:xfrm>
            <a:off x="1214414" y="2988230"/>
            <a:ext cx="62865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public void finish();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2910" y="3643314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说明：</a:t>
            </a:r>
            <a:r>
              <a:rPr lang="zh-CN" altLang="en-US" sz="2400" smtClean="0"/>
              <a:t>如果当前的</a:t>
            </a:r>
            <a:r>
              <a:rPr lang="en-US" altLang="zh-CN" sz="2400" smtClean="0"/>
              <a:t>Activity</a:t>
            </a:r>
            <a:r>
              <a:rPr lang="zh-CN" altLang="en-US" sz="2400" smtClean="0"/>
              <a:t>不是主活动，那么执行</a:t>
            </a:r>
            <a:r>
              <a:rPr lang="en-US" altLang="zh-CN" sz="2400" smtClean="0"/>
              <a:t>finish()</a:t>
            </a:r>
            <a:r>
              <a:rPr lang="zh-CN" altLang="en-US" sz="2400" smtClean="0"/>
              <a:t>方法后，将返回到调用它的那个</a:t>
            </a:r>
            <a:r>
              <a:rPr lang="en-US" altLang="zh-CN" sz="2400" smtClean="0"/>
              <a:t>Activity</a:t>
            </a:r>
            <a:r>
              <a:rPr lang="zh-CN" altLang="en-US" sz="2400" smtClean="0"/>
              <a:t>；否则，将返回到主屏幕中。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27150"/>
            <a:ext cx="7781925" cy="1525588"/>
          </a:xfrm>
          <a:noFill/>
        </p:spPr>
        <p:txBody>
          <a:bodyPr/>
          <a:lstStyle/>
          <a:p>
            <a:pPr marL="441325" indent="-441325">
              <a:lnSpc>
                <a:spcPct val="200000"/>
              </a:lnSpc>
              <a:spcBef>
                <a:spcPct val="5000"/>
              </a:spcBef>
            </a:pPr>
            <a:r>
              <a:rPr lang="zh-CN" altLang="en-US" smtClean="0"/>
              <a:t>独立完成</a:t>
            </a:r>
            <a:r>
              <a:rPr lang="en-US" altLang="zh-CN" smtClean="0"/>
              <a:t>Android</a:t>
            </a:r>
            <a:r>
              <a:rPr lang="zh-CN" altLang="en-US" smtClean="0"/>
              <a:t>的环境搭建。</a:t>
            </a:r>
          </a:p>
          <a:p>
            <a:pPr marL="441325" indent="-441325">
              <a:lnSpc>
                <a:spcPct val="200000"/>
              </a:lnSpc>
              <a:spcBef>
                <a:spcPct val="5000"/>
              </a:spcBef>
            </a:pPr>
            <a:r>
              <a:rPr lang="zh-CN" altLang="en-US" smtClean="0"/>
              <a:t>创建并运行一个</a:t>
            </a:r>
            <a:r>
              <a:rPr lang="en-US" altLang="zh-CN" smtClean="0"/>
              <a:t>Hello Android</a:t>
            </a:r>
            <a:r>
              <a:rPr lang="zh-CN" altLang="en-US" smtClean="0"/>
              <a:t>应用。</a:t>
            </a:r>
            <a:endParaRPr lang="en-US" altLang="zh-CN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应用组成部分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343400"/>
          </a:xfrm>
        </p:spPr>
        <p:txBody>
          <a:bodyPr/>
          <a:lstStyle/>
          <a:p>
            <a:r>
              <a:rPr lang="zh-CN" altLang="en-US" sz="2000" smtClean="0"/>
              <a:t>一个</a:t>
            </a:r>
            <a:r>
              <a:rPr lang="en-US" altLang="zh-CN" sz="2000" smtClean="0"/>
              <a:t>Android</a:t>
            </a:r>
            <a:r>
              <a:rPr lang="zh-CN" altLang="en-US" sz="2000" smtClean="0"/>
              <a:t>应用可能包含以下部件：</a:t>
            </a:r>
          </a:p>
          <a:p>
            <a:pPr lvl="1"/>
            <a:r>
              <a:rPr lang="zh-CN" altLang="en-US" sz="1800" smtClean="0"/>
              <a:t>活动（</a:t>
            </a:r>
            <a:r>
              <a:rPr lang="en-US" altLang="zh-CN" sz="1800" smtClean="0"/>
              <a:t>Activity</a:t>
            </a:r>
            <a:r>
              <a:rPr lang="zh-CN" altLang="en-US" sz="1800" smtClean="0"/>
              <a:t>）：一个活动通常就是一个单独的用户界面。活动类将会显示由视图（</a:t>
            </a:r>
            <a:r>
              <a:rPr lang="en-US" altLang="zh-CN" sz="1800" smtClean="0"/>
              <a:t>View</a:t>
            </a:r>
            <a:r>
              <a:rPr lang="zh-CN" altLang="en-US" sz="1800" smtClean="0"/>
              <a:t>）控件组成的用户接口，并对事件（</a:t>
            </a:r>
            <a:r>
              <a:rPr lang="en-US" altLang="zh-CN" sz="1800" smtClean="0"/>
              <a:t>Event</a:t>
            </a:r>
            <a:r>
              <a:rPr lang="zh-CN" altLang="en-US" sz="1800" smtClean="0"/>
              <a:t>）做出响应</a:t>
            </a:r>
          </a:p>
          <a:p>
            <a:pPr lvl="1"/>
            <a:r>
              <a:rPr lang="zh-CN" altLang="en-US" sz="1800" smtClean="0"/>
              <a:t>内容提供者（</a:t>
            </a:r>
            <a:r>
              <a:rPr lang="en-US" altLang="zh-CN" sz="1800" smtClean="0"/>
              <a:t>Content Provider</a:t>
            </a:r>
            <a:r>
              <a:rPr lang="zh-CN" altLang="en-US" sz="1800" smtClean="0"/>
              <a:t>）：能够向其他应用程序提供本应用保存的数据。与</a:t>
            </a:r>
            <a:r>
              <a:rPr lang="en-US" altLang="zh-CN" sz="1800" smtClean="0"/>
              <a:t>ContentResolver</a:t>
            </a:r>
            <a:r>
              <a:rPr lang="zh-CN" altLang="en-US" sz="1800" smtClean="0"/>
              <a:t>一起使用，在应用程序之间传递数据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广播接收器（</a:t>
            </a:r>
            <a:r>
              <a:rPr lang="en-US" altLang="zh-CN" sz="1800" smtClean="0"/>
              <a:t>BroadcastReceiver</a:t>
            </a:r>
            <a:r>
              <a:rPr lang="zh-CN" altLang="en-US" sz="1800" smtClean="0"/>
              <a:t>）：用于让应用程序对一个外部事件做出响应。例如：电话呼入事件、数据网络可用通知或者到了晚上时进行通知</a:t>
            </a:r>
          </a:p>
          <a:p>
            <a:pPr lvl="1"/>
            <a:r>
              <a:rPr lang="zh-CN" altLang="en-US" sz="1800" smtClean="0"/>
              <a:t>服务（</a:t>
            </a:r>
            <a:r>
              <a:rPr lang="en-US" altLang="zh-CN" sz="1800" smtClean="0"/>
              <a:t>Service</a:t>
            </a:r>
            <a:r>
              <a:rPr lang="zh-CN" altLang="en-US" sz="1800" smtClean="0"/>
              <a:t>）：是一个具有一段较长生命周期但没有用户界面的程序</a:t>
            </a:r>
            <a:endParaRPr lang="en-US" altLang="zh-CN" sz="1800" smtClean="0"/>
          </a:p>
          <a:p>
            <a:r>
              <a:rPr lang="zh-CN" altLang="en-US" sz="2000" smtClean="0"/>
              <a:t>各部件之间通信使用</a:t>
            </a:r>
            <a:r>
              <a:rPr lang="en-US" altLang="zh-CN" sz="2000" smtClean="0"/>
              <a:t>Intent</a:t>
            </a:r>
          </a:p>
          <a:p>
            <a:pPr lvl="1"/>
            <a:r>
              <a:rPr lang="zh-CN" altLang="en-US" sz="1800" smtClean="0"/>
              <a:t>负责对应用中一次操作的动作、动作涉及数据、附加数据进行描述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63638"/>
            <a:ext cx="8641655" cy="5337175"/>
          </a:xfrm>
        </p:spPr>
        <p:txBody>
          <a:bodyPr/>
          <a:lstStyle/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kern="1200" dirty="0" smtClean="0">
                <a:latin typeface="微软雅黑" pitchFamily="34" charset="-122"/>
              </a:rPr>
              <a:t>Activity</a:t>
            </a:r>
            <a:r>
              <a:rPr lang="zh-CN" altLang="en-US" sz="2200" kern="1200" dirty="0" smtClean="0">
                <a:latin typeface="微软雅黑" pitchFamily="34" charset="-122"/>
              </a:rPr>
              <a:t>是</a:t>
            </a:r>
            <a:r>
              <a:rPr lang="en-US" altLang="zh-CN" sz="2200" kern="1200" dirty="0" smtClean="0">
                <a:latin typeface="微软雅黑" pitchFamily="34" charset="-122"/>
              </a:rPr>
              <a:t>Android</a:t>
            </a:r>
            <a:r>
              <a:rPr lang="zh-CN" altLang="en-US" sz="2200" kern="1200" dirty="0" smtClean="0">
                <a:latin typeface="微软雅黑" pitchFamily="34" charset="-122"/>
              </a:rPr>
              <a:t>应用程序中使用频率最高、最基本的组件。</a:t>
            </a: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kern="1200" dirty="0" smtClean="0">
                <a:latin typeface="微软雅黑" pitchFamily="34" charset="-122"/>
              </a:rPr>
              <a:t>一个</a:t>
            </a:r>
            <a:r>
              <a:rPr lang="en-US" altLang="zh-CN" sz="2200" kern="1200" dirty="0" smtClean="0">
                <a:latin typeface="微软雅黑" pitchFamily="34" charset="-122"/>
              </a:rPr>
              <a:t>Activity</a:t>
            </a:r>
            <a:r>
              <a:rPr lang="zh-CN" altLang="en-US" sz="2200" kern="1200" dirty="0" smtClean="0">
                <a:latin typeface="微软雅黑" pitchFamily="34" charset="-122"/>
              </a:rPr>
              <a:t>就是一个单独的屏幕窗口，</a:t>
            </a:r>
            <a:r>
              <a:rPr lang="zh-CN" altLang="en-US" sz="2000" dirty="0" smtClean="0"/>
              <a:t>代表了一个界面</a:t>
            </a:r>
            <a:r>
              <a:rPr lang="zh-CN" altLang="en-US" sz="2200" kern="1200" dirty="0" smtClean="0">
                <a:latin typeface="微软雅黑" pitchFamily="34" charset="-122"/>
              </a:rPr>
              <a:t>。</a:t>
            </a: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kern="1200" dirty="0" smtClean="0">
                <a:latin typeface="微软雅黑" pitchFamily="34" charset="-122"/>
              </a:rPr>
              <a:t>Activity</a:t>
            </a:r>
            <a:r>
              <a:rPr lang="zh-CN" altLang="en-US" sz="2200" kern="1200" dirty="0" smtClean="0">
                <a:latin typeface="微软雅黑" pitchFamily="34" charset="-122"/>
              </a:rPr>
              <a:t>中的内容在屏幕上的显示称作用户界面（</a:t>
            </a:r>
            <a:r>
              <a:rPr lang="en-US" altLang="zh-CN" sz="2200" kern="1200" dirty="0" smtClean="0">
                <a:latin typeface="微软雅黑" pitchFamily="34" charset="-122"/>
              </a:rPr>
              <a:t>User Interface</a:t>
            </a:r>
            <a:r>
              <a:rPr lang="zh-CN" altLang="en-US" sz="2200" kern="1200" dirty="0" smtClean="0">
                <a:latin typeface="微软雅黑" pitchFamily="34" charset="-122"/>
              </a:rPr>
              <a:t>，即</a:t>
            </a:r>
            <a:r>
              <a:rPr lang="en-US" altLang="zh-CN" sz="2200" kern="1200" dirty="0" smtClean="0">
                <a:latin typeface="微软雅黑" pitchFamily="34" charset="-122"/>
              </a:rPr>
              <a:t>UI</a:t>
            </a:r>
            <a:r>
              <a:rPr lang="zh-CN" altLang="en-US" sz="2200" kern="1200" dirty="0" smtClean="0">
                <a:latin typeface="微软雅黑" pitchFamily="34" charset="-122"/>
              </a:rPr>
              <a:t>）。</a:t>
            </a:r>
            <a:endParaRPr lang="en-US" altLang="zh-CN" sz="2200" kern="1200" dirty="0" smtClean="0">
              <a:latin typeface="微软雅黑" pitchFamily="34" charset="-122"/>
            </a:endParaRP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kern="1200" dirty="0" smtClean="0">
                <a:latin typeface="微软雅黑" pitchFamily="34" charset="-122"/>
              </a:rPr>
              <a:t>UI</a:t>
            </a:r>
            <a:r>
              <a:rPr lang="zh-CN" altLang="en-US" sz="2200" kern="1200" dirty="0" smtClean="0">
                <a:latin typeface="微软雅黑" pitchFamily="34" charset="-122"/>
              </a:rPr>
              <a:t>是实现在屏幕上进行显示数据、选择和输入数据等操作的用户交互窗口。</a:t>
            </a: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kern="1200" dirty="0" smtClean="0">
                <a:latin typeface="微软雅黑" pitchFamily="34" charset="-122"/>
              </a:rPr>
              <a:t>UI</a:t>
            </a:r>
            <a:r>
              <a:rPr lang="zh-CN" altLang="en-US" sz="2200" kern="1200" dirty="0" smtClean="0">
                <a:latin typeface="微软雅黑" pitchFamily="34" charset="-122"/>
              </a:rPr>
              <a:t>的布局（</a:t>
            </a:r>
            <a:r>
              <a:rPr lang="en-US" altLang="zh-CN" sz="2200" kern="1200" dirty="0" smtClean="0">
                <a:latin typeface="微软雅黑" pitchFamily="34" charset="-122"/>
              </a:rPr>
              <a:t>Layout</a:t>
            </a:r>
            <a:r>
              <a:rPr lang="zh-CN" altLang="en-US" sz="2200" kern="1200" dirty="0" smtClean="0">
                <a:latin typeface="微软雅黑" pitchFamily="34" charset="-122"/>
              </a:rPr>
              <a:t>）为</a:t>
            </a:r>
            <a:r>
              <a:rPr lang="en-US" altLang="zh-CN" sz="2200" kern="1200" dirty="0" smtClean="0">
                <a:latin typeface="微软雅黑" pitchFamily="34" charset="-122"/>
              </a:rPr>
              <a:t>Activity</a:t>
            </a:r>
            <a:r>
              <a:rPr lang="zh-CN" altLang="en-US" sz="2200" kern="1200" dirty="0" smtClean="0">
                <a:latin typeface="微软雅黑" pitchFamily="34" charset="-122"/>
              </a:rPr>
              <a:t>构造用户界面的结构，定义各窗体控件的排列位置。</a:t>
            </a:r>
            <a:endParaRPr lang="en-US" altLang="zh-CN" sz="2200" dirty="0" smtClean="0">
              <a:latin typeface="微软雅黑" pitchFamily="34" charset="-122"/>
            </a:endParaRP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kern="1200" dirty="0" smtClean="0">
                <a:latin typeface="微软雅黑" pitchFamily="34" charset="-122"/>
              </a:rPr>
              <a:t>Android</a:t>
            </a:r>
            <a:r>
              <a:rPr lang="zh-CN" altLang="en-US" sz="2200" kern="1200" dirty="0" smtClean="0">
                <a:latin typeface="微软雅黑" pitchFamily="34" charset="-122"/>
              </a:rPr>
              <a:t>的</a:t>
            </a:r>
            <a:r>
              <a:rPr lang="en-US" altLang="zh-CN" sz="2200" kern="1200" dirty="0" smtClean="0">
                <a:latin typeface="微软雅黑" pitchFamily="34" charset="-122"/>
              </a:rPr>
              <a:t>UI</a:t>
            </a:r>
            <a:r>
              <a:rPr lang="zh-CN" altLang="en-US" sz="2200" kern="1200" dirty="0" smtClean="0">
                <a:latin typeface="微软雅黑" pitchFamily="34" charset="-122"/>
              </a:rPr>
              <a:t>元素，</a:t>
            </a:r>
            <a:r>
              <a:rPr lang="zh-CN" altLang="en-US" sz="2000" dirty="0" smtClean="0">
                <a:latin typeface="微软雅黑" pitchFamily="34" charset="-122"/>
              </a:rPr>
              <a:t>如文本框、按钮、列表框、图片、进度条等。</a:t>
            </a:r>
            <a:endParaRPr lang="en-US" altLang="zh-CN" sz="2000" dirty="0" smtClean="0">
              <a:latin typeface="微软雅黑" pitchFamily="34" charset="-122"/>
            </a:endParaRP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000" kern="1200" dirty="0" smtClean="0">
                <a:latin typeface="微软雅黑" pitchFamily="34" charset="-122"/>
              </a:rPr>
              <a:t>每个布局都有一组布局参数，用于描述其内控件的分布属性 。</a:t>
            </a: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应用启动时启动一个主</a:t>
            </a:r>
            <a:r>
              <a:rPr lang="en-US" altLang="zh-CN" sz="2000" dirty="0" smtClean="0"/>
              <a:t>Activity</a:t>
            </a: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微软雅黑" pitchFamily="34" charset="-122"/>
            </a:endParaRPr>
          </a:p>
          <a:p>
            <a:pPr marL="841375" lvl="1" indent="-441325">
              <a:spcBef>
                <a:spcPts val="600"/>
              </a:spcBef>
              <a:defRPr/>
            </a:pPr>
            <a:endParaRPr lang="zh-CN" altLang="en-US" sz="2200" dirty="0" smtClean="0">
              <a:solidFill>
                <a:srgbClr val="FF0000"/>
              </a:solidFill>
              <a:latin typeface="微软雅黑" pitchFamily="34" charset="-122"/>
              <a:cs typeface="+mn-cs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1752"/>
          <a:stretch/>
        </p:blipFill>
        <p:spPr bwMode="auto">
          <a:xfrm>
            <a:off x="13979" y="1674795"/>
            <a:ext cx="3063176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r>
              <a:rPr lang="zh-CN" altLang="en-US" dirty="0" smtClean="0"/>
              <a:t>简介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3174" y="1285860"/>
            <a:ext cx="6103951" cy="5091113"/>
          </a:xfrm>
        </p:spPr>
        <p:txBody>
          <a:bodyPr/>
          <a:lstStyle/>
          <a:p>
            <a:pPr marL="723900" lvl="1" indent="-361950" eaLnBrk="1" hangingPunct="1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sz="2200" kern="1200" dirty="0" smtClean="0">
                <a:latin typeface="微软雅黑" pitchFamily="34" charset="-122"/>
                <a:cs typeface="+mn-cs"/>
              </a:rPr>
              <a:t>一个</a:t>
            </a:r>
            <a:r>
              <a:rPr lang="en-US" altLang="zh-CN" sz="2200" kern="1200" dirty="0" smtClean="0">
                <a:latin typeface="微软雅黑" pitchFamily="34" charset="-122"/>
                <a:cs typeface="+mn-cs"/>
              </a:rPr>
              <a:t>Activity </a:t>
            </a:r>
            <a:r>
              <a:rPr lang="zh-CN" altLang="en-US" sz="2200" kern="1200" dirty="0" smtClean="0">
                <a:latin typeface="微软雅黑" pitchFamily="34" charset="-122"/>
                <a:cs typeface="+mn-cs"/>
              </a:rPr>
              <a:t>通常对应两个文件：一个布局文件和一个</a:t>
            </a:r>
            <a:r>
              <a:rPr lang="en-US" altLang="zh-CN" sz="2200" kern="1200" dirty="0" smtClean="0">
                <a:latin typeface="微软雅黑" pitchFamily="34" charset="-122"/>
                <a:cs typeface="+mn-cs"/>
              </a:rPr>
              <a:t>Java</a:t>
            </a:r>
            <a:r>
              <a:rPr lang="zh-CN" altLang="en-US" sz="2200" kern="1200" dirty="0" smtClean="0">
                <a:latin typeface="微软雅黑" pitchFamily="34" charset="-122"/>
                <a:cs typeface="+mn-cs"/>
              </a:rPr>
              <a:t>代码文件。</a:t>
            </a:r>
            <a:endParaRPr lang="en-US" altLang="zh-CN" sz="2200" kern="1200" dirty="0" smtClean="0">
              <a:latin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sz="2200" kern="1200" dirty="0" smtClean="0">
                <a:latin typeface="微软雅黑" pitchFamily="34" charset="-122"/>
                <a:cs typeface="+mn-cs"/>
              </a:rPr>
              <a:t>应用程序的可视控件及其布局信息，由</a:t>
            </a:r>
            <a:r>
              <a:rPr lang="en-US" altLang="zh-CN" sz="2200" kern="1200" dirty="0" smtClean="0">
                <a:latin typeface="微软雅黑" pitchFamily="34" charset="-122"/>
                <a:cs typeface="+mn-cs"/>
              </a:rPr>
              <a:t>xml</a:t>
            </a:r>
            <a:r>
              <a:rPr lang="zh-CN" altLang="en-US" sz="2200" kern="1200" dirty="0" smtClean="0">
                <a:latin typeface="微软雅黑" pitchFamily="34" charset="-122"/>
                <a:cs typeface="+mn-cs"/>
              </a:rPr>
              <a:t>文件定义声明，此文件称为布局文件。</a:t>
            </a:r>
          </a:p>
          <a:p>
            <a:pPr marL="723900" lvl="1" indent="-361950" eaLnBrk="1" hangingPunct="1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sz="2200" kern="1200" dirty="0" smtClean="0">
                <a:latin typeface="微软雅黑" pitchFamily="34" charset="-122"/>
                <a:cs typeface="+mn-cs"/>
              </a:rPr>
              <a:t>所有布局文件都存放在工程文件夹下的“</a:t>
            </a:r>
            <a:r>
              <a:rPr lang="en-US" altLang="zh-CN" sz="2200" kern="1200" dirty="0" smtClean="0">
                <a:latin typeface="微软雅黑" pitchFamily="34" charset="-122"/>
                <a:cs typeface="+mn-cs"/>
              </a:rPr>
              <a:t>res\layout”</a:t>
            </a:r>
            <a:r>
              <a:rPr lang="zh-CN" altLang="en-US" sz="2200" kern="1200" dirty="0" smtClean="0">
                <a:latin typeface="微软雅黑" pitchFamily="34" charset="-122"/>
                <a:cs typeface="+mn-cs"/>
              </a:rPr>
              <a:t>子文件夹内。</a:t>
            </a:r>
            <a:endParaRPr lang="en-US" altLang="zh-CN" sz="2200" kern="1200" dirty="0" smtClean="0">
              <a:latin typeface="微软雅黑" pitchFamily="34" charset="-122"/>
              <a:cs typeface="+mn-cs"/>
            </a:endParaRP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zh-CN" sz="2200" kern="1200" dirty="0" smtClean="0">
                <a:latin typeface="微软雅黑" pitchFamily="34" charset="-122"/>
              </a:rPr>
              <a:t>Activity</a:t>
            </a:r>
            <a:r>
              <a:rPr lang="zh-CN" altLang="en-US" sz="2200" kern="1200" dirty="0" smtClean="0">
                <a:latin typeface="微软雅黑" pitchFamily="34" charset="-122"/>
              </a:rPr>
              <a:t>类的</a:t>
            </a:r>
            <a:r>
              <a:rPr lang="en-US" altLang="zh-CN" sz="2200" kern="1200" dirty="0" smtClean="0">
                <a:latin typeface="微软雅黑" pitchFamily="34" charset="-122"/>
              </a:rPr>
              <a:t>Java</a:t>
            </a:r>
            <a:r>
              <a:rPr lang="zh-CN" altLang="en-US" sz="2200" kern="1200" dirty="0" smtClean="0">
                <a:latin typeface="微软雅黑" pitchFamily="34" charset="-122"/>
              </a:rPr>
              <a:t>代码文件存放在应用项目的“</a:t>
            </a:r>
            <a:r>
              <a:rPr lang="en-US" altLang="zh-CN" sz="2200" kern="1200" dirty="0" smtClean="0">
                <a:latin typeface="微软雅黑" pitchFamily="34" charset="-122"/>
              </a:rPr>
              <a:t>java”</a:t>
            </a:r>
            <a:r>
              <a:rPr lang="zh-CN" altLang="en-US" sz="2200" kern="1200" dirty="0" smtClean="0">
                <a:latin typeface="微软雅黑" pitchFamily="34" charset="-122"/>
              </a:rPr>
              <a:t>目录的包内。</a:t>
            </a:r>
            <a:endParaRPr lang="en-US" altLang="zh-CN" sz="2200" kern="1200" dirty="0" smtClean="0">
              <a:latin typeface="微软雅黑" pitchFamily="34" charset="-122"/>
            </a:endParaRP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kern="1200" dirty="0" smtClean="0">
                <a:latin typeface="微软雅黑" pitchFamily="34" charset="-122"/>
              </a:rPr>
              <a:t>通常使用</a:t>
            </a:r>
            <a:r>
              <a:rPr lang="en-US" altLang="zh-CN" sz="2200" kern="1200" dirty="0" smtClean="0">
                <a:latin typeface="微软雅黑" pitchFamily="34" charset="-122"/>
              </a:rPr>
              <a:t>xml</a:t>
            </a:r>
            <a:r>
              <a:rPr lang="zh-CN" altLang="en-US" sz="2200" kern="1200" dirty="0" smtClean="0">
                <a:latin typeface="微软雅黑" pitchFamily="34" charset="-122"/>
              </a:rPr>
              <a:t>声明法定义布局，使用</a:t>
            </a:r>
            <a:r>
              <a:rPr lang="en-US" altLang="zh-CN" sz="2200" kern="1200" dirty="0" smtClean="0">
                <a:latin typeface="微软雅黑" pitchFamily="34" charset="-122"/>
              </a:rPr>
              <a:t>java</a:t>
            </a:r>
            <a:r>
              <a:rPr lang="zh-CN" altLang="en-US" sz="2200" kern="1200" dirty="0" smtClean="0">
                <a:latin typeface="微软雅黑" pitchFamily="34" charset="-122"/>
              </a:rPr>
              <a:t>代码来控制</a:t>
            </a:r>
            <a:r>
              <a:rPr lang="en-US" altLang="zh-CN" sz="2200" kern="1200" dirty="0" smtClean="0">
                <a:latin typeface="微软雅黑" pitchFamily="34" charset="-122"/>
              </a:rPr>
              <a:t>Activity</a:t>
            </a:r>
            <a:r>
              <a:rPr lang="zh-CN" altLang="en-US" sz="2200" kern="1200" dirty="0" smtClean="0">
                <a:latin typeface="微软雅黑" pitchFamily="34" charset="-122"/>
              </a:rPr>
              <a:t>组件状态、执行</a:t>
            </a:r>
            <a:r>
              <a:rPr lang="en-US" altLang="zh-CN" sz="2200" kern="1200" dirty="0" smtClean="0">
                <a:latin typeface="微软雅黑" pitchFamily="34" charset="-122"/>
              </a:rPr>
              <a:t>UI</a:t>
            </a:r>
            <a:r>
              <a:rPr lang="zh-CN" altLang="en-US" sz="2200" kern="1200" dirty="0" smtClean="0">
                <a:latin typeface="微软雅黑" pitchFamily="34" charset="-122"/>
              </a:rPr>
              <a:t>交互操作。</a:t>
            </a:r>
            <a:endParaRPr lang="en-US" altLang="zh-CN" sz="2200" kern="1200" dirty="0" smtClean="0">
              <a:latin typeface="微软雅黑" pitchFamily="34" charset="-122"/>
            </a:endParaRPr>
          </a:p>
          <a:p>
            <a:pPr marL="723900" lvl="1" indent="-361950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endParaRPr lang="en-US" altLang="zh-CN" sz="2200" kern="1200" dirty="0" smtClean="0">
              <a:latin typeface="微软雅黑" pitchFamily="34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996952"/>
            <a:ext cx="1071570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7224" y="4365104"/>
            <a:ext cx="1071570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XML</a:t>
            </a:r>
            <a:r>
              <a:rPr lang="zh-CN" altLang="en-US" smtClean="0"/>
              <a:t>布局文件定义视图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792961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&lt;?xml version=“1.0” encoding=“utf-8”?&gt;</a:t>
            </a:r>
          </a:p>
          <a:p>
            <a:r>
              <a:rPr lang="en-US" altLang="zh-CN" sz="1400" smtClean="0"/>
              <a:t>&lt;LinearLayout xmlns:android=</a:t>
            </a:r>
            <a:r>
              <a:rPr lang="en-US" altLang="zh-CN" sz="1400" smtClean="0">
                <a:hlinkClick r:id="rId2"/>
              </a:rPr>
              <a:t>“http://schemas.android.com/apk/res/android</a:t>
            </a:r>
            <a:r>
              <a:rPr lang="en-US" altLang="zh-CN" sz="1400" smtClean="0"/>
              <a:t>”</a:t>
            </a:r>
          </a:p>
          <a:p>
            <a:r>
              <a:rPr lang="en-US" altLang="zh-CN" sz="1400" smtClean="0"/>
              <a:t>        android:orientation=“vertical”    android:layout_width=“fill_parent”</a:t>
            </a:r>
          </a:p>
          <a:p>
            <a:r>
              <a:rPr lang="en-US" altLang="zh-CN" sz="1400" smtClean="0"/>
              <a:t>        android:layout_height=“fill_parent”&gt;</a:t>
            </a:r>
          </a:p>
          <a:p>
            <a:r>
              <a:rPr lang="en-US" altLang="zh-CN" sz="1400" smtClean="0"/>
              <a:t>        &lt;TextView android:id=“@+id/textview1”    android:layout_width=“fill_parent”</a:t>
            </a:r>
          </a:p>
          <a:p>
            <a:r>
              <a:rPr lang="en-US" altLang="zh-CN" sz="1400" smtClean="0"/>
              <a:t>	  android:layout_height=“wrap_content”    android:text=“textview1” /&gt;</a:t>
            </a:r>
          </a:p>
          <a:p>
            <a:r>
              <a:rPr lang="en-US" altLang="zh-CN" sz="1400" smtClean="0"/>
              <a:t>        &lt;Button android:id=“@+id/buttonw1”    android:layout_width=“wrap_conten”</a:t>
            </a:r>
          </a:p>
          <a:p>
            <a:r>
              <a:rPr lang="en-US" altLang="zh-CN" sz="1400" smtClean="0"/>
              <a:t>	  android:layout_height=“wrap_content”    android:text=“</a:t>
            </a:r>
            <a:r>
              <a:rPr lang="zh-CN" altLang="en-US" sz="1400" smtClean="0"/>
              <a:t>第一个按钮</a:t>
            </a:r>
            <a:r>
              <a:rPr lang="en-US" altLang="zh-CN" sz="1400" smtClean="0"/>
              <a:t>” /&gt;</a:t>
            </a:r>
          </a:p>
          <a:p>
            <a:r>
              <a:rPr lang="en-US" altLang="zh-CN" sz="1400" smtClean="0"/>
              <a:t>&lt;/LinearLayout&gt;</a:t>
            </a:r>
            <a:endParaRPr lang="zh-CN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500034" y="4071942"/>
            <a:ext cx="7929618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package com.example.helloandroid;</a:t>
            </a:r>
          </a:p>
          <a:p>
            <a:r>
              <a:rPr lang="en-US" altLang="zh-CN" sz="1400" smtClean="0"/>
              <a:t>import android.app.Activity;</a:t>
            </a:r>
          </a:p>
          <a:p>
            <a:r>
              <a:rPr lang="en-US" altLang="zh-CN" sz="1400" smtClean="0"/>
              <a:t>public class MainActivity extends Acitivity {</a:t>
            </a:r>
          </a:p>
          <a:p>
            <a:r>
              <a:rPr lang="en-US" altLang="zh-CN" sz="1400" smtClean="0"/>
              <a:t>        @override</a:t>
            </a:r>
          </a:p>
          <a:p>
            <a:r>
              <a:rPr lang="en-US" altLang="zh-CN" sz="1400" smtClean="0"/>
              <a:t>        protected void onCreate(Bundle savedInstanceState) {</a:t>
            </a:r>
          </a:p>
          <a:p>
            <a:r>
              <a:rPr lang="en-US" altLang="zh-CN" sz="1400" smtClean="0"/>
              <a:t>                super.onCreate(savedInstanceState);</a:t>
            </a:r>
          </a:p>
          <a:p>
            <a:r>
              <a:rPr lang="en-US" altLang="zh-CN" sz="1400" smtClean="0"/>
              <a:t>                </a:t>
            </a:r>
            <a:r>
              <a:rPr lang="en-US" altLang="zh-CN" sz="1400" b="1" smtClean="0"/>
              <a:t>setContentView(R.layout.activity_main</a:t>
            </a:r>
            <a:r>
              <a:rPr lang="en-US" altLang="zh-CN" sz="1400" smtClean="0"/>
              <a:t>);</a:t>
            </a:r>
          </a:p>
          <a:p>
            <a:r>
              <a:rPr lang="en-US" altLang="zh-CN" sz="1400" smtClean="0"/>
              <a:t>                TextView textView1 = (TextView) findViewById(R.id.textview1);</a:t>
            </a:r>
          </a:p>
          <a:p>
            <a:r>
              <a:rPr lang="en-US" altLang="zh-CN" sz="1400" smtClean="0"/>
              <a:t>                Button button1 = (Button) findViewById(R.id.button1);</a:t>
            </a:r>
          </a:p>
          <a:p>
            <a:r>
              <a:rPr lang="en-US" altLang="zh-CN" sz="1400" smtClean="0"/>
              <a:t>        }</a:t>
            </a:r>
          </a:p>
          <a:p>
            <a:r>
              <a:rPr lang="en-US" altLang="zh-CN" sz="140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" y="928670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smtClean="0"/>
              <a:t> 下面是一个标准的</a:t>
            </a:r>
            <a:r>
              <a:rPr lang="en-US" altLang="zh-CN" sz="2000" smtClean="0"/>
              <a:t>XML</a:t>
            </a:r>
            <a:r>
              <a:rPr lang="zh-CN" altLang="en-US" sz="2000" smtClean="0"/>
              <a:t>布局文件</a:t>
            </a:r>
            <a:r>
              <a:rPr lang="en-US" altLang="zh-CN" sz="2000" smtClean="0"/>
              <a:t>res/layout/activity_main.xml</a:t>
            </a:r>
            <a:endParaRPr lang="zh-CN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0" y="3528956"/>
            <a:ext cx="12001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 下面是相应的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代码文件</a:t>
            </a:r>
            <a:r>
              <a:rPr lang="en-US" altLang="zh-CN" sz="2000" dirty="0" smtClean="0"/>
              <a:t>java/</a:t>
            </a:r>
            <a:r>
              <a:rPr lang="en-US" altLang="zh-CN" sz="2000" dirty="0" err="1" smtClean="0"/>
              <a:t>com.example.helloandroid</a:t>
            </a:r>
            <a:r>
              <a:rPr lang="en-US" altLang="zh-CN" sz="2000" dirty="0" smtClean="0"/>
              <a:t>/MainActivity.java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357686" y="3929066"/>
            <a:ext cx="4572000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启动时调用其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方法，在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方法中调用 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方法载入布局文件。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XML</a:t>
            </a:r>
            <a:r>
              <a:rPr lang="zh-CN" altLang="en-US" smtClean="0"/>
              <a:t>布局文件定义视图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85720" y="1268413"/>
            <a:ext cx="885828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zh-CN" altLang="en-US" smtClean="0">
                <a:solidFill>
                  <a:srgbClr val="FF0000"/>
                </a:solidFill>
              </a:rPr>
              <a:t>说明：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274638" indent="-274638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smtClean="0"/>
              <a:t>XML</a:t>
            </a:r>
            <a:r>
              <a:rPr lang="zh-CN" altLang="en-US" sz="2000" smtClean="0"/>
              <a:t>布局文件的扩展名必须是</a:t>
            </a:r>
            <a:r>
              <a:rPr lang="en-US" altLang="zh-CN" sz="2000" smtClean="0"/>
              <a:t>xml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274638" indent="-274638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smtClean="0"/>
              <a:t>XML</a:t>
            </a:r>
            <a:r>
              <a:rPr lang="zh-CN" altLang="en-US" sz="2000" smtClean="0"/>
              <a:t>布局文件名必须符合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变量名的命名规则，如：不能以数字开头。</a:t>
            </a:r>
            <a:endParaRPr lang="en-US" altLang="zh-CN" sz="2000" smtClean="0"/>
          </a:p>
          <a:p>
            <a:pPr marL="274638" indent="-274638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smtClean="0"/>
              <a:t>每一个</a:t>
            </a:r>
            <a:r>
              <a:rPr lang="en-US" altLang="zh-CN" sz="2000" smtClean="0"/>
              <a:t>XML</a:t>
            </a:r>
            <a:r>
              <a:rPr lang="zh-CN" altLang="en-US" sz="2000" smtClean="0"/>
              <a:t>布局文件的根节点可以是任意的控件标签，如</a:t>
            </a:r>
            <a:r>
              <a:rPr lang="en-US" altLang="zh-CN" sz="2000" smtClean="0"/>
              <a:t>&lt;LinearLayout&gt;</a:t>
            </a:r>
            <a:r>
              <a:rPr lang="zh-CN" altLang="en-US" sz="2000" smtClean="0"/>
              <a:t>、</a:t>
            </a:r>
            <a:r>
              <a:rPr lang="en-US" altLang="zh-CN" sz="2000" smtClean="0"/>
              <a:t>&lt;TextView&gt;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274638" indent="-274638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smtClean="0"/>
              <a:t>XML</a:t>
            </a:r>
            <a:r>
              <a:rPr lang="zh-CN" altLang="en-US" sz="2000" smtClean="0"/>
              <a:t>布局文件的根节点必须包含</a:t>
            </a:r>
            <a:r>
              <a:rPr lang="en-US" altLang="zh-CN" sz="2000" smtClean="0"/>
              <a:t>android</a:t>
            </a:r>
            <a:r>
              <a:rPr lang="zh-CN" altLang="en-US" sz="2000" smtClean="0"/>
              <a:t>命名空间，而且命名空间的值必须是</a:t>
            </a:r>
            <a:r>
              <a:rPr lang="en-US" altLang="zh-CN" sz="2000" smtClean="0">
                <a:hlinkClick r:id="rId2"/>
              </a:rPr>
              <a:t>http://schemas.android.com/apk/res/android</a:t>
            </a:r>
            <a:endParaRPr lang="en-US" altLang="zh-CN" sz="2000" smtClean="0"/>
          </a:p>
          <a:p>
            <a:pPr marL="274638" indent="-274638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smtClean="0"/>
              <a:t>为</a:t>
            </a:r>
            <a:r>
              <a:rPr lang="en-US" altLang="zh-CN" sz="2000" smtClean="0"/>
              <a:t>XML</a:t>
            </a:r>
            <a:r>
              <a:rPr lang="zh-CN" altLang="en-US" sz="2000" smtClean="0"/>
              <a:t>布局文件中的标签指定</a:t>
            </a:r>
            <a:r>
              <a:rPr lang="en-US" altLang="zh-CN" sz="2000" smtClean="0"/>
              <a:t>ID</a:t>
            </a:r>
            <a:r>
              <a:rPr lang="zh-CN" altLang="en-US" sz="2000" smtClean="0"/>
              <a:t>时需要使用这样的格式：</a:t>
            </a:r>
            <a:r>
              <a:rPr lang="en-US" altLang="zh-CN" sz="2000" smtClean="0"/>
              <a:t>@+id/somestringvalue</a:t>
            </a:r>
            <a:r>
              <a:rPr lang="zh-CN" altLang="en-US" sz="2000" smtClean="0"/>
              <a:t>，其中</a:t>
            </a:r>
            <a:r>
              <a:rPr lang="en-US" altLang="zh-CN" sz="2000" smtClean="0"/>
              <a:t>@+</a:t>
            </a:r>
            <a:r>
              <a:rPr lang="zh-CN" altLang="en-US" sz="2000" smtClean="0"/>
              <a:t>语法表示如果</a:t>
            </a:r>
            <a:r>
              <a:rPr lang="en-US" altLang="zh-CN" sz="2000" smtClean="0"/>
              <a:t>ID</a:t>
            </a:r>
            <a:r>
              <a:rPr lang="zh-CN" altLang="en-US" sz="2000" smtClean="0"/>
              <a:t>值在</a:t>
            </a:r>
            <a:r>
              <a:rPr lang="en-US" altLang="zh-CN" sz="2000" smtClean="0"/>
              <a:t>R.id</a:t>
            </a:r>
            <a:r>
              <a:rPr lang="zh-CN" altLang="en-US" sz="2000" smtClean="0"/>
              <a:t>类中不存在，则新产生一个与</a:t>
            </a:r>
            <a:r>
              <a:rPr lang="en-US" altLang="zh-CN" sz="2000" smtClean="0"/>
              <a:t>ID</a:t>
            </a:r>
            <a:r>
              <a:rPr lang="zh-CN" altLang="en-US" sz="2000" smtClean="0"/>
              <a:t>同名的变量，如果在</a:t>
            </a:r>
            <a:r>
              <a:rPr lang="en-US" altLang="zh-CN" sz="2000" smtClean="0"/>
              <a:t>R.id</a:t>
            </a:r>
            <a:r>
              <a:rPr lang="zh-CN" altLang="en-US" sz="2000" smtClean="0"/>
              <a:t>类中存在该变量，则直接使用这个变量。</a:t>
            </a:r>
            <a:r>
              <a:rPr lang="en-US" altLang="zh-CN" sz="2000" smtClean="0"/>
              <a:t>somestringvalue</a:t>
            </a:r>
            <a:r>
              <a:rPr lang="zh-CN" altLang="en-US" sz="2000" smtClean="0"/>
              <a:t>表示</a:t>
            </a:r>
            <a:r>
              <a:rPr lang="en-US" altLang="zh-CN" sz="2000" smtClean="0"/>
              <a:t>ID</a:t>
            </a:r>
            <a:r>
              <a:rPr lang="zh-CN" altLang="en-US" sz="2000" smtClean="0"/>
              <a:t>值，例如：</a:t>
            </a:r>
            <a:r>
              <a:rPr lang="en-US" altLang="zh-CN" sz="2000" smtClean="0"/>
              <a:t>@+id/textview1</a:t>
            </a:r>
          </a:p>
          <a:p>
            <a:pPr marL="274638" indent="-274638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smtClean="0"/>
              <a:t>由于每一个视图</a:t>
            </a:r>
            <a:r>
              <a:rPr lang="en-US" altLang="zh-CN" sz="2000" smtClean="0"/>
              <a:t>ID</a:t>
            </a:r>
            <a:r>
              <a:rPr lang="zh-CN" altLang="en-US" sz="2000" smtClean="0"/>
              <a:t>都会在</a:t>
            </a:r>
            <a:r>
              <a:rPr lang="en-US" altLang="zh-CN" sz="2000" smtClean="0"/>
              <a:t>R.id</a:t>
            </a:r>
            <a:r>
              <a:rPr lang="zh-CN" altLang="en-US" sz="2000" smtClean="0"/>
              <a:t>类中生成与之对应的变量，因此视图</a:t>
            </a:r>
            <a:r>
              <a:rPr lang="en-US" altLang="zh-CN" sz="2000" smtClean="0"/>
              <a:t>ID</a:t>
            </a:r>
            <a:r>
              <a:rPr lang="zh-CN" altLang="en-US" sz="2000" smtClean="0"/>
              <a:t>的值也要符合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变量的命名规则。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XML</a:t>
            </a:r>
            <a:r>
              <a:rPr lang="zh-CN" altLang="en-US" smtClean="0"/>
              <a:t>布局文件定义视图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96752"/>
            <a:ext cx="8892480" cy="5544616"/>
          </a:xfrm>
        </p:spPr>
        <p:txBody>
          <a:bodyPr/>
          <a:lstStyle/>
          <a:p>
            <a:r>
              <a:rPr lang="zh-CN" altLang="en-US" sz="2000" dirty="0" smtClean="0"/>
              <a:t>在获得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布局文件中的视图对象时需要注意以下几点：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在使用</a:t>
            </a:r>
            <a:r>
              <a:rPr lang="en-US" altLang="zh-CN" sz="2000" dirty="0" err="1" smtClean="0"/>
              <a:t>findViewById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方法之前必须先使用</a:t>
            </a:r>
            <a:r>
              <a:rPr lang="en-US" altLang="zh-CN" sz="2000" dirty="0" err="1" smtClean="0"/>
              <a:t>setContentView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方法装载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布局文件，否则系统会抛出异常。也就是说，</a:t>
            </a:r>
            <a:r>
              <a:rPr lang="en-US" altLang="zh-CN" sz="2000" dirty="0" err="1" smtClean="0"/>
              <a:t>findViewById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方法要在</a:t>
            </a:r>
            <a:r>
              <a:rPr lang="en-US" altLang="zh-CN" sz="2000" dirty="0" err="1" smtClean="0"/>
              <a:t>setContentView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方法后面使用。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虽然所有的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布局文件中的视图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都在</a:t>
            </a:r>
            <a:r>
              <a:rPr lang="en-US" altLang="zh-CN" sz="2000" dirty="0" smtClean="0"/>
              <a:t>R.id</a:t>
            </a:r>
            <a:r>
              <a:rPr lang="zh-CN" altLang="en-US" sz="2000" dirty="0" smtClean="0"/>
              <a:t>类中生成了相应的变量，但使用</a:t>
            </a:r>
            <a:r>
              <a:rPr lang="en-US" altLang="zh-CN" sz="2000" dirty="0" err="1" smtClean="0"/>
              <a:t>findViewById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方法只能获得已经装载的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布局文件中的视图对象。例如，有两个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布局文件</a:t>
            </a:r>
            <a:r>
              <a:rPr lang="en-US" altLang="zh-CN" sz="2000" dirty="0" smtClean="0"/>
              <a:t>test1.xml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test2.xml</a:t>
            </a:r>
            <a:r>
              <a:rPr lang="zh-CN" altLang="en-US" sz="2000" dirty="0" smtClean="0"/>
              <a:t>。在</a:t>
            </a:r>
            <a:r>
              <a:rPr lang="en-US" altLang="zh-CN" sz="2000" dirty="0" smtClean="0"/>
              <a:t>test1.xml</a:t>
            </a:r>
            <a:r>
              <a:rPr lang="zh-CN" altLang="en-US" sz="2000" dirty="0" smtClean="0"/>
              <a:t>中定义了一个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TextView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标签，</a:t>
            </a:r>
            <a:r>
              <a:rPr lang="en-US" altLang="zh-CN" sz="2000" dirty="0" err="1" smtClean="0"/>
              <a:t>android:id</a:t>
            </a:r>
            <a:r>
              <a:rPr lang="zh-CN" altLang="en-US" sz="2000" dirty="0" smtClean="0"/>
              <a:t>属性值为</a:t>
            </a:r>
            <a:r>
              <a:rPr lang="en-US" altLang="zh-CN" sz="2000" dirty="0" smtClean="0"/>
              <a:t>@+id/textview1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test2.xml</a:t>
            </a:r>
            <a:r>
              <a:rPr lang="zh-CN" altLang="en-US" sz="2000" dirty="0" smtClean="0"/>
              <a:t>文件中也</a:t>
            </a:r>
            <a:r>
              <a:rPr lang="zh-CN" altLang="en-US" sz="2000" dirty="0"/>
              <a:t>定义了一个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&gt;</a:t>
            </a:r>
            <a:r>
              <a:rPr lang="zh-CN" altLang="en-US" sz="2000" dirty="0"/>
              <a:t>标签，</a:t>
            </a:r>
            <a:r>
              <a:rPr lang="en-US" altLang="zh-CN" sz="2000" dirty="0" err="1"/>
              <a:t>android:id</a:t>
            </a:r>
            <a:r>
              <a:rPr lang="zh-CN" altLang="en-US" sz="2000" dirty="0"/>
              <a:t>属性值为</a:t>
            </a:r>
            <a:r>
              <a:rPr lang="en-US" altLang="zh-CN" sz="2000" dirty="0"/>
              <a:t>@+</a:t>
            </a:r>
            <a:r>
              <a:rPr lang="en-US" altLang="zh-CN" sz="2000" dirty="0" smtClean="0"/>
              <a:t>id/textview2</a:t>
            </a:r>
            <a:r>
              <a:rPr lang="zh-CN" altLang="en-US" sz="2000" dirty="0" smtClean="0"/>
              <a:t>。这时在</a:t>
            </a:r>
            <a:r>
              <a:rPr lang="en-US" altLang="zh-CN" sz="2000" dirty="0" smtClean="0"/>
              <a:t>R.id</a:t>
            </a:r>
            <a:r>
              <a:rPr lang="zh-CN" altLang="en-US" sz="2000" dirty="0" smtClean="0"/>
              <a:t>类中会生成两个变量：</a:t>
            </a:r>
            <a:r>
              <a:rPr lang="en-US" altLang="zh-CN" sz="2000" dirty="0" smtClean="0"/>
              <a:t>textview1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textview2</a:t>
            </a:r>
            <a:r>
              <a:rPr lang="zh-CN" altLang="en-US" sz="2000" dirty="0" smtClean="0"/>
              <a:t>。但通过</a:t>
            </a:r>
            <a:r>
              <a:rPr lang="en-US" altLang="zh-CN" sz="2000" dirty="0" err="1" smtClean="0"/>
              <a:t>setContentView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方法装载</a:t>
            </a:r>
            <a:r>
              <a:rPr lang="en-US" altLang="zh-CN" sz="2000" dirty="0" smtClean="0"/>
              <a:t>R.layout.test1</a:t>
            </a:r>
            <a:r>
              <a:rPr lang="zh-CN" altLang="en-US" sz="2000" dirty="0" smtClean="0"/>
              <a:t>后，只能使用</a:t>
            </a:r>
            <a:r>
              <a:rPr lang="en-US" altLang="zh-CN" sz="2000" dirty="0" err="1" smtClean="0"/>
              <a:t>findViewById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方法获得</a:t>
            </a:r>
            <a:r>
              <a:rPr lang="en-US" altLang="zh-CN" sz="2000" dirty="0" smtClean="0"/>
              <a:t>test1.xml</a:t>
            </a:r>
            <a:r>
              <a:rPr lang="zh-CN" altLang="en-US" sz="2000" dirty="0" smtClean="0"/>
              <a:t>中定义的视图对象。</a:t>
            </a:r>
            <a:r>
              <a:rPr lang="en-US" altLang="zh-CN" sz="2000" dirty="0" err="1" smtClean="0"/>
              <a:t>findViewById</a:t>
            </a:r>
            <a:r>
              <a:rPr lang="en-US" altLang="zh-CN" sz="2000" dirty="0" smtClean="0"/>
              <a:t>(R.id.textview2)</a:t>
            </a:r>
            <a:r>
              <a:rPr lang="zh-CN" altLang="en-US" sz="2000" dirty="0" smtClean="0"/>
              <a:t>则会返回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在不同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XML</a:t>
            </a:r>
            <a:r>
              <a:rPr lang="zh-CN" altLang="en-US" sz="2000" dirty="0"/>
              <a:t>布局文件中可以</a:t>
            </a:r>
            <a:r>
              <a:rPr lang="zh-CN" altLang="en-US" sz="2000" dirty="0" smtClean="0"/>
              <a:t>有相同</a:t>
            </a:r>
            <a:r>
              <a:rPr lang="en-US" altLang="zh-CN" sz="2000" smtClean="0"/>
              <a:t>ID</a:t>
            </a:r>
            <a:r>
              <a:rPr lang="zh-CN" altLang="en-US" sz="2000" smtClean="0"/>
              <a:t>值的视图对象，</a:t>
            </a:r>
            <a:r>
              <a:rPr lang="zh-CN" altLang="en-US" sz="2000" dirty="0" smtClean="0"/>
              <a:t>但在同一个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布局文件中，虽然也可以有相同</a:t>
            </a:r>
            <a:r>
              <a:rPr lang="en-US" altLang="zh-CN" sz="2000" smtClean="0"/>
              <a:t>ID</a:t>
            </a:r>
            <a:r>
              <a:rPr lang="zh-CN" altLang="en-US" sz="2000" smtClean="0"/>
              <a:t>值的视图对象，</a:t>
            </a:r>
            <a:r>
              <a:rPr lang="zh-CN" altLang="en-US" sz="2000" dirty="0" smtClean="0"/>
              <a:t>但通过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值获得视图对象时，只能获得按定义顺序的第一个视图对象，其他相同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值的视图将无法获得。因此，在同一个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布局文件中应尽量使视图的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值唯一。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6TGp_window_light_v2">
  <a:themeElements>
    <a:clrScheme name="206TGp_window_light_v2 1">
      <a:dk1>
        <a:srgbClr val="000000"/>
      </a:dk1>
      <a:lt1>
        <a:srgbClr val="FFFFFF"/>
      </a:lt1>
      <a:dk2>
        <a:srgbClr val="193583"/>
      </a:dk2>
      <a:lt2>
        <a:srgbClr val="C0C0C0"/>
      </a:lt2>
      <a:accent1>
        <a:srgbClr val="E46C22"/>
      </a:accent1>
      <a:accent2>
        <a:srgbClr val="14CAEE"/>
      </a:accent2>
      <a:accent3>
        <a:srgbClr val="FFFFFF"/>
      </a:accent3>
      <a:accent4>
        <a:srgbClr val="000000"/>
      </a:accent4>
      <a:accent5>
        <a:srgbClr val="EFBAAB"/>
      </a:accent5>
      <a:accent6>
        <a:srgbClr val="11B7D8"/>
      </a:accent6>
      <a:hlink>
        <a:srgbClr val="6A6AE2"/>
      </a:hlink>
      <a:folHlink>
        <a:srgbClr val="66A44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>
          <a:outerShdw blurRad="50800" dist="38100" sx="1000" sy="1000" algn="ctr" rotWithShape="0">
            <a:srgbClr val="000000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06TGp_window_light_v2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6TGp_window_light_v2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6TGp_window_light_v2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</TotalTime>
  <Words>3354</Words>
  <Application>Microsoft Office PowerPoint</Application>
  <PresentationFormat>全屏显示(4:3)</PresentationFormat>
  <Paragraphs>309</Paragraphs>
  <Slides>35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宋体</vt:lpstr>
      <vt:lpstr>微软雅黑</vt:lpstr>
      <vt:lpstr>新宋体</vt:lpstr>
      <vt:lpstr>Aharoni</vt:lpstr>
      <vt:lpstr>Arial</vt:lpstr>
      <vt:lpstr>Calibri</vt:lpstr>
      <vt:lpstr>Verdana</vt:lpstr>
      <vt:lpstr>Wingdings</vt:lpstr>
      <vt:lpstr>206TGp_window_light_v2</vt:lpstr>
      <vt:lpstr>Android移动应用程序开发教程</vt:lpstr>
      <vt:lpstr>02-3 Activity</vt:lpstr>
      <vt:lpstr>Android应用组成部分</vt:lpstr>
      <vt:lpstr>Android应用组成部分</vt:lpstr>
      <vt:lpstr>Activity简介</vt:lpstr>
      <vt:lpstr>Activity简介</vt:lpstr>
      <vt:lpstr>使用XML布局文件定义视图</vt:lpstr>
      <vt:lpstr>使用XML布局文件定义视图</vt:lpstr>
      <vt:lpstr>使用XML布局文件定义视图</vt:lpstr>
      <vt:lpstr>在代码中控制视图</vt:lpstr>
      <vt:lpstr>在代码中控制视图</vt:lpstr>
      <vt:lpstr>在代码中控制视图</vt:lpstr>
      <vt:lpstr>在代码中控制视图</vt:lpstr>
      <vt:lpstr>PowerPoint 演示文稿</vt:lpstr>
      <vt:lpstr>Activity介绍</vt:lpstr>
      <vt:lpstr>界面启动过程</vt:lpstr>
      <vt:lpstr>3.1 widget包与控件</vt:lpstr>
      <vt:lpstr>Activity的生命周期</vt:lpstr>
      <vt:lpstr>Activity的生命周期</vt:lpstr>
      <vt:lpstr>Activity的生命周期</vt:lpstr>
      <vt:lpstr>Activity的生命周期</vt:lpstr>
      <vt:lpstr>Activity的生命周期</vt:lpstr>
      <vt:lpstr>Activity的生命周期</vt:lpstr>
      <vt:lpstr>Activity的生命周期</vt:lpstr>
      <vt:lpstr>创建Activity</vt:lpstr>
      <vt:lpstr>创建Activity</vt:lpstr>
      <vt:lpstr>配置Activity</vt:lpstr>
      <vt:lpstr>配置Activity</vt:lpstr>
      <vt:lpstr>配置Activity</vt:lpstr>
      <vt:lpstr>配置Activity</vt:lpstr>
      <vt:lpstr>配置Activity</vt:lpstr>
      <vt:lpstr>系统自带主题</vt:lpstr>
      <vt:lpstr>启动Activity</vt:lpstr>
      <vt:lpstr>关闭Activity</vt:lpstr>
      <vt:lpstr>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compaq</dc:creator>
  <cp:lastModifiedBy>lenovo</cp:lastModifiedBy>
  <cp:revision>306</cp:revision>
  <dcterms:created xsi:type="dcterms:W3CDTF">2010-06-02T01:45:28Z</dcterms:created>
  <dcterms:modified xsi:type="dcterms:W3CDTF">2019-03-25T14:46:20Z</dcterms:modified>
</cp:coreProperties>
</file>